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711" r:id="rId2"/>
    <p:sldId id="684" r:id="rId3"/>
    <p:sldId id="715" r:id="rId4"/>
    <p:sldId id="712" r:id="rId5"/>
    <p:sldId id="699" r:id="rId6"/>
    <p:sldId id="688" r:id="rId7"/>
    <p:sldId id="681" r:id="rId8"/>
    <p:sldId id="674" r:id="rId9"/>
    <p:sldId id="663" r:id="rId10"/>
  </p:sldIdLst>
  <p:sldSz cx="9144000" cy="6858000" type="screen4x3"/>
  <p:notesSz cx="6669088" cy="9820275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2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407">
          <p15:clr>
            <a:srgbClr val="A4A3A4"/>
          </p15:clr>
        </p15:guide>
        <p15:guide id="3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FFFFCC"/>
    <a:srgbClr val="99CCFF"/>
    <a:srgbClr val="CCFFFF"/>
    <a:srgbClr val="66CCFF"/>
    <a:srgbClr val="CC00FF"/>
    <a:srgbClr val="E1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94711" autoAdjust="0"/>
  </p:normalViewPr>
  <p:slideViewPr>
    <p:cSldViewPr snapToGrid="0">
      <p:cViewPr>
        <p:scale>
          <a:sx n="75" d="100"/>
          <a:sy n="75" d="100"/>
        </p:scale>
        <p:origin x="-282" y="-72"/>
      </p:cViewPr>
      <p:guideLst>
        <p:guide orient="horz" pos="768"/>
        <p:guide pos="407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810" y="486"/>
      </p:cViewPr>
      <p:guideLst>
        <p:guide orient="horz" pos="3093"/>
        <p:guide pos="21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33286ED-D4C3-4251-9226-E72070992E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l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FC0370A-9450-4C8F-B13B-881D880B82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E7859E29-633B-4506-92D7-2C52544596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908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l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8267F8B6-2B4E-46F7-9876-F76C53C20D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29738"/>
            <a:ext cx="28908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fld id="{42D885C8-1373-4352-A48A-6E0CF56D3B6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38F27C9-91CF-4095-889A-ED2B7E6E69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l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17A7AE5-8D3C-4283-B300-7C4702EAB4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3DE3587E-CEA5-410D-B338-79A42BEF122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82650" y="739775"/>
            <a:ext cx="4906963" cy="3679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A82DEE62-F80D-4474-9449-19A0555319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665663"/>
            <a:ext cx="4884738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A83B532B-409C-4BCA-B85B-C20A36D796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908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l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EBA84F08-2A19-4823-863A-F377B4303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29738"/>
            <a:ext cx="28908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2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fld id="{82F99452-DBF0-4B9F-8C0C-4250B4143C3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F71F38-F81E-472F-8932-D9932727E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7074-5DB6-40FC-93FD-47DBB279A448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047554" name="Rectangle 2">
            <a:extLst>
              <a:ext uri="{FF2B5EF4-FFF2-40B4-BE49-F238E27FC236}">
                <a16:creationId xmlns:a16="http://schemas.microsoft.com/office/drawing/2014/main" id="{BC7F6CEE-043B-481B-BCE7-02B42ACDFE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82650" y="736600"/>
            <a:ext cx="4908550" cy="3681413"/>
          </a:xfrm>
          <a:ln/>
        </p:spPr>
      </p:sp>
      <p:sp>
        <p:nvSpPr>
          <p:cNvPr id="1047555" name="Rectangle 3">
            <a:extLst>
              <a:ext uri="{FF2B5EF4-FFF2-40B4-BE49-F238E27FC236}">
                <a16:creationId xmlns:a16="http://schemas.microsoft.com/office/drawing/2014/main" id="{A3E33F2F-9472-49DD-8CEF-58E3857F9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175" y="4665663"/>
            <a:ext cx="4884738" cy="441801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AC364A-CD99-4CF4-B0DA-B03989BFA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C49B2-302E-46D6-BEAA-E9987A982BBF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84066" name="Rectangle 2">
            <a:extLst>
              <a:ext uri="{FF2B5EF4-FFF2-40B4-BE49-F238E27FC236}">
                <a16:creationId xmlns:a16="http://schemas.microsoft.com/office/drawing/2014/main" id="{F78A9A95-FD0A-4DD5-87CB-B404915026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2278063" y="1265238"/>
            <a:ext cx="11183938" cy="8388350"/>
          </a:xfrm>
          <a:ln/>
        </p:spPr>
      </p:sp>
      <p:sp>
        <p:nvSpPr>
          <p:cNvPr id="984067" name="Rectangle 3">
            <a:extLst>
              <a:ext uri="{FF2B5EF4-FFF2-40B4-BE49-F238E27FC236}">
                <a16:creationId xmlns:a16="http://schemas.microsoft.com/office/drawing/2014/main" id="{5CDFC404-287E-4C95-A07A-04631F56A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6925" y="368300"/>
            <a:ext cx="3694113" cy="2603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84068" name="McK Separator">
            <a:extLst>
              <a:ext uri="{FF2B5EF4-FFF2-40B4-BE49-F238E27FC236}">
                <a16:creationId xmlns:a16="http://schemas.microsoft.com/office/drawing/2014/main" id="{FFA059CF-A8F1-467B-BB38-14C90093C4F1}"/>
              </a:ext>
            </a:extLst>
          </p:cNvPr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800100" y="1490663"/>
            <a:ext cx="509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C183C-5392-43E2-8340-3ADB92CAD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7C6FA-F648-481F-88F5-2201E4055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20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FD3A7-467C-44E0-841B-22D9E870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17D75-E493-482E-8181-4478E965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29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81E152-D638-4783-8E17-86E727F8B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9888" y="206375"/>
            <a:ext cx="2112962" cy="2293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5411D-2115-41B9-BDD1-6238A898D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7825" y="206375"/>
            <a:ext cx="6189663" cy="22939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094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1008D-49A8-427D-89C6-FBA1C903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AAEF3-7371-424D-A08B-1E60489B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201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ACF4E-6459-4A4F-8D1A-3CBFDAA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95613-9C9A-4786-948C-A6CEF82E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463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19730-917E-419A-8FB8-50D1B4CF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A9CF0-E198-4194-852B-B27A65C7F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5" y="1219200"/>
            <a:ext cx="4130675" cy="1281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0C979-D510-408E-9DFC-DBD0130A6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0900" y="1219200"/>
            <a:ext cx="4132263" cy="1281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722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901AC-53D9-442F-8E3C-F81FC956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36993-854B-4145-B934-EC47DB5D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420700-B570-4E9A-920E-6F225DA5E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3ED4B-DB97-42C7-B6C9-3145A29F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DA4B9-7449-4338-A30E-54CD00B19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34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1B29E-C3E4-4F2D-A46F-3FD5579E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08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72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699F1-8DF8-4E50-A6F9-B8F2387F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1AF3A-A0F4-4986-B0CC-F5534A04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86051-9C97-4233-AC9E-427DE126E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20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263D8-3336-4443-A8CF-596D2064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2FCC12-9577-4A95-9B09-D25BF7C8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55665-3A40-4460-B647-91DFCAB4E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090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0BE8661-2C92-4891-B60F-024ACB430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1638" y="206375"/>
            <a:ext cx="8431212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Slide Title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FC6AAEC-C2BC-4A83-A654-17D2608CF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1219200"/>
            <a:ext cx="8415338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Body Text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15F60DC9-3E19-494D-B5D4-4F82AFD23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100"/>
            <a:ext cx="91440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endParaRPr lang="zh-TW" altLang="en-US" sz="1200">
              <a:solidFill>
                <a:schemeClr val="tx1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28E5A52F-DD41-4D62-A1FC-D62DF4AE5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6388100"/>
            <a:ext cx="29606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spcBef>
                <a:spcPct val="0"/>
              </a:spcBef>
            </a:pPr>
            <a:fld id="{24C7F7B1-1155-4686-8788-622106329E2A}" type="slidenum">
              <a:rPr lang="zh-TW" altLang="en-US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pPr algn="r">
                <a:spcBef>
                  <a:spcPct val="0"/>
                </a:spcBef>
              </a:pPr>
              <a:t>‹#›</a:t>
            </a:fld>
            <a:endParaRPr lang="en-US" altLang="zh-TW" sz="1200">
              <a:solidFill>
                <a:schemeClr val="tx1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C382C8C-A622-4DC0-A4A2-0026BD4A4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0925"/>
            <a:ext cx="9144000" cy="92075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2" name="Rectangle 14">
            <a:extLst>
              <a:ext uri="{FF2B5EF4-FFF2-40B4-BE49-F238E27FC236}">
                <a16:creationId xmlns:a16="http://schemas.microsoft.com/office/drawing/2014/main" id="{6A5E5F03-00FA-4682-AA63-6515D0DB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6424613"/>
            <a:ext cx="8261350" cy="428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33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4" name="Text Box 16">
            <a:extLst>
              <a:ext uri="{FF2B5EF4-FFF2-40B4-BE49-F238E27FC236}">
                <a16:creationId xmlns:a16="http://schemas.microsoft.com/office/drawing/2014/main" id="{B8379B81-B6EC-4F90-AF58-5901C1DE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6464300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rgbClr val="969696"/>
                </a:solidFill>
                <a:ea typeface="PMingLiU" panose="02020500000000000000" pitchFamily="18" charset="-120"/>
              </a:rPr>
              <a:t>CONFIDENTIAL</a:t>
            </a:r>
            <a:endParaRPr lang="ja-JP" altLang="en-US" b="1">
              <a:solidFill>
                <a:srgbClr val="969696"/>
              </a:solidFill>
              <a:ea typeface="MS PGothic" panose="020B0600070205080204" pitchFamily="34" charset="-128"/>
            </a:endParaRPr>
          </a:p>
        </p:txBody>
      </p:sp>
      <p:pic>
        <p:nvPicPr>
          <p:cNvPr id="94225" name="Picture 17" descr="科泰商标-透明">
            <a:extLst>
              <a:ext uri="{FF2B5EF4-FFF2-40B4-BE49-F238E27FC236}">
                <a16:creationId xmlns:a16="http://schemas.microsoft.com/office/drawing/2014/main" id="{BE87FF82-C694-4458-A802-9F262328AB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646113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v"/>
        <a:defRPr sz="2800" b="1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62013" indent="-3937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270000" indent="-4064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;"/>
        <a:defRPr sz="2000" b="1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8573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36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PMingLiU" panose="02020500000000000000" pitchFamily="18" charset="-120"/>
          <a:cs typeface="+mn-cs"/>
        </a:defRPr>
      </a:lvl4pPr>
      <a:lvl5pPr marL="19716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36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PMingLiU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>
            <a:extLst>
              <a:ext uri="{FF2B5EF4-FFF2-40B4-BE49-F238E27FC236}">
                <a16:creationId xmlns:a16="http://schemas.microsoft.com/office/drawing/2014/main" id="{400E9EB7-15FE-4061-80F1-A99A201E6E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2750" y="2295525"/>
            <a:ext cx="7962900" cy="10795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 sz="7200" b="1">
                <a:solidFill>
                  <a:schemeClr val="hlink"/>
                </a:solidFill>
                <a:cs typeface="Arial" panose="020B0604020202020204" pitchFamily="34" charset="0"/>
              </a:rPr>
              <a:t> 第三代操作系统</a:t>
            </a:r>
          </a:p>
        </p:txBody>
      </p:sp>
      <p:sp>
        <p:nvSpPr>
          <p:cNvPr id="1046531" name="Rectangle 3">
            <a:extLst>
              <a:ext uri="{FF2B5EF4-FFF2-40B4-BE49-F238E27FC236}">
                <a16:creationId xmlns:a16="http://schemas.microsoft.com/office/drawing/2014/main" id="{3BFAEBA8-5B10-46EF-85D4-9AF1431124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92200" y="4445000"/>
            <a:ext cx="6921500" cy="13335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陈榕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科泰世纪科技有限公司</a:t>
            </a:r>
            <a:endParaRPr lang="en-US" altLang="zh-CN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zh-CN" altLang="en-US" b="0"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</a:p>
        </p:txBody>
      </p:sp>
      <p:sp>
        <p:nvSpPr>
          <p:cNvPr id="1046532" name="Text Box 4">
            <a:extLst>
              <a:ext uri="{FF2B5EF4-FFF2-40B4-BE49-F238E27FC236}">
                <a16:creationId xmlns:a16="http://schemas.microsoft.com/office/drawing/2014/main" id="{33D2A809-F6BA-4A55-BA40-8E71AD28B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09550"/>
            <a:ext cx="9985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800" b="1">
                <a:solidFill>
                  <a:srgbClr val="FF0000"/>
                </a:solidFill>
                <a:ea typeface="黑体" panose="02010609060101010101" pitchFamily="49" charset="-122"/>
              </a:rPr>
              <a:t>OS</a:t>
            </a:r>
          </a:p>
        </p:txBody>
      </p:sp>
      <p:pic>
        <p:nvPicPr>
          <p:cNvPr id="1046533" name="Picture 5" descr="和欣注册商标-红色">
            <a:extLst>
              <a:ext uri="{FF2B5EF4-FFF2-40B4-BE49-F238E27FC236}">
                <a16:creationId xmlns:a16="http://schemas.microsoft.com/office/drawing/2014/main" id="{A3800072-9341-4AF6-AD47-ECBDE41A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317500"/>
            <a:ext cx="1716087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9" name="Rectangle 3">
            <a:extLst>
              <a:ext uri="{FF2B5EF4-FFF2-40B4-BE49-F238E27FC236}">
                <a16:creationId xmlns:a16="http://schemas.microsoft.com/office/drawing/2014/main" id="{88167847-9EE1-4247-9CDD-225633F79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31775"/>
            <a:ext cx="9144000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3300"/>
                </a:solidFill>
              </a:rPr>
              <a:t>第一代操作系统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987138" name="AutoShape 2">
            <a:extLst>
              <a:ext uri="{FF2B5EF4-FFF2-40B4-BE49-F238E27FC236}">
                <a16:creationId xmlns:a16="http://schemas.microsoft.com/office/drawing/2014/main" id="{B7406A0F-5760-4566-85AC-FD368530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79925"/>
            <a:ext cx="3363912" cy="1319213"/>
          </a:xfrm>
          <a:prstGeom prst="roundRect">
            <a:avLst>
              <a:gd name="adj" fmla="val 19870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87140" name="AutoShape 4">
            <a:extLst>
              <a:ext uri="{FF2B5EF4-FFF2-40B4-BE49-F238E27FC236}">
                <a16:creationId xmlns:a16="http://schemas.microsoft.com/office/drawing/2014/main" id="{385EE888-E094-4132-9DAF-DBFDDD6B48A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65300" y="3600450"/>
            <a:ext cx="811213" cy="827088"/>
          </a:xfrm>
          <a:prstGeom prst="upArrow">
            <a:avLst>
              <a:gd name="adj1" fmla="val 49833"/>
              <a:gd name="adj2" fmla="val 45314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987141" name="Group 5">
            <a:extLst>
              <a:ext uri="{FF2B5EF4-FFF2-40B4-BE49-F238E27FC236}">
                <a16:creationId xmlns:a16="http://schemas.microsoft.com/office/drawing/2014/main" id="{D06C5663-EE9E-4D48-8FD2-0DD3F4B049BE}"/>
              </a:ext>
            </a:extLst>
          </p:cNvPr>
          <p:cNvGrpSpPr>
            <a:grpSpLocks/>
          </p:cNvGrpSpPr>
          <p:nvPr/>
        </p:nvGrpSpPr>
        <p:grpSpPr bwMode="auto">
          <a:xfrm>
            <a:off x="712788" y="4643438"/>
            <a:ext cx="942975" cy="742950"/>
            <a:chOff x="2233" y="1773"/>
            <a:chExt cx="594" cy="468"/>
          </a:xfrm>
        </p:grpSpPr>
        <p:sp>
          <p:nvSpPr>
            <p:cNvPr id="987142" name="AutoShape 6">
              <a:extLst>
                <a:ext uri="{FF2B5EF4-FFF2-40B4-BE49-F238E27FC236}">
                  <a16:creationId xmlns:a16="http://schemas.microsoft.com/office/drawing/2014/main" id="{C0D03405-F432-4B2A-9FB5-AF0D803E6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1773"/>
              <a:ext cx="541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7143" name="Text Box 7">
              <a:extLst>
                <a:ext uri="{FF2B5EF4-FFF2-40B4-BE49-F238E27FC236}">
                  <a16:creationId xmlns:a16="http://schemas.microsoft.com/office/drawing/2014/main" id="{00D50088-E44A-4C7B-BFB1-F2937740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" y="1855"/>
              <a:ext cx="552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lib</a:t>
              </a:r>
            </a:p>
          </p:txBody>
        </p:sp>
      </p:grpSp>
      <p:sp>
        <p:nvSpPr>
          <p:cNvPr id="987144" name="Text Box 8">
            <a:extLst>
              <a:ext uri="{FF2B5EF4-FFF2-40B4-BE49-F238E27FC236}">
                <a16:creationId xmlns:a16="http://schemas.microsoft.com/office/drawing/2014/main" id="{EF96A433-F3C0-4043-B585-65E6FC6F1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4629150"/>
            <a:ext cx="822325" cy="714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</a:p>
        </p:txBody>
      </p:sp>
      <p:grpSp>
        <p:nvGrpSpPr>
          <p:cNvPr id="987145" name="Group 9">
            <a:extLst>
              <a:ext uri="{FF2B5EF4-FFF2-40B4-BE49-F238E27FC236}">
                <a16:creationId xmlns:a16="http://schemas.microsoft.com/office/drawing/2014/main" id="{670970D8-DF7D-46BF-B016-3B00E0649E8F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4640263"/>
            <a:ext cx="950912" cy="785812"/>
            <a:chOff x="2829" y="1771"/>
            <a:chExt cx="599" cy="495"/>
          </a:xfrm>
        </p:grpSpPr>
        <p:sp>
          <p:nvSpPr>
            <p:cNvPr id="987146" name="AutoShape 10">
              <a:extLst>
                <a:ext uri="{FF2B5EF4-FFF2-40B4-BE49-F238E27FC236}">
                  <a16:creationId xmlns:a16="http://schemas.microsoft.com/office/drawing/2014/main" id="{2FFD946C-723F-48BA-AFED-2AD7D77EB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771"/>
              <a:ext cx="541" cy="464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7147" name="Text Box 11">
              <a:extLst>
                <a:ext uri="{FF2B5EF4-FFF2-40B4-BE49-F238E27FC236}">
                  <a16:creationId xmlns:a16="http://schemas.microsoft.com/office/drawing/2014/main" id="{8723576F-5A31-44F3-B15D-1F2DD95C8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1854"/>
              <a:ext cx="578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图形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lib</a:t>
              </a:r>
            </a:p>
          </p:txBody>
        </p:sp>
      </p:grpSp>
      <p:grpSp>
        <p:nvGrpSpPr>
          <p:cNvPr id="987148" name="Group 12">
            <a:extLst>
              <a:ext uri="{FF2B5EF4-FFF2-40B4-BE49-F238E27FC236}">
                <a16:creationId xmlns:a16="http://schemas.microsoft.com/office/drawing/2014/main" id="{98D921E4-5F26-4B6A-B7FC-71E590A0F598}"/>
              </a:ext>
            </a:extLst>
          </p:cNvPr>
          <p:cNvGrpSpPr>
            <a:grpSpLocks/>
          </p:cNvGrpSpPr>
          <p:nvPr/>
        </p:nvGrpSpPr>
        <p:grpSpPr bwMode="auto">
          <a:xfrm>
            <a:off x="1081088" y="2593975"/>
            <a:ext cx="2347912" cy="1011238"/>
            <a:chOff x="1633" y="1770"/>
            <a:chExt cx="575" cy="477"/>
          </a:xfrm>
        </p:grpSpPr>
        <p:sp>
          <p:nvSpPr>
            <p:cNvPr id="987149" name="AutoShape 13">
              <a:extLst>
                <a:ext uri="{FF2B5EF4-FFF2-40B4-BE49-F238E27FC236}">
                  <a16:creationId xmlns:a16="http://schemas.microsoft.com/office/drawing/2014/main" id="{B62F9AA9-7908-4C5B-8A4C-CC22A20BF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1770"/>
              <a:ext cx="533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7150" name="Text Box 14">
              <a:extLst>
                <a:ext uri="{FF2B5EF4-FFF2-40B4-BE49-F238E27FC236}">
                  <a16:creationId xmlns:a16="http://schemas.microsoft.com/office/drawing/2014/main" id="{2797B504-F870-46BA-ADE4-EAD402CEB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1855"/>
              <a:ext cx="52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应用程序</a:t>
              </a:r>
              <a:endParaRPr lang="zh-CN" altLang="en-US" sz="1800" b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987166" name="Group 30">
            <a:extLst>
              <a:ext uri="{FF2B5EF4-FFF2-40B4-BE49-F238E27FC236}">
                <a16:creationId xmlns:a16="http://schemas.microsoft.com/office/drawing/2014/main" id="{FE5D68A2-318F-4855-AB1A-F6EF2E89F9A4}"/>
              </a:ext>
            </a:extLst>
          </p:cNvPr>
          <p:cNvGrpSpPr>
            <a:grpSpLocks/>
          </p:cNvGrpSpPr>
          <p:nvPr/>
        </p:nvGrpSpPr>
        <p:grpSpPr bwMode="auto">
          <a:xfrm>
            <a:off x="2376488" y="4637088"/>
            <a:ext cx="858837" cy="742950"/>
            <a:chOff x="3601" y="1769"/>
            <a:chExt cx="541" cy="468"/>
          </a:xfrm>
        </p:grpSpPr>
        <p:sp>
          <p:nvSpPr>
            <p:cNvPr id="987167" name="AutoShape 31">
              <a:extLst>
                <a:ext uri="{FF2B5EF4-FFF2-40B4-BE49-F238E27FC236}">
                  <a16:creationId xmlns:a16="http://schemas.microsoft.com/office/drawing/2014/main" id="{FCA405E4-3121-4EB9-B0EF-193BFB2C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769"/>
              <a:ext cx="541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7168" name="Text Box 32">
              <a:extLst>
                <a:ext uri="{FF2B5EF4-FFF2-40B4-BE49-F238E27FC236}">
                  <a16:creationId xmlns:a16="http://schemas.microsoft.com/office/drawing/2014/main" id="{BCCABBAB-BF21-4544-BFB3-36F4B9C39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858"/>
              <a:ext cx="40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</a:t>
              </a:r>
              <a:r>
                <a:rPr lang="en-US" altLang="zh-CN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lib</a:t>
              </a:r>
            </a:p>
          </p:txBody>
        </p:sp>
      </p:grpSp>
      <p:sp>
        <p:nvSpPr>
          <p:cNvPr id="987169" name="Rectangle 33">
            <a:extLst>
              <a:ext uri="{FF2B5EF4-FFF2-40B4-BE49-F238E27FC236}">
                <a16:creationId xmlns:a16="http://schemas.microsoft.com/office/drawing/2014/main" id="{93014B2B-8740-414B-80C8-0A7231E75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289050"/>
            <a:ext cx="674687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" tIns="46038" rIns="3600" bIns="46038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862013" indent="-3937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270000" indent="-406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8573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19716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428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886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34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00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DOS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计算模型：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计算机应用软件控制操作系统；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操作系统控制终端用户</a:t>
            </a:r>
            <a:endParaRPr lang="zh-CN" altLang="en-US" sz="20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>
            <a:extLst>
              <a:ext uri="{FF2B5EF4-FFF2-40B4-BE49-F238E27FC236}">
                <a16:creationId xmlns:a16="http://schemas.microsoft.com/office/drawing/2014/main" id="{AE7ABAC5-9A4E-4FF2-B1B8-E572975B5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31775"/>
            <a:ext cx="9144000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3300"/>
                </a:solidFill>
              </a:rPr>
              <a:t>第二代操作系统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1059843" name="AutoShape 3">
            <a:extLst>
              <a:ext uri="{FF2B5EF4-FFF2-40B4-BE49-F238E27FC236}">
                <a16:creationId xmlns:a16="http://schemas.microsoft.com/office/drawing/2014/main" id="{1679FC3B-80BE-401E-9819-EF50274F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5178425"/>
            <a:ext cx="3363912" cy="1319213"/>
          </a:xfrm>
          <a:prstGeom prst="roundRect">
            <a:avLst>
              <a:gd name="adj" fmla="val 19870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59844" name="AutoShape 4">
            <a:extLst>
              <a:ext uri="{FF2B5EF4-FFF2-40B4-BE49-F238E27FC236}">
                <a16:creationId xmlns:a16="http://schemas.microsoft.com/office/drawing/2014/main" id="{22B1C60E-4330-46E5-BB31-9A3B4C15255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33600" y="4298950"/>
            <a:ext cx="811213" cy="827088"/>
          </a:xfrm>
          <a:prstGeom prst="upArrow">
            <a:avLst>
              <a:gd name="adj1" fmla="val 49833"/>
              <a:gd name="adj2" fmla="val 45314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059845" name="Group 5">
            <a:extLst>
              <a:ext uri="{FF2B5EF4-FFF2-40B4-BE49-F238E27FC236}">
                <a16:creationId xmlns:a16="http://schemas.microsoft.com/office/drawing/2014/main" id="{AE62ECE0-5D87-4846-9BEC-03881BB39331}"/>
              </a:ext>
            </a:extLst>
          </p:cNvPr>
          <p:cNvGrpSpPr>
            <a:grpSpLocks/>
          </p:cNvGrpSpPr>
          <p:nvPr/>
        </p:nvGrpSpPr>
        <p:grpSpPr bwMode="auto">
          <a:xfrm>
            <a:off x="1601788" y="5341938"/>
            <a:ext cx="942975" cy="742950"/>
            <a:chOff x="2233" y="1773"/>
            <a:chExt cx="594" cy="468"/>
          </a:xfrm>
        </p:grpSpPr>
        <p:sp>
          <p:nvSpPr>
            <p:cNvPr id="1059846" name="AutoShape 6">
              <a:extLst>
                <a:ext uri="{FF2B5EF4-FFF2-40B4-BE49-F238E27FC236}">
                  <a16:creationId xmlns:a16="http://schemas.microsoft.com/office/drawing/2014/main" id="{744CB0A4-211C-49AF-B527-CBF9CA28C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1773"/>
              <a:ext cx="541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847" name="Text Box 7">
              <a:extLst>
                <a:ext uri="{FF2B5EF4-FFF2-40B4-BE49-F238E27FC236}">
                  <a16:creationId xmlns:a16="http://schemas.microsoft.com/office/drawing/2014/main" id="{6485FC7D-4BD7-411B-8B7C-A4FE1555B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" y="1855"/>
              <a:ext cx="552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lib</a:t>
              </a:r>
            </a:p>
          </p:txBody>
        </p:sp>
      </p:grpSp>
      <p:sp>
        <p:nvSpPr>
          <p:cNvPr id="1059848" name="Text Box 8">
            <a:extLst>
              <a:ext uri="{FF2B5EF4-FFF2-40B4-BE49-F238E27FC236}">
                <a16:creationId xmlns:a16="http://schemas.microsoft.com/office/drawing/2014/main" id="{27549765-EAF0-45D2-8063-1AD9BC86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27650"/>
            <a:ext cx="822325" cy="714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</a:p>
        </p:txBody>
      </p:sp>
      <p:grpSp>
        <p:nvGrpSpPr>
          <p:cNvPr id="1059849" name="Group 9">
            <a:extLst>
              <a:ext uri="{FF2B5EF4-FFF2-40B4-BE49-F238E27FC236}">
                <a16:creationId xmlns:a16="http://schemas.microsoft.com/office/drawing/2014/main" id="{16954CEA-45ED-4651-9C7F-32D1A795A22F}"/>
              </a:ext>
            </a:extLst>
          </p:cNvPr>
          <p:cNvGrpSpPr>
            <a:grpSpLocks/>
          </p:cNvGrpSpPr>
          <p:nvPr/>
        </p:nvGrpSpPr>
        <p:grpSpPr bwMode="auto">
          <a:xfrm>
            <a:off x="2382838" y="5338763"/>
            <a:ext cx="950912" cy="785812"/>
            <a:chOff x="2829" y="1771"/>
            <a:chExt cx="599" cy="495"/>
          </a:xfrm>
        </p:grpSpPr>
        <p:sp>
          <p:nvSpPr>
            <p:cNvPr id="1059850" name="AutoShape 10">
              <a:extLst>
                <a:ext uri="{FF2B5EF4-FFF2-40B4-BE49-F238E27FC236}">
                  <a16:creationId xmlns:a16="http://schemas.microsoft.com/office/drawing/2014/main" id="{DE271371-81A8-4B8D-ACB0-8FD049F6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771"/>
              <a:ext cx="541" cy="464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851" name="Text Box 11">
              <a:extLst>
                <a:ext uri="{FF2B5EF4-FFF2-40B4-BE49-F238E27FC236}">
                  <a16:creationId xmlns:a16="http://schemas.microsoft.com/office/drawing/2014/main" id="{5A21E44D-466C-47B7-9BE0-FFA7D2287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1854"/>
              <a:ext cx="578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图形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lib</a:t>
              </a:r>
            </a:p>
          </p:txBody>
        </p:sp>
      </p:grpSp>
      <p:grpSp>
        <p:nvGrpSpPr>
          <p:cNvPr id="1059855" name="Group 15">
            <a:extLst>
              <a:ext uri="{FF2B5EF4-FFF2-40B4-BE49-F238E27FC236}">
                <a16:creationId xmlns:a16="http://schemas.microsoft.com/office/drawing/2014/main" id="{22F63FB1-D455-494F-AAAE-6B4D4819064C}"/>
              </a:ext>
            </a:extLst>
          </p:cNvPr>
          <p:cNvGrpSpPr>
            <a:grpSpLocks/>
          </p:cNvGrpSpPr>
          <p:nvPr/>
        </p:nvGrpSpPr>
        <p:grpSpPr bwMode="auto">
          <a:xfrm>
            <a:off x="3265488" y="5335588"/>
            <a:ext cx="858837" cy="742950"/>
            <a:chOff x="3601" y="1769"/>
            <a:chExt cx="541" cy="468"/>
          </a:xfrm>
        </p:grpSpPr>
        <p:sp>
          <p:nvSpPr>
            <p:cNvPr id="1059856" name="AutoShape 16">
              <a:extLst>
                <a:ext uri="{FF2B5EF4-FFF2-40B4-BE49-F238E27FC236}">
                  <a16:creationId xmlns:a16="http://schemas.microsoft.com/office/drawing/2014/main" id="{63200121-CC78-4390-BF5A-B9F035505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769"/>
              <a:ext cx="541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857" name="Text Box 17">
              <a:extLst>
                <a:ext uri="{FF2B5EF4-FFF2-40B4-BE49-F238E27FC236}">
                  <a16:creationId xmlns:a16="http://schemas.microsoft.com/office/drawing/2014/main" id="{25A15AC4-3F14-4C70-85B3-0C0152A89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858"/>
              <a:ext cx="40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</a:t>
              </a:r>
              <a:r>
                <a:rPr lang="en-US" altLang="zh-CN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lib</a:t>
              </a:r>
            </a:p>
          </p:txBody>
        </p:sp>
      </p:grpSp>
      <p:sp>
        <p:nvSpPr>
          <p:cNvPr id="1059858" name="Rectangle 18">
            <a:extLst>
              <a:ext uri="{FF2B5EF4-FFF2-40B4-BE49-F238E27FC236}">
                <a16:creationId xmlns:a16="http://schemas.microsoft.com/office/drawing/2014/main" id="{F96C690A-A76D-4F75-BBE1-242CE2C2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123950"/>
            <a:ext cx="7407275" cy="21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" tIns="46038" rIns="3600" bIns="46038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862013" indent="-3937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270000" indent="-406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8573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19716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428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886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34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00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计算模型：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应用软件首先控制本地操作系统进行初始化，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然后放弃控制权给本地操作系统，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本地操作系统通过消息机制控制应用软件运行；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用户对应用软件，在给定范围内，具有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有限选择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lang="zh-CN" altLang="en-US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9864" name="AutoShape 24">
            <a:extLst>
              <a:ext uri="{FF2B5EF4-FFF2-40B4-BE49-F238E27FC236}">
                <a16:creationId xmlns:a16="http://schemas.microsoft.com/office/drawing/2014/main" id="{7DD72912-F0F4-477B-8509-522B7AFD0C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213100" y="4222750"/>
            <a:ext cx="811213" cy="915988"/>
          </a:xfrm>
          <a:prstGeom prst="upArrow">
            <a:avLst>
              <a:gd name="adj1" fmla="val 49833"/>
              <a:gd name="adj2" fmla="val 50185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059852" name="Group 12">
            <a:extLst>
              <a:ext uri="{FF2B5EF4-FFF2-40B4-BE49-F238E27FC236}">
                <a16:creationId xmlns:a16="http://schemas.microsoft.com/office/drawing/2014/main" id="{15230CA8-66E9-4920-9E9F-124683F975C0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3292475"/>
            <a:ext cx="2347912" cy="1011238"/>
            <a:chOff x="1633" y="1770"/>
            <a:chExt cx="575" cy="477"/>
          </a:xfrm>
        </p:grpSpPr>
        <p:sp>
          <p:nvSpPr>
            <p:cNvPr id="1059853" name="AutoShape 13">
              <a:extLst>
                <a:ext uri="{FF2B5EF4-FFF2-40B4-BE49-F238E27FC236}">
                  <a16:creationId xmlns:a16="http://schemas.microsoft.com/office/drawing/2014/main" id="{AEE0F960-8C34-47F8-9E83-86988F45B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1770"/>
              <a:ext cx="533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854" name="Text Box 14">
              <a:extLst>
                <a:ext uri="{FF2B5EF4-FFF2-40B4-BE49-F238E27FC236}">
                  <a16:creationId xmlns:a16="http://schemas.microsoft.com/office/drawing/2014/main" id="{4B973F6B-CC7B-46FA-8392-024A7AD4D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1855"/>
              <a:ext cx="52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应用程序</a:t>
              </a:r>
              <a:endParaRPr lang="zh-CN" altLang="en-US" sz="1800" b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>
            <a:extLst>
              <a:ext uri="{FF2B5EF4-FFF2-40B4-BE49-F238E27FC236}">
                <a16:creationId xmlns:a16="http://schemas.microsoft.com/office/drawing/2014/main" id="{94589EA9-56D1-491B-8927-184C4F930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31775"/>
            <a:ext cx="9144000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3300"/>
                </a:solidFill>
              </a:rPr>
              <a:t>未来的软件模型是</a:t>
            </a:r>
            <a:r>
              <a:rPr lang="en-US" altLang="zh-CN">
                <a:solidFill>
                  <a:srgbClr val="FF3300"/>
                </a:solidFill>
              </a:rPr>
              <a:t>WEB</a:t>
            </a:r>
            <a:r>
              <a:rPr lang="zh-CN" altLang="en-US">
                <a:solidFill>
                  <a:srgbClr val="FF3300"/>
                </a:solidFill>
              </a:rPr>
              <a:t>服务</a:t>
            </a:r>
            <a:r>
              <a:rPr lang="en-US" altLang="zh-CN">
                <a:solidFill>
                  <a:srgbClr val="FF3300"/>
                </a:solidFill>
              </a:rPr>
              <a:t>(SOA)</a:t>
            </a:r>
          </a:p>
        </p:txBody>
      </p:sp>
      <p:grpSp>
        <p:nvGrpSpPr>
          <p:cNvPr id="1056789" name="Group 21">
            <a:extLst>
              <a:ext uri="{FF2B5EF4-FFF2-40B4-BE49-F238E27FC236}">
                <a16:creationId xmlns:a16="http://schemas.microsoft.com/office/drawing/2014/main" id="{F06FFA6F-D152-4799-9965-440CEFF85D2E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5603875"/>
            <a:ext cx="2347912" cy="1011238"/>
            <a:chOff x="1633" y="1770"/>
            <a:chExt cx="575" cy="477"/>
          </a:xfrm>
        </p:grpSpPr>
        <p:sp>
          <p:nvSpPr>
            <p:cNvPr id="1056790" name="AutoShape 22">
              <a:extLst>
                <a:ext uri="{FF2B5EF4-FFF2-40B4-BE49-F238E27FC236}">
                  <a16:creationId xmlns:a16="http://schemas.microsoft.com/office/drawing/2014/main" id="{D74C1684-D14A-4651-9807-BAB27AB4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1770"/>
              <a:ext cx="533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791" name="Text Box 23">
              <a:extLst>
                <a:ext uri="{FF2B5EF4-FFF2-40B4-BE49-F238E27FC236}">
                  <a16:creationId xmlns:a16="http://schemas.microsoft.com/office/drawing/2014/main" id="{C4FE3728-13E4-44B1-9506-E73CD24E3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1855"/>
              <a:ext cx="52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操作系统</a:t>
              </a:r>
              <a:endParaRPr lang="zh-CN" altLang="en-US" sz="1800" b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056792" name="AutoShape 24">
            <a:extLst>
              <a:ext uri="{FF2B5EF4-FFF2-40B4-BE49-F238E27FC236}">
                <a16:creationId xmlns:a16="http://schemas.microsoft.com/office/drawing/2014/main" id="{7451520B-EAD1-4684-A7C1-A3CDCFC6FD7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21100" y="4845050"/>
            <a:ext cx="811213" cy="915988"/>
          </a:xfrm>
          <a:prstGeom prst="upArrow">
            <a:avLst>
              <a:gd name="adj1" fmla="val 49833"/>
              <a:gd name="adj2" fmla="val 50185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1056793" name="AutoShape 25">
            <a:extLst>
              <a:ext uri="{FF2B5EF4-FFF2-40B4-BE49-F238E27FC236}">
                <a16:creationId xmlns:a16="http://schemas.microsoft.com/office/drawing/2014/main" id="{55E07BEB-2998-4F51-ABDF-E875A564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3527425"/>
            <a:ext cx="3363912" cy="1319213"/>
          </a:xfrm>
          <a:prstGeom prst="roundRect">
            <a:avLst>
              <a:gd name="adj" fmla="val 19870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056794" name="Group 26">
            <a:extLst>
              <a:ext uri="{FF2B5EF4-FFF2-40B4-BE49-F238E27FC236}">
                <a16:creationId xmlns:a16="http://schemas.microsoft.com/office/drawing/2014/main" id="{0531F69E-FEFA-4BA5-A58E-DAD265CDAFC3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3843338"/>
            <a:ext cx="942975" cy="742950"/>
            <a:chOff x="2233" y="1773"/>
            <a:chExt cx="594" cy="468"/>
          </a:xfrm>
        </p:grpSpPr>
        <p:sp>
          <p:nvSpPr>
            <p:cNvPr id="1056795" name="AutoShape 27">
              <a:extLst>
                <a:ext uri="{FF2B5EF4-FFF2-40B4-BE49-F238E27FC236}">
                  <a16:creationId xmlns:a16="http://schemas.microsoft.com/office/drawing/2014/main" id="{386BC6B5-1889-4BBE-8914-347D2F3D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1773"/>
              <a:ext cx="541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796" name="Text Box 28">
              <a:extLst>
                <a:ext uri="{FF2B5EF4-FFF2-40B4-BE49-F238E27FC236}">
                  <a16:creationId xmlns:a16="http://schemas.microsoft.com/office/drawing/2014/main" id="{B95B1501-C544-45C4-AD68-B9D5BF69F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" y="1855"/>
              <a:ext cx="552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排版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</a:t>
              </a:r>
            </a:p>
          </p:txBody>
        </p:sp>
      </p:grpSp>
      <p:sp>
        <p:nvSpPr>
          <p:cNvPr id="1056797" name="Text Box 29">
            <a:extLst>
              <a:ext uri="{FF2B5EF4-FFF2-40B4-BE49-F238E27FC236}">
                <a16:creationId xmlns:a16="http://schemas.microsoft.com/office/drawing/2014/main" id="{53E7E1B3-4B08-4A83-B7AC-C9875023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3829050"/>
            <a:ext cx="822325" cy="714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软件服务</a:t>
            </a:r>
          </a:p>
        </p:txBody>
      </p:sp>
      <p:grpSp>
        <p:nvGrpSpPr>
          <p:cNvPr id="1056798" name="Group 30">
            <a:extLst>
              <a:ext uri="{FF2B5EF4-FFF2-40B4-BE49-F238E27FC236}">
                <a16:creationId xmlns:a16="http://schemas.microsoft.com/office/drawing/2014/main" id="{C0C43D19-9117-4891-B77F-44C1927D8751}"/>
              </a:ext>
            </a:extLst>
          </p:cNvPr>
          <p:cNvGrpSpPr>
            <a:grpSpLocks/>
          </p:cNvGrpSpPr>
          <p:nvPr/>
        </p:nvGrpSpPr>
        <p:grpSpPr bwMode="auto">
          <a:xfrm>
            <a:off x="3475038" y="3840163"/>
            <a:ext cx="950912" cy="785812"/>
            <a:chOff x="2829" y="1771"/>
            <a:chExt cx="599" cy="495"/>
          </a:xfrm>
        </p:grpSpPr>
        <p:sp>
          <p:nvSpPr>
            <p:cNvPr id="1056799" name="AutoShape 31">
              <a:extLst>
                <a:ext uri="{FF2B5EF4-FFF2-40B4-BE49-F238E27FC236}">
                  <a16:creationId xmlns:a16="http://schemas.microsoft.com/office/drawing/2014/main" id="{C03078FD-EDFC-46C3-8D5A-08C9CB20B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771"/>
              <a:ext cx="541" cy="464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800" name="Text Box 32">
              <a:extLst>
                <a:ext uri="{FF2B5EF4-FFF2-40B4-BE49-F238E27FC236}">
                  <a16:creationId xmlns:a16="http://schemas.microsoft.com/office/drawing/2014/main" id="{0E9D79A4-A1D2-448C-A934-F1FCBD4AB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1854"/>
              <a:ext cx="578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MP3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</a:t>
              </a:r>
            </a:p>
          </p:txBody>
        </p:sp>
      </p:grpSp>
      <p:grpSp>
        <p:nvGrpSpPr>
          <p:cNvPr id="1056801" name="Group 33">
            <a:extLst>
              <a:ext uri="{FF2B5EF4-FFF2-40B4-BE49-F238E27FC236}">
                <a16:creationId xmlns:a16="http://schemas.microsoft.com/office/drawing/2014/main" id="{4DDDB265-E888-4CA3-9DE7-1305D9123071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3836988"/>
            <a:ext cx="858837" cy="742950"/>
            <a:chOff x="3601" y="1769"/>
            <a:chExt cx="541" cy="468"/>
          </a:xfrm>
        </p:grpSpPr>
        <p:sp>
          <p:nvSpPr>
            <p:cNvPr id="1056802" name="AutoShape 34">
              <a:extLst>
                <a:ext uri="{FF2B5EF4-FFF2-40B4-BE49-F238E27FC236}">
                  <a16:creationId xmlns:a16="http://schemas.microsoft.com/office/drawing/2014/main" id="{A22EDEFD-BDFE-4098-B01C-4B62BA7AB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769"/>
              <a:ext cx="541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803" name="Text Box 35">
              <a:extLst>
                <a:ext uri="{FF2B5EF4-FFF2-40B4-BE49-F238E27FC236}">
                  <a16:creationId xmlns:a16="http://schemas.microsoft.com/office/drawing/2014/main" id="{FF008FCE-2DD9-4B15-9CD4-04620238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858"/>
              <a:ext cx="40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其他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</a:t>
              </a:r>
            </a:p>
          </p:txBody>
        </p:sp>
      </p:grpSp>
      <p:sp>
        <p:nvSpPr>
          <p:cNvPr id="1056805" name="Rectangle 37">
            <a:extLst>
              <a:ext uri="{FF2B5EF4-FFF2-40B4-BE49-F238E27FC236}">
                <a16:creationId xmlns:a16="http://schemas.microsoft.com/office/drawing/2014/main" id="{A0C212E9-5E52-4C47-AD64-C31C8AB45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123950"/>
            <a:ext cx="7102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" tIns="46038" rIns="3600" bIns="46038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862013" indent="-3937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270000" indent="-406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8573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19716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428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886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343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00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第三代操作系统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服务计算模型：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网络操作系统根据不同安全、运营、用户需求，动态控制应用软件，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服务可以在因特网上任何地方运行；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随着不同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服务加载，用户对应用软件，具有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无限选择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lang="zh-CN" altLang="en-US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8" name="AutoShape 6">
            <a:extLst>
              <a:ext uri="{FF2B5EF4-FFF2-40B4-BE49-F238E27FC236}">
                <a16:creationId xmlns:a16="http://schemas.microsoft.com/office/drawing/2014/main" id="{E8DB5378-9AB8-47B0-954F-64C7F471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757613"/>
            <a:ext cx="1860550" cy="4746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027075" name="AutoShape 3">
            <a:extLst>
              <a:ext uri="{FF2B5EF4-FFF2-40B4-BE49-F238E27FC236}">
                <a16:creationId xmlns:a16="http://schemas.microsoft.com/office/drawing/2014/main" id="{A2068375-278A-4FA5-BB5D-1EC9FF754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3073400"/>
            <a:ext cx="1751013" cy="1117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027092" name="AutoShape 20">
            <a:extLst>
              <a:ext uri="{FF2B5EF4-FFF2-40B4-BE49-F238E27FC236}">
                <a16:creationId xmlns:a16="http://schemas.microsoft.com/office/drawing/2014/main" id="{E0EEC2CC-B0D9-4E2E-92C7-EC939CD5BE6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33688" y="2601913"/>
            <a:ext cx="698500" cy="457200"/>
          </a:xfrm>
          <a:prstGeom prst="upArrow">
            <a:avLst>
              <a:gd name="adj1" fmla="val 49778"/>
              <a:gd name="adj2" fmla="val 41852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flatTx/>
          </a:bodyPr>
          <a:lstStyle/>
          <a:p>
            <a:endParaRPr lang="zh-CN" altLang="en-US"/>
          </a:p>
        </p:txBody>
      </p:sp>
      <p:sp>
        <p:nvSpPr>
          <p:cNvPr id="1027089" name="AutoShape 17">
            <a:extLst>
              <a:ext uri="{FF2B5EF4-FFF2-40B4-BE49-F238E27FC236}">
                <a16:creationId xmlns:a16="http://schemas.microsoft.com/office/drawing/2014/main" id="{5D4EDCF0-BD88-4E96-90DD-0F302CF4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3086100"/>
            <a:ext cx="1839912" cy="611188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00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027083" name="AutoShape 11">
            <a:extLst>
              <a:ext uri="{FF2B5EF4-FFF2-40B4-BE49-F238E27FC236}">
                <a16:creationId xmlns:a16="http://schemas.microsoft.com/office/drawing/2014/main" id="{220E59B4-DD54-4D1E-860E-3E25EF63C37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40288" y="2614613"/>
            <a:ext cx="698500" cy="457200"/>
          </a:xfrm>
          <a:prstGeom prst="upArrow">
            <a:avLst>
              <a:gd name="adj1" fmla="val 49778"/>
              <a:gd name="adj2" fmla="val 41852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flatTx/>
          </a:bodyPr>
          <a:lstStyle/>
          <a:p>
            <a:endParaRPr lang="zh-CN" altLang="en-US"/>
          </a:p>
        </p:txBody>
      </p:sp>
      <p:sp>
        <p:nvSpPr>
          <p:cNvPr id="1027084" name="AutoShape 12">
            <a:extLst>
              <a:ext uri="{FF2B5EF4-FFF2-40B4-BE49-F238E27FC236}">
                <a16:creationId xmlns:a16="http://schemas.microsoft.com/office/drawing/2014/main" id="{04BB0C37-A548-45CE-9EFD-DB5A7C74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2279650"/>
            <a:ext cx="6169025" cy="460375"/>
          </a:xfrm>
          <a:prstGeom prst="parallelogram">
            <a:avLst>
              <a:gd name="adj" fmla="val 126245"/>
            </a:avLst>
          </a:prstGeom>
          <a:solidFill>
            <a:srgbClr val="CCECFF">
              <a:alpha val="50000"/>
            </a:srgb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093" name="AutoShape 21">
            <a:extLst>
              <a:ext uri="{FF2B5EF4-FFF2-40B4-BE49-F238E27FC236}">
                <a16:creationId xmlns:a16="http://schemas.microsoft.com/office/drawing/2014/main" id="{E35836A4-6369-4166-9C73-5F88B0A1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2171700"/>
            <a:ext cx="698500" cy="354013"/>
          </a:xfrm>
          <a:prstGeom prst="upArrow">
            <a:avLst>
              <a:gd name="adj1" fmla="val 49778"/>
              <a:gd name="adj2" fmla="val 41852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flatTx/>
          </a:bodyPr>
          <a:lstStyle/>
          <a:p>
            <a:endParaRPr lang="zh-CN" altLang="en-US"/>
          </a:p>
        </p:txBody>
      </p:sp>
      <p:sp>
        <p:nvSpPr>
          <p:cNvPr id="1027074" name="Rectangle 2">
            <a:extLst>
              <a:ext uri="{FF2B5EF4-FFF2-40B4-BE49-F238E27FC236}">
                <a16:creationId xmlns:a16="http://schemas.microsoft.com/office/drawing/2014/main" id="{72D2E5C5-5580-48E9-AFD4-1621FF71C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276225"/>
            <a:ext cx="8431212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跨操作系统的构件平台</a:t>
            </a:r>
            <a:endParaRPr lang="zh-CN" altLang="en-US" sz="3600">
              <a:solidFill>
                <a:srgbClr val="3333CC"/>
              </a:solidFill>
              <a:effectLst/>
            </a:endParaRPr>
          </a:p>
        </p:txBody>
      </p:sp>
      <p:sp>
        <p:nvSpPr>
          <p:cNvPr id="1027076" name="Text Box 4">
            <a:extLst>
              <a:ext uri="{FF2B5EF4-FFF2-40B4-BE49-F238E27FC236}">
                <a16:creationId xmlns:a16="http://schemas.microsoft.com/office/drawing/2014/main" id="{493910F7-C551-4A16-BF91-71DB43034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3816350"/>
            <a:ext cx="20685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zh-CN" altLang="en-US" sz="1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和欣灵活内核</a:t>
            </a:r>
            <a:endParaRPr lang="zh-CN" altLang="en-US" sz="180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1027077" name="Text Box 5">
            <a:extLst>
              <a:ext uri="{FF2B5EF4-FFF2-40B4-BE49-F238E27FC236}">
                <a16:creationId xmlns:a16="http://schemas.microsoft.com/office/drawing/2014/main" id="{A3E8AF3C-248D-43A8-87AA-B8E31C09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241675"/>
            <a:ext cx="22574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zh-CN" altLang="en-US"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和欣构件运行平台</a:t>
            </a:r>
            <a:endParaRPr lang="zh-CN" altLang="en-US" sz="180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1027079" name="Text Box 7">
            <a:extLst>
              <a:ext uri="{FF2B5EF4-FFF2-40B4-BE49-F238E27FC236}">
                <a16:creationId xmlns:a16="http://schemas.microsoft.com/office/drawing/2014/main" id="{5E9435FF-F45F-4B20-8741-69D46B4C6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3806825"/>
            <a:ext cx="14668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endParaRPr lang="en-US" altLang="zh-CN" sz="2400">
              <a:ea typeface="PMingLiU" panose="02020500000000000000" pitchFamily="18" charset="-120"/>
            </a:endParaRPr>
          </a:p>
        </p:txBody>
      </p:sp>
      <p:sp>
        <p:nvSpPr>
          <p:cNvPr id="1027080" name="Line 8">
            <a:extLst>
              <a:ext uri="{FF2B5EF4-FFF2-40B4-BE49-F238E27FC236}">
                <a16:creationId xmlns:a16="http://schemas.microsoft.com/office/drawing/2014/main" id="{D1D4DA66-64A0-4327-84D0-E6519CF47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671888"/>
            <a:ext cx="1793875" cy="1587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081" name="Line 9">
            <a:extLst>
              <a:ext uri="{FF2B5EF4-FFF2-40B4-BE49-F238E27FC236}">
                <a16:creationId xmlns:a16="http://schemas.microsoft.com/office/drawing/2014/main" id="{8DA9A8EB-2DF5-4F10-BBFC-C5A808F4D9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4463" y="2908300"/>
            <a:ext cx="331787" cy="261938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086" name="AutoShape 14">
            <a:extLst>
              <a:ext uri="{FF2B5EF4-FFF2-40B4-BE49-F238E27FC236}">
                <a16:creationId xmlns:a16="http://schemas.microsoft.com/office/drawing/2014/main" id="{9248D951-F8BD-403B-88C3-1CF2BB3D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2184400"/>
            <a:ext cx="698500" cy="354013"/>
          </a:xfrm>
          <a:prstGeom prst="upArrow">
            <a:avLst>
              <a:gd name="adj1" fmla="val 49778"/>
              <a:gd name="adj2" fmla="val 41852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flatTx/>
          </a:bodyPr>
          <a:lstStyle/>
          <a:p>
            <a:endParaRPr lang="zh-CN" altLang="en-US"/>
          </a:p>
        </p:txBody>
      </p:sp>
      <p:sp>
        <p:nvSpPr>
          <p:cNvPr id="1027087" name="Text Box 15">
            <a:extLst>
              <a:ext uri="{FF2B5EF4-FFF2-40B4-BE49-F238E27FC236}">
                <a16:creationId xmlns:a16="http://schemas.microsoft.com/office/drawing/2014/main" id="{AF1F50B8-7AFC-407D-B445-B69FCFFA2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1552575"/>
            <a:ext cx="2938462" cy="531813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  <a:contourClr>
              <a:srgbClr val="00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>
              <a:spcBef>
                <a:spcPct val="0"/>
              </a:spcBef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应用程序</a:t>
            </a:r>
            <a:endParaRPr lang="zh-CN" altLang="en-US" sz="320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1027088" name="Text Box 16">
            <a:extLst>
              <a:ext uri="{FF2B5EF4-FFF2-40B4-BE49-F238E27FC236}">
                <a16:creationId xmlns:a16="http://schemas.microsoft.com/office/drawing/2014/main" id="{6EF7ED79-8820-45B3-A337-D43B0903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2316163"/>
            <a:ext cx="17129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b="1">
                <a:ea typeface="宋体" panose="02010600030101010101" pitchFamily="2" charset="-122"/>
              </a:rPr>
              <a:t>统一的接口</a:t>
            </a:r>
            <a:endParaRPr lang="zh-CN" altLang="en-US">
              <a:ea typeface="PMingLiU" panose="02020500000000000000" pitchFamily="18" charset="-120"/>
            </a:endParaRPr>
          </a:p>
        </p:txBody>
      </p:sp>
      <p:sp>
        <p:nvSpPr>
          <p:cNvPr id="1027090" name="Text Box 18">
            <a:extLst>
              <a:ext uri="{FF2B5EF4-FFF2-40B4-BE49-F238E27FC236}">
                <a16:creationId xmlns:a16="http://schemas.microsoft.com/office/drawing/2014/main" id="{9C65F5E9-8E91-4333-ABFE-9E95D47EC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3279775"/>
            <a:ext cx="23098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zh-CN" altLang="en-US"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和欣构件运行平台</a:t>
            </a:r>
            <a:endParaRPr lang="zh-CN" altLang="en-US" sz="180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1027091" name="Rectangle 19">
            <a:extLst>
              <a:ext uri="{FF2B5EF4-FFF2-40B4-BE49-F238E27FC236}">
                <a16:creationId xmlns:a16="http://schemas.microsoft.com/office/drawing/2014/main" id="{2171806B-EDF1-46AD-BCD9-C02F604F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32300"/>
            <a:ext cx="8483600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 marL="342900" indent="-3429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;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>
              <a:lnSpc>
                <a:spcPct val="90000"/>
              </a:lnSpc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algn="l">
              <a:lnSpc>
                <a:spcPct val="90000"/>
              </a:lnSpc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lvl="1">
              <a:buClr>
                <a:srgbClr val="FF0000"/>
              </a:buClr>
            </a:pPr>
            <a:r>
              <a:rPr lang="zh-CN" altLang="en-US" sz="2400" b="0"/>
              <a:t>提供与</a:t>
            </a:r>
            <a:r>
              <a:rPr lang="en-US" altLang="zh-CN" sz="2400" b="0"/>
              <a:t>JAVA</a:t>
            </a:r>
            <a:r>
              <a:rPr lang="zh-CN" altLang="en-US" sz="2400" b="0"/>
              <a:t>、</a:t>
            </a:r>
            <a:r>
              <a:rPr lang="en-US" altLang="zh-CN" sz="2400" b="0"/>
              <a:t>.NET</a:t>
            </a:r>
            <a:r>
              <a:rPr lang="zh-CN" altLang="en-US" sz="2400" b="0"/>
              <a:t>思想一脉相承的系统软件解决方案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0"/>
              <a:t>在</a:t>
            </a:r>
            <a:r>
              <a:rPr lang="en-US" altLang="zh-CN" b="0"/>
              <a:t>WinXP</a:t>
            </a:r>
            <a:r>
              <a:rPr lang="zh-CN" altLang="en-US" b="0"/>
              <a:t>上运行</a:t>
            </a:r>
            <a:r>
              <a:rPr lang="zh-CN" altLang="en-US" b="0">
                <a:latin typeface="Arial" panose="020B0604020202020204" pitchFamily="34" charset="0"/>
              </a:rPr>
              <a:t>“</a:t>
            </a:r>
            <a:r>
              <a:rPr lang="zh-CN" altLang="en-US" b="0"/>
              <a:t>和欣虚拟机</a:t>
            </a:r>
            <a:r>
              <a:rPr lang="zh-CN" altLang="en-US" b="0">
                <a:latin typeface="Arial" panose="020B0604020202020204" pitchFamily="34" charset="0"/>
              </a:rPr>
              <a:t>”</a:t>
            </a:r>
            <a:r>
              <a:rPr lang="zh-CN" altLang="en-US" b="0"/>
              <a:t> 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0"/>
              <a:t>在</a:t>
            </a:r>
            <a:r>
              <a:rPr lang="en-US" altLang="zh-CN" b="0"/>
              <a:t>WinCE</a:t>
            </a:r>
            <a:r>
              <a:rPr lang="zh-CN" altLang="en-US" b="0"/>
              <a:t>上运行</a:t>
            </a:r>
            <a:r>
              <a:rPr lang="zh-CN" altLang="en-US" b="0">
                <a:latin typeface="Arial" panose="020B0604020202020204" pitchFamily="34" charset="0"/>
              </a:rPr>
              <a:t>“</a:t>
            </a:r>
            <a:r>
              <a:rPr lang="zh-CN" altLang="en-US" b="0"/>
              <a:t>和欣虚拟机</a:t>
            </a:r>
            <a:r>
              <a:rPr lang="zh-CN" altLang="en-US" b="0">
                <a:latin typeface="Arial" panose="020B0604020202020204" pitchFamily="34" charset="0"/>
              </a:rPr>
              <a:t>”</a:t>
            </a:r>
            <a:endParaRPr lang="zh-CN" altLang="en-US" b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0"/>
              <a:t>在</a:t>
            </a:r>
            <a:r>
              <a:rPr lang="en-US" altLang="zh-CN" b="0"/>
              <a:t>Linux</a:t>
            </a:r>
            <a:r>
              <a:rPr lang="zh-CN" altLang="en-US" b="0"/>
              <a:t>上运行</a:t>
            </a:r>
            <a:r>
              <a:rPr lang="zh-CN" altLang="en-US" b="0">
                <a:latin typeface="Arial" panose="020B0604020202020204" pitchFamily="34" charset="0"/>
              </a:rPr>
              <a:t>“</a:t>
            </a:r>
            <a:r>
              <a:rPr lang="zh-CN" altLang="en-US" b="0"/>
              <a:t>和欣虚拟机</a:t>
            </a:r>
            <a:r>
              <a:rPr lang="zh-CN" altLang="en-US" b="0">
                <a:latin typeface="Arial" panose="020B0604020202020204" pitchFamily="34" charset="0"/>
              </a:rPr>
              <a:t>”</a:t>
            </a:r>
            <a:endParaRPr lang="zh-CN" altLang="en-US" b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0"/>
              <a:t>在嵌入式设备上直接运行</a:t>
            </a:r>
            <a:r>
              <a:rPr lang="zh-CN" altLang="en-US" b="0">
                <a:latin typeface="Arial" panose="020B0604020202020204" pitchFamily="34" charset="0"/>
              </a:rPr>
              <a:t>“</a:t>
            </a:r>
            <a:r>
              <a:rPr lang="zh-CN" altLang="en-US" b="0"/>
              <a:t>和欣</a:t>
            </a:r>
            <a:r>
              <a:rPr lang="zh-CN" altLang="en-US" b="0">
                <a:latin typeface="Arial" panose="020B0604020202020204" pitchFamily="34" charset="0"/>
              </a:rPr>
              <a:t>”</a:t>
            </a:r>
            <a:r>
              <a:rPr lang="zh-CN" altLang="en-US" b="0"/>
              <a:t>操作系统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>
            <a:extLst>
              <a:ext uri="{FF2B5EF4-FFF2-40B4-BE49-F238E27FC236}">
                <a16:creationId xmlns:a16="http://schemas.microsoft.com/office/drawing/2014/main" id="{6F6ECB6C-17BE-4BEB-9D39-D919D4CE3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3300"/>
                </a:solidFill>
              </a:rPr>
              <a:t>操作系统演变趋势</a:t>
            </a:r>
          </a:p>
        </p:txBody>
      </p:sp>
      <p:sp>
        <p:nvSpPr>
          <p:cNvPr id="1007619" name="AutoShape 3">
            <a:extLst>
              <a:ext uri="{FF2B5EF4-FFF2-40B4-BE49-F238E27FC236}">
                <a16:creationId xmlns:a16="http://schemas.microsoft.com/office/drawing/2014/main" id="{A00F4609-6F33-4D48-AF52-DAE07A63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4213225"/>
            <a:ext cx="1901825" cy="542925"/>
          </a:xfrm>
          <a:prstGeom prst="roundRect">
            <a:avLst>
              <a:gd name="adj" fmla="val 16667"/>
            </a:avLst>
          </a:prstGeom>
          <a:solidFill>
            <a:srgbClr val="333300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3300"/>
            </a:extrusionClr>
            <a:contourClr>
              <a:srgbClr val="33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007620" name="Text Box 4">
            <a:extLst>
              <a:ext uri="{FF2B5EF4-FFF2-40B4-BE49-F238E27FC236}">
                <a16:creationId xmlns:a16="http://schemas.microsoft.com/office/drawing/2014/main" id="{34BD13F1-CEF7-46B7-A823-EA48842A8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4346575"/>
            <a:ext cx="1403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DOS</a:t>
            </a:r>
          </a:p>
        </p:txBody>
      </p:sp>
      <p:sp>
        <p:nvSpPr>
          <p:cNvPr id="1007621" name="AutoShape 5">
            <a:extLst>
              <a:ext uri="{FF2B5EF4-FFF2-40B4-BE49-F238E27FC236}">
                <a16:creationId xmlns:a16="http://schemas.microsoft.com/office/drawing/2014/main" id="{F7D43A7C-AC56-4621-8B28-2976830B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552825"/>
            <a:ext cx="1901825" cy="542925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  <a:contourClr>
              <a:srgbClr val="33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007622" name="Text Box 6">
            <a:extLst>
              <a:ext uri="{FF2B5EF4-FFF2-40B4-BE49-F238E27FC236}">
                <a16:creationId xmlns:a16="http://schemas.microsoft.com/office/drawing/2014/main" id="{DD2BB16E-12D2-423B-BA34-CCC569CA5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3675063"/>
            <a:ext cx="1847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3.1</a:t>
            </a:r>
          </a:p>
        </p:txBody>
      </p:sp>
      <p:sp>
        <p:nvSpPr>
          <p:cNvPr id="1007623" name="AutoShape 7">
            <a:extLst>
              <a:ext uri="{FF2B5EF4-FFF2-40B4-BE49-F238E27FC236}">
                <a16:creationId xmlns:a16="http://schemas.microsoft.com/office/drawing/2014/main" id="{43601646-104D-41F4-AD4A-182FBC5A1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817938"/>
            <a:ext cx="889000" cy="466725"/>
          </a:xfrm>
          <a:prstGeom prst="rightArrow">
            <a:avLst>
              <a:gd name="adj1" fmla="val 50000"/>
              <a:gd name="adj2" fmla="val 47619"/>
            </a:avLst>
          </a:prstGeom>
          <a:solidFill>
            <a:srgbClr val="CCEC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7624" name="AutoShape 8">
            <a:extLst>
              <a:ext uri="{FF2B5EF4-FFF2-40B4-BE49-F238E27FC236}">
                <a16:creationId xmlns:a16="http://schemas.microsoft.com/office/drawing/2014/main" id="{B47B4256-0DD3-47DF-A2A5-E93B3773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3587750"/>
            <a:ext cx="1901825" cy="1089025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  <a:contourClr>
              <a:srgbClr val="33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007625" name="Text Box 9">
            <a:extLst>
              <a:ext uri="{FF2B5EF4-FFF2-40B4-BE49-F238E27FC236}">
                <a16:creationId xmlns:a16="http://schemas.microsoft.com/office/drawing/2014/main" id="{075DDC1E-334B-4ACE-8A7A-1E119EE6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3937000"/>
            <a:ext cx="1847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2000</a:t>
            </a:r>
          </a:p>
        </p:txBody>
      </p:sp>
      <p:grpSp>
        <p:nvGrpSpPr>
          <p:cNvPr id="1007626" name="Group 10">
            <a:extLst>
              <a:ext uri="{FF2B5EF4-FFF2-40B4-BE49-F238E27FC236}">
                <a16:creationId xmlns:a16="http://schemas.microsoft.com/office/drawing/2014/main" id="{EEBE208D-26A9-4B03-AA74-BE5B85EF67CD}"/>
              </a:ext>
            </a:extLst>
          </p:cNvPr>
          <p:cNvGrpSpPr>
            <a:grpSpLocks/>
          </p:cNvGrpSpPr>
          <p:nvPr/>
        </p:nvGrpSpPr>
        <p:grpSpPr bwMode="auto">
          <a:xfrm>
            <a:off x="1724025" y="5216525"/>
            <a:ext cx="5635625" cy="1152525"/>
            <a:chOff x="1086" y="3166"/>
            <a:chExt cx="3550" cy="846"/>
          </a:xfrm>
        </p:grpSpPr>
        <p:sp>
          <p:nvSpPr>
            <p:cNvPr id="1007627" name="AutoShape 11">
              <a:extLst>
                <a:ext uri="{FF2B5EF4-FFF2-40B4-BE49-F238E27FC236}">
                  <a16:creationId xmlns:a16="http://schemas.microsoft.com/office/drawing/2014/main" id="{2624BAA1-7559-44B6-8370-81F24237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3630"/>
              <a:ext cx="1198" cy="382"/>
            </a:xfrm>
            <a:prstGeom prst="roundRect">
              <a:avLst>
                <a:gd name="adj" fmla="val 16667"/>
              </a:avLst>
            </a:prstGeom>
            <a:solidFill>
              <a:srgbClr val="333300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00"/>
              </a:extrusionClr>
              <a:contourClr>
                <a:srgbClr val="33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007628" name="AutoShape 12">
              <a:extLst>
                <a:ext uri="{FF2B5EF4-FFF2-40B4-BE49-F238E27FC236}">
                  <a16:creationId xmlns:a16="http://schemas.microsoft.com/office/drawing/2014/main" id="{E0D5C3B1-C442-4E20-A277-691C9C1C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3166"/>
              <a:ext cx="1198" cy="382"/>
            </a:xfrm>
            <a:prstGeom prst="roundRect">
              <a:avLst>
                <a:gd name="adj" fmla="val 16667"/>
              </a:avLst>
            </a:prstGeom>
            <a:solidFill>
              <a:srgbClr val="3399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FF"/>
              </a:extrusionClr>
              <a:contourClr>
                <a:srgbClr val="33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007629" name="Text Box 13">
              <a:extLst>
                <a:ext uri="{FF2B5EF4-FFF2-40B4-BE49-F238E27FC236}">
                  <a16:creationId xmlns:a16="http://schemas.microsoft.com/office/drawing/2014/main" id="{7B8FEAAA-3AC4-4651-A4D1-5BE779473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3268"/>
              <a:ext cx="116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altLang="zh-CN" sz="21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.NET</a:t>
              </a:r>
            </a:p>
          </p:txBody>
        </p:sp>
        <p:sp>
          <p:nvSpPr>
            <p:cNvPr id="1007630" name="AutoShape 14">
              <a:extLst>
                <a:ext uri="{FF2B5EF4-FFF2-40B4-BE49-F238E27FC236}">
                  <a16:creationId xmlns:a16="http://schemas.microsoft.com/office/drawing/2014/main" id="{7D97DA13-2986-4AEE-9D95-2B921AFD1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352"/>
              <a:ext cx="560" cy="328"/>
            </a:xfrm>
            <a:prstGeom prst="rightArrow">
              <a:avLst>
                <a:gd name="adj1" fmla="val 50000"/>
                <a:gd name="adj2" fmla="val 42683"/>
              </a:avLst>
            </a:prstGeom>
            <a:solidFill>
              <a:srgbClr val="CCECFF"/>
            </a:solidFill>
            <a:ln w="12700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7631" name="AutoShape 15">
              <a:extLst>
                <a:ext uri="{FF2B5EF4-FFF2-40B4-BE49-F238E27FC236}">
                  <a16:creationId xmlns:a16="http://schemas.microsoft.com/office/drawing/2014/main" id="{BBC220AC-7CC9-43EC-9F8B-C177DA93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190"/>
              <a:ext cx="1198" cy="766"/>
            </a:xfrm>
            <a:prstGeom prst="roundRect">
              <a:avLst>
                <a:gd name="adj" fmla="val 16667"/>
              </a:avLst>
            </a:prstGeom>
            <a:solidFill>
              <a:srgbClr val="3399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FF"/>
              </a:extrusionClr>
              <a:contourClr>
                <a:srgbClr val="33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007632" name="Text Box 16">
              <a:extLst>
                <a:ext uri="{FF2B5EF4-FFF2-40B4-BE49-F238E27FC236}">
                  <a16:creationId xmlns:a16="http://schemas.microsoft.com/office/drawing/2014/main" id="{B0302E84-F060-4516-B35A-03CD6D5E7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716"/>
              <a:ext cx="116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altLang="zh-CN" sz="21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Windows 2000</a:t>
              </a:r>
            </a:p>
          </p:txBody>
        </p:sp>
        <p:sp>
          <p:nvSpPr>
            <p:cNvPr id="1007633" name="Text Box 17">
              <a:extLst>
                <a:ext uri="{FF2B5EF4-FFF2-40B4-BE49-F238E27FC236}">
                  <a16:creationId xmlns:a16="http://schemas.microsoft.com/office/drawing/2014/main" id="{BBCA6DC9-F1CC-4CF4-80B6-82B6A9D64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444"/>
              <a:ext cx="116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altLang="zh-CN" sz="21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Blackcomb</a:t>
              </a:r>
            </a:p>
          </p:txBody>
        </p:sp>
      </p:grpSp>
      <p:sp>
        <p:nvSpPr>
          <p:cNvPr id="1007634" name="AutoShape 18">
            <a:extLst>
              <a:ext uri="{FF2B5EF4-FFF2-40B4-BE49-F238E27FC236}">
                <a16:creationId xmlns:a16="http://schemas.microsoft.com/office/drawing/2014/main" id="{D54ABAFA-6372-42F7-AC5B-D0F5F4F0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876425"/>
            <a:ext cx="1190625" cy="606425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  <a:contourClr>
              <a:srgbClr val="33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007635" name="Text Box 19">
            <a:extLst>
              <a:ext uri="{FF2B5EF4-FFF2-40B4-BE49-F238E27FC236}">
                <a16:creationId xmlns:a16="http://schemas.microsoft.com/office/drawing/2014/main" id="{4FFE50AD-4153-4506-833B-ED065AEC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2012950"/>
            <a:ext cx="11239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zh-CN" altLang="en-US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控制程序</a:t>
            </a:r>
          </a:p>
        </p:txBody>
      </p:sp>
      <p:sp>
        <p:nvSpPr>
          <p:cNvPr id="1007636" name="AutoShape 20">
            <a:extLst>
              <a:ext uri="{FF2B5EF4-FFF2-40B4-BE49-F238E27FC236}">
                <a16:creationId xmlns:a16="http://schemas.microsoft.com/office/drawing/2014/main" id="{B0228409-3928-4AFC-BAD7-BC53AA41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1876425"/>
            <a:ext cx="1190625" cy="606425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  <a:contourClr>
              <a:srgbClr val="33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007637" name="Text Box 21">
            <a:extLst>
              <a:ext uri="{FF2B5EF4-FFF2-40B4-BE49-F238E27FC236}">
                <a16:creationId xmlns:a16="http://schemas.microsoft.com/office/drawing/2014/main" id="{28EE952D-37C7-4487-AD1D-612879565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1873250"/>
            <a:ext cx="11239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zh-CN" altLang="en-US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简单字符操作系统</a:t>
            </a:r>
          </a:p>
        </p:txBody>
      </p:sp>
      <p:sp>
        <p:nvSpPr>
          <p:cNvPr id="1007638" name="AutoShape 22">
            <a:extLst>
              <a:ext uri="{FF2B5EF4-FFF2-40B4-BE49-F238E27FC236}">
                <a16:creationId xmlns:a16="http://schemas.microsoft.com/office/drawing/2014/main" id="{99D90F0E-BCE3-4B7D-96CD-C8890341B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1876425"/>
            <a:ext cx="1190625" cy="606425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  <a:contourClr>
              <a:srgbClr val="33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007639" name="Text Box 23">
            <a:extLst>
              <a:ext uri="{FF2B5EF4-FFF2-40B4-BE49-F238E27FC236}">
                <a16:creationId xmlns:a16="http://schemas.microsoft.com/office/drawing/2014/main" id="{E76BAC79-A070-4F86-9A04-2378F0035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1873250"/>
            <a:ext cx="11239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zh-CN" altLang="en-US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图形交互操作系统</a:t>
            </a:r>
          </a:p>
        </p:txBody>
      </p:sp>
      <p:sp>
        <p:nvSpPr>
          <p:cNvPr id="1007640" name="AutoShape 24">
            <a:extLst>
              <a:ext uri="{FF2B5EF4-FFF2-40B4-BE49-F238E27FC236}">
                <a16:creationId xmlns:a16="http://schemas.microsoft.com/office/drawing/2014/main" id="{4C059479-9FA1-4446-92A0-00B49D8DE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1863725"/>
            <a:ext cx="1190625" cy="606425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  <a:contourClr>
              <a:srgbClr val="33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007641" name="Text Box 25">
            <a:extLst>
              <a:ext uri="{FF2B5EF4-FFF2-40B4-BE49-F238E27FC236}">
                <a16:creationId xmlns:a16="http://schemas.microsoft.com/office/drawing/2014/main" id="{E0BDE3FD-8570-472A-9CA8-76C24E993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1860550"/>
            <a:ext cx="11239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lang="zh-CN" altLang="en-US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服务</a:t>
            </a:r>
          </a:p>
          <a:p>
            <a:pPr>
              <a:spcBef>
                <a:spcPct val="0"/>
              </a:spcBef>
            </a:pPr>
            <a:r>
              <a:rPr lang="zh-CN" altLang="en-US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</a:t>
            </a:r>
          </a:p>
        </p:txBody>
      </p:sp>
      <p:sp>
        <p:nvSpPr>
          <p:cNvPr id="1007642" name="Text Box 26">
            <a:extLst>
              <a:ext uri="{FF2B5EF4-FFF2-40B4-BE49-F238E27FC236}">
                <a16:creationId xmlns:a16="http://schemas.microsoft.com/office/drawing/2014/main" id="{2877EF40-8EF6-4175-9E1C-35069603E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17600"/>
            <a:ext cx="231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33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发展历史：</a:t>
            </a:r>
          </a:p>
        </p:txBody>
      </p:sp>
      <p:sp>
        <p:nvSpPr>
          <p:cNvPr id="1007643" name="Text Box 27">
            <a:extLst>
              <a:ext uri="{FF2B5EF4-FFF2-40B4-BE49-F238E27FC236}">
                <a16:creationId xmlns:a16="http://schemas.microsoft.com/office/drawing/2014/main" id="{3CD13478-247F-40C8-9032-6F8F3B19B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743200"/>
            <a:ext cx="405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33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正在进行中的进化：</a:t>
            </a:r>
          </a:p>
        </p:txBody>
      </p:sp>
      <p:sp>
        <p:nvSpPr>
          <p:cNvPr id="1007644" name="AutoShape 28">
            <a:extLst>
              <a:ext uri="{FF2B5EF4-FFF2-40B4-BE49-F238E27FC236}">
                <a16:creationId xmlns:a16="http://schemas.microsoft.com/office/drawing/2014/main" id="{6FBB2D26-BC0D-4DB2-A14F-FB5A9DC7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1912938"/>
            <a:ext cx="431800" cy="377825"/>
          </a:xfrm>
          <a:prstGeom prst="rightArrow">
            <a:avLst>
              <a:gd name="adj1" fmla="val 50000"/>
              <a:gd name="adj2" fmla="val 28571"/>
            </a:avLst>
          </a:prstGeom>
          <a:solidFill>
            <a:srgbClr val="CCEC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7645" name="AutoShape 29">
            <a:extLst>
              <a:ext uri="{FF2B5EF4-FFF2-40B4-BE49-F238E27FC236}">
                <a16:creationId xmlns:a16="http://schemas.microsoft.com/office/drawing/2014/main" id="{EC09073A-ADF9-4652-BE9D-BED8AAA2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25638"/>
            <a:ext cx="431800" cy="377825"/>
          </a:xfrm>
          <a:prstGeom prst="rightArrow">
            <a:avLst>
              <a:gd name="adj1" fmla="val 50000"/>
              <a:gd name="adj2" fmla="val 28571"/>
            </a:avLst>
          </a:prstGeom>
          <a:solidFill>
            <a:srgbClr val="CCEC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7646" name="AutoShape 30">
            <a:extLst>
              <a:ext uri="{FF2B5EF4-FFF2-40B4-BE49-F238E27FC236}">
                <a16:creationId xmlns:a16="http://schemas.microsoft.com/office/drawing/2014/main" id="{1989A603-88BD-43C3-9B98-59F1A8BD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1912938"/>
            <a:ext cx="431800" cy="377825"/>
          </a:xfrm>
          <a:prstGeom prst="rightArrow">
            <a:avLst>
              <a:gd name="adj1" fmla="val 50000"/>
              <a:gd name="adj2" fmla="val 28571"/>
            </a:avLst>
          </a:prstGeom>
          <a:solidFill>
            <a:srgbClr val="CCEC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Line 2">
            <a:extLst>
              <a:ext uri="{FF2B5EF4-FFF2-40B4-BE49-F238E27FC236}">
                <a16:creationId xmlns:a16="http://schemas.microsoft.com/office/drawing/2014/main" id="{9B94615F-EB9C-44B1-9775-6F72D72C0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54125"/>
            <a:ext cx="0" cy="9286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983043" name="Line 3">
            <a:extLst>
              <a:ext uri="{FF2B5EF4-FFF2-40B4-BE49-F238E27FC236}">
                <a16:creationId xmlns:a16="http://schemas.microsoft.com/office/drawing/2014/main" id="{226405DA-FAC0-4FCF-93B4-5E8BA4AF7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850" y="1254125"/>
            <a:ext cx="0" cy="9286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983044" name="Line 4">
            <a:extLst>
              <a:ext uri="{FF2B5EF4-FFF2-40B4-BE49-F238E27FC236}">
                <a16:creationId xmlns:a16="http://schemas.microsoft.com/office/drawing/2014/main" id="{E8505F4D-DC9D-431B-B4C0-0DB85279B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725738"/>
            <a:ext cx="0" cy="6207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983045" name="Line 5">
            <a:extLst>
              <a:ext uri="{FF2B5EF4-FFF2-40B4-BE49-F238E27FC236}">
                <a16:creationId xmlns:a16="http://schemas.microsoft.com/office/drawing/2014/main" id="{DDEBFF49-A305-4169-A5FB-8D5B489B0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850" y="2725738"/>
            <a:ext cx="0" cy="6207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983046" name="Line 6">
            <a:extLst>
              <a:ext uri="{FF2B5EF4-FFF2-40B4-BE49-F238E27FC236}">
                <a16:creationId xmlns:a16="http://schemas.microsoft.com/office/drawing/2014/main" id="{035DA67B-CB08-46C5-AA29-FC186B1BF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82813"/>
            <a:ext cx="0" cy="5429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983047" name="Line 7">
            <a:extLst>
              <a:ext uri="{FF2B5EF4-FFF2-40B4-BE49-F238E27FC236}">
                <a16:creationId xmlns:a16="http://schemas.microsoft.com/office/drawing/2014/main" id="{033D3F29-07CC-43C9-A8F7-347E94C1F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850" y="2182813"/>
            <a:ext cx="0" cy="5429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983048" name="Line 8">
            <a:extLst>
              <a:ext uri="{FF2B5EF4-FFF2-40B4-BE49-F238E27FC236}">
                <a16:creationId xmlns:a16="http://schemas.microsoft.com/office/drawing/2014/main" id="{BBE846E1-D4B7-43A2-8430-723DF6E6D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346450"/>
            <a:ext cx="0" cy="3095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983049" name="Line 9">
            <a:extLst>
              <a:ext uri="{FF2B5EF4-FFF2-40B4-BE49-F238E27FC236}">
                <a16:creationId xmlns:a16="http://schemas.microsoft.com/office/drawing/2014/main" id="{2FFE767D-1475-4E85-BE24-225B79149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850" y="3346450"/>
            <a:ext cx="0" cy="3095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983050" name="Line 10">
            <a:extLst>
              <a:ext uri="{FF2B5EF4-FFF2-40B4-BE49-F238E27FC236}">
                <a16:creationId xmlns:a16="http://schemas.microsoft.com/office/drawing/2014/main" id="{152B94F2-EF68-41C7-A21B-29CC9EA3B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475" y="1254125"/>
            <a:ext cx="28733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983051" name="Rectangle 11">
            <a:extLst>
              <a:ext uri="{FF2B5EF4-FFF2-40B4-BE49-F238E27FC236}">
                <a16:creationId xmlns:a16="http://schemas.microsoft.com/office/drawing/2014/main" id="{A7C93BED-14E0-454E-90B8-F8D9DF270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06375"/>
            <a:ext cx="9144000" cy="7508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传统操作系统体系结构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983052" name="Group 12">
            <a:extLst>
              <a:ext uri="{FF2B5EF4-FFF2-40B4-BE49-F238E27FC236}">
                <a16:creationId xmlns:a16="http://schemas.microsoft.com/office/drawing/2014/main" id="{C6A479A0-28BA-44DF-A193-49F5D4D8C1F2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635125"/>
            <a:ext cx="4059238" cy="4003675"/>
            <a:chOff x="134" y="1806"/>
            <a:chExt cx="2469" cy="2455"/>
          </a:xfrm>
        </p:grpSpPr>
        <p:pic>
          <p:nvPicPr>
            <p:cNvPr id="983053" name="Picture 13">
              <a:extLst>
                <a:ext uri="{FF2B5EF4-FFF2-40B4-BE49-F238E27FC236}">
                  <a16:creationId xmlns:a16="http://schemas.microsoft.com/office/drawing/2014/main" id="{E53DED08-818B-4948-AA9C-E2FF6DB3B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" y="1806"/>
              <a:ext cx="2358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777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3054" name="Rectangle 14">
              <a:extLst>
                <a:ext uri="{FF2B5EF4-FFF2-40B4-BE49-F238E27FC236}">
                  <a16:creationId xmlns:a16="http://schemas.microsoft.com/office/drawing/2014/main" id="{B660357B-0F66-4239-9C89-1BC439F1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" y="3395"/>
              <a:ext cx="2458" cy="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>
              <a:lvl1pPr marL="457200" indent="-4572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862013" indent="-3937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270000" indent="-4064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85737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197167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4288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886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343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004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Char char="v"/>
              </a:pPr>
              <a:r>
                <a:rPr lang="zh-CN" altLang="en-US" sz="1800">
                  <a:solidFill>
                    <a:schemeClr val="bg2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优：减少进程间通信和状态    	切换，效率高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Char char="v"/>
              </a:pPr>
              <a:r>
                <a:rPr lang="zh-CN" altLang="en-US" sz="1800">
                  <a:solidFill>
                    <a:schemeClr val="bg2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劣：内核庞大，占有资源多， 	剪裁不易，稳定性、            	安全性不好</a:t>
              </a:r>
            </a:p>
          </p:txBody>
        </p:sp>
      </p:grpSp>
      <p:grpSp>
        <p:nvGrpSpPr>
          <p:cNvPr id="983055" name="Group 15">
            <a:extLst>
              <a:ext uri="{FF2B5EF4-FFF2-40B4-BE49-F238E27FC236}">
                <a16:creationId xmlns:a16="http://schemas.microsoft.com/office/drawing/2014/main" id="{95341A66-25BF-47B1-A1FF-FB11496A7918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1727200"/>
            <a:ext cx="4321175" cy="3719513"/>
            <a:chOff x="3126" y="1856"/>
            <a:chExt cx="2450" cy="2240"/>
          </a:xfrm>
        </p:grpSpPr>
        <p:pic>
          <p:nvPicPr>
            <p:cNvPr id="983056" name="Picture 16">
              <a:extLst>
                <a:ext uri="{FF2B5EF4-FFF2-40B4-BE49-F238E27FC236}">
                  <a16:creationId xmlns:a16="http://schemas.microsoft.com/office/drawing/2014/main" id="{CDC830F0-EB2E-417E-9A2B-5D9B7D657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" y="1856"/>
              <a:ext cx="2288" cy="1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777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3057" name="Rectangle 17">
              <a:extLst>
                <a:ext uri="{FF2B5EF4-FFF2-40B4-BE49-F238E27FC236}">
                  <a16:creationId xmlns:a16="http://schemas.microsoft.com/office/drawing/2014/main" id="{E74A92A2-89E0-4AFF-B331-446BF98F2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3394"/>
              <a:ext cx="2450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>
              <a:lvl1pPr marL="457200" indent="-4572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862013" indent="-3937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270000" indent="-4064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85737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197167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4288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886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343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004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Char char="v"/>
              </a:pPr>
              <a:r>
                <a:rPr lang="zh-CN" altLang="en-US" sz="1800">
                  <a:solidFill>
                    <a:schemeClr val="bg2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优：内核精练，便于剪裁、移植，	稳定性好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Char char="v"/>
              </a:pPr>
              <a:r>
                <a:rPr lang="zh-CN" altLang="en-US" sz="1800">
                  <a:solidFill>
                    <a:schemeClr val="bg2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劣：用户态与内核态切换频繁， 	系统效率降低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AutoShape 2">
            <a:extLst>
              <a:ext uri="{FF2B5EF4-FFF2-40B4-BE49-F238E27FC236}">
                <a16:creationId xmlns:a16="http://schemas.microsoft.com/office/drawing/2014/main" id="{30016C88-A549-4F09-8433-F48B76FC6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5249863"/>
            <a:ext cx="5608638" cy="476250"/>
          </a:xfrm>
          <a:prstGeom prst="cube">
            <a:avLst>
              <a:gd name="adj" fmla="val 29458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03" name="AutoShape 3">
            <a:extLst>
              <a:ext uri="{FF2B5EF4-FFF2-40B4-BE49-F238E27FC236}">
                <a16:creationId xmlns:a16="http://schemas.microsoft.com/office/drawing/2014/main" id="{E5A37A6A-CAEC-418D-ADB9-CD91DCF7A78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09988" y="5175250"/>
            <a:ext cx="468312" cy="200025"/>
          </a:xfrm>
          <a:prstGeom prst="upArrow">
            <a:avLst>
              <a:gd name="adj1" fmla="val 50509"/>
              <a:gd name="adj2" fmla="val 55556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04" name="AutoShape 4">
            <a:extLst>
              <a:ext uri="{FF2B5EF4-FFF2-40B4-BE49-F238E27FC236}">
                <a16:creationId xmlns:a16="http://schemas.microsoft.com/office/drawing/2014/main" id="{82027950-C78D-4566-AD5D-FBBC1D623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760913"/>
            <a:ext cx="6350000" cy="463550"/>
          </a:xfrm>
          <a:prstGeom prst="parallelogram">
            <a:avLst>
              <a:gd name="adj" fmla="val 145167"/>
            </a:avLst>
          </a:prstGeom>
          <a:solidFill>
            <a:srgbClr val="CCECFF">
              <a:alpha val="50000"/>
            </a:srgbClr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05" name="AutoShape 5">
            <a:extLst>
              <a:ext uri="{FF2B5EF4-FFF2-40B4-BE49-F238E27FC236}">
                <a16:creationId xmlns:a16="http://schemas.microsoft.com/office/drawing/2014/main" id="{2CBC01D0-1792-4A75-A816-C22B044E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3705225"/>
            <a:ext cx="5510212" cy="1319213"/>
          </a:xfrm>
          <a:prstGeom prst="roundRect">
            <a:avLst>
              <a:gd name="adj" fmla="val 19870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06" name="Rectangle 6">
            <a:extLst>
              <a:ext uri="{FF2B5EF4-FFF2-40B4-BE49-F238E27FC236}">
                <a16:creationId xmlns:a16="http://schemas.microsoft.com/office/drawing/2014/main" id="{1533C3C1-C743-4CF2-A6E3-BC0D0993D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3838" y="206375"/>
            <a:ext cx="5319712" cy="750888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灵活内核体系结构</a:t>
            </a:r>
          </a:p>
        </p:txBody>
      </p:sp>
      <p:sp>
        <p:nvSpPr>
          <p:cNvPr id="972807" name="AutoShape 7">
            <a:extLst>
              <a:ext uri="{FF2B5EF4-FFF2-40B4-BE49-F238E27FC236}">
                <a16:creationId xmlns:a16="http://schemas.microsoft.com/office/drawing/2014/main" id="{5CE2C0E7-D907-4FAD-A155-C846D414BCB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38300" y="3384550"/>
            <a:ext cx="468313" cy="306388"/>
          </a:xfrm>
          <a:prstGeom prst="upArrow">
            <a:avLst>
              <a:gd name="adj1" fmla="val 49833"/>
              <a:gd name="adj2" fmla="val 44444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08" name="Rectangle 8">
            <a:extLst>
              <a:ext uri="{FF2B5EF4-FFF2-40B4-BE49-F238E27FC236}">
                <a16:creationId xmlns:a16="http://schemas.microsoft.com/office/drawing/2014/main" id="{0ACDA13F-DD79-4C1E-A729-04715AAA7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5357813"/>
            <a:ext cx="189230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</a:p>
        </p:txBody>
      </p:sp>
      <p:sp>
        <p:nvSpPr>
          <p:cNvPr id="972809" name="AutoShape 9">
            <a:extLst>
              <a:ext uri="{FF2B5EF4-FFF2-40B4-BE49-F238E27FC236}">
                <a16:creationId xmlns:a16="http://schemas.microsoft.com/office/drawing/2014/main" id="{7D89BECA-779B-4941-A7C9-A4F5315D03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921000" y="3384550"/>
            <a:ext cx="468313" cy="306388"/>
          </a:xfrm>
          <a:prstGeom prst="upArrow">
            <a:avLst>
              <a:gd name="adj1" fmla="val 49833"/>
              <a:gd name="adj2" fmla="val 4444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10" name="AutoShape 10">
            <a:extLst>
              <a:ext uri="{FF2B5EF4-FFF2-40B4-BE49-F238E27FC236}">
                <a16:creationId xmlns:a16="http://schemas.microsoft.com/office/drawing/2014/main" id="{57CD10A7-2480-4728-85C1-528A270DC5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09988" y="3386138"/>
            <a:ext cx="468312" cy="306387"/>
          </a:xfrm>
          <a:prstGeom prst="upArrow">
            <a:avLst>
              <a:gd name="adj1" fmla="val 49833"/>
              <a:gd name="adj2" fmla="val 4444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11" name="AutoShape 11">
            <a:extLst>
              <a:ext uri="{FF2B5EF4-FFF2-40B4-BE49-F238E27FC236}">
                <a16:creationId xmlns:a16="http://schemas.microsoft.com/office/drawing/2014/main" id="{63C8CCCD-AED5-42DF-89EC-8BF793655AD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00563" y="3386138"/>
            <a:ext cx="468312" cy="306387"/>
          </a:xfrm>
          <a:prstGeom prst="upArrow">
            <a:avLst>
              <a:gd name="adj1" fmla="val 49833"/>
              <a:gd name="adj2" fmla="val 4444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12" name="AutoShape 12">
            <a:extLst>
              <a:ext uri="{FF2B5EF4-FFF2-40B4-BE49-F238E27FC236}">
                <a16:creationId xmlns:a16="http://schemas.microsoft.com/office/drawing/2014/main" id="{1FF64E34-F5EC-4451-9B5D-98AE1193F7B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16538" y="3400425"/>
            <a:ext cx="468312" cy="295275"/>
          </a:xfrm>
          <a:prstGeom prst="upArrow">
            <a:avLst>
              <a:gd name="adj1" fmla="val 49833"/>
              <a:gd name="adj2" fmla="val 4444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13" name="AutoShape 13">
            <a:extLst>
              <a:ext uri="{FF2B5EF4-FFF2-40B4-BE49-F238E27FC236}">
                <a16:creationId xmlns:a16="http://schemas.microsoft.com/office/drawing/2014/main" id="{8FE3AC41-971B-4BB4-A2F2-7424D931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071813"/>
            <a:ext cx="6489700" cy="463550"/>
          </a:xfrm>
          <a:prstGeom prst="parallelogram">
            <a:avLst>
              <a:gd name="adj" fmla="val 148361"/>
            </a:avLst>
          </a:prstGeom>
          <a:solidFill>
            <a:srgbClr val="CCECFF">
              <a:alpha val="50000"/>
            </a:srgbClr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14" name="AutoShape 14">
            <a:extLst>
              <a:ext uri="{FF2B5EF4-FFF2-40B4-BE49-F238E27FC236}">
                <a16:creationId xmlns:a16="http://schemas.microsoft.com/office/drawing/2014/main" id="{8B7926DE-46DD-445B-B6AD-3AB37DBE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2244725"/>
            <a:ext cx="3916362" cy="9667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15" name="AutoShape 15">
            <a:extLst>
              <a:ext uri="{FF2B5EF4-FFF2-40B4-BE49-F238E27FC236}">
                <a16:creationId xmlns:a16="http://schemas.microsoft.com/office/drawing/2014/main" id="{3085DC46-2F4F-4C6C-BF81-6C5F9F97A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028950"/>
            <a:ext cx="468312" cy="328613"/>
          </a:xfrm>
          <a:prstGeom prst="upArrow">
            <a:avLst>
              <a:gd name="adj1" fmla="val 49833"/>
              <a:gd name="adj2" fmla="val 4444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16" name="AutoShape 16">
            <a:extLst>
              <a:ext uri="{FF2B5EF4-FFF2-40B4-BE49-F238E27FC236}">
                <a16:creationId xmlns:a16="http://schemas.microsoft.com/office/drawing/2014/main" id="{8E280CEA-1B9A-4A83-A5A6-E81D041C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3032125"/>
            <a:ext cx="468312" cy="328613"/>
          </a:xfrm>
          <a:prstGeom prst="upArrow">
            <a:avLst>
              <a:gd name="adj1" fmla="val 49833"/>
              <a:gd name="adj2" fmla="val 4444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17" name="AutoShape 17">
            <a:extLst>
              <a:ext uri="{FF2B5EF4-FFF2-40B4-BE49-F238E27FC236}">
                <a16:creationId xmlns:a16="http://schemas.microsoft.com/office/drawing/2014/main" id="{03D3ED99-B748-4159-9205-9EE8A8F8F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3041650"/>
            <a:ext cx="468313" cy="319088"/>
          </a:xfrm>
          <a:prstGeom prst="upArrow">
            <a:avLst>
              <a:gd name="adj1" fmla="val 49833"/>
              <a:gd name="adj2" fmla="val 4444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18" name="AutoShape 18">
            <a:extLst>
              <a:ext uri="{FF2B5EF4-FFF2-40B4-BE49-F238E27FC236}">
                <a16:creationId xmlns:a16="http://schemas.microsoft.com/office/drawing/2014/main" id="{0AB6DCB9-BB69-4F3B-A16E-72BA0DED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3044825"/>
            <a:ext cx="468313" cy="317500"/>
          </a:xfrm>
          <a:prstGeom prst="upArrow">
            <a:avLst>
              <a:gd name="adj1" fmla="val 49833"/>
              <a:gd name="adj2" fmla="val 4444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72819" name="AutoShape 19">
            <a:extLst>
              <a:ext uri="{FF2B5EF4-FFF2-40B4-BE49-F238E27FC236}">
                <a16:creationId xmlns:a16="http://schemas.microsoft.com/office/drawing/2014/main" id="{F4B94C6D-696D-4664-A862-B4E1B83BC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63" y="2301875"/>
            <a:ext cx="846137" cy="735013"/>
          </a:xfrm>
          <a:prstGeom prst="cube">
            <a:avLst>
              <a:gd name="adj" fmla="val 24718"/>
            </a:avLst>
          </a:prstGeom>
          <a:solidFill>
            <a:schemeClr val="tx1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20" name="AutoShape 20">
            <a:extLst>
              <a:ext uri="{FF2B5EF4-FFF2-40B4-BE49-F238E27FC236}">
                <a16:creationId xmlns:a16="http://schemas.microsoft.com/office/drawing/2014/main" id="{EFD27FFD-3895-49ED-BCF4-E4BE58330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2306638"/>
            <a:ext cx="858838" cy="735012"/>
          </a:xfrm>
          <a:prstGeom prst="cube">
            <a:avLst>
              <a:gd name="adj" fmla="val 24718"/>
            </a:avLst>
          </a:prstGeom>
          <a:solidFill>
            <a:schemeClr val="tx1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21" name="Text Box 21">
            <a:extLst>
              <a:ext uri="{FF2B5EF4-FFF2-40B4-BE49-F238E27FC236}">
                <a16:creationId xmlns:a16="http://schemas.microsoft.com/office/drawing/2014/main" id="{220488FB-6C36-4E42-B30D-CC2D36E86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43150"/>
            <a:ext cx="822325" cy="714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系统服务</a:t>
            </a:r>
          </a:p>
        </p:txBody>
      </p:sp>
      <p:sp>
        <p:nvSpPr>
          <p:cNvPr id="972822" name="Text Box 22">
            <a:extLst>
              <a:ext uri="{FF2B5EF4-FFF2-40B4-BE49-F238E27FC236}">
                <a16:creationId xmlns:a16="http://schemas.microsoft.com/office/drawing/2014/main" id="{89A92E07-D3B6-485D-A3EE-2F0B89411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624263"/>
            <a:ext cx="111283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内核状态</a:t>
            </a:r>
          </a:p>
        </p:txBody>
      </p:sp>
      <p:sp>
        <p:nvSpPr>
          <p:cNvPr id="972823" name="Text Box 23">
            <a:extLst>
              <a:ext uri="{FF2B5EF4-FFF2-40B4-BE49-F238E27FC236}">
                <a16:creationId xmlns:a16="http://schemas.microsoft.com/office/drawing/2014/main" id="{ADA74396-FC46-4B5D-9197-A9408BDF5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2443163"/>
            <a:ext cx="12192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用户状态</a:t>
            </a:r>
          </a:p>
        </p:txBody>
      </p:sp>
      <p:sp>
        <p:nvSpPr>
          <p:cNvPr id="972824" name="AutoShape 24">
            <a:extLst>
              <a:ext uri="{FF2B5EF4-FFF2-40B4-BE49-F238E27FC236}">
                <a16:creationId xmlns:a16="http://schemas.microsoft.com/office/drawing/2014/main" id="{BDF1C2CA-1CA5-4F35-A866-906F03ED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2303463"/>
            <a:ext cx="858837" cy="736600"/>
          </a:xfrm>
          <a:prstGeom prst="cube">
            <a:avLst>
              <a:gd name="adj" fmla="val 24718"/>
            </a:avLst>
          </a:prstGeom>
          <a:solidFill>
            <a:schemeClr val="tx1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25" name="AutoShape 25">
            <a:extLst>
              <a:ext uri="{FF2B5EF4-FFF2-40B4-BE49-F238E27FC236}">
                <a16:creationId xmlns:a16="http://schemas.microsoft.com/office/drawing/2014/main" id="{8AD87767-A6CC-484B-A9FA-D8495658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300288"/>
            <a:ext cx="858837" cy="735012"/>
          </a:xfrm>
          <a:prstGeom prst="cube">
            <a:avLst>
              <a:gd name="adj" fmla="val 24718"/>
            </a:avLst>
          </a:prstGeom>
          <a:solidFill>
            <a:schemeClr val="tx1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26" name="AutoShape 26">
            <a:extLst>
              <a:ext uri="{FF2B5EF4-FFF2-40B4-BE49-F238E27FC236}">
                <a16:creationId xmlns:a16="http://schemas.microsoft.com/office/drawing/2014/main" id="{BBD8F792-877E-44E9-A35C-A90153FE8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4906963"/>
            <a:ext cx="468313" cy="231775"/>
          </a:xfrm>
          <a:prstGeom prst="upArrow">
            <a:avLst>
              <a:gd name="adj1" fmla="val 49833"/>
              <a:gd name="adj2" fmla="val 44444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972827" name="Group 27">
            <a:extLst>
              <a:ext uri="{FF2B5EF4-FFF2-40B4-BE49-F238E27FC236}">
                <a16:creationId xmlns:a16="http://schemas.microsoft.com/office/drawing/2014/main" id="{E5426A42-18AC-4EC1-97F2-223F4FF866F5}"/>
              </a:ext>
            </a:extLst>
          </p:cNvPr>
          <p:cNvGrpSpPr>
            <a:grpSpLocks/>
          </p:cNvGrpSpPr>
          <p:nvPr/>
        </p:nvGrpSpPr>
        <p:grpSpPr bwMode="auto">
          <a:xfrm>
            <a:off x="1284288" y="3978275"/>
            <a:ext cx="1344612" cy="757238"/>
            <a:chOff x="1633" y="1770"/>
            <a:chExt cx="575" cy="477"/>
          </a:xfrm>
        </p:grpSpPr>
        <p:sp>
          <p:nvSpPr>
            <p:cNvPr id="972828" name="AutoShape 28">
              <a:extLst>
                <a:ext uri="{FF2B5EF4-FFF2-40B4-BE49-F238E27FC236}">
                  <a16:creationId xmlns:a16="http://schemas.microsoft.com/office/drawing/2014/main" id="{C3CBB58F-462B-40BD-A61D-D9597B169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1770"/>
              <a:ext cx="533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29" name="Text Box 29">
              <a:extLst>
                <a:ext uri="{FF2B5EF4-FFF2-40B4-BE49-F238E27FC236}">
                  <a16:creationId xmlns:a16="http://schemas.microsoft.com/office/drawing/2014/main" id="{14A7FD1C-0D38-44A3-A5A4-6CDF2D325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1855"/>
              <a:ext cx="52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内核进程</a:t>
              </a:r>
              <a:endParaRPr lang="zh-CN" altLang="en-US" sz="1800" b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972830" name="AutoShape 30">
            <a:extLst>
              <a:ext uri="{FF2B5EF4-FFF2-40B4-BE49-F238E27FC236}">
                <a16:creationId xmlns:a16="http://schemas.microsoft.com/office/drawing/2014/main" id="{8278F0BB-BDDA-4CB8-907B-27101AFD3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3041650"/>
            <a:ext cx="468312" cy="328613"/>
          </a:xfrm>
          <a:prstGeom prst="upArrow">
            <a:avLst>
              <a:gd name="adj1" fmla="val 49833"/>
              <a:gd name="adj2" fmla="val 44444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972831" name="Group 31">
            <a:extLst>
              <a:ext uri="{FF2B5EF4-FFF2-40B4-BE49-F238E27FC236}">
                <a16:creationId xmlns:a16="http://schemas.microsoft.com/office/drawing/2014/main" id="{7483F563-DDF5-40BB-B2BB-A05467224BAE}"/>
              </a:ext>
            </a:extLst>
          </p:cNvPr>
          <p:cNvGrpSpPr>
            <a:grpSpLocks/>
          </p:cNvGrpSpPr>
          <p:nvPr/>
        </p:nvGrpSpPr>
        <p:grpSpPr bwMode="auto">
          <a:xfrm>
            <a:off x="1296988" y="2111375"/>
            <a:ext cx="1230312" cy="1011238"/>
            <a:chOff x="1633" y="1770"/>
            <a:chExt cx="575" cy="477"/>
          </a:xfrm>
        </p:grpSpPr>
        <p:sp>
          <p:nvSpPr>
            <p:cNvPr id="972832" name="AutoShape 32">
              <a:extLst>
                <a:ext uri="{FF2B5EF4-FFF2-40B4-BE49-F238E27FC236}">
                  <a16:creationId xmlns:a16="http://schemas.microsoft.com/office/drawing/2014/main" id="{9B56E71C-A3C9-4617-AA62-92127681B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1770"/>
              <a:ext cx="533" cy="463"/>
            </a:xfrm>
            <a:prstGeom prst="cube">
              <a:avLst>
                <a:gd name="adj" fmla="val 24718"/>
              </a:avLst>
            </a:prstGeom>
            <a:solidFill>
              <a:srgbClr val="F9CA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33" name="Text Box 33">
              <a:extLst>
                <a:ext uri="{FF2B5EF4-FFF2-40B4-BE49-F238E27FC236}">
                  <a16:creationId xmlns:a16="http://schemas.microsoft.com/office/drawing/2014/main" id="{1DD702A9-8BE4-4E35-AE12-C42C151C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1855"/>
              <a:ext cx="52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rgbClr val="00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用户应用</a:t>
              </a:r>
              <a:endParaRPr lang="zh-CN" altLang="en-US" sz="1800" b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pic>
        <p:nvPicPr>
          <p:cNvPr id="972834" name="Picture 34" descr="和欣注册商标-红色">
            <a:extLst>
              <a:ext uri="{FF2B5EF4-FFF2-40B4-BE49-F238E27FC236}">
                <a16:creationId xmlns:a16="http://schemas.microsoft.com/office/drawing/2014/main" id="{589D000C-CF8D-4124-8F71-FF8C8B91231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4275" y="279400"/>
            <a:ext cx="1611313" cy="615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72835" name="AutoShape 35">
            <a:extLst>
              <a:ext uri="{FF2B5EF4-FFF2-40B4-BE49-F238E27FC236}">
                <a16:creationId xmlns:a16="http://schemas.microsoft.com/office/drawing/2014/main" id="{2833BB78-4459-43A1-AC32-8EF5653C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63" y="3940175"/>
            <a:ext cx="846137" cy="735013"/>
          </a:xfrm>
          <a:prstGeom prst="cube">
            <a:avLst>
              <a:gd name="adj" fmla="val 24718"/>
            </a:avLst>
          </a:prstGeom>
          <a:solidFill>
            <a:schemeClr val="tx1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36" name="AutoShape 36">
            <a:extLst>
              <a:ext uri="{FF2B5EF4-FFF2-40B4-BE49-F238E27FC236}">
                <a16:creationId xmlns:a16="http://schemas.microsoft.com/office/drawing/2014/main" id="{CF815990-A422-424D-B71E-A6B7FAC02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3944938"/>
            <a:ext cx="858838" cy="735012"/>
          </a:xfrm>
          <a:prstGeom prst="cube">
            <a:avLst>
              <a:gd name="adj" fmla="val 24718"/>
            </a:avLst>
          </a:prstGeom>
          <a:solidFill>
            <a:schemeClr val="tx1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37" name="AutoShape 37">
            <a:extLst>
              <a:ext uri="{FF2B5EF4-FFF2-40B4-BE49-F238E27FC236}">
                <a16:creationId xmlns:a16="http://schemas.microsoft.com/office/drawing/2014/main" id="{71618CC0-9266-4904-9FE5-4F410ACB9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3941763"/>
            <a:ext cx="858837" cy="736600"/>
          </a:xfrm>
          <a:prstGeom prst="cube">
            <a:avLst>
              <a:gd name="adj" fmla="val 24718"/>
            </a:avLst>
          </a:prstGeom>
          <a:solidFill>
            <a:schemeClr val="tx1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38" name="AutoShape 38">
            <a:extLst>
              <a:ext uri="{FF2B5EF4-FFF2-40B4-BE49-F238E27FC236}">
                <a16:creationId xmlns:a16="http://schemas.microsoft.com/office/drawing/2014/main" id="{FC46D337-DC0B-4237-A8A8-9E93DDCE0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3938588"/>
            <a:ext cx="858837" cy="735012"/>
          </a:xfrm>
          <a:prstGeom prst="cube">
            <a:avLst>
              <a:gd name="adj" fmla="val 24718"/>
            </a:avLst>
          </a:prstGeom>
          <a:solidFill>
            <a:schemeClr val="tx1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39" name="Text Box 39">
            <a:extLst>
              <a:ext uri="{FF2B5EF4-FFF2-40B4-BE49-F238E27FC236}">
                <a16:creationId xmlns:a16="http://schemas.microsoft.com/office/drawing/2014/main" id="{62404970-1591-4A57-9D85-F67473713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4075113"/>
            <a:ext cx="83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图形</a:t>
            </a: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系统</a:t>
            </a: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72840" name="Text Box 40">
            <a:extLst>
              <a:ext uri="{FF2B5EF4-FFF2-40B4-BE49-F238E27FC236}">
                <a16:creationId xmlns:a16="http://schemas.microsoft.com/office/drawing/2014/main" id="{B2E60A49-04A2-49E4-A039-E017D13DF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2436813"/>
            <a:ext cx="83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图形</a:t>
            </a: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系统</a:t>
            </a: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72841" name="Text Box 41">
            <a:extLst>
              <a:ext uri="{FF2B5EF4-FFF2-40B4-BE49-F238E27FC236}">
                <a16:creationId xmlns:a16="http://schemas.microsoft.com/office/drawing/2014/main" id="{13C2658F-65BA-4F32-97BA-2C95F8B64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4087813"/>
            <a:ext cx="83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文件</a:t>
            </a: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系统</a:t>
            </a: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72842" name="Text Box 42">
            <a:extLst>
              <a:ext uri="{FF2B5EF4-FFF2-40B4-BE49-F238E27FC236}">
                <a16:creationId xmlns:a16="http://schemas.microsoft.com/office/drawing/2014/main" id="{8ECD5EB5-838A-4502-9D7B-57AFA66C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436813"/>
            <a:ext cx="83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文件</a:t>
            </a: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系统</a:t>
            </a: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72843" name="Text Box 43">
            <a:extLst>
              <a:ext uri="{FF2B5EF4-FFF2-40B4-BE49-F238E27FC236}">
                <a16:creationId xmlns:a16="http://schemas.microsoft.com/office/drawing/2014/main" id="{19E79BA7-FC0F-4176-A7DB-A5785928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4075113"/>
            <a:ext cx="83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设备</a:t>
            </a: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驱动</a:t>
            </a: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72844" name="Text Box 44">
            <a:extLst>
              <a:ext uri="{FF2B5EF4-FFF2-40B4-BE49-F238E27FC236}">
                <a16:creationId xmlns:a16="http://schemas.microsoft.com/office/drawing/2014/main" id="{DEE634FE-ACFB-4EAD-B328-974D0B47D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2436813"/>
            <a:ext cx="83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设备</a:t>
            </a: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驱动</a:t>
            </a: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72845" name="Text Box 45">
            <a:extLst>
              <a:ext uri="{FF2B5EF4-FFF2-40B4-BE49-F238E27FC236}">
                <a16:creationId xmlns:a16="http://schemas.microsoft.com/office/drawing/2014/main" id="{F7A8A5AF-E5F5-44DD-B504-5DCFAEFA8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062413"/>
            <a:ext cx="83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其他服务</a:t>
            </a: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72846" name="Text Box 46">
            <a:extLst>
              <a:ext uri="{FF2B5EF4-FFF2-40B4-BE49-F238E27FC236}">
                <a16:creationId xmlns:a16="http://schemas.microsoft.com/office/drawing/2014/main" id="{5ED9938C-68E0-4A62-8F26-CD3B66AD7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88" y="2424113"/>
            <a:ext cx="83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其他服务</a:t>
            </a: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72847" name="Rectangle 47">
            <a:extLst>
              <a:ext uri="{FF2B5EF4-FFF2-40B4-BE49-F238E27FC236}">
                <a16:creationId xmlns:a16="http://schemas.microsoft.com/office/drawing/2014/main" id="{5F4B1675-885B-47B5-B59C-D2EEFFB8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1244600"/>
            <a:ext cx="78263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 marL="457200" indent="-4572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62013" indent="-3937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70000" indent="-4064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;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57375" algn="l">
              <a:lnSpc>
                <a:spcPct val="90000"/>
              </a:lnSpc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1971675" algn="l">
              <a:lnSpc>
                <a:spcPct val="90000"/>
              </a:lnSpc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4288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8860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3432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0047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buClr>
                <a:srgbClr val="FF0000"/>
              </a:buClr>
            </a:pPr>
            <a:r>
              <a:rPr lang="zh-CN" altLang="en-US"/>
              <a:t>速度可选、灵活性可选、安全性可选、可网络运行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>
            <a:extLst>
              <a:ext uri="{FF2B5EF4-FFF2-40B4-BE49-F238E27FC236}">
                <a16:creationId xmlns:a16="http://schemas.microsoft.com/office/drawing/2014/main" id="{A2FD3335-0AB7-497E-805A-A320A7F15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276225"/>
            <a:ext cx="8431212" cy="750888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创新的</a:t>
            </a:r>
            <a:r>
              <a:rPr lang="en-US" altLang="zh-CN">
                <a:solidFill>
                  <a:srgbClr val="FF0000"/>
                </a:solidFill>
              </a:rPr>
              <a:t>OS</a:t>
            </a:r>
            <a:r>
              <a:rPr lang="zh-CN" altLang="en-US">
                <a:solidFill>
                  <a:srgbClr val="FF0000"/>
                </a:solidFill>
              </a:rPr>
              <a:t>体系结构</a:t>
            </a:r>
            <a:r>
              <a:rPr lang="zh-CN" altLang="en-US" sz="3600" b="1">
                <a:solidFill>
                  <a:srgbClr val="3333CC"/>
                </a:solidFill>
                <a:effectLst/>
              </a:rPr>
              <a:t>--灵活内核</a:t>
            </a:r>
          </a:p>
        </p:txBody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7FBF6A18-6133-4400-9B1D-3C6082972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9088" y="1379538"/>
            <a:ext cx="8345487" cy="1936750"/>
          </a:xfrm>
        </p:spPr>
        <p:txBody>
          <a:bodyPr/>
          <a:lstStyle/>
          <a:p>
            <a:pPr>
              <a:buClr>
                <a:srgbClr val="FF6600"/>
              </a:buClr>
            </a:pPr>
            <a:r>
              <a:rPr lang="en-US" altLang="zh-CN">
                <a:effectLst/>
              </a:rPr>
              <a:t>Elastos</a:t>
            </a:r>
            <a:r>
              <a:rPr lang="zh-CN" altLang="en-US">
                <a:effectLst/>
              </a:rPr>
              <a:t>技术解决了安全性和速度要求的矛盾</a:t>
            </a:r>
          </a:p>
          <a:p>
            <a:pPr lvl="1">
              <a:buClr>
                <a:srgbClr val="FF6600"/>
              </a:buClr>
            </a:pPr>
            <a:r>
              <a:rPr lang="zh-CN" altLang="en-US">
                <a:effectLst/>
              </a:rPr>
              <a:t>用户根据需求灵活决定系统服务构件运行空间</a:t>
            </a:r>
          </a:p>
          <a:p>
            <a:pPr>
              <a:buClr>
                <a:srgbClr val="FF6600"/>
              </a:buClr>
            </a:pPr>
            <a:r>
              <a:rPr lang="zh-CN" altLang="en-US">
                <a:effectLst/>
              </a:rPr>
              <a:t>操作系统设计的最高境界：</a:t>
            </a:r>
            <a:r>
              <a:rPr lang="zh-CN" altLang="en-US" sz="3200">
                <a:solidFill>
                  <a:srgbClr val="FF0000"/>
                </a:solidFill>
                <a:effectLst/>
              </a:rPr>
              <a:t>无为</a:t>
            </a:r>
          </a:p>
          <a:p>
            <a:pPr lvl="1">
              <a:buClr>
                <a:srgbClr val="FF6600"/>
              </a:buClr>
            </a:pPr>
            <a:r>
              <a:rPr lang="zh-CN" altLang="en-US">
                <a:effectLst/>
              </a:rPr>
              <a:t>用户根据需求量身订制系统服务</a:t>
            </a:r>
          </a:p>
        </p:txBody>
      </p:sp>
      <p:sp>
        <p:nvSpPr>
          <p:cNvPr id="953348" name="AutoShape 4">
            <a:extLst>
              <a:ext uri="{FF2B5EF4-FFF2-40B4-BE49-F238E27FC236}">
                <a16:creationId xmlns:a16="http://schemas.microsoft.com/office/drawing/2014/main" id="{D5035BEF-A6E2-4AD3-9730-632C4EC0D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5567363"/>
            <a:ext cx="1550988" cy="477837"/>
          </a:xfrm>
          <a:prstGeom prst="cube">
            <a:avLst>
              <a:gd name="adj" fmla="val 41583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49" name="AutoShape 5">
            <a:extLst>
              <a:ext uri="{FF2B5EF4-FFF2-40B4-BE49-F238E27FC236}">
                <a16:creationId xmlns:a16="http://schemas.microsoft.com/office/drawing/2014/main" id="{7DB73CA8-C19F-4D65-B23E-68B0F3A9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5461000"/>
            <a:ext cx="508000" cy="304800"/>
          </a:xfrm>
          <a:prstGeom prst="upDownArrow">
            <a:avLst>
              <a:gd name="adj1" fmla="val 36000"/>
              <a:gd name="adj2" fmla="val 28634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53350" name="AutoShape 6">
            <a:extLst>
              <a:ext uri="{FF2B5EF4-FFF2-40B4-BE49-F238E27FC236}">
                <a16:creationId xmlns:a16="http://schemas.microsoft.com/office/drawing/2014/main" id="{35CD22A3-3B68-4445-9EF7-6D801AF8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5046663"/>
            <a:ext cx="1427163" cy="425450"/>
          </a:xfrm>
          <a:prstGeom prst="roundRect">
            <a:avLst>
              <a:gd name="adj" fmla="val 19870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53351" name="Text Box 7">
            <a:extLst>
              <a:ext uri="{FF2B5EF4-FFF2-40B4-BE49-F238E27FC236}">
                <a16:creationId xmlns:a16="http://schemas.microsoft.com/office/drawing/2014/main" id="{3E1AF191-B0AC-4D5E-8E82-3EE6CCBC8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3" y="5054600"/>
            <a:ext cx="122872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灵活内核</a:t>
            </a:r>
          </a:p>
        </p:txBody>
      </p:sp>
      <p:sp>
        <p:nvSpPr>
          <p:cNvPr id="953352" name="AutoShape 8">
            <a:extLst>
              <a:ext uri="{FF2B5EF4-FFF2-40B4-BE49-F238E27FC236}">
                <a16:creationId xmlns:a16="http://schemas.microsoft.com/office/drawing/2014/main" id="{40B64254-294E-4AD6-8ED4-28F35674C2C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8575" y="4843463"/>
            <a:ext cx="468313" cy="192087"/>
          </a:xfrm>
          <a:prstGeom prst="upArrow">
            <a:avLst>
              <a:gd name="adj1" fmla="val 49833"/>
              <a:gd name="adj2" fmla="val 44444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53353" name="AutoShape 9">
            <a:extLst>
              <a:ext uri="{FF2B5EF4-FFF2-40B4-BE49-F238E27FC236}">
                <a16:creationId xmlns:a16="http://schemas.microsoft.com/office/drawing/2014/main" id="{55B4EA5E-AF0A-4F06-A34E-0BBC0CEEF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4629150"/>
            <a:ext cx="3295650" cy="444500"/>
          </a:xfrm>
          <a:prstGeom prst="parallelogram">
            <a:avLst>
              <a:gd name="adj" fmla="val 100367"/>
            </a:avLst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54" name="AutoShape 10">
            <a:extLst>
              <a:ext uri="{FF2B5EF4-FFF2-40B4-BE49-F238E27FC236}">
                <a16:creationId xmlns:a16="http://schemas.microsoft.com/office/drawing/2014/main" id="{69AC35FF-83C4-455B-8E99-B740C1CA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603750"/>
            <a:ext cx="468312" cy="204788"/>
          </a:xfrm>
          <a:prstGeom prst="upArrow">
            <a:avLst>
              <a:gd name="adj1" fmla="val 49833"/>
              <a:gd name="adj2" fmla="val 44444"/>
            </a:avLst>
          </a:prstGeom>
          <a:solidFill>
            <a:srgbClr val="FFA3A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A3A3"/>
            </a:extrusionClr>
            <a:contourClr>
              <a:srgbClr val="FFA3A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953355" name="Text Box 11">
            <a:extLst>
              <a:ext uri="{FF2B5EF4-FFF2-40B4-BE49-F238E27FC236}">
                <a16:creationId xmlns:a16="http://schemas.microsoft.com/office/drawing/2014/main" id="{830430B5-1A91-4A50-8509-3E84C4890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90938"/>
            <a:ext cx="103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和欣</a:t>
            </a:r>
          </a:p>
        </p:txBody>
      </p:sp>
      <p:sp>
        <p:nvSpPr>
          <p:cNvPr id="953356" name="Text Box 12">
            <a:extLst>
              <a:ext uri="{FF2B5EF4-FFF2-40B4-BE49-F238E27FC236}">
                <a16:creationId xmlns:a16="http://schemas.microsoft.com/office/drawing/2014/main" id="{A60D74E3-A125-4ABA-A55D-D2FEE2C3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0" y="5006975"/>
            <a:ext cx="10858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内核状态</a:t>
            </a:r>
          </a:p>
        </p:txBody>
      </p:sp>
      <p:sp>
        <p:nvSpPr>
          <p:cNvPr id="953357" name="Text Box 13">
            <a:extLst>
              <a:ext uri="{FF2B5EF4-FFF2-40B4-BE49-F238E27FC236}">
                <a16:creationId xmlns:a16="http://schemas.microsoft.com/office/drawing/2014/main" id="{0F658B90-E3A4-427C-A4A9-0172F0B0A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314825"/>
            <a:ext cx="11747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用户状态</a:t>
            </a:r>
          </a:p>
        </p:txBody>
      </p:sp>
      <p:sp>
        <p:nvSpPr>
          <p:cNvPr id="953358" name="AutoShape 14">
            <a:extLst>
              <a:ext uri="{FF2B5EF4-FFF2-40B4-BE49-F238E27FC236}">
                <a16:creationId xmlns:a16="http://schemas.microsoft.com/office/drawing/2014/main" id="{CB6DA979-E71B-4EE4-9766-50570E61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4019550"/>
            <a:ext cx="1455737" cy="573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53359" name="Text Box 15">
            <a:extLst>
              <a:ext uri="{FF2B5EF4-FFF2-40B4-BE49-F238E27FC236}">
                <a16:creationId xmlns:a16="http://schemas.microsoft.com/office/drawing/2014/main" id="{B8FB81A1-29F2-46FA-B60A-1F48DEE30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4102100"/>
            <a:ext cx="1371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应用构件</a:t>
            </a:r>
          </a:p>
        </p:txBody>
      </p:sp>
      <p:sp>
        <p:nvSpPr>
          <p:cNvPr id="953360" name="Oval 16">
            <a:extLst>
              <a:ext uri="{FF2B5EF4-FFF2-40B4-BE49-F238E27FC236}">
                <a16:creationId xmlns:a16="http://schemas.microsoft.com/office/drawing/2014/main" id="{A1C1DBAC-F5A5-4030-8789-2F3A37D0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4476750"/>
            <a:ext cx="1204913" cy="742950"/>
          </a:xfrm>
          <a:prstGeom prst="ellipse">
            <a:avLst/>
          </a:prstGeom>
          <a:solidFill>
            <a:srgbClr val="B4D2FE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4D2FE"/>
            </a:extrusionClr>
            <a:contourClr>
              <a:srgbClr val="B4D2F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53361" name="Text Box 17">
            <a:extLst>
              <a:ext uri="{FF2B5EF4-FFF2-40B4-BE49-F238E27FC236}">
                <a16:creationId xmlns:a16="http://schemas.microsoft.com/office/drawing/2014/main" id="{BC7B6BF9-9843-49FC-9B2A-CB9EB8E01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4530725"/>
            <a:ext cx="1325562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设备驱动、</a:t>
            </a:r>
          </a:p>
          <a:p>
            <a:pPr algn="l">
              <a:spcBef>
                <a:spcPct val="0"/>
              </a:spcBef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核心构件</a:t>
            </a:r>
          </a:p>
        </p:txBody>
      </p:sp>
      <p:sp>
        <p:nvSpPr>
          <p:cNvPr id="953362" name="AutoShape 18">
            <a:extLst>
              <a:ext uri="{FF2B5EF4-FFF2-40B4-BE49-F238E27FC236}">
                <a16:creationId xmlns:a16="http://schemas.microsoft.com/office/drawing/2014/main" id="{32D5BA23-6762-4913-88E1-890BA4B4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3786188"/>
            <a:ext cx="5416550" cy="1838325"/>
          </a:xfrm>
          <a:prstGeom prst="roundRect">
            <a:avLst>
              <a:gd name="adj" fmla="val 13454"/>
            </a:avLst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CEBD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3363" name="AutoShape 19">
            <a:extLst>
              <a:ext uri="{FF2B5EF4-FFF2-40B4-BE49-F238E27FC236}">
                <a16:creationId xmlns:a16="http://schemas.microsoft.com/office/drawing/2014/main" id="{C4DDC157-D331-4C44-8AC6-30E4121AEBF4}"/>
              </a:ext>
            </a:extLst>
          </p:cNvPr>
          <p:cNvSpPr>
            <a:spLocks noChangeArrowheads="1"/>
          </p:cNvSpPr>
          <p:nvPr/>
        </p:nvSpPr>
        <p:spPr bwMode="auto">
          <a:xfrm rot="1259345" flipH="1">
            <a:off x="4992688" y="4308475"/>
            <a:ext cx="730250" cy="250825"/>
          </a:xfrm>
          <a:prstGeom prst="rightArrow">
            <a:avLst>
              <a:gd name="adj1" fmla="val 50000"/>
              <a:gd name="adj2" fmla="val 727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64" name="AutoShape 20">
            <a:extLst>
              <a:ext uri="{FF2B5EF4-FFF2-40B4-BE49-F238E27FC236}">
                <a16:creationId xmlns:a16="http://schemas.microsoft.com/office/drawing/2014/main" id="{DDC440A5-BFCA-41A8-830D-FC668BD2E046}"/>
              </a:ext>
            </a:extLst>
          </p:cNvPr>
          <p:cNvSpPr>
            <a:spLocks noChangeArrowheads="1"/>
          </p:cNvSpPr>
          <p:nvPr/>
        </p:nvSpPr>
        <p:spPr bwMode="auto">
          <a:xfrm rot="20786696" flipH="1">
            <a:off x="4976813" y="4953000"/>
            <a:ext cx="712787" cy="252413"/>
          </a:xfrm>
          <a:prstGeom prst="rightArrow">
            <a:avLst>
              <a:gd name="adj1" fmla="val 50000"/>
              <a:gd name="adj2" fmla="val 70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65" name="AutoShape 21">
            <a:extLst>
              <a:ext uri="{FF2B5EF4-FFF2-40B4-BE49-F238E27FC236}">
                <a16:creationId xmlns:a16="http://schemas.microsoft.com/office/drawing/2014/main" id="{3BAC74AD-D22C-4EDA-A186-2E8CD38CD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3503613"/>
            <a:ext cx="1214437" cy="676275"/>
          </a:xfrm>
          <a:prstGeom prst="cloudCallout">
            <a:avLst>
              <a:gd name="adj1" fmla="val -61634"/>
              <a:gd name="adj2" fmla="val 72537"/>
            </a:avLst>
          </a:prstGeom>
          <a:solidFill>
            <a:srgbClr val="FF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3366" name="Text Box 22">
            <a:extLst>
              <a:ext uri="{FF2B5EF4-FFF2-40B4-BE49-F238E27FC236}">
                <a16:creationId xmlns:a16="http://schemas.microsoft.com/office/drawing/2014/main" id="{04FEEB89-7797-4E83-A8CB-CDBBE0663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3597275"/>
            <a:ext cx="11033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系统安全、稳定性考虑</a:t>
            </a:r>
          </a:p>
        </p:txBody>
      </p:sp>
      <p:sp>
        <p:nvSpPr>
          <p:cNvPr id="953367" name="AutoShape 23">
            <a:extLst>
              <a:ext uri="{FF2B5EF4-FFF2-40B4-BE49-F238E27FC236}">
                <a16:creationId xmlns:a16="http://schemas.microsoft.com/office/drawing/2014/main" id="{5B2DF2A2-14A5-4D63-8F70-DDDD46928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5381625"/>
            <a:ext cx="1169988" cy="638175"/>
          </a:xfrm>
          <a:prstGeom prst="cloudCallout">
            <a:avLst>
              <a:gd name="adj1" fmla="val -58412"/>
              <a:gd name="adj2" fmla="val -56718"/>
            </a:avLst>
          </a:prstGeom>
          <a:solidFill>
            <a:srgbClr val="FFFFCC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3368" name="Text Box 24">
            <a:extLst>
              <a:ext uri="{FF2B5EF4-FFF2-40B4-BE49-F238E27FC236}">
                <a16:creationId xmlns:a16="http://schemas.microsoft.com/office/drawing/2014/main" id="{4068618B-384D-430F-9B80-A8C1655FA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5416550"/>
            <a:ext cx="11033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系统速度、效率考虑</a:t>
            </a:r>
          </a:p>
        </p:txBody>
      </p:sp>
      <p:sp>
        <p:nvSpPr>
          <p:cNvPr id="953369" name="Rectangle 25">
            <a:extLst>
              <a:ext uri="{FF2B5EF4-FFF2-40B4-BE49-F238E27FC236}">
                <a16:creationId xmlns:a16="http://schemas.microsoft.com/office/drawing/2014/main" id="{3B75094A-2305-4704-861D-EB278884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775325"/>
            <a:ext cx="118903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CTIA Wireless Template">
  <a:themeElements>
    <a:clrScheme name="">
      <a:dk1>
        <a:srgbClr val="000000"/>
      </a:dk1>
      <a:lt1>
        <a:srgbClr val="FFFFFF"/>
      </a:lt1>
      <a:dk2>
        <a:srgbClr val="006CAC"/>
      </a:dk2>
      <a:lt2>
        <a:srgbClr val="FFCC66"/>
      </a:lt2>
      <a:accent1>
        <a:srgbClr val="66B3EC"/>
      </a:accent1>
      <a:accent2>
        <a:srgbClr val="FF9966"/>
      </a:accent2>
      <a:accent3>
        <a:srgbClr val="AABAD2"/>
      </a:accent3>
      <a:accent4>
        <a:srgbClr val="DADADA"/>
      </a:accent4>
      <a:accent5>
        <a:srgbClr val="B8D6F4"/>
      </a:accent5>
      <a:accent6>
        <a:srgbClr val="E78A5C"/>
      </a:accent6>
      <a:hlink>
        <a:srgbClr val="9933FF"/>
      </a:hlink>
      <a:folHlink>
        <a:srgbClr val="00C7C2"/>
      </a:folHlink>
    </a:clrScheme>
    <a:fontScheme name="CTIA Wireless Templat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3A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FFA3A3"/>
          </a:extrusionClr>
          <a:contourClr>
            <a:srgbClr val="FFA3A3"/>
          </a:contour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3A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FFA3A3"/>
          </a:extrusionClr>
          <a:contourClr>
            <a:srgbClr val="FFA3A3"/>
          </a:contour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CTIA Wireless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IA Wireles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IA Wireless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IA Wireless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IA Wireless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IA Wireless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IA Wireless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G:\SHOW_ART\98_shows\CTIA Wireless 10-12\CTIA Wireless Template.ppt</Template>
  <TotalTime>15243</TotalTime>
  <Words>416</Words>
  <Application>Microsoft Office PowerPoint</Application>
  <PresentationFormat>全屏显示(4:3)</PresentationFormat>
  <Paragraphs>115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Times New Roman</vt:lpstr>
      <vt:lpstr>PMingLiU</vt:lpstr>
      <vt:lpstr>黑体</vt:lpstr>
      <vt:lpstr>Arial</vt:lpstr>
      <vt:lpstr>Wingdings</vt:lpstr>
      <vt:lpstr>MS PGothic</vt:lpstr>
      <vt:lpstr>宋体</vt:lpstr>
      <vt:lpstr>Verdana</vt:lpstr>
      <vt:lpstr>MS Gothic</vt:lpstr>
      <vt:lpstr>CTIA Wireless Template</vt:lpstr>
      <vt:lpstr> 第三代操作系统</vt:lpstr>
      <vt:lpstr>第一代操作系统</vt:lpstr>
      <vt:lpstr>第二代操作系统</vt:lpstr>
      <vt:lpstr>未来的软件模型是WEB服务(SOA)</vt:lpstr>
      <vt:lpstr>跨操作系统的构件平台</vt:lpstr>
      <vt:lpstr>操作系统演变趋势</vt:lpstr>
      <vt:lpstr>传统操作系统体系结构</vt:lpstr>
      <vt:lpstr>灵活内核体系结构</vt:lpstr>
      <vt:lpstr>创新的OS体系结构--灵活内核</vt:lpstr>
    </vt:vector>
  </TitlesOfParts>
  <Company>KoreTide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Koretide Corporation</dc:title>
  <dc:creator>陈榕</dc:creator>
  <cp:lastModifiedBy>xilongpei</cp:lastModifiedBy>
  <cp:revision>256</cp:revision>
  <cp:lastPrinted>1999-05-14T02:02:01Z</cp:lastPrinted>
  <dcterms:created xsi:type="dcterms:W3CDTF">1998-09-29T17:43:47Z</dcterms:created>
  <dcterms:modified xsi:type="dcterms:W3CDTF">2021-01-05T09:38:01Z</dcterms:modified>
</cp:coreProperties>
</file>