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678" r:id="rId2"/>
    <p:sldId id="679" r:id="rId3"/>
    <p:sldId id="718" r:id="rId4"/>
    <p:sldId id="681" r:id="rId5"/>
    <p:sldId id="682" r:id="rId6"/>
    <p:sldId id="683" r:id="rId7"/>
    <p:sldId id="684" r:id="rId8"/>
    <p:sldId id="685" r:id="rId9"/>
    <p:sldId id="686" r:id="rId10"/>
    <p:sldId id="714" r:id="rId11"/>
    <p:sldId id="688" r:id="rId12"/>
    <p:sldId id="699" r:id="rId13"/>
    <p:sldId id="687" r:id="rId14"/>
    <p:sldId id="702" r:id="rId15"/>
    <p:sldId id="716" r:id="rId16"/>
    <p:sldId id="690" r:id="rId17"/>
    <p:sldId id="705" r:id="rId18"/>
    <p:sldId id="703" r:id="rId19"/>
    <p:sldId id="704" r:id="rId20"/>
    <p:sldId id="692" r:id="rId21"/>
    <p:sldId id="698" r:id="rId22"/>
    <p:sldId id="696" r:id="rId23"/>
    <p:sldId id="697" r:id="rId24"/>
    <p:sldId id="706" r:id="rId25"/>
    <p:sldId id="707" r:id="rId26"/>
    <p:sldId id="691" r:id="rId27"/>
    <p:sldId id="708" r:id="rId28"/>
    <p:sldId id="710" r:id="rId29"/>
    <p:sldId id="711" r:id="rId30"/>
    <p:sldId id="712" r:id="rId31"/>
    <p:sldId id="713" r:id="rId32"/>
    <p:sldId id="715" r:id="rId33"/>
    <p:sldId id="717" r:id="rId34"/>
  </p:sldIdLst>
  <p:sldSz cx="9144000" cy="6858000" type="screen4x3"/>
  <p:notesSz cx="6669088" cy="982027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407">
          <p15:clr>
            <a:srgbClr val="A4A3A4"/>
          </p15:clr>
        </p15:guide>
        <p15:guide id="3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FFFCC"/>
    <a:srgbClr val="99CCFF"/>
    <a:srgbClr val="CCFFFF"/>
    <a:srgbClr val="66CCFF"/>
    <a:srgbClr val="CC00FF"/>
    <a:srgbClr val="E1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1" autoAdjust="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>
        <p:guide orient="horz" pos="768"/>
        <p:guide pos="407"/>
        <p:guide pos="39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50"/>
    </p:cViewPr>
  </p:sorterViewPr>
  <p:notesViewPr>
    <p:cSldViewPr snapToGrid="0">
      <p:cViewPr>
        <p:scale>
          <a:sx n="66" d="100"/>
          <a:sy n="66" d="100"/>
        </p:scale>
        <p:origin x="-810" y="486"/>
      </p:cViewPr>
      <p:guideLst>
        <p:guide orient="horz" pos="3093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12" Type="http://schemas.openxmlformats.org/officeDocument/2006/relationships/slide" Target="slides/slide33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27.xml"/><Relationship Id="rId5" Type="http://schemas.openxmlformats.org/officeDocument/2006/relationships/slide" Target="slides/slide8.xml"/><Relationship Id="rId10" Type="http://schemas.openxmlformats.org/officeDocument/2006/relationships/slide" Target="slides/slide20.xml"/><Relationship Id="rId4" Type="http://schemas.openxmlformats.org/officeDocument/2006/relationships/slide" Target="slides/slide7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A19CDC0-F679-43B9-8F0D-4041B3ED5B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DBA35B0-DD6F-4D4A-8791-EA60C5D283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E7F7830-FA81-4DBC-928A-22ADCEFF54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35955F9-7CC6-41FA-B050-A8E619A02F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fld id="{63121BD7-9306-4048-B3DF-36F54C0C309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24CB153-2CEE-4F1B-B16D-BA379A1ED0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EDAD286-8F0A-4A00-A17A-0DEA968E2A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7ABDABF4-290E-445A-9D78-C8DD5A46F2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2650" y="739775"/>
            <a:ext cx="4906963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81A516C-5F42-47EC-976B-B5F360FBA2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65663"/>
            <a:ext cx="4884738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80D5C05-C3ED-4D12-8593-A43384843B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14DF572-38BD-4755-9B4D-A1A248849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fld id="{2C493B7C-3D79-4C0D-9CCC-F5F8D1F2C83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089E55-4421-4A8E-8B62-81597FDE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3B64E-7CFE-4F50-8C71-8D54585DA0B7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FDBBA066-077C-4AD6-8D6C-2937D7D46F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82650" y="736600"/>
            <a:ext cx="4908550" cy="3681413"/>
          </a:xfrm>
          <a:ln/>
        </p:spPr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4DAE39DE-0472-45C6-944B-050FC44C4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4665663"/>
            <a:ext cx="4884738" cy="44180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2BBEE3-B770-4127-B47C-7965CE0B1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CB97E-701D-4A06-852F-89A167259A4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98402" name="Rectangle 2">
            <a:extLst>
              <a:ext uri="{FF2B5EF4-FFF2-40B4-BE49-F238E27FC236}">
                <a16:creationId xmlns:a16="http://schemas.microsoft.com/office/drawing/2014/main" id="{2A6FB47D-C474-4A59-963A-C534BACDA1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7B3E5282-5CFA-4B04-B43D-B0E943AE9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664075"/>
            <a:ext cx="4891088" cy="4419600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43066-E2EF-4684-AF4C-905CF70F3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52A5D-BCC0-43DE-B333-CEAFC616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775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B1D67-B353-4C31-90DE-1D0F275A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87340-C198-41C0-B347-CB190286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00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0FF8F-0A2A-417C-8108-0F232A9B4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06375"/>
            <a:ext cx="2112962" cy="2293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9C3A8-2068-4071-B53C-A3C9973D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825" y="206375"/>
            <a:ext cx="6189663" cy="22939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048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EA011-F7AE-4131-BF69-89C34187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206375"/>
            <a:ext cx="8431212" cy="750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4ACF7-E08D-4ECE-A700-1A683828E8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77825" y="1219200"/>
            <a:ext cx="4130675" cy="1281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A4CD2-709C-4F36-8576-2E7964073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900" y="1219200"/>
            <a:ext cx="4132263" cy="1281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53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763F-1C4C-415A-A3F0-9B403608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661C6-6440-4776-9FCD-06A683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525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B46C-E5E8-4148-A02A-8E8E6120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78C59-A466-4C0F-9C43-F8A4B816E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816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DC793-F0E6-445B-92D2-83C78B3C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AC31C-D05E-4746-9CEE-667ABDC73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5" y="1219200"/>
            <a:ext cx="4130675" cy="1281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30F78-314C-429E-A93E-D3E2D7F04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900" y="1219200"/>
            <a:ext cx="4132263" cy="1281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44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5B79D-0B95-4A11-B835-C4D5A71B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2BF89-C39A-4DFD-9CBA-6006D256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70F04-B886-48CA-97AC-DA3C4C16F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83840-F56D-439B-8357-C527C2F1A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4312C-CEB5-4F13-8038-71ED32C61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83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3B91-AACB-4EA6-813A-43FDF7B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395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11B7-30AF-4B5B-9885-7C236E56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CB5E4-15AE-4EA7-9B3B-F4B21C4B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CAD33-B344-40E3-99AE-28924D35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8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AE41-BDF5-4070-B2DB-6551CD8E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CEE264-CFD9-458C-ADA1-57B9FCB9E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1096D-CE2B-407A-BF7C-05AEC4B7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626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CCF650F-ED29-47F1-A4D9-B497EA55A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206375"/>
            <a:ext cx="8431212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Slide Title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7F9BEF7-7F35-44A7-A4E4-4C7414018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219200"/>
            <a:ext cx="8415338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5CDE909-4CE9-4D32-8862-48D900B2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endParaRPr lang="zh-TW" altLang="en-US" sz="1200">
              <a:solidFill>
                <a:schemeClr val="tx1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E6495D44-6B1A-4758-8218-80FD1860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6388100"/>
            <a:ext cx="29606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spcBef>
                <a:spcPct val="0"/>
              </a:spcBef>
            </a:pPr>
            <a:fld id="{23B95E00-0651-4BD9-AC9C-B07F632B02F5}" type="slidenum">
              <a:rPr lang="zh-TW" altLang="en-US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pPr algn="r">
                <a:spcBef>
                  <a:spcPct val="0"/>
                </a:spcBef>
              </a:pPr>
              <a:t>‹#›</a:t>
            </a:fld>
            <a:endParaRPr lang="en-US" altLang="zh-TW" sz="1200">
              <a:solidFill>
                <a:schemeClr val="tx1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B223C39C-59A3-4A4F-8285-464666550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0925"/>
            <a:ext cx="9144000" cy="92075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5F72B901-78BB-47A8-A6CD-4D3FE151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6424613"/>
            <a:ext cx="8261350" cy="428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33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D505380D-19D7-4C59-A234-2D22CBE0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64643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rgbClr val="969696"/>
                </a:solidFill>
                <a:ea typeface="PMingLiU" panose="02020500000000000000" pitchFamily="18" charset="-120"/>
              </a:rPr>
              <a:t>CONFIDENTIAL</a:t>
            </a:r>
            <a:endParaRPr lang="ja-JP" altLang="en-US" b="1">
              <a:solidFill>
                <a:srgbClr val="969696"/>
              </a:solidFill>
              <a:ea typeface="MS PGothic" panose="020B0600070205080204" pitchFamily="34" charset="-128"/>
            </a:endParaRPr>
          </a:p>
        </p:txBody>
      </p:sp>
      <p:pic>
        <p:nvPicPr>
          <p:cNvPr id="94225" name="Picture 17" descr="科泰商标-透明">
            <a:extLst>
              <a:ext uri="{FF2B5EF4-FFF2-40B4-BE49-F238E27FC236}">
                <a16:creationId xmlns:a16="http://schemas.microsoft.com/office/drawing/2014/main" id="{D613DAA9-4C77-4C43-971E-D05B26F107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646113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sz="28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62013" indent="-3937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270000" indent="-4064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;"/>
        <a:defRPr sz="20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8573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PMingLiU" panose="02020500000000000000" pitchFamily="18" charset="-120"/>
          <a:cs typeface="+mn-cs"/>
        </a:defRPr>
      </a:lvl4pPr>
      <a:lvl5pPr marL="19716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PMingLiU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etide.com/ezcom/counter.d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etide.com/ezcom/counter.d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>
            <a:extLst>
              <a:ext uri="{FF2B5EF4-FFF2-40B4-BE49-F238E27FC236}">
                <a16:creationId xmlns:a16="http://schemas.microsoft.com/office/drawing/2014/main" id="{04C86286-1F45-4DE0-8FDC-9AAB89A471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43125"/>
            <a:ext cx="8318500" cy="14097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 sz="4800">
                <a:solidFill>
                  <a:srgbClr val="FF0000"/>
                </a:solidFill>
              </a:rPr>
              <a:t>面向服务：基于目标代码的</a:t>
            </a:r>
            <a:br>
              <a:rPr lang="zh-CN" altLang="en-US" sz="4800">
                <a:solidFill>
                  <a:srgbClr val="FF0000"/>
                </a:solidFill>
              </a:rPr>
            </a:br>
            <a:r>
              <a:rPr lang="zh-CN" altLang="en-US" sz="4800">
                <a:solidFill>
                  <a:srgbClr val="FF0000"/>
                </a:solidFill>
              </a:rPr>
              <a:t>封装、继承、多态与</a:t>
            </a:r>
            <a:r>
              <a:rPr lang="en-US" altLang="zh-CN" sz="4800">
                <a:solidFill>
                  <a:srgbClr val="FF0000"/>
                </a:solidFill>
              </a:rPr>
              <a:t>AOP</a:t>
            </a:r>
            <a:r>
              <a:rPr lang="zh-CN" altLang="en-US" sz="4800">
                <a:solidFill>
                  <a:srgbClr val="FF0000"/>
                </a:solidFill>
              </a:rPr>
              <a:t>技术</a:t>
            </a:r>
          </a:p>
        </p:txBody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C9AC0B0D-7CA0-45BF-A2E7-9131CABA0E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2200" y="4445000"/>
            <a:ext cx="6921500" cy="13335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陈榕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上海科泰世纪科技有限公司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</a:p>
        </p:txBody>
      </p:sp>
      <p:sp>
        <p:nvSpPr>
          <p:cNvPr id="976901" name="Text Box 5">
            <a:extLst>
              <a:ext uri="{FF2B5EF4-FFF2-40B4-BE49-F238E27FC236}">
                <a16:creationId xmlns:a16="http://schemas.microsoft.com/office/drawing/2014/main" id="{D64F353D-0A67-4A2B-B87B-5E8FE45D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69863"/>
            <a:ext cx="1409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ea typeface="黑体" panose="02010609060101010101" pitchFamily="49" charset="-122"/>
              </a:rPr>
              <a:t>编程</a:t>
            </a:r>
            <a:endParaRPr lang="en-US" altLang="zh-CN" sz="4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976902" name="Picture 6" descr="和欣注册商标-红色">
            <a:extLst>
              <a:ext uri="{FF2B5EF4-FFF2-40B4-BE49-F238E27FC236}">
                <a16:creationId xmlns:a16="http://schemas.microsoft.com/office/drawing/2014/main" id="{BA8C2E4D-79A5-4F9D-BF42-4888149B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317500"/>
            <a:ext cx="1716087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5" name="Rectangle 3">
            <a:extLst>
              <a:ext uri="{FF2B5EF4-FFF2-40B4-BE49-F238E27FC236}">
                <a16:creationId xmlns:a16="http://schemas.microsoft.com/office/drawing/2014/main" id="{5E02DEDE-0109-409B-80F3-E2938BDD4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包容与聚合</a:t>
            </a:r>
            <a:r>
              <a:rPr lang="zh-CN" altLang="en-US"/>
              <a:t> </a:t>
            </a:r>
          </a:p>
        </p:txBody>
      </p:sp>
      <p:sp>
        <p:nvSpPr>
          <p:cNvPr id="1037316" name="Oval 4">
            <a:extLst>
              <a:ext uri="{FF2B5EF4-FFF2-40B4-BE49-F238E27FC236}">
                <a16:creationId xmlns:a16="http://schemas.microsoft.com/office/drawing/2014/main" id="{EF5047FA-DFDF-4F0D-8183-32913711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1895475"/>
            <a:ext cx="20240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17" name="Text Box 5">
            <a:extLst>
              <a:ext uri="{FF2B5EF4-FFF2-40B4-BE49-F238E27FC236}">
                <a16:creationId xmlns:a16="http://schemas.microsoft.com/office/drawing/2014/main" id="{34A51940-5F58-4F3F-ACBE-0A2B4C3EB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2479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7318" name="AutoShape 6">
            <a:extLst>
              <a:ext uri="{FF2B5EF4-FFF2-40B4-BE49-F238E27FC236}">
                <a16:creationId xmlns:a16="http://schemas.microsoft.com/office/drawing/2014/main" id="{3FC9786C-E754-4BD5-B5FC-542FCF81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22193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19" name="Oval 7">
            <a:extLst>
              <a:ext uri="{FF2B5EF4-FFF2-40B4-BE49-F238E27FC236}">
                <a16:creationId xmlns:a16="http://schemas.microsoft.com/office/drawing/2014/main" id="{CC3A8968-6D9F-48BB-80BC-32E58545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1908175"/>
            <a:ext cx="2024063" cy="1244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20" name="Text Box 8">
            <a:extLst>
              <a:ext uri="{FF2B5EF4-FFF2-40B4-BE49-F238E27FC236}">
                <a16:creationId xmlns:a16="http://schemas.microsoft.com/office/drawing/2014/main" id="{E54D1EEA-E457-4276-92C7-3B188911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22606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哈西表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7321" name="Rectangle 9">
            <a:extLst>
              <a:ext uri="{FF2B5EF4-FFF2-40B4-BE49-F238E27FC236}">
                <a16:creationId xmlns:a16="http://schemas.microsoft.com/office/drawing/2014/main" id="{7F97548D-F770-4F23-B263-A72668DA1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825" y="1219200"/>
            <a:ext cx="8415338" cy="585788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3600"/>
              <a:t>包容</a:t>
            </a:r>
          </a:p>
        </p:txBody>
      </p:sp>
      <p:sp>
        <p:nvSpPr>
          <p:cNvPr id="1037322" name="Oval 10">
            <a:extLst>
              <a:ext uri="{FF2B5EF4-FFF2-40B4-BE49-F238E27FC236}">
                <a16:creationId xmlns:a16="http://schemas.microsoft.com/office/drawing/2014/main" id="{737B0183-8CD9-4402-BC4A-484B1A08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916363"/>
            <a:ext cx="4403725" cy="21193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40" name="AutoShape 28">
            <a:extLst>
              <a:ext uri="{FF2B5EF4-FFF2-40B4-BE49-F238E27FC236}">
                <a16:creationId xmlns:a16="http://schemas.microsoft.com/office/drawing/2014/main" id="{A2BDBAD8-DBFA-47CB-91B4-F7452FA3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21812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41" name="Rectangle 29">
            <a:extLst>
              <a:ext uri="{FF2B5EF4-FFF2-40B4-BE49-F238E27FC236}">
                <a16:creationId xmlns:a16="http://schemas.microsoft.com/office/drawing/2014/main" id="{3DE49B43-3504-42AA-9614-AD9E63D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632200"/>
            <a:ext cx="84153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sz="3600"/>
              <a:t>聚合</a:t>
            </a:r>
          </a:p>
        </p:txBody>
      </p:sp>
      <p:sp>
        <p:nvSpPr>
          <p:cNvPr id="1037342" name="AutoShape 30">
            <a:extLst>
              <a:ext uri="{FF2B5EF4-FFF2-40B4-BE49-F238E27FC236}">
                <a16:creationId xmlns:a16="http://schemas.microsoft.com/office/drawing/2014/main" id="{2B49A9B8-5C8B-4805-B6C6-2D38991AB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6577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43" name="Oval 31">
            <a:extLst>
              <a:ext uri="{FF2B5EF4-FFF2-40B4-BE49-F238E27FC236}">
                <a16:creationId xmlns:a16="http://schemas.microsoft.com/office/drawing/2014/main" id="{82F9DC5E-8F50-4B23-B87A-ECAEAA77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4359275"/>
            <a:ext cx="14906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44" name="Oval 32">
            <a:extLst>
              <a:ext uri="{FF2B5EF4-FFF2-40B4-BE49-F238E27FC236}">
                <a16:creationId xmlns:a16="http://schemas.microsoft.com/office/drawing/2014/main" id="{EE5040AC-E5BC-4EAD-AFA5-BB5C7A52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359275"/>
            <a:ext cx="14906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46" name="Text Box 34">
            <a:extLst>
              <a:ext uri="{FF2B5EF4-FFF2-40B4-BE49-F238E27FC236}">
                <a16:creationId xmlns:a16="http://schemas.microsoft.com/office/drawing/2014/main" id="{A051738D-9DF8-4AFE-8104-82EBDBF1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47117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</a:t>
            </a:r>
          </a:p>
        </p:txBody>
      </p:sp>
      <p:sp>
        <p:nvSpPr>
          <p:cNvPr id="1037347" name="Text Box 35">
            <a:extLst>
              <a:ext uri="{FF2B5EF4-FFF2-40B4-BE49-F238E27FC236}">
                <a16:creationId xmlns:a16="http://schemas.microsoft.com/office/drawing/2014/main" id="{AD664023-15E8-4634-B6E4-0E670F9C5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47244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键盘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7348" name="Text Box 36">
            <a:extLst>
              <a:ext uri="{FF2B5EF4-FFF2-40B4-BE49-F238E27FC236}">
                <a16:creationId xmlns:a16="http://schemas.microsoft.com/office/drawing/2014/main" id="{FE41A07D-39B7-4CA7-A360-721F55D3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40513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电脑终端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7349" name="AutoShape 37">
            <a:extLst>
              <a:ext uri="{FF2B5EF4-FFF2-40B4-BE49-F238E27FC236}">
                <a16:creationId xmlns:a16="http://schemas.microsoft.com/office/drawing/2014/main" id="{EBF2B91D-717C-49CC-9D90-794F531D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4632325"/>
            <a:ext cx="392113" cy="273050"/>
          </a:xfrm>
          <a:prstGeom prst="rightArrow">
            <a:avLst>
              <a:gd name="adj1" fmla="val 50037"/>
              <a:gd name="adj2" fmla="val 56897"/>
            </a:avLst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7350" name="AutoShape 38">
            <a:extLst>
              <a:ext uri="{FF2B5EF4-FFF2-40B4-BE49-F238E27FC236}">
                <a16:creationId xmlns:a16="http://schemas.microsoft.com/office/drawing/2014/main" id="{64C1FF13-880B-43F9-B942-FFA9FCAD819C}"/>
              </a:ext>
            </a:extLst>
          </p:cNvPr>
          <p:cNvSpPr>
            <a:spLocks noChangeArrowheads="1"/>
          </p:cNvSpPr>
          <p:nvPr/>
        </p:nvSpPr>
        <p:spPr bwMode="auto">
          <a:xfrm rot="10678315">
            <a:off x="4416425" y="5076825"/>
            <a:ext cx="392113" cy="273050"/>
          </a:xfrm>
          <a:prstGeom prst="rightArrow">
            <a:avLst>
              <a:gd name="adj1" fmla="val 50037"/>
              <a:gd name="adj2" fmla="val 56897"/>
            </a:avLst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>
            <a:extLst>
              <a:ext uri="{FF2B5EF4-FFF2-40B4-BE49-F238E27FC236}">
                <a16:creationId xmlns:a16="http://schemas.microsoft.com/office/drawing/2014/main" id="{9E1E3149-1407-4AF2-9F73-40CC8A55F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元数据库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ClassInfo)</a:t>
            </a:r>
          </a:p>
        </p:txBody>
      </p:sp>
      <p:sp>
        <p:nvSpPr>
          <p:cNvPr id="1005571" name="Rectangle 3">
            <a:extLst>
              <a:ext uri="{FF2B5EF4-FFF2-40B4-BE49-F238E27FC236}">
                <a16:creationId xmlns:a16="http://schemas.microsoft.com/office/drawing/2014/main" id="{9520676C-BA41-4820-BD57-A8E4EBFC9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663700"/>
            <a:ext cx="8428038" cy="2867025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描述接口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描述数据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可嵌入</a:t>
            </a:r>
            <a:r>
              <a:rPr lang="en-US" altLang="zh-CN" sz="3200"/>
              <a:t>DLL</a:t>
            </a:r>
            <a:r>
              <a:rPr lang="zh-CN" altLang="en-US" sz="3200"/>
              <a:t>或单独存在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自动远程通讯</a:t>
            </a:r>
            <a:endParaRPr lang="en-US" altLang="zh-CN" sz="3200"/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解决许多程序的正交问题</a:t>
            </a:r>
            <a:endParaRPr lang="en-US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>
            <a:extLst>
              <a:ext uri="{FF2B5EF4-FFF2-40B4-BE49-F238E27FC236}">
                <a16:creationId xmlns:a16="http://schemas.microsoft.com/office/drawing/2014/main" id="{89664212-BD89-4E80-B4F6-DF3E76678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206375"/>
            <a:ext cx="88011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冯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·</a:t>
            </a:r>
            <a:r>
              <a:rPr lang="zh-CN" altLang="en-US">
                <a:solidFill>
                  <a:srgbClr val="FF0000"/>
                </a:solidFill>
              </a:rPr>
              <a:t>诺伊曼的两项基本原则（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17859" name="Rectangle 3">
            <a:extLst>
              <a:ext uri="{FF2B5EF4-FFF2-40B4-BE49-F238E27FC236}">
                <a16:creationId xmlns:a16="http://schemas.microsoft.com/office/drawing/2014/main" id="{11A57DE7-980E-48FD-AD08-72BD489C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409700"/>
            <a:ext cx="3609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62013" indent="-3937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70000" indent="-406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57375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sz="3600"/>
              <a:t>程序也是数据</a:t>
            </a:r>
          </a:p>
        </p:txBody>
      </p:sp>
      <p:grpSp>
        <p:nvGrpSpPr>
          <p:cNvPr id="1017860" name="Group 4">
            <a:extLst>
              <a:ext uri="{FF2B5EF4-FFF2-40B4-BE49-F238E27FC236}">
                <a16:creationId xmlns:a16="http://schemas.microsoft.com/office/drawing/2014/main" id="{F1705786-D9E8-4CF7-ADDF-573B46AC794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25725"/>
            <a:ext cx="3032125" cy="3625850"/>
            <a:chOff x="624" y="1654"/>
            <a:chExt cx="1910" cy="2284"/>
          </a:xfrm>
        </p:grpSpPr>
        <p:sp>
          <p:nvSpPr>
            <p:cNvPr id="1017861" name="AutoShape 5">
              <a:extLst>
                <a:ext uri="{FF2B5EF4-FFF2-40B4-BE49-F238E27FC236}">
                  <a16:creationId xmlns:a16="http://schemas.microsoft.com/office/drawing/2014/main" id="{8F8F42E2-4750-4D39-82AB-C1EE7148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66"/>
              <a:ext cx="1843" cy="6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017862" name="Group 6">
              <a:extLst>
                <a:ext uri="{FF2B5EF4-FFF2-40B4-BE49-F238E27FC236}">
                  <a16:creationId xmlns:a16="http://schemas.microsoft.com/office/drawing/2014/main" id="{306E0D04-1744-43BD-8DF2-C636D7B9C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" y="2602"/>
              <a:ext cx="573" cy="533"/>
              <a:chOff x="2041" y="2498"/>
              <a:chExt cx="573" cy="533"/>
            </a:xfrm>
          </p:grpSpPr>
          <p:sp>
            <p:nvSpPr>
              <p:cNvPr id="1017863" name="AutoShape 7">
                <a:extLst>
                  <a:ext uri="{FF2B5EF4-FFF2-40B4-BE49-F238E27FC236}">
                    <a16:creationId xmlns:a16="http://schemas.microsoft.com/office/drawing/2014/main" id="{02EBDD18-6B08-4023-A5F6-63F475EE2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" y="2498"/>
                <a:ext cx="541" cy="463"/>
              </a:xfrm>
              <a:prstGeom prst="cube">
                <a:avLst>
                  <a:gd name="adj" fmla="val 24718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7864" name="Text Box 8">
                <a:extLst>
                  <a:ext uri="{FF2B5EF4-FFF2-40B4-BE49-F238E27FC236}">
                    <a16:creationId xmlns:a16="http://schemas.microsoft.com/office/drawing/2014/main" id="{BF5C4859-996A-4E56-855A-931BB8DAD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" y="2639"/>
                <a:ext cx="52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rgbClr val="000000"/>
                    </a:solidFill>
                    <a:latin typeface="宋体" panose="02010600030101010101" pitchFamily="2" charset="-122"/>
                    <a:ea typeface="黑体" panose="02010609060101010101" pitchFamily="49" charset="-122"/>
                  </a:rPr>
                  <a:t>数据</a:t>
                </a:r>
                <a:endParaRPr lang="zh-CN" altLang="en-US" sz="18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17865" name="AutoShape 9">
              <a:extLst>
                <a:ext uri="{FF2B5EF4-FFF2-40B4-BE49-F238E27FC236}">
                  <a16:creationId xmlns:a16="http://schemas.microsoft.com/office/drawing/2014/main" id="{146BDE44-892A-43F2-8D4C-2A85406D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1654"/>
              <a:ext cx="1843" cy="6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17866" name="AutoShape 10">
              <a:extLst>
                <a:ext uri="{FF2B5EF4-FFF2-40B4-BE49-F238E27FC236}">
                  <a16:creationId xmlns:a16="http://schemas.microsoft.com/office/drawing/2014/main" id="{4432DF69-540C-4FEA-A71D-CAFDEB62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2180"/>
              <a:ext cx="295" cy="511"/>
            </a:xfrm>
            <a:prstGeom prst="upArrow">
              <a:avLst>
                <a:gd name="adj1" fmla="val 49833"/>
                <a:gd name="adj2" fmla="val 76987"/>
              </a:avLst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17867" name="AutoShape 11">
              <a:extLst>
                <a:ext uri="{FF2B5EF4-FFF2-40B4-BE49-F238E27FC236}">
                  <a16:creationId xmlns:a16="http://schemas.microsoft.com/office/drawing/2014/main" id="{E36CC3CC-BD84-460C-9737-6425CEF23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602"/>
              <a:ext cx="533" cy="463"/>
            </a:xfrm>
            <a:prstGeom prst="cube">
              <a:avLst>
                <a:gd name="adj" fmla="val 24718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17868" name="Text Box 12">
              <a:extLst>
                <a:ext uri="{FF2B5EF4-FFF2-40B4-BE49-F238E27FC236}">
                  <a16:creationId xmlns:a16="http://schemas.microsoft.com/office/drawing/2014/main" id="{A5DA383B-2373-4D6F-9F51-8A1E133BE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716"/>
              <a:ext cx="518" cy="4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本机存储</a:t>
              </a:r>
            </a:p>
          </p:txBody>
        </p:sp>
        <p:grpSp>
          <p:nvGrpSpPr>
            <p:cNvPr id="1017869" name="Group 13">
              <a:extLst>
                <a:ext uri="{FF2B5EF4-FFF2-40B4-BE49-F238E27FC236}">
                  <a16:creationId xmlns:a16="http://schemas.microsoft.com/office/drawing/2014/main" id="{E1FBDD20-3BF5-477C-B9E8-76F62E19C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" y="1690"/>
              <a:ext cx="599" cy="541"/>
              <a:chOff x="1457" y="1586"/>
              <a:chExt cx="599" cy="541"/>
            </a:xfrm>
          </p:grpSpPr>
          <p:sp>
            <p:nvSpPr>
              <p:cNvPr id="1017870" name="AutoShape 14">
                <a:extLst>
                  <a:ext uri="{FF2B5EF4-FFF2-40B4-BE49-F238E27FC236}">
                    <a16:creationId xmlns:a16="http://schemas.microsoft.com/office/drawing/2014/main" id="{A4A0BD7A-6FC7-4834-865C-7257447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1586"/>
                <a:ext cx="533" cy="463"/>
              </a:xfrm>
              <a:prstGeom prst="cube">
                <a:avLst>
                  <a:gd name="adj" fmla="val 24718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17871" name="Text Box 15">
                <a:extLst>
                  <a:ext uri="{FF2B5EF4-FFF2-40B4-BE49-F238E27FC236}">
                    <a16:creationId xmlns:a16="http://schemas.microsoft.com/office/drawing/2014/main" id="{058BAD4E-6F2B-4D71-92ED-5871EC8E9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7" y="1735"/>
                <a:ext cx="52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rgbClr val="000000"/>
                    </a:solidFill>
                    <a:latin typeface="宋体" panose="02010600030101010101" pitchFamily="2" charset="-122"/>
                    <a:ea typeface="黑体" panose="02010609060101010101" pitchFamily="49" charset="-122"/>
                  </a:rPr>
                  <a:t>程序</a:t>
                </a:r>
                <a:endParaRPr lang="zh-CN" altLang="en-US" sz="18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17872" name="Text Box 16">
              <a:extLst>
                <a:ext uri="{FF2B5EF4-FFF2-40B4-BE49-F238E27FC236}">
                  <a16:creationId xmlns:a16="http://schemas.microsoft.com/office/drawing/2014/main" id="{20D9E79F-761C-4CFD-9341-5919F7BDA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628"/>
              <a:ext cx="518" cy="4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网络存储</a:t>
              </a:r>
            </a:p>
          </p:txBody>
        </p:sp>
        <p:grpSp>
          <p:nvGrpSpPr>
            <p:cNvPr id="1017873" name="Group 17">
              <a:extLst>
                <a:ext uri="{FF2B5EF4-FFF2-40B4-BE49-F238E27FC236}">
                  <a16:creationId xmlns:a16="http://schemas.microsoft.com/office/drawing/2014/main" id="{BC747815-1A91-48B3-9D34-85C534E17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" y="1690"/>
              <a:ext cx="573" cy="533"/>
              <a:chOff x="2113" y="1586"/>
              <a:chExt cx="573" cy="533"/>
            </a:xfrm>
          </p:grpSpPr>
          <p:sp>
            <p:nvSpPr>
              <p:cNvPr id="1017874" name="AutoShape 18">
                <a:extLst>
                  <a:ext uri="{FF2B5EF4-FFF2-40B4-BE49-F238E27FC236}">
                    <a16:creationId xmlns:a16="http://schemas.microsoft.com/office/drawing/2014/main" id="{20D78D3F-1441-44AC-9403-B345AE98C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1586"/>
                <a:ext cx="541" cy="463"/>
              </a:xfrm>
              <a:prstGeom prst="cube">
                <a:avLst>
                  <a:gd name="adj" fmla="val 24718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7875" name="Text Box 19">
                <a:extLst>
                  <a:ext uri="{FF2B5EF4-FFF2-40B4-BE49-F238E27FC236}">
                    <a16:creationId xmlns:a16="http://schemas.microsoft.com/office/drawing/2014/main" id="{08ABA008-037B-4E02-88CB-F1D9BA8D2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" y="1727"/>
                <a:ext cx="52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rgbClr val="000000"/>
                    </a:solidFill>
                    <a:latin typeface="宋体" panose="02010600030101010101" pitchFamily="2" charset="-122"/>
                    <a:ea typeface="黑体" panose="02010609060101010101" pitchFamily="49" charset="-122"/>
                  </a:rPr>
                  <a:t>数据</a:t>
                </a:r>
                <a:endParaRPr lang="zh-CN" altLang="en-US" sz="18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17876" name="Text Box 20">
              <a:extLst>
                <a:ext uri="{FF2B5EF4-FFF2-40B4-BE49-F238E27FC236}">
                  <a16:creationId xmlns:a16="http://schemas.microsoft.com/office/drawing/2014/main" id="{4E4B5FC3-A562-4FC0-AF09-9D1D35460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751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程序</a:t>
              </a:r>
              <a:endParaRPr lang="zh-CN" altLang="en-US" sz="18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17877" name="Text Box 21">
              <a:extLst>
                <a:ext uri="{FF2B5EF4-FFF2-40B4-BE49-F238E27FC236}">
                  <a16:creationId xmlns:a16="http://schemas.microsoft.com/office/drawing/2014/main" id="{C5C0A33C-2485-4768-B941-1B23E1724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400"/>
              <a:ext cx="169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777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a typeface="黑体" panose="02010609060101010101" pitchFamily="49" charset="-122"/>
                </a:rPr>
                <a:t>浏览器模型</a:t>
              </a:r>
            </a:p>
            <a:p>
              <a:pPr algn="ctr"/>
              <a:r>
                <a:rPr lang="zh-CN" altLang="en-US">
                  <a:ea typeface="黑体" panose="02010609060101010101" pitchFamily="49" charset="-122"/>
                </a:rPr>
                <a:t>（</a:t>
              </a: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</a:rPr>
                <a:t>HTML</a:t>
              </a:r>
              <a:r>
                <a:rPr lang="zh-CN" altLang="en-US">
                  <a:solidFill>
                    <a:srgbClr val="FF0000"/>
                  </a:solidFill>
                  <a:ea typeface="黑体" panose="02010609060101010101" pitchFamily="49" charset="-122"/>
                </a:rPr>
                <a:t>里面加</a:t>
              </a: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</a:rPr>
                <a:t>URL</a:t>
              </a:r>
              <a:r>
                <a:rPr lang="zh-CN" altLang="en-US"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1017878" name="Group 22">
            <a:extLst>
              <a:ext uri="{FF2B5EF4-FFF2-40B4-BE49-F238E27FC236}">
                <a16:creationId xmlns:a16="http://schemas.microsoft.com/office/drawing/2014/main" id="{B1E985E2-8184-4FAD-9019-4F1F70F9A7BC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2676525"/>
            <a:ext cx="3032125" cy="3575050"/>
            <a:chOff x="3032" y="1686"/>
            <a:chExt cx="1910" cy="2252"/>
          </a:xfrm>
        </p:grpSpPr>
        <p:sp>
          <p:nvSpPr>
            <p:cNvPr id="1017879" name="AutoShape 23">
              <a:extLst>
                <a:ext uri="{FF2B5EF4-FFF2-40B4-BE49-F238E27FC236}">
                  <a16:creationId xmlns:a16="http://schemas.microsoft.com/office/drawing/2014/main" id="{7441715F-0025-4CC5-8714-D3C963F27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598"/>
              <a:ext cx="1843" cy="6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017880" name="Group 24">
              <a:extLst>
                <a:ext uri="{FF2B5EF4-FFF2-40B4-BE49-F238E27FC236}">
                  <a16:creationId xmlns:a16="http://schemas.microsoft.com/office/drawing/2014/main" id="{5F03EF8C-28F9-4F8F-8E8C-242273DF1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7" y="2634"/>
              <a:ext cx="573" cy="533"/>
              <a:chOff x="2041" y="2498"/>
              <a:chExt cx="573" cy="533"/>
            </a:xfrm>
          </p:grpSpPr>
          <p:sp>
            <p:nvSpPr>
              <p:cNvPr id="1017881" name="AutoShape 25">
                <a:extLst>
                  <a:ext uri="{FF2B5EF4-FFF2-40B4-BE49-F238E27FC236}">
                    <a16:creationId xmlns:a16="http://schemas.microsoft.com/office/drawing/2014/main" id="{CD7502DA-CCDE-4F8F-9103-D4F23C7C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" y="2498"/>
                <a:ext cx="541" cy="463"/>
              </a:xfrm>
              <a:prstGeom prst="cube">
                <a:avLst>
                  <a:gd name="adj" fmla="val 24718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7882" name="Text Box 26">
                <a:extLst>
                  <a:ext uri="{FF2B5EF4-FFF2-40B4-BE49-F238E27FC236}">
                    <a16:creationId xmlns:a16="http://schemas.microsoft.com/office/drawing/2014/main" id="{EAE04A8B-ED1F-4163-BE23-1BF3F40AA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" y="2639"/>
                <a:ext cx="52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rgbClr val="000000"/>
                    </a:solidFill>
                    <a:latin typeface="宋体" panose="02010600030101010101" pitchFamily="2" charset="-122"/>
                    <a:ea typeface="黑体" panose="02010609060101010101" pitchFamily="49" charset="-122"/>
                  </a:rPr>
                  <a:t>数据</a:t>
                </a:r>
                <a:endParaRPr lang="zh-CN" altLang="en-US" sz="18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17883" name="AutoShape 27">
              <a:extLst>
                <a:ext uri="{FF2B5EF4-FFF2-40B4-BE49-F238E27FC236}">
                  <a16:creationId xmlns:a16="http://schemas.microsoft.com/office/drawing/2014/main" id="{9AB0896B-6D1D-4913-951A-46153F62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686"/>
              <a:ext cx="1843" cy="6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17884" name="AutoShape 28">
              <a:extLst>
                <a:ext uri="{FF2B5EF4-FFF2-40B4-BE49-F238E27FC236}">
                  <a16:creationId xmlns:a16="http://schemas.microsoft.com/office/drawing/2014/main" id="{CE3C4AC8-F38C-4D35-96BD-3B68BDFB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212"/>
              <a:ext cx="295" cy="511"/>
            </a:xfrm>
            <a:prstGeom prst="upArrow">
              <a:avLst>
                <a:gd name="adj1" fmla="val 49833"/>
                <a:gd name="adj2" fmla="val 76987"/>
              </a:avLst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17885" name="AutoShape 29">
              <a:extLst>
                <a:ext uri="{FF2B5EF4-FFF2-40B4-BE49-F238E27FC236}">
                  <a16:creationId xmlns:a16="http://schemas.microsoft.com/office/drawing/2014/main" id="{56723C93-7473-4076-9123-0FA05EBB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2634"/>
              <a:ext cx="533" cy="463"/>
            </a:xfrm>
            <a:prstGeom prst="cube">
              <a:avLst>
                <a:gd name="adj" fmla="val 2471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17886" name="Text Box 30">
              <a:extLst>
                <a:ext uri="{FF2B5EF4-FFF2-40B4-BE49-F238E27FC236}">
                  <a16:creationId xmlns:a16="http://schemas.microsoft.com/office/drawing/2014/main" id="{AF0283B0-E776-4D35-B8EB-B3E561C01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748"/>
              <a:ext cx="518" cy="4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本机存储</a:t>
              </a:r>
            </a:p>
          </p:txBody>
        </p:sp>
        <p:sp>
          <p:nvSpPr>
            <p:cNvPr id="1017887" name="Text Box 31">
              <a:extLst>
                <a:ext uri="{FF2B5EF4-FFF2-40B4-BE49-F238E27FC236}">
                  <a16:creationId xmlns:a16="http://schemas.microsoft.com/office/drawing/2014/main" id="{7212C755-3C3E-4962-9E7E-0CF0C037F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660"/>
              <a:ext cx="518" cy="4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网络存储</a:t>
              </a:r>
            </a:p>
          </p:txBody>
        </p:sp>
        <p:grpSp>
          <p:nvGrpSpPr>
            <p:cNvPr id="1017888" name="Group 32">
              <a:extLst>
                <a:ext uri="{FF2B5EF4-FFF2-40B4-BE49-F238E27FC236}">
                  <a16:creationId xmlns:a16="http://schemas.microsoft.com/office/drawing/2014/main" id="{6946DDE0-B9D4-4581-98AA-5A0125346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722"/>
              <a:ext cx="573" cy="533"/>
              <a:chOff x="2113" y="1586"/>
              <a:chExt cx="573" cy="533"/>
            </a:xfrm>
          </p:grpSpPr>
          <p:sp>
            <p:nvSpPr>
              <p:cNvPr id="1017889" name="AutoShape 33">
                <a:extLst>
                  <a:ext uri="{FF2B5EF4-FFF2-40B4-BE49-F238E27FC236}">
                    <a16:creationId xmlns:a16="http://schemas.microsoft.com/office/drawing/2014/main" id="{CA9F2EED-A1A3-4436-8515-76ED36FC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1586"/>
                <a:ext cx="541" cy="463"/>
              </a:xfrm>
              <a:prstGeom prst="cube">
                <a:avLst>
                  <a:gd name="adj" fmla="val 24718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7890" name="Text Box 34">
                <a:extLst>
                  <a:ext uri="{FF2B5EF4-FFF2-40B4-BE49-F238E27FC236}">
                    <a16:creationId xmlns:a16="http://schemas.microsoft.com/office/drawing/2014/main" id="{B35814A9-BA52-4376-92E9-6F2A5F759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" y="1727"/>
                <a:ext cx="52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rgbClr val="000000"/>
                    </a:solidFill>
                    <a:latin typeface="宋体" panose="02010600030101010101" pitchFamily="2" charset="-122"/>
                    <a:ea typeface="黑体" panose="02010609060101010101" pitchFamily="49" charset="-122"/>
                  </a:rPr>
                  <a:t>数据</a:t>
                </a:r>
                <a:endParaRPr lang="zh-CN" altLang="en-US" sz="18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17891" name="Text Box 35">
              <a:extLst>
                <a:ext uri="{FF2B5EF4-FFF2-40B4-BE49-F238E27FC236}">
                  <a16:creationId xmlns:a16="http://schemas.microsoft.com/office/drawing/2014/main" id="{C1D02700-D5A8-49A7-AACB-94793E569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2783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程序</a:t>
              </a:r>
              <a:endParaRPr lang="zh-CN" altLang="en-US" sz="180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17892" name="AutoShape 36">
              <a:extLst>
                <a:ext uri="{FF2B5EF4-FFF2-40B4-BE49-F238E27FC236}">
                  <a16:creationId xmlns:a16="http://schemas.microsoft.com/office/drawing/2014/main" id="{DB4B4803-6123-4683-A4FB-4B7B3EDAE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2212"/>
              <a:ext cx="295" cy="511"/>
            </a:xfrm>
            <a:prstGeom prst="upArrow">
              <a:avLst>
                <a:gd name="adj1" fmla="val 49833"/>
                <a:gd name="adj2" fmla="val 76987"/>
              </a:avLst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017893" name="Group 37">
              <a:extLst>
                <a:ext uri="{FF2B5EF4-FFF2-40B4-BE49-F238E27FC236}">
                  <a16:creationId xmlns:a16="http://schemas.microsoft.com/office/drawing/2014/main" id="{C40E645A-F1DA-4580-8D84-5F4A02611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3" y="1722"/>
              <a:ext cx="599" cy="541"/>
              <a:chOff x="1457" y="1586"/>
              <a:chExt cx="599" cy="541"/>
            </a:xfrm>
          </p:grpSpPr>
          <p:sp>
            <p:nvSpPr>
              <p:cNvPr id="1017894" name="AutoShape 38">
                <a:extLst>
                  <a:ext uri="{FF2B5EF4-FFF2-40B4-BE49-F238E27FC236}">
                    <a16:creationId xmlns:a16="http://schemas.microsoft.com/office/drawing/2014/main" id="{9127FA85-EF64-4400-BAEA-8618260F6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1586"/>
                <a:ext cx="533" cy="463"/>
              </a:xfrm>
              <a:prstGeom prst="cube">
                <a:avLst>
                  <a:gd name="adj" fmla="val 24718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17895" name="Text Box 39">
                <a:extLst>
                  <a:ext uri="{FF2B5EF4-FFF2-40B4-BE49-F238E27FC236}">
                    <a16:creationId xmlns:a16="http://schemas.microsoft.com/office/drawing/2014/main" id="{979E1B26-A0CA-4E32-9C65-4EF0DF730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7" y="1735"/>
                <a:ext cx="52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solidFill>
                      <a:srgbClr val="000000"/>
                    </a:solidFill>
                    <a:latin typeface="宋体" panose="02010600030101010101" pitchFamily="2" charset="-122"/>
                    <a:ea typeface="黑体" panose="02010609060101010101" pitchFamily="49" charset="-122"/>
                  </a:rPr>
                  <a:t>程序</a:t>
                </a:r>
                <a:endParaRPr lang="zh-CN" altLang="en-US" sz="18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17896" name="Text Box 40">
              <a:extLst>
                <a:ext uri="{FF2B5EF4-FFF2-40B4-BE49-F238E27FC236}">
                  <a16:creationId xmlns:a16="http://schemas.microsoft.com/office/drawing/2014/main" id="{7DE89BD7-ACC6-4A40-A59D-4E37834D9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3400"/>
              <a:ext cx="118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777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a typeface="黑体" panose="02010609060101010101" pitchFamily="49" charset="-122"/>
                </a:rPr>
                <a:t>网络计算模型</a:t>
              </a:r>
            </a:p>
            <a:p>
              <a:pPr algn="ctr"/>
              <a:r>
                <a:rPr lang="en-US" altLang="zh-CN">
                  <a:ea typeface="黑体" panose="02010609060101010101" pitchFamily="49" charset="-122"/>
                </a:rPr>
                <a:t>(</a:t>
              </a:r>
              <a:r>
                <a:rPr lang="zh-CN" altLang="en-US">
                  <a:solidFill>
                    <a:srgbClr val="FF0000"/>
                  </a:solidFill>
                  <a:ea typeface="黑体" panose="02010609060101010101" pitchFamily="49" charset="-122"/>
                </a:rPr>
                <a:t>代码中加</a:t>
              </a: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</a:rPr>
                <a:t>URL</a:t>
              </a:r>
              <a:r>
                <a:rPr lang="en-US" altLang="zh-CN">
                  <a:ea typeface="黑体" panose="02010609060101010101" pitchFamily="49" charset="-12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>
            <a:extLst>
              <a:ext uri="{FF2B5EF4-FFF2-40B4-BE49-F238E27FC236}">
                <a16:creationId xmlns:a16="http://schemas.microsoft.com/office/drawing/2014/main" id="{60697767-E1F9-4855-8843-F6650BEDF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Registry vs. Manifest</a:t>
            </a:r>
          </a:p>
        </p:txBody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392B261E-3523-4DB1-8AA7-40EFB2BCA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175" y="3221038"/>
            <a:ext cx="7494588" cy="2867025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动态模块安装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管理人员可修改模块行为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模块可升级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模块地狱问题（</a:t>
            </a:r>
            <a:r>
              <a:rPr lang="en-US" altLang="zh-CN" sz="3200"/>
              <a:t>Versioning</a:t>
            </a:r>
            <a:r>
              <a:rPr lang="zh-CN" altLang="en-US" sz="3200"/>
              <a:t>）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部件包（</a:t>
            </a:r>
            <a:r>
              <a:rPr lang="en-US" altLang="zh-CN" sz="3200"/>
              <a:t>Assembly</a:t>
            </a:r>
            <a:r>
              <a:rPr lang="zh-CN" altLang="en-US" sz="3200"/>
              <a:t>）</a:t>
            </a:r>
          </a:p>
        </p:txBody>
      </p:sp>
      <p:sp>
        <p:nvSpPr>
          <p:cNvPr id="1004549" name="Oval 5">
            <a:extLst>
              <a:ext uri="{FF2B5EF4-FFF2-40B4-BE49-F238E27FC236}">
                <a16:creationId xmlns:a16="http://schemas.microsoft.com/office/drawing/2014/main" id="{0168DA55-8506-4456-B3EB-94C6425B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1717675"/>
            <a:ext cx="20240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4550" name="Text Box 6">
            <a:extLst>
              <a:ext uri="{FF2B5EF4-FFF2-40B4-BE49-F238E27FC236}">
                <a16:creationId xmlns:a16="http://schemas.microsoft.com/office/drawing/2014/main" id="{CD42E765-5D69-4E25-9F1B-6C8046713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20701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CLSID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4551" name="AutoShape 7">
            <a:extLst>
              <a:ext uri="{FF2B5EF4-FFF2-40B4-BE49-F238E27FC236}">
                <a16:creationId xmlns:a16="http://schemas.microsoft.com/office/drawing/2014/main" id="{9B510E27-D755-44A4-A3A7-512B6AE83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0415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4553" name="Oval 9">
            <a:extLst>
              <a:ext uri="{FF2B5EF4-FFF2-40B4-BE49-F238E27FC236}">
                <a16:creationId xmlns:a16="http://schemas.microsoft.com/office/drawing/2014/main" id="{C17EEF72-F070-4411-9E6B-D8524897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1730375"/>
            <a:ext cx="20240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4554" name="Text Box 10">
            <a:extLst>
              <a:ext uri="{FF2B5EF4-FFF2-40B4-BE49-F238E27FC236}">
                <a16:creationId xmlns:a16="http://schemas.microsoft.com/office/drawing/2014/main" id="{A509C5D8-01CA-4A54-A413-1B13D24E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20828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>
            <a:extLst>
              <a:ext uri="{FF2B5EF4-FFF2-40B4-BE49-F238E27FC236}">
                <a16:creationId xmlns:a16="http://schemas.microsoft.com/office/drawing/2014/main" id="{ABD057FB-3318-432C-8361-AC1C2ACEF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190500"/>
            <a:ext cx="8750300" cy="750888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CAR</a:t>
            </a:r>
            <a:r>
              <a:rPr lang="zh-CN" altLang="en-US">
                <a:solidFill>
                  <a:srgbClr val="FF0000"/>
                </a:solidFill>
              </a:rPr>
              <a:t>语言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Component Assembly Runtime)</a:t>
            </a:r>
          </a:p>
        </p:txBody>
      </p:sp>
      <p:sp>
        <p:nvSpPr>
          <p:cNvPr id="1022980" name="Rectangle 4">
            <a:extLst>
              <a:ext uri="{FF2B5EF4-FFF2-40B4-BE49-F238E27FC236}">
                <a16:creationId xmlns:a16="http://schemas.microsoft.com/office/drawing/2014/main" id="{D85D35DD-6375-4250-A713-8CA2F0C5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1249363"/>
            <a:ext cx="79375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[    uuid(e4756b77-db25-4af7-a5ca-1bb47f29a4ec),</a:t>
            </a:r>
          </a:p>
          <a:p>
            <a:r>
              <a:rPr lang="en-US" altLang="zh-CN" sz="1800" b="1"/>
              <a:t>     uunm(</a:t>
            </a:r>
            <a:r>
              <a:rPr lang="en-US" altLang="zh-CN" sz="1800" b="1">
                <a:solidFill>
                  <a:srgbClr val="FF0000"/>
                </a:solidFill>
                <a:hlinkClick r:id="rId2"/>
              </a:rPr>
              <a:t>www.koretide.com/ezcom/counter.dll</a:t>
            </a:r>
            <a:r>
              <a:rPr lang="en-US" altLang="zh-CN" sz="1800" b="1"/>
              <a:t>)</a:t>
            </a:r>
            <a:r>
              <a:rPr lang="en-US" altLang="zh-CN" sz="1800" b="1">
                <a:ea typeface="宋体" panose="02010600030101010101" pitchFamily="2" charset="-122"/>
              </a:rPr>
              <a:t>, </a:t>
            </a:r>
            <a:r>
              <a:rPr lang="en-US" altLang="zh-CN" b="1"/>
              <a:t>version(1.0)</a:t>
            </a:r>
            <a:r>
              <a:rPr lang="zh-CN" altLang="en-US" sz="1800" b="1"/>
              <a:t>  </a:t>
            </a:r>
            <a:r>
              <a:rPr lang="en-US" altLang="zh-CN" sz="1800" b="1"/>
              <a:t>]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component</a:t>
            </a:r>
            <a:r>
              <a:rPr lang="en-US" altLang="zh-CN" sz="1800" b="1"/>
              <a:t> Counter {</a:t>
            </a:r>
          </a:p>
          <a:p>
            <a:r>
              <a:rPr lang="en-US" altLang="zh-CN" sz="1800" b="1"/>
              <a:t>    [ uuid(eb2170c9-9fc5-4951-beb9-de512c4f4559) ]</a:t>
            </a:r>
          </a:p>
          <a:p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interface</a:t>
            </a:r>
            <a:r>
              <a:rPr lang="en-US" altLang="zh-CN" sz="1800" b="1"/>
              <a:t> ICounter {</a:t>
            </a:r>
          </a:p>
          <a:p>
            <a:r>
              <a:rPr lang="en-US" altLang="zh-CN" sz="1800" b="1"/>
              <a:t>        HRESULT DoWork([in] long num, [out] long* add1, [out] long* sum);   </a:t>
            </a:r>
          </a:p>
          <a:p>
            <a:r>
              <a:rPr lang="en-US" altLang="zh-CN" sz="1800" b="1"/>
              <a:t>    }</a:t>
            </a:r>
          </a:p>
          <a:p>
            <a:r>
              <a:rPr lang="en-US" altLang="zh-CN" sz="1800" b="1"/>
              <a:t>    [ uuid(e9076493-57c1-48ac-b6f9-a9266f2dadf7), </a:t>
            </a:r>
            <a:r>
              <a:rPr lang="en-US" altLang="zh-CN" sz="1800" b="1">
                <a:solidFill>
                  <a:srgbClr val="FF0000"/>
                </a:solidFill>
              </a:rPr>
              <a:t>scriptable</a:t>
            </a:r>
            <a:r>
              <a:rPr lang="en-US" altLang="zh-CN" sz="1800" b="1"/>
              <a:t> ]</a:t>
            </a:r>
          </a:p>
          <a:p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 CCounter {</a:t>
            </a:r>
          </a:p>
          <a:p>
            <a:r>
              <a:rPr lang="en-US" altLang="zh-CN" sz="1800" b="1"/>
              <a:t>        interface ICounter;</a:t>
            </a:r>
          </a:p>
          <a:p>
            <a:r>
              <a:rPr lang="en-US" altLang="zh-CN" sz="1800" b="1"/>
              <a:t>    }</a:t>
            </a:r>
          </a:p>
          <a:p>
            <a:r>
              <a:rPr lang="en-US" altLang="zh-CN" sz="1800" b="1"/>
              <a:t>}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>
            <a:extLst>
              <a:ext uri="{FF2B5EF4-FFF2-40B4-BE49-F238E27FC236}">
                <a16:creationId xmlns:a16="http://schemas.microsoft.com/office/drawing/2014/main" id="{F9D2A41F-8A1C-4791-A18A-2A56D888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脚本、图形、渲染、服务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9363" name="Rectangle 3">
            <a:extLst>
              <a:ext uri="{FF2B5EF4-FFF2-40B4-BE49-F238E27FC236}">
                <a16:creationId xmlns:a16="http://schemas.microsoft.com/office/drawing/2014/main" id="{A2ECDD7C-ADED-4F30-8870-D957D711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30363"/>
            <a:ext cx="7937500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[    uuid(e4756b77-db25-4af7-a5ca-1bb47f29a4ec),</a:t>
            </a:r>
          </a:p>
          <a:p>
            <a:r>
              <a:rPr lang="en-US" altLang="zh-CN" sz="1800" b="1"/>
              <a:t>     uunm(</a:t>
            </a:r>
            <a:r>
              <a:rPr lang="en-US" altLang="zh-CN" sz="1800" b="1">
                <a:solidFill>
                  <a:srgbClr val="FF0000"/>
                </a:solidFill>
                <a:hlinkClick r:id="rId2"/>
              </a:rPr>
              <a:t>www.koretide.com/ezcom/counter.dll</a:t>
            </a:r>
            <a:r>
              <a:rPr lang="en-US" altLang="zh-CN" sz="1800" b="1"/>
              <a:t>)</a:t>
            </a:r>
            <a:r>
              <a:rPr lang="en-US" altLang="zh-CN" sz="1800" b="1">
                <a:ea typeface="宋体" panose="02010600030101010101" pitchFamily="2" charset="-122"/>
              </a:rPr>
              <a:t>, </a:t>
            </a:r>
            <a:r>
              <a:rPr lang="en-US" altLang="zh-CN" b="1"/>
              <a:t>version(1.0),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graphics</a:t>
            </a:r>
            <a:r>
              <a:rPr lang="zh-CN" altLang="en-US" b="1"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render(DxDraw, Dx3D)</a:t>
            </a:r>
            <a:r>
              <a:rPr lang="en-US" altLang="zh-CN" sz="1800" b="1"/>
              <a:t> </a:t>
            </a:r>
          </a:p>
          <a:p>
            <a:r>
              <a:rPr lang="en-US" altLang="zh-CN" sz="1800" b="1"/>
              <a:t>]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component</a:t>
            </a:r>
            <a:r>
              <a:rPr lang="en-US" altLang="zh-CN" sz="1800" b="1"/>
              <a:t> MyGame {</a:t>
            </a:r>
          </a:p>
          <a:p>
            <a:r>
              <a:rPr lang="en-US" altLang="zh-CN" sz="1800" b="1"/>
              <a:t>    [ uuid(…), </a:t>
            </a:r>
            <a:r>
              <a:rPr lang="en-US" altLang="zh-CN" sz="1800" b="1">
                <a:solidFill>
                  <a:srgbClr val="FF0000"/>
                </a:solidFill>
              </a:rPr>
              <a:t>scriptable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 main</a:t>
            </a:r>
            <a:r>
              <a:rPr lang="en-US" altLang="zh-CN" sz="1800" b="1"/>
              <a:t> ]</a:t>
            </a:r>
          </a:p>
          <a:p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 CMyGame {</a:t>
            </a:r>
          </a:p>
          <a:p>
            <a:r>
              <a:rPr lang="en-US" altLang="zh-CN" sz="1800" b="1"/>
              <a:t>        interface IMyGame;</a:t>
            </a:r>
          </a:p>
          <a:p>
            <a:r>
              <a:rPr lang="en-US" altLang="zh-CN" sz="1800" b="1"/>
              <a:t>    }</a:t>
            </a:r>
          </a:p>
          <a:p>
            <a:r>
              <a:rPr lang="en-US" altLang="zh-CN" sz="1800" b="1"/>
              <a:t>}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>
            <a:extLst>
              <a:ext uri="{FF2B5EF4-FFF2-40B4-BE49-F238E27FC236}">
                <a16:creationId xmlns:a16="http://schemas.microsoft.com/office/drawing/2014/main" id="{B361FCFB-8FC6-4C0A-9C8A-12E2FC4BD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自描述数据结构</a:t>
            </a:r>
          </a:p>
        </p:txBody>
      </p:sp>
      <p:graphicFrame>
        <p:nvGraphicFramePr>
          <p:cNvPr id="1007653" name="Group 37">
            <a:extLst>
              <a:ext uri="{FF2B5EF4-FFF2-40B4-BE49-F238E27FC236}">
                <a16:creationId xmlns:a16="http://schemas.microsoft.com/office/drawing/2014/main" id="{74AA2A07-EF91-429B-8251-2BD47E28C2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0700" y="1371600"/>
          <a:ext cx="8374063" cy="4321175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526873870"/>
                    </a:ext>
                  </a:extLst>
                </a:gridCol>
                <a:gridCol w="6350000">
                  <a:extLst>
                    <a:ext uri="{9D8B030D-6E8A-4147-A177-3AD203B41FA5}">
                      <a16:colId xmlns:a16="http://schemas.microsoft.com/office/drawing/2014/main" val="1187820472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229273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EzStr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存储用户字符串的数据结构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011016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EzByteBuf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存储用户字节缓冲区的数据结构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556360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EzWCharBuf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存储用户宽字符缓冲区的数据结构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074650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EzStrBuf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存储用户字符串缓冲区的数据结构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068883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EzArray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定义一个多维、定长、自描述数据类型的数组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76622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EzPoint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定义一个二维坐标的点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137475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EzVar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68313" indent="-11113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863600" indent="508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通用数据类型，它可以存储任何类型的数据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3114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>
            <a:extLst>
              <a:ext uri="{FF2B5EF4-FFF2-40B4-BE49-F238E27FC236}">
                <a16:creationId xmlns:a16="http://schemas.microsoft.com/office/drawing/2014/main" id="{B09A9B8B-E9F0-485B-9540-792C34365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350" y="200025"/>
            <a:ext cx="8669338" cy="750888"/>
          </a:xfrm>
        </p:spPr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CAR</a:t>
            </a:r>
            <a:r>
              <a:rPr lang="zh-CN" altLang="en-US">
                <a:solidFill>
                  <a:srgbClr val="FF0000"/>
                </a:solidFill>
              </a:rPr>
              <a:t>构件的开发过程</a:t>
            </a:r>
          </a:p>
        </p:txBody>
      </p:sp>
      <p:sp>
        <p:nvSpPr>
          <p:cNvPr id="1026052" name="Oval 4">
            <a:extLst>
              <a:ext uri="{FF2B5EF4-FFF2-40B4-BE49-F238E27FC236}">
                <a16:creationId xmlns:a16="http://schemas.microsoft.com/office/drawing/2014/main" id="{85A32096-A770-4D34-B3E1-97352E2B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4581525"/>
            <a:ext cx="16002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53" name="Rectangle 5">
            <a:extLst>
              <a:ext uri="{FF2B5EF4-FFF2-40B4-BE49-F238E27FC236}">
                <a16:creationId xmlns:a16="http://schemas.microsoft.com/office/drawing/2014/main" id="{33B16354-7B8D-4EDB-96C8-F62E22C4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276475"/>
            <a:ext cx="38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6054" name="Freeform 6">
            <a:extLst>
              <a:ext uri="{FF2B5EF4-FFF2-40B4-BE49-F238E27FC236}">
                <a16:creationId xmlns:a16="http://schemas.microsoft.com/office/drawing/2014/main" id="{5D40C2D6-697E-4D80-B09D-A7F93D646C77}"/>
              </a:ext>
            </a:extLst>
          </p:cNvPr>
          <p:cNvSpPr>
            <a:spLocks/>
          </p:cNvSpPr>
          <p:nvPr/>
        </p:nvSpPr>
        <p:spPr bwMode="auto">
          <a:xfrm>
            <a:off x="3302000" y="1914525"/>
            <a:ext cx="1600200" cy="533400"/>
          </a:xfrm>
          <a:custGeom>
            <a:avLst/>
            <a:gdLst>
              <a:gd name="T0" fmla="*/ 34 w 1728"/>
              <a:gd name="T1" fmla="*/ 0 h 277"/>
              <a:gd name="T2" fmla="*/ 21 w 1728"/>
              <a:gd name="T3" fmla="*/ 4 h 277"/>
              <a:gd name="T4" fmla="*/ 9 w 1728"/>
              <a:gd name="T5" fmla="*/ 12 h 277"/>
              <a:gd name="T6" fmla="*/ 1 w 1728"/>
              <a:gd name="T7" fmla="*/ 21 h 277"/>
              <a:gd name="T8" fmla="*/ 0 w 1728"/>
              <a:gd name="T9" fmla="*/ 35 h 277"/>
              <a:gd name="T10" fmla="*/ 0 w 1728"/>
              <a:gd name="T11" fmla="*/ 242 h 277"/>
              <a:gd name="T12" fmla="*/ 1 w 1728"/>
              <a:gd name="T13" fmla="*/ 255 h 277"/>
              <a:gd name="T14" fmla="*/ 9 w 1728"/>
              <a:gd name="T15" fmla="*/ 267 h 277"/>
              <a:gd name="T16" fmla="*/ 21 w 1728"/>
              <a:gd name="T17" fmla="*/ 275 h 277"/>
              <a:gd name="T18" fmla="*/ 34 w 1728"/>
              <a:gd name="T19" fmla="*/ 277 h 277"/>
              <a:gd name="T20" fmla="*/ 1693 w 1728"/>
              <a:gd name="T21" fmla="*/ 277 h 277"/>
              <a:gd name="T22" fmla="*/ 1706 w 1728"/>
              <a:gd name="T23" fmla="*/ 275 h 277"/>
              <a:gd name="T24" fmla="*/ 1718 w 1728"/>
              <a:gd name="T25" fmla="*/ 267 h 277"/>
              <a:gd name="T26" fmla="*/ 1726 w 1728"/>
              <a:gd name="T27" fmla="*/ 255 h 277"/>
              <a:gd name="T28" fmla="*/ 1728 w 1728"/>
              <a:gd name="T29" fmla="*/ 242 h 277"/>
              <a:gd name="T30" fmla="*/ 1728 w 1728"/>
              <a:gd name="T31" fmla="*/ 35 h 277"/>
              <a:gd name="T32" fmla="*/ 1726 w 1728"/>
              <a:gd name="T33" fmla="*/ 21 h 277"/>
              <a:gd name="T34" fmla="*/ 1718 w 1728"/>
              <a:gd name="T35" fmla="*/ 12 h 277"/>
              <a:gd name="T36" fmla="*/ 1706 w 1728"/>
              <a:gd name="T37" fmla="*/ 4 h 277"/>
              <a:gd name="T38" fmla="*/ 1693 w 1728"/>
              <a:gd name="T39" fmla="*/ 0 h 277"/>
              <a:gd name="T40" fmla="*/ 34 w 1728"/>
              <a:gd name="T4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28" h="277">
                <a:moveTo>
                  <a:pt x="34" y="0"/>
                </a:moveTo>
                <a:lnTo>
                  <a:pt x="21" y="4"/>
                </a:lnTo>
                <a:lnTo>
                  <a:pt x="9" y="12"/>
                </a:lnTo>
                <a:lnTo>
                  <a:pt x="1" y="21"/>
                </a:lnTo>
                <a:lnTo>
                  <a:pt x="0" y="35"/>
                </a:lnTo>
                <a:lnTo>
                  <a:pt x="0" y="242"/>
                </a:lnTo>
                <a:lnTo>
                  <a:pt x="1" y="255"/>
                </a:lnTo>
                <a:lnTo>
                  <a:pt x="9" y="267"/>
                </a:lnTo>
                <a:lnTo>
                  <a:pt x="21" y="275"/>
                </a:lnTo>
                <a:lnTo>
                  <a:pt x="34" y="277"/>
                </a:lnTo>
                <a:lnTo>
                  <a:pt x="1693" y="277"/>
                </a:lnTo>
                <a:lnTo>
                  <a:pt x="1706" y="275"/>
                </a:lnTo>
                <a:lnTo>
                  <a:pt x="1718" y="267"/>
                </a:lnTo>
                <a:lnTo>
                  <a:pt x="1726" y="255"/>
                </a:lnTo>
                <a:lnTo>
                  <a:pt x="1728" y="242"/>
                </a:lnTo>
                <a:lnTo>
                  <a:pt x="1728" y="35"/>
                </a:lnTo>
                <a:lnTo>
                  <a:pt x="1726" y="21"/>
                </a:lnTo>
                <a:lnTo>
                  <a:pt x="1718" y="12"/>
                </a:lnTo>
                <a:lnTo>
                  <a:pt x="1706" y="4"/>
                </a:lnTo>
                <a:lnTo>
                  <a:pt x="1693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55" name="Oval 7">
            <a:extLst>
              <a:ext uri="{FF2B5EF4-FFF2-40B4-BE49-F238E27FC236}">
                <a16:creationId xmlns:a16="http://schemas.microsoft.com/office/drawing/2014/main" id="{BA95FC58-7076-4BF3-BEDE-DC3A8832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2676525"/>
            <a:ext cx="16002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56" name="Rectangle 8">
            <a:extLst>
              <a:ext uri="{FF2B5EF4-FFF2-40B4-BE49-F238E27FC236}">
                <a16:creationId xmlns:a16="http://schemas.microsoft.com/office/drawing/2014/main" id="{4FD39C76-670A-4CDC-BB60-DB4891C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1979613"/>
            <a:ext cx="974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 1:</a:t>
            </a:r>
          </a:p>
        </p:txBody>
      </p:sp>
      <p:sp>
        <p:nvSpPr>
          <p:cNvPr id="1026057" name="Rectangle 9">
            <a:extLst>
              <a:ext uri="{FF2B5EF4-FFF2-40B4-BE49-F238E27FC236}">
                <a16:creationId xmlns:a16="http://schemas.microsoft.com/office/drawing/2014/main" id="{9EAE2C8F-4ECD-4BC5-9E64-36DD76EA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894013"/>
            <a:ext cx="83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 2:</a:t>
            </a:r>
          </a:p>
        </p:txBody>
      </p:sp>
      <p:sp>
        <p:nvSpPr>
          <p:cNvPr id="1026058" name="Freeform 10">
            <a:extLst>
              <a:ext uri="{FF2B5EF4-FFF2-40B4-BE49-F238E27FC236}">
                <a16:creationId xmlns:a16="http://schemas.microsoft.com/office/drawing/2014/main" id="{AC6F3999-DFCC-4D71-8CB0-D6AFE60D9E79}"/>
              </a:ext>
            </a:extLst>
          </p:cNvPr>
          <p:cNvSpPr>
            <a:spLocks/>
          </p:cNvSpPr>
          <p:nvPr/>
        </p:nvSpPr>
        <p:spPr bwMode="auto">
          <a:xfrm>
            <a:off x="4978400" y="2143125"/>
            <a:ext cx="276225" cy="168275"/>
          </a:xfrm>
          <a:custGeom>
            <a:avLst/>
            <a:gdLst>
              <a:gd name="T0" fmla="*/ 261 w 347"/>
              <a:gd name="T1" fmla="*/ 0 h 115"/>
              <a:gd name="T2" fmla="*/ 0 w 347"/>
              <a:gd name="T3" fmla="*/ 0 h 115"/>
              <a:gd name="T4" fmla="*/ 0 w 347"/>
              <a:gd name="T5" fmla="*/ 115 h 115"/>
              <a:gd name="T6" fmla="*/ 261 w 347"/>
              <a:gd name="T7" fmla="*/ 115 h 115"/>
              <a:gd name="T8" fmla="*/ 347 w 347"/>
              <a:gd name="T9" fmla="*/ 58 h 115"/>
              <a:gd name="T10" fmla="*/ 261 w 347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115">
                <a:moveTo>
                  <a:pt x="261" y="0"/>
                </a:moveTo>
                <a:lnTo>
                  <a:pt x="0" y="0"/>
                </a:lnTo>
                <a:lnTo>
                  <a:pt x="0" y="115"/>
                </a:lnTo>
                <a:lnTo>
                  <a:pt x="261" y="115"/>
                </a:lnTo>
                <a:lnTo>
                  <a:pt x="347" y="58"/>
                </a:lnTo>
                <a:lnTo>
                  <a:pt x="261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59" name="Text Box 11">
            <a:extLst>
              <a:ext uri="{FF2B5EF4-FFF2-40B4-BE49-F238E27FC236}">
                <a16:creationId xmlns:a16="http://schemas.microsoft.com/office/drawing/2014/main" id="{04B72DFF-A355-4F10-B157-3C402FC7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199072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CAR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26060" name="Text Box 12">
            <a:extLst>
              <a:ext uri="{FF2B5EF4-FFF2-40B4-BE49-F238E27FC236}">
                <a16:creationId xmlns:a16="http://schemas.microsoft.com/office/drawing/2014/main" id="{B40D9A51-3EEA-4A65-A428-2C4059E4E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44813"/>
            <a:ext cx="1600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CAR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altLang="en-US" sz="1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061" name="Freeform 13">
            <a:extLst>
              <a:ext uri="{FF2B5EF4-FFF2-40B4-BE49-F238E27FC236}">
                <a16:creationId xmlns:a16="http://schemas.microsoft.com/office/drawing/2014/main" id="{6103AE6B-E73F-4092-8C9A-46679610EFD8}"/>
              </a:ext>
            </a:extLst>
          </p:cNvPr>
          <p:cNvSpPr>
            <a:spLocks/>
          </p:cNvSpPr>
          <p:nvPr/>
        </p:nvSpPr>
        <p:spPr bwMode="auto">
          <a:xfrm>
            <a:off x="3302000" y="3663950"/>
            <a:ext cx="1600200" cy="685800"/>
          </a:xfrm>
          <a:custGeom>
            <a:avLst/>
            <a:gdLst>
              <a:gd name="T0" fmla="*/ 34 w 1728"/>
              <a:gd name="T1" fmla="*/ 0 h 277"/>
              <a:gd name="T2" fmla="*/ 21 w 1728"/>
              <a:gd name="T3" fmla="*/ 4 h 277"/>
              <a:gd name="T4" fmla="*/ 9 w 1728"/>
              <a:gd name="T5" fmla="*/ 12 h 277"/>
              <a:gd name="T6" fmla="*/ 1 w 1728"/>
              <a:gd name="T7" fmla="*/ 21 h 277"/>
              <a:gd name="T8" fmla="*/ 0 w 1728"/>
              <a:gd name="T9" fmla="*/ 35 h 277"/>
              <a:gd name="T10" fmla="*/ 0 w 1728"/>
              <a:gd name="T11" fmla="*/ 242 h 277"/>
              <a:gd name="T12" fmla="*/ 1 w 1728"/>
              <a:gd name="T13" fmla="*/ 255 h 277"/>
              <a:gd name="T14" fmla="*/ 9 w 1728"/>
              <a:gd name="T15" fmla="*/ 267 h 277"/>
              <a:gd name="T16" fmla="*/ 21 w 1728"/>
              <a:gd name="T17" fmla="*/ 275 h 277"/>
              <a:gd name="T18" fmla="*/ 34 w 1728"/>
              <a:gd name="T19" fmla="*/ 277 h 277"/>
              <a:gd name="T20" fmla="*/ 1693 w 1728"/>
              <a:gd name="T21" fmla="*/ 277 h 277"/>
              <a:gd name="T22" fmla="*/ 1706 w 1728"/>
              <a:gd name="T23" fmla="*/ 275 h 277"/>
              <a:gd name="T24" fmla="*/ 1718 w 1728"/>
              <a:gd name="T25" fmla="*/ 267 h 277"/>
              <a:gd name="T26" fmla="*/ 1726 w 1728"/>
              <a:gd name="T27" fmla="*/ 255 h 277"/>
              <a:gd name="T28" fmla="*/ 1728 w 1728"/>
              <a:gd name="T29" fmla="*/ 242 h 277"/>
              <a:gd name="T30" fmla="*/ 1728 w 1728"/>
              <a:gd name="T31" fmla="*/ 35 h 277"/>
              <a:gd name="T32" fmla="*/ 1726 w 1728"/>
              <a:gd name="T33" fmla="*/ 21 h 277"/>
              <a:gd name="T34" fmla="*/ 1718 w 1728"/>
              <a:gd name="T35" fmla="*/ 12 h 277"/>
              <a:gd name="T36" fmla="*/ 1706 w 1728"/>
              <a:gd name="T37" fmla="*/ 4 h 277"/>
              <a:gd name="T38" fmla="*/ 1693 w 1728"/>
              <a:gd name="T39" fmla="*/ 0 h 277"/>
              <a:gd name="T40" fmla="*/ 34 w 1728"/>
              <a:gd name="T4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28" h="277">
                <a:moveTo>
                  <a:pt x="34" y="0"/>
                </a:moveTo>
                <a:lnTo>
                  <a:pt x="21" y="4"/>
                </a:lnTo>
                <a:lnTo>
                  <a:pt x="9" y="12"/>
                </a:lnTo>
                <a:lnTo>
                  <a:pt x="1" y="21"/>
                </a:lnTo>
                <a:lnTo>
                  <a:pt x="0" y="35"/>
                </a:lnTo>
                <a:lnTo>
                  <a:pt x="0" y="242"/>
                </a:lnTo>
                <a:lnTo>
                  <a:pt x="1" y="255"/>
                </a:lnTo>
                <a:lnTo>
                  <a:pt x="9" y="267"/>
                </a:lnTo>
                <a:lnTo>
                  <a:pt x="21" y="275"/>
                </a:lnTo>
                <a:lnTo>
                  <a:pt x="34" y="277"/>
                </a:lnTo>
                <a:lnTo>
                  <a:pt x="1693" y="277"/>
                </a:lnTo>
                <a:lnTo>
                  <a:pt x="1706" y="275"/>
                </a:lnTo>
                <a:lnTo>
                  <a:pt x="1718" y="267"/>
                </a:lnTo>
                <a:lnTo>
                  <a:pt x="1726" y="255"/>
                </a:lnTo>
                <a:lnTo>
                  <a:pt x="1728" y="242"/>
                </a:lnTo>
                <a:lnTo>
                  <a:pt x="1728" y="35"/>
                </a:lnTo>
                <a:lnTo>
                  <a:pt x="1726" y="21"/>
                </a:lnTo>
                <a:lnTo>
                  <a:pt x="1718" y="12"/>
                </a:lnTo>
                <a:lnTo>
                  <a:pt x="1706" y="4"/>
                </a:lnTo>
                <a:lnTo>
                  <a:pt x="1693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62" name="Text Box 14">
            <a:extLst>
              <a:ext uri="{FF2B5EF4-FFF2-40B4-BE49-F238E27FC236}">
                <a16:creationId xmlns:a16="http://schemas.microsoft.com/office/drawing/2014/main" id="{4910B589-7954-47AF-AC6E-DECB4998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3740150"/>
            <a:ext cx="1806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手动修改源程序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400" b="1">
                <a:latin typeface="黑体" panose="02010609060101010101" pitchFamily="49" charset="-122"/>
                <a:ea typeface="黑体" panose="02010609060101010101" pitchFamily="49" charset="-122"/>
              </a:rPr>
              <a:t>填入实现代码</a:t>
            </a:r>
            <a:r>
              <a:rPr lang="zh-CN" altLang="en-US"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26063" name="Rectangle 15">
            <a:extLst>
              <a:ext uri="{FF2B5EF4-FFF2-40B4-BE49-F238E27FC236}">
                <a16:creationId xmlns:a16="http://schemas.microsoft.com/office/drawing/2014/main" id="{359D2ABF-ADC3-4536-A1DE-8AE3A8DE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3805238"/>
            <a:ext cx="83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 3:</a:t>
            </a:r>
          </a:p>
        </p:txBody>
      </p:sp>
      <p:sp>
        <p:nvSpPr>
          <p:cNvPr id="1026064" name="Text Box 16">
            <a:extLst>
              <a:ext uri="{FF2B5EF4-FFF2-40B4-BE49-F238E27FC236}">
                <a16:creationId xmlns:a16="http://schemas.microsoft.com/office/drawing/2014/main" id="{F757C651-593D-4229-8984-0FC3860F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741863"/>
            <a:ext cx="1600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800" b="1">
                <a:ea typeface="宋体" panose="02010600030101010101" pitchFamily="2" charset="-122"/>
              </a:rPr>
              <a:t>编译</a:t>
            </a:r>
            <a:r>
              <a:rPr lang="en-US" altLang="zh-CN" sz="1800" b="1">
                <a:latin typeface="黑体" panose="02010609060101010101" pitchFamily="49" charset="-122"/>
                <a:ea typeface="宋体" panose="02010600030101010101" pitchFamily="2" charset="-122"/>
              </a:rPr>
              <a:t>CPP</a:t>
            </a:r>
            <a:r>
              <a:rPr lang="zh-CN" altLang="en-US" sz="1800" b="1">
                <a:ea typeface="宋体" panose="02010600030101010101" pitchFamily="2" charset="-122"/>
              </a:rPr>
              <a:t>文件</a:t>
            </a:r>
            <a:r>
              <a:rPr lang="en-US" altLang="zh-CN"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065" name="Text Box 17">
            <a:extLst>
              <a:ext uri="{FF2B5EF4-FFF2-40B4-BE49-F238E27FC236}">
                <a16:creationId xmlns:a16="http://schemas.microsoft.com/office/drawing/2014/main" id="{2CFFE801-687D-41E8-976A-FDBD6373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066925"/>
            <a:ext cx="1360488" cy="30480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46800" bIns="10800"/>
          <a:lstStyle/>
          <a:p>
            <a:pPr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hello.car</a:t>
            </a:r>
          </a:p>
        </p:txBody>
      </p:sp>
      <p:sp>
        <p:nvSpPr>
          <p:cNvPr id="1026068" name="Text Box 20">
            <a:extLst>
              <a:ext uri="{FF2B5EF4-FFF2-40B4-BE49-F238E27FC236}">
                <a16:creationId xmlns:a16="http://schemas.microsoft.com/office/drawing/2014/main" id="{582098AE-47A1-4CB9-9275-7B395392E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784600"/>
            <a:ext cx="1463675" cy="66198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46800" bIns="1080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CHello.cpp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CHello.h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sources</a:t>
            </a:r>
          </a:p>
        </p:txBody>
      </p:sp>
      <p:sp>
        <p:nvSpPr>
          <p:cNvPr id="1026069" name="Text Box 21">
            <a:extLst>
              <a:ext uri="{FF2B5EF4-FFF2-40B4-BE49-F238E27FC236}">
                <a16:creationId xmlns:a16="http://schemas.microsoft.com/office/drawing/2014/main" id="{9567BEFA-679C-4DA0-9686-F984C78A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752725"/>
            <a:ext cx="1376363" cy="77628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46800" rIns="54000" bIns="10800"/>
          <a:lstStyle/>
          <a:p>
            <a:pPr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CHello.cpp</a:t>
            </a:r>
          </a:p>
          <a:p>
            <a:pPr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CHello.h</a:t>
            </a:r>
          </a:p>
          <a:p>
            <a:pPr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sources</a:t>
            </a:r>
          </a:p>
        </p:txBody>
      </p:sp>
      <p:sp>
        <p:nvSpPr>
          <p:cNvPr id="1026070" name="Text Box 22">
            <a:extLst>
              <a:ext uri="{FF2B5EF4-FFF2-40B4-BE49-F238E27FC236}">
                <a16:creationId xmlns:a16="http://schemas.microsoft.com/office/drawing/2014/main" id="{5C91799A-2194-4822-91B1-F09DFE6B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621213"/>
            <a:ext cx="1477963" cy="550862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46800" rIns="18000" bIns="10800"/>
          <a:lstStyle/>
          <a:p>
            <a:pPr>
              <a:spcBef>
                <a:spcPct val="0"/>
              </a:spcBef>
            </a:pPr>
            <a:r>
              <a:rPr lang="en-US" altLang="zh-CN" sz="1600" b="1">
                <a:ea typeface="宋体" panose="02010600030101010101" pitchFamily="2" charset="-122"/>
              </a:rPr>
              <a:t>hello.dll</a:t>
            </a:r>
            <a:r>
              <a:rPr lang="en-US" altLang="zh-CN" sz="14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400" b="1">
                <a:ea typeface="宋体" panose="02010600030101010101" pitchFamily="2" charset="-122"/>
              </a:rPr>
              <a:t>构件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1026072" name="AutoShape 24">
            <a:extLst>
              <a:ext uri="{FF2B5EF4-FFF2-40B4-BE49-F238E27FC236}">
                <a16:creationId xmlns:a16="http://schemas.microsoft.com/office/drawing/2014/main" id="{095529ED-CBF0-45D5-B508-E7AD6C1A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2447925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CC00FF"/>
              </a:solidFill>
            </a:endParaRPr>
          </a:p>
        </p:txBody>
      </p:sp>
      <p:sp>
        <p:nvSpPr>
          <p:cNvPr id="1026073" name="AutoShape 25">
            <a:extLst>
              <a:ext uri="{FF2B5EF4-FFF2-40B4-BE49-F238E27FC236}">
                <a16:creationId xmlns:a16="http://schemas.microsoft.com/office/drawing/2014/main" id="{8FFAC4AC-C237-46C4-8BC8-A45A26F3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438525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75" name="AutoShape 27">
            <a:extLst>
              <a:ext uri="{FF2B5EF4-FFF2-40B4-BE49-F238E27FC236}">
                <a16:creationId xmlns:a16="http://schemas.microsoft.com/office/drawing/2014/main" id="{352A343B-E031-49BF-B9EA-FBC92D9B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352925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76" name="Rectangle 28">
            <a:extLst>
              <a:ext uri="{FF2B5EF4-FFF2-40B4-BE49-F238E27FC236}">
                <a16:creationId xmlns:a16="http://schemas.microsoft.com/office/drawing/2014/main" id="{4D2ECCBC-8C07-4B31-8A44-7EDAF5B8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689475"/>
            <a:ext cx="83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 4:</a:t>
            </a:r>
          </a:p>
        </p:txBody>
      </p:sp>
      <p:sp>
        <p:nvSpPr>
          <p:cNvPr id="1026077" name="Freeform 29">
            <a:extLst>
              <a:ext uri="{FF2B5EF4-FFF2-40B4-BE49-F238E27FC236}">
                <a16:creationId xmlns:a16="http://schemas.microsoft.com/office/drawing/2014/main" id="{F94622DC-2849-4153-A911-6DE9DCA7E524}"/>
              </a:ext>
            </a:extLst>
          </p:cNvPr>
          <p:cNvSpPr>
            <a:spLocks/>
          </p:cNvSpPr>
          <p:nvPr/>
        </p:nvSpPr>
        <p:spPr bwMode="auto">
          <a:xfrm>
            <a:off x="4978400" y="3895725"/>
            <a:ext cx="276225" cy="168275"/>
          </a:xfrm>
          <a:custGeom>
            <a:avLst/>
            <a:gdLst>
              <a:gd name="T0" fmla="*/ 261 w 347"/>
              <a:gd name="T1" fmla="*/ 0 h 115"/>
              <a:gd name="T2" fmla="*/ 0 w 347"/>
              <a:gd name="T3" fmla="*/ 0 h 115"/>
              <a:gd name="T4" fmla="*/ 0 w 347"/>
              <a:gd name="T5" fmla="*/ 115 h 115"/>
              <a:gd name="T6" fmla="*/ 261 w 347"/>
              <a:gd name="T7" fmla="*/ 115 h 115"/>
              <a:gd name="T8" fmla="*/ 347 w 347"/>
              <a:gd name="T9" fmla="*/ 58 h 115"/>
              <a:gd name="T10" fmla="*/ 261 w 347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115">
                <a:moveTo>
                  <a:pt x="261" y="0"/>
                </a:moveTo>
                <a:lnTo>
                  <a:pt x="0" y="0"/>
                </a:lnTo>
                <a:lnTo>
                  <a:pt x="0" y="115"/>
                </a:lnTo>
                <a:lnTo>
                  <a:pt x="261" y="115"/>
                </a:lnTo>
                <a:lnTo>
                  <a:pt x="347" y="58"/>
                </a:lnTo>
                <a:lnTo>
                  <a:pt x="261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78" name="Freeform 30">
            <a:extLst>
              <a:ext uri="{FF2B5EF4-FFF2-40B4-BE49-F238E27FC236}">
                <a16:creationId xmlns:a16="http://schemas.microsoft.com/office/drawing/2014/main" id="{4789D0A5-0D65-4502-AEF6-6EEDC88FE370}"/>
              </a:ext>
            </a:extLst>
          </p:cNvPr>
          <p:cNvSpPr>
            <a:spLocks/>
          </p:cNvSpPr>
          <p:nvPr/>
        </p:nvSpPr>
        <p:spPr bwMode="auto">
          <a:xfrm>
            <a:off x="4978400" y="4810125"/>
            <a:ext cx="276225" cy="168275"/>
          </a:xfrm>
          <a:custGeom>
            <a:avLst/>
            <a:gdLst>
              <a:gd name="T0" fmla="*/ 261 w 347"/>
              <a:gd name="T1" fmla="*/ 0 h 115"/>
              <a:gd name="T2" fmla="*/ 0 w 347"/>
              <a:gd name="T3" fmla="*/ 0 h 115"/>
              <a:gd name="T4" fmla="*/ 0 w 347"/>
              <a:gd name="T5" fmla="*/ 115 h 115"/>
              <a:gd name="T6" fmla="*/ 261 w 347"/>
              <a:gd name="T7" fmla="*/ 115 h 115"/>
              <a:gd name="T8" fmla="*/ 347 w 347"/>
              <a:gd name="T9" fmla="*/ 58 h 115"/>
              <a:gd name="T10" fmla="*/ 261 w 347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115">
                <a:moveTo>
                  <a:pt x="261" y="0"/>
                </a:moveTo>
                <a:lnTo>
                  <a:pt x="0" y="0"/>
                </a:lnTo>
                <a:lnTo>
                  <a:pt x="0" y="115"/>
                </a:lnTo>
                <a:lnTo>
                  <a:pt x="261" y="115"/>
                </a:lnTo>
                <a:lnTo>
                  <a:pt x="347" y="58"/>
                </a:lnTo>
                <a:lnTo>
                  <a:pt x="261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79" name="Freeform 31">
            <a:extLst>
              <a:ext uri="{FF2B5EF4-FFF2-40B4-BE49-F238E27FC236}">
                <a16:creationId xmlns:a16="http://schemas.microsoft.com/office/drawing/2014/main" id="{DEAF9A25-6D8B-487A-9D14-E6BA6ED5FF5B}"/>
              </a:ext>
            </a:extLst>
          </p:cNvPr>
          <p:cNvSpPr>
            <a:spLocks/>
          </p:cNvSpPr>
          <p:nvPr/>
        </p:nvSpPr>
        <p:spPr bwMode="auto">
          <a:xfrm>
            <a:off x="4978400" y="2981325"/>
            <a:ext cx="276225" cy="168275"/>
          </a:xfrm>
          <a:custGeom>
            <a:avLst/>
            <a:gdLst>
              <a:gd name="T0" fmla="*/ 261 w 347"/>
              <a:gd name="T1" fmla="*/ 0 h 115"/>
              <a:gd name="T2" fmla="*/ 0 w 347"/>
              <a:gd name="T3" fmla="*/ 0 h 115"/>
              <a:gd name="T4" fmla="*/ 0 w 347"/>
              <a:gd name="T5" fmla="*/ 115 h 115"/>
              <a:gd name="T6" fmla="*/ 261 w 347"/>
              <a:gd name="T7" fmla="*/ 115 h 115"/>
              <a:gd name="T8" fmla="*/ 347 w 347"/>
              <a:gd name="T9" fmla="*/ 58 h 115"/>
              <a:gd name="T10" fmla="*/ 261 w 347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115">
                <a:moveTo>
                  <a:pt x="261" y="0"/>
                </a:moveTo>
                <a:lnTo>
                  <a:pt x="0" y="0"/>
                </a:lnTo>
                <a:lnTo>
                  <a:pt x="0" y="115"/>
                </a:lnTo>
                <a:lnTo>
                  <a:pt x="261" y="115"/>
                </a:lnTo>
                <a:lnTo>
                  <a:pt x="347" y="58"/>
                </a:lnTo>
                <a:lnTo>
                  <a:pt x="261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AutoShape 2">
            <a:extLst>
              <a:ext uri="{FF2B5EF4-FFF2-40B4-BE49-F238E27FC236}">
                <a16:creationId xmlns:a16="http://schemas.microsoft.com/office/drawing/2014/main" id="{E8EA992C-799A-4B0A-977D-3778C48B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511300"/>
            <a:ext cx="2789237" cy="2714625"/>
          </a:xfrm>
          <a:prstGeom prst="roundRect">
            <a:avLst>
              <a:gd name="adj" fmla="val 12806"/>
            </a:avLst>
          </a:prstGeom>
          <a:solidFill>
            <a:srgbClr val="CCECFF"/>
          </a:solidFill>
          <a:ln w="9525">
            <a:solidFill>
              <a:srgbClr val="AFA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03" name="AutoShape 3">
            <a:extLst>
              <a:ext uri="{FF2B5EF4-FFF2-40B4-BE49-F238E27FC236}">
                <a16:creationId xmlns:a16="http://schemas.microsoft.com/office/drawing/2014/main" id="{20F94CDB-774E-40AA-BBBE-95B2B923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1511300"/>
            <a:ext cx="2943225" cy="2714625"/>
          </a:xfrm>
          <a:prstGeom prst="roundRect">
            <a:avLst>
              <a:gd name="adj" fmla="val 11403"/>
            </a:avLst>
          </a:prstGeom>
          <a:solidFill>
            <a:srgbClr val="66CCFF"/>
          </a:solidFill>
          <a:ln w="9525">
            <a:solidFill>
              <a:srgbClr val="3E9EF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04" name="AutoShape 4">
            <a:extLst>
              <a:ext uri="{FF2B5EF4-FFF2-40B4-BE49-F238E27FC236}">
                <a16:creationId xmlns:a16="http://schemas.microsoft.com/office/drawing/2014/main" id="{7E97902A-A94E-4B62-B3B5-D6F17C3B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1792288"/>
            <a:ext cx="3394075" cy="2613025"/>
          </a:xfrm>
          <a:prstGeom prst="roundRect">
            <a:avLst>
              <a:gd name="adj" fmla="val 14602"/>
            </a:avLst>
          </a:prstGeom>
          <a:noFill/>
          <a:ln w="38100">
            <a:solidFill>
              <a:schemeClr val="bg2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05" name="AutoShape 5">
            <a:extLst>
              <a:ext uri="{FF2B5EF4-FFF2-40B4-BE49-F238E27FC236}">
                <a16:creationId xmlns:a16="http://schemas.microsoft.com/office/drawing/2014/main" id="{A2C22709-D8F3-43C2-A400-0F778E0B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4225925"/>
            <a:ext cx="428625" cy="35242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24006" name="AutoShape 6">
            <a:extLst>
              <a:ext uri="{FF2B5EF4-FFF2-40B4-BE49-F238E27FC236}">
                <a16:creationId xmlns:a16="http://schemas.microsoft.com/office/drawing/2014/main" id="{2B72B6CB-ED85-4935-8F37-BE4AA197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4225925"/>
            <a:ext cx="428625" cy="35242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24007" name="AutoShape 7">
            <a:extLst>
              <a:ext uri="{FF2B5EF4-FFF2-40B4-BE49-F238E27FC236}">
                <a16:creationId xmlns:a16="http://schemas.microsoft.com/office/drawing/2014/main" id="{308CB2D2-56A0-4418-9440-CCDD17B4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194050"/>
            <a:ext cx="520700" cy="209550"/>
          </a:xfrm>
          <a:prstGeom prst="homePlate">
            <a:avLst>
              <a:gd name="adj" fmla="val 62121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08" name="AutoShape 8">
            <a:extLst>
              <a:ext uri="{FF2B5EF4-FFF2-40B4-BE49-F238E27FC236}">
                <a16:creationId xmlns:a16="http://schemas.microsoft.com/office/drawing/2014/main" id="{F7925666-1BBD-4A1E-8DA2-B0F87A5CDA54}"/>
              </a:ext>
            </a:extLst>
          </p:cNvPr>
          <p:cNvSpPr>
            <a:spLocks noChangeArrowheads="1"/>
          </p:cNvSpPr>
          <p:nvPr/>
        </p:nvSpPr>
        <p:spPr bwMode="auto">
          <a:xfrm rot="-10760550">
            <a:off x="4497388" y="3203575"/>
            <a:ext cx="495300" cy="209550"/>
          </a:xfrm>
          <a:prstGeom prst="homePlate">
            <a:avLst>
              <a:gd name="adj" fmla="val 59091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09" name="AutoShape 9">
            <a:extLst>
              <a:ext uri="{FF2B5EF4-FFF2-40B4-BE49-F238E27FC236}">
                <a16:creationId xmlns:a16="http://schemas.microsoft.com/office/drawing/2014/main" id="{33D07E91-766E-4D7A-B0A8-F230A68FC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273300"/>
            <a:ext cx="520700" cy="239713"/>
          </a:xfrm>
          <a:prstGeom prst="homePlate">
            <a:avLst>
              <a:gd name="adj" fmla="val 54305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10" name="AutoShape 10">
            <a:extLst>
              <a:ext uri="{FF2B5EF4-FFF2-40B4-BE49-F238E27FC236}">
                <a16:creationId xmlns:a16="http://schemas.microsoft.com/office/drawing/2014/main" id="{ADA2B4C9-220F-40A0-AB4C-3721B5467229}"/>
              </a:ext>
            </a:extLst>
          </p:cNvPr>
          <p:cNvSpPr>
            <a:spLocks noChangeArrowheads="1"/>
          </p:cNvSpPr>
          <p:nvPr/>
        </p:nvSpPr>
        <p:spPr bwMode="auto">
          <a:xfrm rot="-10760550">
            <a:off x="4497388" y="2282825"/>
            <a:ext cx="495300" cy="238125"/>
          </a:xfrm>
          <a:prstGeom prst="homePlate">
            <a:avLst>
              <a:gd name="adj" fmla="val 52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11" name="Rectangle 11">
            <a:extLst>
              <a:ext uri="{FF2B5EF4-FFF2-40B4-BE49-F238E27FC236}">
                <a16:creationId xmlns:a16="http://schemas.microsoft.com/office/drawing/2014/main" id="{25A5B9F4-9FD9-4785-B239-81130E8C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" y="215900"/>
            <a:ext cx="85598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网络中间件示意图</a:t>
            </a:r>
          </a:p>
        </p:txBody>
      </p:sp>
      <p:sp>
        <p:nvSpPr>
          <p:cNvPr id="1024012" name="Line 12">
            <a:extLst>
              <a:ext uri="{FF2B5EF4-FFF2-40B4-BE49-F238E27FC236}">
                <a16:creationId xmlns:a16="http://schemas.microsoft.com/office/drawing/2014/main" id="{F6CDC2DA-6AD6-4D79-8D9D-B424E91C1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3516313"/>
            <a:ext cx="306387" cy="2873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13" name="Text Box 13">
            <a:extLst>
              <a:ext uri="{FF2B5EF4-FFF2-40B4-BE49-F238E27FC236}">
                <a16:creationId xmlns:a16="http://schemas.microsoft.com/office/drawing/2014/main" id="{30768F04-FB99-4E53-A0D7-046A0178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1730375"/>
            <a:ext cx="1739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网络中间件</a:t>
            </a:r>
          </a:p>
        </p:txBody>
      </p:sp>
      <p:sp>
        <p:nvSpPr>
          <p:cNvPr id="1024014" name="Text Box 14">
            <a:extLst>
              <a:ext uri="{FF2B5EF4-FFF2-40B4-BE49-F238E27FC236}">
                <a16:creationId xmlns:a16="http://schemas.microsoft.com/office/drawing/2014/main" id="{E0F71581-52EC-4196-96C9-0CB58FB1F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2273300"/>
            <a:ext cx="5778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1000" b="1">
                <a:solidFill>
                  <a:schemeClr val="tx1"/>
                </a:solidFill>
                <a:ea typeface="宋体" panose="02010600030101010101" pitchFamily="2" charset="-122"/>
              </a:rPr>
              <a:t>LRPC</a:t>
            </a:r>
          </a:p>
        </p:txBody>
      </p:sp>
      <p:sp>
        <p:nvSpPr>
          <p:cNvPr id="1024015" name="Text Box 15">
            <a:extLst>
              <a:ext uri="{FF2B5EF4-FFF2-40B4-BE49-F238E27FC236}">
                <a16:creationId xmlns:a16="http://schemas.microsoft.com/office/drawing/2014/main" id="{05ABE7A4-97D0-4482-BCE4-0E8BC5FA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282825"/>
            <a:ext cx="5540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1000" b="1">
                <a:solidFill>
                  <a:schemeClr val="tx1"/>
                </a:solidFill>
                <a:ea typeface="宋体" panose="02010600030101010101" pitchFamily="2" charset="-122"/>
              </a:rPr>
              <a:t>LRPC</a:t>
            </a:r>
          </a:p>
        </p:txBody>
      </p:sp>
      <p:sp>
        <p:nvSpPr>
          <p:cNvPr id="1024016" name="AutoShape 16">
            <a:extLst>
              <a:ext uri="{FF2B5EF4-FFF2-40B4-BE49-F238E27FC236}">
                <a16:creationId xmlns:a16="http://schemas.microsoft.com/office/drawing/2014/main" id="{89799A51-1ACB-4665-8CB4-44B93816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108200"/>
            <a:ext cx="1217612" cy="8683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17" name="Text Box 17">
            <a:extLst>
              <a:ext uri="{FF2B5EF4-FFF2-40B4-BE49-F238E27FC236}">
                <a16:creationId xmlns:a16="http://schemas.microsoft.com/office/drawing/2014/main" id="{BAB6A275-65CB-4B85-AA87-E49C9C58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2551113"/>
            <a:ext cx="9810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1200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1200" b="1">
                <a:latin typeface="黑体" panose="02010609060101010101" pitchFamily="49" charset="-122"/>
                <a:ea typeface="黑体" panose="02010609060101010101" pitchFamily="49" charset="-122"/>
              </a:rPr>
              <a:t>LRPC</a:t>
            </a:r>
          </a:p>
          <a:p>
            <a:pPr algn="ctr">
              <a:spcBef>
                <a:spcPct val="0"/>
              </a:spcBef>
            </a:pPr>
            <a:r>
              <a:rPr lang="zh-CN" altLang="en-US" sz="1200" b="1">
                <a:latin typeface="黑体" panose="02010609060101010101" pitchFamily="49" charset="-122"/>
                <a:ea typeface="黑体" panose="02010609060101010101" pitchFamily="49" charset="-122"/>
              </a:rPr>
              <a:t>实现跨进程</a:t>
            </a:r>
          </a:p>
        </p:txBody>
      </p:sp>
      <p:sp>
        <p:nvSpPr>
          <p:cNvPr id="1024018" name="Line 18">
            <a:extLst>
              <a:ext uri="{FF2B5EF4-FFF2-40B4-BE49-F238E27FC236}">
                <a16:creationId xmlns:a16="http://schemas.microsoft.com/office/drawing/2014/main" id="{18578572-BFD6-473F-9881-953942737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214563"/>
            <a:ext cx="0" cy="3651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19" name="Line 19">
            <a:extLst>
              <a:ext uri="{FF2B5EF4-FFF2-40B4-BE49-F238E27FC236}">
                <a16:creationId xmlns:a16="http://schemas.microsoft.com/office/drawing/2014/main" id="{D7BF7F3D-F97B-4632-AFDF-66770BC8B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9038" y="2387600"/>
            <a:ext cx="3333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20" name="Text Box 20">
            <a:extLst>
              <a:ext uri="{FF2B5EF4-FFF2-40B4-BE49-F238E27FC236}">
                <a16:creationId xmlns:a16="http://schemas.microsoft.com/office/drawing/2014/main" id="{FDCD809E-4E74-4C9E-9885-B685D221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497013"/>
            <a:ext cx="124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客户进程</a:t>
            </a:r>
          </a:p>
        </p:txBody>
      </p:sp>
      <p:sp>
        <p:nvSpPr>
          <p:cNvPr id="1024021" name="Line 21">
            <a:extLst>
              <a:ext uri="{FF2B5EF4-FFF2-40B4-BE49-F238E27FC236}">
                <a16:creationId xmlns:a16="http://schemas.microsoft.com/office/drawing/2014/main" id="{AD30A759-C286-47C7-AF33-848DA54A4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7638" y="2479675"/>
            <a:ext cx="1651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22" name="Line 22">
            <a:extLst>
              <a:ext uri="{FF2B5EF4-FFF2-40B4-BE49-F238E27FC236}">
                <a16:creationId xmlns:a16="http://schemas.microsoft.com/office/drawing/2014/main" id="{0C85BA1C-3AF2-4CC7-9E10-76DA583F8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0175" y="2320925"/>
            <a:ext cx="18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23" name="Line 23">
            <a:extLst>
              <a:ext uri="{FF2B5EF4-FFF2-40B4-BE49-F238E27FC236}">
                <a16:creationId xmlns:a16="http://schemas.microsoft.com/office/drawing/2014/main" id="{ED393D49-1A74-4428-88F5-26886B1A3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3302000"/>
            <a:ext cx="3238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24" name="AutoShape 24">
            <a:extLst>
              <a:ext uri="{FF2B5EF4-FFF2-40B4-BE49-F238E27FC236}">
                <a16:creationId xmlns:a16="http://schemas.microsoft.com/office/drawing/2014/main" id="{59D2116E-25C7-4FA8-A476-08183B52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236788"/>
            <a:ext cx="528638" cy="16573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25" name="Text Box 25">
            <a:extLst>
              <a:ext uri="{FF2B5EF4-FFF2-40B4-BE49-F238E27FC236}">
                <a16:creationId xmlns:a16="http://schemas.microsoft.com/office/drawing/2014/main" id="{2A4C1536-F157-4070-9231-A44007872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2452688"/>
            <a:ext cx="37941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</a:p>
        </p:txBody>
      </p:sp>
      <p:sp>
        <p:nvSpPr>
          <p:cNvPr id="1024026" name="Line 26">
            <a:extLst>
              <a:ext uri="{FF2B5EF4-FFF2-40B4-BE49-F238E27FC236}">
                <a16:creationId xmlns:a16="http://schemas.microsoft.com/office/drawing/2014/main" id="{766E8797-9F2D-4A88-AAC4-FE7414ED4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6800" y="3235325"/>
            <a:ext cx="30480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27" name="Oval 27">
            <a:extLst>
              <a:ext uri="{FF2B5EF4-FFF2-40B4-BE49-F238E27FC236}">
                <a16:creationId xmlns:a16="http://schemas.microsoft.com/office/drawing/2014/main" id="{9D4CEFB7-63BD-4D9B-981C-9BFA2FA1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282825"/>
            <a:ext cx="90488" cy="904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28" name="Oval 28">
            <a:extLst>
              <a:ext uri="{FF2B5EF4-FFF2-40B4-BE49-F238E27FC236}">
                <a16:creationId xmlns:a16="http://schemas.microsoft.com/office/drawing/2014/main" id="{4182B95A-77C1-44A5-A469-32E85648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435225"/>
            <a:ext cx="90488" cy="100013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4029" name="Group 29">
            <a:extLst>
              <a:ext uri="{FF2B5EF4-FFF2-40B4-BE49-F238E27FC236}">
                <a16:creationId xmlns:a16="http://schemas.microsoft.com/office/drawing/2014/main" id="{B6F1F551-9590-4CED-A9DA-E841C0AC0228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3184525"/>
            <a:ext cx="215900" cy="252413"/>
            <a:chOff x="1685" y="2182"/>
            <a:chExt cx="136" cy="159"/>
          </a:xfrm>
        </p:grpSpPr>
        <p:sp>
          <p:nvSpPr>
            <p:cNvPr id="1024030" name="Line 30">
              <a:extLst>
                <a:ext uri="{FF2B5EF4-FFF2-40B4-BE49-F238E27FC236}">
                  <a16:creationId xmlns:a16="http://schemas.microsoft.com/office/drawing/2014/main" id="{A6CDA756-6156-4600-AFF5-B26FE2731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9" y="2310"/>
              <a:ext cx="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31" name="Line 31">
              <a:extLst>
                <a:ext uri="{FF2B5EF4-FFF2-40B4-BE49-F238E27FC236}">
                  <a16:creationId xmlns:a16="http://schemas.microsoft.com/office/drawing/2014/main" id="{8D76A312-09CA-42A6-B332-7C1C7A079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7" y="2208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32" name="Oval 32">
              <a:extLst>
                <a:ext uri="{FF2B5EF4-FFF2-40B4-BE49-F238E27FC236}">
                  <a16:creationId xmlns:a16="http://schemas.microsoft.com/office/drawing/2014/main" id="{ABC68330-3DDF-4457-B811-DEB45C84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182"/>
              <a:ext cx="57" cy="5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33" name="Oval 33">
              <a:extLst>
                <a:ext uri="{FF2B5EF4-FFF2-40B4-BE49-F238E27FC236}">
                  <a16:creationId xmlns:a16="http://schemas.microsoft.com/office/drawing/2014/main" id="{165AE08C-DC6F-44E2-8A77-306557150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278"/>
              <a:ext cx="57" cy="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034" name="Line 34">
            <a:extLst>
              <a:ext uri="{FF2B5EF4-FFF2-40B4-BE49-F238E27FC236}">
                <a16:creationId xmlns:a16="http://schemas.microsoft.com/office/drawing/2014/main" id="{B90394AF-43C6-4C10-9E1C-353AEB202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87600"/>
            <a:ext cx="3190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35" name="Text Box 35">
            <a:extLst>
              <a:ext uri="{FF2B5EF4-FFF2-40B4-BE49-F238E27FC236}">
                <a16:creationId xmlns:a16="http://schemas.microsoft.com/office/drawing/2014/main" id="{BF44537D-CBD0-48AA-8DFD-F5D9A24D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5092700"/>
            <a:ext cx="352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客户程序和组件的调用过程：</a:t>
            </a:r>
          </a:p>
        </p:txBody>
      </p:sp>
      <p:sp>
        <p:nvSpPr>
          <p:cNvPr id="1024036" name="Rectangle 36">
            <a:extLst>
              <a:ext uri="{FF2B5EF4-FFF2-40B4-BE49-F238E27FC236}">
                <a16:creationId xmlns:a16="http://schemas.microsoft.com/office/drawing/2014/main" id="{3466DB5D-3E8F-4506-A90E-8FA158CC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5384800"/>
            <a:ext cx="4794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客户程序调用进程内的代理组件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CAR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系统动态生成组件运行环境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CAR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系统管理远程组件对象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37" name="Line 37">
            <a:extLst>
              <a:ext uri="{FF2B5EF4-FFF2-40B4-BE49-F238E27FC236}">
                <a16:creationId xmlns:a16="http://schemas.microsoft.com/office/drawing/2014/main" id="{73D22E0D-9D7C-4341-9216-EB55169B5E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563" y="2349500"/>
            <a:ext cx="314325" cy="2381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38" name="Text Box 38">
            <a:extLst>
              <a:ext uri="{FF2B5EF4-FFF2-40B4-BE49-F238E27FC236}">
                <a16:creationId xmlns:a16="http://schemas.microsoft.com/office/drawing/2014/main" id="{64B75D4B-B5DC-4215-8A65-3E8173CA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5483225"/>
            <a:ext cx="22399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200" b="1">
                <a:ea typeface="宋体" panose="02010600030101010101" pitchFamily="2" charset="-122"/>
              </a:rPr>
              <a:t>RPC:   Remote Procedure Call</a:t>
            </a:r>
          </a:p>
          <a:p>
            <a:r>
              <a:rPr lang="en-US" altLang="zh-CN" sz="1200" b="1"/>
              <a:t>LRPC: Local RPC</a:t>
            </a:r>
            <a:endParaRPr lang="en-US" altLang="zh-CN" sz="1200" b="1">
              <a:ea typeface="宋体" panose="02010600030101010101" pitchFamily="2" charset="-122"/>
            </a:endParaRPr>
          </a:p>
        </p:txBody>
      </p:sp>
      <p:sp>
        <p:nvSpPr>
          <p:cNvPr id="1024039" name="AutoShape 39">
            <a:extLst>
              <a:ext uri="{FF2B5EF4-FFF2-40B4-BE49-F238E27FC236}">
                <a16:creationId xmlns:a16="http://schemas.microsoft.com/office/drawing/2014/main" id="{5ABD48D1-9B7B-4122-ACDA-1B3F2521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597400"/>
            <a:ext cx="4419600" cy="458788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40" name="Text Box 40">
            <a:extLst>
              <a:ext uri="{FF2B5EF4-FFF2-40B4-BE49-F238E27FC236}">
                <a16:creationId xmlns:a16="http://schemas.microsoft.com/office/drawing/2014/main" id="{145F7450-46DF-4192-AAE8-F0C72A17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3176588"/>
            <a:ext cx="4572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000" b="1">
                <a:solidFill>
                  <a:schemeClr val="tx1"/>
                </a:solidFill>
                <a:ea typeface="宋体" panose="02010600030101010101" pitchFamily="2" charset="-122"/>
              </a:rPr>
              <a:t>RPC</a:t>
            </a:r>
          </a:p>
        </p:txBody>
      </p:sp>
      <p:sp>
        <p:nvSpPr>
          <p:cNvPr id="1024041" name="Text Box 41">
            <a:extLst>
              <a:ext uri="{FF2B5EF4-FFF2-40B4-BE49-F238E27FC236}">
                <a16:creationId xmlns:a16="http://schemas.microsoft.com/office/drawing/2014/main" id="{CD915D72-BD82-45F1-AED5-1CE592637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3186113"/>
            <a:ext cx="4953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000" b="1">
                <a:solidFill>
                  <a:schemeClr val="tx1"/>
                </a:solidFill>
                <a:ea typeface="宋体" panose="02010600030101010101" pitchFamily="2" charset="-122"/>
              </a:rPr>
              <a:t>RPC</a:t>
            </a:r>
          </a:p>
        </p:txBody>
      </p:sp>
      <p:sp>
        <p:nvSpPr>
          <p:cNvPr id="1024042" name="Text Box 42">
            <a:extLst>
              <a:ext uri="{FF2B5EF4-FFF2-40B4-BE49-F238E27FC236}">
                <a16:creationId xmlns:a16="http://schemas.microsoft.com/office/drawing/2014/main" id="{C409BD40-F4DE-432E-A933-6D26729C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3446463"/>
            <a:ext cx="1101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1200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1200" b="1">
                <a:latin typeface="黑体" panose="02010609060101010101" pitchFamily="49" charset="-122"/>
                <a:ea typeface="黑体" panose="02010609060101010101" pitchFamily="49" charset="-122"/>
              </a:rPr>
              <a:t>RPC</a:t>
            </a:r>
          </a:p>
          <a:p>
            <a:pPr algn="ctr">
              <a:spcBef>
                <a:spcPct val="0"/>
              </a:spcBef>
            </a:pPr>
            <a:r>
              <a:rPr lang="zh-CN" altLang="en-US" sz="1200" b="1">
                <a:latin typeface="黑体" panose="02010609060101010101" pitchFamily="49" charset="-122"/>
                <a:ea typeface="黑体" panose="02010609060101010101" pitchFamily="49" charset="-122"/>
              </a:rPr>
              <a:t>实现跨网络</a:t>
            </a:r>
          </a:p>
        </p:txBody>
      </p:sp>
      <p:grpSp>
        <p:nvGrpSpPr>
          <p:cNvPr id="1024043" name="Group 43">
            <a:extLst>
              <a:ext uri="{FF2B5EF4-FFF2-40B4-BE49-F238E27FC236}">
                <a16:creationId xmlns:a16="http://schemas.microsoft.com/office/drawing/2014/main" id="{F88F17B7-1224-4BFD-9F60-B0CE787EE603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3127375"/>
            <a:ext cx="85725" cy="349250"/>
            <a:chOff x="8095" y="5317"/>
            <a:chExt cx="238" cy="1561"/>
          </a:xfrm>
        </p:grpSpPr>
        <p:sp>
          <p:nvSpPr>
            <p:cNvPr id="1024044" name="Line 44">
              <a:extLst>
                <a:ext uri="{FF2B5EF4-FFF2-40B4-BE49-F238E27FC236}">
                  <a16:creationId xmlns:a16="http://schemas.microsoft.com/office/drawing/2014/main" id="{7DBC46C6-B63B-4A34-B687-26006A99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5" y="5317"/>
              <a:ext cx="0" cy="156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45" name="Line 45">
              <a:extLst>
                <a:ext uri="{FF2B5EF4-FFF2-40B4-BE49-F238E27FC236}">
                  <a16:creationId xmlns:a16="http://schemas.microsoft.com/office/drawing/2014/main" id="{F8206D8C-04DF-4517-942E-7C30C5D56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3" y="5317"/>
              <a:ext cx="0" cy="156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046" name="AutoShape 46">
            <a:extLst>
              <a:ext uri="{FF2B5EF4-FFF2-40B4-BE49-F238E27FC236}">
                <a16:creationId xmlns:a16="http://schemas.microsoft.com/office/drawing/2014/main" id="{A6D35345-2F0A-4430-B1DD-FAD1E24D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022600"/>
            <a:ext cx="1217612" cy="8588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47" name="Text Box 47">
            <a:extLst>
              <a:ext uri="{FF2B5EF4-FFF2-40B4-BE49-F238E27FC236}">
                <a16:creationId xmlns:a16="http://schemas.microsoft.com/office/drawing/2014/main" id="{8851E17A-3C03-4058-AF61-A76C9C77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625975"/>
            <a:ext cx="1930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CAR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系统支持</a:t>
            </a:r>
          </a:p>
        </p:txBody>
      </p:sp>
      <p:grpSp>
        <p:nvGrpSpPr>
          <p:cNvPr id="1024048" name="Group 48">
            <a:extLst>
              <a:ext uri="{FF2B5EF4-FFF2-40B4-BE49-F238E27FC236}">
                <a16:creationId xmlns:a16="http://schemas.microsoft.com/office/drawing/2014/main" id="{F8B89FE8-7399-4610-B189-9686A5A43DCC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3794125"/>
            <a:ext cx="215900" cy="252413"/>
            <a:chOff x="1685" y="2182"/>
            <a:chExt cx="136" cy="159"/>
          </a:xfrm>
        </p:grpSpPr>
        <p:sp>
          <p:nvSpPr>
            <p:cNvPr id="1024049" name="Line 49">
              <a:extLst>
                <a:ext uri="{FF2B5EF4-FFF2-40B4-BE49-F238E27FC236}">
                  <a16:creationId xmlns:a16="http://schemas.microsoft.com/office/drawing/2014/main" id="{8BD46433-382A-4BAA-BAB0-3E1856BC9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9" y="2310"/>
              <a:ext cx="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0" name="Line 50">
              <a:extLst>
                <a:ext uri="{FF2B5EF4-FFF2-40B4-BE49-F238E27FC236}">
                  <a16:creationId xmlns:a16="http://schemas.microsoft.com/office/drawing/2014/main" id="{DCCBA815-B56B-4879-AD7F-615720595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7" y="2208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1" name="Oval 51">
              <a:extLst>
                <a:ext uri="{FF2B5EF4-FFF2-40B4-BE49-F238E27FC236}">
                  <a16:creationId xmlns:a16="http://schemas.microsoft.com/office/drawing/2014/main" id="{DCD11062-70A7-4C18-8F93-455112968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182"/>
              <a:ext cx="57" cy="5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2" name="Oval 52">
              <a:extLst>
                <a:ext uri="{FF2B5EF4-FFF2-40B4-BE49-F238E27FC236}">
                  <a16:creationId xmlns:a16="http://schemas.microsoft.com/office/drawing/2014/main" id="{AA3520FD-29C4-43DF-A8D7-0660B7F75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278"/>
              <a:ext cx="57" cy="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053" name="Line 53">
            <a:extLst>
              <a:ext uri="{FF2B5EF4-FFF2-40B4-BE49-F238E27FC236}">
                <a16:creationId xmlns:a16="http://schemas.microsoft.com/office/drawing/2014/main" id="{ED6400C2-C62D-4C9C-B97B-70CD40031D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9513" y="3311525"/>
            <a:ext cx="3333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54" name="Text Box 54">
            <a:extLst>
              <a:ext uri="{FF2B5EF4-FFF2-40B4-BE49-F238E27FC236}">
                <a16:creationId xmlns:a16="http://schemas.microsoft.com/office/drawing/2014/main" id="{9D37DF7E-2B65-4D9E-BA63-A0991D00F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465263"/>
            <a:ext cx="15859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远程组件进程</a:t>
            </a:r>
          </a:p>
        </p:txBody>
      </p:sp>
      <p:grpSp>
        <p:nvGrpSpPr>
          <p:cNvPr id="1024055" name="Group 55">
            <a:extLst>
              <a:ext uri="{FF2B5EF4-FFF2-40B4-BE49-F238E27FC236}">
                <a16:creationId xmlns:a16="http://schemas.microsoft.com/office/drawing/2014/main" id="{DFF1EA3D-35F2-4C74-BA17-919A786488E8}"/>
              </a:ext>
            </a:extLst>
          </p:cNvPr>
          <p:cNvGrpSpPr>
            <a:grpSpLocks/>
          </p:cNvGrpSpPr>
          <p:nvPr/>
        </p:nvGrpSpPr>
        <p:grpSpPr bwMode="auto">
          <a:xfrm>
            <a:off x="6321425" y="2144713"/>
            <a:ext cx="985838" cy="495300"/>
            <a:chOff x="4601" y="1713"/>
            <a:chExt cx="621" cy="312"/>
          </a:xfrm>
        </p:grpSpPr>
        <p:sp>
          <p:nvSpPr>
            <p:cNvPr id="1024056" name="AutoShape 56">
              <a:extLst>
                <a:ext uri="{FF2B5EF4-FFF2-40B4-BE49-F238E27FC236}">
                  <a16:creationId xmlns:a16="http://schemas.microsoft.com/office/drawing/2014/main" id="{2C9A810B-492B-435D-87F9-3A56C0DD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1713"/>
              <a:ext cx="459" cy="31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7" name="Text Box 57">
              <a:extLst>
                <a:ext uri="{FF2B5EF4-FFF2-40B4-BE49-F238E27FC236}">
                  <a16:creationId xmlns:a16="http://schemas.microsoft.com/office/drawing/2014/main" id="{FFAB65DB-6671-4C05-B21F-F2A504764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725"/>
              <a:ext cx="5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本地组件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对象本身    </a:t>
              </a:r>
            </a:p>
          </p:txBody>
        </p:sp>
        <p:sp>
          <p:nvSpPr>
            <p:cNvPr id="1024058" name="Line 58">
              <a:extLst>
                <a:ext uri="{FF2B5EF4-FFF2-40B4-BE49-F238E27FC236}">
                  <a16:creationId xmlns:a16="http://schemas.microsoft.com/office/drawing/2014/main" id="{BC7CDC63-F12E-49B3-911B-7A94AFB5F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8" y="1918"/>
              <a:ext cx="104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9" name="Line 59">
              <a:extLst>
                <a:ext uri="{FF2B5EF4-FFF2-40B4-BE49-F238E27FC236}">
                  <a16:creationId xmlns:a16="http://schemas.microsoft.com/office/drawing/2014/main" id="{7F2276E1-32F8-4A51-A9F7-768958C24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7" y="1818"/>
              <a:ext cx="1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0" name="Oval 60">
              <a:extLst>
                <a:ext uri="{FF2B5EF4-FFF2-40B4-BE49-F238E27FC236}">
                  <a16:creationId xmlns:a16="http://schemas.microsoft.com/office/drawing/2014/main" id="{CBA4CE0E-15B1-469B-8AA7-C5533F2B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1794"/>
              <a:ext cx="57" cy="5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1" name="Oval 61">
              <a:extLst>
                <a:ext uri="{FF2B5EF4-FFF2-40B4-BE49-F238E27FC236}">
                  <a16:creationId xmlns:a16="http://schemas.microsoft.com/office/drawing/2014/main" id="{8A167E2F-36D0-4365-A960-76B78DFCA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1890"/>
              <a:ext cx="57" cy="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062" name="Group 62">
            <a:extLst>
              <a:ext uri="{FF2B5EF4-FFF2-40B4-BE49-F238E27FC236}">
                <a16:creationId xmlns:a16="http://schemas.microsoft.com/office/drawing/2014/main" id="{7B02DCFF-B1EF-4F69-A222-85C1EE670A9A}"/>
              </a:ext>
            </a:extLst>
          </p:cNvPr>
          <p:cNvGrpSpPr>
            <a:grpSpLocks/>
          </p:cNvGrpSpPr>
          <p:nvPr/>
        </p:nvGrpSpPr>
        <p:grpSpPr bwMode="auto">
          <a:xfrm>
            <a:off x="6321425" y="3055938"/>
            <a:ext cx="995363" cy="496887"/>
            <a:chOff x="4601" y="2191"/>
            <a:chExt cx="627" cy="313"/>
          </a:xfrm>
        </p:grpSpPr>
        <p:sp>
          <p:nvSpPr>
            <p:cNvPr id="1024063" name="AutoShape 63">
              <a:extLst>
                <a:ext uri="{FF2B5EF4-FFF2-40B4-BE49-F238E27FC236}">
                  <a16:creationId xmlns:a16="http://schemas.microsoft.com/office/drawing/2014/main" id="{B9273135-52A9-47C1-AB20-3C617F1C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2191"/>
              <a:ext cx="459" cy="31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4" name="Text Box 64">
              <a:extLst>
                <a:ext uri="{FF2B5EF4-FFF2-40B4-BE49-F238E27FC236}">
                  <a16:creationId xmlns:a16="http://schemas.microsoft.com/office/drawing/2014/main" id="{D294CE5A-19B5-4C02-BC95-994E6D0B2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214"/>
              <a:ext cx="51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远程组件     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对象</a:t>
              </a:r>
            </a:p>
          </p:txBody>
        </p:sp>
        <p:sp>
          <p:nvSpPr>
            <p:cNvPr id="1024065" name="Line 65">
              <a:extLst>
                <a:ext uri="{FF2B5EF4-FFF2-40B4-BE49-F238E27FC236}">
                  <a16:creationId xmlns:a16="http://schemas.microsoft.com/office/drawing/2014/main" id="{58066B1E-0C2D-439E-9E8B-2DDD4D4C0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5" y="2400"/>
              <a:ext cx="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6" name="Line 66">
              <a:extLst>
                <a:ext uri="{FF2B5EF4-FFF2-40B4-BE49-F238E27FC236}">
                  <a16:creationId xmlns:a16="http://schemas.microsoft.com/office/drawing/2014/main" id="{81E6FD83-2942-4897-AE48-A038EFD33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3" y="2298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7" name="Oval 67">
              <a:extLst>
                <a:ext uri="{FF2B5EF4-FFF2-40B4-BE49-F238E27FC236}">
                  <a16:creationId xmlns:a16="http://schemas.microsoft.com/office/drawing/2014/main" id="{B0DF019F-1A58-4539-A1DE-F397A781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2272"/>
              <a:ext cx="57" cy="5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8" name="Oval 68">
              <a:extLst>
                <a:ext uri="{FF2B5EF4-FFF2-40B4-BE49-F238E27FC236}">
                  <a16:creationId xmlns:a16="http://schemas.microsoft.com/office/drawing/2014/main" id="{46093909-4F47-4FF3-921A-0370D338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2368"/>
              <a:ext cx="57" cy="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069" name="Group 69">
            <a:extLst>
              <a:ext uri="{FF2B5EF4-FFF2-40B4-BE49-F238E27FC236}">
                <a16:creationId xmlns:a16="http://schemas.microsoft.com/office/drawing/2014/main" id="{B43FBB1B-92A0-4CE1-856D-8BAF183958C3}"/>
              </a:ext>
            </a:extLst>
          </p:cNvPr>
          <p:cNvGrpSpPr>
            <a:grpSpLocks/>
          </p:cNvGrpSpPr>
          <p:nvPr/>
        </p:nvGrpSpPr>
        <p:grpSpPr bwMode="auto">
          <a:xfrm>
            <a:off x="5259388" y="3065463"/>
            <a:ext cx="819150" cy="496887"/>
            <a:chOff x="1796" y="2227"/>
            <a:chExt cx="516" cy="313"/>
          </a:xfrm>
        </p:grpSpPr>
        <p:sp>
          <p:nvSpPr>
            <p:cNvPr id="1024070" name="AutoShape 70">
              <a:extLst>
                <a:ext uri="{FF2B5EF4-FFF2-40B4-BE49-F238E27FC236}">
                  <a16:creationId xmlns:a16="http://schemas.microsoft.com/office/drawing/2014/main" id="{4B9B4349-6EE4-407E-B099-65B5B329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227"/>
              <a:ext cx="459" cy="3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1" name="Text Box 71">
              <a:extLst>
                <a:ext uri="{FF2B5EF4-FFF2-40B4-BE49-F238E27FC236}">
                  <a16:creationId xmlns:a16="http://schemas.microsoft.com/office/drawing/2014/main" id="{01B7A1CB-4D1A-4DC7-971C-94C6B8C2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256"/>
              <a:ext cx="51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远程组件   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Stub</a:t>
              </a:r>
            </a:p>
          </p:txBody>
        </p:sp>
      </p:grpSp>
      <p:grpSp>
        <p:nvGrpSpPr>
          <p:cNvPr id="1024072" name="Group 72">
            <a:extLst>
              <a:ext uri="{FF2B5EF4-FFF2-40B4-BE49-F238E27FC236}">
                <a16:creationId xmlns:a16="http://schemas.microsoft.com/office/drawing/2014/main" id="{2C4CA551-4DC9-480E-BE88-06342FD5AB6A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2144713"/>
            <a:ext cx="795338" cy="495300"/>
            <a:chOff x="1793" y="1665"/>
            <a:chExt cx="501" cy="312"/>
          </a:xfrm>
        </p:grpSpPr>
        <p:sp>
          <p:nvSpPr>
            <p:cNvPr id="1024073" name="AutoShape 73">
              <a:extLst>
                <a:ext uri="{FF2B5EF4-FFF2-40B4-BE49-F238E27FC236}">
                  <a16:creationId xmlns:a16="http://schemas.microsoft.com/office/drawing/2014/main" id="{4C9894D9-A352-4636-9171-2E834C526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665"/>
              <a:ext cx="459" cy="3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4" name="Text Box 74">
              <a:extLst>
                <a:ext uri="{FF2B5EF4-FFF2-40B4-BE49-F238E27FC236}">
                  <a16:creationId xmlns:a16="http://schemas.microsoft.com/office/drawing/2014/main" id="{19D9EAC8-849F-4A06-A249-AC3F56B94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1671"/>
              <a:ext cx="5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本地组件   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Stub</a:t>
              </a:r>
            </a:p>
          </p:txBody>
        </p:sp>
      </p:grpSp>
      <p:sp>
        <p:nvSpPr>
          <p:cNvPr id="1024075" name="Line 75">
            <a:extLst>
              <a:ext uri="{FF2B5EF4-FFF2-40B4-BE49-F238E27FC236}">
                <a16:creationId xmlns:a16="http://schemas.microsoft.com/office/drawing/2014/main" id="{8C2F8C2E-7AEB-4C33-B500-E905838BE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2320925"/>
            <a:ext cx="295275" cy="571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76" name="Line 76">
            <a:extLst>
              <a:ext uri="{FF2B5EF4-FFF2-40B4-BE49-F238E27FC236}">
                <a16:creationId xmlns:a16="http://schemas.microsoft.com/office/drawing/2014/main" id="{481C6C89-57C9-47A4-BFF6-A8E4762C6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3292475"/>
            <a:ext cx="295275" cy="857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77" name="AutoShape 77">
            <a:extLst>
              <a:ext uri="{FF2B5EF4-FFF2-40B4-BE49-F238E27FC236}">
                <a16:creationId xmlns:a16="http://schemas.microsoft.com/office/drawing/2014/main" id="{CD3F0D5E-E792-46DD-B1DD-9F089739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675063"/>
            <a:ext cx="719138" cy="461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4078" name="Group 78">
            <a:extLst>
              <a:ext uri="{FF2B5EF4-FFF2-40B4-BE49-F238E27FC236}">
                <a16:creationId xmlns:a16="http://schemas.microsoft.com/office/drawing/2014/main" id="{9C3FFBB4-F5F7-4C30-96C4-EB408D0AEE94}"/>
              </a:ext>
            </a:extLst>
          </p:cNvPr>
          <p:cNvGrpSpPr>
            <a:grpSpLocks/>
          </p:cNvGrpSpPr>
          <p:nvPr/>
        </p:nvGrpSpPr>
        <p:grpSpPr bwMode="auto">
          <a:xfrm>
            <a:off x="2816225" y="2163763"/>
            <a:ext cx="795338" cy="495300"/>
            <a:chOff x="1793" y="1665"/>
            <a:chExt cx="501" cy="312"/>
          </a:xfrm>
        </p:grpSpPr>
        <p:sp>
          <p:nvSpPr>
            <p:cNvPr id="1024079" name="AutoShape 79">
              <a:extLst>
                <a:ext uri="{FF2B5EF4-FFF2-40B4-BE49-F238E27FC236}">
                  <a16:creationId xmlns:a16="http://schemas.microsoft.com/office/drawing/2014/main" id="{A31FFCD7-B280-46FC-8673-981344A2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665"/>
              <a:ext cx="459" cy="3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0" name="Text Box 80">
              <a:extLst>
                <a:ext uri="{FF2B5EF4-FFF2-40B4-BE49-F238E27FC236}">
                  <a16:creationId xmlns:a16="http://schemas.microsoft.com/office/drawing/2014/main" id="{0384A391-4D31-4EFC-A7A8-8BBAF879E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1671"/>
              <a:ext cx="5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本地组件     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代理</a:t>
              </a:r>
            </a:p>
          </p:txBody>
        </p:sp>
      </p:grpSp>
      <p:grpSp>
        <p:nvGrpSpPr>
          <p:cNvPr id="1024081" name="Group 81">
            <a:extLst>
              <a:ext uri="{FF2B5EF4-FFF2-40B4-BE49-F238E27FC236}">
                <a16:creationId xmlns:a16="http://schemas.microsoft.com/office/drawing/2014/main" id="{FBE3D8FD-7B94-4B83-8D5B-1D4621AB9FAA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3055938"/>
            <a:ext cx="819150" cy="496887"/>
            <a:chOff x="1796" y="2227"/>
            <a:chExt cx="516" cy="313"/>
          </a:xfrm>
        </p:grpSpPr>
        <p:sp>
          <p:nvSpPr>
            <p:cNvPr id="1024082" name="AutoShape 82">
              <a:extLst>
                <a:ext uri="{FF2B5EF4-FFF2-40B4-BE49-F238E27FC236}">
                  <a16:creationId xmlns:a16="http://schemas.microsoft.com/office/drawing/2014/main" id="{6C3FB26B-D332-427A-9315-CFD83A71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227"/>
              <a:ext cx="459" cy="3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3" name="Text Box 83">
              <a:extLst>
                <a:ext uri="{FF2B5EF4-FFF2-40B4-BE49-F238E27FC236}">
                  <a16:creationId xmlns:a16="http://schemas.microsoft.com/office/drawing/2014/main" id="{BCAEAA36-2F14-4533-9CEE-D1B447C0F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256"/>
              <a:ext cx="51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远程组件     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代理</a:t>
              </a:r>
            </a:p>
          </p:txBody>
        </p:sp>
      </p:grpSp>
      <p:sp>
        <p:nvSpPr>
          <p:cNvPr id="1024084" name="Text Box 84">
            <a:extLst>
              <a:ext uri="{FF2B5EF4-FFF2-40B4-BE49-F238E27FC236}">
                <a16:creationId xmlns:a16="http://schemas.microsoft.com/office/drawing/2014/main" id="{C85429D9-7743-44D5-85BA-2B6D40A4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3679825"/>
            <a:ext cx="6556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1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进程内</a:t>
            </a:r>
          </a:p>
          <a:p>
            <a:pPr algn="ctr">
              <a:spcBef>
                <a:spcPct val="0"/>
              </a:spcBef>
            </a:pPr>
            <a:r>
              <a:rPr lang="zh-CN" altLang="en-US" sz="1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>
            <a:extLst>
              <a:ext uri="{FF2B5EF4-FFF2-40B4-BE49-F238E27FC236}">
                <a16:creationId xmlns:a16="http://schemas.microsoft.com/office/drawing/2014/main" id="{26CF8015-E8DC-415F-AF0C-2F218D3BC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257175"/>
            <a:ext cx="77724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动态二进制代码多态</a:t>
            </a:r>
          </a:p>
        </p:txBody>
      </p:sp>
      <p:sp>
        <p:nvSpPr>
          <p:cNvPr id="1025027" name="Rectangle 3">
            <a:extLst>
              <a:ext uri="{FF2B5EF4-FFF2-40B4-BE49-F238E27FC236}">
                <a16:creationId xmlns:a16="http://schemas.microsoft.com/office/drawing/2014/main" id="{DB67D3D0-BBFD-4FB0-AA8E-714D90EB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5028" name="Rectangle 4">
            <a:extLst>
              <a:ext uri="{FF2B5EF4-FFF2-40B4-BE49-F238E27FC236}">
                <a16:creationId xmlns:a16="http://schemas.microsoft.com/office/drawing/2014/main" id="{3590E4AA-C7AA-4A30-813B-498DE2B5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646363"/>
            <a:ext cx="1001713" cy="217805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29" name="Rectangle 5">
            <a:extLst>
              <a:ext uri="{FF2B5EF4-FFF2-40B4-BE49-F238E27FC236}">
                <a16:creationId xmlns:a16="http://schemas.microsoft.com/office/drawing/2014/main" id="{56745C13-2B14-4FD9-9941-E5218CDD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2209800"/>
            <a:ext cx="1330325" cy="3065463"/>
          </a:xfrm>
          <a:prstGeom prst="rect">
            <a:avLst/>
          </a:prstGeom>
          <a:solidFill>
            <a:srgbClr val="6BB9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0" name="Rectangle 6">
            <a:extLst>
              <a:ext uri="{FF2B5EF4-FFF2-40B4-BE49-F238E27FC236}">
                <a16:creationId xmlns:a16="http://schemas.microsoft.com/office/drawing/2014/main" id="{C6F9E063-EE61-40E8-B601-43FECD98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646363"/>
            <a:ext cx="1014413" cy="217805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1" name="Rectangle 7">
            <a:extLst>
              <a:ext uri="{FF2B5EF4-FFF2-40B4-BE49-F238E27FC236}">
                <a16:creationId xmlns:a16="http://schemas.microsoft.com/office/drawing/2014/main" id="{5B7457A3-3657-4F63-99E9-ADDC8BE0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2209800"/>
            <a:ext cx="2413000" cy="3065463"/>
          </a:xfrm>
          <a:prstGeom prst="rect">
            <a:avLst/>
          </a:prstGeom>
          <a:solidFill>
            <a:srgbClr val="6BB9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2" name="Rectangle 8">
            <a:extLst>
              <a:ext uri="{FF2B5EF4-FFF2-40B4-BE49-F238E27FC236}">
                <a16:creationId xmlns:a16="http://schemas.microsoft.com/office/drawing/2014/main" id="{944953A5-7790-455E-98A4-2F6B5288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646363"/>
            <a:ext cx="876300" cy="13223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3" name="Rectangle 9">
            <a:extLst>
              <a:ext uri="{FF2B5EF4-FFF2-40B4-BE49-F238E27FC236}">
                <a16:creationId xmlns:a16="http://schemas.microsoft.com/office/drawing/2014/main" id="{B1C791BF-F69B-4CEE-912A-FF25FE01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2209800"/>
            <a:ext cx="1096962" cy="2116138"/>
          </a:xfrm>
          <a:prstGeom prst="rect">
            <a:avLst/>
          </a:prstGeom>
          <a:solidFill>
            <a:srgbClr val="6BB9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4" name="Rectangle 10">
            <a:extLst>
              <a:ext uri="{FF2B5EF4-FFF2-40B4-BE49-F238E27FC236}">
                <a16:creationId xmlns:a16="http://schemas.microsoft.com/office/drawing/2014/main" id="{D8D0F889-9AEF-4D83-AF0F-6CCD8EA3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435475"/>
            <a:ext cx="3194050" cy="839788"/>
          </a:xfrm>
          <a:prstGeom prst="rect">
            <a:avLst/>
          </a:prstGeom>
          <a:solidFill>
            <a:srgbClr val="FFFFB7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5" name="Rectangle 11">
            <a:extLst>
              <a:ext uri="{FF2B5EF4-FFF2-40B4-BE49-F238E27FC236}">
                <a16:creationId xmlns:a16="http://schemas.microsoft.com/office/drawing/2014/main" id="{E9815BAD-9796-4A15-92BB-791FE0C1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49006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36" name="Rectangle 12">
            <a:extLst>
              <a:ext uri="{FF2B5EF4-FFF2-40B4-BE49-F238E27FC236}">
                <a16:creationId xmlns:a16="http://schemas.microsoft.com/office/drawing/2014/main" id="{175C535C-D0EA-4CA0-AA7B-BAD074D55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49006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37" name="Rectangle 13">
            <a:extLst>
              <a:ext uri="{FF2B5EF4-FFF2-40B4-BE49-F238E27FC236}">
                <a16:creationId xmlns:a16="http://schemas.microsoft.com/office/drawing/2014/main" id="{E029DC0B-596B-4888-9BB0-AD5F718D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2209800"/>
            <a:ext cx="1095375" cy="2116138"/>
          </a:xfrm>
          <a:prstGeom prst="rect">
            <a:avLst/>
          </a:prstGeom>
          <a:solidFill>
            <a:srgbClr val="6BB9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38" name="Rectangle 14">
            <a:extLst>
              <a:ext uri="{FF2B5EF4-FFF2-40B4-BE49-F238E27FC236}">
                <a16:creationId xmlns:a16="http://schemas.microsoft.com/office/drawing/2014/main" id="{2340B390-51F4-41F9-8E52-153F6671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646363"/>
            <a:ext cx="890588" cy="13223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39" name="Rectangle 15">
            <a:extLst>
              <a:ext uri="{FF2B5EF4-FFF2-40B4-BE49-F238E27FC236}">
                <a16:creationId xmlns:a16="http://schemas.microsoft.com/office/drawing/2014/main" id="{95BAAF34-286B-4849-A035-2CEDEFC4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209800"/>
            <a:ext cx="1082675" cy="2116138"/>
          </a:xfrm>
          <a:prstGeom prst="rect">
            <a:avLst/>
          </a:prstGeom>
          <a:solidFill>
            <a:srgbClr val="6BB9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40" name="Rectangle 16">
            <a:extLst>
              <a:ext uri="{FF2B5EF4-FFF2-40B4-BE49-F238E27FC236}">
                <a16:creationId xmlns:a16="http://schemas.microsoft.com/office/drawing/2014/main" id="{A2E9C6DF-BF61-4DD8-8A7F-D92A506B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646363"/>
            <a:ext cx="877887" cy="13223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41" name="Rectangle 17">
            <a:extLst>
              <a:ext uri="{FF2B5EF4-FFF2-40B4-BE49-F238E27FC236}">
                <a16:creationId xmlns:a16="http://schemas.microsoft.com/office/drawing/2014/main" id="{BCBAD29E-8827-4C36-BA5E-0AA9F0028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4202113"/>
            <a:ext cx="795337" cy="481012"/>
          </a:xfrm>
          <a:prstGeom prst="rect">
            <a:avLst/>
          </a:prstGeom>
          <a:solidFill>
            <a:srgbClr val="FFFFCC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42" name="Rectangle 18">
            <a:extLst>
              <a:ext uri="{FF2B5EF4-FFF2-40B4-BE49-F238E27FC236}">
                <a16:creationId xmlns:a16="http://schemas.microsoft.com/office/drawing/2014/main" id="{C5BC5332-7EE3-439B-B94E-7A97425B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43259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构件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43" name="Rectangle 19">
            <a:extLst>
              <a:ext uri="{FF2B5EF4-FFF2-40B4-BE49-F238E27FC236}">
                <a16:creationId xmlns:a16="http://schemas.microsoft.com/office/drawing/2014/main" id="{BCACEB77-F41D-4C67-93D0-5150A64E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43259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44" name="Rectangle 20">
            <a:extLst>
              <a:ext uri="{FF2B5EF4-FFF2-40B4-BE49-F238E27FC236}">
                <a16:creationId xmlns:a16="http://schemas.microsoft.com/office/drawing/2014/main" id="{A864112C-F75C-4B7E-8218-34CAC42C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3259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45" name="Rectangle 21">
            <a:extLst>
              <a:ext uri="{FF2B5EF4-FFF2-40B4-BE49-F238E27FC236}">
                <a16:creationId xmlns:a16="http://schemas.microsoft.com/office/drawing/2014/main" id="{18D252E4-FC82-469F-9C7E-B7C30F4C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6370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46" name="Rectangle 22">
            <a:extLst>
              <a:ext uri="{FF2B5EF4-FFF2-40B4-BE49-F238E27FC236}">
                <a16:creationId xmlns:a16="http://schemas.microsoft.com/office/drawing/2014/main" id="{47358D4B-3E41-4BF3-94E1-6EAD1D0C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579813"/>
            <a:ext cx="795337" cy="481012"/>
          </a:xfrm>
          <a:prstGeom prst="rect">
            <a:avLst/>
          </a:prstGeom>
          <a:solidFill>
            <a:srgbClr val="FFFFCC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47" name="Rectangle 23">
            <a:extLst>
              <a:ext uri="{FF2B5EF4-FFF2-40B4-BE49-F238E27FC236}">
                <a16:creationId xmlns:a16="http://schemas.microsoft.com/office/drawing/2014/main" id="{606010F8-6E05-45F3-8ED8-A41CF7B4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37036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构件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48" name="Rectangle 24">
            <a:extLst>
              <a:ext uri="{FF2B5EF4-FFF2-40B4-BE49-F238E27FC236}">
                <a16:creationId xmlns:a16="http://schemas.microsoft.com/office/drawing/2014/main" id="{30C6307A-BEFE-4A85-B46E-AF7FDA09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7036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49" name="Rectangle 25">
            <a:extLst>
              <a:ext uri="{FF2B5EF4-FFF2-40B4-BE49-F238E27FC236}">
                <a16:creationId xmlns:a16="http://schemas.microsoft.com/office/drawing/2014/main" id="{38A5924E-1BC3-45D1-93A0-74759F99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37036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50" name="Rectangle 26">
            <a:extLst>
              <a:ext uri="{FF2B5EF4-FFF2-40B4-BE49-F238E27FC236}">
                <a16:creationId xmlns:a16="http://schemas.microsoft.com/office/drawing/2014/main" id="{1ABE084B-5C5C-4C76-AC25-643C196F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0147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025051" name="Group 27">
            <a:extLst>
              <a:ext uri="{FF2B5EF4-FFF2-40B4-BE49-F238E27FC236}">
                <a16:creationId xmlns:a16="http://schemas.microsoft.com/office/drawing/2014/main" id="{49AC3148-66BA-4E0F-9401-F2C10F6FB616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3081338"/>
            <a:ext cx="219075" cy="1446212"/>
            <a:chOff x="535" y="2128"/>
            <a:chExt cx="138" cy="911"/>
          </a:xfrm>
        </p:grpSpPr>
        <p:sp>
          <p:nvSpPr>
            <p:cNvPr id="1025052" name="Freeform 28">
              <a:extLst>
                <a:ext uri="{FF2B5EF4-FFF2-40B4-BE49-F238E27FC236}">
                  <a16:creationId xmlns:a16="http://schemas.microsoft.com/office/drawing/2014/main" id="{B1405329-4791-42F8-9FF0-176F8D684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128"/>
              <a:ext cx="138" cy="911"/>
            </a:xfrm>
            <a:custGeom>
              <a:avLst/>
              <a:gdLst>
                <a:gd name="T0" fmla="*/ 138 w 138"/>
                <a:gd name="T1" fmla="*/ 0 h 911"/>
                <a:gd name="T2" fmla="*/ 112 w 138"/>
                <a:gd name="T3" fmla="*/ 10 h 911"/>
                <a:gd name="T4" fmla="*/ 87 w 138"/>
                <a:gd name="T5" fmla="*/ 29 h 911"/>
                <a:gd name="T6" fmla="*/ 61 w 138"/>
                <a:gd name="T7" fmla="*/ 69 h 911"/>
                <a:gd name="T8" fmla="*/ 43 w 138"/>
                <a:gd name="T9" fmla="*/ 118 h 911"/>
                <a:gd name="T10" fmla="*/ 26 w 138"/>
                <a:gd name="T11" fmla="*/ 176 h 911"/>
                <a:gd name="T12" fmla="*/ 9 w 138"/>
                <a:gd name="T13" fmla="*/ 245 h 911"/>
                <a:gd name="T14" fmla="*/ 0 w 138"/>
                <a:gd name="T15" fmla="*/ 402 h 911"/>
                <a:gd name="T16" fmla="*/ 0 w 138"/>
                <a:gd name="T17" fmla="*/ 441 h 911"/>
                <a:gd name="T18" fmla="*/ 9 w 138"/>
                <a:gd name="T19" fmla="*/ 559 h 911"/>
                <a:gd name="T20" fmla="*/ 26 w 138"/>
                <a:gd name="T21" fmla="*/ 676 h 911"/>
                <a:gd name="T22" fmla="*/ 52 w 138"/>
                <a:gd name="T23" fmla="*/ 764 h 911"/>
                <a:gd name="T24" fmla="*/ 87 w 138"/>
                <a:gd name="T25" fmla="*/ 823 h 911"/>
                <a:gd name="T26" fmla="*/ 87 w 138"/>
                <a:gd name="T27" fmla="*/ 911 h 911"/>
                <a:gd name="T28" fmla="*/ 138 w 138"/>
                <a:gd name="T29" fmla="*/ 823 h 911"/>
                <a:gd name="T30" fmla="*/ 87 w 138"/>
                <a:gd name="T31" fmla="*/ 686 h 911"/>
                <a:gd name="T32" fmla="*/ 87 w 138"/>
                <a:gd name="T33" fmla="*/ 774 h 911"/>
                <a:gd name="T34" fmla="*/ 52 w 138"/>
                <a:gd name="T35" fmla="*/ 715 h 911"/>
                <a:gd name="T36" fmla="*/ 26 w 138"/>
                <a:gd name="T37" fmla="*/ 637 h 911"/>
                <a:gd name="T38" fmla="*/ 9 w 138"/>
                <a:gd name="T39" fmla="*/ 539 h 911"/>
                <a:gd name="T40" fmla="*/ 0 w 138"/>
                <a:gd name="T41" fmla="*/ 421 h 911"/>
                <a:gd name="T42" fmla="*/ 0 w 138"/>
                <a:gd name="T43" fmla="*/ 421 h 911"/>
                <a:gd name="T44" fmla="*/ 9 w 138"/>
                <a:gd name="T45" fmla="*/ 274 h 911"/>
                <a:gd name="T46" fmla="*/ 26 w 138"/>
                <a:gd name="T47" fmla="*/ 206 h 911"/>
                <a:gd name="T48" fmla="*/ 43 w 138"/>
                <a:gd name="T49" fmla="*/ 147 h 911"/>
                <a:gd name="T50" fmla="*/ 61 w 138"/>
                <a:gd name="T51" fmla="*/ 108 h 911"/>
                <a:gd name="T52" fmla="*/ 87 w 138"/>
                <a:gd name="T53" fmla="*/ 69 h 911"/>
                <a:gd name="T54" fmla="*/ 112 w 138"/>
                <a:gd name="T55" fmla="*/ 49 h 911"/>
                <a:gd name="T56" fmla="*/ 138 w 138"/>
                <a:gd name="T57" fmla="*/ 39 h 911"/>
                <a:gd name="T58" fmla="*/ 138 w 138"/>
                <a:gd name="T5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8" h="911">
                  <a:moveTo>
                    <a:pt x="138" y="0"/>
                  </a:moveTo>
                  <a:lnTo>
                    <a:pt x="112" y="10"/>
                  </a:lnTo>
                  <a:lnTo>
                    <a:pt x="87" y="29"/>
                  </a:lnTo>
                  <a:lnTo>
                    <a:pt x="61" y="69"/>
                  </a:lnTo>
                  <a:lnTo>
                    <a:pt x="43" y="118"/>
                  </a:lnTo>
                  <a:lnTo>
                    <a:pt x="26" y="176"/>
                  </a:lnTo>
                  <a:lnTo>
                    <a:pt x="9" y="245"/>
                  </a:lnTo>
                  <a:lnTo>
                    <a:pt x="0" y="402"/>
                  </a:lnTo>
                  <a:lnTo>
                    <a:pt x="0" y="441"/>
                  </a:lnTo>
                  <a:lnTo>
                    <a:pt x="9" y="559"/>
                  </a:lnTo>
                  <a:lnTo>
                    <a:pt x="26" y="676"/>
                  </a:lnTo>
                  <a:lnTo>
                    <a:pt x="52" y="764"/>
                  </a:lnTo>
                  <a:lnTo>
                    <a:pt x="87" y="823"/>
                  </a:lnTo>
                  <a:lnTo>
                    <a:pt x="87" y="911"/>
                  </a:lnTo>
                  <a:lnTo>
                    <a:pt x="138" y="823"/>
                  </a:lnTo>
                  <a:lnTo>
                    <a:pt x="87" y="686"/>
                  </a:lnTo>
                  <a:lnTo>
                    <a:pt x="87" y="774"/>
                  </a:lnTo>
                  <a:lnTo>
                    <a:pt x="52" y="715"/>
                  </a:lnTo>
                  <a:lnTo>
                    <a:pt x="26" y="637"/>
                  </a:lnTo>
                  <a:lnTo>
                    <a:pt x="9" y="539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9" y="274"/>
                  </a:lnTo>
                  <a:lnTo>
                    <a:pt x="26" y="206"/>
                  </a:lnTo>
                  <a:lnTo>
                    <a:pt x="43" y="147"/>
                  </a:lnTo>
                  <a:lnTo>
                    <a:pt x="61" y="108"/>
                  </a:lnTo>
                  <a:lnTo>
                    <a:pt x="87" y="69"/>
                  </a:lnTo>
                  <a:lnTo>
                    <a:pt x="112" y="49"/>
                  </a:lnTo>
                  <a:lnTo>
                    <a:pt x="138" y="3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53" name="Freeform 29">
              <a:extLst>
                <a:ext uri="{FF2B5EF4-FFF2-40B4-BE49-F238E27FC236}">
                  <a16:creationId xmlns:a16="http://schemas.microsoft.com/office/drawing/2014/main" id="{5F626C7E-01AE-4BFF-AC28-B845321C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128"/>
              <a:ext cx="138" cy="421"/>
            </a:xfrm>
            <a:custGeom>
              <a:avLst/>
              <a:gdLst>
                <a:gd name="T0" fmla="*/ 138 w 138"/>
                <a:gd name="T1" fmla="*/ 0 h 421"/>
                <a:gd name="T2" fmla="*/ 112 w 138"/>
                <a:gd name="T3" fmla="*/ 10 h 421"/>
                <a:gd name="T4" fmla="*/ 87 w 138"/>
                <a:gd name="T5" fmla="*/ 29 h 421"/>
                <a:gd name="T6" fmla="*/ 61 w 138"/>
                <a:gd name="T7" fmla="*/ 69 h 421"/>
                <a:gd name="T8" fmla="*/ 43 w 138"/>
                <a:gd name="T9" fmla="*/ 118 h 421"/>
                <a:gd name="T10" fmla="*/ 26 w 138"/>
                <a:gd name="T11" fmla="*/ 176 h 421"/>
                <a:gd name="T12" fmla="*/ 9 w 138"/>
                <a:gd name="T13" fmla="*/ 245 h 421"/>
                <a:gd name="T14" fmla="*/ 0 w 138"/>
                <a:gd name="T15" fmla="*/ 402 h 421"/>
                <a:gd name="T16" fmla="*/ 0 w 138"/>
                <a:gd name="T17" fmla="*/ 412 h 421"/>
                <a:gd name="T18" fmla="*/ 0 w 138"/>
                <a:gd name="T19" fmla="*/ 421 h 421"/>
                <a:gd name="T20" fmla="*/ 0 w 138"/>
                <a:gd name="T21" fmla="*/ 421 h 421"/>
                <a:gd name="T22" fmla="*/ 9 w 138"/>
                <a:gd name="T23" fmla="*/ 274 h 421"/>
                <a:gd name="T24" fmla="*/ 26 w 138"/>
                <a:gd name="T25" fmla="*/ 206 h 421"/>
                <a:gd name="T26" fmla="*/ 43 w 138"/>
                <a:gd name="T27" fmla="*/ 147 h 421"/>
                <a:gd name="T28" fmla="*/ 61 w 138"/>
                <a:gd name="T29" fmla="*/ 108 h 421"/>
                <a:gd name="T30" fmla="*/ 87 w 138"/>
                <a:gd name="T31" fmla="*/ 69 h 421"/>
                <a:gd name="T32" fmla="*/ 112 w 138"/>
                <a:gd name="T33" fmla="*/ 49 h 421"/>
                <a:gd name="T34" fmla="*/ 138 w 138"/>
                <a:gd name="T35" fmla="*/ 39 h 421"/>
                <a:gd name="T36" fmla="*/ 138 w 138"/>
                <a:gd name="T3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421">
                  <a:moveTo>
                    <a:pt x="138" y="0"/>
                  </a:moveTo>
                  <a:lnTo>
                    <a:pt x="112" y="10"/>
                  </a:lnTo>
                  <a:lnTo>
                    <a:pt x="87" y="29"/>
                  </a:lnTo>
                  <a:lnTo>
                    <a:pt x="61" y="69"/>
                  </a:lnTo>
                  <a:lnTo>
                    <a:pt x="43" y="118"/>
                  </a:lnTo>
                  <a:lnTo>
                    <a:pt x="26" y="176"/>
                  </a:lnTo>
                  <a:lnTo>
                    <a:pt x="9" y="245"/>
                  </a:lnTo>
                  <a:lnTo>
                    <a:pt x="0" y="402"/>
                  </a:lnTo>
                  <a:lnTo>
                    <a:pt x="0" y="412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9" y="274"/>
                  </a:lnTo>
                  <a:lnTo>
                    <a:pt x="26" y="206"/>
                  </a:lnTo>
                  <a:lnTo>
                    <a:pt x="43" y="147"/>
                  </a:lnTo>
                  <a:lnTo>
                    <a:pt x="61" y="108"/>
                  </a:lnTo>
                  <a:lnTo>
                    <a:pt x="87" y="69"/>
                  </a:lnTo>
                  <a:lnTo>
                    <a:pt x="112" y="49"/>
                  </a:lnTo>
                  <a:lnTo>
                    <a:pt x="138" y="3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BA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54" name="Freeform 30">
              <a:extLst>
                <a:ext uri="{FF2B5EF4-FFF2-40B4-BE49-F238E27FC236}">
                  <a16:creationId xmlns:a16="http://schemas.microsoft.com/office/drawing/2014/main" id="{37059463-DB7A-4CF8-AE51-9FF1360EB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128"/>
              <a:ext cx="138" cy="911"/>
            </a:xfrm>
            <a:custGeom>
              <a:avLst/>
              <a:gdLst>
                <a:gd name="T0" fmla="*/ 138 w 138"/>
                <a:gd name="T1" fmla="*/ 0 h 911"/>
                <a:gd name="T2" fmla="*/ 112 w 138"/>
                <a:gd name="T3" fmla="*/ 10 h 911"/>
                <a:gd name="T4" fmla="*/ 87 w 138"/>
                <a:gd name="T5" fmla="*/ 29 h 911"/>
                <a:gd name="T6" fmla="*/ 61 w 138"/>
                <a:gd name="T7" fmla="*/ 69 h 911"/>
                <a:gd name="T8" fmla="*/ 43 w 138"/>
                <a:gd name="T9" fmla="*/ 118 h 911"/>
                <a:gd name="T10" fmla="*/ 26 w 138"/>
                <a:gd name="T11" fmla="*/ 176 h 911"/>
                <a:gd name="T12" fmla="*/ 9 w 138"/>
                <a:gd name="T13" fmla="*/ 245 h 911"/>
                <a:gd name="T14" fmla="*/ 0 w 138"/>
                <a:gd name="T15" fmla="*/ 402 h 911"/>
                <a:gd name="T16" fmla="*/ 0 w 138"/>
                <a:gd name="T17" fmla="*/ 441 h 911"/>
                <a:gd name="T18" fmla="*/ 9 w 138"/>
                <a:gd name="T19" fmla="*/ 559 h 911"/>
                <a:gd name="T20" fmla="*/ 26 w 138"/>
                <a:gd name="T21" fmla="*/ 676 h 911"/>
                <a:gd name="T22" fmla="*/ 52 w 138"/>
                <a:gd name="T23" fmla="*/ 764 h 911"/>
                <a:gd name="T24" fmla="*/ 87 w 138"/>
                <a:gd name="T25" fmla="*/ 823 h 911"/>
                <a:gd name="T26" fmla="*/ 87 w 138"/>
                <a:gd name="T27" fmla="*/ 911 h 911"/>
                <a:gd name="T28" fmla="*/ 138 w 138"/>
                <a:gd name="T29" fmla="*/ 823 h 911"/>
                <a:gd name="T30" fmla="*/ 87 w 138"/>
                <a:gd name="T31" fmla="*/ 686 h 911"/>
                <a:gd name="T32" fmla="*/ 87 w 138"/>
                <a:gd name="T33" fmla="*/ 774 h 911"/>
                <a:gd name="T34" fmla="*/ 52 w 138"/>
                <a:gd name="T35" fmla="*/ 715 h 911"/>
                <a:gd name="T36" fmla="*/ 26 w 138"/>
                <a:gd name="T37" fmla="*/ 637 h 911"/>
                <a:gd name="T38" fmla="*/ 9 w 138"/>
                <a:gd name="T39" fmla="*/ 539 h 911"/>
                <a:gd name="T40" fmla="*/ 0 w 138"/>
                <a:gd name="T41" fmla="*/ 421 h 911"/>
                <a:gd name="T42" fmla="*/ 0 w 138"/>
                <a:gd name="T43" fmla="*/ 421 h 911"/>
                <a:gd name="T44" fmla="*/ 9 w 138"/>
                <a:gd name="T45" fmla="*/ 274 h 911"/>
                <a:gd name="T46" fmla="*/ 26 w 138"/>
                <a:gd name="T47" fmla="*/ 206 h 911"/>
                <a:gd name="T48" fmla="*/ 43 w 138"/>
                <a:gd name="T49" fmla="*/ 147 h 911"/>
                <a:gd name="T50" fmla="*/ 61 w 138"/>
                <a:gd name="T51" fmla="*/ 108 h 911"/>
                <a:gd name="T52" fmla="*/ 87 w 138"/>
                <a:gd name="T53" fmla="*/ 69 h 911"/>
                <a:gd name="T54" fmla="*/ 112 w 138"/>
                <a:gd name="T55" fmla="*/ 49 h 911"/>
                <a:gd name="T56" fmla="*/ 138 w 138"/>
                <a:gd name="T57" fmla="*/ 39 h 911"/>
                <a:gd name="T58" fmla="*/ 138 w 138"/>
                <a:gd name="T5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8" h="911">
                  <a:moveTo>
                    <a:pt x="138" y="0"/>
                  </a:moveTo>
                  <a:lnTo>
                    <a:pt x="112" y="10"/>
                  </a:lnTo>
                  <a:lnTo>
                    <a:pt x="87" y="29"/>
                  </a:lnTo>
                  <a:lnTo>
                    <a:pt x="61" y="69"/>
                  </a:lnTo>
                  <a:lnTo>
                    <a:pt x="43" y="118"/>
                  </a:lnTo>
                  <a:lnTo>
                    <a:pt x="26" y="176"/>
                  </a:lnTo>
                  <a:lnTo>
                    <a:pt x="9" y="245"/>
                  </a:lnTo>
                  <a:lnTo>
                    <a:pt x="0" y="402"/>
                  </a:lnTo>
                  <a:lnTo>
                    <a:pt x="0" y="441"/>
                  </a:lnTo>
                  <a:lnTo>
                    <a:pt x="9" y="559"/>
                  </a:lnTo>
                  <a:lnTo>
                    <a:pt x="26" y="676"/>
                  </a:lnTo>
                  <a:lnTo>
                    <a:pt x="52" y="764"/>
                  </a:lnTo>
                  <a:lnTo>
                    <a:pt x="87" y="823"/>
                  </a:lnTo>
                  <a:lnTo>
                    <a:pt x="87" y="911"/>
                  </a:lnTo>
                  <a:lnTo>
                    <a:pt x="138" y="823"/>
                  </a:lnTo>
                  <a:lnTo>
                    <a:pt x="87" y="686"/>
                  </a:lnTo>
                  <a:lnTo>
                    <a:pt x="87" y="774"/>
                  </a:lnTo>
                  <a:lnTo>
                    <a:pt x="52" y="715"/>
                  </a:lnTo>
                  <a:lnTo>
                    <a:pt x="26" y="637"/>
                  </a:lnTo>
                  <a:lnTo>
                    <a:pt x="9" y="539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9" y="274"/>
                  </a:lnTo>
                  <a:lnTo>
                    <a:pt x="26" y="206"/>
                  </a:lnTo>
                  <a:lnTo>
                    <a:pt x="43" y="147"/>
                  </a:lnTo>
                  <a:lnTo>
                    <a:pt x="61" y="108"/>
                  </a:lnTo>
                  <a:lnTo>
                    <a:pt x="87" y="69"/>
                  </a:lnTo>
                  <a:lnTo>
                    <a:pt x="112" y="49"/>
                  </a:lnTo>
                  <a:lnTo>
                    <a:pt x="138" y="39"/>
                  </a:lnTo>
                  <a:lnTo>
                    <a:pt x="138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55" name="Freeform 31">
              <a:extLst>
                <a:ext uri="{FF2B5EF4-FFF2-40B4-BE49-F238E27FC236}">
                  <a16:creationId xmlns:a16="http://schemas.microsoft.com/office/drawing/2014/main" id="{0BC4555B-0E2B-4F62-AB3D-12622572F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530"/>
              <a:ext cx="1" cy="19"/>
            </a:xfrm>
            <a:custGeom>
              <a:avLst/>
              <a:gdLst>
                <a:gd name="T0" fmla="*/ 0 h 19"/>
                <a:gd name="T1" fmla="*/ 10 h 19"/>
                <a:gd name="T2" fmla="*/ 19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9">
                  <a:moveTo>
                    <a:pt x="0" y="0"/>
                  </a:moveTo>
                  <a:lnTo>
                    <a:pt x="0" y="10"/>
                  </a:lnTo>
                  <a:lnTo>
                    <a:pt x="0" y="1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056" name="Group 32">
            <a:extLst>
              <a:ext uri="{FF2B5EF4-FFF2-40B4-BE49-F238E27FC236}">
                <a16:creationId xmlns:a16="http://schemas.microsoft.com/office/drawing/2014/main" id="{EB3FC677-146A-497F-AD4B-8C2478FC1C2A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3065463"/>
            <a:ext cx="219075" cy="731837"/>
            <a:chOff x="535" y="2118"/>
            <a:chExt cx="138" cy="461"/>
          </a:xfrm>
        </p:grpSpPr>
        <p:sp>
          <p:nvSpPr>
            <p:cNvPr id="1025057" name="Freeform 33">
              <a:extLst>
                <a:ext uri="{FF2B5EF4-FFF2-40B4-BE49-F238E27FC236}">
                  <a16:creationId xmlns:a16="http://schemas.microsoft.com/office/drawing/2014/main" id="{55B42D7E-165C-4D26-A788-113AC3BE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118"/>
              <a:ext cx="138" cy="461"/>
            </a:xfrm>
            <a:custGeom>
              <a:avLst/>
              <a:gdLst>
                <a:gd name="T0" fmla="*/ 138 w 138"/>
                <a:gd name="T1" fmla="*/ 0 h 461"/>
                <a:gd name="T2" fmla="*/ 87 w 138"/>
                <a:gd name="T3" fmla="*/ 20 h 461"/>
                <a:gd name="T4" fmla="*/ 43 w 138"/>
                <a:gd name="T5" fmla="*/ 59 h 461"/>
                <a:gd name="T6" fmla="*/ 9 w 138"/>
                <a:gd name="T7" fmla="*/ 118 h 461"/>
                <a:gd name="T8" fmla="*/ 0 w 138"/>
                <a:gd name="T9" fmla="*/ 196 h 461"/>
                <a:gd name="T10" fmla="*/ 0 w 138"/>
                <a:gd name="T11" fmla="*/ 235 h 461"/>
                <a:gd name="T12" fmla="*/ 9 w 138"/>
                <a:gd name="T13" fmla="*/ 294 h 461"/>
                <a:gd name="T14" fmla="*/ 26 w 138"/>
                <a:gd name="T15" fmla="*/ 343 h 461"/>
                <a:gd name="T16" fmla="*/ 52 w 138"/>
                <a:gd name="T17" fmla="*/ 382 h 461"/>
                <a:gd name="T18" fmla="*/ 87 w 138"/>
                <a:gd name="T19" fmla="*/ 412 h 461"/>
                <a:gd name="T20" fmla="*/ 87 w 138"/>
                <a:gd name="T21" fmla="*/ 461 h 461"/>
                <a:gd name="T22" fmla="*/ 138 w 138"/>
                <a:gd name="T23" fmla="*/ 412 h 461"/>
                <a:gd name="T24" fmla="*/ 87 w 138"/>
                <a:gd name="T25" fmla="*/ 333 h 461"/>
                <a:gd name="T26" fmla="*/ 87 w 138"/>
                <a:gd name="T27" fmla="*/ 382 h 461"/>
                <a:gd name="T28" fmla="*/ 52 w 138"/>
                <a:gd name="T29" fmla="*/ 353 h 461"/>
                <a:gd name="T30" fmla="*/ 26 w 138"/>
                <a:gd name="T31" fmla="*/ 314 h 461"/>
                <a:gd name="T32" fmla="*/ 0 w 138"/>
                <a:gd name="T33" fmla="*/ 216 h 461"/>
                <a:gd name="T34" fmla="*/ 0 w 138"/>
                <a:gd name="T35" fmla="*/ 216 h 461"/>
                <a:gd name="T36" fmla="*/ 17 w 138"/>
                <a:gd name="T37" fmla="*/ 137 h 461"/>
                <a:gd name="T38" fmla="*/ 43 w 138"/>
                <a:gd name="T39" fmla="*/ 79 h 461"/>
                <a:gd name="T40" fmla="*/ 87 w 138"/>
                <a:gd name="T41" fmla="*/ 39 h 461"/>
                <a:gd name="T42" fmla="*/ 138 w 138"/>
                <a:gd name="T43" fmla="*/ 30 h 461"/>
                <a:gd name="T44" fmla="*/ 138 w 138"/>
                <a:gd name="T4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461">
                  <a:moveTo>
                    <a:pt x="138" y="0"/>
                  </a:moveTo>
                  <a:lnTo>
                    <a:pt x="87" y="20"/>
                  </a:lnTo>
                  <a:lnTo>
                    <a:pt x="43" y="59"/>
                  </a:lnTo>
                  <a:lnTo>
                    <a:pt x="9" y="118"/>
                  </a:lnTo>
                  <a:lnTo>
                    <a:pt x="0" y="196"/>
                  </a:lnTo>
                  <a:lnTo>
                    <a:pt x="0" y="235"/>
                  </a:lnTo>
                  <a:lnTo>
                    <a:pt x="9" y="294"/>
                  </a:lnTo>
                  <a:lnTo>
                    <a:pt x="26" y="343"/>
                  </a:lnTo>
                  <a:lnTo>
                    <a:pt x="52" y="382"/>
                  </a:lnTo>
                  <a:lnTo>
                    <a:pt x="87" y="412"/>
                  </a:lnTo>
                  <a:lnTo>
                    <a:pt x="87" y="461"/>
                  </a:lnTo>
                  <a:lnTo>
                    <a:pt x="138" y="412"/>
                  </a:lnTo>
                  <a:lnTo>
                    <a:pt x="87" y="333"/>
                  </a:lnTo>
                  <a:lnTo>
                    <a:pt x="87" y="382"/>
                  </a:lnTo>
                  <a:lnTo>
                    <a:pt x="52" y="353"/>
                  </a:lnTo>
                  <a:lnTo>
                    <a:pt x="26" y="31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7" y="137"/>
                  </a:lnTo>
                  <a:lnTo>
                    <a:pt x="43" y="79"/>
                  </a:lnTo>
                  <a:lnTo>
                    <a:pt x="87" y="39"/>
                  </a:lnTo>
                  <a:lnTo>
                    <a:pt x="138" y="3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58" name="Freeform 34">
              <a:extLst>
                <a:ext uri="{FF2B5EF4-FFF2-40B4-BE49-F238E27FC236}">
                  <a16:creationId xmlns:a16="http://schemas.microsoft.com/office/drawing/2014/main" id="{7F8653E0-6CCE-4471-B13D-B5CFF7AF9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118"/>
              <a:ext cx="138" cy="216"/>
            </a:xfrm>
            <a:custGeom>
              <a:avLst/>
              <a:gdLst>
                <a:gd name="T0" fmla="*/ 138 w 138"/>
                <a:gd name="T1" fmla="*/ 0 h 216"/>
                <a:gd name="T2" fmla="*/ 87 w 138"/>
                <a:gd name="T3" fmla="*/ 20 h 216"/>
                <a:gd name="T4" fmla="*/ 43 w 138"/>
                <a:gd name="T5" fmla="*/ 59 h 216"/>
                <a:gd name="T6" fmla="*/ 9 w 138"/>
                <a:gd name="T7" fmla="*/ 118 h 216"/>
                <a:gd name="T8" fmla="*/ 0 w 138"/>
                <a:gd name="T9" fmla="*/ 196 h 216"/>
                <a:gd name="T10" fmla="*/ 0 w 138"/>
                <a:gd name="T11" fmla="*/ 206 h 216"/>
                <a:gd name="T12" fmla="*/ 0 w 138"/>
                <a:gd name="T13" fmla="*/ 216 h 216"/>
                <a:gd name="T14" fmla="*/ 0 w 138"/>
                <a:gd name="T15" fmla="*/ 216 h 216"/>
                <a:gd name="T16" fmla="*/ 17 w 138"/>
                <a:gd name="T17" fmla="*/ 137 h 216"/>
                <a:gd name="T18" fmla="*/ 43 w 138"/>
                <a:gd name="T19" fmla="*/ 79 h 216"/>
                <a:gd name="T20" fmla="*/ 87 w 138"/>
                <a:gd name="T21" fmla="*/ 39 h 216"/>
                <a:gd name="T22" fmla="*/ 138 w 138"/>
                <a:gd name="T23" fmla="*/ 30 h 216"/>
                <a:gd name="T24" fmla="*/ 138 w 138"/>
                <a:gd name="T2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216">
                  <a:moveTo>
                    <a:pt x="138" y="0"/>
                  </a:moveTo>
                  <a:lnTo>
                    <a:pt x="87" y="20"/>
                  </a:lnTo>
                  <a:lnTo>
                    <a:pt x="43" y="59"/>
                  </a:lnTo>
                  <a:lnTo>
                    <a:pt x="9" y="118"/>
                  </a:lnTo>
                  <a:lnTo>
                    <a:pt x="0" y="196"/>
                  </a:lnTo>
                  <a:lnTo>
                    <a:pt x="0" y="20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7" y="137"/>
                  </a:lnTo>
                  <a:lnTo>
                    <a:pt x="43" y="79"/>
                  </a:lnTo>
                  <a:lnTo>
                    <a:pt x="87" y="39"/>
                  </a:lnTo>
                  <a:lnTo>
                    <a:pt x="138" y="3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BA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59" name="Freeform 35">
              <a:extLst>
                <a:ext uri="{FF2B5EF4-FFF2-40B4-BE49-F238E27FC236}">
                  <a16:creationId xmlns:a16="http://schemas.microsoft.com/office/drawing/2014/main" id="{96893191-A2C8-456C-BAAE-2088D554C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118"/>
              <a:ext cx="138" cy="461"/>
            </a:xfrm>
            <a:custGeom>
              <a:avLst/>
              <a:gdLst>
                <a:gd name="T0" fmla="*/ 138 w 138"/>
                <a:gd name="T1" fmla="*/ 0 h 461"/>
                <a:gd name="T2" fmla="*/ 87 w 138"/>
                <a:gd name="T3" fmla="*/ 20 h 461"/>
                <a:gd name="T4" fmla="*/ 43 w 138"/>
                <a:gd name="T5" fmla="*/ 59 h 461"/>
                <a:gd name="T6" fmla="*/ 9 w 138"/>
                <a:gd name="T7" fmla="*/ 118 h 461"/>
                <a:gd name="T8" fmla="*/ 0 w 138"/>
                <a:gd name="T9" fmla="*/ 196 h 461"/>
                <a:gd name="T10" fmla="*/ 0 w 138"/>
                <a:gd name="T11" fmla="*/ 235 h 461"/>
                <a:gd name="T12" fmla="*/ 9 w 138"/>
                <a:gd name="T13" fmla="*/ 294 h 461"/>
                <a:gd name="T14" fmla="*/ 26 w 138"/>
                <a:gd name="T15" fmla="*/ 343 h 461"/>
                <a:gd name="T16" fmla="*/ 52 w 138"/>
                <a:gd name="T17" fmla="*/ 382 h 461"/>
                <a:gd name="T18" fmla="*/ 87 w 138"/>
                <a:gd name="T19" fmla="*/ 412 h 461"/>
                <a:gd name="T20" fmla="*/ 87 w 138"/>
                <a:gd name="T21" fmla="*/ 461 h 461"/>
                <a:gd name="T22" fmla="*/ 138 w 138"/>
                <a:gd name="T23" fmla="*/ 412 h 461"/>
                <a:gd name="T24" fmla="*/ 87 w 138"/>
                <a:gd name="T25" fmla="*/ 333 h 461"/>
                <a:gd name="T26" fmla="*/ 87 w 138"/>
                <a:gd name="T27" fmla="*/ 382 h 461"/>
                <a:gd name="T28" fmla="*/ 52 w 138"/>
                <a:gd name="T29" fmla="*/ 353 h 461"/>
                <a:gd name="T30" fmla="*/ 26 w 138"/>
                <a:gd name="T31" fmla="*/ 314 h 461"/>
                <a:gd name="T32" fmla="*/ 0 w 138"/>
                <a:gd name="T33" fmla="*/ 216 h 461"/>
                <a:gd name="T34" fmla="*/ 0 w 138"/>
                <a:gd name="T35" fmla="*/ 216 h 461"/>
                <a:gd name="T36" fmla="*/ 17 w 138"/>
                <a:gd name="T37" fmla="*/ 137 h 461"/>
                <a:gd name="T38" fmla="*/ 43 w 138"/>
                <a:gd name="T39" fmla="*/ 79 h 461"/>
                <a:gd name="T40" fmla="*/ 87 w 138"/>
                <a:gd name="T41" fmla="*/ 39 h 461"/>
                <a:gd name="T42" fmla="*/ 138 w 138"/>
                <a:gd name="T43" fmla="*/ 30 h 461"/>
                <a:gd name="T44" fmla="*/ 138 w 138"/>
                <a:gd name="T4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461">
                  <a:moveTo>
                    <a:pt x="138" y="0"/>
                  </a:moveTo>
                  <a:lnTo>
                    <a:pt x="87" y="20"/>
                  </a:lnTo>
                  <a:lnTo>
                    <a:pt x="43" y="59"/>
                  </a:lnTo>
                  <a:lnTo>
                    <a:pt x="9" y="118"/>
                  </a:lnTo>
                  <a:lnTo>
                    <a:pt x="0" y="196"/>
                  </a:lnTo>
                  <a:lnTo>
                    <a:pt x="0" y="235"/>
                  </a:lnTo>
                  <a:lnTo>
                    <a:pt x="9" y="294"/>
                  </a:lnTo>
                  <a:lnTo>
                    <a:pt x="26" y="343"/>
                  </a:lnTo>
                  <a:lnTo>
                    <a:pt x="52" y="382"/>
                  </a:lnTo>
                  <a:lnTo>
                    <a:pt x="87" y="412"/>
                  </a:lnTo>
                  <a:lnTo>
                    <a:pt x="87" y="461"/>
                  </a:lnTo>
                  <a:lnTo>
                    <a:pt x="138" y="412"/>
                  </a:lnTo>
                  <a:lnTo>
                    <a:pt x="87" y="333"/>
                  </a:lnTo>
                  <a:lnTo>
                    <a:pt x="87" y="382"/>
                  </a:lnTo>
                  <a:lnTo>
                    <a:pt x="52" y="353"/>
                  </a:lnTo>
                  <a:lnTo>
                    <a:pt x="26" y="31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7" y="137"/>
                  </a:lnTo>
                  <a:lnTo>
                    <a:pt x="43" y="79"/>
                  </a:lnTo>
                  <a:lnTo>
                    <a:pt x="87" y="39"/>
                  </a:lnTo>
                  <a:lnTo>
                    <a:pt x="138" y="30"/>
                  </a:lnTo>
                  <a:lnTo>
                    <a:pt x="138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60" name="Freeform 36">
              <a:extLst>
                <a:ext uri="{FF2B5EF4-FFF2-40B4-BE49-F238E27FC236}">
                  <a16:creationId xmlns:a16="http://schemas.microsoft.com/office/drawing/2014/main" id="{FF49FD5C-5850-4886-A8E5-5D8F2BC30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2314"/>
              <a:ext cx="1" cy="20"/>
            </a:xfrm>
            <a:custGeom>
              <a:avLst/>
              <a:gdLst>
                <a:gd name="T0" fmla="*/ 0 h 20"/>
                <a:gd name="T1" fmla="*/ 10 h 20"/>
                <a:gd name="T2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061" name="Rectangle 37">
            <a:extLst>
              <a:ext uri="{FF2B5EF4-FFF2-40B4-BE49-F238E27FC236}">
                <a16:creationId xmlns:a16="http://schemas.microsoft.com/office/drawing/2014/main" id="{B9C3E890-B84E-4D46-9FB3-F61650A4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2209800"/>
            <a:ext cx="7540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62" name="Rectangle 38">
            <a:extLst>
              <a:ext uri="{FF2B5EF4-FFF2-40B4-BE49-F238E27FC236}">
                <a16:creationId xmlns:a16="http://schemas.microsoft.com/office/drawing/2014/main" id="{26EA8417-E71F-468E-81A1-BC8C9C4C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2349500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</a:t>
            </a:r>
            <a:endParaRPr lang="zh-CN" altLang="en-US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025063" name="Rectangle 39">
            <a:extLst>
              <a:ext uri="{FF2B5EF4-FFF2-40B4-BE49-F238E27FC236}">
                <a16:creationId xmlns:a16="http://schemas.microsoft.com/office/drawing/2014/main" id="{974E386E-5497-4CD9-9774-6D9E6E7E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23495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64" name="Rectangle 40">
            <a:extLst>
              <a:ext uri="{FF2B5EF4-FFF2-40B4-BE49-F238E27FC236}">
                <a16:creationId xmlns:a16="http://schemas.microsoft.com/office/drawing/2014/main" id="{C74B4C45-FD32-4AC4-BC63-C14B0F18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6606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65" name="Rectangle 41">
            <a:extLst>
              <a:ext uri="{FF2B5EF4-FFF2-40B4-BE49-F238E27FC236}">
                <a16:creationId xmlns:a16="http://schemas.microsoft.com/office/drawing/2014/main" id="{FDFCB590-B9AE-45DC-B22A-08B802D8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9718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66" name="Rectangle 42">
            <a:extLst>
              <a:ext uri="{FF2B5EF4-FFF2-40B4-BE49-F238E27FC236}">
                <a16:creationId xmlns:a16="http://schemas.microsoft.com/office/drawing/2014/main" id="{2F7F6151-EB13-4218-B29C-1FD79D86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32829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67" name="Rectangle 43">
            <a:extLst>
              <a:ext uri="{FF2B5EF4-FFF2-40B4-BE49-F238E27FC236}">
                <a16:creationId xmlns:a16="http://schemas.microsoft.com/office/drawing/2014/main" id="{7FA36A1D-BDAF-449E-8FC9-DA8B2683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2209800"/>
            <a:ext cx="657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68" name="Rectangle 44">
            <a:extLst>
              <a:ext uri="{FF2B5EF4-FFF2-40B4-BE49-F238E27FC236}">
                <a16:creationId xmlns:a16="http://schemas.microsoft.com/office/drawing/2014/main" id="{378F8C89-F3AD-4EA3-A4E4-2FD3CA66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349500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</a:t>
            </a:r>
            <a:endParaRPr lang="zh-CN" altLang="en-US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025069" name="Rectangle 45">
            <a:extLst>
              <a:ext uri="{FF2B5EF4-FFF2-40B4-BE49-F238E27FC236}">
                <a16:creationId xmlns:a16="http://schemas.microsoft.com/office/drawing/2014/main" id="{2F94D02C-3AFF-43D5-ACF7-D7BCE7F6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3495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0" name="Rectangle 46">
            <a:extLst>
              <a:ext uri="{FF2B5EF4-FFF2-40B4-BE49-F238E27FC236}">
                <a16:creationId xmlns:a16="http://schemas.microsoft.com/office/drawing/2014/main" id="{0598A080-DC4A-42DC-83EF-07A117604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4186238"/>
            <a:ext cx="781050" cy="496887"/>
          </a:xfrm>
          <a:prstGeom prst="rect">
            <a:avLst/>
          </a:prstGeom>
          <a:solidFill>
            <a:srgbClr val="FFFFCC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71" name="Rectangle 47">
            <a:extLst>
              <a:ext uri="{FF2B5EF4-FFF2-40B4-BE49-F238E27FC236}">
                <a16:creationId xmlns:a16="http://schemas.microsoft.com/office/drawing/2014/main" id="{D1D3023D-4FC5-4ED5-8C5D-5EC606D3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3259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构件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2" name="Rectangle 48">
            <a:extLst>
              <a:ext uri="{FF2B5EF4-FFF2-40B4-BE49-F238E27FC236}">
                <a16:creationId xmlns:a16="http://schemas.microsoft.com/office/drawing/2014/main" id="{3CB270CF-E468-4469-82EF-62EB3234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3259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3" name="Rectangle 49">
            <a:extLst>
              <a:ext uri="{FF2B5EF4-FFF2-40B4-BE49-F238E27FC236}">
                <a16:creationId xmlns:a16="http://schemas.microsoft.com/office/drawing/2014/main" id="{6EDC11EB-8730-4745-A70B-7AF4921C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3259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4" name="Rectangle 50">
            <a:extLst>
              <a:ext uri="{FF2B5EF4-FFF2-40B4-BE49-F238E27FC236}">
                <a16:creationId xmlns:a16="http://schemas.microsoft.com/office/drawing/2014/main" id="{190ED601-BE02-4FCA-BA80-D10F5E7F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46370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5" name="Rectangle 51">
            <a:extLst>
              <a:ext uri="{FF2B5EF4-FFF2-40B4-BE49-F238E27FC236}">
                <a16:creationId xmlns:a16="http://schemas.microsoft.com/office/drawing/2014/main" id="{B0C180FB-E18A-45C1-8F88-0FA38F35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3190875"/>
            <a:ext cx="781050" cy="481013"/>
          </a:xfrm>
          <a:prstGeom prst="rect">
            <a:avLst/>
          </a:prstGeom>
          <a:solidFill>
            <a:srgbClr val="FFFFCC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76" name="Rectangle 52">
            <a:extLst>
              <a:ext uri="{FF2B5EF4-FFF2-40B4-BE49-F238E27FC236}">
                <a16:creationId xmlns:a16="http://schemas.microsoft.com/office/drawing/2014/main" id="{B07AE473-B851-475C-83F9-81A7357A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3305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构件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7" name="Rectangle 53">
            <a:extLst>
              <a:ext uri="{FF2B5EF4-FFF2-40B4-BE49-F238E27FC236}">
                <a16:creationId xmlns:a16="http://schemas.microsoft.com/office/drawing/2014/main" id="{17D2FC69-1583-4635-998B-67B32F87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30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8" name="Rectangle 54">
            <a:extLst>
              <a:ext uri="{FF2B5EF4-FFF2-40B4-BE49-F238E27FC236}">
                <a16:creationId xmlns:a16="http://schemas.microsoft.com/office/drawing/2014/main" id="{FECA6A70-2729-48D7-B4A7-CAFB132A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330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79" name="Rectangle 55">
            <a:extLst>
              <a:ext uri="{FF2B5EF4-FFF2-40B4-BE49-F238E27FC236}">
                <a16:creationId xmlns:a16="http://schemas.microsoft.com/office/drawing/2014/main" id="{1056C59B-E3BD-47AA-8F1E-A1BAC8E8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646363"/>
            <a:ext cx="1000125" cy="21780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5080" name="Group 56">
            <a:extLst>
              <a:ext uri="{FF2B5EF4-FFF2-40B4-BE49-F238E27FC236}">
                <a16:creationId xmlns:a16="http://schemas.microsoft.com/office/drawing/2014/main" id="{CA7AC0BC-F32A-417E-A6FE-D0ABEC7A2EDE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2816225"/>
            <a:ext cx="754062" cy="358775"/>
            <a:chOff x="2055" y="1961"/>
            <a:chExt cx="475" cy="226"/>
          </a:xfrm>
        </p:grpSpPr>
        <p:sp>
          <p:nvSpPr>
            <p:cNvPr id="1025081" name="Freeform 57">
              <a:extLst>
                <a:ext uri="{FF2B5EF4-FFF2-40B4-BE49-F238E27FC236}">
                  <a16:creationId xmlns:a16="http://schemas.microsoft.com/office/drawing/2014/main" id="{A7424BC5-0D58-4ADA-92E5-F16E5304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1961"/>
              <a:ext cx="475" cy="226"/>
            </a:xfrm>
            <a:custGeom>
              <a:avLst/>
              <a:gdLst>
                <a:gd name="T0" fmla="*/ 0 w 475"/>
                <a:gd name="T1" fmla="*/ 147 h 226"/>
                <a:gd name="T2" fmla="*/ 26 w 475"/>
                <a:gd name="T3" fmla="*/ 79 h 226"/>
                <a:gd name="T4" fmla="*/ 78 w 475"/>
                <a:gd name="T5" fmla="*/ 30 h 226"/>
                <a:gd name="T6" fmla="*/ 147 w 475"/>
                <a:gd name="T7" fmla="*/ 0 h 226"/>
                <a:gd name="T8" fmla="*/ 225 w 475"/>
                <a:gd name="T9" fmla="*/ 0 h 226"/>
                <a:gd name="T10" fmla="*/ 259 w 475"/>
                <a:gd name="T11" fmla="*/ 10 h 226"/>
                <a:gd name="T12" fmla="*/ 320 w 475"/>
                <a:gd name="T13" fmla="*/ 30 h 226"/>
                <a:gd name="T14" fmla="*/ 371 w 475"/>
                <a:gd name="T15" fmla="*/ 59 h 226"/>
                <a:gd name="T16" fmla="*/ 406 w 475"/>
                <a:gd name="T17" fmla="*/ 98 h 226"/>
                <a:gd name="T18" fmla="*/ 432 w 475"/>
                <a:gd name="T19" fmla="*/ 157 h 226"/>
                <a:gd name="T20" fmla="*/ 475 w 475"/>
                <a:gd name="T21" fmla="*/ 167 h 226"/>
                <a:gd name="T22" fmla="*/ 415 w 475"/>
                <a:gd name="T23" fmla="*/ 226 h 226"/>
                <a:gd name="T24" fmla="*/ 345 w 475"/>
                <a:gd name="T25" fmla="*/ 138 h 226"/>
                <a:gd name="T26" fmla="*/ 397 w 475"/>
                <a:gd name="T27" fmla="*/ 147 h 226"/>
                <a:gd name="T28" fmla="*/ 380 w 475"/>
                <a:gd name="T29" fmla="*/ 98 h 226"/>
                <a:gd name="T30" fmla="*/ 345 w 475"/>
                <a:gd name="T31" fmla="*/ 59 h 226"/>
                <a:gd name="T32" fmla="*/ 294 w 475"/>
                <a:gd name="T33" fmla="*/ 30 h 226"/>
                <a:gd name="T34" fmla="*/ 242 w 475"/>
                <a:gd name="T35" fmla="*/ 10 h 226"/>
                <a:gd name="T36" fmla="*/ 242 w 475"/>
                <a:gd name="T37" fmla="*/ 10 h 226"/>
                <a:gd name="T38" fmla="*/ 173 w 475"/>
                <a:gd name="T39" fmla="*/ 10 h 226"/>
                <a:gd name="T40" fmla="*/ 104 w 475"/>
                <a:gd name="T41" fmla="*/ 40 h 226"/>
                <a:gd name="T42" fmla="*/ 60 w 475"/>
                <a:gd name="T43" fmla="*/ 89 h 226"/>
                <a:gd name="T44" fmla="*/ 35 w 475"/>
                <a:gd name="T45" fmla="*/ 147 h 226"/>
                <a:gd name="T46" fmla="*/ 0 w 475"/>
                <a:gd name="T47" fmla="*/ 14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226">
                  <a:moveTo>
                    <a:pt x="0" y="147"/>
                  </a:moveTo>
                  <a:lnTo>
                    <a:pt x="26" y="79"/>
                  </a:lnTo>
                  <a:lnTo>
                    <a:pt x="78" y="30"/>
                  </a:lnTo>
                  <a:lnTo>
                    <a:pt x="147" y="0"/>
                  </a:lnTo>
                  <a:lnTo>
                    <a:pt x="225" y="0"/>
                  </a:lnTo>
                  <a:lnTo>
                    <a:pt x="259" y="10"/>
                  </a:lnTo>
                  <a:lnTo>
                    <a:pt x="320" y="30"/>
                  </a:lnTo>
                  <a:lnTo>
                    <a:pt x="371" y="59"/>
                  </a:lnTo>
                  <a:lnTo>
                    <a:pt x="406" y="98"/>
                  </a:lnTo>
                  <a:lnTo>
                    <a:pt x="432" y="157"/>
                  </a:lnTo>
                  <a:lnTo>
                    <a:pt x="475" y="167"/>
                  </a:lnTo>
                  <a:lnTo>
                    <a:pt x="415" y="226"/>
                  </a:lnTo>
                  <a:lnTo>
                    <a:pt x="345" y="138"/>
                  </a:lnTo>
                  <a:lnTo>
                    <a:pt x="397" y="147"/>
                  </a:lnTo>
                  <a:lnTo>
                    <a:pt x="380" y="98"/>
                  </a:lnTo>
                  <a:lnTo>
                    <a:pt x="345" y="59"/>
                  </a:lnTo>
                  <a:lnTo>
                    <a:pt x="294" y="30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173" y="10"/>
                  </a:lnTo>
                  <a:lnTo>
                    <a:pt x="104" y="40"/>
                  </a:lnTo>
                  <a:lnTo>
                    <a:pt x="60" y="89"/>
                  </a:lnTo>
                  <a:lnTo>
                    <a:pt x="35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82" name="Freeform 58">
              <a:extLst>
                <a:ext uri="{FF2B5EF4-FFF2-40B4-BE49-F238E27FC236}">
                  <a16:creationId xmlns:a16="http://schemas.microsoft.com/office/drawing/2014/main" id="{E0158917-E4DF-4172-BBC2-12A7C97FA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1961"/>
              <a:ext cx="242" cy="147"/>
            </a:xfrm>
            <a:custGeom>
              <a:avLst/>
              <a:gdLst>
                <a:gd name="T0" fmla="*/ 0 w 242"/>
                <a:gd name="T1" fmla="*/ 147 h 147"/>
                <a:gd name="T2" fmla="*/ 26 w 242"/>
                <a:gd name="T3" fmla="*/ 79 h 147"/>
                <a:gd name="T4" fmla="*/ 78 w 242"/>
                <a:gd name="T5" fmla="*/ 30 h 147"/>
                <a:gd name="T6" fmla="*/ 147 w 242"/>
                <a:gd name="T7" fmla="*/ 0 h 147"/>
                <a:gd name="T8" fmla="*/ 225 w 242"/>
                <a:gd name="T9" fmla="*/ 0 h 147"/>
                <a:gd name="T10" fmla="*/ 233 w 242"/>
                <a:gd name="T11" fmla="*/ 0 h 147"/>
                <a:gd name="T12" fmla="*/ 242 w 242"/>
                <a:gd name="T13" fmla="*/ 10 h 147"/>
                <a:gd name="T14" fmla="*/ 242 w 242"/>
                <a:gd name="T15" fmla="*/ 10 h 147"/>
                <a:gd name="T16" fmla="*/ 173 w 242"/>
                <a:gd name="T17" fmla="*/ 10 h 147"/>
                <a:gd name="T18" fmla="*/ 104 w 242"/>
                <a:gd name="T19" fmla="*/ 40 h 147"/>
                <a:gd name="T20" fmla="*/ 60 w 242"/>
                <a:gd name="T21" fmla="*/ 89 h 147"/>
                <a:gd name="T22" fmla="*/ 35 w 242"/>
                <a:gd name="T23" fmla="*/ 147 h 147"/>
                <a:gd name="T24" fmla="*/ 0 w 242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147">
                  <a:moveTo>
                    <a:pt x="0" y="147"/>
                  </a:moveTo>
                  <a:lnTo>
                    <a:pt x="26" y="79"/>
                  </a:lnTo>
                  <a:lnTo>
                    <a:pt x="78" y="30"/>
                  </a:lnTo>
                  <a:lnTo>
                    <a:pt x="147" y="0"/>
                  </a:lnTo>
                  <a:lnTo>
                    <a:pt x="225" y="0"/>
                  </a:lnTo>
                  <a:lnTo>
                    <a:pt x="233" y="0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173" y="10"/>
                  </a:lnTo>
                  <a:lnTo>
                    <a:pt x="104" y="40"/>
                  </a:lnTo>
                  <a:lnTo>
                    <a:pt x="60" y="89"/>
                  </a:lnTo>
                  <a:lnTo>
                    <a:pt x="35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7BA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83" name="Freeform 59">
              <a:extLst>
                <a:ext uri="{FF2B5EF4-FFF2-40B4-BE49-F238E27FC236}">
                  <a16:creationId xmlns:a16="http://schemas.microsoft.com/office/drawing/2014/main" id="{8949AEA6-2669-43C2-9A63-3405F16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1961"/>
              <a:ext cx="475" cy="226"/>
            </a:xfrm>
            <a:custGeom>
              <a:avLst/>
              <a:gdLst>
                <a:gd name="T0" fmla="*/ 0 w 475"/>
                <a:gd name="T1" fmla="*/ 147 h 226"/>
                <a:gd name="T2" fmla="*/ 26 w 475"/>
                <a:gd name="T3" fmla="*/ 79 h 226"/>
                <a:gd name="T4" fmla="*/ 78 w 475"/>
                <a:gd name="T5" fmla="*/ 30 h 226"/>
                <a:gd name="T6" fmla="*/ 147 w 475"/>
                <a:gd name="T7" fmla="*/ 0 h 226"/>
                <a:gd name="T8" fmla="*/ 225 w 475"/>
                <a:gd name="T9" fmla="*/ 0 h 226"/>
                <a:gd name="T10" fmla="*/ 259 w 475"/>
                <a:gd name="T11" fmla="*/ 10 h 226"/>
                <a:gd name="T12" fmla="*/ 320 w 475"/>
                <a:gd name="T13" fmla="*/ 30 h 226"/>
                <a:gd name="T14" fmla="*/ 371 w 475"/>
                <a:gd name="T15" fmla="*/ 59 h 226"/>
                <a:gd name="T16" fmla="*/ 406 w 475"/>
                <a:gd name="T17" fmla="*/ 98 h 226"/>
                <a:gd name="T18" fmla="*/ 432 w 475"/>
                <a:gd name="T19" fmla="*/ 157 h 226"/>
                <a:gd name="T20" fmla="*/ 475 w 475"/>
                <a:gd name="T21" fmla="*/ 167 h 226"/>
                <a:gd name="T22" fmla="*/ 415 w 475"/>
                <a:gd name="T23" fmla="*/ 226 h 226"/>
                <a:gd name="T24" fmla="*/ 345 w 475"/>
                <a:gd name="T25" fmla="*/ 138 h 226"/>
                <a:gd name="T26" fmla="*/ 397 w 475"/>
                <a:gd name="T27" fmla="*/ 147 h 226"/>
                <a:gd name="T28" fmla="*/ 380 w 475"/>
                <a:gd name="T29" fmla="*/ 98 h 226"/>
                <a:gd name="T30" fmla="*/ 345 w 475"/>
                <a:gd name="T31" fmla="*/ 59 h 226"/>
                <a:gd name="T32" fmla="*/ 294 w 475"/>
                <a:gd name="T33" fmla="*/ 30 h 226"/>
                <a:gd name="T34" fmla="*/ 242 w 475"/>
                <a:gd name="T35" fmla="*/ 10 h 226"/>
                <a:gd name="T36" fmla="*/ 242 w 475"/>
                <a:gd name="T37" fmla="*/ 10 h 226"/>
                <a:gd name="T38" fmla="*/ 173 w 475"/>
                <a:gd name="T39" fmla="*/ 10 h 226"/>
                <a:gd name="T40" fmla="*/ 104 w 475"/>
                <a:gd name="T41" fmla="*/ 40 h 226"/>
                <a:gd name="T42" fmla="*/ 60 w 475"/>
                <a:gd name="T43" fmla="*/ 89 h 226"/>
                <a:gd name="T44" fmla="*/ 35 w 475"/>
                <a:gd name="T45" fmla="*/ 147 h 226"/>
                <a:gd name="T46" fmla="*/ 0 w 475"/>
                <a:gd name="T47" fmla="*/ 14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226">
                  <a:moveTo>
                    <a:pt x="0" y="147"/>
                  </a:moveTo>
                  <a:lnTo>
                    <a:pt x="26" y="79"/>
                  </a:lnTo>
                  <a:lnTo>
                    <a:pt x="78" y="30"/>
                  </a:lnTo>
                  <a:lnTo>
                    <a:pt x="147" y="0"/>
                  </a:lnTo>
                  <a:lnTo>
                    <a:pt x="225" y="0"/>
                  </a:lnTo>
                  <a:lnTo>
                    <a:pt x="259" y="10"/>
                  </a:lnTo>
                  <a:lnTo>
                    <a:pt x="320" y="30"/>
                  </a:lnTo>
                  <a:lnTo>
                    <a:pt x="371" y="59"/>
                  </a:lnTo>
                  <a:lnTo>
                    <a:pt x="406" y="98"/>
                  </a:lnTo>
                  <a:lnTo>
                    <a:pt x="432" y="157"/>
                  </a:lnTo>
                  <a:lnTo>
                    <a:pt x="475" y="167"/>
                  </a:lnTo>
                  <a:lnTo>
                    <a:pt x="415" y="226"/>
                  </a:lnTo>
                  <a:lnTo>
                    <a:pt x="345" y="138"/>
                  </a:lnTo>
                  <a:lnTo>
                    <a:pt x="397" y="147"/>
                  </a:lnTo>
                  <a:lnTo>
                    <a:pt x="380" y="98"/>
                  </a:lnTo>
                  <a:lnTo>
                    <a:pt x="345" y="59"/>
                  </a:lnTo>
                  <a:lnTo>
                    <a:pt x="294" y="30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173" y="10"/>
                  </a:lnTo>
                  <a:lnTo>
                    <a:pt x="104" y="40"/>
                  </a:lnTo>
                  <a:lnTo>
                    <a:pt x="60" y="89"/>
                  </a:lnTo>
                  <a:lnTo>
                    <a:pt x="35" y="147"/>
                  </a:lnTo>
                  <a:lnTo>
                    <a:pt x="0" y="147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84" name="Freeform 60">
              <a:extLst>
                <a:ext uri="{FF2B5EF4-FFF2-40B4-BE49-F238E27FC236}">
                  <a16:creationId xmlns:a16="http://schemas.microsoft.com/office/drawing/2014/main" id="{BB6BE06E-5211-4A74-B636-FE0CC913A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1961"/>
              <a:ext cx="17" cy="10"/>
            </a:xfrm>
            <a:custGeom>
              <a:avLst/>
              <a:gdLst>
                <a:gd name="T0" fmla="*/ 0 w 17"/>
                <a:gd name="T1" fmla="*/ 0 h 10"/>
                <a:gd name="T2" fmla="*/ 8 w 17"/>
                <a:gd name="T3" fmla="*/ 0 h 10"/>
                <a:gd name="T4" fmla="*/ 17 w 1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lnTo>
                    <a:pt x="8" y="0"/>
                  </a:lnTo>
                  <a:lnTo>
                    <a:pt x="17" y="1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085" name="Rectangle 61">
            <a:extLst>
              <a:ext uri="{FF2B5EF4-FFF2-40B4-BE49-F238E27FC236}">
                <a16:creationId xmlns:a16="http://schemas.microsoft.com/office/drawing/2014/main" id="{1BB6A2D3-8AB6-47EC-995E-1081131D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2209800"/>
            <a:ext cx="7810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86" name="Rectangle 62">
            <a:extLst>
              <a:ext uri="{FF2B5EF4-FFF2-40B4-BE49-F238E27FC236}">
                <a16:creationId xmlns:a16="http://schemas.microsoft.com/office/drawing/2014/main" id="{1226C9E6-139F-483D-A798-CAA1AEA9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349500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</a:t>
            </a:r>
            <a:endParaRPr lang="zh-CN" altLang="en-US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025087" name="Rectangle 63">
            <a:extLst>
              <a:ext uri="{FF2B5EF4-FFF2-40B4-BE49-F238E27FC236}">
                <a16:creationId xmlns:a16="http://schemas.microsoft.com/office/drawing/2014/main" id="{581AED4B-1D03-47F1-ABDD-1B5F6B2B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3495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88" name="Rectangle 64">
            <a:extLst>
              <a:ext uri="{FF2B5EF4-FFF2-40B4-BE49-F238E27FC236}">
                <a16:creationId xmlns:a16="http://schemas.microsoft.com/office/drawing/2014/main" id="{D1F874CE-8A1E-47A1-A634-23BAB6FF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30813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89" name="Rectangle 65">
            <a:extLst>
              <a:ext uri="{FF2B5EF4-FFF2-40B4-BE49-F238E27FC236}">
                <a16:creationId xmlns:a16="http://schemas.microsoft.com/office/drawing/2014/main" id="{038655B5-E66D-4F67-B38C-BF06A3BA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3924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0" name="Rectangle 66">
            <a:extLst>
              <a:ext uri="{FF2B5EF4-FFF2-40B4-BE49-F238E27FC236}">
                <a16:creationId xmlns:a16="http://schemas.microsoft.com/office/drawing/2014/main" id="{CD6C2508-F163-40D4-AB0C-A0E1A2DE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7036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1" name="Rectangle 67">
            <a:extLst>
              <a:ext uri="{FF2B5EF4-FFF2-40B4-BE49-F238E27FC236}">
                <a16:creationId xmlns:a16="http://schemas.microsoft.com/office/drawing/2014/main" id="{7B1A004E-CCE6-4124-BD4C-65C9E69C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2209800"/>
            <a:ext cx="6715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92" name="Rectangle 68">
            <a:extLst>
              <a:ext uri="{FF2B5EF4-FFF2-40B4-BE49-F238E27FC236}">
                <a16:creationId xmlns:a16="http://schemas.microsoft.com/office/drawing/2014/main" id="{10B8420B-ED37-4DE4-98BC-DD27F74E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349500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endParaRPr lang="zh-CN" altLang="en-US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025093" name="Rectangle 69">
            <a:extLst>
              <a:ext uri="{FF2B5EF4-FFF2-40B4-BE49-F238E27FC236}">
                <a16:creationId xmlns:a16="http://schemas.microsoft.com/office/drawing/2014/main" id="{8A49704C-0A43-4650-BF47-BD6EF582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23495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4" name="Rectangle 70">
            <a:extLst>
              <a:ext uri="{FF2B5EF4-FFF2-40B4-BE49-F238E27FC236}">
                <a16:creationId xmlns:a16="http://schemas.microsoft.com/office/drawing/2014/main" id="{DE1704C8-7834-42B5-8C26-798661F0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941638"/>
            <a:ext cx="671512" cy="793750"/>
          </a:xfrm>
          <a:prstGeom prst="rect">
            <a:avLst/>
          </a:prstGeom>
          <a:solidFill>
            <a:srgbClr val="FFFFCC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95" name="Rectangle 71">
            <a:extLst>
              <a:ext uri="{FF2B5EF4-FFF2-40B4-BE49-F238E27FC236}">
                <a16:creationId xmlns:a16="http://schemas.microsoft.com/office/drawing/2014/main" id="{8FB3E3F5-EF97-439E-9B09-302B5141F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0813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构件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6" name="Rectangle 72">
            <a:extLst>
              <a:ext uri="{FF2B5EF4-FFF2-40B4-BE49-F238E27FC236}">
                <a16:creationId xmlns:a16="http://schemas.microsoft.com/office/drawing/2014/main" id="{70BA585E-F856-4C52-9989-0DFB4D2C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33924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7" name="Rectangle 73">
            <a:extLst>
              <a:ext uri="{FF2B5EF4-FFF2-40B4-BE49-F238E27FC236}">
                <a16:creationId xmlns:a16="http://schemas.microsoft.com/office/drawing/2014/main" id="{F97C1806-085D-4CFF-A111-E6049981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33924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8" name="Rectangle 74">
            <a:extLst>
              <a:ext uri="{FF2B5EF4-FFF2-40B4-BE49-F238E27FC236}">
                <a16:creationId xmlns:a16="http://schemas.microsoft.com/office/drawing/2014/main" id="{B3F661CD-B451-47B1-A894-4E59574C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37036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099" name="Rectangle 75">
            <a:extLst>
              <a:ext uri="{FF2B5EF4-FFF2-40B4-BE49-F238E27FC236}">
                <a16:creationId xmlns:a16="http://schemas.microsoft.com/office/drawing/2014/main" id="{BD63F081-6D48-4C40-BBB5-8A82E558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2209800"/>
            <a:ext cx="9048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00" name="Rectangle 76">
            <a:extLst>
              <a:ext uri="{FF2B5EF4-FFF2-40B4-BE49-F238E27FC236}">
                <a16:creationId xmlns:a16="http://schemas.microsoft.com/office/drawing/2014/main" id="{16A7E6C9-FFC6-43EB-9C88-277C4D5E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2349500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</a:t>
            </a:r>
            <a:endParaRPr lang="zh-CN" altLang="en-US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025101" name="Rectangle 77">
            <a:extLst>
              <a:ext uri="{FF2B5EF4-FFF2-40B4-BE49-F238E27FC236}">
                <a16:creationId xmlns:a16="http://schemas.microsoft.com/office/drawing/2014/main" id="{B7788D92-62C9-404E-BB90-A35830C0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23495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02" name="Rectangle 78">
            <a:extLst>
              <a:ext uri="{FF2B5EF4-FFF2-40B4-BE49-F238E27FC236}">
                <a16:creationId xmlns:a16="http://schemas.microsoft.com/office/drawing/2014/main" id="{C22639FE-8792-4F27-A607-F81E544F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2941638"/>
            <a:ext cx="658813" cy="793750"/>
          </a:xfrm>
          <a:prstGeom prst="rect">
            <a:avLst/>
          </a:prstGeom>
          <a:solidFill>
            <a:srgbClr val="FFFFCC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03" name="Rectangle 79">
            <a:extLst>
              <a:ext uri="{FF2B5EF4-FFF2-40B4-BE49-F238E27FC236}">
                <a16:creationId xmlns:a16="http://schemas.microsoft.com/office/drawing/2014/main" id="{843456A0-0579-4645-A69C-3C445689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0813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构件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04" name="Rectangle 80">
            <a:extLst>
              <a:ext uri="{FF2B5EF4-FFF2-40B4-BE49-F238E27FC236}">
                <a16:creationId xmlns:a16="http://schemas.microsoft.com/office/drawing/2014/main" id="{9B9B4350-5D64-4BF4-9918-B79D217B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75" y="33924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05" name="Rectangle 81">
            <a:extLst>
              <a:ext uri="{FF2B5EF4-FFF2-40B4-BE49-F238E27FC236}">
                <a16:creationId xmlns:a16="http://schemas.microsoft.com/office/drawing/2014/main" id="{84205AD1-6DDC-4DAA-8B07-38E4AC10F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33924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06" name="Rectangle 82">
            <a:extLst>
              <a:ext uri="{FF2B5EF4-FFF2-40B4-BE49-F238E27FC236}">
                <a16:creationId xmlns:a16="http://schemas.microsoft.com/office/drawing/2014/main" id="{5064257B-4ACB-48DE-91F8-9FA56EEDC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50" y="37036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07" name="Rectangle 83">
            <a:extLst>
              <a:ext uri="{FF2B5EF4-FFF2-40B4-BE49-F238E27FC236}">
                <a16:creationId xmlns:a16="http://schemas.microsoft.com/office/drawing/2014/main" id="{E5BAC407-5DF1-4B6B-9030-0A3BCDC8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209800"/>
            <a:ext cx="7953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08" name="Rectangle 84">
            <a:extLst>
              <a:ext uri="{FF2B5EF4-FFF2-40B4-BE49-F238E27FC236}">
                <a16:creationId xmlns:a16="http://schemas.microsoft.com/office/drawing/2014/main" id="{325ECC75-B218-42C8-A6C9-318E997F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2349500"/>
            <a:ext cx="409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</a:t>
            </a:r>
            <a:endParaRPr lang="zh-CN" altLang="en-US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025109" name="Freeform 85">
            <a:extLst>
              <a:ext uri="{FF2B5EF4-FFF2-40B4-BE49-F238E27FC236}">
                <a16:creationId xmlns:a16="http://schemas.microsoft.com/office/drawing/2014/main" id="{F92BE1E7-26DA-4DF7-ABE7-FB20C63B9BCA}"/>
              </a:ext>
            </a:extLst>
          </p:cNvPr>
          <p:cNvSpPr>
            <a:spLocks/>
          </p:cNvSpPr>
          <p:nvPr/>
        </p:nvSpPr>
        <p:spPr bwMode="auto">
          <a:xfrm>
            <a:off x="5519738" y="3719513"/>
            <a:ext cx="1287462" cy="901700"/>
          </a:xfrm>
          <a:custGeom>
            <a:avLst/>
            <a:gdLst>
              <a:gd name="T0" fmla="*/ 751 w 811"/>
              <a:gd name="T1" fmla="*/ 0 h 568"/>
              <a:gd name="T2" fmla="*/ 673 w 811"/>
              <a:gd name="T3" fmla="*/ 78 h 568"/>
              <a:gd name="T4" fmla="*/ 725 w 811"/>
              <a:gd name="T5" fmla="*/ 78 h 568"/>
              <a:gd name="T6" fmla="*/ 725 w 811"/>
              <a:gd name="T7" fmla="*/ 519 h 568"/>
              <a:gd name="T8" fmla="*/ 43 w 811"/>
              <a:gd name="T9" fmla="*/ 519 h 568"/>
              <a:gd name="T10" fmla="*/ 43 w 811"/>
              <a:gd name="T11" fmla="*/ 39 h 568"/>
              <a:gd name="T12" fmla="*/ 0 w 811"/>
              <a:gd name="T13" fmla="*/ 39 h 568"/>
              <a:gd name="T14" fmla="*/ 0 w 811"/>
              <a:gd name="T15" fmla="*/ 568 h 568"/>
              <a:gd name="T16" fmla="*/ 768 w 811"/>
              <a:gd name="T17" fmla="*/ 568 h 568"/>
              <a:gd name="T18" fmla="*/ 768 w 811"/>
              <a:gd name="T19" fmla="*/ 78 h 568"/>
              <a:gd name="T20" fmla="*/ 811 w 811"/>
              <a:gd name="T21" fmla="*/ 68 h 568"/>
              <a:gd name="T22" fmla="*/ 751 w 811"/>
              <a:gd name="T23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1" h="568">
                <a:moveTo>
                  <a:pt x="751" y="0"/>
                </a:moveTo>
                <a:lnTo>
                  <a:pt x="673" y="78"/>
                </a:lnTo>
                <a:lnTo>
                  <a:pt x="725" y="78"/>
                </a:lnTo>
                <a:lnTo>
                  <a:pt x="725" y="519"/>
                </a:lnTo>
                <a:lnTo>
                  <a:pt x="43" y="519"/>
                </a:lnTo>
                <a:lnTo>
                  <a:pt x="43" y="39"/>
                </a:lnTo>
                <a:lnTo>
                  <a:pt x="0" y="39"/>
                </a:lnTo>
                <a:lnTo>
                  <a:pt x="0" y="568"/>
                </a:lnTo>
                <a:lnTo>
                  <a:pt x="768" y="568"/>
                </a:lnTo>
                <a:lnTo>
                  <a:pt x="768" y="78"/>
                </a:lnTo>
                <a:lnTo>
                  <a:pt x="811" y="68"/>
                </a:lnTo>
                <a:lnTo>
                  <a:pt x="751" y="0"/>
                </a:lnTo>
                <a:close/>
              </a:path>
            </a:pathLst>
          </a:custGeom>
          <a:solidFill>
            <a:srgbClr val="99CC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10" name="Freeform 86">
            <a:extLst>
              <a:ext uri="{FF2B5EF4-FFF2-40B4-BE49-F238E27FC236}">
                <a16:creationId xmlns:a16="http://schemas.microsoft.com/office/drawing/2014/main" id="{A56D96D3-DA78-4EB9-93B7-3992A51BE756}"/>
              </a:ext>
            </a:extLst>
          </p:cNvPr>
          <p:cNvSpPr>
            <a:spLocks/>
          </p:cNvSpPr>
          <p:nvPr/>
        </p:nvSpPr>
        <p:spPr bwMode="auto">
          <a:xfrm>
            <a:off x="5272088" y="3719513"/>
            <a:ext cx="2741612" cy="1073150"/>
          </a:xfrm>
          <a:custGeom>
            <a:avLst/>
            <a:gdLst>
              <a:gd name="T0" fmla="*/ 1658 w 1727"/>
              <a:gd name="T1" fmla="*/ 0 h 676"/>
              <a:gd name="T2" fmla="*/ 1581 w 1727"/>
              <a:gd name="T3" fmla="*/ 78 h 676"/>
              <a:gd name="T4" fmla="*/ 1632 w 1727"/>
              <a:gd name="T5" fmla="*/ 88 h 676"/>
              <a:gd name="T6" fmla="*/ 1632 w 1727"/>
              <a:gd name="T7" fmla="*/ 617 h 676"/>
              <a:gd name="T8" fmla="*/ 52 w 1727"/>
              <a:gd name="T9" fmla="*/ 617 h 676"/>
              <a:gd name="T10" fmla="*/ 52 w 1727"/>
              <a:gd name="T11" fmla="*/ 39 h 676"/>
              <a:gd name="T12" fmla="*/ 0 w 1727"/>
              <a:gd name="T13" fmla="*/ 39 h 676"/>
              <a:gd name="T14" fmla="*/ 0 w 1727"/>
              <a:gd name="T15" fmla="*/ 676 h 676"/>
              <a:gd name="T16" fmla="*/ 1684 w 1727"/>
              <a:gd name="T17" fmla="*/ 676 h 676"/>
              <a:gd name="T18" fmla="*/ 1684 w 1727"/>
              <a:gd name="T19" fmla="*/ 88 h 676"/>
              <a:gd name="T20" fmla="*/ 1727 w 1727"/>
              <a:gd name="T21" fmla="*/ 88 h 676"/>
              <a:gd name="T22" fmla="*/ 1658 w 1727"/>
              <a:gd name="T2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7" h="676">
                <a:moveTo>
                  <a:pt x="1658" y="0"/>
                </a:moveTo>
                <a:lnTo>
                  <a:pt x="1581" y="78"/>
                </a:lnTo>
                <a:lnTo>
                  <a:pt x="1632" y="88"/>
                </a:lnTo>
                <a:lnTo>
                  <a:pt x="1632" y="617"/>
                </a:lnTo>
                <a:lnTo>
                  <a:pt x="52" y="617"/>
                </a:lnTo>
                <a:lnTo>
                  <a:pt x="52" y="39"/>
                </a:lnTo>
                <a:lnTo>
                  <a:pt x="0" y="39"/>
                </a:lnTo>
                <a:lnTo>
                  <a:pt x="0" y="676"/>
                </a:lnTo>
                <a:lnTo>
                  <a:pt x="1684" y="676"/>
                </a:lnTo>
                <a:lnTo>
                  <a:pt x="1684" y="88"/>
                </a:lnTo>
                <a:lnTo>
                  <a:pt x="1727" y="88"/>
                </a:lnTo>
                <a:lnTo>
                  <a:pt x="1658" y="0"/>
                </a:lnTo>
                <a:close/>
              </a:path>
            </a:pathLst>
          </a:custGeom>
          <a:solidFill>
            <a:srgbClr val="99CC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5111" name="Group 87">
            <a:extLst>
              <a:ext uri="{FF2B5EF4-FFF2-40B4-BE49-F238E27FC236}">
                <a16:creationId xmlns:a16="http://schemas.microsoft.com/office/drawing/2014/main" id="{49580CC8-750E-4DFA-AB1F-FB9EFAC1E802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3127375"/>
            <a:ext cx="617538" cy="1104900"/>
            <a:chOff x="2046" y="2157"/>
            <a:chExt cx="389" cy="696"/>
          </a:xfrm>
        </p:grpSpPr>
        <p:sp>
          <p:nvSpPr>
            <p:cNvPr id="1025112" name="Freeform 88">
              <a:extLst>
                <a:ext uri="{FF2B5EF4-FFF2-40B4-BE49-F238E27FC236}">
                  <a16:creationId xmlns:a16="http://schemas.microsoft.com/office/drawing/2014/main" id="{7C9217BA-0A55-4629-B380-CBE858D8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2157"/>
              <a:ext cx="389" cy="696"/>
            </a:xfrm>
            <a:custGeom>
              <a:avLst/>
              <a:gdLst>
                <a:gd name="T0" fmla="*/ 0 w 389"/>
                <a:gd name="T1" fmla="*/ 10 h 696"/>
                <a:gd name="T2" fmla="*/ 26 w 389"/>
                <a:gd name="T3" fmla="*/ 0 h 696"/>
                <a:gd name="T4" fmla="*/ 61 w 389"/>
                <a:gd name="T5" fmla="*/ 10 h 696"/>
                <a:gd name="T6" fmla="*/ 95 w 389"/>
                <a:gd name="T7" fmla="*/ 20 h 696"/>
                <a:gd name="T8" fmla="*/ 130 w 389"/>
                <a:gd name="T9" fmla="*/ 49 h 696"/>
                <a:gd name="T10" fmla="*/ 173 w 389"/>
                <a:gd name="T11" fmla="*/ 89 h 696"/>
                <a:gd name="T12" fmla="*/ 208 w 389"/>
                <a:gd name="T13" fmla="*/ 138 h 696"/>
                <a:gd name="T14" fmla="*/ 285 w 389"/>
                <a:gd name="T15" fmla="*/ 265 h 696"/>
                <a:gd name="T16" fmla="*/ 285 w 389"/>
                <a:gd name="T17" fmla="*/ 265 h 696"/>
                <a:gd name="T18" fmla="*/ 311 w 389"/>
                <a:gd name="T19" fmla="*/ 314 h 696"/>
                <a:gd name="T20" fmla="*/ 354 w 389"/>
                <a:gd name="T21" fmla="*/ 412 h 696"/>
                <a:gd name="T22" fmla="*/ 380 w 389"/>
                <a:gd name="T23" fmla="*/ 500 h 696"/>
                <a:gd name="T24" fmla="*/ 389 w 389"/>
                <a:gd name="T25" fmla="*/ 579 h 696"/>
                <a:gd name="T26" fmla="*/ 389 w 389"/>
                <a:gd name="T27" fmla="*/ 647 h 696"/>
                <a:gd name="T28" fmla="*/ 389 w 389"/>
                <a:gd name="T29" fmla="*/ 647 h 696"/>
                <a:gd name="T30" fmla="*/ 337 w 389"/>
                <a:gd name="T31" fmla="*/ 696 h 696"/>
                <a:gd name="T32" fmla="*/ 363 w 389"/>
                <a:gd name="T33" fmla="*/ 588 h 696"/>
                <a:gd name="T34" fmla="*/ 363 w 389"/>
                <a:gd name="T35" fmla="*/ 588 h 696"/>
                <a:gd name="T36" fmla="*/ 363 w 389"/>
                <a:gd name="T37" fmla="*/ 530 h 696"/>
                <a:gd name="T38" fmla="*/ 354 w 389"/>
                <a:gd name="T39" fmla="*/ 451 h 696"/>
                <a:gd name="T40" fmla="*/ 329 w 389"/>
                <a:gd name="T41" fmla="*/ 373 h 696"/>
                <a:gd name="T42" fmla="*/ 294 w 389"/>
                <a:gd name="T43" fmla="*/ 294 h 696"/>
                <a:gd name="T44" fmla="*/ 294 w 389"/>
                <a:gd name="T45" fmla="*/ 294 h 696"/>
                <a:gd name="T46" fmla="*/ 225 w 389"/>
                <a:gd name="T47" fmla="*/ 187 h 696"/>
                <a:gd name="T48" fmla="*/ 147 w 389"/>
                <a:gd name="T49" fmla="*/ 108 h 696"/>
                <a:gd name="T50" fmla="*/ 113 w 389"/>
                <a:gd name="T51" fmla="*/ 79 h 696"/>
                <a:gd name="T52" fmla="*/ 78 w 389"/>
                <a:gd name="T53" fmla="*/ 69 h 696"/>
                <a:gd name="T54" fmla="*/ 52 w 389"/>
                <a:gd name="T55" fmla="*/ 59 h 696"/>
                <a:gd name="T56" fmla="*/ 26 w 389"/>
                <a:gd name="T57" fmla="*/ 69 h 696"/>
                <a:gd name="T58" fmla="*/ 0 w 389"/>
                <a:gd name="T59" fmla="*/ 1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9" h="696">
                  <a:moveTo>
                    <a:pt x="0" y="10"/>
                  </a:moveTo>
                  <a:lnTo>
                    <a:pt x="26" y="0"/>
                  </a:lnTo>
                  <a:lnTo>
                    <a:pt x="61" y="10"/>
                  </a:lnTo>
                  <a:lnTo>
                    <a:pt x="95" y="20"/>
                  </a:lnTo>
                  <a:lnTo>
                    <a:pt x="130" y="49"/>
                  </a:lnTo>
                  <a:lnTo>
                    <a:pt x="173" y="89"/>
                  </a:lnTo>
                  <a:lnTo>
                    <a:pt x="208" y="138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311" y="314"/>
                  </a:lnTo>
                  <a:lnTo>
                    <a:pt x="354" y="412"/>
                  </a:lnTo>
                  <a:lnTo>
                    <a:pt x="380" y="500"/>
                  </a:lnTo>
                  <a:lnTo>
                    <a:pt x="389" y="579"/>
                  </a:lnTo>
                  <a:lnTo>
                    <a:pt x="389" y="647"/>
                  </a:lnTo>
                  <a:lnTo>
                    <a:pt x="389" y="647"/>
                  </a:lnTo>
                  <a:lnTo>
                    <a:pt x="337" y="696"/>
                  </a:lnTo>
                  <a:lnTo>
                    <a:pt x="363" y="588"/>
                  </a:lnTo>
                  <a:lnTo>
                    <a:pt x="363" y="588"/>
                  </a:lnTo>
                  <a:lnTo>
                    <a:pt x="363" y="530"/>
                  </a:lnTo>
                  <a:lnTo>
                    <a:pt x="354" y="451"/>
                  </a:lnTo>
                  <a:lnTo>
                    <a:pt x="329" y="373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225" y="187"/>
                  </a:lnTo>
                  <a:lnTo>
                    <a:pt x="147" y="108"/>
                  </a:lnTo>
                  <a:lnTo>
                    <a:pt x="113" y="79"/>
                  </a:lnTo>
                  <a:lnTo>
                    <a:pt x="78" y="69"/>
                  </a:lnTo>
                  <a:lnTo>
                    <a:pt x="52" y="59"/>
                  </a:lnTo>
                  <a:lnTo>
                    <a:pt x="26" y="6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13" name="Freeform 89">
              <a:extLst>
                <a:ext uri="{FF2B5EF4-FFF2-40B4-BE49-F238E27FC236}">
                  <a16:creationId xmlns:a16="http://schemas.microsoft.com/office/drawing/2014/main" id="{1D2B5AA4-8567-4BAE-B551-F65777252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2157"/>
              <a:ext cx="294" cy="294"/>
            </a:xfrm>
            <a:custGeom>
              <a:avLst/>
              <a:gdLst>
                <a:gd name="T0" fmla="*/ 0 w 294"/>
                <a:gd name="T1" fmla="*/ 10 h 294"/>
                <a:gd name="T2" fmla="*/ 26 w 294"/>
                <a:gd name="T3" fmla="*/ 0 h 294"/>
                <a:gd name="T4" fmla="*/ 61 w 294"/>
                <a:gd name="T5" fmla="*/ 10 h 294"/>
                <a:gd name="T6" fmla="*/ 95 w 294"/>
                <a:gd name="T7" fmla="*/ 20 h 294"/>
                <a:gd name="T8" fmla="*/ 130 w 294"/>
                <a:gd name="T9" fmla="*/ 49 h 294"/>
                <a:gd name="T10" fmla="*/ 173 w 294"/>
                <a:gd name="T11" fmla="*/ 89 h 294"/>
                <a:gd name="T12" fmla="*/ 208 w 294"/>
                <a:gd name="T13" fmla="*/ 138 h 294"/>
                <a:gd name="T14" fmla="*/ 285 w 294"/>
                <a:gd name="T15" fmla="*/ 265 h 294"/>
                <a:gd name="T16" fmla="*/ 294 w 294"/>
                <a:gd name="T17" fmla="*/ 285 h 294"/>
                <a:gd name="T18" fmla="*/ 294 w 294"/>
                <a:gd name="T19" fmla="*/ 294 h 294"/>
                <a:gd name="T20" fmla="*/ 294 w 294"/>
                <a:gd name="T21" fmla="*/ 294 h 294"/>
                <a:gd name="T22" fmla="*/ 225 w 294"/>
                <a:gd name="T23" fmla="*/ 187 h 294"/>
                <a:gd name="T24" fmla="*/ 147 w 294"/>
                <a:gd name="T25" fmla="*/ 108 h 294"/>
                <a:gd name="T26" fmla="*/ 113 w 294"/>
                <a:gd name="T27" fmla="*/ 79 h 294"/>
                <a:gd name="T28" fmla="*/ 78 w 294"/>
                <a:gd name="T29" fmla="*/ 69 h 294"/>
                <a:gd name="T30" fmla="*/ 52 w 294"/>
                <a:gd name="T31" fmla="*/ 59 h 294"/>
                <a:gd name="T32" fmla="*/ 26 w 294"/>
                <a:gd name="T33" fmla="*/ 69 h 294"/>
                <a:gd name="T34" fmla="*/ 0 w 294"/>
                <a:gd name="T35" fmla="*/ 1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294">
                  <a:moveTo>
                    <a:pt x="0" y="10"/>
                  </a:moveTo>
                  <a:lnTo>
                    <a:pt x="26" y="0"/>
                  </a:lnTo>
                  <a:lnTo>
                    <a:pt x="61" y="10"/>
                  </a:lnTo>
                  <a:lnTo>
                    <a:pt x="95" y="20"/>
                  </a:lnTo>
                  <a:lnTo>
                    <a:pt x="130" y="49"/>
                  </a:lnTo>
                  <a:lnTo>
                    <a:pt x="173" y="89"/>
                  </a:lnTo>
                  <a:lnTo>
                    <a:pt x="208" y="138"/>
                  </a:lnTo>
                  <a:lnTo>
                    <a:pt x="285" y="265"/>
                  </a:lnTo>
                  <a:lnTo>
                    <a:pt x="294" y="285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225" y="187"/>
                  </a:lnTo>
                  <a:lnTo>
                    <a:pt x="147" y="108"/>
                  </a:lnTo>
                  <a:lnTo>
                    <a:pt x="113" y="79"/>
                  </a:lnTo>
                  <a:lnTo>
                    <a:pt x="78" y="69"/>
                  </a:lnTo>
                  <a:lnTo>
                    <a:pt x="52" y="59"/>
                  </a:lnTo>
                  <a:lnTo>
                    <a:pt x="26" y="6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BA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14" name="Freeform 90">
              <a:extLst>
                <a:ext uri="{FF2B5EF4-FFF2-40B4-BE49-F238E27FC236}">
                  <a16:creationId xmlns:a16="http://schemas.microsoft.com/office/drawing/2014/main" id="{B9DC7761-947F-4862-A07C-64AB66B5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2157"/>
              <a:ext cx="389" cy="696"/>
            </a:xfrm>
            <a:custGeom>
              <a:avLst/>
              <a:gdLst>
                <a:gd name="T0" fmla="*/ 0 w 389"/>
                <a:gd name="T1" fmla="*/ 10 h 696"/>
                <a:gd name="T2" fmla="*/ 26 w 389"/>
                <a:gd name="T3" fmla="*/ 0 h 696"/>
                <a:gd name="T4" fmla="*/ 61 w 389"/>
                <a:gd name="T5" fmla="*/ 10 h 696"/>
                <a:gd name="T6" fmla="*/ 95 w 389"/>
                <a:gd name="T7" fmla="*/ 20 h 696"/>
                <a:gd name="T8" fmla="*/ 130 w 389"/>
                <a:gd name="T9" fmla="*/ 49 h 696"/>
                <a:gd name="T10" fmla="*/ 173 w 389"/>
                <a:gd name="T11" fmla="*/ 89 h 696"/>
                <a:gd name="T12" fmla="*/ 208 w 389"/>
                <a:gd name="T13" fmla="*/ 138 h 696"/>
                <a:gd name="T14" fmla="*/ 285 w 389"/>
                <a:gd name="T15" fmla="*/ 265 h 696"/>
                <a:gd name="T16" fmla="*/ 285 w 389"/>
                <a:gd name="T17" fmla="*/ 265 h 696"/>
                <a:gd name="T18" fmla="*/ 311 w 389"/>
                <a:gd name="T19" fmla="*/ 314 h 696"/>
                <a:gd name="T20" fmla="*/ 354 w 389"/>
                <a:gd name="T21" fmla="*/ 412 h 696"/>
                <a:gd name="T22" fmla="*/ 380 w 389"/>
                <a:gd name="T23" fmla="*/ 500 h 696"/>
                <a:gd name="T24" fmla="*/ 389 w 389"/>
                <a:gd name="T25" fmla="*/ 579 h 696"/>
                <a:gd name="T26" fmla="*/ 389 w 389"/>
                <a:gd name="T27" fmla="*/ 647 h 696"/>
                <a:gd name="T28" fmla="*/ 389 w 389"/>
                <a:gd name="T29" fmla="*/ 647 h 696"/>
                <a:gd name="T30" fmla="*/ 337 w 389"/>
                <a:gd name="T31" fmla="*/ 696 h 696"/>
                <a:gd name="T32" fmla="*/ 363 w 389"/>
                <a:gd name="T33" fmla="*/ 588 h 696"/>
                <a:gd name="T34" fmla="*/ 363 w 389"/>
                <a:gd name="T35" fmla="*/ 588 h 696"/>
                <a:gd name="T36" fmla="*/ 363 w 389"/>
                <a:gd name="T37" fmla="*/ 530 h 696"/>
                <a:gd name="T38" fmla="*/ 354 w 389"/>
                <a:gd name="T39" fmla="*/ 451 h 696"/>
                <a:gd name="T40" fmla="*/ 329 w 389"/>
                <a:gd name="T41" fmla="*/ 373 h 696"/>
                <a:gd name="T42" fmla="*/ 294 w 389"/>
                <a:gd name="T43" fmla="*/ 294 h 696"/>
                <a:gd name="T44" fmla="*/ 294 w 389"/>
                <a:gd name="T45" fmla="*/ 294 h 696"/>
                <a:gd name="T46" fmla="*/ 225 w 389"/>
                <a:gd name="T47" fmla="*/ 187 h 696"/>
                <a:gd name="T48" fmla="*/ 147 w 389"/>
                <a:gd name="T49" fmla="*/ 108 h 696"/>
                <a:gd name="T50" fmla="*/ 113 w 389"/>
                <a:gd name="T51" fmla="*/ 79 h 696"/>
                <a:gd name="T52" fmla="*/ 78 w 389"/>
                <a:gd name="T53" fmla="*/ 69 h 696"/>
                <a:gd name="T54" fmla="*/ 52 w 389"/>
                <a:gd name="T55" fmla="*/ 59 h 696"/>
                <a:gd name="T56" fmla="*/ 26 w 389"/>
                <a:gd name="T57" fmla="*/ 69 h 696"/>
                <a:gd name="T58" fmla="*/ 0 w 389"/>
                <a:gd name="T59" fmla="*/ 1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9" h="696">
                  <a:moveTo>
                    <a:pt x="0" y="10"/>
                  </a:moveTo>
                  <a:lnTo>
                    <a:pt x="26" y="0"/>
                  </a:lnTo>
                  <a:lnTo>
                    <a:pt x="61" y="10"/>
                  </a:lnTo>
                  <a:lnTo>
                    <a:pt x="95" y="20"/>
                  </a:lnTo>
                  <a:lnTo>
                    <a:pt x="130" y="49"/>
                  </a:lnTo>
                  <a:lnTo>
                    <a:pt x="173" y="89"/>
                  </a:lnTo>
                  <a:lnTo>
                    <a:pt x="208" y="138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311" y="314"/>
                  </a:lnTo>
                  <a:lnTo>
                    <a:pt x="354" y="412"/>
                  </a:lnTo>
                  <a:lnTo>
                    <a:pt x="380" y="500"/>
                  </a:lnTo>
                  <a:lnTo>
                    <a:pt x="389" y="579"/>
                  </a:lnTo>
                  <a:lnTo>
                    <a:pt x="389" y="647"/>
                  </a:lnTo>
                  <a:lnTo>
                    <a:pt x="389" y="647"/>
                  </a:lnTo>
                  <a:lnTo>
                    <a:pt x="337" y="696"/>
                  </a:lnTo>
                  <a:lnTo>
                    <a:pt x="363" y="588"/>
                  </a:lnTo>
                  <a:lnTo>
                    <a:pt x="363" y="588"/>
                  </a:lnTo>
                  <a:lnTo>
                    <a:pt x="363" y="530"/>
                  </a:lnTo>
                  <a:lnTo>
                    <a:pt x="354" y="451"/>
                  </a:lnTo>
                  <a:lnTo>
                    <a:pt x="329" y="373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225" y="187"/>
                  </a:lnTo>
                  <a:lnTo>
                    <a:pt x="147" y="108"/>
                  </a:lnTo>
                  <a:lnTo>
                    <a:pt x="113" y="79"/>
                  </a:lnTo>
                  <a:lnTo>
                    <a:pt x="78" y="69"/>
                  </a:lnTo>
                  <a:lnTo>
                    <a:pt x="52" y="59"/>
                  </a:lnTo>
                  <a:lnTo>
                    <a:pt x="26" y="69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15" name="Freeform 91">
              <a:extLst>
                <a:ext uri="{FF2B5EF4-FFF2-40B4-BE49-F238E27FC236}">
                  <a16:creationId xmlns:a16="http://schemas.microsoft.com/office/drawing/2014/main" id="{36B2B56A-BD79-4AC5-86D1-B9834B2B5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2422"/>
              <a:ext cx="9" cy="2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0 h 29"/>
                <a:gd name="T4" fmla="*/ 9 w 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lnTo>
                    <a:pt x="9" y="20"/>
                  </a:lnTo>
                  <a:lnTo>
                    <a:pt x="9" y="2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116" name="Rectangle 92">
            <a:extLst>
              <a:ext uri="{FF2B5EF4-FFF2-40B4-BE49-F238E27FC236}">
                <a16:creationId xmlns:a16="http://schemas.microsoft.com/office/drawing/2014/main" id="{6BB34A5D-C9F8-4B31-B656-A340EC6A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172720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17" name="Rectangle 93">
            <a:extLst>
              <a:ext uri="{FF2B5EF4-FFF2-40B4-BE49-F238E27FC236}">
                <a16:creationId xmlns:a16="http://schemas.microsoft.com/office/drawing/2014/main" id="{0E90B7B6-3525-4FFB-A7F9-319866A1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5346700"/>
            <a:ext cx="14668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18" name="Rectangle 94">
            <a:extLst>
              <a:ext uri="{FF2B5EF4-FFF2-40B4-BE49-F238E27FC236}">
                <a16:creationId xmlns:a16="http://schemas.microsoft.com/office/drawing/2014/main" id="{1F7EAE62-EB75-4FEE-9458-11B807B2E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5576888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直接调用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19" name="Rectangle 95">
            <a:extLst>
              <a:ext uri="{FF2B5EF4-FFF2-40B4-BE49-F238E27FC236}">
                <a16:creationId xmlns:a16="http://schemas.microsoft.com/office/drawing/2014/main" id="{806ED08C-9F91-45A5-B6D6-9D64AF00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6100763"/>
            <a:ext cx="106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20" name="Rectangle 96">
            <a:extLst>
              <a:ext uri="{FF2B5EF4-FFF2-40B4-BE49-F238E27FC236}">
                <a16:creationId xmlns:a16="http://schemas.microsoft.com/office/drawing/2014/main" id="{D6F9FBBA-4F88-48B6-ABD3-46D85B64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5346700"/>
            <a:ext cx="20986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21" name="Rectangle 97">
            <a:extLst>
              <a:ext uri="{FF2B5EF4-FFF2-40B4-BE49-F238E27FC236}">
                <a16:creationId xmlns:a16="http://schemas.microsoft.com/office/drawing/2014/main" id="{B12EE17C-0EA4-40FE-B5F8-EF5D06E9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5576888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局部调用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22" name="Rectangle 98">
            <a:extLst>
              <a:ext uri="{FF2B5EF4-FFF2-40B4-BE49-F238E27FC236}">
                <a16:creationId xmlns:a16="http://schemas.microsoft.com/office/drawing/2014/main" id="{F365778B-DD73-4AB7-8968-0910AA0A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5346700"/>
            <a:ext cx="2082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23" name="Rectangle 99">
            <a:extLst>
              <a:ext uri="{FF2B5EF4-FFF2-40B4-BE49-F238E27FC236}">
                <a16:creationId xmlns:a16="http://schemas.microsoft.com/office/drawing/2014/main" id="{BA53C735-128B-4A6D-8D54-B329A232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5576888"/>
            <a:ext cx="1943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跨进程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跨机器调用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24" name="Rectangle 100">
            <a:extLst>
              <a:ext uri="{FF2B5EF4-FFF2-40B4-BE49-F238E27FC236}">
                <a16:creationId xmlns:a16="http://schemas.microsoft.com/office/drawing/2014/main" id="{DFD89DC6-BF07-4FBE-81F4-FBE50008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2832100"/>
            <a:ext cx="782637" cy="51435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25" name="Rectangle 101">
            <a:extLst>
              <a:ext uri="{FF2B5EF4-FFF2-40B4-BE49-F238E27FC236}">
                <a16:creationId xmlns:a16="http://schemas.microsoft.com/office/drawing/2014/main" id="{BA6233D4-CC80-461E-BEEF-9CBF435D3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832100"/>
            <a:ext cx="8921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26" name="Rectangle 102">
            <a:extLst>
              <a:ext uri="{FF2B5EF4-FFF2-40B4-BE49-F238E27FC236}">
                <a16:creationId xmlns:a16="http://schemas.microsoft.com/office/drawing/2014/main" id="{88B06C81-4847-45B0-AA75-DF9273F9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29718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27" name="Rectangle 103">
            <a:extLst>
              <a:ext uri="{FF2B5EF4-FFF2-40B4-BE49-F238E27FC236}">
                <a16:creationId xmlns:a16="http://schemas.microsoft.com/office/drawing/2014/main" id="{E66039B5-4ABE-46EA-B663-73DDE0DB1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9718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28" name="Rectangle 104">
            <a:extLst>
              <a:ext uri="{FF2B5EF4-FFF2-40B4-BE49-F238E27FC236}">
                <a16:creationId xmlns:a16="http://schemas.microsoft.com/office/drawing/2014/main" id="{399FA0E5-B3B1-49EA-87AA-582AFC45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941638"/>
            <a:ext cx="671512" cy="85566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29" name="Rectangle 105">
            <a:extLst>
              <a:ext uri="{FF2B5EF4-FFF2-40B4-BE49-F238E27FC236}">
                <a16:creationId xmlns:a16="http://schemas.microsoft.com/office/drawing/2014/main" id="{66264216-1280-48F5-8094-DC8A3AAE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0813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30" name="Rectangle 106">
            <a:extLst>
              <a:ext uri="{FF2B5EF4-FFF2-40B4-BE49-F238E27FC236}">
                <a16:creationId xmlns:a16="http://schemas.microsoft.com/office/drawing/2014/main" id="{6D84061D-3567-473C-8C66-811DD2DF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39248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31" name="Rectangle 107">
            <a:extLst>
              <a:ext uri="{FF2B5EF4-FFF2-40B4-BE49-F238E27FC236}">
                <a16:creationId xmlns:a16="http://schemas.microsoft.com/office/drawing/2014/main" id="{FC0E3B58-6565-4344-8EA1-50366E12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832100"/>
            <a:ext cx="795337" cy="4826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32" name="Rectangle 108">
            <a:extLst>
              <a:ext uri="{FF2B5EF4-FFF2-40B4-BE49-F238E27FC236}">
                <a16:creationId xmlns:a16="http://schemas.microsoft.com/office/drawing/2014/main" id="{A4F31BF4-575A-44DB-9899-5C30B1FD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971800"/>
            <a:ext cx="652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5133" name="Rectangle 109">
            <a:extLst>
              <a:ext uri="{FF2B5EF4-FFF2-40B4-BE49-F238E27FC236}">
                <a16:creationId xmlns:a16="http://schemas.microsoft.com/office/drawing/2014/main" id="{40BCDC24-73C5-46F7-9048-A017199B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172720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34" name="Rectangle 110">
            <a:extLst>
              <a:ext uri="{FF2B5EF4-FFF2-40B4-BE49-F238E27FC236}">
                <a16:creationId xmlns:a16="http://schemas.microsoft.com/office/drawing/2014/main" id="{0C7C0A50-81C3-4C29-A0F0-F5B8B96E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172720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35" name="Rectangle 111">
            <a:extLst>
              <a:ext uri="{FF2B5EF4-FFF2-40B4-BE49-F238E27FC236}">
                <a16:creationId xmlns:a16="http://schemas.microsoft.com/office/drawing/2014/main" id="{7DDCFA1F-D8E2-45FD-BD9D-DBCCDBAE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172720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5136" name="Rectangle 112">
            <a:extLst>
              <a:ext uri="{FF2B5EF4-FFF2-40B4-BE49-F238E27FC236}">
                <a16:creationId xmlns:a16="http://schemas.microsoft.com/office/drawing/2014/main" id="{E7779019-21C5-4D9D-A0A5-D51B4D46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72720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>
            <a:extLst>
              <a:ext uri="{FF2B5EF4-FFF2-40B4-BE49-F238E27FC236}">
                <a16:creationId xmlns:a16="http://schemas.microsoft.com/office/drawing/2014/main" id="{1B34D6DD-759D-4258-B5B4-5DECC67FC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开场白</a:t>
            </a:r>
          </a:p>
        </p:txBody>
      </p:sp>
      <p:sp>
        <p:nvSpPr>
          <p:cNvPr id="978947" name="Rectangle 3">
            <a:extLst>
              <a:ext uri="{FF2B5EF4-FFF2-40B4-BE49-F238E27FC236}">
                <a16:creationId xmlns:a16="http://schemas.microsoft.com/office/drawing/2014/main" id="{29E5A351-B894-4D2E-831B-49E9A89AC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46200"/>
            <a:ext cx="8199438" cy="4732338"/>
          </a:xfrm>
        </p:spPr>
        <p:txBody>
          <a:bodyPr/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	近年来，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服务已经渐渐成为软件行业的热门字眼。首先，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服务是一个软件模块，它提供某种服务，例如：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MP3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播放器、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MPEG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解码器都是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服务。其次，用户程序可以在因特网范围里透明地使用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	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服务是现代软件设计体系的建筑零件。脱机的、面向单机工作的传统操作系统模式只不过是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服务的一种特殊情况。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服务的关键技术是支持动态“目标代码”模块封装、动态“目标代码”模块继承、基于元数据的类接口多态以及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AOP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技术等。“软件工厂”条件下的软件积木式拼装和零件化生产技术不断成熟，软件编程已经走入一个崭新的纪元。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	比较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.NET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的中间代码形式，“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Elastos”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编程技术提出用了“二进制代码”制造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服务的新理念，其代码运行效率、资源消耗方面基本与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C/C++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程序相同，为未来系统软件的开发带来全新的体验。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SUN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公司提出网络就是计算机，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是网络编程环境。我们的目标是：网络就是手机，网络就是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HDTV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b="0">
                <a:latin typeface="新宋体" panose="02010609030101010101" pitchFamily="49" charset="-122"/>
                <a:ea typeface="新宋体" panose="02010609030101010101" pitchFamily="49" charset="-122"/>
              </a:rPr>
              <a:t>Elastos</a:t>
            </a:r>
            <a:r>
              <a:rPr lang="zh-CN" altLang="en-US" sz="2000" b="0">
                <a:latin typeface="新宋体" panose="02010609030101010101" pitchFamily="49" charset="-122"/>
                <a:ea typeface="新宋体" panose="02010609030101010101" pitchFamily="49" charset="-122"/>
              </a:rPr>
              <a:t>就是它们的网络编程环境。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endParaRPr lang="zh-CN" altLang="en-US" sz="1800" b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>
            <a:extLst>
              <a:ext uri="{FF2B5EF4-FFF2-40B4-BE49-F238E27FC236}">
                <a16:creationId xmlns:a16="http://schemas.microsoft.com/office/drawing/2014/main" id="{CC2D10A3-3D64-41FA-8FA5-80884C0B7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2863850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67" name="Rectangle 3">
            <a:extLst>
              <a:ext uri="{FF2B5EF4-FFF2-40B4-BE49-F238E27FC236}">
                <a16:creationId xmlns:a16="http://schemas.microsoft.com/office/drawing/2014/main" id="{970F22AB-BA9E-4FC1-9598-98DA7B48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752600"/>
            <a:ext cx="1816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68" name="Rectangle 4">
            <a:extLst>
              <a:ext uri="{FF2B5EF4-FFF2-40B4-BE49-F238E27FC236}">
                <a16:creationId xmlns:a16="http://schemas.microsoft.com/office/drawing/2014/main" id="{6CEC5133-9BD2-439F-94F9-437A8A025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动态二进制代码多态实现</a:t>
            </a:r>
          </a:p>
        </p:txBody>
      </p:sp>
      <p:sp>
        <p:nvSpPr>
          <p:cNvPr id="1009670" name="Rectangle 6">
            <a:extLst>
              <a:ext uri="{FF2B5EF4-FFF2-40B4-BE49-F238E27FC236}">
                <a16:creationId xmlns:a16="http://schemas.microsoft.com/office/drawing/2014/main" id="{8CFBC1ED-A745-430E-8840-92BC116B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17367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71" name="Line 7">
            <a:extLst>
              <a:ext uri="{FF2B5EF4-FFF2-40B4-BE49-F238E27FC236}">
                <a16:creationId xmlns:a16="http://schemas.microsoft.com/office/drawing/2014/main" id="{00FD6B41-8EA1-43F3-BA22-E101D712D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1113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72" name="Rectangle 8">
            <a:extLst>
              <a:ext uri="{FF2B5EF4-FFF2-40B4-BE49-F238E27FC236}">
                <a16:creationId xmlns:a16="http://schemas.microsoft.com/office/drawing/2014/main" id="{41AA103C-6C1D-4BCE-8A33-056340ED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17145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vtbl</a:t>
            </a:r>
          </a:p>
        </p:txBody>
      </p:sp>
      <p:sp>
        <p:nvSpPr>
          <p:cNvPr id="1009673" name="Rectangle 9">
            <a:extLst>
              <a:ext uri="{FF2B5EF4-FFF2-40B4-BE49-F238E27FC236}">
                <a16:creationId xmlns:a16="http://schemas.microsoft.com/office/drawing/2014/main" id="{824F5E49-59DF-4070-ABB1-DFBD5903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095500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ref count</a:t>
            </a:r>
          </a:p>
        </p:txBody>
      </p:sp>
      <p:sp>
        <p:nvSpPr>
          <p:cNvPr id="1009674" name="Rectangle 10">
            <a:extLst>
              <a:ext uri="{FF2B5EF4-FFF2-40B4-BE49-F238E27FC236}">
                <a16:creationId xmlns:a16="http://schemas.microsoft.com/office/drawing/2014/main" id="{7314E76F-305F-49EB-BC16-5D7705D9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6764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Interface ptr</a:t>
            </a:r>
          </a:p>
        </p:txBody>
      </p:sp>
      <p:sp>
        <p:nvSpPr>
          <p:cNvPr id="1009675" name="Line 11">
            <a:extLst>
              <a:ext uri="{FF2B5EF4-FFF2-40B4-BE49-F238E27FC236}">
                <a16:creationId xmlns:a16="http://schemas.microsoft.com/office/drawing/2014/main" id="{8F515ED2-CBD3-4808-BDDC-D14BEF58C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1882775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76" name="Line 12">
            <a:extLst>
              <a:ext uri="{FF2B5EF4-FFF2-40B4-BE49-F238E27FC236}">
                <a16:creationId xmlns:a16="http://schemas.microsoft.com/office/drawing/2014/main" id="{ACF10CF4-FCB6-4BBF-83B2-80BDB860B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113" y="32385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77" name="Rectangle 13">
            <a:extLst>
              <a:ext uri="{FF2B5EF4-FFF2-40B4-BE49-F238E27FC236}">
                <a16:creationId xmlns:a16="http://schemas.microsoft.com/office/drawing/2014/main" id="{80320E7E-4E8D-4303-A0A5-77ECD3BC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841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foo()</a:t>
            </a:r>
          </a:p>
        </p:txBody>
      </p:sp>
      <p:sp>
        <p:nvSpPr>
          <p:cNvPr id="1009678" name="Rectangle 14">
            <a:extLst>
              <a:ext uri="{FF2B5EF4-FFF2-40B4-BE49-F238E27FC236}">
                <a16:creationId xmlns:a16="http://schemas.microsoft.com/office/drawing/2014/main" id="{5D0D1CA3-501B-4051-8099-40DF6679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322262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bar()</a:t>
            </a:r>
          </a:p>
        </p:txBody>
      </p:sp>
      <p:sp>
        <p:nvSpPr>
          <p:cNvPr id="1009679" name="Line 15">
            <a:extLst>
              <a:ext uri="{FF2B5EF4-FFF2-40B4-BE49-F238E27FC236}">
                <a16:creationId xmlns:a16="http://schemas.microsoft.com/office/drawing/2014/main" id="{34744859-F9BC-47E5-A5EF-7EC5F9982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4900" y="1943100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80" name="Rectangle 16">
            <a:extLst>
              <a:ext uri="{FF2B5EF4-FFF2-40B4-BE49-F238E27FC236}">
                <a16:creationId xmlns:a16="http://schemas.microsoft.com/office/drawing/2014/main" id="{9269C988-5E95-47EB-9C33-BD345313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24987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81" name="Line 17">
            <a:extLst>
              <a:ext uri="{FF2B5EF4-FFF2-40B4-BE49-F238E27FC236}">
                <a16:creationId xmlns:a16="http://schemas.microsoft.com/office/drawing/2014/main" id="{C54BF76D-DF03-4771-B58A-D5518AB9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8733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82" name="Rectangle 18">
            <a:extLst>
              <a:ext uri="{FF2B5EF4-FFF2-40B4-BE49-F238E27FC236}">
                <a16:creationId xmlns:a16="http://schemas.microsoft.com/office/drawing/2014/main" id="{F50B6B2A-1674-43B0-919A-5A31757B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4765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1</a:t>
            </a:r>
          </a:p>
        </p:txBody>
      </p:sp>
      <p:sp>
        <p:nvSpPr>
          <p:cNvPr id="1009683" name="Rectangle 19">
            <a:extLst>
              <a:ext uri="{FF2B5EF4-FFF2-40B4-BE49-F238E27FC236}">
                <a16:creationId xmlns:a16="http://schemas.microsoft.com/office/drawing/2014/main" id="{4C323946-3D47-4C6C-A60A-079C7782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8575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2</a:t>
            </a:r>
          </a:p>
        </p:txBody>
      </p:sp>
      <p:sp>
        <p:nvSpPr>
          <p:cNvPr id="1009684" name="Rectangle 20">
            <a:extLst>
              <a:ext uri="{FF2B5EF4-FFF2-40B4-BE49-F238E27FC236}">
                <a16:creationId xmlns:a16="http://schemas.microsoft.com/office/drawing/2014/main" id="{37F4E6AF-D7D0-439F-A41B-B19F135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1736725"/>
            <a:ext cx="1819275" cy="112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85" name="Line 21">
            <a:extLst>
              <a:ext uri="{FF2B5EF4-FFF2-40B4-BE49-F238E27FC236}">
                <a16:creationId xmlns:a16="http://schemas.microsoft.com/office/drawing/2014/main" id="{D9ADA69B-69C9-43A8-93F8-8C6D5AA6E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21113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86" name="Rectangle 22">
            <a:extLst>
              <a:ext uri="{FF2B5EF4-FFF2-40B4-BE49-F238E27FC236}">
                <a16:creationId xmlns:a16="http://schemas.microsoft.com/office/drawing/2014/main" id="{58EE983D-E6B4-4B62-8EA9-76C03154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17145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QI()</a:t>
            </a:r>
          </a:p>
        </p:txBody>
      </p:sp>
      <p:sp>
        <p:nvSpPr>
          <p:cNvPr id="1009687" name="Rectangle 23">
            <a:extLst>
              <a:ext uri="{FF2B5EF4-FFF2-40B4-BE49-F238E27FC236}">
                <a16:creationId xmlns:a16="http://schemas.microsoft.com/office/drawing/2014/main" id="{AA1C7C5F-7CAC-40EC-8E97-2AF35E36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0955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AddRef()</a:t>
            </a:r>
          </a:p>
        </p:txBody>
      </p:sp>
      <p:sp>
        <p:nvSpPr>
          <p:cNvPr id="1009688" name="Line 24">
            <a:extLst>
              <a:ext uri="{FF2B5EF4-FFF2-40B4-BE49-F238E27FC236}">
                <a16:creationId xmlns:a16="http://schemas.microsoft.com/office/drawing/2014/main" id="{910EDD72-6517-4767-8439-3E276F195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113" y="24765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89" name="Rectangle 25">
            <a:extLst>
              <a:ext uri="{FF2B5EF4-FFF2-40B4-BE49-F238E27FC236}">
                <a16:creationId xmlns:a16="http://schemas.microsoft.com/office/drawing/2014/main" id="{4AA0E2F1-4B78-4F44-9261-307FAA4A1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4765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Release()</a:t>
            </a:r>
          </a:p>
        </p:txBody>
      </p:sp>
      <p:sp>
        <p:nvSpPr>
          <p:cNvPr id="1009694" name="Rectangle 30">
            <a:extLst>
              <a:ext uri="{FF2B5EF4-FFF2-40B4-BE49-F238E27FC236}">
                <a16:creationId xmlns:a16="http://schemas.microsoft.com/office/drawing/2014/main" id="{4E35C3CF-801A-4F60-8DC3-051D4408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5149850"/>
            <a:ext cx="1816100" cy="749300"/>
          </a:xfrm>
          <a:prstGeom prst="rect">
            <a:avLst/>
          </a:prstGeom>
          <a:solidFill>
            <a:srgbClr val="99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95" name="Rectangle 31">
            <a:extLst>
              <a:ext uri="{FF2B5EF4-FFF2-40B4-BE49-F238E27FC236}">
                <a16:creationId xmlns:a16="http://schemas.microsoft.com/office/drawing/2014/main" id="{27DD50F0-6599-468D-BE9D-061E2517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4038600"/>
            <a:ext cx="1816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96" name="Rectangle 32">
            <a:extLst>
              <a:ext uri="{FF2B5EF4-FFF2-40B4-BE49-F238E27FC236}">
                <a16:creationId xmlns:a16="http://schemas.microsoft.com/office/drawing/2014/main" id="{C3EB0442-19FC-4D2C-9A7C-26887D8B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40227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697" name="Line 33">
            <a:extLst>
              <a:ext uri="{FF2B5EF4-FFF2-40B4-BE49-F238E27FC236}">
                <a16:creationId xmlns:a16="http://schemas.microsoft.com/office/drawing/2014/main" id="{A7988467-5646-4D58-B115-9E35C2C97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43973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98" name="Rectangle 34">
            <a:extLst>
              <a:ext uri="{FF2B5EF4-FFF2-40B4-BE49-F238E27FC236}">
                <a16:creationId xmlns:a16="http://schemas.microsoft.com/office/drawing/2014/main" id="{32338F80-AF5F-4F47-AE5C-71261A3C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0005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vtbl</a:t>
            </a:r>
          </a:p>
        </p:txBody>
      </p:sp>
      <p:sp>
        <p:nvSpPr>
          <p:cNvPr id="1009699" name="Rectangle 35">
            <a:extLst>
              <a:ext uri="{FF2B5EF4-FFF2-40B4-BE49-F238E27FC236}">
                <a16:creationId xmlns:a16="http://schemas.microsoft.com/office/drawing/2014/main" id="{C8A2024A-1F90-4045-858B-6276A175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4381500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ref count</a:t>
            </a:r>
          </a:p>
        </p:txBody>
      </p:sp>
      <p:sp>
        <p:nvSpPr>
          <p:cNvPr id="1009700" name="Rectangle 36">
            <a:extLst>
              <a:ext uri="{FF2B5EF4-FFF2-40B4-BE49-F238E27FC236}">
                <a16:creationId xmlns:a16="http://schemas.microsoft.com/office/drawing/2014/main" id="{4874AB6B-0444-477D-A154-AD6EB90B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9624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Interface ptr</a:t>
            </a:r>
          </a:p>
        </p:txBody>
      </p:sp>
      <p:sp>
        <p:nvSpPr>
          <p:cNvPr id="1009701" name="Line 37">
            <a:extLst>
              <a:ext uri="{FF2B5EF4-FFF2-40B4-BE49-F238E27FC236}">
                <a16:creationId xmlns:a16="http://schemas.microsoft.com/office/drawing/2014/main" id="{70ECAA7F-4730-4E23-B52E-974DB8257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4168775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702" name="Line 38">
            <a:extLst>
              <a:ext uri="{FF2B5EF4-FFF2-40B4-BE49-F238E27FC236}">
                <a16:creationId xmlns:a16="http://schemas.microsoft.com/office/drawing/2014/main" id="{CC616931-3DBA-4724-A088-CBEE691FF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113" y="55245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703" name="Rectangle 39">
            <a:extLst>
              <a:ext uri="{FF2B5EF4-FFF2-40B4-BE49-F238E27FC236}">
                <a16:creationId xmlns:a16="http://schemas.microsoft.com/office/drawing/2014/main" id="{09FE041A-0264-4E93-897C-B1C9DA1E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127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foo()</a:t>
            </a:r>
          </a:p>
        </p:txBody>
      </p:sp>
      <p:sp>
        <p:nvSpPr>
          <p:cNvPr id="1009704" name="Rectangle 40">
            <a:extLst>
              <a:ext uri="{FF2B5EF4-FFF2-40B4-BE49-F238E27FC236}">
                <a16:creationId xmlns:a16="http://schemas.microsoft.com/office/drawing/2014/main" id="{66DD7EFF-3455-438D-A0AC-4881D4E9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550862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bar()</a:t>
            </a:r>
          </a:p>
        </p:txBody>
      </p:sp>
      <p:sp>
        <p:nvSpPr>
          <p:cNvPr id="1009705" name="Line 41">
            <a:extLst>
              <a:ext uri="{FF2B5EF4-FFF2-40B4-BE49-F238E27FC236}">
                <a16:creationId xmlns:a16="http://schemas.microsoft.com/office/drawing/2014/main" id="{10E3C355-2FBC-4ADB-B6BC-E83186BFD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4900" y="4229100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706" name="Rectangle 42">
            <a:extLst>
              <a:ext uri="{FF2B5EF4-FFF2-40B4-BE49-F238E27FC236}">
                <a16:creationId xmlns:a16="http://schemas.microsoft.com/office/drawing/2014/main" id="{BE316D7B-4A54-49A1-9237-B869AD52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47847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707" name="Line 43">
            <a:extLst>
              <a:ext uri="{FF2B5EF4-FFF2-40B4-BE49-F238E27FC236}">
                <a16:creationId xmlns:a16="http://schemas.microsoft.com/office/drawing/2014/main" id="{F1BDBE64-D905-4A28-A339-5DD79AFEE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51593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708" name="Rectangle 44">
            <a:extLst>
              <a:ext uri="{FF2B5EF4-FFF2-40B4-BE49-F238E27FC236}">
                <a16:creationId xmlns:a16="http://schemas.microsoft.com/office/drawing/2014/main" id="{6CAC4C84-AECF-4089-ACE4-9C5395E7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47625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1</a:t>
            </a:r>
          </a:p>
        </p:txBody>
      </p:sp>
      <p:sp>
        <p:nvSpPr>
          <p:cNvPr id="1009709" name="Rectangle 45">
            <a:extLst>
              <a:ext uri="{FF2B5EF4-FFF2-40B4-BE49-F238E27FC236}">
                <a16:creationId xmlns:a16="http://schemas.microsoft.com/office/drawing/2014/main" id="{E012633D-25CA-4ED3-88C6-5696B6DF4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51435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2</a:t>
            </a:r>
          </a:p>
        </p:txBody>
      </p:sp>
      <p:sp>
        <p:nvSpPr>
          <p:cNvPr id="1009710" name="Rectangle 46">
            <a:extLst>
              <a:ext uri="{FF2B5EF4-FFF2-40B4-BE49-F238E27FC236}">
                <a16:creationId xmlns:a16="http://schemas.microsoft.com/office/drawing/2014/main" id="{290CE0F6-4218-4E19-88DB-DD12CEA1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4022725"/>
            <a:ext cx="1819275" cy="1120775"/>
          </a:xfrm>
          <a:prstGeom prst="rect">
            <a:avLst/>
          </a:prstGeom>
          <a:solidFill>
            <a:srgbClr val="99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9711" name="Line 47">
            <a:extLst>
              <a:ext uri="{FF2B5EF4-FFF2-40B4-BE49-F238E27FC236}">
                <a16:creationId xmlns:a16="http://schemas.microsoft.com/office/drawing/2014/main" id="{40EA781F-A16B-4F9B-83F7-43DF1AB95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43973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712" name="Rectangle 48">
            <a:extLst>
              <a:ext uri="{FF2B5EF4-FFF2-40B4-BE49-F238E27FC236}">
                <a16:creationId xmlns:a16="http://schemas.microsoft.com/office/drawing/2014/main" id="{821F6946-E93E-486A-8818-874B2744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40005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QI()</a:t>
            </a:r>
          </a:p>
        </p:txBody>
      </p:sp>
      <p:sp>
        <p:nvSpPr>
          <p:cNvPr id="1009713" name="Rectangle 49">
            <a:extLst>
              <a:ext uri="{FF2B5EF4-FFF2-40B4-BE49-F238E27FC236}">
                <a16:creationId xmlns:a16="http://schemas.microsoft.com/office/drawing/2014/main" id="{22A5B0E3-DEC4-4F2D-B357-4F1FE23B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3815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AddRef()</a:t>
            </a:r>
          </a:p>
        </p:txBody>
      </p:sp>
      <p:sp>
        <p:nvSpPr>
          <p:cNvPr id="1009714" name="Line 50">
            <a:extLst>
              <a:ext uri="{FF2B5EF4-FFF2-40B4-BE49-F238E27FC236}">
                <a16:creationId xmlns:a16="http://schemas.microsoft.com/office/drawing/2014/main" id="{9085C5D0-1642-4BD4-8F60-AF6946854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113" y="47625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715" name="Rectangle 51">
            <a:extLst>
              <a:ext uri="{FF2B5EF4-FFF2-40B4-BE49-F238E27FC236}">
                <a16:creationId xmlns:a16="http://schemas.microsoft.com/office/drawing/2014/main" id="{E4322F3F-25ED-40C8-9027-5F303E77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7625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Release()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AutoShape 2">
            <a:extLst>
              <a:ext uri="{FF2B5EF4-FFF2-40B4-BE49-F238E27FC236}">
                <a16:creationId xmlns:a16="http://schemas.microsoft.com/office/drawing/2014/main" id="{067A54DB-914F-4FEA-B457-F99AE62F2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1330325"/>
            <a:ext cx="3833813" cy="5078413"/>
          </a:xfrm>
          <a:prstGeom prst="roundRect">
            <a:avLst>
              <a:gd name="adj" fmla="val 19870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16835" name="AutoShape 3">
            <a:extLst>
              <a:ext uri="{FF2B5EF4-FFF2-40B4-BE49-F238E27FC236}">
                <a16:creationId xmlns:a16="http://schemas.microsoft.com/office/drawing/2014/main" id="{187EFFF0-3C87-4121-8F2B-D65D349A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825625"/>
            <a:ext cx="3148013" cy="3617913"/>
          </a:xfrm>
          <a:prstGeom prst="roundRect">
            <a:avLst>
              <a:gd name="adj" fmla="val 19870"/>
            </a:avLst>
          </a:prstGeom>
          <a:solidFill>
            <a:srgbClr val="FFFF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16836" name="Rectangle 4">
            <a:extLst>
              <a:ext uri="{FF2B5EF4-FFF2-40B4-BE49-F238E27FC236}">
                <a16:creationId xmlns:a16="http://schemas.microsoft.com/office/drawing/2014/main" id="{C197519A-1CA4-49A2-91EB-9AD57EC42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31775"/>
            <a:ext cx="89154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冯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·</a:t>
            </a:r>
            <a:r>
              <a:rPr lang="zh-CN" altLang="en-US">
                <a:solidFill>
                  <a:srgbClr val="FF0000"/>
                </a:solidFill>
              </a:rPr>
              <a:t>诺伊曼的两项基本原则（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16837" name="Rectangle 5">
            <a:extLst>
              <a:ext uri="{FF2B5EF4-FFF2-40B4-BE49-F238E27FC236}">
                <a16:creationId xmlns:a16="http://schemas.microsoft.com/office/drawing/2014/main" id="{9ADD98A4-E031-44CD-BC64-3E83A6AF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7600"/>
            <a:ext cx="394017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62013" indent="-3937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70000" indent="-406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57375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/>
              <a:t>硬件模型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0"/>
              <a:t>传统计算机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0"/>
              <a:t>网络计算机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b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/>
              <a:t>软件模型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0"/>
              <a:t>与连接技术无关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0"/>
              <a:t>TCP/IP</a:t>
            </a:r>
            <a:r>
              <a:rPr lang="zh-CN" altLang="en-US" sz="2400" b="0"/>
              <a:t>是连接技术</a:t>
            </a:r>
          </a:p>
        </p:txBody>
      </p:sp>
      <p:grpSp>
        <p:nvGrpSpPr>
          <p:cNvPr id="1016838" name="Group 6">
            <a:extLst>
              <a:ext uri="{FF2B5EF4-FFF2-40B4-BE49-F238E27FC236}">
                <a16:creationId xmlns:a16="http://schemas.microsoft.com/office/drawing/2014/main" id="{98E774D3-C2FA-4DC2-AE6F-8316CEA9DC51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5578475"/>
            <a:ext cx="2716212" cy="782638"/>
            <a:chOff x="3025" y="762"/>
            <a:chExt cx="1711" cy="493"/>
          </a:xfrm>
        </p:grpSpPr>
        <p:sp>
          <p:nvSpPr>
            <p:cNvPr id="1016839" name="AutoShape 7">
              <a:extLst>
                <a:ext uri="{FF2B5EF4-FFF2-40B4-BE49-F238E27FC236}">
                  <a16:creationId xmlns:a16="http://schemas.microsoft.com/office/drawing/2014/main" id="{A0FFBCC5-B87C-4D45-B70D-B78CBEF0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762"/>
              <a:ext cx="1705" cy="42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6840" name="Text Box 8">
              <a:extLst>
                <a:ext uri="{FF2B5EF4-FFF2-40B4-BE49-F238E27FC236}">
                  <a16:creationId xmlns:a16="http://schemas.microsoft.com/office/drawing/2014/main" id="{38D91A8B-54B6-41FD-AD77-A4C13345E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896"/>
              <a:ext cx="1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黑体" panose="02010609060101010101" pitchFamily="49" charset="-122"/>
                </a:rPr>
                <a:t>Internet</a:t>
              </a:r>
            </a:p>
          </p:txBody>
        </p:sp>
      </p:grpSp>
      <p:sp>
        <p:nvSpPr>
          <p:cNvPr id="1016841" name="AutoShape 9">
            <a:extLst>
              <a:ext uri="{FF2B5EF4-FFF2-40B4-BE49-F238E27FC236}">
                <a16:creationId xmlns:a16="http://schemas.microsoft.com/office/drawing/2014/main" id="{7C131C8D-E8D9-4FDA-B019-5E3BF3C372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95900" y="5137150"/>
            <a:ext cx="227013" cy="547688"/>
          </a:xfrm>
          <a:prstGeom prst="upArrow">
            <a:avLst>
              <a:gd name="adj1" fmla="val 49833"/>
              <a:gd name="adj2" fmla="val 107226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16842" name="Group 10">
            <a:extLst>
              <a:ext uri="{FF2B5EF4-FFF2-40B4-BE49-F238E27FC236}">
                <a16:creationId xmlns:a16="http://schemas.microsoft.com/office/drawing/2014/main" id="{F3641AE9-4744-4734-B3B6-629B0D826FF3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4435475"/>
            <a:ext cx="2716212" cy="782638"/>
            <a:chOff x="3025" y="762"/>
            <a:chExt cx="1711" cy="493"/>
          </a:xfrm>
        </p:grpSpPr>
        <p:sp>
          <p:nvSpPr>
            <p:cNvPr id="1016843" name="AutoShape 11">
              <a:extLst>
                <a:ext uri="{FF2B5EF4-FFF2-40B4-BE49-F238E27FC236}">
                  <a16:creationId xmlns:a16="http://schemas.microsoft.com/office/drawing/2014/main" id="{178453E1-8862-4143-8249-71BEB4A1D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762"/>
              <a:ext cx="1705" cy="42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6844" name="Text Box 12">
              <a:extLst>
                <a:ext uri="{FF2B5EF4-FFF2-40B4-BE49-F238E27FC236}">
                  <a16:creationId xmlns:a16="http://schemas.microsoft.com/office/drawing/2014/main" id="{D38BAA70-B0D3-4B99-AD21-C3F0B150B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896"/>
              <a:ext cx="1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黑体" panose="02010609060101010101" pitchFamily="49" charset="-122"/>
                </a:rPr>
                <a:t>Hard Disk</a:t>
              </a:r>
            </a:p>
          </p:txBody>
        </p:sp>
      </p:grpSp>
      <p:sp>
        <p:nvSpPr>
          <p:cNvPr id="1016845" name="AutoShape 13">
            <a:extLst>
              <a:ext uri="{FF2B5EF4-FFF2-40B4-BE49-F238E27FC236}">
                <a16:creationId xmlns:a16="http://schemas.microsoft.com/office/drawing/2014/main" id="{E8E067E5-D19A-4EDB-8006-2EDBEA81F1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95900" y="3994150"/>
            <a:ext cx="227013" cy="547688"/>
          </a:xfrm>
          <a:prstGeom prst="upArrow">
            <a:avLst>
              <a:gd name="adj1" fmla="val 49833"/>
              <a:gd name="adj2" fmla="val 107226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16846" name="Group 14">
            <a:extLst>
              <a:ext uri="{FF2B5EF4-FFF2-40B4-BE49-F238E27FC236}">
                <a16:creationId xmlns:a16="http://schemas.microsoft.com/office/drawing/2014/main" id="{015D883A-6BF0-42AB-BF02-FF45FA7C3D8D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3292475"/>
            <a:ext cx="2716213" cy="782638"/>
            <a:chOff x="3025" y="762"/>
            <a:chExt cx="1711" cy="493"/>
          </a:xfrm>
        </p:grpSpPr>
        <p:sp>
          <p:nvSpPr>
            <p:cNvPr id="1016847" name="AutoShape 15">
              <a:extLst>
                <a:ext uri="{FF2B5EF4-FFF2-40B4-BE49-F238E27FC236}">
                  <a16:creationId xmlns:a16="http://schemas.microsoft.com/office/drawing/2014/main" id="{314DBAC5-C463-471B-AB7B-853FF639D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762"/>
              <a:ext cx="1705" cy="42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6848" name="Text Box 16">
              <a:extLst>
                <a:ext uri="{FF2B5EF4-FFF2-40B4-BE49-F238E27FC236}">
                  <a16:creationId xmlns:a16="http://schemas.microsoft.com/office/drawing/2014/main" id="{D895BACF-D29F-4E81-A283-E5A9D5D35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896"/>
              <a:ext cx="1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黑体" panose="02010609060101010101" pitchFamily="49" charset="-122"/>
                </a:rPr>
                <a:t>Memory</a:t>
              </a:r>
            </a:p>
          </p:txBody>
        </p:sp>
      </p:grpSp>
      <p:sp>
        <p:nvSpPr>
          <p:cNvPr id="1016849" name="AutoShape 17">
            <a:extLst>
              <a:ext uri="{FF2B5EF4-FFF2-40B4-BE49-F238E27FC236}">
                <a16:creationId xmlns:a16="http://schemas.microsoft.com/office/drawing/2014/main" id="{4D006640-BD19-4942-A2C6-5847928C8C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97488" y="2889250"/>
            <a:ext cx="227012" cy="547688"/>
          </a:xfrm>
          <a:prstGeom prst="upArrow">
            <a:avLst>
              <a:gd name="adj1" fmla="val 49833"/>
              <a:gd name="adj2" fmla="val 107226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16850" name="Group 18">
            <a:extLst>
              <a:ext uri="{FF2B5EF4-FFF2-40B4-BE49-F238E27FC236}">
                <a16:creationId xmlns:a16="http://schemas.microsoft.com/office/drawing/2014/main" id="{B79537B2-7D24-4D38-A871-3DBB32B2D97E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2200275"/>
            <a:ext cx="2716213" cy="782638"/>
            <a:chOff x="3025" y="762"/>
            <a:chExt cx="1711" cy="493"/>
          </a:xfrm>
        </p:grpSpPr>
        <p:sp>
          <p:nvSpPr>
            <p:cNvPr id="1016851" name="AutoShape 19">
              <a:extLst>
                <a:ext uri="{FF2B5EF4-FFF2-40B4-BE49-F238E27FC236}">
                  <a16:creationId xmlns:a16="http://schemas.microsoft.com/office/drawing/2014/main" id="{E4D04B6B-E16B-44FE-B7DC-B2580958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762"/>
              <a:ext cx="1705" cy="42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6852" name="Text Box 20">
              <a:extLst>
                <a:ext uri="{FF2B5EF4-FFF2-40B4-BE49-F238E27FC236}">
                  <a16:creationId xmlns:a16="http://schemas.microsoft.com/office/drawing/2014/main" id="{170905CD-E063-420B-B288-7D54D2020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896"/>
              <a:ext cx="1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黑体" panose="02010609060101010101" pitchFamily="49" charset="-122"/>
                </a:rPr>
                <a:t>Registers</a:t>
              </a:r>
            </a:p>
          </p:txBody>
        </p:sp>
      </p:grpSp>
      <p:sp>
        <p:nvSpPr>
          <p:cNvPr id="1016853" name="Text Box 21">
            <a:extLst>
              <a:ext uri="{FF2B5EF4-FFF2-40B4-BE49-F238E27FC236}">
                <a16:creationId xmlns:a16="http://schemas.microsoft.com/office/drawing/2014/main" id="{05A0ED63-9623-434A-B54D-B1E2EAA8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892425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ea typeface="新宋体" panose="02010609030101010101" pitchFamily="49" charset="-122"/>
              </a:rPr>
              <a:t>南桥、北桥、</a:t>
            </a:r>
            <a:r>
              <a:rPr lang="en-US" altLang="zh-CN" sz="1800" b="1"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  <a:endParaRPr lang="en-US" altLang="zh-CN" sz="1800" b="1">
              <a:ea typeface="新宋体" panose="02010609030101010101" pitchFamily="49" charset="-122"/>
            </a:endParaRPr>
          </a:p>
        </p:txBody>
      </p:sp>
      <p:sp>
        <p:nvSpPr>
          <p:cNvPr id="1016854" name="Text Box 22">
            <a:extLst>
              <a:ext uri="{FF2B5EF4-FFF2-40B4-BE49-F238E27FC236}">
                <a16:creationId xmlns:a16="http://schemas.microsoft.com/office/drawing/2014/main" id="{8E0ED366-FBA0-43D8-A1FB-982ED862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3959225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IDE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SCSI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PCI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16855" name="Text Box 23">
            <a:extLst>
              <a:ext uri="{FF2B5EF4-FFF2-40B4-BE49-F238E27FC236}">
                <a16:creationId xmlns:a16="http://schemas.microsoft.com/office/drawing/2014/main" id="{7D9B21B2-0D8E-42D9-8D94-AA4303613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5140325"/>
            <a:ext cx="335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TCP/IP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NETBIOS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HTTP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16856" name="Text Box 24">
            <a:extLst>
              <a:ext uri="{FF2B5EF4-FFF2-40B4-BE49-F238E27FC236}">
                <a16:creationId xmlns:a16="http://schemas.microsoft.com/office/drawing/2014/main" id="{BA58FEFE-0A5B-482B-8A0F-627582E58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17621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ea typeface="新宋体" panose="02010609030101010101" pitchFamily="49" charset="-122"/>
              </a:rPr>
              <a:t>传统计算机</a:t>
            </a:r>
          </a:p>
        </p:txBody>
      </p:sp>
      <p:sp>
        <p:nvSpPr>
          <p:cNvPr id="1016857" name="Text Box 25">
            <a:extLst>
              <a:ext uri="{FF2B5EF4-FFF2-40B4-BE49-F238E27FC236}">
                <a16:creationId xmlns:a16="http://schemas.microsoft.com/office/drawing/2014/main" id="{D367C1D3-BF94-4602-BCF4-F6626CC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12541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ea typeface="新宋体" panose="02010609030101010101" pitchFamily="49" charset="-122"/>
              </a:rPr>
              <a:t>网络计算机</a:t>
            </a:r>
          </a:p>
        </p:txBody>
      </p:sp>
      <p:sp>
        <p:nvSpPr>
          <p:cNvPr id="1016858" name="Rectangle 26">
            <a:extLst>
              <a:ext uri="{FF2B5EF4-FFF2-40B4-BE49-F238E27FC236}">
                <a16:creationId xmlns:a16="http://schemas.microsoft.com/office/drawing/2014/main" id="{FDE938BF-87A8-4F10-8860-A3FD844A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5100"/>
            <a:ext cx="3267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62013" indent="-3937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70000" indent="-406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57375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sz="3600"/>
              <a:t>层次化存储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>
            <a:extLst>
              <a:ext uri="{FF2B5EF4-FFF2-40B4-BE49-F238E27FC236}">
                <a16:creationId xmlns:a16="http://schemas.microsoft.com/office/drawing/2014/main" id="{641AE290-272D-4583-B2A8-8C56BF260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二进制代码继承</a:t>
            </a:r>
          </a:p>
        </p:txBody>
      </p:sp>
      <p:sp>
        <p:nvSpPr>
          <p:cNvPr id="1014788" name="Rectangle 4">
            <a:extLst>
              <a:ext uri="{FF2B5EF4-FFF2-40B4-BE49-F238E27FC236}">
                <a16:creationId xmlns:a16="http://schemas.microsoft.com/office/drawing/2014/main" id="{E5194A42-F1CC-451D-A22D-07ED59500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38263"/>
            <a:ext cx="71501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[uuid(fe2b39cc-d3a4-402c-8ef1-dd757033a7e0)]</a:t>
            </a:r>
          </a:p>
          <a:p>
            <a:r>
              <a:rPr lang="en-US" altLang="zh-CN"/>
              <a:t>class CNOControl {</a:t>
            </a:r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FF0000"/>
                </a:solidFill>
              </a:rPr>
              <a:t>virtual</a:t>
            </a:r>
            <a:r>
              <a:rPr lang="en-US" altLang="zh-CN"/>
              <a:t> interface IControl;</a:t>
            </a:r>
          </a:p>
          <a:p>
            <a:r>
              <a:rPr lang="en-US" altLang="zh-CN">
                <a:solidFill>
                  <a:srgbClr val="FF0000"/>
                </a:solidFill>
              </a:rPr>
              <a:t>protected</a:t>
            </a:r>
            <a:r>
              <a:rPr lang="en-US" altLang="zh-CN"/>
              <a:t> :</a:t>
            </a:r>
          </a:p>
          <a:p>
            <a:r>
              <a:rPr lang="en-US" altLang="zh-CN"/>
              <a:t>        virtual interface IControlHelper;</a:t>
            </a:r>
          </a:p>
          <a:p>
            <a:r>
              <a:rPr lang="en-US" altLang="zh-CN"/>
              <a:t>};</a:t>
            </a:r>
          </a:p>
          <a:p>
            <a:r>
              <a:rPr lang="en-US" altLang="zh-CN"/>
              <a:t>[uuid(e60bcb32-513e-40bd-8d86-f17d90479cff)]</a:t>
            </a:r>
          </a:p>
          <a:p>
            <a:r>
              <a:rPr lang="en-US" altLang="zh-CN"/>
              <a:t>class CNOScrollableControl : </a:t>
            </a:r>
            <a:r>
              <a:rPr lang="en-US" altLang="zh-CN">
                <a:solidFill>
                  <a:srgbClr val="FF0000"/>
                </a:solidFill>
              </a:rPr>
              <a:t>CNOControl </a:t>
            </a:r>
            <a:r>
              <a:rPr lang="en-US" altLang="zh-CN"/>
              <a:t>{</a:t>
            </a:r>
          </a:p>
          <a:p>
            <a:r>
              <a:rPr lang="en-US" altLang="zh-CN"/>
              <a:t>    interface IScrollableControl;</a:t>
            </a:r>
          </a:p>
          <a:p>
            <a:r>
              <a:rPr lang="en-US" altLang="zh-CN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810" name="Picture 2" descr="凯奇数控操作界面">
            <a:extLst>
              <a:ext uri="{FF2B5EF4-FFF2-40B4-BE49-F238E27FC236}">
                <a16:creationId xmlns:a16="http://schemas.microsoft.com/office/drawing/2014/main" id="{2AB78CD9-F2CE-4E91-B83E-B8E61429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535363"/>
            <a:ext cx="3554413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5811" name="Rectangle 3">
            <a:extLst>
              <a:ext uri="{FF2B5EF4-FFF2-40B4-BE49-F238E27FC236}">
                <a16:creationId xmlns:a16="http://schemas.microsoft.com/office/drawing/2014/main" id="{B64CEB64-CD6A-4997-A201-A293D83B2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品牌个性化控件</a:t>
            </a:r>
            <a:endParaRPr lang="en-US" altLang="zh-CN"/>
          </a:p>
        </p:txBody>
      </p:sp>
      <p:sp>
        <p:nvSpPr>
          <p:cNvPr id="1015812" name="Line 4">
            <a:extLst>
              <a:ext uri="{FF2B5EF4-FFF2-40B4-BE49-F238E27FC236}">
                <a16:creationId xmlns:a16="http://schemas.microsoft.com/office/drawing/2014/main" id="{15953AE6-28FE-4BAA-89A2-8D3519D888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600" y="2135188"/>
            <a:ext cx="2098675" cy="2511425"/>
          </a:xfrm>
          <a:prstGeom prst="line">
            <a:avLst/>
          </a:prstGeom>
          <a:noFill/>
          <a:ln w="38100">
            <a:solidFill>
              <a:srgbClr val="F8A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5813" name="Line 5">
            <a:extLst>
              <a:ext uri="{FF2B5EF4-FFF2-40B4-BE49-F238E27FC236}">
                <a16:creationId xmlns:a16="http://schemas.microsoft.com/office/drawing/2014/main" id="{D9E873A8-AA58-468C-8E7E-A8753523B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5410200"/>
            <a:ext cx="2162175" cy="393700"/>
          </a:xfrm>
          <a:prstGeom prst="line">
            <a:avLst/>
          </a:prstGeom>
          <a:noFill/>
          <a:ln w="38100">
            <a:solidFill>
              <a:srgbClr val="F8A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5814" name="Text Box 6">
            <a:extLst>
              <a:ext uri="{FF2B5EF4-FFF2-40B4-BE49-F238E27FC236}">
                <a16:creationId xmlns:a16="http://schemas.microsoft.com/office/drawing/2014/main" id="{16EA2B9F-BFE2-4D95-B4D5-5A2946790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59817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和欣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上开发的数控机床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GUI）</a:t>
            </a: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15815" name="Picture 7" descr="凯奇数控旋钮">
            <a:extLst>
              <a:ext uri="{FF2B5EF4-FFF2-40B4-BE49-F238E27FC236}">
                <a16:creationId xmlns:a16="http://schemas.microsoft.com/office/drawing/2014/main" id="{67636D77-10B8-4C8E-9266-AB817685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33600"/>
            <a:ext cx="4984750" cy="369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5816" name="Rectangle 8">
            <a:extLst>
              <a:ext uri="{FF2B5EF4-FFF2-40B4-BE49-F238E27FC236}">
                <a16:creationId xmlns:a16="http://schemas.microsoft.com/office/drawing/2014/main" id="{EC5A8C17-B301-4E98-AF38-176C4A01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593850"/>
            <a:ext cx="3089275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" tIns="46038" rIns="3600" bIns="46038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862013" indent="-393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270000" indent="-406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8573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用户控件无缝接入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品牌创造价值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简化图形编程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>
            <a:extLst>
              <a:ext uri="{FF2B5EF4-FFF2-40B4-BE49-F238E27FC236}">
                <a16:creationId xmlns:a16="http://schemas.microsoft.com/office/drawing/2014/main" id="{61E3CAB3-71B4-47FB-91B3-B7E7F49B1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二进制代码回调</a:t>
            </a:r>
          </a:p>
        </p:txBody>
      </p:sp>
      <p:sp>
        <p:nvSpPr>
          <p:cNvPr id="1027075" name="Rectangle 3">
            <a:extLst>
              <a:ext uri="{FF2B5EF4-FFF2-40B4-BE49-F238E27FC236}">
                <a16:creationId xmlns:a16="http://schemas.microsoft.com/office/drawing/2014/main" id="{1B131BC6-1FB0-499B-BE3F-6813AA55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73163"/>
            <a:ext cx="7150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component clock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 [ uuid(3a85a2a7-8810-4ae8-95eb-4a8462321296) ]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FF0000"/>
                </a:solidFill>
              </a:rPr>
              <a:t>icallback</a:t>
            </a:r>
            <a:r>
              <a:rPr lang="en-US" altLang="zh-CN" b="1"/>
              <a:t> IClockEvents {</a:t>
            </a:r>
          </a:p>
          <a:p>
            <a:r>
              <a:rPr lang="en-US" altLang="zh-CN" b="1"/>
              <a:t>        HRESULT Alert([in] EzStr str);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[ uuid(d624f3db-93b7-4688-bfad-0913c5d8efb4) ]</a:t>
            </a:r>
          </a:p>
          <a:p>
            <a:r>
              <a:rPr lang="en-US" altLang="zh-CN" b="1"/>
              <a:t>    class CClock {</a:t>
            </a:r>
          </a:p>
          <a:p>
            <a:r>
              <a:rPr lang="en-US" altLang="zh-CN" b="1"/>
              <a:t>        </a:t>
            </a:r>
            <a:r>
              <a:rPr lang="en-US" altLang="zh-CN" b="1">
                <a:solidFill>
                  <a:srgbClr val="FF0000"/>
                </a:solidFill>
              </a:rPr>
              <a:t>icallback</a:t>
            </a:r>
            <a:r>
              <a:rPr lang="en-US" altLang="zh-CN" b="1"/>
              <a:t> IClockEvents;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>
            <a:extLst>
              <a:ext uri="{FF2B5EF4-FFF2-40B4-BE49-F238E27FC236}">
                <a16:creationId xmlns:a16="http://schemas.microsoft.com/office/drawing/2014/main" id="{42FFAA00-21E7-4455-BF74-101A6ABC0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客户端回调例程</a:t>
            </a:r>
          </a:p>
        </p:txBody>
      </p:sp>
      <p:sp>
        <p:nvSpPr>
          <p:cNvPr id="1028099" name="Rectangle 3">
            <a:extLst>
              <a:ext uri="{FF2B5EF4-FFF2-40B4-BE49-F238E27FC236}">
                <a16:creationId xmlns:a16="http://schemas.microsoft.com/office/drawing/2014/main" id="{9217B5EB-34E2-46E3-A6DB-10BB34EE1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825" y="1219200"/>
            <a:ext cx="8415338" cy="50482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HRESULT MyAlert(CClockRef&amp; senderRef, EzStr str)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wprintf(L"%s", (wchar_t*)str);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return S_OK;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void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CClockRef cClock;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// HRESULT hr = cClock.Instantiate(CTX_DIFF_DOMAIN);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HRESULT hr = cClock.Instantiate();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cClock.AddAlertHandler(CClockAlertHandler(MyAlert));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Sleep(10000);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cClock.RemoveAlertHandler(CClockAlertHandler(MyAlert));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Oval 2">
            <a:extLst>
              <a:ext uri="{FF2B5EF4-FFF2-40B4-BE49-F238E27FC236}">
                <a16:creationId xmlns:a16="http://schemas.microsoft.com/office/drawing/2014/main" id="{AC2AA257-921B-4D66-B150-77DF0974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397250"/>
            <a:ext cx="20240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43" name="Text Box 3">
            <a:extLst>
              <a:ext uri="{FF2B5EF4-FFF2-40B4-BE49-F238E27FC236}">
                <a16:creationId xmlns:a16="http://schemas.microsoft.com/office/drawing/2014/main" id="{7CE6B2BF-6CB4-439F-9A76-219F6E35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749675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8644" name="AutoShape 4">
            <a:extLst>
              <a:ext uri="{FF2B5EF4-FFF2-40B4-BE49-F238E27FC236}">
                <a16:creationId xmlns:a16="http://schemas.microsoft.com/office/drawing/2014/main" id="{9FABB287-1880-4D13-8519-5BE5F06B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3721100"/>
            <a:ext cx="531813" cy="609600"/>
          </a:xfrm>
          <a:prstGeom prst="rightArrow">
            <a:avLst>
              <a:gd name="adj1" fmla="val 50037"/>
              <a:gd name="adj2" fmla="val 39620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45" name="AutoShape 5">
            <a:extLst>
              <a:ext uri="{FF2B5EF4-FFF2-40B4-BE49-F238E27FC236}">
                <a16:creationId xmlns:a16="http://schemas.microsoft.com/office/drawing/2014/main" id="{F0D2D5E0-624A-4A36-ACF7-A7516A93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43200"/>
            <a:ext cx="2419350" cy="3048000"/>
          </a:xfrm>
          <a:prstGeom prst="roundRect">
            <a:avLst>
              <a:gd name="adj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8646" name="AutoShape 6">
            <a:extLst>
              <a:ext uri="{FF2B5EF4-FFF2-40B4-BE49-F238E27FC236}">
                <a16:creationId xmlns:a16="http://schemas.microsoft.com/office/drawing/2014/main" id="{185425E9-D3C1-4711-ABD4-C9082E22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3721100"/>
            <a:ext cx="531813" cy="609600"/>
          </a:xfrm>
          <a:prstGeom prst="rightArrow">
            <a:avLst>
              <a:gd name="adj1" fmla="val 50037"/>
              <a:gd name="adj2" fmla="val 39620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47" name="Rectangle 7">
            <a:extLst>
              <a:ext uri="{FF2B5EF4-FFF2-40B4-BE49-F238E27FC236}">
                <a16:creationId xmlns:a16="http://schemas.microsoft.com/office/drawing/2014/main" id="{3D756E18-36A2-4BB4-A743-ADCA41EFD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28600"/>
            <a:ext cx="86995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运行环境程序模型</a:t>
            </a:r>
          </a:p>
        </p:txBody>
      </p:sp>
      <p:sp>
        <p:nvSpPr>
          <p:cNvPr id="1008648" name="Oval 8">
            <a:extLst>
              <a:ext uri="{FF2B5EF4-FFF2-40B4-BE49-F238E27FC236}">
                <a16:creationId xmlns:a16="http://schemas.microsoft.com/office/drawing/2014/main" id="{E37B116A-51D0-4212-92B7-9ABED519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970213"/>
            <a:ext cx="2168525" cy="2119312"/>
          </a:xfrm>
          <a:prstGeom prst="ellipse">
            <a:avLst/>
          </a:prstGeom>
          <a:solidFill>
            <a:srgbClr val="FFFFE5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8649" name="Oval 9">
            <a:extLst>
              <a:ext uri="{FF2B5EF4-FFF2-40B4-BE49-F238E27FC236}">
                <a16:creationId xmlns:a16="http://schemas.microsoft.com/office/drawing/2014/main" id="{4CE926B8-D969-4FF8-B033-10EEE2354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070225"/>
            <a:ext cx="801687" cy="771525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50" name="Text Box 10">
            <a:extLst>
              <a:ext uri="{FF2B5EF4-FFF2-40B4-BE49-F238E27FC236}">
                <a16:creationId xmlns:a16="http://schemas.microsoft.com/office/drawing/2014/main" id="{40934A91-E960-45FF-9CD5-54CA6639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23056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51" name="Text Box 11">
            <a:extLst>
              <a:ext uri="{FF2B5EF4-FFF2-40B4-BE49-F238E27FC236}">
                <a16:creationId xmlns:a16="http://schemas.microsoft.com/office/drawing/2014/main" id="{1D747554-602A-4F97-AE32-607C77052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5254625"/>
            <a:ext cx="15398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5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代理组件</a:t>
            </a:r>
            <a:endParaRPr lang="zh-CN" altLang="en-US" sz="25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8652" name="Oval 12">
            <a:extLst>
              <a:ext uri="{FF2B5EF4-FFF2-40B4-BE49-F238E27FC236}">
                <a16:creationId xmlns:a16="http://schemas.microsoft.com/office/drawing/2014/main" id="{E951D897-58B5-451C-A60D-E8E84DAB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3460750"/>
            <a:ext cx="801687" cy="771525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53" name="Oval 13">
            <a:extLst>
              <a:ext uri="{FF2B5EF4-FFF2-40B4-BE49-F238E27FC236}">
                <a16:creationId xmlns:a16="http://schemas.microsoft.com/office/drawing/2014/main" id="{C2DD2CF7-BCE2-4EB2-881C-168B9428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822700"/>
            <a:ext cx="801687" cy="771525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54" name="Oval 14">
            <a:extLst>
              <a:ext uri="{FF2B5EF4-FFF2-40B4-BE49-F238E27FC236}">
                <a16:creationId xmlns:a16="http://schemas.microsoft.com/office/drawing/2014/main" id="{E6F10517-C9DE-4C4F-9F24-AD23C064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4213225"/>
            <a:ext cx="801687" cy="771525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55" name="Text Box 15">
            <a:extLst>
              <a:ext uri="{FF2B5EF4-FFF2-40B4-BE49-F238E27FC236}">
                <a16:creationId xmlns:a16="http://schemas.microsoft.com/office/drawing/2014/main" id="{44587D94-2B55-4EA6-B4AB-46D778F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397351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56" name="Text Box 16">
            <a:extLst>
              <a:ext uri="{FF2B5EF4-FFF2-40B4-BE49-F238E27FC236}">
                <a16:creationId xmlns:a16="http://schemas.microsoft.com/office/drawing/2014/main" id="{739A02B1-BA7F-477B-A04C-BB82B261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621088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57" name="Oval 17">
            <a:extLst>
              <a:ext uri="{FF2B5EF4-FFF2-40B4-BE49-F238E27FC236}">
                <a16:creationId xmlns:a16="http://schemas.microsoft.com/office/drawing/2014/main" id="{9CD4EA85-AA09-4C79-9968-A507D76A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979738"/>
            <a:ext cx="2168525" cy="2119312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58" name="Oval 18">
            <a:extLst>
              <a:ext uri="{FF2B5EF4-FFF2-40B4-BE49-F238E27FC236}">
                <a16:creationId xmlns:a16="http://schemas.microsoft.com/office/drawing/2014/main" id="{78344E25-F78B-4108-B9CD-63968F92A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079750"/>
            <a:ext cx="801687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59" name="Text Box 19">
            <a:extLst>
              <a:ext uri="{FF2B5EF4-FFF2-40B4-BE49-F238E27FC236}">
                <a16:creationId xmlns:a16="http://schemas.microsoft.com/office/drawing/2014/main" id="{660D048B-FE17-4DF4-87B6-FCAF8C995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3240088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60" name="Text Box 20">
            <a:extLst>
              <a:ext uri="{FF2B5EF4-FFF2-40B4-BE49-F238E27FC236}">
                <a16:creationId xmlns:a16="http://schemas.microsoft.com/office/drawing/2014/main" id="{59136E4A-C295-4850-8CF0-516D74606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241925"/>
            <a:ext cx="15398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5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组件模块</a:t>
            </a:r>
            <a:endParaRPr lang="zh-CN" altLang="en-US" sz="25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8661" name="Oval 21">
            <a:extLst>
              <a:ext uri="{FF2B5EF4-FFF2-40B4-BE49-F238E27FC236}">
                <a16:creationId xmlns:a16="http://schemas.microsoft.com/office/drawing/2014/main" id="{D365E958-1C7C-4CAC-A367-13E8F3D7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470275"/>
            <a:ext cx="801687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62" name="Oval 22">
            <a:extLst>
              <a:ext uri="{FF2B5EF4-FFF2-40B4-BE49-F238E27FC236}">
                <a16:creationId xmlns:a16="http://schemas.microsoft.com/office/drawing/2014/main" id="{2858BAE3-3D40-491F-AACC-7208D7CB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32225"/>
            <a:ext cx="801687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63" name="Oval 23">
            <a:extLst>
              <a:ext uri="{FF2B5EF4-FFF2-40B4-BE49-F238E27FC236}">
                <a16:creationId xmlns:a16="http://schemas.microsoft.com/office/drawing/2014/main" id="{A24469A3-B58B-4AC4-979F-EAED2F9D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222750"/>
            <a:ext cx="801687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8664" name="Text Box 24">
            <a:extLst>
              <a:ext uri="{FF2B5EF4-FFF2-40B4-BE49-F238E27FC236}">
                <a16:creationId xmlns:a16="http://schemas.microsoft.com/office/drawing/2014/main" id="{69CB7AAB-F228-4A7F-AC49-D3BF0290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3983038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65" name="Text Box 25">
            <a:extLst>
              <a:ext uri="{FF2B5EF4-FFF2-40B4-BE49-F238E27FC236}">
                <a16:creationId xmlns:a16="http://schemas.microsoft.com/office/drawing/2014/main" id="{69720375-03D1-4300-B533-201DECDD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350" y="363061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66" name="Text Box 26">
            <a:extLst>
              <a:ext uri="{FF2B5EF4-FFF2-40B4-BE49-F238E27FC236}">
                <a16:creationId xmlns:a16="http://schemas.microsoft.com/office/drawing/2014/main" id="{CFE6C2ED-4F3E-4A5F-B419-CE36A62FD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439261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8667" name="Rectangle 27">
            <a:extLst>
              <a:ext uri="{FF2B5EF4-FFF2-40B4-BE49-F238E27FC236}">
                <a16:creationId xmlns:a16="http://schemas.microsoft.com/office/drawing/2014/main" id="{56D498AD-A643-43FD-ABF7-95C4D281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98600"/>
            <a:ext cx="51054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代理（虚拟）组件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操作系统动态生成</a:t>
            </a:r>
          </a:p>
        </p:txBody>
      </p:sp>
      <p:sp>
        <p:nvSpPr>
          <p:cNvPr id="1008668" name="Text Box 28">
            <a:extLst>
              <a:ext uri="{FF2B5EF4-FFF2-40B4-BE49-F238E27FC236}">
                <a16:creationId xmlns:a16="http://schemas.microsoft.com/office/drawing/2014/main" id="{867B0905-0AE9-45ED-B07B-AD072487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92613"/>
            <a:ext cx="7286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>
            <a:extLst>
              <a:ext uri="{FF2B5EF4-FFF2-40B4-BE49-F238E27FC236}">
                <a16:creationId xmlns:a16="http://schemas.microsoft.com/office/drawing/2014/main" id="{6B6471B3-99C0-45C6-A430-A85966B6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5137150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47" name="Rectangle 3">
            <a:extLst>
              <a:ext uri="{FF2B5EF4-FFF2-40B4-BE49-F238E27FC236}">
                <a16:creationId xmlns:a16="http://schemas.microsoft.com/office/drawing/2014/main" id="{4F4FD9CC-69A3-4E07-9DB9-5E5F8F24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073400"/>
            <a:ext cx="1816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48" name="Rectangle 4">
            <a:extLst>
              <a:ext uri="{FF2B5EF4-FFF2-40B4-BE49-F238E27FC236}">
                <a16:creationId xmlns:a16="http://schemas.microsoft.com/office/drawing/2014/main" id="{099D1DB6-FF19-462A-8FF8-670863E9E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运行环境模块实现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0149" name="Rectangle 5">
            <a:extLst>
              <a:ext uri="{FF2B5EF4-FFF2-40B4-BE49-F238E27FC236}">
                <a16:creationId xmlns:a16="http://schemas.microsoft.com/office/drawing/2014/main" id="{EDF54877-64E1-4AAB-BEF9-ACA0963E1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772400" cy="1114425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再增加一层间址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定义运行环境 (</a:t>
            </a:r>
            <a:r>
              <a:rPr lang="en-US" altLang="zh-CN" sz="3200"/>
              <a:t>Context)</a:t>
            </a:r>
          </a:p>
        </p:txBody>
      </p:sp>
      <p:sp>
        <p:nvSpPr>
          <p:cNvPr id="1030150" name="Rectangle 6">
            <a:extLst>
              <a:ext uri="{FF2B5EF4-FFF2-40B4-BE49-F238E27FC236}">
                <a16:creationId xmlns:a16="http://schemas.microsoft.com/office/drawing/2014/main" id="{DB2A51F2-6EEC-451F-8715-E883BEE6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40100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51" name="Line 7">
            <a:extLst>
              <a:ext uri="{FF2B5EF4-FFF2-40B4-BE49-F238E27FC236}">
                <a16:creationId xmlns:a16="http://schemas.microsoft.com/office/drawing/2014/main" id="{ACD90A47-CCD6-4483-85E6-4C48197C3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3846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52" name="Rectangle 8">
            <a:extLst>
              <a:ext uri="{FF2B5EF4-FFF2-40B4-BE49-F238E27FC236}">
                <a16:creationId xmlns:a16="http://schemas.microsoft.com/office/drawing/2014/main" id="{DE89899C-7AEE-49DB-9E36-4AA1F977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39878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vtbl</a:t>
            </a:r>
          </a:p>
        </p:txBody>
      </p:sp>
      <p:sp>
        <p:nvSpPr>
          <p:cNvPr id="1030153" name="Rectangle 9">
            <a:extLst>
              <a:ext uri="{FF2B5EF4-FFF2-40B4-BE49-F238E27FC236}">
                <a16:creationId xmlns:a16="http://schemas.microsoft.com/office/drawing/2014/main" id="{F9474B55-06B7-4E67-B319-120A65D8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4368800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ref count</a:t>
            </a:r>
          </a:p>
        </p:txBody>
      </p:sp>
      <p:sp>
        <p:nvSpPr>
          <p:cNvPr id="1030154" name="Rectangle 10">
            <a:extLst>
              <a:ext uri="{FF2B5EF4-FFF2-40B4-BE49-F238E27FC236}">
                <a16:creationId xmlns:a16="http://schemas.microsoft.com/office/drawing/2014/main" id="{ED713C67-1225-4576-B88A-C62ED5C9D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9972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Interface ptr</a:t>
            </a:r>
          </a:p>
        </p:txBody>
      </p:sp>
      <p:sp>
        <p:nvSpPr>
          <p:cNvPr id="1030155" name="Line 11">
            <a:extLst>
              <a:ext uri="{FF2B5EF4-FFF2-40B4-BE49-F238E27FC236}">
                <a16:creationId xmlns:a16="http://schemas.microsoft.com/office/drawing/2014/main" id="{D6182D9D-5567-4544-875F-4ABE4FB0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4156075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56" name="Line 12">
            <a:extLst>
              <a:ext uri="{FF2B5EF4-FFF2-40B4-BE49-F238E27FC236}">
                <a16:creationId xmlns:a16="http://schemas.microsoft.com/office/drawing/2014/main" id="{B115413F-AC71-44EA-8FBB-694CD69B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511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57" name="Rectangle 13">
            <a:extLst>
              <a:ext uri="{FF2B5EF4-FFF2-40B4-BE49-F238E27FC236}">
                <a16:creationId xmlns:a16="http://schemas.microsoft.com/office/drawing/2014/main" id="{BC2DA502-6219-4A57-8247-1EC068B5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1149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foo()</a:t>
            </a:r>
          </a:p>
        </p:txBody>
      </p:sp>
      <p:sp>
        <p:nvSpPr>
          <p:cNvPr id="1030158" name="Rectangle 14">
            <a:extLst>
              <a:ext uri="{FF2B5EF4-FFF2-40B4-BE49-F238E27FC236}">
                <a16:creationId xmlns:a16="http://schemas.microsoft.com/office/drawing/2014/main" id="{1E604086-91A3-4421-B3C6-145512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549592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bar()</a:t>
            </a:r>
          </a:p>
        </p:txBody>
      </p:sp>
      <p:sp>
        <p:nvSpPr>
          <p:cNvPr id="1030159" name="Line 15">
            <a:extLst>
              <a:ext uri="{FF2B5EF4-FFF2-40B4-BE49-F238E27FC236}">
                <a16:creationId xmlns:a16="http://schemas.microsoft.com/office/drawing/2014/main" id="{9674E9AD-C2F1-4E58-A09B-1881ABBF2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4216400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60" name="Rectangle 16">
            <a:extLst>
              <a:ext uri="{FF2B5EF4-FFF2-40B4-BE49-F238E27FC236}">
                <a16:creationId xmlns:a16="http://schemas.microsoft.com/office/drawing/2014/main" id="{6A71A364-C30D-45A6-9279-BEB575D5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47720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61" name="Line 17">
            <a:extLst>
              <a:ext uri="{FF2B5EF4-FFF2-40B4-BE49-F238E27FC236}">
                <a16:creationId xmlns:a16="http://schemas.microsoft.com/office/drawing/2014/main" id="{F0353094-DD3F-465B-B6AF-6EE921246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51466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62" name="Rectangle 18">
            <a:extLst>
              <a:ext uri="{FF2B5EF4-FFF2-40B4-BE49-F238E27FC236}">
                <a16:creationId xmlns:a16="http://schemas.microsoft.com/office/drawing/2014/main" id="{3C8432BE-DF10-4020-B121-C8985D7D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47498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1</a:t>
            </a:r>
          </a:p>
        </p:txBody>
      </p:sp>
      <p:sp>
        <p:nvSpPr>
          <p:cNvPr id="1030163" name="Rectangle 19">
            <a:extLst>
              <a:ext uri="{FF2B5EF4-FFF2-40B4-BE49-F238E27FC236}">
                <a16:creationId xmlns:a16="http://schemas.microsoft.com/office/drawing/2014/main" id="{0AC87225-8F59-4A5E-A8C2-9A17EF56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1308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2</a:t>
            </a:r>
          </a:p>
        </p:txBody>
      </p:sp>
      <p:sp>
        <p:nvSpPr>
          <p:cNvPr id="1030164" name="Rectangle 20">
            <a:extLst>
              <a:ext uri="{FF2B5EF4-FFF2-40B4-BE49-F238E27FC236}">
                <a16:creationId xmlns:a16="http://schemas.microsoft.com/office/drawing/2014/main" id="{2E8BC594-E914-478D-8C88-882B504F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4010025"/>
            <a:ext cx="1819275" cy="112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65" name="Line 21">
            <a:extLst>
              <a:ext uri="{FF2B5EF4-FFF2-40B4-BE49-F238E27FC236}">
                <a16:creationId xmlns:a16="http://schemas.microsoft.com/office/drawing/2014/main" id="{D9D2DB60-7DBD-4A7E-AAE2-55FD88C30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43846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66" name="Rectangle 22">
            <a:extLst>
              <a:ext uri="{FF2B5EF4-FFF2-40B4-BE49-F238E27FC236}">
                <a16:creationId xmlns:a16="http://schemas.microsoft.com/office/drawing/2014/main" id="{5470D51F-41A8-4565-84E1-83598496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39878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QI()</a:t>
            </a:r>
          </a:p>
        </p:txBody>
      </p:sp>
      <p:sp>
        <p:nvSpPr>
          <p:cNvPr id="1030167" name="Rectangle 23">
            <a:extLst>
              <a:ext uri="{FF2B5EF4-FFF2-40B4-BE49-F238E27FC236}">
                <a16:creationId xmlns:a16="http://schemas.microsoft.com/office/drawing/2014/main" id="{CD93F585-C2A1-41AB-94BB-913438973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3688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AddRef()</a:t>
            </a:r>
          </a:p>
        </p:txBody>
      </p:sp>
      <p:sp>
        <p:nvSpPr>
          <p:cNvPr id="1030168" name="Line 24">
            <a:extLst>
              <a:ext uri="{FF2B5EF4-FFF2-40B4-BE49-F238E27FC236}">
                <a16:creationId xmlns:a16="http://schemas.microsoft.com/office/drawing/2014/main" id="{81538731-007D-4CD7-A44A-853F16E28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4749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69" name="Rectangle 25">
            <a:extLst>
              <a:ext uri="{FF2B5EF4-FFF2-40B4-BE49-F238E27FC236}">
                <a16:creationId xmlns:a16="http://schemas.microsoft.com/office/drawing/2014/main" id="{7611D281-F1FA-4977-9931-033BBBD0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47498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Release()</a:t>
            </a:r>
          </a:p>
        </p:txBody>
      </p:sp>
      <p:sp>
        <p:nvSpPr>
          <p:cNvPr id="1030170" name="Rectangle 26">
            <a:extLst>
              <a:ext uri="{FF2B5EF4-FFF2-40B4-BE49-F238E27FC236}">
                <a16:creationId xmlns:a16="http://schemas.microsoft.com/office/drawing/2014/main" id="{FF1D9707-C16E-48C7-886E-C7CFABF9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987800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71" name="Rectangle 27">
            <a:extLst>
              <a:ext uri="{FF2B5EF4-FFF2-40B4-BE49-F238E27FC236}">
                <a16:creationId xmlns:a16="http://schemas.microsoft.com/office/drawing/2014/main" id="{FB6FEED2-1988-4A8F-9929-757EF8E9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064000"/>
            <a:ext cx="183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context proxy</a:t>
            </a:r>
          </a:p>
        </p:txBody>
      </p:sp>
      <p:sp>
        <p:nvSpPr>
          <p:cNvPr id="1030172" name="Freeform 28">
            <a:extLst>
              <a:ext uri="{FF2B5EF4-FFF2-40B4-BE49-F238E27FC236}">
                <a16:creationId xmlns:a16="http://schemas.microsoft.com/office/drawing/2014/main" id="{132D7F40-F97B-4875-ACDD-252218D2D4C0}"/>
              </a:ext>
            </a:extLst>
          </p:cNvPr>
          <p:cNvSpPr>
            <a:spLocks/>
          </p:cNvSpPr>
          <p:nvPr/>
        </p:nvSpPr>
        <p:spPr bwMode="auto">
          <a:xfrm flipH="1">
            <a:off x="1722438" y="3463925"/>
            <a:ext cx="1587" cy="533400"/>
          </a:xfrm>
          <a:custGeom>
            <a:avLst/>
            <a:gdLst>
              <a:gd name="T0" fmla="*/ 0 w 13"/>
              <a:gd name="T1" fmla="*/ 0 h 351"/>
              <a:gd name="T2" fmla="*/ 13 w 13"/>
              <a:gd name="T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" h="351">
                <a:moveTo>
                  <a:pt x="0" y="0"/>
                </a:moveTo>
                <a:lnTo>
                  <a:pt x="13" y="351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>
            <a:extLst>
              <a:ext uri="{FF2B5EF4-FFF2-40B4-BE49-F238E27FC236}">
                <a16:creationId xmlns:a16="http://schemas.microsoft.com/office/drawing/2014/main" id="{4314D284-6429-4720-88FD-F32AD4287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面向方面编程</a:t>
            </a:r>
            <a:r>
              <a:rPr lang="en-US" altLang="zh-CN">
                <a:solidFill>
                  <a:srgbClr val="FF0000"/>
                </a:solidFill>
              </a:rPr>
              <a:t>(AOP)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8353A135-D669-4673-9BA4-50007F88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73163"/>
            <a:ext cx="7150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component MyMerchandise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 [ uuid(…)]</a:t>
            </a:r>
          </a:p>
          <a:p>
            <a:r>
              <a:rPr lang="en-US" altLang="zh-CN" b="1"/>
              <a:t>    interface</a:t>
            </a:r>
            <a:r>
              <a:rPr lang="zh-CN" altLang="en-US" b="1"/>
              <a:t> </a:t>
            </a:r>
            <a:r>
              <a:rPr lang="en-US" altLang="zh-CN" b="1"/>
              <a:t>IMerchandise {</a:t>
            </a:r>
          </a:p>
          <a:p>
            <a:r>
              <a:rPr lang="en-US" altLang="zh-CN" b="1"/>
              <a:t>        HRESULT GetPrice([out] float p);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[ uuid(…) , </a:t>
            </a:r>
            <a:r>
              <a:rPr lang="en-US" altLang="zh-CN" b="1">
                <a:solidFill>
                  <a:srgbClr val="FF0000"/>
                </a:solidFill>
              </a:rPr>
              <a:t>aspect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CC00FF"/>
                </a:solidFill>
              </a:rPr>
              <a:t>IObjectID</a:t>
            </a:r>
            <a:r>
              <a:rPr lang="en-US" altLang="zh-CN" b="1"/>
              <a:t>) ]</a:t>
            </a:r>
          </a:p>
          <a:p>
            <a:r>
              <a:rPr lang="en-US" altLang="zh-CN" b="1"/>
              <a:t>    class </a:t>
            </a:r>
            <a:r>
              <a:rPr lang="en-US" altLang="zh-CN" b="1">
                <a:solidFill>
                  <a:srgbClr val="CC00FF"/>
                </a:solidFill>
              </a:rPr>
              <a:t>CMerchandise</a:t>
            </a:r>
            <a:r>
              <a:rPr lang="en-US" altLang="zh-CN" b="1"/>
              <a:t> {</a:t>
            </a:r>
          </a:p>
          <a:p>
            <a:r>
              <a:rPr lang="en-US" altLang="zh-CN" b="1"/>
              <a:t>        interface</a:t>
            </a:r>
            <a:r>
              <a:rPr lang="zh-CN" altLang="en-US" b="1"/>
              <a:t> </a:t>
            </a:r>
            <a:r>
              <a:rPr lang="en-US" altLang="zh-CN" b="1"/>
              <a:t>IMerchandise</a:t>
            </a:r>
            <a:r>
              <a:rPr lang="zh-CN" altLang="en-US" b="1">
                <a:ea typeface="宋体" panose="02010600030101010101" pitchFamily="2" charset="-122"/>
              </a:rPr>
              <a:t>；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>
            <a:extLst>
              <a:ext uri="{FF2B5EF4-FFF2-40B4-BE49-F238E27FC236}">
                <a16:creationId xmlns:a16="http://schemas.microsoft.com/office/drawing/2014/main" id="{799A32C9-1ED7-4671-9244-A1E9BEF26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面向方面编程（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DEDA5FC0-2D51-4C54-BC49-8BFF1F5C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73163"/>
            <a:ext cx="71501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component MyCat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 [ uuid(…) ]</a:t>
            </a:r>
          </a:p>
          <a:p>
            <a:r>
              <a:rPr lang="en-US" altLang="zh-CN" b="1"/>
              <a:t>    interface</a:t>
            </a:r>
            <a:r>
              <a:rPr lang="zh-CN" altLang="en-US" b="1"/>
              <a:t> </a:t>
            </a:r>
            <a:r>
              <a:rPr lang="en-US" altLang="zh-CN" b="1"/>
              <a:t>ICat</a:t>
            </a:r>
            <a:r>
              <a:rPr lang="zh-CN" altLang="en-US" b="1"/>
              <a:t> </a:t>
            </a:r>
            <a:r>
              <a:rPr lang="en-US" altLang="zh-CN" b="1"/>
              <a:t>{</a:t>
            </a:r>
          </a:p>
          <a:p>
            <a:r>
              <a:rPr lang="en-US" altLang="zh-CN" b="1"/>
              <a:t>        HRESULT  Miao();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[ uuid(…)  ]</a:t>
            </a:r>
          </a:p>
          <a:p>
            <a:r>
              <a:rPr lang="en-US" altLang="zh-CN" b="1"/>
              <a:t>    class CCat</a:t>
            </a:r>
            <a:r>
              <a:rPr lang="zh-CN" altLang="en-US" b="1"/>
              <a:t> </a:t>
            </a:r>
            <a:r>
              <a:rPr lang="en-US" altLang="zh-CN" b="1"/>
              <a:t>{</a:t>
            </a:r>
          </a:p>
          <a:p>
            <a:r>
              <a:rPr lang="en-US" altLang="zh-CN" b="1"/>
              <a:t>        interface</a:t>
            </a:r>
            <a:r>
              <a:rPr lang="zh-CN" altLang="en-US" b="1"/>
              <a:t> </a:t>
            </a:r>
            <a:r>
              <a:rPr lang="en-US" altLang="zh-CN" b="1"/>
              <a:t>ICat</a:t>
            </a:r>
            <a:r>
              <a:rPr lang="zh-CN" altLang="en-US" b="1">
                <a:ea typeface="宋体" panose="02010600030101010101" pitchFamily="2" charset="-122"/>
              </a:rPr>
              <a:t>；</a:t>
            </a:r>
          </a:p>
          <a:p>
            <a:r>
              <a:rPr lang="zh-CN" altLang="en-US" b="1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</a:rPr>
              <a:t>interface </a:t>
            </a:r>
            <a:r>
              <a:rPr lang="en-US" altLang="zh-CN" b="1">
                <a:solidFill>
                  <a:srgbClr val="CC00FF"/>
                </a:solidFill>
                <a:ea typeface="宋体" panose="02010600030101010101" pitchFamily="2" charset="-122"/>
              </a:rPr>
              <a:t>IObjectID</a:t>
            </a:r>
            <a:r>
              <a:rPr lang="en-US" altLang="zh-CN" b="1">
                <a:ea typeface="宋体" panose="02010600030101010101" pitchFamily="2" charset="-122"/>
              </a:rPr>
              <a:t>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>
            <a:extLst>
              <a:ext uri="{FF2B5EF4-FFF2-40B4-BE49-F238E27FC236}">
                <a16:creationId xmlns:a16="http://schemas.microsoft.com/office/drawing/2014/main" id="{06122E0A-DDCF-44FB-9052-EC37343D1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介绍和欣编程</a:t>
            </a:r>
            <a:r>
              <a:rPr lang="en-US" altLang="zh-CN">
                <a:solidFill>
                  <a:srgbClr val="FF0000"/>
                </a:solidFill>
              </a:rPr>
              <a:t>API</a:t>
            </a:r>
            <a:r>
              <a:rPr lang="zh-CN" altLang="en-US">
                <a:solidFill>
                  <a:srgbClr val="FF0000"/>
                </a:solidFill>
              </a:rPr>
              <a:t>及文档</a:t>
            </a:r>
          </a:p>
        </p:txBody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CA3AF799-EBD6-47BF-9D2D-F89A1D331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651000"/>
            <a:ext cx="8555038" cy="3892550"/>
          </a:xfrm>
        </p:spPr>
        <p:txBody>
          <a:bodyPr/>
          <a:lstStyle/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实现大部分</a:t>
            </a:r>
            <a:r>
              <a:rPr lang="en-US" altLang="zh-CN" sz="3200"/>
              <a:t>libc</a:t>
            </a:r>
            <a:r>
              <a:rPr lang="zh-CN" altLang="en-US" sz="3200"/>
              <a:t>函数</a:t>
            </a:r>
          </a:p>
          <a:p>
            <a:pPr marL="609600" indent="-609600">
              <a:buClr>
                <a:srgbClr val="FF0000"/>
              </a:buClr>
            </a:pPr>
            <a:r>
              <a:rPr lang="en-US" altLang="zh-CN" sz="3200"/>
              <a:t>IGraphics</a:t>
            </a:r>
            <a:r>
              <a:rPr lang="zh-CN" altLang="en-US" sz="3200"/>
              <a:t>接口的设计与</a:t>
            </a:r>
            <a:r>
              <a:rPr lang="en-US" altLang="zh-CN" sz="3200"/>
              <a:t>JAVA</a:t>
            </a:r>
            <a:r>
              <a:rPr lang="zh-CN" altLang="en-US" sz="3200"/>
              <a:t>、</a:t>
            </a:r>
            <a:r>
              <a:rPr lang="en-US" altLang="zh-CN" sz="3200"/>
              <a:t>.NET</a:t>
            </a:r>
            <a:r>
              <a:rPr lang="zh-CN" altLang="en-US" sz="3200"/>
              <a:t>比较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讨论</a:t>
            </a:r>
            <a:r>
              <a:rPr lang="en-US" altLang="zh-CN" sz="3200"/>
              <a:t>Windows</a:t>
            </a:r>
            <a:r>
              <a:rPr lang="zh-CN" altLang="en-US" sz="3200"/>
              <a:t>消息机制的两个缺点</a:t>
            </a:r>
          </a:p>
          <a:p>
            <a:pPr marL="990600" lvl="1" indent="-533400">
              <a:buClr>
                <a:srgbClr val="FF0000"/>
              </a:buClr>
            </a:pPr>
            <a:r>
              <a:rPr lang="en-US" altLang="zh-CN" sz="2800"/>
              <a:t>WinProc()</a:t>
            </a:r>
            <a:r>
              <a:rPr lang="zh-CN" altLang="en-US" sz="2800"/>
              <a:t>要处理无穷多种</a:t>
            </a:r>
            <a:r>
              <a:rPr lang="en-US" altLang="zh-CN" sz="2800"/>
              <a:t>cases</a:t>
            </a:r>
          </a:p>
          <a:p>
            <a:pPr marL="990600" lvl="1" indent="-533400">
              <a:buClr>
                <a:srgbClr val="FF0000"/>
              </a:buClr>
            </a:pPr>
            <a:r>
              <a:rPr lang="en-US" altLang="zh-CN" sz="2800"/>
              <a:t>Pull</a:t>
            </a:r>
            <a:r>
              <a:rPr lang="zh-CN" altLang="en-US" sz="2800"/>
              <a:t>模型不适于网络时代编程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介绍</a:t>
            </a:r>
            <a:r>
              <a:rPr lang="en-US" altLang="zh-CN" sz="3200"/>
              <a:t>IFile</a:t>
            </a:r>
            <a:r>
              <a:rPr lang="zh-CN" altLang="en-US" sz="3200"/>
              <a:t>、</a:t>
            </a:r>
            <a:r>
              <a:rPr lang="en-US" altLang="zh-CN" sz="3200"/>
              <a:t>IDirectory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介绍</a:t>
            </a:r>
            <a:r>
              <a:rPr lang="en-US" altLang="zh-CN" sz="3200"/>
              <a:t>IProcess</a:t>
            </a:r>
            <a:r>
              <a:rPr lang="zh-CN" altLang="en-US" sz="3200"/>
              <a:t>、</a:t>
            </a:r>
            <a:r>
              <a:rPr lang="en-US" altLang="zh-CN" sz="3200"/>
              <a:t>IThread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>
            <a:extLst>
              <a:ext uri="{FF2B5EF4-FFF2-40B4-BE49-F238E27FC236}">
                <a16:creationId xmlns:a16="http://schemas.microsoft.com/office/drawing/2014/main" id="{8D7F2834-D447-4055-8D3D-F7D65C101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面向方面编程（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34243" name="Rectangle 3">
            <a:extLst>
              <a:ext uri="{FF2B5EF4-FFF2-40B4-BE49-F238E27FC236}">
                <a16:creationId xmlns:a16="http://schemas.microsoft.com/office/drawing/2014/main" id="{B7A2D927-39A3-4448-9B82-69010DF9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73163"/>
            <a:ext cx="7150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component MyPetStore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 [ uuid(…) ]</a:t>
            </a:r>
          </a:p>
          <a:p>
            <a:r>
              <a:rPr lang="en-US" altLang="zh-CN" b="1"/>
              <a:t>    interface</a:t>
            </a:r>
            <a:r>
              <a:rPr lang="zh-CN" altLang="en-US" b="1"/>
              <a:t> </a:t>
            </a:r>
            <a:r>
              <a:rPr lang="en-US" altLang="zh-CN" b="1"/>
              <a:t>IPetStore</a:t>
            </a:r>
            <a:r>
              <a:rPr lang="zh-CN" altLang="en-US" b="1"/>
              <a:t> </a:t>
            </a:r>
            <a:r>
              <a:rPr lang="en-US" altLang="zh-CN" b="1"/>
              <a:t>{</a:t>
            </a:r>
          </a:p>
          <a:p>
            <a:r>
              <a:rPr lang="en-US" altLang="zh-CN" b="1"/>
              <a:t>        HRESULT  Owner();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[ uuid(…) , </a:t>
            </a:r>
            <a:r>
              <a:rPr lang="en-US" altLang="zh-CN" b="1">
                <a:solidFill>
                  <a:srgbClr val="FF0000"/>
                </a:solidFill>
              </a:rPr>
              <a:t>context</a:t>
            </a:r>
            <a:r>
              <a:rPr lang="en-US" altLang="zh-CN" b="1"/>
              <a:t>,  </a:t>
            </a:r>
            <a:r>
              <a:rPr lang="en-US" altLang="zh-CN" b="1">
                <a:solidFill>
                  <a:srgbClr val="FF0000"/>
                </a:solidFill>
              </a:rPr>
              <a:t>aggregatee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CC00FF"/>
                </a:solidFill>
              </a:rPr>
              <a:t>CMerchandise</a:t>
            </a:r>
            <a:r>
              <a:rPr lang="en-US" altLang="zh-CN" b="1"/>
              <a:t>) ]</a:t>
            </a:r>
          </a:p>
          <a:p>
            <a:r>
              <a:rPr lang="en-US" altLang="zh-CN" b="1"/>
              <a:t>    class CPetStore</a:t>
            </a:r>
            <a:r>
              <a:rPr lang="zh-CN" altLang="en-US" b="1"/>
              <a:t> </a:t>
            </a:r>
            <a:r>
              <a:rPr lang="en-US" altLang="zh-CN" b="1"/>
              <a:t>{</a:t>
            </a:r>
          </a:p>
          <a:p>
            <a:r>
              <a:rPr lang="en-US" altLang="zh-CN" b="1"/>
              <a:t>        interface</a:t>
            </a:r>
            <a:r>
              <a:rPr lang="zh-CN" altLang="en-US" b="1"/>
              <a:t> </a:t>
            </a:r>
            <a:r>
              <a:rPr lang="en-US" altLang="zh-CN" b="1"/>
              <a:t>IPetStore</a:t>
            </a:r>
            <a:r>
              <a:rPr lang="zh-CN" altLang="en-US" b="1">
                <a:ea typeface="宋体" panose="02010600030101010101" pitchFamily="2" charset="-122"/>
              </a:rPr>
              <a:t>；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66FAA3FF-52A0-4390-AAD1-6376D154A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面向方面用户例程（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E6F70D46-5987-4224-B11A-2FDB5902F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366963"/>
            <a:ext cx="71501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CPetStoreRef</a:t>
            </a:r>
            <a:r>
              <a:rPr lang="zh-CN" altLang="en-US" sz="2400" b="1"/>
              <a:t> </a:t>
            </a:r>
            <a:r>
              <a:rPr lang="en-US" altLang="zh-CN" sz="2400" b="1"/>
              <a:t>petStore;</a:t>
            </a:r>
          </a:p>
          <a:p>
            <a:r>
              <a:rPr lang="en-US" altLang="zh-CN" sz="2400" b="1"/>
              <a:t>petStore.Instantiate();</a:t>
            </a:r>
          </a:p>
          <a:p>
            <a:r>
              <a:rPr lang="en-US" altLang="zh-CN" sz="2400" b="1">
                <a:ea typeface="宋体" panose="02010600030101010101" pitchFamily="2" charset="-122"/>
              </a:rPr>
              <a:t>CCatRef cat; </a:t>
            </a:r>
          </a:p>
          <a:p>
            <a:r>
              <a:rPr lang="en-US" altLang="zh-CN" sz="2400" b="1">
                <a:ea typeface="宋体" panose="02010600030101010101" pitchFamily="2" charset="-122"/>
              </a:rPr>
              <a:t>cat.Instantiate(</a:t>
            </a:r>
            <a:r>
              <a:rPr lang="en-US" altLang="zh-CN" sz="2400" b="1">
                <a:solidFill>
                  <a:srgbClr val="CC00FF"/>
                </a:solidFill>
                <a:ea typeface="宋体" panose="02010600030101010101" pitchFamily="2" charset="-122"/>
              </a:rPr>
              <a:t>petStore</a:t>
            </a:r>
            <a:r>
              <a:rPr lang="en-US" altLang="zh-CN" sz="2400" b="1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400" b="1">
                <a:ea typeface="宋体" panose="02010600030101010101" pitchFamily="2" charset="-122"/>
              </a:rPr>
              <a:t>IPrice p = o2i(cat);</a:t>
            </a:r>
          </a:p>
          <a:p>
            <a:r>
              <a:rPr lang="en-US" altLang="zh-CN" sz="2400" b="1">
                <a:ea typeface="宋体" panose="02010600030101010101" pitchFamily="2" charset="-122"/>
              </a:rPr>
              <a:t>int price = p.price();</a:t>
            </a:r>
          </a:p>
        </p:txBody>
      </p:sp>
      <p:sp>
        <p:nvSpPr>
          <p:cNvPr id="1035268" name="Text Box 4">
            <a:extLst>
              <a:ext uri="{FF2B5EF4-FFF2-40B4-BE49-F238E27FC236}">
                <a16:creationId xmlns:a16="http://schemas.microsoft.com/office/drawing/2014/main" id="{2E064515-301E-4304-9742-B1800E5A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" y="1501775"/>
            <a:ext cx="2251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程序：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>
            <a:extLst>
              <a:ext uri="{FF2B5EF4-FFF2-40B4-BE49-F238E27FC236}">
                <a16:creationId xmlns:a16="http://schemas.microsoft.com/office/drawing/2014/main" id="{A3B2560E-7670-4E0F-BB33-6B91E42CF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AOP</a:t>
            </a:r>
            <a:r>
              <a:rPr lang="zh-CN" altLang="en-US">
                <a:solidFill>
                  <a:srgbClr val="FF0000"/>
                </a:solidFill>
              </a:rPr>
              <a:t>拓扑模型讨论</a:t>
            </a:r>
            <a:r>
              <a:rPr lang="zh-CN" altLang="en-US"/>
              <a:t> </a:t>
            </a:r>
          </a:p>
        </p:txBody>
      </p:sp>
      <p:sp>
        <p:nvSpPr>
          <p:cNvPr id="1038345" name="Oval 9">
            <a:extLst>
              <a:ext uri="{FF2B5EF4-FFF2-40B4-BE49-F238E27FC236}">
                <a16:creationId xmlns:a16="http://schemas.microsoft.com/office/drawing/2014/main" id="{CD34A229-D8A9-4479-828D-05C085F1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68463"/>
            <a:ext cx="2511425" cy="21193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48" name="AutoShape 12">
            <a:extLst>
              <a:ext uri="{FF2B5EF4-FFF2-40B4-BE49-F238E27FC236}">
                <a16:creationId xmlns:a16="http://schemas.microsoft.com/office/drawing/2014/main" id="{C304E016-667D-490E-A36E-0DAE46BB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4606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49" name="Oval 13">
            <a:extLst>
              <a:ext uri="{FF2B5EF4-FFF2-40B4-BE49-F238E27FC236}">
                <a16:creationId xmlns:a16="http://schemas.microsoft.com/office/drawing/2014/main" id="{61380F06-E37A-4A3D-9977-BA116851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2111375"/>
            <a:ext cx="1490663" cy="1244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58" name="AutoShape 22">
            <a:extLst>
              <a:ext uri="{FF2B5EF4-FFF2-40B4-BE49-F238E27FC236}">
                <a16:creationId xmlns:a16="http://schemas.microsoft.com/office/drawing/2014/main" id="{0FA1A4C2-E9FB-4F2D-833B-A5ADFF96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47593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59" name="Oval 23">
            <a:extLst>
              <a:ext uri="{FF2B5EF4-FFF2-40B4-BE49-F238E27FC236}">
                <a16:creationId xmlns:a16="http://schemas.microsoft.com/office/drawing/2014/main" id="{82F2FC1E-AE4D-436E-954D-81B60BAD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4422775"/>
            <a:ext cx="1490663" cy="1244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60" name="Oval 24">
            <a:extLst>
              <a:ext uri="{FF2B5EF4-FFF2-40B4-BE49-F238E27FC236}">
                <a16:creationId xmlns:a16="http://schemas.microsoft.com/office/drawing/2014/main" id="{20406538-D426-4843-947B-BF056E0A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4422775"/>
            <a:ext cx="1490663" cy="12446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65" name="AutoShape 29">
            <a:extLst>
              <a:ext uri="{FF2B5EF4-FFF2-40B4-BE49-F238E27FC236}">
                <a16:creationId xmlns:a16="http://schemas.microsoft.com/office/drawing/2014/main" id="{936A3175-41BE-4E88-9C99-24EC44EC6934}"/>
              </a:ext>
            </a:extLst>
          </p:cNvPr>
          <p:cNvSpPr>
            <a:spLocks noChangeArrowheads="1"/>
          </p:cNvSpPr>
          <p:nvPr/>
        </p:nvSpPr>
        <p:spPr bwMode="auto">
          <a:xfrm rot="10678315">
            <a:off x="3006725" y="4937125"/>
            <a:ext cx="392113" cy="273050"/>
          </a:xfrm>
          <a:prstGeom prst="rightArrow">
            <a:avLst>
              <a:gd name="adj1" fmla="val 50037"/>
              <a:gd name="adj2" fmla="val 56897"/>
            </a:avLst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72" name="AutoShape 36">
            <a:extLst>
              <a:ext uri="{FF2B5EF4-FFF2-40B4-BE49-F238E27FC236}">
                <a16:creationId xmlns:a16="http://schemas.microsoft.com/office/drawing/2014/main" id="{22840B93-85FA-4931-B6D2-EC716E503C29}"/>
              </a:ext>
            </a:extLst>
          </p:cNvPr>
          <p:cNvSpPr>
            <a:spLocks noChangeArrowheads="1"/>
          </p:cNvSpPr>
          <p:nvPr/>
        </p:nvSpPr>
        <p:spPr bwMode="auto">
          <a:xfrm rot="-2976584">
            <a:off x="5890418" y="3120232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73" name="Oval 37">
            <a:extLst>
              <a:ext uri="{FF2B5EF4-FFF2-40B4-BE49-F238E27FC236}">
                <a16:creationId xmlns:a16="http://schemas.microsoft.com/office/drawing/2014/main" id="{B81A04F7-8230-40E1-8DE8-91007CF3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2466975"/>
            <a:ext cx="1490663" cy="12446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74" name="Oval 38">
            <a:extLst>
              <a:ext uri="{FF2B5EF4-FFF2-40B4-BE49-F238E27FC236}">
                <a16:creationId xmlns:a16="http://schemas.microsoft.com/office/drawing/2014/main" id="{DC98AEB0-4DD5-4B3D-88AD-4358B4BA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4168775"/>
            <a:ext cx="1490663" cy="1244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76" name="Text Box 40">
            <a:extLst>
              <a:ext uri="{FF2B5EF4-FFF2-40B4-BE49-F238E27FC236}">
                <a16:creationId xmlns:a16="http://schemas.microsoft.com/office/drawing/2014/main" id="{9059B74B-91FD-451F-B5C8-3E4BB379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45339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8384" name="Text Box 48">
            <a:extLst>
              <a:ext uri="{FF2B5EF4-FFF2-40B4-BE49-F238E27FC236}">
                <a16:creationId xmlns:a16="http://schemas.microsoft.com/office/drawing/2014/main" id="{F4E8CEF2-69A9-4C14-8D17-9000F16A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24638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</a:p>
        </p:txBody>
      </p:sp>
      <p:sp>
        <p:nvSpPr>
          <p:cNvPr id="1038385" name="Text Box 49">
            <a:extLst>
              <a:ext uri="{FF2B5EF4-FFF2-40B4-BE49-F238E27FC236}">
                <a16:creationId xmlns:a16="http://schemas.microsoft.com/office/drawing/2014/main" id="{263217FC-A623-41BF-AF30-394B157B6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48006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</a:p>
        </p:txBody>
      </p:sp>
      <p:sp>
        <p:nvSpPr>
          <p:cNvPr id="1038386" name="AutoShape 50">
            <a:extLst>
              <a:ext uri="{FF2B5EF4-FFF2-40B4-BE49-F238E27FC236}">
                <a16:creationId xmlns:a16="http://schemas.microsoft.com/office/drawing/2014/main" id="{9A597A68-E21D-4149-BF58-8C44A11AAF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58818" y="3818732"/>
            <a:ext cx="392113" cy="273050"/>
          </a:xfrm>
          <a:prstGeom prst="rightArrow">
            <a:avLst>
              <a:gd name="adj1" fmla="val 50037"/>
              <a:gd name="adj2" fmla="val 56897"/>
            </a:avLst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87" name="Text Box 51">
            <a:extLst>
              <a:ext uri="{FF2B5EF4-FFF2-40B4-BE49-F238E27FC236}">
                <a16:creationId xmlns:a16="http://schemas.microsoft.com/office/drawing/2014/main" id="{1DC07109-8089-4270-88DB-3132766A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8260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方面</a:t>
            </a:r>
          </a:p>
        </p:txBody>
      </p:sp>
      <p:sp>
        <p:nvSpPr>
          <p:cNvPr id="1038388" name="Text Box 52">
            <a:extLst>
              <a:ext uri="{FF2B5EF4-FFF2-40B4-BE49-F238E27FC236}">
                <a16:creationId xmlns:a16="http://schemas.microsoft.com/office/drawing/2014/main" id="{9017620A-73B7-432A-8715-C1E7CD05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28575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继承</a:t>
            </a:r>
          </a:p>
        </p:txBody>
      </p:sp>
      <p:sp>
        <p:nvSpPr>
          <p:cNvPr id="1038389" name="Text Box 53">
            <a:extLst>
              <a:ext uri="{FF2B5EF4-FFF2-40B4-BE49-F238E27FC236}">
                <a16:creationId xmlns:a16="http://schemas.microsoft.com/office/drawing/2014/main" id="{D6C8FE1A-C3A1-4D9C-A78E-3E88C3F2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16637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</a:p>
        </p:txBody>
      </p:sp>
      <p:sp>
        <p:nvSpPr>
          <p:cNvPr id="1038390" name="AutoShape 54">
            <a:extLst>
              <a:ext uri="{FF2B5EF4-FFF2-40B4-BE49-F238E27FC236}">
                <a16:creationId xmlns:a16="http://schemas.microsoft.com/office/drawing/2014/main" id="{C5AB0C32-C0E0-46D5-B42D-80360EB007C6}"/>
              </a:ext>
            </a:extLst>
          </p:cNvPr>
          <p:cNvSpPr>
            <a:spLocks noChangeArrowheads="1"/>
          </p:cNvSpPr>
          <p:nvPr/>
        </p:nvSpPr>
        <p:spPr bwMode="auto">
          <a:xfrm rot="2410140">
            <a:off x="5978525" y="38957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91" name="AutoShape 55">
            <a:extLst>
              <a:ext uri="{FF2B5EF4-FFF2-40B4-BE49-F238E27FC236}">
                <a16:creationId xmlns:a16="http://schemas.microsoft.com/office/drawing/2014/main" id="{03C3401D-2A85-44EC-9CD5-489917362A96}"/>
              </a:ext>
            </a:extLst>
          </p:cNvPr>
          <p:cNvSpPr>
            <a:spLocks noChangeArrowheads="1"/>
          </p:cNvSpPr>
          <p:nvPr/>
        </p:nvSpPr>
        <p:spPr bwMode="auto">
          <a:xfrm rot="-2976584">
            <a:off x="3109118" y="5444332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8392" name="AutoShape 56">
            <a:extLst>
              <a:ext uri="{FF2B5EF4-FFF2-40B4-BE49-F238E27FC236}">
                <a16:creationId xmlns:a16="http://schemas.microsoft.com/office/drawing/2014/main" id="{CF66F0ED-9EFD-4710-9AA6-2917AB83CEAE}"/>
              </a:ext>
            </a:extLst>
          </p:cNvPr>
          <p:cNvSpPr>
            <a:spLocks noChangeArrowheads="1"/>
          </p:cNvSpPr>
          <p:nvPr/>
        </p:nvSpPr>
        <p:spPr bwMode="auto">
          <a:xfrm rot="-2219242">
            <a:off x="3159125" y="2143125"/>
            <a:ext cx="392113" cy="273050"/>
          </a:xfrm>
          <a:prstGeom prst="rightArrow">
            <a:avLst>
              <a:gd name="adj1" fmla="val 50037"/>
              <a:gd name="adj2" fmla="val 56897"/>
            </a:avLst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>
            <a:extLst>
              <a:ext uri="{FF2B5EF4-FFF2-40B4-BE49-F238E27FC236}">
                <a16:creationId xmlns:a16="http://schemas.microsoft.com/office/drawing/2014/main" id="{63911F3F-A0F9-4C08-BF3A-00C09F68C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先进编程思想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平民化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40387" name="Rectangle 3">
            <a:extLst>
              <a:ext uri="{FF2B5EF4-FFF2-40B4-BE49-F238E27FC236}">
                <a16:creationId xmlns:a16="http://schemas.microsoft.com/office/drawing/2014/main" id="{B9A26D62-B4AC-4DB2-B9E4-51572D912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25" y="1778000"/>
            <a:ext cx="6942138" cy="2867025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用</a:t>
            </a:r>
            <a:r>
              <a:rPr lang="zh-CN" altLang="en-US" sz="3200">
                <a:latin typeface="Arial" panose="020B0604020202020204" pitchFamily="34" charset="0"/>
              </a:rPr>
              <a:t>“</a:t>
            </a:r>
            <a:r>
              <a:rPr lang="zh-CN" altLang="en-US" sz="3200"/>
              <a:t>汇编</a:t>
            </a:r>
            <a:r>
              <a:rPr lang="zh-CN" altLang="en-US" sz="3200">
                <a:latin typeface="Arial" panose="020B0604020202020204" pitchFamily="34" charset="0"/>
              </a:rPr>
              <a:t>”</a:t>
            </a:r>
            <a:r>
              <a:rPr lang="zh-CN" altLang="en-US" sz="3200"/>
              <a:t>语言写</a:t>
            </a:r>
            <a:r>
              <a:rPr lang="en-US" altLang="zh-CN" sz="3200"/>
              <a:t>WEB</a:t>
            </a:r>
            <a:r>
              <a:rPr lang="zh-CN" altLang="en-US" sz="3200"/>
              <a:t>服务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动态二进制代码封装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动态二进制代码继承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基于元数据的动态构件多态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 sz="3200"/>
              <a:t>用</a:t>
            </a:r>
            <a:r>
              <a:rPr lang="en-US" altLang="zh-CN" sz="3200"/>
              <a:t>AOP</a:t>
            </a:r>
            <a:r>
              <a:rPr lang="zh-CN" altLang="en-US" sz="3200"/>
              <a:t>解决许多程序的正交问题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9" name="Rectangle 3">
            <a:extLst>
              <a:ext uri="{FF2B5EF4-FFF2-40B4-BE49-F238E27FC236}">
                <a16:creationId xmlns:a16="http://schemas.microsoft.com/office/drawing/2014/main" id="{AE0A0428-D7C7-419F-89B6-7606E034D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3913" y="1235075"/>
            <a:ext cx="6505575" cy="3040063"/>
          </a:xfrm>
        </p:spPr>
        <p:txBody>
          <a:bodyPr/>
          <a:lstStyle/>
          <a:p>
            <a:pPr marL="342900" indent="-342900"/>
            <a:endParaRPr lang="zh-CN" altLang="en-US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/>
              <a:t>使用者                        机器                 </a:t>
            </a:r>
            <a:endParaRPr lang="zh-CN" altLang="en-US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zh-CN" altLang="en-US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/>
              <a:t>                开发者</a:t>
            </a:r>
            <a:r>
              <a:rPr lang="zh-CN" altLang="en-US">
                <a:ea typeface="宋体" panose="02010600030101010101" pitchFamily="2" charset="-122"/>
              </a:rPr>
              <a:t>                      </a:t>
            </a:r>
          </a:p>
        </p:txBody>
      </p:sp>
      <p:sp>
        <p:nvSpPr>
          <p:cNvPr id="997378" name="Rectangle 2">
            <a:extLst>
              <a:ext uri="{FF2B5EF4-FFF2-40B4-BE49-F238E27FC236}">
                <a16:creationId xmlns:a16="http://schemas.microsoft.com/office/drawing/2014/main" id="{8514E5BA-DDA8-42E9-8990-CC6DD4068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面向对象模型</a:t>
            </a:r>
          </a:p>
        </p:txBody>
      </p:sp>
      <p:sp>
        <p:nvSpPr>
          <p:cNvPr id="997388" name="Line 12">
            <a:extLst>
              <a:ext uri="{FF2B5EF4-FFF2-40B4-BE49-F238E27FC236}">
                <a16:creationId xmlns:a16="http://schemas.microsoft.com/office/drawing/2014/main" id="{922BD44B-9370-470A-941B-837064DB72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9513" y="1955800"/>
            <a:ext cx="14144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389" name="Oval 13">
            <a:extLst>
              <a:ext uri="{FF2B5EF4-FFF2-40B4-BE49-F238E27FC236}">
                <a16:creationId xmlns:a16="http://schemas.microsoft.com/office/drawing/2014/main" id="{A8BE64A0-280C-4C5D-A3CC-5E9454C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1524000"/>
            <a:ext cx="914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997390" name="Line 14">
            <a:extLst>
              <a:ext uri="{FF2B5EF4-FFF2-40B4-BE49-F238E27FC236}">
                <a16:creationId xmlns:a16="http://schemas.microsoft.com/office/drawing/2014/main" id="{ECAB376D-5BB9-4124-8ADB-D572E5CD9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1955800"/>
            <a:ext cx="1295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391" name="Line 15">
            <a:extLst>
              <a:ext uri="{FF2B5EF4-FFF2-40B4-BE49-F238E27FC236}">
                <a16:creationId xmlns:a16="http://schemas.microsoft.com/office/drawing/2014/main" id="{EF6664A9-9E0D-4CFE-A0CC-6FE5550FF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438400"/>
            <a:ext cx="0" cy="957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392" name="Rectangle 16">
            <a:extLst>
              <a:ext uri="{FF2B5EF4-FFF2-40B4-BE49-F238E27FC236}">
                <a16:creationId xmlns:a16="http://schemas.microsoft.com/office/drawing/2014/main" id="{65CB9682-75D7-4EB2-A97D-142C5E1A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997200"/>
            <a:ext cx="35655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609600" indent="-609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906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752600" indent="-381000">
              <a:lnSpc>
                <a:spcPct val="90000"/>
              </a:lnSpc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209800" indent="-381000">
              <a:lnSpc>
                <a:spcPct val="90000"/>
              </a:lnSpc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667000" indent="-381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3124200" indent="-381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581400" indent="-381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4038600" indent="-381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sz="3200" b="0"/>
              <a:t>封装</a:t>
            </a:r>
            <a:endParaRPr lang="en-US" altLang="zh-CN" sz="3200" b="0"/>
          </a:p>
          <a:p>
            <a:pPr>
              <a:buClr>
                <a:srgbClr val="FF0000"/>
              </a:buClr>
            </a:pPr>
            <a:r>
              <a:rPr lang="zh-CN" altLang="en-US" sz="3200" b="0"/>
              <a:t>继承</a:t>
            </a:r>
            <a:endParaRPr lang="en-US" altLang="zh-CN" sz="3200" b="0"/>
          </a:p>
          <a:p>
            <a:pPr>
              <a:buClr>
                <a:srgbClr val="FF0000"/>
              </a:buClr>
            </a:pPr>
            <a:r>
              <a:rPr lang="zh-CN" altLang="en-US" sz="3200" b="0"/>
              <a:t>多态</a:t>
            </a:r>
            <a:endParaRPr lang="en-US" altLang="zh-CN" sz="3200" b="0"/>
          </a:p>
          <a:p>
            <a:pPr>
              <a:buClr>
                <a:srgbClr val="FF0000"/>
              </a:buClr>
            </a:pPr>
            <a:r>
              <a:rPr lang="zh-CN" altLang="en-US" sz="3200" b="0"/>
              <a:t>类</a:t>
            </a:r>
          </a:p>
          <a:p>
            <a:pPr>
              <a:buClr>
                <a:srgbClr val="FF0000"/>
              </a:buClr>
            </a:pPr>
            <a:r>
              <a:rPr lang="zh-CN" altLang="en-US" sz="3200" b="0"/>
              <a:t>映射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4D91687F-C6A2-49EB-AEB9-CC5ACFBB0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C++ </a:t>
            </a:r>
            <a:r>
              <a:rPr lang="zh-CN" altLang="en-US">
                <a:solidFill>
                  <a:srgbClr val="FF0000"/>
                </a:solidFill>
              </a:rPr>
              <a:t>程序模型</a:t>
            </a:r>
          </a:p>
        </p:txBody>
      </p:sp>
      <p:sp>
        <p:nvSpPr>
          <p:cNvPr id="999427" name="Oval 3">
            <a:extLst>
              <a:ext uri="{FF2B5EF4-FFF2-40B4-BE49-F238E27FC236}">
                <a16:creationId xmlns:a16="http://schemas.microsoft.com/office/drawing/2014/main" id="{42B16391-93B6-479E-8576-73E6727D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3394075"/>
            <a:ext cx="2024063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28" name="Text Box 4">
            <a:extLst>
              <a:ext uri="{FF2B5EF4-FFF2-40B4-BE49-F238E27FC236}">
                <a16:creationId xmlns:a16="http://schemas.microsoft.com/office/drawing/2014/main" id="{BB5F5A9C-BF55-4D78-9A0D-DC8C3E969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3746500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9429" name="Oval 5">
            <a:extLst>
              <a:ext uri="{FF2B5EF4-FFF2-40B4-BE49-F238E27FC236}">
                <a16:creationId xmlns:a16="http://schemas.microsoft.com/office/drawing/2014/main" id="{82B38526-0024-48C7-833E-1F88DAC6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2967038"/>
            <a:ext cx="2168525" cy="2119312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30" name="AutoShape 6">
            <a:extLst>
              <a:ext uri="{FF2B5EF4-FFF2-40B4-BE49-F238E27FC236}">
                <a16:creationId xmlns:a16="http://schemas.microsoft.com/office/drawing/2014/main" id="{34B5FEB9-8250-45C7-B85A-95AF8023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3717925"/>
            <a:ext cx="646113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31" name="Text Box 7">
            <a:extLst>
              <a:ext uri="{FF2B5EF4-FFF2-40B4-BE49-F238E27FC236}">
                <a16:creationId xmlns:a16="http://schemas.microsoft.com/office/drawing/2014/main" id="{78E6AE7F-69AA-4E77-A327-EB6B12F6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5248275"/>
            <a:ext cx="15398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5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对象模块</a:t>
            </a:r>
            <a:endParaRPr lang="zh-CN" altLang="en-US" sz="25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9432" name="Rectangle 8">
            <a:extLst>
              <a:ext uri="{FF2B5EF4-FFF2-40B4-BE49-F238E27FC236}">
                <a16:creationId xmlns:a16="http://schemas.microsoft.com/office/drawing/2014/main" id="{598F4227-6C89-40C7-A022-E1EA486B8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5334000" cy="914400"/>
          </a:xfrm>
          <a:noFill/>
          <a:ln/>
        </p:spPr>
        <p:txBody>
          <a:bodyPr/>
          <a:lstStyle/>
          <a:p>
            <a:pPr marL="609600" indent="-609600">
              <a:buClr>
                <a:srgbClr val="FF0000"/>
              </a:buClr>
            </a:pPr>
            <a:r>
              <a:rPr lang="zh-CN" altLang="en-US"/>
              <a:t>面向对象编程</a:t>
            </a:r>
          </a:p>
          <a:p>
            <a:pPr marL="990600" lvl="1" indent="-533400">
              <a:buClr>
                <a:srgbClr val="FF0000"/>
              </a:buClr>
            </a:pPr>
            <a:r>
              <a:rPr lang="zh-CN" altLang="en-US"/>
              <a:t>对象链接后不可拆卸</a:t>
            </a:r>
          </a:p>
        </p:txBody>
      </p:sp>
      <p:sp>
        <p:nvSpPr>
          <p:cNvPr id="999433" name="Oval 9">
            <a:extLst>
              <a:ext uri="{FF2B5EF4-FFF2-40B4-BE49-F238E27FC236}">
                <a16:creationId xmlns:a16="http://schemas.microsoft.com/office/drawing/2014/main" id="{FFFA8EAF-C5C6-42FB-99D0-2EBB1BF5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210050"/>
            <a:ext cx="801687" cy="771525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34" name="Text Box 10">
            <a:extLst>
              <a:ext uri="{FF2B5EF4-FFF2-40B4-BE49-F238E27FC236}">
                <a16:creationId xmlns:a16="http://schemas.microsoft.com/office/drawing/2014/main" id="{B23ABCF7-668D-4DA1-99F6-A3D6ECEA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437991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</a:p>
        </p:txBody>
      </p:sp>
      <p:sp>
        <p:nvSpPr>
          <p:cNvPr id="999435" name="Oval 11">
            <a:extLst>
              <a:ext uri="{FF2B5EF4-FFF2-40B4-BE49-F238E27FC236}">
                <a16:creationId xmlns:a16="http://schemas.microsoft.com/office/drawing/2014/main" id="{6D54D170-1519-4B28-9BBF-15097593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409950"/>
            <a:ext cx="801687" cy="771525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36" name="Text Box 12">
            <a:extLst>
              <a:ext uri="{FF2B5EF4-FFF2-40B4-BE49-F238E27FC236}">
                <a16:creationId xmlns:a16="http://schemas.microsoft.com/office/drawing/2014/main" id="{6E21448A-EE50-4C15-B1F7-C93C8688B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357981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</a:p>
        </p:txBody>
      </p:sp>
      <p:sp>
        <p:nvSpPr>
          <p:cNvPr id="999437" name="Oval 13">
            <a:extLst>
              <a:ext uri="{FF2B5EF4-FFF2-40B4-BE49-F238E27FC236}">
                <a16:creationId xmlns:a16="http://schemas.microsoft.com/office/drawing/2014/main" id="{0F188C27-314F-40B5-BAE2-3DCA2923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095625"/>
            <a:ext cx="801687" cy="771525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38" name="Text Box 14">
            <a:extLst>
              <a:ext uri="{FF2B5EF4-FFF2-40B4-BE49-F238E27FC236}">
                <a16:creationId xmlns:a16="http://schemas.microsoft.com/office/drawing/2014/main" id="{9AACFACD-4DC6-48A8-9925-8451E083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265488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</a:p>
        </p:txBody>
      </p:sp>
      <p:sp>
        <p:nvSpPr>
          <p:cNvPr id="999439" name="Oval 15">
            <a:extLst>
              <a:ext uri="{FF2B5EF4-FFF2-40B4-BE49-F238E27FC236}">
                <a16:creationId xmlns:a16="http://schemas.microsoft.com/office/drawing/2014/main" id="{177ADF21-1E80-48ED-B6A6-C330A3B7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867150"/>
            <a:ext cx="801687" cy="771525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99440" name="Text Box 16">
            <a:extLst>
              <a:ext uri="{FF2B5EF4-FFF2-40B4-BE49-F238E27FC236}">
                <a16:creationId xmlns:a16="http://schemas.microsoft.com/office/drawing/2014/main" id="{DF674F36-0954-408E-9C6E-4AB4D570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4037013"/>
            <a:ext cx="7286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E9798CB4-9936-4BC7-A9E7-0DCDD4FE8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C++</a:t>
            </a:r>
            <a:r>
              <a:rPr lang="zh-CN" altLang="en-US">
                <a:solidFill>
                  <a:srgbClr val="FF0000"/>
                </a:solidFill>
              </a:rPr>
              <a:t>模块实现</a:t>
            </a:r>
          </a:p>
        </p:txBody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DE1818AF-E37F-4005-9F50-3A216F3A4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1701800"/>
            <a:ext cx="7742238" cy="1501775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zh-CN" altLang="en-US"/>
              <a:t>运算与数据结合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/>
              <a:t>二进制接口标准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/>
              <a:t>程序重用 （继承）</a:t>
            </a:r>
          </a:p>
        </p:txBody>
      </p:sp>
      <p:sp>
        <p:nvSpPr>
          <p:cNvPr id="1000487" name="Rectangle 39">
            <a:extLst>
              <a:ext uri="{FF2B5EF4-FFF2-40B4-BE49-F238E27FC236}">
                <a16:creationId xmlns:a16="http://schemas.microsoft.com/office/drawing/2014/main" id="{F098291C-ACA3-477C-B6C8-55E68C61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6798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488" name="Line 40">
            <a:extLst>
              <a:ext uri="{FF2B5EF4-FFF2-40B4-BE49-F238E27FC236}">
                <a16:creationId xmlns:a16="http://schemas.microsoft.com/office/drawing/2014/main" id="{DFB2F2A2-5919-4375-A742-DAC36DFF4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00" y="40544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0489" name="Rectangle 41">
            <a:extLst>
              <a:ext uri="{FF2B5EF4-FFF2-40B4-BE49-F238E27FC236}">
                <a16:creationId xmlns:a16="http://schemas.microsoft.com/office/drawing/2014/main" id="{0E01CF35-33C2-419D-8E42-8DDE94C9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6576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vtbl</a:t>
            </a:r>
          </a:p>
        </p:txBody>
      </p:sp>
      <p:sp>
        <p:nvSpPr>
          <p:cNvPr id="1000490" name="Rectangle 42">
            <a:extLst>
              <a:ext uri="{FF2B5EF4-FFF2-40B4-BE49-F238E27FC236}">
                <a16:creationId xmlns:a16="http://schemas.microsoft.com/office/drawing/2014/main" id="{15EE7E13-862D-4EF5-99DC-79C866D5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038600"/>
            <a:ext cx="96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1</a:t>
            </a:r>
          </a:p>
        </p:txBody>
      </p:sp>
      <p:sp>
        <p:nvSpPr>
          <p:cNvPr id="1000491" name="Line 43">
            <a:extLst>
              <a:ext uri="{FF2B5EF4-FFF2-40B4-BE49-F238E27FC236}">
                <a16:creationId xmlns:a16="http://schemas.microsoft.com/office/drawing/2014/main" id="{601C4BD2-3B23-4871-A40F-DF765ED1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3825875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0492" name="Line 44">
            <a:extLst>
              <a:ext uri="{FF2B5EF4-FFF2-40B4-BE49-F238E27FC236}">
                <a16:creationId xmlns:a16="http://schemas.microsoft.com/office/drawing/2014/main" id="{F7B60BF0-983B-476B-B3F5-901E63C95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3" y="5181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0494" name="Rectangle 46">
            <a:extLst>
              <a:ext uri="{FF2B5EF4-FFF2-40B4-BE49-F238E27FC236}">
                <a16:creationId xmlns:a16="http://schemas.microsoft.com/office/drawing/2014/main" id="{3C5D6CC1-9C0D-408A-A067-773B4E844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16572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bar()</a:t>
            </a:r>
          </a:p>
        </p:txBody>
      </p:sp>
      <p:sp>
        <p:nvSpPr>
          <p:cNvPr id="1000495" name="Rectangle 47">
            <a:extLst>
              <a:ext uri="{FF2B5EF4-FFF2-40B4-BE49-F238E27FC236}">
                <a16:creationId xmlns:a16="http://schemas.microsoft.com/office/drawing/2014/main" id="{3B375471-84DA-40EF-B9D5-82FE83E7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44037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496" name="Line 48">
            <a:extLst>
              <a:ext uri="{FF2B5EF4-FFF2-40B4-BE49-F238E27FC236}">
                <a16:creationId xmlns:a16="http://schemas.microsoft.com/office/drawing/2014/main" id="{E783BEC3-69DA-4F51-8953-A5762FB39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4778375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0497" name="Rectangle 49">
            <a:extLst>
              <a:ext uri="{FF2B5EF4-FFF2-40B4-BE49-F238E27FC236}">
                <a16:creationId xmlns:a16="http://schemas.microsoft.com/office/drawing/2014/main" id="{43E921B2-9D43-408A-AD10-8416BDC2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44196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2</a:t>
            </a:r>
          </a:p>
        </p:txBody>
      </p:sp>
      <p:sp>
        <p:nvSpPr>
          <p:cNvPr id="1000498" name="Rectangle 50">
            <a:extLst>
              <a:ext uri="{FF2B5EF4-FFF2-40B4-BE49-F238E27FC236}">
                <a16:creationId xmlns:a16="http://schemas.microsoft.com/office/drawing/2014/main" id="{2DF8E675-F053-477D-90DD-079E7ADF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47625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3</a:t>
            </a:r>
          </a:p>
        </p:txBody>
      </p:sp>
      <p:sp>
        <p:nvSpPr>
          <p:cNvPr id="1000499" name="Rectangle 51">
            <a:extLst>
              <a:ext uri="{FF2B5EF4-FFF2-40B4-BE49-F238E27FC236}">
                <a16:creationId xmlns:a16="http://schemas.microsoft.com/office/drawing/2014/main" id="{E78A46AD-9C3C-410B-A9A2-36256407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679825"/>
            <a:ext cx="1819275" cy="112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500" name="Line 52">
            <a:extLst>
              <a:ext uri="{FF2B5EF4-FFF2-40B4-BE49-F238E27FC236}">
                <a16:creationId xmlns:a16="http://schemas.microsoft.com/office/drawing/2014/main" id="{E07E12CD-EC7D-4857-A637-0A8F371A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600" y="40544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0501" name="Rectangle 53">
            <a:extLst>
              <a:ext uri="{FF2B5EF4-FFF2-40B4-BE49-F238E27FC236}">
                <a16:creationId xmlns:a16="http://schemas.microsoft.com/office/drawing/2014/main" id="{8F75AF58-F3AF-40A8-B5E7-B8CBE39E6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36576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func1()</a:t>
            </a:r>
          </a:p>
        </p:txBody>
      </p:sp>
      <p:sp>
        <p:nvSpPr>
          <p:cNvPr id="1000502" name="Rectangle 54">
            <a:extLst>
              <a:ext uri="{FF2B5EF4-FFF2-40B4-BE49-F238E27FC236}">
                <a16:creationId xmlns:a16="http://schemas.microsoft.com/office/drawing/2014/main" id="{A3237EB1-13CD-4951-9683-986CF177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0386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func2()</a:t>
            </a:r>
          </a:p>
        </p:txBody>
      </p:sp>
      <p:sp>
        <p:nvSpPr>
          <p:cNvPr id="1000503" name="Line 55">
            <a:extLst>
              <a:ext uri="{FF2B5EF4-FFF2-40B4-BE49-F238E27FC236}">
                <a16:creationId xmlns:a16="http://schemas.microsoft.com/office/drawing/2014/main" id="{2EAD90D6-E3EC-43F8-B968-6A4C46630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3" y="4419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0504" name="Rectangle 56">
            <a:extLst>
              <a:ext uri="{FF2B5EF4-FFF2-40B4-BE49-F238E27FC236}">
                <a16:creationId xmlns:a16="http://schemas.microsoft.com/office/drawing/2014/main" id="{994B8DF1-C13F-4D46-950D-ACA3823F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4196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func3()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>
            <a:extLst>
              <a:ext uri="{FF2B5EF4-FFF2-40B4-BE49-F238E27FC236}">
                <a16:creationId xmlns:a16="http://schemas.microsoft.com/office/drawing/2014/main" id="{2429F928-1640-4B91-8648-36CB41482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构件要解决的主要问题</a:t>
            </a:r>
          </a:p>
        </p:txBody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A36AEE29-4644-418A-AB5F-C52D3C29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651000"/>
            <a:ext cx="8555038" cy="2720975"/>
          </a:xfrm>
        </p:spPr>
        <p:txBody>
          <a:bodyPr/>
          <a:lstStyle/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不同来源的组件实现互操作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组件升级不会影响其他组件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独立于编程语言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组件在进程内、跨进程甚至于跨网络运行的透明度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Oval 2">
            <a:extLst>
              <a:ext uri="{FF2B5EF4-FFF2-40B4-BE49-F238E27FC236}">
                <a16:creationId xmlns:a16="http://schemas.microsoft.com/office/drawing/2014/main" id="{BDB753BD-2F2C-420B-A898-D781DD28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429000"/>
            <a:ext cx="2024062" cy="1244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8C91E631-F8D3-4D89-B5C8-0D03D9D5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54000"/>
            <a:ext cx="77724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构件程序模型</a:t>
            </a:r>
          </a:p>
        </p:txBody>
      </p:sp>
      <p:sp>
        <p:nvSpPr>
          <p:cNvPr id="1002500" name="Text Box 4">
            <a:extLst>
              <a:ext uri="{FF2B5EF4-FFF2-40B4-BE49-F238E27FC236}">
                <a16:creationId xmlns:a16="http://schemas.microsoft.com/office/drawing/2014/main" id="{10F9B723-578B-4C13-A302-ACC10F24A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3781425"/>
            <a:ext cx="1514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用户程序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2501" name="Oval 5">
            <a:extLst>
              <a:ext uri="{FF2B5EF4-FFF2-40B4-BE49-F238E27FC236}">
                <a16:creationId xmlns:a16="http://schemas.microsoft.com/office/drawing/2014/main" id="{F78048BF-BBB9-4EC8-8518-3E8D1863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01963"/>
            <a:ext cx="2168525" cy="2119312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502" name="Oval 6">
            <a:extLst>
              <a:ext uri="{FF2B5EF4-FFF2-40B4-BE49-F238E27FC236}">
                <a16:creationId xmlns:a16="http://schemas.microsoft.com/office/drawing/2014/main" id="{03B0F760-F8D7-40DE-8525-9F615142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3101975"/>
            <a:ext cx="801688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503" name="Text Box 7">
            <a:extLst>
              <a:ext uri="{FF2B5EF4-FFF2-40B4-BE49-F238E27FC236}">
                <a16:creationId xmlns:a16="http://schemas.microsoft.com/office/drawing/2014/main" id="{95F347AE-9A32-41CF-B581-908C3C19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3262313"/>
            <a:ext cx="7286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2504" name="Text Box 8">
            <a:extLst>
              <a:ext uri="{FF2B5EF4-FFF2-40B4-BE49-F238E27FC236}">
                <a16:creationId xmlns:a16="http://schemas.microsoft.com/office/drawing/2014/main" id="{71C77A1F-0618-44D3-9EA1-FADF2EBD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5264150"/>
            <a:ext cx="15398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5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组件模块</a:t>
            </a:r>
            <a:endParaRPr lang="zh-CN" altLang="en-US" sz="25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2505" name="AutoShape 9">
            <a:extLst>
              <a:ext uri="{FF2B5EF4-FFF2-40B4-BE49-F238E27FC236}">
                <a16:creationId xmlns:a16="http://schemas.microsoft.com/office/drawing/2014/main" id="{73405439-65C0-4A9B-AB6C-E5FA2287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3752850"/>
            <a:ext cx="646112" cy="628650"/>
          </a:xfrm>
          <a:prstGeom prst="rightArrow">
            <a:avLst>
              <a:gd name="adj1" fmla="val 50037"/>
              <a:gd name="adj2" fmla="val 40721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506" name="Oval 10">
            <a:extLst>
              <a:ext uri="{FF2B5EF4-FFF2-40B4-BE49-F238E27FC236}">
                <a16:creationId xmlns:a16="http://schemas.microsoft.com/office/drawing/2014/main" id="{C0383FA7-FB1B-483D-B448-2F08FB1F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492500"/>
            <a:ext cx="801688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507" name="Oval 11">
            <a:extLst>
              <a:ext uri="{FF2B5EF4-FFF2-40B4-BE49-F238E27FC236}">
                <a16:creationId xmlns:a16="http://schemas.microsoft.com/office/drawing/2014/main" id="{0D31585E-F7BB-4969-BC7C-21951A28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854450"/>
            <a:ext cx="801688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508" name="Oval 12">
            <a:extLst>
              <a:ext uri="{FF2B5EF4-FFF2-40B4-BE49-F238E27FC236}">
                <a16:creationId xmlns:a16="http://schemas.microsoft.com/office/drawing/2014/main" id="{CB8F8A7B-35CE-4873-8A42-CD3242C0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4244975"/>
            <a:ext cx="801688" cy="7715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02509" name="Text Box 13">
            <a:extLst>
              <a:ext uri="{FF2B5EF4-FFF2-40B4-BE49-F238E27FC236}">
                <a16:creationId xmlns:a16="http://schemas.microsoft.com/office/drawing/2014/main" id="{5CE091B2-33EB-453D-AE70-1F18A5FEA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4005263"/>
            <a:ext cx="7286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2510" name="Text Box 14">
            <a:extLst>
              <a:ext uri="{FF2B5EF4-FFF2-40B4-BE49-F238E27FC236}">
                <a16:creationId xmlns:a16="http://schemas.microsoft.com/office/drawing/2014/main" id="{E5520FD7-F402-46C4-A131-67798EE1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3652838"/>
            <a:ext cx="7286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2511" name="Text Box 15">
            <a:extLst>
              <a:ext uri="{FF2B5EF4-FFF2-40B4-BE49-F238E27FC236}">
                <a16:creationId xmlns:a16="http://schemas.microsoft.com/office/drawing/2014/main" id="{46FADA67-DABC-43D2-98D6-02FA735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4414838"/>
            <a:ext cx="7286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1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</a:p>
        </p:txBody>
      </p:sp>
      <p:sp>
        <p:nvSpPr>
          <p:cNvPr id="1002512" name="Rectangle 16">
            <a:extLst>
              <a:ext uri="{FF2B5EF4-FFF2-40B4-BE49-F238E27FC236}">
                <a16:creationId xmlns:a16="http://schemas.microsoft.com/office/drawing/2014/main" id="{634D3F34-D23E-4293-8ED5-DB6839ACB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63700"/>
            <a:ext cx="5334000" cy="1042988"/>
          </a:xfrm>
          <a:noFill/>
          <a:ln/>
        </p:spPr>
        <p:txBody>
          <a:bodyPr/>
          <a:lstStyle/>
          <a:p>
            <a:pPr marL="609600" indent="-609600">
              <a:buClr>
                <a:srgbClr val="FF0000"/>
              </a:buClr>
            </a:pPr>
            <a:r>
              <a:rPr lang="zh-CN" altLang="en-US" sz="3200"/>
              <a:t>部件化程序设计</a:t>
            </a:r>
          </a:p>
          <a:p>
            <a:pPr marL="990600" lvl="1" indent="-533400">
              <a:buClr>
                <a:srgbClr val="FF0000"/>
              </a:buClr>
            </a:pPr>
            <a:r>
              <a:rPr lang="zh-CN" altLang="en-US" sz="2800"/>
              <a:t>组件可动态替换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>
            <a:extLst>
              <a:ext uri="{FF2B5EF4-FFF2-40B4-BE49-F238E27FC236}">
                <a16:creationId xmlns:a16="http://schemas.microsoft.com/office/drawing/2014/main" id="{5A460B86-E9BE-4A8F-BDE7-6BA42E95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4591050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id="{10922A71-06A1-4FF9-9A51-30314943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441700"/>
            <a:ext cx="1816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24" name="Rectangle 4">
            <a:extLst>
              <a:ext uri="{FF2B5EF4-FFF2-40B4-BE49-F238E27FC236}">
                <a16:creationId xmlns:a16="http://schemas.microsoft.com/office/drawing/2014/main" id="{4101D800-8CF4-429C-A95B-076CF07E2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构件模块实现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3525" name="Rectangle 5">
            <a:extLst>
              <a:ext uri="{FF2B5EF4-FFF2-40B4-BE49-F238E27FC236}">
                <a16:creationId xmlns:a16="http://schemas.microsoft.com/office/drawing/2014/main" id="{1004DDF9-A0FC-44C9-AF6F-6D96ECC1E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663" y="1651000"/>
            <a:ext cx="8415337" cy="989013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zh-CN" altLang="en-US"/>
              <a:t>增加一层间址</a:t>
            </a:r>
          </a:p>
          <a:p>
            <a:pPr marL="342900" indent="-342900">
              <a:buClr>
                <a:srgbClr val="FF0000"/>
              </a:buClr>
            </a:pPr>
            <a:r>
              <a:rPr lang="zh-CN" altLang="en-US"/>
              <a:t>定义 </a:t>
            </a:r>
            <a:r>
              <a:rPr lang="en-US" altLang="zh-CN"/>
              <a:t>IUnknown </a:t>
            </a:r>
            <a:r>
              <a:rPr lang="zh-CN" altLang="en-US"/>
              <a:t>接口</a:t>
            </a:r>
          </a:p>
        </p:txBody>
      </p:sp>
      <p:sp>
        <p:nvSpPr>
          <p:cNvPr id="1003526" name="Rectangle 6">
            <a:extLst>
              <a:ext uri="{FF2B5EF4-FFF2-40B4-BE49-F238E27FC236}">
                <a16:creationId xmlns:a16="http://schemas.microsoft.com/office/drawing/2014/main" id="{B6593E8C-689B-4890-836E-298F8604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4639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27" name="Line 7">
            <a:extLst>
              <a:ext uri="{FF2B5EF4-FFF2-40B4-BE49-F238E27FC236}">
                <a16:creationId xmlns:a16="http://schemas.microsoft.com/office/drawing/2014/main" id="{F979D0E4-2695-4472-93C2-8414056B2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385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28" name="Rectangle 8">
            <a:extLst>
              <a:ext uri="{FF2B5EF4-FFF2-40B4-BE49-F238E27FC236}">
                <a16:creationId xmlns:a16="http://schemas.microsoft.com/office/drawing/2014/main" id="{78F78E81-332B-4EA1-90DF-07D968D4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34417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vtbl</a:t>
            </a:r>
          </a:p>
        </p:txBody>
      </p:sp>
      <p:sp>
        <p:nvSpPr>
          <p:cNvPr id="1003529" name="Rectangle 9">
            <a:extLst>
              <a:ext uri="{FF2B5EF4-FFF2-40B4-BE49-F238E27FC236}">
                <a16:creationId xmlns:a16="http://schemas.microsoft.com/office/drawing/2014/main" id="{7D233E4A-111D-480F-931B-7DA81616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3822700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ref count</a:t>
            </a:r>
          </a:p>
        </p:txBody>
      </p:sp>
      <p:sp>
        <p:nvSpPr>
          <p:cNvPr id="1003530" name="Rectangle 10">
            <a:extLst>
              <a:ext uri="{FF2B5EF4-FFF2-40B4-BE49-F238E27FC236}">
                <a16:creationId xmlns:a16="http://schemas.microsoft.com/office/drawing/2014/main" id="{9E1C1D9C-7C9C-4068-8EF0-0D8A30B2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3655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Interface ptr</a:t>
            </a:r>
          </a:p>
        </p:txBody>
      </p:sp>
      <p:sp>
        <p:nvSpPr>
          <p:cNvPr id="1003531" name="Line 11">
            <a:extLst>
              <a:ext uri="{FF2B5EF4-FFF2-40B4-BE49-F238E27FC236}">
                <a16:creationId xmlns:a16="http://schemas.microsoft.com/office/drawing/2014/main" id="{45C087A9-1C78-44AB-B20B-8AD34579F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3609975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32" name="Line 12">
            <a:extLst>
              <a:ext uri="{FF2B5EF4-FFF2-40B4-BE49-F238E27FC236}">
                <a16:creationId xmlns:a16="http://schemas.microsoft.com/office/drawing/2014/main" id="{D2208E6F-C288-4E57-AB4B-7709F10A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49657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33" name="Rectangle 13">
            <a:extLst>
              <a:ext uri="{FF2B5EF4-FFF2-40B4-BE49-F238E27FC236}">
                <a16:creationId xmlns:a16="http://schemas.microsoft.com/office/drawing/2014/main" id="{04972569-B1C9-4C2E-98D2-4F4A5AB0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568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foo()</a:t>
            </a:r>
          </a:p>
        </p:txBody>
      </p:sp>
      <p:sp>
        <p:nvSpPr>
          <p:cNvPr id="1003534" name="Rectangle 14">
            <a:extLst>
              <a:ext uri="{FF2B5EF4-FFF2-40B4-BE49-F238E27FC236}">
                <a16:creationId xmlns:a16="http://schemas.microsoft.com/office/drawing/2014/main" id="{DDC76F72-4E14-4AE3-A66B-ABC73729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494982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bar()</a:t>
            </a:r>
          </a:p>
        </p:txBody>
      </p:sp>
      <p:sp>
        <p:nvSpPr>
          <p:cNvPr id="1003535" name="Line 15">
            <a:extLst>
              <a:ext uri="{FF2B5EF4-FFF2-40B4-BE49-F238E27FC236}">
                <a16:creationId xmlns:a16="http://schemas.microsoft.com/office/drawing/2014/main" id="{B919D026-E809-4A4B-9DB7-78516CD8C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3670300"/>
            <a:ext cx="1066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36" name="Rectangle 16">
            <a:extLst>
              <a:ext uri="{FF2B5EF4-FFF2-40B4-BE49-F238E27FC236}">
                <a16:creationId xmlns:a16="http://schemas.microsoft.com/office/drawing/2014/main" id="{C743E4AE-B54F-4032-A55B-DC4C074D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187825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37" name="Line 17">
            <a:extLst>
              <a:ext uri="{FF2B5EF4-FFF2-40B4-BE49-F238E27FC236}">
                <a16:creationId xmlns:a16="http://schemas.microsoft.com/office/drawing/2014/main" id="{76202654-6B9D-480B-8117-1A99A742E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4562475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38" name="Rectangle 18">
            <a:extLst>
              <a:ext uri="{FF2B5EF4-FFF2-40B4-BE49-F238E27FC236}">
                <a16:creationId xmlns:a16="http://schemas.microsoft.com/office/drawing/2014/main" id="{799FB89C-17CB-497E-B4A0-D15E9DA1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037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1</a:t>
            </a:r>
          </a:p>
        </p:txBody>
      </p:sp>
      <p:sp>
        <p:nvSpPr>
          <p:cNvPr id="1003539" name="Rectangle 19">
            <a:extLst>
              <a:ext uri="{FF2B5EF4-FFF2-40B4-BE49-F238E27FC236}">
                <a16:creationId xmlns:a16="http://schemas.microsoft.com/office/drawing/2014/main" id="{EAADE9CB-DEF4-4FE8-8091-0FCF1EC0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847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field 2</a:t>
            </a:r>
          </a:p>
        </p:txBody>
      </p:sp>
      <p:sp>
        <p:nvSpPr>
          <p:cNvPr id="1003540" name="Rectangle 20">
            <a:extLst>
              <a:ext uri="{FF2B5EF4-FFF2-40B4-BE49-F238E27FC236}">
                <a16:creationId xmlns:a16="http://schemas.microsoft.com/office/drawing/2014/main" id="{00DEE93E-CEDB-4278-A591-CBD3E081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3463925"/>
            <a:ext cx="1819275" cy="112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41" name="Line 21">
            <a:extLst>
              <a:ext uri="{FF2B5EF4-FFF2-40B4-BE49-F238E27FC236}">
                <a16:creationId xmlns:a16="http://schemas.microsoft.com/office/drawing/2014/main" id="{9F4668D7-9990-46B4-911A-DD4DEAB19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38385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42" name="Rectangle 22">
            <a:extLst>
              <a:ext uri="{FF2B5EF4-FFF2-40B4-BE49-F238E27FC236}">
                <a16:creationId xmlns:a16="http://schemas.microsoft.com/office/drawing/2014/main" id="{BB08BC38-3D26-4CB4-AF77-AF6886AF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34417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QI()</a:t>
            </a:r>
          </a:p>
        </p:txBody>
      </p:sp>
      <p:sp>
        <p:nvSpPr>
          <p:cNvPr id="1003543" name="Rectangle 23">
            <a:extLst>
              <a:ext uri="{FF2B5EF4-FFF2-40B4-BE49-F238E27FC236}">
                <a16:creationId xmlns:a16="http://schemas.microsoft.com/office/drawing/2014/main" id="{64F26E09-3058-40E1-A9B9-AF3BAD9F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38227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AddRef()</a:t>
            </a:r>
          </a:p>
        </p:txBody>
      </p:sp>
      <p:sp>
        <p:nvSpPr>
          <p:cNvPr id="1003544" name="Line 24">
            <a:extLst>
              <a:ext uri="{FF2B5EF4-FFF2-40B4-BE49-F238E27FC236}">
                <a16:creationId xmlns:a16="http://schemas.microsoft.com/office/drawing/2014/main" id="{2D033EC1-4743-4635-9526-796BE56D1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42037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45" name="Rectangle 25">
            <a:extLst>
              <a:ext uri="{FF2B5EF4-FFF2-40B4-BE49-F238E27FC236}">
                <a16:creationId xmlns:a16="http://schemas.microsoft.com/office/drawing/2014/main" id="{0884C643-7F05-44BC-ADBB-ED4E306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3" y="42037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Release()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TIA Wireless Template">
  <a:themeElements>
    <a:clrScheme name="">
      <a:dk1>
        <a:srgbClr val="000000"/>
      </a:dk1>
      <a:lt1>
        <a:srgbClr val="FFFFFF"/>
      </a:lt1>
      <a:dk2>
        <a:srgbClr val="006CAC"/>
      </a:dk2>
      <a:lt2>
        <a:srgbClr val="FFCC66"/>
      </a:lt2>
      <a:accent1>
        <a:srgbClr val="66B3EC"/>
      </a:accent1>
      <a:accent2>
        <a:srgbClr val="FF9966"/>
      </a:accent2>
      <a:accent3>
        <a:srgbClr val="AABAD2"/>
      </a:accent3>
      <a:accent4>
        <a:srgbClr val="DADADA"/>
      </a:accent4>
      <a:accent5>
        <a:srgbClr val="B8D6F4"/>
      </a:accent5>
      <a:accent6>
        <a:srgbClr val="E78A5C"/>
      </a:accent6>
      <a:hlink>
        <a:srgbClr val="9933FF"/>
      </a:hlink>
      <a:folHlink>
        <a:srgbClr val="00C7C2"/>
      </a:folHlink>
    </a:clrScheme>
    <a:fontScheme name="CTIA Wireless Templat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CTIA Wireless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IA Wireless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G:\SHOW_ART\98_shows\CTIA Wireless 10-12\CTIA Wireless Template.ppt</Template>
  <TotalTime>14631</TotalTime>
  <Words>1596</Words>
  <Application>Microsoft Office PowerPoint</Application>
  <PresentationFormat>全屏显示(4:3)</PresentationFormat>
  <Paragraphs>440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Times New Roman</vt:lpstr>
      <vt:lpstr>PMingLiU</vt:lpstr>
      <vt:lpstr>黑体</vt:lpstr>
      <vt:lpstr>Arial</vt:lpstr>
      <vt:lpstr>Wingdings</vt:lpstr>
      <vt:lpstr>MS PGothic</vt:lpstr>
      <vt:lpstr>新宋体</vt:lpstr>
      <vt:lpstr>宋体</vt:lpstr>
      <vt:lpstr>MS Gothic</vt:lpstr>
      <vt:lpstr>Tahoma</vt:lpstr>
      <vt:lpstr>Comic Sans MS</vt:lpstr>
      <vt:lpstr>CTIA Wireless Template</vt:lpstr>
      <vt:lpstr>面向服务：基于目标代码的 封装、继承、多态与AOP技术</vt:lpstr>
      <vt:lpstr>开场白</vt:lpstr>
      <vt:lpstr>介绍和欣编程API及文档</vt:lpstr>
      <vt:lpstr>面向对象模型</vt:lpstr>
      <vt:lpstr>C++ 程序模型</vt:lpstr>
      <vt:lpstr>C++模块实现</vt:lpstr>
      <vt:lpstr>构件要解决的主要问题</vt:lpstr>
      <vt:lpstr>构件程序模型</vt:lpstr>
      <vt:lpstr>构件模块实现</vt:lpstr>
      <vt:lpstr>包容与聚合 </vt:lpstr>
      <vt:lpstr>元数据库（ClassInfo)</vt:lpstr>
      <vt:lpstr>冯·诺伊曼的两项基本原则（1）</vt:lpstr>
      <vt:lpstr>Registry vs. Manifest</vt:lpstr>
      <vt:lpstr>CAR语言 (Component Assembly Runtime)</vt:lpstr>
      <vt:lpstr>脚本、图形、渲染、服务…</vt:lpstr>
      <vt:lpstr>自描述数据结构</vt:lpstr>
      <vt:lpstr>CAR构件的开发过程</vt:lpstr>
      <vt:lpstr>网络中间件示意图</vt:lpstr>
      <vt:lpstr>动态二进制代码多态</vt:lpstr>
      <vt:lpstr>动态二进制代码多态实现</vt:lpstr>
      <vt:lpstr>冯·诺伊曼的两项基本原则（2）</vt:lpstr>
      <vt:lpstr>二进制代码继承</vt:lpstr>
      <vt:lpstr>品牌个性化控件</vt:lpstr>
      <vt:lpstr>二进制代码回调</vt:lpstr>
      <vt:lpstr>客户端回调例程</vt:lpstr>
      <vt:lpstr>运行环境程序模型</vt:lpstr>
      <vt:lpstr>运行环境模块实现</vt:lpstr>
      <vt:lpstr>面向方面编程(AOP)（1）</vt:lpstr>
      <vt:lpstr>面向方面编程（2）</vt:lpstr>
      <vt:lpstr>面向方面编程（3）</vt:lpstr>
      <vt:lpstr>面向方面用户例程（4）</vt:lpstr>
      <vt:lpstr>AOP拓扑模型讨论 </vt:lpstr>
      <vt:lpstr>先进编程思想“平民化”</vt:lpstr>
    </vt:vector>
  </TitlesOfParts>
  <Company>KoreTide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Koretide Corporation</dc:title>
  <dc:creator>陈榕</dc:creator>
  <cp:lastModifiedBy>xilongpei</cp:lastModifiedBy>
  <cp:revision>219</cp:revision>
  <cp:lastPrinted>1999-05-14T02:02:01Z</cp:lastPrinted>
  <dcterms:created xsi:type="dcterms:W3CDTF">1998-09-29T17:43:47Z</dcterms:created>
  <dcterms:modified xsi:type="dcterms:W3CDTF">2021-01-05T09:39:03Z</dcterms:modified>
</cp:coreProperties>
</file>