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8" r:id="rId4"/>
    <p:sldId id="261" r:id="rId5"/>
    <p:sldId id="262" r:id="rId6"/>
    <p:sldId id="263"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29B6BC6-B218-45FE-BA0F-5249B832D23D}" type="datetimeFigureOut">
              <a:rPr lang="en-US" smtClean="0"/>
              <a:t>1/22/2020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231C902-0E87-49F0-B525-42278BCE5C8C}" type="slidenum">
              <a:rPr lang="en-US" smtClean="0"/>
              <a:t>‹#›</a:t>
            </a:fld>
            <a:endParaRPr lang="en-US" dirty="0"/>
          </a:p>
        </p:txBody>
      </p:sp>
    </p:spTree>
    <p:extLst>
      <p:ext uri="{BB962C8B-B14F-4D97-AF65-F5344CB8AC3E}">
        <p14:creationId xmlns:p14="http://schemas.microsoft.com/office/powerpoint/2010/main" val="269683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140387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29B6BC6-B218-45FE-BA0F-5249B832D23D}" type="datetimeFigureOut">
              <a:rPr lang="en-US" smtClean="0"/>
              <a:t>1/22/2020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231C902-0E87-49F0-B525-42278BCE5C8C}" type="slidenum">
              <a:rPr lang="en-US" smtClean="0"/>
              <a:t>‹#›</a:t>
            </a:fld>
            <a:endParaRPr lang="en-US" dirty="0"/>
          </a:p>
        </p:txBody>
      </p:sp>
    </p:spTree>
    <p:extLst>
      <p:ext uri="{BB962C8B-B14F-4D97-AF65-F5344CB8AC3E}">
        <p14:creationId xmlns:p14="http://schemas.microsoft.com/office/powerpoint/2010/main" val="167921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207448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29B6BC6-B218-45FE-BA0F-5249B832D23D}" type="datetimeFigureOut">
              <a:rPr lang="en-US" smtClean="0"/>
              <a:t>1/22/2020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231C902-0E87-49F0-B525-42278BCE5C8C}" type="slidenum">
              <a:rPr lang="en-US" smtClean="0"/>
              <a:t>‹#›</a:t>
            </a:fld>
            <a:endParaRPr lang="en-US" dirty="0"/>
          </a:p>
        </p:txBody>
      </p:sp>
    </p:spTree>
    <p:extLst>
      <p:ext uri="{BB962C8B-B14F-4D97-AF65-F5344CB8AC3E}">
        <p14:creationId xmlns:p14="http://schemas.microsoft.com/office/powerpoint/2010/main" val="85047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270237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19961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143746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14234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29B6BC6-B218-45FE-BA0F-5249B832D23D}" type="datetimeFigureOut">
              <a:rPr lang="en-US" smtClean="0"/>
              <a:t>1/22/2020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231C902-0E87-49F0-B525-42278BCE5C8C}" type="slidenum">
              <a:rPr lang="en-US" smtClean="0"/>
              <a:t>‹#›</a:t>
            </a:fld>
            <a:endParaRPr lang="en-US" dirty="0"/>
          </a:p>
        </p:txBody>
      </p:sp>
    </p:spTree>
    <p:extLst>
      <p:ext uri="{BB962C8B-B14F-4D97-AF65-F5344CB8AC3E}">
        <p14:creationId xmlns:p14="http://schemas.microsoft.com/office/powerpoint/2010/main" val="287789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B6BC6-B218-45FE-BA0F-5249B832D23D}" type="datetimeFigureOut">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31C902-0E87-49F0-B525-42278BCE5C8C}" type="slidenum">
              <a:rPr lang="en-US" smtClean="0"/>
              <a:t>‹#›</a:t>
            </a:fld>
            <a:endParaRPr lang="en-US" dirty="0"/>
          </a:p>
        </p:txBody>
      </p:sp>
    </p:spTree>
    <p:extLst>
      <p:ext uri="{BB962C8B-B14F-4D97-AF65-F5344CB8AC3E}">
        <p14:creationId xmlns:p14="http://schemas.microsoft.com/office/powerpoint/2010/main" val="308735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29B6BC6-B218-45FE-BA0F-5249B832D23D}" type="datetimeFigureOut">
              <a:rPr lang="en-US" smtClean="0"/>
              <a:t>1/22/2020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231C902-0E87-49F0-B525-42278BCE5C8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23980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gsa.gov/governmentwide-initiatives/gsa-open-data/gsa-datase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4" y="636813"/>
            <a:ext cx="9598479" cy="1616529"/>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R Talk: </a:t>
            </a:r>
            <a:br>
              <a:rPr lang="en-US" dirty="0" smtClean="0"/>
            </a:br>
            <a:r>
              <a:rPr lang="en-US" dirty="0" smtClean="0"/>
              <a:t>GSA Subcontracting Obligations</a:t>
            </a:r>
            <a:br>
              <a:rPr lang="en-US" dirty="0" smtClean="0"/>
            </a:br>
            <a:endParaRPr lang="en-US" dirty="0"/>
          </a:p>
        </p:txBody>
      </p:sp>
      <p:sp>
        <p:nvSpPr>
          <p:cNvPr id="3" name="Subtitle 2"/>
          <p:cNvSpPr>
            <a:spLocks noGrp="1"/>
          </p:cNvSpPr>
          <p:nvPr>
            <p:ph type="subTitle" idx="1"/>
          </p:nvPr>
        </p:nvSpPr>
        <p:spPr/>
        <p:txBody>
          <a:bodyPr>
            <a:normAutofit/>
          </a:bodyPr>
          <a:lstStyle/>
          <a:p>
            <a:r>
              <a:rPr lang="en-US" dirty="0" smtClean="0"/>
              <a:t>Boxplot visualization to show action obligation dollars by </a:t>
            </a:r>
            <a:r>
              <a:rPr lang="en-US" dirty="0" err="1" smtClean="0"/>
              <a:t>naics</a:t>
            </a:r>
            <a:r>
              <a:rPr lang="en-US" dirty="0" smtClean="0"/>
              <a:t> code. </a:t>
            </a:r>
          </a:p>
        </p:txBody>
      </p:sp>
    </p:spTree>
    <p:extLst>
      <p:ext uri="{BB962C8B-B14F-4D97-AF65-F5344CB8AC3E}">
        <p14:creationId xmlns:p14="http://schemas.microsoft.com/office/powerpoint/2010/main" val="373406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to know? </a:t>
            </a:r>
            <a:endParaRPr lang="en-US" dirty="0"/>
          </a:p>
        </p:txBody>
      </p:sp>
      <p:sp>
        <p:nvSpPr>
          <p:cNvPr id="3" name="Content Placeholder 2"/>
          <p:cNvSpPr>
            <a:spLocks noGrp="1"/>
          </p:cNvSpPr>
          <p:nvPr>
            <p:ph idx="1"/>
          </p:nvPr>
        </p:nvSpPr>
        <p:spPr/>
        <p:txBody>
          <a:bodyPr/>
          <a:lstStyle/>
          <a:p>
            <a:pPr marL="0" indent="0">
              <a:buNone/>
            </a:pPr>
            <a:r>
              <a:rPr lang="en-US" dirty="0" smtClean="0"/>
              <a:t>Objective: To help small businesses (government contractors) make informative decisions around competing for bids based off any potential relationships between NAICS and obligation dollars from large prime vendors who are contractually obligated to allocate funds to work with small businesses.</a:t>
            </a:r>
          </a:p>
          <a:p>
            <a:pPr marL="0" indent="0">
              <a:buNone/>
            </a:pPr>
            <a:endParaRPr lang="en-US" dirty="0"/>
          </a:p>
          <a:p>
            <a:pPr marL="0" indent="0">
              <a:buNone/>
            </a:pPr>
            <a:r>
              <a:rPr lang="en-US" dirty="0" smtClean="0"/>
              <a:t>1) What’s the relationship between action obligation dollars and NAICS code, if any? </a:t>
            </a:r>
          </a:p>
          <a:p>
            <a:pPr marL="0" indent="0">
              <a:buNone/>
            </a:pPr>
            <a:r>
              <a:rPr lang="en-US" dirty="0"/>
              <a:t>2</a:t>
            </a:r>
            <a:r>
              <a:rPr lang="en-US" dirty="0" smtClean="0"/>
              <a:t>) Can I make any predictions that will help small business government contractors making successful bidding decisions? </a:t>
            </a:r>
            <a:endParaRPr lang="en-US" dirty="0"/>
          </a:p>
        </p:txBody>
      </p:sp>
    </p:spTree>
    <p:extLst>
      <p:ext uri="{BB962C8B-B14F-4D97-AF65-F5344CB8AC3E}">
        <p14:creationId xmlns:p14="http://schemas.microsoft.com/office/powerpoint/2010/main" val="115483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data from </a:t>
            </a:r>
            <a:r>
              <a:rPr lang="en-US" dirty="0" err="1" smtClean="0"/>
              <a:t>gsa</a:t>
            </a:r>
            <a:r>
              <a:rPr lang="en-US" dirty="0" smtClean="0"/>
              <a:t> –</a:t>
            </a:r>
            <a:r>
              <a:rPr lang="en-US" dirty="0"/>
              <a:t> </a:t>
            </a:r>
            <a:r>
              <a:rPr lang="en-US" dirty="0" smtClean="0"/>
              <a:t>Relatively clean! Surprisingly!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364" y="1845129"/>
            <a:ext cx="11299372" cy="4939392"/>
          </a:xfrm>
        </p:spPr>
      </p:pic>
    </p:spTree>
    <p:extLst>
      <p:ext uri="{BB962C8B-B14F-4D97-AF65-F5344CB8AC3E}">
        <p14:creationId xmlns:p14="http://schemas.microsoft.com/office/powerpoint/2010/main" val="7941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5"/>
          <p:cNvPicPr>
            <a:picLocks noGrp="1" noChangeAspect="1"/>
          </p:cNvPicPr>
          <p:nvPr>
            <p:ph sz="quarter" idx="4"/>
          </p:nvPr>
        </p:nvPicPr>
        <p:blipFill>
          <a:blip r:embed="rId2"/>
          <a:stretch>
            <a:fillRect/>
          </a:stretch>
        </p:blipFill>
        <p:spPr>
          <a:xfrm>
            <a:off x="6218238" y="3020787"/>
            <a:ext cx="5392737" cy="3151414"/>
          </a:xfrm>
          <a:prstGeom prst="rect">
            <a:avLst/>
          </a:prstGeom>
        </p:spPr>
      </p:pic>
      <p:pic>
        <p:nvPicPr>
          <p:cNvPr id="8" name="Content Placeholder 4"/>
          <p:cNvPicPr>
            <a:picLocks noGrp="1" noChangeAspect="1"/>
          </p:cNvPicPr>
          <p:nvPr>
            <p:ph sz="half" idx="2"/>
          </p:nvPr>
        </p:nvPicPr>
        <p:blipFill>
          <a:blip r:embed="rId3"/>
          <a:stretch>
            <a:fillRect/>
          </a:stretch>
        </p:blipFill>
        <p:spPr>
          <a:xfrm>
            <a:off x="581193" y="3020786"/>
            <a:ext cx="5385613" cy="3151415"/>
          </a:xfrm>
          <a:prstGeom prst="rect">
            <a:avLst/>
          </a:prstGeom>
        </p:spPr>
      </p:pic>
    </p:spTree>
    <p:extLst>
      <p:ext uri="{BB962C8B-B14F-4D97-AF65-F5344CB8AC3E}">
        <p14:creationId xmlns:p14="http://schemas.microsoft.com/office/powerpoint/2010/main" val="276151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4" name="Content Placeholder 3"/>
          <p:cNvPicPr>
            <a:picLocks noGrp="1" noChangeAspect="1"/>
          </p:cNvPicPr>
          <p:nvPr>
            <p:ph idx="1"/>
          </p:nvPr>
        </p:nvPicPr>
        <p:blipFill>
          <a:blip r:embed="rId2"/>
          <a:stretch>
            <a:fillRect/>
          </a:stretch>
        </p:blipFill>
        <p:spPr>
          <a:xfrm>
            <a:off x="2673802" y="2181225"/>
            <a:ext cx="6844395" cy="3678238"/>
          </a:xfrm>
          <a:prstGeom prst="rect">
            <a:avLst/>
          </a:prstGeom>
        </p:spPr>
      </p:pic>
    </p:spTree>
    <p:extLst>
      <p:ext uri="{BB962C8B-B14F-4D97-AF65-F5344CB8AC3E}">
        <p14:creationId xmlns:p14="http://schemas.microsoft.com/office/powerpoint/2010/main" val="377121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1113" y="718457"/>
            <a:ext cx="8665229" cy="5894614"/>
          </a:xfrm>
          <a:prstGeom prst="rect">
            <a:avLst/>
          </a:prstGeom>
        </p:spPr>
      </p:pic>
    </p:spTree>
    <p:extLst>
      <p:ext uri="{BB962C8B-B14F-4D97-AF65-F5344CB8AC3E}">
        <p14:creationId xmlns:p14="http://schemas.microsoft.com/office/powerpoint/2010/main" val="326485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and Questions for enhancements </a:t>
            </a:r>
            <a:endParaRPr lang="en-US" dirty="0"/>
          </a:p>
        </p:txBody>
      </p:sp>
      <p:sp>
        <p:nvSpPr>
          <p:cNvPr id="3" name="Content Placeholder 2"/>
          <p:cNvSpPr>
            <a:spLocks noGrp="1"/>
          </p:cNvSpPr>
          <p:nvPr>
            <p:ph sz="half" idx="1"/>
          </p:nvPr>
        </p:nvSpPr>
        <p:spPr/>
        <p:txBody>
          <a:bodyPr/>
          <a:lstStyle/>
          <a:p>
            <a:r>
              <a:rPr lang="en-US" dirty="0" smtClean="0"/>
              <a:t>This clearly didn’t work, but why? A boxplot only shows the range of dollars for each NAICS category, but it’s not enlightening on potential relationships between NAICS and dollars. It just shows with </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724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www.gsa.gov/governmentwide-initiatives/gsa-open-data/gsa-datasets</a:t>
            </a:r>
            <a:endParaRPr lang="en-US" dirty="0"/>
          </a:p>
        </p:txBody>
      </p:sp>
    </p:spTree>
    <p:extLst>
      <p:ext uri="{BB962C8B-B14F-4D97-AF65-F5344CB8AC3E}">
        <p14:creationId xmlns:p14="http://schemas.microsoft.com/office/powerpoint/2010/main" val="32585006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1583</TotalTime>
  <Words>152</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   R Talk:  GSA Subcontracting Obligations </vt:lpstr>
      <vt:lpstr>What’s to know? </vt:lpstr>
      <vt:lpstr>Source data from gsa – Relatively clean! Surprisingly!</vt:lpstr>
      <vt:lpstr>PowerPoint Presentation</vt:lpstr>
      <vt:lpstr>Box Plot</vt:lpstr>
      <vt:lpstr>PowerPoint Presentation</vt:lpstr>
      <vt:lpstr>Observations and Questions for enhancements </vt:lpstr>
      <vt:lpstr>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Subcontracting Obligations Project:  Regression and Tilegrams</dc:title>
  <dc:creator>Frierson, Shanna</dc:creator>
  <cp:lastModifiedBy>Frierson, Shanna</cp:lastModifiedBy>
  <cp:revision>16</cp:revision>
  <dcterms:created xsi:type="dcterms:W3CDTF">2020-01-22T13:59:50Z</dcterms:created>
  <dcterms:modified xsi:type="dcterms:W3CDTF">2020-01-23T16:23:16Z</dcterms:modified>
</cp:coreProperties>
</file>