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0" r:id="rId5"/>
    <p:sldId id="337" r:id="rId6"/>
    <p:sldId id="258" r:id="rId7"/>
    <p:sldId id="338" r:id="rId9"/>
    <p:sldId id="341" r:id="rId10"/>
    <p:sldId id="342" r:id="rId11"/>
    <p:sldId id="343" r:id="rId12"/>
    <p:sldId id="339" r:id="rId13"/>
    <p:sldId id="345" r:id="rId14"/>
    <p:sldId id="346" r:id="rId15"/>
    <p:sldId id="351" r:id="rId16"/>
    <p:sldId id="350" r:id="rId17"/>
    <p:sldId id="347" r:id="rId18"/>
    <p:sldId id="359" r:id="rId19"/>
    <p:sldId id="360" r:id="rId20"/>
    <p:sldId id="361" r:id="rId21"/>
    <p:sldId id="362" r:id="rId22"/>
    <p:sldId id="363" r:id="rId23"/>
    <p:sldId id="364" r:id="rId24"/>
    <p:sldId id="365" r:id="rId25"/>
    <p:sldId id="366" r:id="rId26"/>
    <p:sldId id="367" r:id="rId27"/>
    <p:sldId id="260" r:id="rId28"/>
    <p:sldId id="29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www.showdoc.cc/714107390847809?page_id=404786830503178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www.showdoc.cc/714107390847809?page_id=404786830503178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r="22960"/>
          <a:stretch>
            <a:fillRect/>
          </a:stretch>
        </p:blipFill>
        <p:spPr>
          <a:xfrm>
            <a:off x="6182766" y="0"/>
            <a:ext cx="6115251" cy="6858000"/>
          </a:xfrm>
          <a:prstGeom prst="rect">
            <a:avLst/>
          </a:prstGeom>
        </p:spPr>
      </p:pic>
      <p:sp>
        <p:nvSpPr>
          <p:cNvPr id="4" name="文本框 3"/>
          <p:cNvSpPr txBox="1"/>
          <p:nvPr/>
        </p:nvSpPr>
        <p:spPr>
          <a:xfrm>
            <a:off x="2345055" y="1759585"/>
            <a:ext cx="7595870" cy="1568450"/>
          </a:xfrm>
          <a:prstGeom prst="rect">
            <a:avLst/>
          </a:prstGeom>
          <a:noFill/>
          <a:ln w="76200">
            <a:noFill/>
          </a:ln>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学长帮帮忙 </a:t>
            </a:r>
            <a:r>
              <a:rPr lang="zh-CN" altLang="en-US" sz="4800" b="1" dirty="0">
                <a:solidFill>
                  <a:schemeClr val="bg1"/>
                </a:solidFill>
                <a:latin typeface="微软雅黑" panose="020B0503020204020204" pitchFamily="34" charset="-122"/>
                <a:ea typeface="微软雅黑" panose="020B0503020204020204" pitchFamily="34" charset="-122"/>
                <a:sym typeface="+mn-ea"/>
              </a:rPr>
              <a:t>答辩PPT</a:t>
            </a:r>
            <a:endParaRPr lang="zh-CN" altLang="en-US" sz="4800" b="1" dirty="0">
              <a:solidFill>
                <a:schemeClr val="bg1"/>
              </a:solidFill>
              <a:latin typeface="微软雅黑" panose="020B0503020204020204" pitchFamily="34" charset="-122"/>
              <a:ea typeface="微软雅黑" panose="020B0503020204020204" pitchFamily="34" charset="-122"/>
            </a:endParaRPr>
          </a:p>
          <a:p>
            <a:r>
              <a:rPr lang="zh-CN" altLang="en-US" sz="4800" b="1" dirty="0">
                <a:solidFill>
                  <a:schemeClr val="tx1"/>
                </a:solidFill>
                <a:latin typeface="微软雅黑" panose="020B0503020204020204" pitchFamily="34" charset="-122"/>
                <a:ea typeface="微软雅黑" panose="020B0503020204020204" pitchFamily="34" charset="-122"/>
              </a:rPr>
              <a:t>软件系统设计 </a:t>
            </a:r>
            <a:r>
              <a:rPr lang="zh-CN" altLang="en-US" sz="4800" b="1" dirty="0">
                <a:solidFill>
                  <a:schemeClr val="bg1"/>
                </a:solidFill>
                <a:latin typeface="微软雅黑" panose="020B0503020204020204" pitchFamily="34" charset="-122"/>
                <a:ea typeface="微软雅黑" panose="020B0503020204020204" pitchFamily="34" charset="-122"/>
              </a:rPr>
              <a:t>数据库设计</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矩形 23"/>
          <p:cNvSpPr>
            <a:spLocks noChangeArrowheads="1"/>
          </p:cNvSpPr>
          <p:nvPr/>
        </p:nvSpPr>
        <p:spPr bwMode="auto">
          <a:xfrm>
            <a:off x="4450715" y="3430270"/>
            <a:ext cx="2822575" cy="370840"/>
          </a:xfrm>
          <a:prstGeom prst="rect">
            <a:avLst/>
          </a:prstGeom>
          <a:noFill/>
          <a:ln>
            <a:noFill/>
          </a:ln>
        </p:spPr>
        <p:txBody>
          <a:bodyPr wrap="square">
            <a:spAutoFit/>
          </a:bodyPr>
          <a:lstStyle/>
          <a:p>
            <a:pPr algn="r">
              <a:lnSpc>
                <a:spcPct val="130000"/>
              </a:lnSpc>
            </a:pPr>
            <a:r>
              <a:rPr lang="zh-CN" altLang="en-US" sz="1400" dirty="0" smtClean="0">
                <a:solidFill>
                  <a:srgbClr val="242424"/>
                </a:solidFill>
                <a:sym typeface="+mn-ea"/>
              </a:rPr>
              <a:t>软工实践第四组  </a:t>
            </a:r>
            <a:r>
              <a:rPr lang="zh-CN" altLang="zh-CN" sz="1400" dirty="0" smtClean="0">
                <a:solidFill>
                  <a:srgbClr val="242424"/>
                </a:solidFill>
                <a:sym typeface="+mn-ea"/>
              </a:rPr>
              <a:t>|</a:t>
            </a:r>
            <a:r>
              <a:rPr lang="zh-CN" altLang="en-US" sz="1400" dirty="0" smtClean="0">
                <a:solidFill>
                  <a:schemeClr val="bg1"/>
                </a:solidFill>
                <a:sym typeface="+mn-ea"/>
              </a:rPr>
              <a:t>  学长帮帮组</a:t>
            </a: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2345637" y="1643270"/>
            <a:ext cx="3816625" cy="2908852"/>
            <a:chOff x="874643" y="1643270"/>
            <a:chExt cx="5420139" cy="2908852"/>
          </a:xfrm>
        </p:grpSpPr>
        <p:cxnSp>
          <p:nvCxnSpPr>
            <p:cNvPr id="14" name="直接连接符 13"/>
            <p:cNvCxnSpPr/>
            <p:nvPr/>
          </p:nvCxnSpPr>
          <p:spPr>
            <a:xfrm>
              <a:off x="874643" y="1643270"/>
              <a:ext cx="54201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74643" y="4552122"/>
              <a:ext cx="54201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74643" y="1643270"/>
              <a:ext cx="0" cy="2908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flipH="1">
            <a:off x="6183168" y="1643270"/>
            <a:ext cx="3876190" cy="2908852"/>
            <a:chOff x="874643" y="1643270"/>
            <a:chExt cx="5420139" cy="2908852"/>
          </a:xfrm>
        </p:grpSpPr>
        <p:cxnSp>
          <p:nvCxnSpPr>
            <p:cNvPr id="21" name="直接连接符 20"/>
            <p:cNvCxnSpPr/>
            <p:nvPr/>
          </p:nvCxnSpPr>
          <p:spPr>
            <a:xfrm>
              <a:off x="874643" y="1643270"/>
              <a:ext cx="54201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74643" y="4552122"/>
              <a:ext cx="54201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74643" y="1643270"/>
              <a:ext cx="0" cy="290885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6805"/>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04</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521970"/>
          </a:xfrm>
          <a:prstGeom prst="rect">
            <a:avLst/>
          </a:prstGeom>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功能模块设计概述</a:t>
            </a:r>
            <a:endParaRPr lang="en-US" altLang="zh-CN" sz="2800" dirty="0">
              <a:latin typeface="微软雅黑" panose="020B0503020204020204" pitchFamily="34" charset="-122"/>
              <a:ea typeface="微软雅黑" panose="020B0503020204020204" pitchFamily="34" charset="-122"/>
            </a:endParaRPr>
          </a:p>
        </p:txBody>
      </p:sp>
      <p:sp>
        <p:nvSpPr>
          <p:cNvPr id="11" name="矩形 23"/>
          <p:cNvSpPr>
            <a:spLocks noChangeArrowheads="1"/>
          </p:cNvSpPr>
          <p:nvPr/>
        </p:nvSpPr>
        <p:spPr bwMode="auto">
          <a:xfrm>
            <a:off x="5796858" y="954961"/>
            <a:ext cx="6489425" cy="521970"/>
          </a:xfrm>
          <a:prstGeom prst="rect">
            <a:avLst/>
          </a:prstGeom>
          <a:noFill/>
          <a:ln>
            <a:noFill/>
          </a:ln>
        </p:spPr>
        <p:txBody>
          <a:bodyPr wrap="square">
            <a:spAutoFit/>
          </a:bodyPr>
          <a:lstStyle/>
          <a:p>
            <a:pPr eaLnBrk="1" hangingPunct="1"/>
            <a:r>
              <a:rPr lang="zh-CN" altLang="en-US" sz="2800" dirty="0">
                <a:latin typeface="微软雅黑" panose="020B0503020204020204" pitchFamily="34" charset="-122"/>
                <a:ea typeface="微软雅黑" panose="020B0503020204020204" pitchFamily="34" charset="-122"/>
              </a:rPr>
              <a:t>模块汇总</a:t>
            </a:r>
            <a:endParaRPr lang="zh-CN" altLang="en-US" sz="2800" dirty="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5796915" y="2002155"/>
          <a:ext cx="5454650" cy="3693795"/>
        </p:xfrm>
        <a:graphic>
          <a:graphicData uri="http://schemas.openxmlformats.org/drawingml/2006/table">
            <a:tbl>
              <a:tblPr firstRow="1" bandRow="1">
                <a:tableStyleId>{5940675A-B579-460E-94D1-54222C63F5DA}</a:tableStyleId>
              </a:tblPr>
              <a:tblGrid>
                <a:gridCol w="1843405"/>
                <a:gridCol w="3611245"/>
              </a:tblGrid>
              <a:tr h="286385">
                <a:tc gridSpan="2">
                  <a:txBody>
                    <a:bodyPr/>
                    <a:p>
                      <a:pPr indent="0">
                        <a:buNone/>
                      </a:pPr>
                      <a:r>
                        <a:rPr lang="zh-CN" altLang="en-US" sz="1800" b="1">
                          <a:highlight>
                            <a:srgbClr val="D9D9D9"/>
                          </a:highlight>
                          <a:latin typeface="宋体" charset="0"/>
                          <a:cs typeface="宋体" charset="0"/>
                        </a:rPr>
                        <a:t>前端</a:t>
                      </a:r>
                      <a:endParaRPr lang="zh-CN" altLang="en-US" sz="1800" b="1">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7020">
                <a:tc>
                  <a:txBody>
                    <a:bodyPr/>
                    <a:p>
                      <a:pPr indent="0" algn="ctr">
                        <a:buNone/>
                      </a:pPr>
                      <a:r>
                        <a:rPr lang="zh-CN" altLang="en-US" sz="1800" b="0">
                          <a:highlight>
                            <a:srgbClr val="D9D9D9"/>
                          </a:highlight>
                          <a:latin typeface="宋体" charset="0"/>
                          <a:cs typeface="宋体" charset="0"/>
                        </a:rPr>
                        <a:t>模块名称</a:t>
                      </a:r>
                      <a:endParaRPr lang="zh-CN" altLang="en-US" sz="18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800" b="0">
                          <a:highlight>
                            <a:srgbClr val="D9D9D9"/>
                          </a:highlight>
                          <a:latin typeface="宋体" charset="0"/>
                          <a:cs typeface="宋体" charset="0"/>
                        </a:rPr>
                        <a:t>功能概述</a:t>
                      </a:r>
                      <a:endParaRPr lang="zh-CN" altLang="en-US" sz="18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318135">
                <a:tc>
                  <a:txBody>
                    <a:bodyPr/>
                    <a:p>
                      <a:pPr indent="0">
                        <a:buNone/>
                      </a:pPr>
                      <a:r>
                        <a:rPr lang="en-US" altLang="zh-CN" sz="2000" b="0">
                          <a:latin typeface="Times New Roman" panose="02020503050405090304" charset="0"/>
                          <a:cs typeface="Times New Roman" panose="02020503050405090304" charset="0"/>
                        </a:rPr>
                        <a:t>Constants</a:t>
                      </a:r>
                      <a:r>
                        <a:rPr lang="zh-CN" altLang="en-US" sz="2000" b="0">
                          <a:latin typeface="宋体" charset="0"/>
                          <a:cs typeface="宋体" charset="0"/>
                        </a:rPr>
                        <a:t>模块</a:t>
                      </a:r>
                      <a:endParaRPr lang="zh-CN" altLang="en-US" sz="20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提供全局常量</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altLang="zh-CN" sz="2000" b="0">
                          <a:latin typeface="Times New Roman" panose="02020503050405090304" charset="0"/>
                          <a:cs typeface="Times New Roman" panose="02020503050405090304" charset="0"/>
                        </a:rPr>
                        <a:t>Utils</a:t>
                      </a:r>
                      <a:r>
                        <a:rPr lang="zh-CN" altLang="en-US" sz="2000" b="0">
                          <a:latin typeface="宋体" charset="0"/>
                          <a:cs typeface="宋体" charset="0"/>
                        </a:rPr>
                        <a:t>模块</a:t>
                      </a:r>
                      <a:endParaRPr lang="zh-CN" altLang="en-US" sz="20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提供全局工具方法</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buNone/>
                      </a:pPr>
                      <a:r>
                        <a:rPr lang="en-US" altLang="zh-CN" sz="2000" b="0">
                          <a:latin typeface="Times New Roman" panose="02020503050405090304" charset="0"/>
                          <a:cs typeface="Times New Roman" panose="02020503050405090304" charset="0"/>
                        </a:rPr>
                        <a:t>Model</a:t>
                      </a:r>
                      <a:r>
                        <a:rPr lang="zh-CN" altLang="en-US" sz="2000" b="0">
                          <a:latin typeface="Times New Roman" panose="02020503050405090304" charset="0"/>
                          <a:cs typeface="Times New Roman" panose="02020503050405090304" charset="0"/>
                        </a:rPr>
                        <a:t>模块</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提供数据存取以及网络请求支持</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zh-CN" altLang="en-US" sz="2000" b="0">
                          <a:latin typeface="Times New Roman" panose="02020503050405090304" charset="0"/>
                          <a:cs typeface="Times New Roman" panose="02020503050405090304" charset="0"/>
                        </a:rPr>
                        <a:t>第三方库</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涉及</a:t>
                      </a:r>
                      <a:r>
                        <a:rPr lang="en-US" altLang="zh-CN" sz="2000" b="0">
                          <a:latin typeface="Times New Roman" panose="02020503050405090304" charset="0"/>
                          <a:cs typeface="Times New Roman" panose="02020503050405090304" charset="0"/>
                        </a:rPr>
                        <a:t>Retrofit Litepal </a:t>
                      </a:r>
                      <a:r>
                        <a:rPr lang="zh-CN" altLang="en-US" sz="2000" b="0">
                          <a:latin typeface="Times New Roman" panose="02020503050405090304" charset="0"/>
                          <a:cs typeface="Times New Roman" panose="02020503050405090304" charset="0"/>
                        </a:rPr>
                        <a:t>等</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6385">
                <a:tc gridSpan="2">
                  <a:txBody>
                    <a:bodyPr/>
                    <a:p>
                      <a:pPr indent="0">
                        <a:buNone/>
                      </a:pPr>
                      <a:r>
                        <a:rPr lang="zh-CN" altLang="en-US" sz="1800" b="1">
                          <a:highlight>
                            <a:srgbClr val="D9D9D9"/>
                          </a:highlight>
                          <a:latin typeface="宋体" charset="0"/>
                          <a:cs typeface="宋体" charset="0"/>
                        </a:rPr>
                        <a:t>后端</a:t>
                      </a:r>
                      <a:endParaRPr lang="zh-CN" altLang="en-US" sz="1800" b="1">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86385">
                <a:tc>
                  <a:txBody>
                    <a:bodyPr/>
                    <a:p>
                      <a:pPr indent="0" algn="ctr">
                        <a:buNone/>
                      </a:pPr>
                      <a:r>
                        <a:rPr lang="zh-CN" altLang="en-US" sz="1800" b="0">
                          <a:highlight>
                            <a:srgbClr val="D9D9D9"/>
                          </a:highlight>
                          <a:latin typeface="宋体" charset="0"/>
                          <a:cs typeface="宋体" charset="0"/>
                        </a:rPr>
                        <a:t>模块名称</a:t>
                      </a:r>
                      <a:endParaRPr lang="zh-CN" altLang="en-US" sz="18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800" b="0">
                          <a:highlight>
                            <a:srgbClr val="D9D9D9"/>
                          </a:highlight>
                          <a:latin typeface="宋体" charset="0"/>
                          <a:cs typeface="宋体" charset="0"/>
                        </a:rPr>
                        <a:t>功能概述</a:t>
                      </a:r>
                      <a:endParaRPr lang="zh-CN" altLang="en-US" sz="18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318770">
                <a:tc>
                  <a:txBody>
                    <a:bodyPr/>
                    <a:p>
                      <a:pPr indent="0">
                        <a:buNone/>
                      </a:pPr>
                      <a:r>
                        <a:rPr lang="en-US" altLang="zh-CN" sz="2000" b="0">
                          <a:latin typeface="Times New Roman" panose="02020503050405090304" charset="0"/>
                          <a:cs typeface="Times New Roman" panose="02020503050405090304" charset="0"/>
                        </a:rPr>
                        <a:t>Utils</a:t>
                      </a:r>
                      <a:r>
                        <a:rPr lang="zh-CN" altLang="en-US" sz="2000" b="0">
                          <a:latin typeface="宋体" charset="0"/>
                          <a:cs typeface="宋体" charset="0"/>
                        </a:rPr>
                        <a:t>模块</a:t>
                      </a:r>
                      <a:endParaRPr lang="zh-CN" altLang="en-US" sz="20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提供全局工具方法</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buNone/>
                      </a:pPr>
                      <a:r>
                        <a:rPr lang="en-US" altLang="zh-CN" sz="2000" b="0">
                          <a:latin typeface="Times New Roman" panose="02020503050405090304" charset="0"/>
                          <a:cs typeface="Times New Roman" panose="02020503050405090304" charset="0"/>
                        </a:rPr>
                        <a:t>config </a:t>
                      </a:r>
                      <a:r>
                        <a:rPr lang="zh-CN" altLang="en-US" sz="2000" b="0">
                          <a:latin typeface="宋体" charset="0"/>
                          <a:cs typeface="宋体" charset="0"/>
                        </a:rPr>
                        <a:t>模块</a:t>
                      </a:r>
                      <a:endParaRPr lang="zh-CN" altLang="en-US" sz="20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配置全局变量</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buNone/>
                      </a:pPr>
                      <a:r>
                        <a:rPr lang="en-US" altLang="zh-CN" sz="2000" b="0">
                          <a:latin typeface="Times New Roman" panose="02020503050405090304" charset="0"/>
                          <a:cs typeface="Times New Roman" panose="02020503050405090304" charset="0"/>
                        </a:rPr>
                        <a:t>models</a:t>
                      </a:r>
                      <a:r>
                        <a:rPr lang="zh-CN" altLang="en-US" sz="2000" b="0">
                          <a:latin typeface="宋体" charset="0"/>
                          <a:cs typeface="宋体" charset="0"/>
                        </a:rPr>
                        <a:t>模块</a:t>
                      </a:r>
                      <a:endParaRPr lang="zh-CN" altLang="en-US" sz="20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数据库表相关</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buNone/>
                      </a:pPr>
                      <a:r>
                        <a:rPr lang="zh-CN" altLang="en-US" sz="2000" b="0">
                          <a:latin typeface="Times New Roman" panose="02020503050405090304" charset="0"/>
                          <a:cs typeface="Times New Roman" panose="02020503050405090304" charset="0"/>
                        </a:rPr>
                        <a:t>第三方库</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Times New Roman" panose="02020503050405090304" charset="0"/>
                          <a:cs typeface="Times New Roman" panose="02020503050405090304" charset="0"/>
                        </a:rPr>
                        <a:t>涉及</a:t>
                      </a:r>
                      <a:r>
                        <a:rPr lang="en-US" altLang="zh-CN" sz="2000" b="0">
                          <a:latin typeface="Times New Roman" panose="02020503050405090304" charset="0"/>
                          <a:cs typeface="Times New Roman" panose="02020503050405090304" charset="0"/>
                        </a:rPr>
                        <a:t>requests beautifulsoup</a:t>
                      </a:r>
                      <a:r>
                        <a:rPr lang="zh-CN" altLang="en-US" sz="2000" b="0">
                          <a:latin typeface="Times New Roman" panose="02020503050405090304" charset="0"/>
                          <a:cs typeface="Times New Roman" panose="02020503050405090304" charset="0"/>
                        </a:rPr>
                        <a:t>等</a:t>
                      </a:r>
                      <a:endParaRPr lang="zh-CN" altLang="en-US" sz="20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165080" y="1085826"/>
            <a:ext cx="4449372" cy="1322070"/>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后端部分包含4个模块：</a:t>
            </a:r>
            <a:endParaRPr lang="zh-CN" altLang="en-US" sz="1600" dirty="0">
              <a:latin typeface="微软雅黑" panose="020B0503020204020204" pitchFamily="34" charset="-122"/>
              <a:ea typeface="微软雅黑" panose="020B0503020204020204" pitchFamily="34" charset="-122"/>
            </a:endParaRPr>
          </a:p>
          <a:p>
            <a:pPr algn="just"/>
            <a:r>
              <a:rPr lang="zh-CN" altLang="en-US" sz="1600" dirty="0">
                <a:latin typeface="微软雅黑" panose="020B0503020204020204" pitchFamily="34" charset="-122"/>
                <a:ea typeface="微软雅黑" panose="020B0503020204020204" pitchFamily="34" charset="-122"/>
              </a:rPr>
              <a:t>1.Utils模块：提供全局工具方法</a:t>
            </a:r>
            <a:endParaRPr lang="zh-CN" altLang="en-US" sz="1600" dirty="0">
              <a:latin typeface="微软雅黑" panose="020B0503020204020204" pitchFamily="34" charset="-122"/>
              <a:ea typeface="微软雅黑" panose="020B0503020204020204" pitchFamily="34" charset="-122"/>
            </a:endParaRPr>
          </a:p>
          <a:p>
            <a:pPr algn="just"/>
            <a:r>
              <a:rPr lang="zh-CN" altLang="en-US" sz="1600" dirty="0">
                <a:latin typeface="微软雅黑" panose="020B0503020204020204" pitchFamily="34" charset="-122"/>
                <a:ea typeface="微软雅黑" panose="020B0503020204020204" pitchFamily="34" charset="-122"/>
              </a:rPr>
              <a:t>2.config 模块：配置全局变量</a:t>
            </a:r>
            <a:endParaRPr lang="zh-CN" altLang="en-US" sz="1600" dirty="0">
              <a:latin typeface="微软雅黑" panose="020B0503020204020204" pitchFamily="34" charset="-122"/>
              <a:ea typeface="微软雅黑" panose="020B0503020204020204" pitchFamily="34" charset="-122"/>
            </a:endParaRPr>
          </a:p>
          <a:p>
            <a:pPr algn="just"/>
            <a:r>
              <a:rPr lang="zh-CN" altLang="en-US" sz="1600" dirty="0">
                <a:latin typeface="微软雅黑" panose="020B0503020204020204" pitchFamily="34" charset="-122"/>
                <a:ea typeface="微软雅黑" panose="020B0503020204020204" pitchFamily="34" charset="-122"/>
              </a:rPr>
              <a:t>3.models模块：数据库表相关</a:t>
            </a:r>
            <a:endParaRPr lang="zh-CN" altLang="en-US" sz="1600" dirty="0">
              <a:latin typeface="微软雅黑" panose="020B0503020204020204" pitchFamily="34" charset="-122"/>
              <a:ea typeface="微软雅黑" panose="020B0503020204020204" pitchFamily="34" charset="-122"/>
            </a:endParaRPr>
          </a:p>
          <a:p>
            <a:pPr algn="just"/>
            <a:r>
              <a:rPr lang="zh-CN" altLang="en-US" sz="1600" dirty="0">
                <a:latin typeface="微软雅黑" panose="020B0503020204020204" pitchFamily="34" charset="-122"/>
                <a:ea typeface="微软雅黑" panose="020B0503020204020204" pitchFamily="34" charset="-122"/>
              </a:rPr>
              <a:t>4.第三方库：requests、beautifulsoup等</a:t>
            </a:r>
            <a:endParaRPr lang="zh-CN" altLang="en-US" sz="1600" dirty="0">
              <a:latin typeface="微软雅黑" panose="020B0503020204020204" pitchFamily="34" charset="-122"/>
              <a:ea typeface="微软雅黑" panose="020B0503020204020204" pitchFamily="34" charset="-122"/>
            </a:endParaRPr>
          </a:p>
        </p:txBody>
      </p:sp>
      <p:sp>
        <p:nvSpPr>
          <p:cNvPr id="13" name="矩形 12"/>
          <p:cNvSpPr/>
          <p:nvPr/>
        </p:nvSpPr>
        <p:spPr>
          <a:xfrm>
            <a:off x="4489126" y="426636"/>
            <a:ext cx="2676525" cy="521970"/>
          </a:xfrm>
          <a:prstGeom prst="rect">
            <a:avLst/>
          </a:prstGeom>
          <a:ln>
            <a:solidFill>
              <a:schemeClr val="tx1"/>
            </a:solidFill>
          </a:ln>
        </p:spPr>
        <p:txBody>
          <a:bodyPr wrap="none">
            <a:spAutoFit/>
          </a:bodyPr>
          <a:lstStyle/>
          <a:p>
            <a:r>
              <a:rPr lang="zh-CN" altLang="en-US" sz="2800" b="1" dirty="0">
                <a:latin typeface="微软雅黑" panose="020B0503020204020204" pitchFamily="34" charset="-122"/>
                <a:ea typeface="微软雅黑" panose="020B0503020204020204" pitchFamily="34" charset="-122"/>
              </a:rPr>
              <a:t>模块之间的关系</a:t>
            </a:r>
            <a:endParaRPr lang="zh-CN" altLang="en-US"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520929" y="1085826"/>
            <a:ext cx="4449372" cy="1322070"/>
          </a:xfrm>
          <a:prstGeom prst="rect">
            <a:avLst/>
          </a:prstGeom>
        </p:spPr>
        <p:txBody>
          <a:bodyPr wrap="square">
            <a:spAutoFit/>
          </a:bodyPr>
          <a:lstStyle/>
          <a:p>
            <a:pPr algn="l"/>
            <a:r>
              <a:rPr lang="zh-CN" altLang="en-US" sz="1600" dirty="0">
                <a:latin typeface="微软雅黑" panose="020B0503020204020204" pitchFamily="34" charset="-122"/>
                <a:ea typeface="微软雅黑" panose="020B0503020204020204" pitchFamily="34" charset="-122"/>
              </a:rPr>
              <a:t>前端部分包含4个模块：</a:t>
            </a:r>
            <a:endParaRPr lang="zh-CN" altLang="en-US"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1.Constants模块：提供全局常量</a:t>
            </a:r>
            <a:endParaRPr lang="zh-CN" altLang="en-US"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2.Utils模块：提供全局工具方法</a:t>
            </a:r>
            <a:endParaRPr lang="zh-CN" altLang="en-US"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3.Model模块：提供数据存取以及网络请求支持</a:t>
            </a:r>
            <a:endParaRPr lang="zh-CN" altLang="en-US"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4.第三方库：Retrofit、Litepal等</a:t>
            </a:r>
            <a:endParaRPr lang="zh-CN" altLang="en-US" sz="1600" dirty="0">
              <a:latin typeface="微软雅黑" panose="020B0503020204020204" pitchFamily="34" charset="-122"/>
              <a:ea typeface="微软雅黑" panose="020B0503020204020204" pitchFamily="34" charset="-122"/>
            </a:endParaRPr>
          </a:p>
        </p:txBody>
      </p:sp>
      <p:pic>
        <p:nvPicPr>
          <p:cNvPr id="2" name="图片 2" descr="前端模块"/>
          <p:cNvPicPr>
            <a:picLocks noChangeAspect="1"/>
          </p:cNvPicPr>
          <p:nvPr/>
        </p:nvPicPr>
        <p:blipFill>
          <a:blip r:embed="rId1"/>
          <a:stretch>
            <a:fillRect/>
          </a:stretch>
        </p:blipFill>
        <p:spPr>
          <a:xfrm>
            <a:off x="318453" y="2253933"/>
            <a:ext cx="5268595" cy="4581525"/>
          </a:xfrm>
          <a:prstGeom prst="rect">
            <a:avLst/>
          </a:prstGeom>
        </p:spPr>
      </p:pic>
      <p:pic>
        <p:nvPicPr>
          <p:cNvPr id="3" name="图片 3" descr="后端模块 "/>
          <p:cNvPicPr>
            <a:picLocks noChangeAspect="1"/>
          </p:cNvPicPr>
          <p:nvPr/>
        </p:nvPicPr>
        <p:blipFill>
          <a:blip r:embed="rId2"/>
          <a:stretch>
            <a:fillRect/>
          </a:stretch>
        </p:blipFill>
        <p:spPr>
          <a:xfrm>
            <a:off x="6738303" y="2253933"/>
            <a:ext cx="5268595" cy="4581525"/>
          </a:xfrm>
          <a:prstGeom prst="rect">
            <a:avLst/>
          </a:prstGeom>
        </p:spPr>
      </p:pic>
      <p:grpSp>
        <p:nvGrpSpPr>
          <p:cNvPr id="4" name="组合 3"/>
          <p:cNvGrpSpPr/>
          <p:nvPr/>
        </p:nvGrpSpPr>
        <p:grpSpPr>
          <a:xfrm>
            <a:off x="4647565" y="1382395"/>
            <a:ext cx="2517775" cy="2589530"/>
            <a:chOff x="4873365" y="2208126"/>
            <a:chExt cx="2669894" cy="2706772"/>
          </a:xfrm>
        </p:grpSpPr>
        <p:pic>
          <p:nvPicPr>
            <p:cNvPr id="5" name="图片 4"/>
            <p:cNvPicPr>
              <a:picLocks noChangeAspect="1"/>
            </p:cNvPicPr>
            <p:nvPr/>
          </p:nvPicPr>
          <p:blipFill rotWithShape="1">
            <a:blip r:embed="rId3" cstate="email"/>
            <a:srcRect b="-243"/>
            <a:stretch>
              <a:fillRect/>
            </a:stretch>
          </p:blipFill>
          <p:spPr>
            <a:xfrm>
              <a:off x="4873365" y="2254286"/>
              <a:ext cx="2669894" cy="2660612"/>
            </a:xfrm>
            <a:prstGeom prst="ellipse">
              <a:avLst/>
            </a:prstGeom>
          </p:spPr>
        </p:pic>
        <p:grpSp>
          <p:nvGrpSpPr>
            <p:cNvPr id="6" name="组合 5"/>
            <p:cNvGrpSpPr/>
            <p:nvPr/>
          </p:nvGrpSpPr>
          <p:grpSpPr>
            <a:xfrm>
              <a:off x="4873365" y="2208126"/>
              <a:ext cx="2641861" cy="2706772"/>
              <a:chOff x="4273290" y="2114550"/>
              <a:chExt cx="2858697" cy="2928936"/>
            </a:xfrm>
          </p:grpSpPr>
          <p:cxnSp>
            <p:nvCxnSpPr>
              <p:cNvPr id="7" name="直接连接符 6"/>
              <p:cNvCxnSpPr/>
              <p:nvPr/>
            </p:nvCxnSpPr>
            <p:spPr>
              <a:xfrm>
                <a:off x="4273290" y="3579018"/>
                <a:ext cx="2858697" cy="0"/>
              </a:xfrm>
              <a:prstGeom prst="line">
                <a:avLst/>
              </a:prstGeom>
              <a:ln w="571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702638" y="2114550"/>
                <a:ext cx="1" cy="2928936"/>
              </a:xfrm>
              <a:prstGeom prst="line">
                <a:avLst/>
              </a:prstGeom>
              <a:ln w="57150">
                <a:solidFill>
                  <a:srgbClr val="FFFF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7996"/>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05</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521970"/>
          </a:xfrm>
          <a:prstGeom prst="rect">
            <a:avLst/>
          </a:prstGeom>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数据库设计概述</a:t>
            </a:r>
            <a:endParaRPr lang="en-US" altLang="zh-CN" sz="2800" dirty="0">
              <a:latin typeface="微软雅黑" panose="020B0503020204020204" pitchFamily="34" charset="-122"/>
              <a:ea typeface="微软雅黑" panose="020B0503020204020204" pitchFamily="34" charset="-122"/>
            </a:endParaRPr>
          </a:p>
        </p:txBody>
      </p:sp>
      <p:sp>
        <p:nvSpPr>
          <p:cNvPr id="11" name="矩形 23"/>
          <p:cNvSpPr>
            <a:spLocks noChangeArrowheads="1"/>
          </p:cNvSpPr>
          <p:nvPr/>
        </p:nvSpPr>
        <p:spPr bwMode="auto">
          <a:xfrm>
            <a:off x="4838065" y="1255395"/>
            <a:ext cx="6934200" cy="5015865"/>
          </a:xfrm>
          <a:prstGeom prst="rect">
            <a:avLst/>
          </a:prstGeom>
          <a:noFill/>
          <a:ln>
            <a:noFill/>
          </a:ln>
        </p:spPr>
        <p:txBody>
          <a:bodyPr wrap="square">
            <a:spAutoFit/>
          </a:bodyPr>
          <a:lstStyle/>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数据库环境说明</a:t>
            </a:r>
            <a:endParaRPr lang="en-US" sz="1600" dirty="0">
              <a:latin typeface="微软雅黑" panose="020B0503020204020204" pitchFamily="34" charset="-122"/>
              <a:ea typeface="微软雅黑" panose="020B0503020204020204" pitchFamily="34" charset="-122"/>
            </a:endParaRPr>
          </a:p>
          <a:p>
            <a:pPr indent="0" eaLnBrk="1" hangingPunct="1">
              <a:buFont typeface="Wingdings" panose="05000000000000000000" charset="0"/>
              <a:buNone/>
            </a:pP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数据库系统：MySQL</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设计工具：PowerDesigner</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编程工具：PyCharm</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有关配置：Flask==1.1.1  Flask-SQLAlchemy==2.4.0 SQLAlchemy==1.3.7 </a:t>
            </a:r>
            <a:endParaRPr lang="en-US" sz="1600" dirty="0">
              <a:latin typeface="微软雅黑" panose="020B0503020204020204" pitchFamily="34" charset="-122"/>
              <a:ea typeface="微软雅黑" panose="020B0503020204020204" pitchFamily="34" charset="-122"/>
            </a:endParaRPr>
          </a:p>
          <a:p>
            <a:pPr eaLnBrk="1" hangingPunct="1"/>
            <a:endParaRPr lang="en-US" sz="20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数据库命名规则</a:t>
            </a:r>
            <a:endParaRPr lang="en-US" sz="2000" dirty="0">
              <a:latin typeface="微软雅黑" panose="020B0503020204020204" pitchFamily="34" charset="-122"/>
              <a:ea typeface="微软雅黑" panose="020B0503020204020204" pitchFamily="34" charset="-122"/>
            </a:endParaRPr>
          </a:p>
          <a:p>
            <a:pPr eaLnBrk="1" hangingPunct="1"/>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表命名：采用有意义的单词命名，每个单词首字母大写。</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字段命名：采用有意义的单词命名，使用下划线将每个单词隔开。</a:t>
            </a:r>
            <a:endParaRPr lang="en-US" sz="1600" dirty="0">
              <a:latin typeface="微软雅黑" panose="020B0503020204020204" pitchFamily="34" charset="-122"/>
              <a:ea typeface="微软雅黑" panose="020B0503020204020204" pitchFamily="34" charset="-122"/>
            </a:endParaRPr>
          </a:p>
          <a:p>
            <a:pPr eaLnBrk="1" hangingPunct="1"/>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安全性设计说明</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访问权限：用户只能通过账号密码登录应用，通过应用访问数据库，而没有其他途径操作数据库。</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用户密码：对用户密码进行加密处理，确保在任何地方都不会出现密码明文。</a:t>
            </a:r>
            <a:endParaRPr 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7"/>
          <p:cNvSpPr>
            <a:spLocks noChangeArrowheads="1"/>
          </p:cNvSpPr>
          <p:nvPr/>
        </p:nvSpPr>
        <p:spPr bwMode="auto">
          <a:xfrm>
            <a:off x="348615" y="494030"/>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l" eaLnBrk="1" hangingPunct="1"/>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表汇总和表设计</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0" name="表格 -1"/>
          <p:cNvGraphicFramePr/>
          <p:nvPr/>
        </p:nvGraphicFramePr>
        <p:xfrm>
          <a:off x="348615" y="1063625"/>
          <a:ext cx="3894455" cy="1311910"/>
        </p:xfrm>
        <a:graphic>
          <a:graphicData uri="http://schemas.openxmlformats.org/drawingml/2006/table">
            <a:tbl>
              <a:tblPr firstRow="1" bandRow="1">
                <a:tableStyleId>{5940675A-B579-460E-94D1-54222C63F5DA}</a:tableStyleId>
              </a:tblPr>
              <a:tblGrid>
                <a:gridCol w="857885"/>
                <a:gridCol w="3036570"/>
              </a:tblGrid>
              <a:tr h="275590">
                <a:tc>
                  <a:txBody>
                    <a:bodyPr/>
                    <a:p>
                      <a:pPr indent="0" algn="l">
                        <a:buNone/>
                      </a:pPr>
                      <a:r>
                        <a:rPr lang="zh-CN" altLang="en-US" sz="1600" b="0">
                          <a:highlight>
                            <a:srgbClr val="D9D9D9"/>
                          </a:highlight>
                          <a:latin typeface="宋体" charset="0"/>
                          <a:cs typeface="宋体" charset="0"/>
                        </a:rPr>
                        <a:t>表汇总</a:t>
                      </a:r>
                      <a:endParaRPr lang="zh-CN" altLang="en-US" sz="16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l">
                        <a:buNone/>
                      </a:pPr>
                      <a:r>
                        <a:rPr lang="zh-CN" altLang="en-US" sz="1600" b="0">
                          <a:highlight>
                            <a:srgbClr val="D9D9D9"/>
                          </a:highlight>
                          <a:latin typeface="宋体" charset="0"/>
                          <a:cs typeface="宋体" charset="0"/>
                        </a:rPr>
                        <a:t>用途</a:t>
                      </a:r>
                      <a:endParaRPr lang="zh-CN" altLang="en-US" sz="16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259080">
                <a:tc>
                  <a:txBody>
                    <a:bodyPr/>
                    <a:p>
                      <a:pPr indent="0" algn="l">
                        <a:buNone/>
                      </a:pPr>
                      <a:r>
                        <a:rPr lang="en-US" altLang="zh-CN" sz="1600" b="0">
                          <a:latin typeface="宋体" charset="0"/>
                          <a:cs typeface="宋体" charset="0"/>
                        </a:rPr>
                        <a:t>User</a:t>
                      </a:r>
                      <a:endParaRPr lang="en-US" altLang="zh-CN"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600" b="0">
                          <a:latin typeface="宋体" charset="0"/>
                          <a:cs typeface="宋体" charset="0"/>
                        </a:rPr>
                        <a:t>存储用户信息</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lgn="l">
                        <a:buNone/>
                      </a:pPr>
                      <a:r>
                        <a:rPr lang="en-US" altLang="zh-CN" sz="1600" b="0">
                          <a:latin typeface="宋体" charset="0"/>
                          <a:cs typeface="宋体" charset="0"/>
                        </a:rPr>
                        <a:t>Help</a:t>
                      </a:r>
                      <a:endParaRPr lang="en-US" altLang="zh-CN"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600" b="0">
                          <a:latin typeface="宋体" charset="0"/>
                          <a:cs typeface="宋体" charset="0"/>
                        </a:rPr>
                        <a:t>存储发布的辅导记录</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lgn="l">
                        <a:buNone/>
                      </a:pPr>
                      <a:r>
                        <a:rPr lang="en-US" altLang="zh-CN" sz="1600" b="0">
                          <a:latin typeface="宋体" charset="0"/>
                          <a:cs typeface="宋体" charset="0"/>
                        </a:rPr>
                        <a:t>Note</a:t>
                      </a:r>
                      <a:endParaRPr lang="en-US" altLang="zh-CN"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600" b="0">
                          <a:latin typeface="宋体" charset="0"/>
                          <a:cs typeface="宋体" charset="0"/>
                        </a:rPr>
                        <a:t>存储学习笔记相关内容</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080">
                <a:tc>
                  <a:txBody>
                    <a:bodyPr/>
                    <a:p>
                      <a:pPr indent="0" algn="l">
                        <a:buNone/>
                      </a:pPr>
                      <a:r>
                        <a:rPr lang="en-US" altLang="zh-CN" sz="1600" b="0">
                          <a:latin typeface="宋体" charset="0"/>
                          <a:cs typeface="宋体" charset="0"/>
                        </a:rPr>
                        <a:t>Tutor</a:t>
                      </a:r>
                      <a:endParaRPr lang="en-US" altLang="zh-CN"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600" b="0">
                          <a:latin typeface="宋体" charset="0"/>
                          <a:cs typeface="宋体" charset="0"/>
                        </a:rPr>
                        <a:t>存储建立辅导关系后的信息</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4617085" y="701675"/>
            <a:ext cx="5080000" cy="337185"/>
          </a:xfrm>
          <a:prstGeom prst="rect">
            <a:avLst/>
          </a:prstGeom>
          <a:noFill/>
          <a:ln w="9525">
            <a:noFill/>
          </a:ln>
        </p:spPr>
        <p:txBody>
          <a:bodyPr>
            <a:spAutoFit/>
          </a:bodyPr>
          <a:p>
            <a:pPr indent="0"/>
            <a:r>
              <a:rPr lang="en-US" altLang="zh-CN" sz="1600" b="0">
                <a:latin typeface="宋体" charset="0"/>
                <a:cs typeface="宋体" charset="0"/>
              </a:rPr>
              <a:t>User</a:t>
            </a:r>
            <a:r>
              <a:rPr lang="zh-CN" altLang="en-US" sz="1600" b="0">
                <a:latin typeface="宋体" charset="0"/>
                <a:cs typeface="宋体" charset="0"/>
              </a:rPr>
              <a:t>：</a:t>
            </a:r>
            <a:endParaRPr lang="zh-CN" altLang="en-US" sz="1600" b="0">
              <a:latin typeface="宋体" charset="0"/>
              <a:cs typeface="宋体" charset="0"/>
            </a:endParaRPr>
          </a:p>
        </p:txBody>
      </p:sp>
      <p:pic>
        <p:nvPicPr>
          <p:cNvPr id="2" name="图片 1"/>
          <p:cNvPicPr/>
          <p:nvPr/>
        </p:nvPicPr>
        <p:blipFill>
          <a:blip r:embed="rId1"/>
          <a:stretch>
            <a:fillRect/>
          </a:stretch>
        </p:blipFill>
        <p:spPr>
          <a:xfrm>
            <a:off x="4617085" y="1063625"/>
            <a:ext cx="7196455" cy="1320165"/>
          </a:xfrm>
          <a:prstGeom prst="rect">
            <a:avLst/>
          </a:prstGeom>
          <a:noFill/>
          <a:ln w="9525">
            <a:noFill/>
          </a:ln>
        </p:spPr>
      </p:pic>
      <p:sp>
        <p:nvSpPr>
          <p:cNvPr id="101" name="文本框 100"/>
          <p:cNvSpPr txBox="1"/>
          <p:nvPr/>
        </p:nvSpPr>
        <p:spPr>
          <a:xfrm>
            <a:off x="3556000" y="5177155"/>
            <a:ext cx="5080000" cy="414020"/>
          </a:xfrm>
          <a:prstGeom prst="rect">
            <a:avLst/>
          </a:prstGeom>
          <a:noFill/>
          <a:ln w="9525">
            <a:noFill/>
          </a:ln>
        </p:spPr>
        <p:txBody>
          <a:bodyPr>
            <a:spAutoFit/>
          </a:bodyPr>
          <a:p>
            <a:pPr indent="0"/>
            <a:r>
              <a:rPr lang="en-US" altLang="zh-CN" sz="1050" b="0">
                <a:latin typeface="Times New Roman" panose="02020503050405090304" charset="0"/>
                <a:cs typeface="Times New Roman" panose="02020503050405090304" charset="0"/>
              </a:rPr>
              <a:t> </a:t>
            </a:r>
            <a:endParaRPr lang="zh-CN" altLang="en-US"/>
          </a:p>
        </p:txBody>
      </p:sp>
      <p:sp>
        <p:nvSpPr>
          <p:cNvPr id="53" name="文本框 52"/>
          <p:cNvSpPr txBox="1"/>
          <p:nvPr/>
        </p:nvSpPr>
        <p:spPr>
          <a:xfrm>
            <a:off x="348615" y="4255770"/>
            <a:ext cx="3535680" cy="337185"/>
          </a:xfrm>
          <a:prstGeom prst="rect">
            <a:avLst/>
          </a:prstGeom>
          <a:noFill/>
          <a:ln w="9525">
            <a:noFill/>
          </a:ln>
        </p:spPr>
        <p:txBody>
          <a:bodyPr wrap="square">
            <a:spAutoFit/>
          </a:bodyPr>
          <a:p>
            <a:pPr indent="0"/>
            <a:r>
              <a:rPr lang="en-US" altLang="zh-CN" sz="1600" b="0">
                <a:latin typeface="宋体" charset="0"/>
                <a:cs typeface="宋体" charset="0"/>
              </a:rPr>
              <a:t>Help</a:t>
            </a:r>
            <a:r>
              <a:rPr lang="zh-CN" altLang="en-US" sz="1600" b="0">
                <a:latin typeface="宋体" charset="0"/>
                <a:cs typeface="宋体" charset="0"/>
              </a:rPr>
              <a:t>：</a:t>
            </a:r>
            <a:endParaRPr lang="zh-CN" altLang="en-US" sz="1600" b="0">
              <a:latin typeface="宋体" charset="0"/>
              <a:cs typeface="宋体" charset="0"/>
            </a:endParaRPr>
          </a:p>
        </p:txBody>
      </p:sp>
      <p:pic>
        <p:nvPicPr>
          <p:cNvPr id="54" name="图片 53"/>
          <p:cNvPicPr/>
          <p:nvPr/>
        </p:nvPicPr>
        <p:blipFill>
          <a:blip r:embed="rId2"/>
          <a:stretch>
            <a:fillRect/>
          </a:stretch>
        </p:blipFill>
        <p:spPr>
          <a:xfrm>
            <a:off x="348615" y="4772025"/>
            <a:ext cx="4757420" cy="1729740"/>
          </a:xfrm>
          <a:prstGeom prst="rect">
            <a:avLst/>
          </a:prstGeom>
          <a:noFill/>
          <a:ln w="9525">
            <a:noFill/>
          </a:ln>
        </p:spPr>
      </p:pic>
      <p:sp>
        <p:nvSpPr>
          <p:cNvPr id="102" name="文本框 101"/>
          <p:cNvSpPr txBox="1"/>
          <p:nvPr/>
        </p:nvSpPr>
        <p:spPr>
          <a:xfrm>
            <a:off x="-1251585" y="7349490"/>
            <a:ext cx="3535680" cy="414020"/>
          </a:xfrm>
          <a:prstGeom prst="rect">
            <a:avLst/>
          </a:prstGeom>
          <a:noFill/>
          <a:ln w="9525">
            <a:noFill/>
          </a:ln>
        </p:spPr>
        <p:txBody>
          <a:bodyPr wrap="square">
            <a:spAutoFit/>
          </a:bodyPr>
          <a:p>
            <a:pPr indent="0"/>
            <a:r>
              <a:rPr lang="en-US" altLang="zh-CN" sz="1050" b="0">
                <a:latin typeface="Times New Roman" panose="02020503050405090304" charset="0"/>
                <a:cs typeface="Times New Roman" panose="02020503050405090304" charset="0"/>
              </a:rPr>
              <a:t> </a:t>
            </a:r>
            <a:endParaRPr lang="zh-CN" altLang="en-US"/>
          </a:p>
        </p:txBody>
      </p:sp>
      <p:sp>
        <p:nvSpPr>
          <p:cNvPr id="55" name="文本框 54"/>
          <p:cNvSpPr txBox="1"/>
          <p:nvPr/>
        </p:nvSpPr>
        <p:spPr>
          <a:xfrm>
            <a:off x="1971040" y="2618740"/>
            <a:ext cx="3519805" cy="337185"/>
          </a:xfrm>
          <a:prstGeom prst="rect">
            <a:avLst/>
          </a:prstGeom>
          <a:noFill/>
          <a:ln w="9525">
            <a:noFill/>
          </a:ln>
        </p:spPr>
        <p:txBody>
          <a:bodyPr wrap="square">
            <a:spAutoFit/>
          </a:bodyPr>
          <a:p>
            <a:pPr indent="0"/>
            <a:r>
              <a:rPr lang="en-US" altLang="zh-CN" sz="1600" b="0">
                <a:latin typeface="宋体" charset="0"/>
                <a:cs typeface="宋体" charset="0"/>
              </a:rPr>
              <a:t>Note</a:t>
            </a:r>
            <a:r>
              <a:rPr lang="zh-CN" altLang="en-US" sz="1600" b="0">
                <a:latin typeface="宋体" charset="0"/>
                <a:cs typeface="宋体" charset="0"/>
              </a:rPr>
              <a:t>：</a:t>
            </a:r>
            <a:endParaRPr lang="zh-CN" altLang="en-US" sz="1600" b="0">
              <a:latin typeface="宋体" charset="0"/>
              <a:cs typeface="宋体" charset="0"/>
            </a:endParaRPr>
          </a:p>
        </p:txBody>
      </p:sp>
      <p:pic>
        <p:nvPicPr>
          <p:cNvPr id="56" name="图片 55"/>
          <p:cNvPicPr/>
          <p:nvPr/>
        </p:nvPicPr>
        <p:blipFill>
          <a:blip r:embed="rId3"/>
          <a:stretch>
            <a:fillRect/>
          </a:stretch>
        </p:blipFill>
        <p:spPr>
          <a:xfrm>
            <a:off x="1971040" y="2955925"/>
            <a:ext cx="6828155" cy="1048385"/>
          </a:xfrm>
          <a:prstGeom prst="rect">
            <a:avLst/>
          </a:prstGeom>
          <a:noFill/>
          <a:ln w="9525">
            <a:noFill/>
          </a:ln>
        </p:spPr>
      </p:pic>
      <p:sp>
        <p:nvSpPr>
          <p:cNvPr id="57" name="文本框 56"/>
          <p:cNvSpPr txBox="1"/>
          <p:nvPr/>
        </p:nvSpPr>
        <p:spPr>
          <a:xfrm>
            <a:off x="5671820" y="4298315"/>
            <a:ext cx="3640455" cy="337185"/>
          </a:xfrm>
          <a:prstGeom prst="rect">
            <a:avLst/>
          </a:prstGeom>
          <a:noFill/>
          <a:ln w="9525">
            <a:noFill/>
          </a:ln>
        </p:spPr>
        <p:txBody>
          <a:bodyPr wrap="square">
            <a:spAutoFit/>
          </a:bodyPr>
          <a:p>
            <a:pPr indent="0"/>
            <a:r>
              <a:rPr lang="en-US" altLang="zh-CN" sz="1600" b="0">
                <a:latin typeface="宋体" charset="0"/>
                <a:cs typeface="宋体" charset="0"/>
              </a:rPr>
              <a:t>Tutor</a:t>
            </a:r>
            <a:r>
              <a:rPr lang="zh-CN" altLang="en-US" sz="1600" b="0">
                <a:latin typeface="宋体" charset="0"/>
                <a:cs typeface="宋体" charset="0"/>
              </a:rPr>
              <a:t>：</a:t>
            </a:r>
            <a:endParaRPr lang="zh-CN" altLang="en-US" sz="1600" b="0">
              <a:latin typeface="宋体" charset="0"/>
              <a:cs typeface="宋体" charset="0"/>
            </a:endParaRPr>
          </a:p>
        </p:txBody>
      </p:sp>
      <p:pic>
        <p:nvPicPr>
          <p:cNvPr id="58" name="图片 57"/>
          <p:cNvPicPr/>
          <p:nvPr/>
        </p:nvPicPr>
        <p:blipFill>
          <a:blip r:embed="rId4"/>
          <a:stretch>
            <a:fillRect/>
          </a:stretch>
        </p:blipFill>
        <p:spPr>
          <a:xfrm>
            <a:off x="5671820" y="4772025"/>
            <a:ext cx="5512435" cy="172974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6805"/>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06</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521970"/>
          </a:xfrm>
          <a:prstGeom prst="rect">
            <a:avLst/>
          </a:prstGeom>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用户界面概述</a:t>
            </a:r>
            <a:endParaRPr lang="en-US" altLang="zh-CN" sz="2800" dirty="0">
              <a:latin typeface="微软雅黑" panose="020B0503020204020204" pitchFamily="34" charset="-122"/>
              <a:ea typeface="微软雅黑" panose="020B0503020204020204" pitchFamily="34" charset="-122"/>
            </a:endParaRPr>
          </a:p>
        </p:txBody>
      </p:sp>
      <p:sp>
        <p:nvSpPr>
          <p:cNvPr id="11" name="矩形 23"/>
          <p:cNvSpPr>
            <a:spLocks noChangeArrowheads="1"/>
          </p:cNvSpPr>
          <p:nvPr/>
        </p:nvSpPr>
        <p:spPr bwMode="auto">
          <a:xfrm>
            <a:off x="5154238" y="1470581"/>
            <a:ext cx="6489425" cy="4523105"/>
          </a:xfrm>
          <a:prstGeom prst="rect">
            <a:avLst/>
          </a:prstGeom>
          <a:noFill/>
          <a:ln>
            <a:noFill/>
          </a:ln>
        </p:spPr>
        <p:txBody>
          <a:bodyPr wrap="square">
            <a:spAutoFit/>
          </a:bodyPr>
          <a:lstStyle/>
          <a:p>
            <a:pPr marL="285750" indent="-285750">
              <a:buFont typeface="Wingdings" panose="05000000000000000000" charset="0"/>
              <a:buChar char=""/>
            </a:pPr>
            <a:r>
              <a:rPr lang="en-US" altLang="zh-CN" sz="2000" dirty="0">
                <a:latin typeface="微软雅黑" panose="020B0503020204020204" pitchFamily="34" charset="-122"/>
                <a:ea typeface="微软雅黑" panose="020B0503020204020204" pitchFamily="34" charset="-122"/>
                <a:sym typeface="+mn-ea"/>
              </a:rPr>
              <a:t>官方帮扶</a:t>
            </a:r>
            <a:endParaRPr lang="en-US" altLang="zh-CN" sz="2000" dirty="0">
              <a:latin typeface="微软雅黑" panose="020B0503020204020204" pitchFamily="34" charset="-122"/>
              <a:ea typeface="微软雅黑" panose="020B0503020204020204" pitchFamily="34" charset="-122"/>
              <a:sym typeface="+mn-ea"/>
            </a:endParaRPr>
          </a:p>
          <a:p>
            <a:pPr indent="0">
              <a:buFont typeface="Wingdings" panose="05000000000000000000" charset="0"/>
              <a:buNone/>
            </a:pPr>
            <a:endParaRPr lang="en-US" altLang="zh-CN" sz="1600" dirty="0">
              <a:latin typeface="微软雅黑" panose="020B0503020204020204" pitchFamily="34" charset="-122"/>
              <a:ea typeface="微软雅黑" panose="020B0503020204020204" pitchFamily="34" charset="-122"/>
            </a:endParaRPr>
          </a:p>
          <a:p>
            <a:pPr eaLnBrk="1" hangingPunct="1"/>
            <a:r>
              <a:rPr lang="en-US" altLang="zh-CN" sz="1600" dirty="0">
                <a:latin typeface="微软雅黑" panose="020B0503020204020204" pitchFamily="34" charset="-122"/>
                <a:ea typeface="微软雅黑" panose="020B0503020204020204" pitchFamily="34" charset="-122"/>
                <a:sym typeface="+mn-ea"/>
              </a:rPr>
              <a:t>对接学院的各类帮扶，在首页的帮扶活动入口即可进入，比如我们进入了单人帮扶，看到某个求助同学的某科目要求，我们就可以申请帮助，求助同学在进入这个单人帮扶的页面的时候就可以看到有多少人愿意帮扶，经过</a:t>
            </a:r>
            <a:r>
              <a:rPr lang="en-US" altLang="zh-CN" sz="1600" dirty="0">
                <a:solidFill>
                  <a:srgbClr val="FF0000"/>
                </a:solidFill>
                <a:latin typeface="微软雅黑" panose="020B0503020204020204" pitchFamily="34" charset="-122"/>
                <a:ea typeface="微软雅黑" panose="020B0503020204020204" pitchFamily="34" charset="-122"/>
                <a:sym typeface="+mn-ea"/>
              </a:rPr>
              <a:t>自己的对比和星级判断</a:t>
            </a:r>
            <a:r>
              <a:rPr lang="en-US" altLang="zh-CN" sz="1600" dirty="0">
                <a:latin typeface="微软雅黑" panose="020B0503020204020204" pitchFamily="34" charset="-122"/>
                <a:ea typeface="微软雅黑" panose="020B0503020204020204" pitchFamily="34" charset="-122"/>
                <a:sym typeface="+mn-ea"/>
              </a:rPr>
              <a:t>，评论判断即可</a:t>
            </a:r>
            <a:r>
              <a:rPr lang="en-US" altLang="zh-CN" sz="1600" dirty="0">
                <a:solidFill>
                  <a:srgbClr val="FF0000"/>
                </a:solidFill>
                <a:latin typeface="微软雅黑" panose="020B0503020204020204" pitchFamily="34" charset="-122"/>
                <a:ea typeface="微软雅黑" panose="020B0503020204020204" pitchFamily="34" charset="-122"/>
                <a:sym typeface="+mn-ea"/>
              </a:rPr>
              <a:t>联系沟通</a:t>
            </a:r>
            <a:r>
              <a:rPr lang="en-US" altLang="zh-CN" sz="1600" dirty="0">
                <a:latin typeface="微软雅黑" panose="020B0503020204020204" pitchFamily="34" charset="-122"/>
                <a:ea typeface="微软雅黑" panose="020B0503020204020204" pitchFamily="34" charset="-122"/>
                <a:sym typeface="+mn-ea"/>
              </a:rPr>
              <a:t>，然后</a:t>
            </a:r>
            <a:r>
              <a:rPr lang="en-US" altLang="zh-CN" sz="1600" dirty="0">
                <a:solidFill>
                  <a:srgbClr val="FF0000"/>
                </a:solidFill>
                <a:latin typeface="微软雅黑" panose="020B0503020204020204" pitchFamily="34" charset="-122"/>
                <a:ea typeface="微软雅黑" panose="020B0503020204020204" pitchFamily="34" charset="-122"/>
                <a:sym typeface="+mn-ea"/>
              </a:rPr>
              <a:t>确定结对</a:t>
            </a:r>
            <a:r>
              <a:rPr lang="en-US" altLang="zh-CN" sz="1600" dirty="0">
                <a:latin typeface="微软雅黑" panose="020B0503020204020204" pitchFamily="34" charset="-122"/>
                <a:ea typeface="微软雅黑" panose="020B0503020204020204" pitchFamily="34" charset="-122"/>
                <a:sym typeface="+mn-ea"/>
              </a:rPr>
              <a:t>，后台就生成了这个帮扶的记录，要求双方在结对过程中打卡，最后看求助同学的进步与否来进行综测或者其他奖励</a:t>
            </a:r>
            <a:endParaRPr lang="en-US" altLang="zh-CN" sz="1600" dirty="0">
              <a:latin typeface="微软雅黑" panose="020B0503020204020204" pitchFamily="34" charset="-122"/>
              <a:ea typeface="微软雅黑" panose="020B0503020204020204" pitchFamily="34" charset="-122"/>
              <a:sym typeface="+mn-ea"/>
            </a:endParaRPr>
          </a:p>
          <a:p>
            <a:pPr eaLnBrk="1" hangingPunct="1"/>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
            </a:pPr>
            <a:r>
              <a:rPr lang="en-US" altLang="zh-CN" sz="2000" dirty="0">
                <a:latin typeface="微软雅黑" panose="020B0503020204020204" pitchFamily="34" charset="-122"/>
                <a:ea typeface="微软雅黑" panose="020B0503020204020204" pitchFamily="34" charset="-122"/>
                <a:sym typeface="+mn-ea"/>
              </a:rPr>
              <a:t>个人帮扶</a:t>
            </a:r>
            <a:endParaRPr lang="en-US" altLang="zh-CN" sz="2000"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charset="0"/>
              <a:buChar char=""/>
            </a:pP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1600" dirty="0">
                <a:latin typeface="微软雅黑" panose="020B0503020204020204" pitchFamily="34" charset="-122"/>
                <a:ea typeface="微软雅黑" panose="020B0503020204020204" pitchFamily="34" charset="-122"/>
                <a:sym typeface="+mn-ea"/>
              </a:rPr>
              <a:t>在首页的不同科目（或者是兴趣技术类别）我们可以选择</a:t>
            </a:r>
            <a:r>
              <a:rPr lang="en-US" altLang="zh-CN" sz="1600" dirty="0">
                <a:solidFill>
                  <a:srgbClr val="FF0000"/>
                </a:solidFill>
                <a:latin typeface="微软雅黑" panose="020B0503020204020204" pitchFamily="34" charset="-122"/>
                <a:ea typeface="微软雅黑" panose="020B0503020204020204" pitchFamily="34" charset="-122"/>
                <a:sym typeface="+mn-ea"/>
              </a:rPr>
              <a:t>进入自己想要了解的版块</a:t>
            </a:r>
            <a:r>
              <a:rPr lang="en-US" altLang="zh-CN" sz="1600" dirty="0">
                <a:latin typeface="微软雅黑" panose="020B0503020204020204" pitchFamily="34" charset="-122"/>
                <a:ea typeface="微软雅黑" panose="020B0503020204020204" pitchFamily="34" charset="-122"/>
                <a:sym typeface="+mn-ea"/>
              </a:rPr>
              <a:t>，这里首先我们用户可以自己</a:t>
            </a:r>
            <a:r>
              <a:rPr lang="en-US" altLang="zh-CN" sz="1600" dirty="0">
                <a:solidFill>
                  <a:srgbClr val="FF0000"/>
                </a:solidFill>
                <a:latin typeface="微软雅黑" panose="020B0503020204020204" pitchFamily="34" charset="-122"/>
                <a:ea typeface="微软雅黑" panose="020B0503020204020204" pitchFamily="34" charset="-122"/>
                <a:sym typeface="+mn-ea"/>
              </a:rPr>
              <a:t>发布自己能够辅导他人的一个项目</a:t>
            </a:r>
            <a:r>
              <a:rPr lang="en-US" altLang="zh-CN" sz="1600" dirty="0">
                <a:latin typeface="微软雅黑" panose="020B0503020204020204" pitchFamily="34" charset="-122"/>
                <a:ea typeface="微软雅黑" panose="020B0503020204020204" pitchFamily="34" charset="-122"/>
                <a:sym typeface="+mn-ea"/>
              </a:rPr>
              <a:t>，点击加号填写信息完毕即可，然后在这个版块的列表里我们能看到不同人发布的辅导意向，对于感兴趣的人我们可以进行</a:t>
            </a:r>
            <a:r>
              <a:rPr lang="en-US" altLang="zh-CN" sz="1600" dirty="0">
                <a:solidFill>
                  <a:srgbClr val="FF0000"/>
                </a:solidFill>
                <a:latin typeface="微软雅黑" panose="020B0503020204020204" pitchFamily="34" charset="-122"/>
                <a:ea typeface="微软雅黑" panose="020B0503020204020204" pitchFamily="34" charset="-122"/>
                <a:sym typeface="+mn-ea"/>
              </a:rPr>
              <a:t>联系预约</a:t>
            </a:r>
            <a:r>
              <a:rPr lang="en-US" altLang="zh-CN" sz="1600" dirty="0">
                <a:latin typeface="微软雅黑" panose="020B0503020204020204" pitchFamily="34" charset="-122"/>
                <a:ea typeface="微软雅黑" panose="020B0503020204020204" pitchFamily="34" charset="-122"/>
                <a:sym typeface="+mn-ea"/>
              </a:rPr>
              <a:t>，辅导者可以再自己的消息列表看到待处理的请求，这边就有别人的预约意向，</a:t>
            </a:r>
            <a:r>
              <a:rPr lang="en-US" altLang="zh-CN" sz="1600" dirty="0">
                <a:solidFill>
                  <a:srgbClr val="FF0000"/>
                </a:solidFill>
                <a:latin typeface="微软雅黑" panose="020B0503020204020204" pitchFamily="34" charset="-122"/>
                <a:ea typeface="微软雅黑" panose="020B0503020204020204" pitchFamily="34" charset="-122"/>
                <a:sym typeface="+mn-ea"/>
              </a:rPr>
              <a:t>同意后即可自行结对</a:t>
            </a:r>
            <a:r>
              <a:rPr lang="en-US" altLang="zh-CN" sz="1600" dirty="0">
                <a:latin typeface="微软雅黑" panose="020B0503020204020204" pitchFamily="34" charset="-122"/>
                <a:ea typeface="微软雅黑" panose="020B0503020204020204" pitchFamily="34" charset="-122"/>
                <a:sym typeface="+mn-ea"/>
              </a:rPr>
              <a:t>，后台为这个过程生成相应的记录。 </a:t>
            </a:r>
            <a:endParaRPr lang="en-US" altLang="zh-CN" sz="1600" dirty="0">
              <a:latin typeface="微软雅黑" panose="020B0503020204020204" pitchFamily="34" charset="-122"/>
              <a:ea typeface="微软雅黑" panose="020B0503020204020204" pitchFamily="34" charset="-122"/>
              <a:sym typeface="+mn-ea"/>
            </a:endParaRPr>
          </a:p>
        </p:txBody>
      </p:sp>
      <p:pic>
        <p:nvPicPr>
          <p:cNvPr id="2" name="图片 14" descr="批注 2020-03-29 004414"/>
          <p:cNvPicPr>
            <a:picLocks noChangeAspect="1"/>
          </p:cNvPicPr>
          <p:nvPr/>
        </p:nvPicPr>
        <p:blipFill>
          <a:blip r:embed="rId1"/>
          <a:stretch>
            <a:fillRect/>
          </a:stretch>
        </p:blipFill>
        <p:spPr>
          <a:xfrm>
            <a:off x="1088390" y="45085"/>
            <a:ext cx="3614420" cy="6437630"/>
          </a:xfrm>
          <a:prstGeom prst="rect">
            <a:avLst/>
          </a:prstGeom>
        </p:spPr>
      </p:pic>
      <p:pic>
        <p:nvPicPr>
          <p:cNvPr id="15" name="图片 15" descr="批注 2020-03-29 004439"/>
          <p:cNvPicPr>
            <a:picLocks noChangeAspect="1"/>
          </p:cNvPicPr>
          <p:nvPr/>
        </p:nvPicPr>
        <p:blipFill>
          <a:blip r:embed="rId2"/>
          <a:stretch>
            <a:fillRect/>
          </a:stretch>
        </p:blipFill>
        <p:spPr>
          <a:xfrm>
            <a:off x="1088390" y="45085"/>
            <a:ext cx="3613785" cy="6457950"/>
          </a:xfrm>
          <a:prstGeom prst="rect">
            <a:avLst/>
          </a:prstGeom>
        </p:spPr>
      </p:pic>
      <p:pic>
        <p:nvPicPr>
          <p:cNvPr id="16" name="图片 16" descr="批注 2020-03-29 004505"/>
          <p:cNvPicPr>
            <a:picLocks noChangeAspect="1"/>
          </p:cNvPicPr>
          <p:nvPr/>
        </p:nvPicPr>
        <p:blipFill>
          <a:blip r:embed="rId3"/>
          <a:stretch>
            <a:fillRect/>
          </a:stretch>
        </p:blipFill>
        <p:spPr>
          <a:xfrm>
            <a:off x="1088390" y="45085"/>
            <a:ext cx="3619500" cy="6437630"/>
          </a:xfrm>
          <a:prstGeom prst="rect">
            <a:avLst/>
          </a:prstGeom>
        </p:spPr>
      </p:pic>
      <p:pic>
        <p:nvPicPr>
          <p:cNvPr id="17" name="图片 17" descr="批注 2020-03-29 004526"/>
          <p:cNvPicPr>
            <a:picLocks noChangeAspect="1"/>
          </p:cNvPicPr>
          <p:nvPr/>
        </p:nvPicPr>
        <p:blipFill>
          <a:blip r:embed="rId4"/>
          <a:stretch>
            <a:fillRect/>
          </a:stretch>
        </p:blipFill>
        <p:spPr>
          <a:xfrm>
            <a:off x="1070610" y="45085"/>
            <a:ext cx="3632200" cy="6473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6805"/>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07</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068070" y="3869055"/>
            <a:ext cx="3655695" cy="521970"/>
          </a:xfrm>
          <a:prstGeom prst="rect">
            <a:avLst/>
          </a:prstGeom>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系统安全性和健壮性</a:t>
            </a:r>
            <a:endParaRPr lang="en-US" altLang="zh-CN" sz="2800" dirty="0">
              <a:latin typeface="微软雅黑" panose="020B0503020204020204" pitchFamily="34" charset="-122"/>
              <a:ea typeface="微软雅黑" panose="020B0503020204020204" pitchFamily="34" charset="-122"/>
            </a:endParaRPr>
          </a:p>
        </p:txBody>
      </p:sp>
      <p:sp>
        <p:nvSpPr>
          <p:cNvPr id="11" name="矩形 23"/>
          <p:cNvSpPr>
            <a:spLocks noChangeArrowheads="1"/>
          </p:cNvSpPr>
          <p:nvPr/>
        </p:nvSpPr>
        <p:spPr bwMode="auto">
          <a:xfrm>
            <a:off x="4969453" y="610791"/>
            <a:ext cx="6489425" cy="5939155"/>
          </a:xfrm>
          <a:prstGeom prst="rect">
            <a:avLst/>
          </a:prstGeom>
          <a:noFill/>
          <a:ln>
            <a:noFill/>
          </a:ln>
        </p:spPr>
        <p:txBody>
          <a:bodyPr wrap="square">
            <a:spAutoFit/>
          </a:bodyPr>
          <a:lstStyle/>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可扩展性</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为了追求可扩展性，我们会引入一些</a:t>
            </a:r>
            <a:r>
              <a:rPr lang="en-US" sz="1600" dirty="0">
                <a:solidFill>
                  <a:srgbClr val="FF0000"/>
                </a:solidFill>
                <a:latin typeface="微软雅黑" panose="020B0503020204020204" pitchFamily="34" charset="-122"/>
                <a:ea typeface="微软雅黑" panose="020B0503020204020204" pitchFamily="34" charset="-122"/>
              </a:rPr>
              <a:t>设计模式</a:t>
            </a:r>
            <a:r>
              <a:rPr lang="en-US" sz="1600" dirty="0">
                <a:latin typeface="微软雅黑" panose="020B0503020204020204" pitchFamily="34" charset="-122"/>
                <a:ea typeface="微软雅黑" panose="020B0503020204020204" pitchFamily="34" charset="-122"/>
              </a:rPr>
              <a:t>，如状态模式、策略模式、模板方法、装饰器模式等，但这些模式不一定是性能友好的。所以，为了性能，我们可能写出一些反模式的、定制化的、不那么优雅的代码，这些代码其实是脆弱的，需求的一点点变动，对代码逻辑可能有至关重要的影响，所以还是</a:t>
            </a:r>
            <a:r>
              <a:rPr lang="en-US" sz="1600" dirty="0">
                <a:solidFill>
                  <a:srgbClr val="FF0000"/>
                </a:solidFill>
                <a:latin typeface="微软雅黑" panose="020B0503020204020204" pitchFamily="34" charset="-122"/>
                <a:ea typeface="微软雅黑" panose="020B0503020204020204" pitchFamily="34" charset="-122"/>
              </a:rPr>
              <a:t>不要过早优化，不要过度优化</a:t>
            </a:r>
            <a:r>
              <a:rPr lang="en-US" sz="1600" dirty="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a:p>
            <a:pPr eaLnBrk="1" hangingPunct="1"/>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性能分析</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本系统应当具备响应时间，吞吐量，并发用户数这些性能指标才能满足用户需求。为了</a:t>
            </a:r>
            <a:r>
              <a:rPr lang="en-US" sz="1600" dirty="0">
                <a:solidFill>
                  <a:srgbClr val="FF0000"/>
                </a:solidFill>
                <a:latin typeface="微软雅黑" panose="020B0503020204020204" pitchFamily="34" charset="-122"/>
                <a:ea typeface="微软雅黑" panose="020B0503020204020204" pitchFamily="34" charset="-122"/>
              </a:rPr>
              <a:t>实现性能指标</a:t>
            </a:r>
            <a:r>
              <a:rPr lang="en-US" sz="1600" dirty="0">
                <a:latin typeface="微软雅黑" panose="020B0503020204020204" pitchFamily="34" charset="-122"/>
                <a:ea typeface="微软雅黑" panose="020B0503020204020204" pitchFamily="34" charset="-122"/>
              </a:rPr>
              <a:t>我们可以考虑多加一级缓存，多进程多线程的并发处理，合并批量操作等方法</a:t>
            </a:r>
            <a:endParaRPr lang="en-US" sz="1600" dirty="0">
              <a:latin typeface="微软雅黑" panose="020B0503020204020204" pitchFamily="34" charset="-122"/>
              <a:ea typeface="微软雅黑" panose="020B0503020204020204" pitchFamily="34" charset="-122"/>
            </a:endParaRPr>
          </a:p>
          <a:p>
            <a:pPr eaLnBrk="1" hangingPunct="1"/>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防错与出错处理</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程序编写时充分考虑到用户的错误或非法输入，用户的错误操作等情况，并针对相应情况分别进行</a:t>
            </a:r>
            <a:r>
              <a:rPr lang="en-US" sz="1600" dirty="0">
                <a:solidFill>
                  <a:srgbClr val="FF0000"/>
                </a:solidFill>
                <a:latin typeface="微软雅黑" panose="020B0503020204020204" pitchFamily="34" charset="-122"/>
                <a:ea typeface="微软雅黑" panose="020B0503020204020204" pitchFamily="34" charset="-122"/>
              </a:rPr>
              <a:t>错误处理</a:t>
            </a:r>
            <a:r>
              <a:rPr lang="en-US" sz="1600" dirty="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程序编写时会充分考虑到系统可能会遇到的各种异常情况，并针对这些情况做出相应的</a:t>
            </a:r>
            <a:r>
              <a:rPr lang="en-US" sz="1600" dirty="0">
                <a:solidFill>
                  <a:srgbClr val="FF0000"/>
                </a:solidFill>
                <a:latin typeface="微软雅黑" panose="020B0503020204020204" pitchFamily="34" charset="-122"/>
                <a:ea typeface="微软雅黑" panose="020B0503020204020204" pitchFamily="34" charset="-122"/>
              </a:rPr>
              <a:t>错误处理</a:t>
            </a:r>
            <a:r>
              <a:rPr lang="en-US" sz="1600" dirty="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为了</a:t>
            </a:r>
            <a:r>
              <a:rPr lang="en-US" sz="1600" dirty="0">
                <a:solidFill>
                  <a:srgbClr val="FF0000"/>
                </a:solidFill>
                <a:latin typeface="微软雅黑" panose="020B0503020204020204" pitchFamily="34" charset="-122"/>
                <a:ea typeface="微软雅黑" panose="020B0503020204020204" pitchFamily="34" charset="-122"/>
              </a:rPr>
              <a:t>防止数据丢失</a:t>
            </a:r>
            <a:r>
              <a:rPr lang="en-US" sz="1600" dirty="0">
                <a:latin typeface="微软雅黑" panose="020B0503020204020204" pitchFamily="34" charset="-122"/>
                <a:ea typeface="微软雅黑" panose="020B0503020204020204" pitchFamily="34" charset="-122"/>
              </a:rPr>
              <a:t>，系统中应当提供相关接口进行数据库内容的备份、还原和导出；</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为了尽量减少程序的漏洞，对</a:t>
            </a:r>
            <a:r>
              <a:rPr lang="en-US" sz="1600" dirty="0">
                <a:solidFill>
                  <a:srgbClr val="FF0000"/>
                </a:solidFill>
                <a:latin typeface="微软雅黑" panose="020B0503020204020204" pitchFamily="34" charset="-122"/>
                <a:ea typeface="微软雅黑" panose="020B0503020204020204" pitchFamily="34" charset="-122"/>
              </a:rPr>
              <a:t>接收的数据要进行适当的处理</a:t>
            </a:r>
            <a:r>
              <a:rPr lang="en-US" sz="1600" dirty="0">
                <a:latin typeface="微软雅黑" panose="020B0503020204020204" pitchFamily="34" charset="-122"/>
                <a:ea typeface="微软雅黑" panose="020B0503020204020204" pitchFamily="34" charset="-122"/>
              </a:rPr>
              <a:t>，比如过滤掉一些特殊的字符，如单撇、双撇、空格等等，必要时在注册时就禁止一些特殊字符</a:t>
            </a:r>
            <a:endParaRPr 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46825" r="964"/>
          <a:stretch>
            <a:fillRect/>
          </a:stretch>
        </p:blipFill>
        <p:spPr>
          <a:xfrm>
            <a:off x="1" y="0"/>
            <a:ext cx="5362384" cy="6858000"/>
          </a:xfrm>
          <a:prstGeom prst="rect">
            <a:avLst/>
          </a:prstGeom>
        </p:spPr>
      </p:pic>
      <p:sp>
        <p:nvSpPr>
          <p:cNvPr id="11" name="文本框 10"/>
          <p:cNvSpPr txBox="1"/>
          <p:nvPr/>
        </p:nvSpPr>
        <p:spPr>
          <a:xfrm>
            <a:off x="4425950" y="572770"/>
            <a:ext cx="936625" cy="70675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01</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506085" y="727710"/>
            <a:ext cx="4022090" cy="52197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接口设计</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439285" y="1593850"/>
            <a:ext cx="936625" cy="70675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02</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06085" y="1748155"/>
            <a:ext cx="4022090" cy="52197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外部设计</a:t>
            </a:r>
            <a:endParaRPr lang="zh-CN" altLang="en-US" sz="28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439285" y="2638425"/>
            <a:ext cx="936625" cy="70675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03</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506085" y="2792095"/>
            <a:ext cx="4022090" cy="52197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结构设计</a:t>
            </a:r>
            <a:endParaRPr lang="zh-CN" altLang="en-US" sz="28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439285" y="3682365"/>
            <a:ext cx="936625" cy="70675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04</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506085" y="3836670"/>
            <a:ext cx="4022090" cy="521970"/>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应用设计</a:t>
            </a:r>
            <a:endParaRPr lang="zh-CN" altLang="en-US" sz="2800"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rot="0">
            <a:off x="4545330" y="1289050"/>
            <a:ext cx="4784090" cy="0"/>
            <a:chOff x="4545496" y="1789858"/>
            <a:chExt cx="4784034" cy="0"/>
          </a:xfrm>
        </p:grpSpPr>
        <p:cxnSp>
          <p:nvCxnSpPr>
            <p:cNvPr id="22" name="直接连接符 21"/>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0">
            <a:off x="4545330" y="2317750"/>
            <a:ext cx="4784090" cy="0"/>
            <a:chOff x="4545496" y="1789858"/>
            <a:chExt cx="4784034" cy="0"/>
          </a:xfrm>
        </p:grpSpPr>
        <p:cxnSp>
          <p:nvCxnSpPr>
            <p:cNvPr id="27" name="直接连接符 26"/>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rot="0">
            <a:off x="4545330" y="3327400"/>
            <a:ext cx="4784090" cy="0"/>
            <a:chOff x="4545496" y="1789858"/>
            <a:chExt cx="4784034" cy="0"/>
          </a:xfrm>
        </p:grpSpPr>
        <p:cxnSp>
          <p:nvCxnSpPr>
            <p:cNvPr id="30" name="直接连接符 29"/>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rot="0">
            <a:off x="4545330" y="4371975"/>
            <a:ext cx="4784090" cy="0"/>
            <a:chOff x="4545496" y="1789858"/>
            <a:chExt cx="4784034" cy="0"/>
          </a:xfrm>
        </p:grpSpPr>
        <p:cxnSp>
          <p:nvCxnSpPr>
            <p:cNvPr id="33" name="直接连接符 32"/>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0">
            <a:off x="4439285" y="4670425"/>
            <a:ext cx="5088890" cy="723900"/>
            <a:chOff x="6991" y="8002"/>
            <a:chExt cx="8014" cy="1140"/>
          </a:xfrm>
        </p:grpSpPr>
        <p:sp>
          <p:nvSpPr>
            <p:cNvPr id="19" name="文本框 18"/>
            <p:cNvSpPr txBox="1"/>
            <p:nvPr/>
          </p:nvSpPr>
          <p:spPr>
            <a:xfrm>
              <a:off x="6991" y="8002"/>
              <a:ext cx="1474" cy="1113"/>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05</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671" y="8245"/>
              <a:ext cx="6334" cy="822"/>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数据库验收标准</a:t>
              </a:r>
              <a:endParaRPr lang="zh-CN" altLang="en-US" sz="28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7158" y="9142"/>
              <a:ext cx="7534" cy="0"/>
              <a:chOff x="4545496" y="1789858"/>
              <a:chExt cx="4784034" cy="0"/>
            </a:xfrm>
          </p:grpSpPr>
          <p:cxnSp>
            <p:nvCxnSpPr>
              <p:cNvPr id="36" name="直接连接符 35"/>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39" name="矩形 38"/>
          <p:cNvSpPr/>
          <p:nvPr/>
        </p:nvSpPr>
        <p:spPr>
          <a:xfrm>
            <a:off x="680393" y="5394443"/>
            <a:ext cx="3618230" cy="922020"/>
          </a:xfrm>
          <a:prstGeom prst="rect">
            <a:avLst/>
          </a:prstGeom>
        </p:spPr>
        <p:txBody>
          <a:bodyPr wrap="none">
            <a:spAutoFit/>
          </a:bodyPr>
          <a:lstStyle/>
          <a:p>
            <a:pPr algn="ctr" fontAlgn="base">
              <a:lnSpc>
                <a:spcPct val="100000"/>
              </a:lnSpc>
              <a:spcBef>
                <a:spcPct val="0"/>
              </a:spcBef>
              <a:spcAft>
                <a:spcPct val="0"/>
              </a:spcAft>
              <a:buFont typeface="Arial" panose="020B0604020202090204" pitchFamily="34" charset="0"/>
              <a:buNone/>
            </a:pPr>
            <a:r>
              <a:rPr lang="zh-CN" altLang="en-US" sz="5400" b="1" dirty="0">
                <a:solidFill>
                  <a:schemeClr val="bg1"/>
                </a:solidFill>
                <a:latin typeface="微软雅黑" panose="020B0503020204020204" pitchFamily="34" charset="-122"/>
                <a:ea typeface="微软雅黑" panose="020B0503020204020204" pitchFamily="34" charset="-122"/>
                <a:sym typeface="方正兰亭黑_GBK" pitchFamily="2" charset="-122"/>
              </a:rPr>
              <a:t>数据库设计</a:t>
            </a:r>
            <a:endParaRPr lang="zh-CN" altLang="en-US" sz="5400" b="1"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grpSp>
        <p:nvGrpSpPr>
          <p:cNvPr id="4" name="组合 3"/>
          <p:cNvGrpSpPr/>
          <p:nvPr/>
        </p:nvGrpSpPr>
        <p:grpSpPr>
          <a:xfrm>
            <a:off x="4439285" y="5612130"/>
            <a:ext cx="5088890" cy="723900"/>
            <a:chOff x="6991" y="8002"/>
            <a:chExt cx="8014" cy="1140"/>
          </a:xfrm>
        </p:grpSpPr>
        <p:sp>
          <p:nvSpPr>
            <p:cNvPr id="5" name="文本框 4"/>
            <p:cNvSpPr txBox="1"/>
            <p:nvPr/>
          </p:nvSpPr>
          <p:spPr>
            <a:xfrm>
              <a:off x="6991" y="8002"/>
              <a:ext cx="1474" cy="1113"/>
            </a:xfrm>
            <a:prstGeom prst="rect">
              <a:avLst/>
            </a:prstGeom>
            <a:noFill/>
          </p:spPr>
          <p:txBody>
            <a:bodyPr wrap="square" rtlCol="0">
              <a:spAutoFit/>
            </a:bodyPr>
            <a:p>
              <a:pPr algn="ctr"/>
              <a:r>
                <a:rPr lang="en-US" altLang="zh-CN" sz="4000" b="1" dirty="0">
                  <a:solidFill>
                    <a:schemeClr val="bg1"/>
                  </a:solidFill>
                  <a:latin typeface="微软雅黑" panose="020B0503020204020204" pitchFamily="34" charset="-122"/>
                  <a:ea typeface="微软雅黑" panose="020B0503020204020204" pitchFamily="34" charset="-122"/>
                </a:rPr>
                <a:t>06</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671" y="8245"/>
              <a:ext cx="6334" cy="822"/>
            </a:xfrm>
            <a:prstGeom prst="rect">
              <a:avLst/>
            </a:prstGeom>
            <a:noFill/>
          </p:spPr>
          <p:txBody>
            <a:bodyPr wrap="square" rtlCol="0">
              <a:spAutoFit/>
            </a:bodyPr>
            <a:p>
              <a:pPr algn="ctr"/>
              <a:r>
                <a:rPr lang="zh-CN" altLang="en-US" sz="2800" b="1" dirty="0">
                  <a:latin typeface="微软雅黑" panose="020B0503020204020204" pitchFamily="34" charset="-122"/>
                  <a:ea typeface="微软雅黑" panose="020B0503020204020204" pitchFamily="34" charset="-122"/>
                </a:rPr>
                <a:t>项目开发计划</a:t>
              </a:r>
              <a:endParaRPr lang="zh-CN" altLang="en-US" sz="28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7158" y="9142"/>
              <a:ext cx="7534" cy="0"/>
              <a:chOff x="4545496" y="1789858"/>
              <a:chExt cx="4784034" cy="0"/>
            </a:xfrm>
          </p:grpSpPr>
          <p:cxnSp>
            <p:nvCxnSpPr>
              <p:cNvPr id="8" name="直接连接符 7"/>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1635" y="2611110"/>
            <a:ext cx="4147930" cy="1107996"/>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01</a:t>
            </a:r>
            <a:endParaRPr lang="zh-CN" altLang="en-US" sz="66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14036" y="3868828"/>
            <a:ext cx="3045930" cy="521970"/>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接口设计</a:t>
            </a:r>
            <a:endParaRPr lang="zh-CN" altLang="en-US" sz="2800" dirty="0">
              <a:latin typeface="微软雅黑" panose="020B0503020204020204" pitchFamily="34" charset="-122"/>
              <a:ea typeface="微软雅黑" panose="020B0503020204020204" pitchFamily="34" charset="-122"/>
            </a:endParaRPr>
          </a:p>
        </p:txBody>
      </p:sp>
      <p:sp>
        <p:nvSpPr>
          <p:cNvPr id="8" name="矩形 23">
            <a:hlinkClick r:id="rId1" tooltip="" action="ppaction://hlinkfile"/>
          </p:cNvPr>
          <p:cNvSpPr>
            <a:spLocks noChangeArrowheads="1"/>
          </p:cNvSpPr>
          <p:nvPr/>
        </p:nvSpPr>
        <p:spPr bwMode="auto">
          <a:xfrm>
            <a:off x="4969453" y="2829481"/>
            <a:ext cx="6489425" cy="1198880"/>
          </a:xfrm>
          <a:prstGeom prst="rect">
            <a:avLst/>
          </a:prstGeom>
          <a:noFill/>
          <a:ln>
            <a:noFill/>
          </a:ln>
        </p:spPr>
        <p:txBody>
          <a:bodyPr wrap="square">
            <a:spAutoFit/>
          </a:bodyPr>
          <a:lstStyle/>
          <a:p>
            <a:pPr marL="285750" indent="-285750" eaLnBrk="1" hangingPunct="1">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接口设计</a:t>
            </a:r>
            <a:r>
              <a:rPr 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hlinkClick r:id="rId1" tooltip="" action="ppaction://hlinkfile"/>
              </a:rPr>
              <a:t>接口设计</a:t>
            </a:r>
            <a:endParaRPr lang="en-US" sz="20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endParaRPr lang="en-US" sz="20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endParaRPr 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7996"/>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02</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521970"/>
          </a:xfrm>
          <a:prstGeom prst="rect">
            <a:avLst/>
          </a:prstGeom>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sym typeface="+mn-ea"/>
              </a:rPr>
              <a:t>外部设计</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1" name="矩形 23"/>
          <p:cNvSpPr>
            <a:spLocks noChangeArrowheads="1"/>
          </p:cNvSpPr>
          <p:nvPr/>
        </p:nvSpPr>
        <p:spPr bwMode="auto">
          <a:xfrm>
            <a:off x="4969510" y="179070"/>
            <a:ext cx="6801485" cy="4369435"/>
          </a:xfrm>
          <a:prstGeom prst="rect">
            <a:avLst/>
          </a:prstGeom>
          <a:noFill/>
          <a:ln>
            <a:noFill/>
          </a:ln>
        </p:spPr>
        <p:txBody>
          <a:bodyPr wrap="square">
            <a:spAutoFit/>
          </a:bodyPr>
          <a:lstStyle/>
          <a:p>
            <a:pPr marL="342900" indent="-34290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标识符和状态</a:t>
            </a:r>
            <a:endParaRPr lang="en-US" sz="2000" dirty="0">
              <a:latin typeface="微软雅黑" panose="020B0503020204020204" pitchFamily="34" charset="-122"/>
              <a:ea typeface="微软雅黑" panose="020B0503020204020204" pitchFamily="34" charset="-122"/>
            </a:endParaRPr>
          </a:p>
          <a:p>
            <a:pPr indent="0" eaLnBrk="1" hangingPunct="1">
              <a:buFont typeface="Wingdings" panose="05000000000000000000" charset="0"/>
              <a:buNone/>
            </a:pPr>
            <a:endParaRPr lang="en-US" sz="2000" dirty="0">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使用它的程序</a:t>
            </a:r>
            <a:endParaRPr lang="en-US" sz="1600" dirty="0">
              <a:latin typeface="微软雅黑" panose="020B0503020204020204" pitchFamily="34" charset="-122"/>
              <a:ea typeface="微软雅黑" panose="020B0503020204020204" pitchFamily="34" charset="-122"/>
            </a:endParaRPr>
          </a:p>
          <a:p>
            <a:pPr eaLnBrk="1" hangingPunct="1"/>
            <a:endParaRPr lang="en-US" sz="1400" dirty="0">
              <a:latin typeface="微软雅黑" panose="020B0503020204020204" pitchFamily="34" charset="-122"/>
              <a:ea typeface="微软雅黑" panose="020B0503020204020204" pitchFamily="34" charset="-122"/>
            </a:endParaRPr>
          </a:p>
          <a:p>
            <a:pPr indent="0" eaLnBrk="1" hangingPunct="1">
              <a:buFont typeface="Wingdings" panose="05000000000000000000" charset="0"/>
              <a:buNone/>
            </a:pPr>
            <a:endParaRPr lang="en-US" sz="1600" dirty="0">
              <a:latin typeface="微软雅黑" panose="020B0503020204020204" pitchFamily="34" charset="-122"/>
              <a:ea typeface="微软雅黑" panose="020B0503020204020204" pitchFamily="34" charset="-122"/>
            </a:endParaRPr>
          </a:p>
          <a:p>
            <a:pPr marL="342900" indent="-34290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 命名约定</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数据库名称：DB_helper</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表命名：采用有意义的单词命名，每个单词首字母大写。</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字段命名：一般采用有意义的单词命名，使用下划线将每个单词隔开。	</a:t>
            </a:r>
            <a:endParaRPr lang="en-US" sz="1600" dirty="0">
              <a:latin typeface="微软雅黑" panose="020B0503020204020204" pitchFamily="34" charset="-122"/>
              <a:ea typeface="微软雅黑" panose="020B0503020204020204" pitchFamily="34" charset="-122"/>
            </a:endParaRPr>
          </a:p>
          <a:p>
            <a:pPr marL="342900" indent="-34290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支持软件</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数据库系统： MySQL</a:t>
            </a:r>
            <a:endParaRPr lang="en-US" sz="1600" dirty="0">
              <a:latin typeface="微软雅黑" panose="020B0503020204020204" pitchFamily="34" charset="-122"/>
              <a:ea typeface="微软雅黑" panose="020B0503020204020204" pitchFamily="34" charset="-122"/>
            </a:endParaRPr>
          </a:p>
          <a:p>
            <a:pPr indent="0" eaLnBrk="1" hangingPunct="1">
              <a:buFont typeface="Wingdings" panose="05000000000000000000" charset="0"/>
              <a:buNone/>
            </a:pP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设计约定</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字段名：一般以中文英译为名，多重意思每个英文单词间用"_"隔开</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每个表对应的主键名称为</a:t>
            </a:r>
            <a:endParaRPr lang="en-US" sz="1600" dirty="0">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443865" y="626745"/>
          <a:ext cx="4132580" cy="1657350"/>
        </p:xfrm>
        <a:graphic>
          <a:graphicData uri="http://schemas.openxmlformats.org/drawingml/2006/table">
            <a:tbl>
              <a:tblPr firstRow="1" bandRow="1">
                <a:tableStyleId>{5940675A-B579-460E-94D1-54222C63F5DA}</a:tableStyleId>
              </a:tblPr>
              <a:tblGrid>
                <a:gridCol w="768350"/>
                <a:gridCol w="1710055"/>
                <a:gridCol w="918210"/>
                <a:gridCol w="735965"/>
              </a:tblGrid>
              <a:tr h="184150">
                <a:tc>
                  <a:txBody>
                    <a:bodyPr/>
                    <a:p>
                      <a:pPr indent="0">
                        <a:buNone/>
                      </a:pPr>
                      <a:r>
                        <a:rPr lang="zh-CN" altLang="en-US" sz="900" b="0">
                          <a:highlight>
                            <a:srgbClr val="D9D9D9"/>
                          </a:highlight>
                          <a:latin typeface="宋体" charset="0"/>
                          <a:cs typeface="宋体" charset="0"/>
                        </a:rPr>
                        <a:t>表名</a:t>
                      </a:r>
                      <a:endParaRPr lang="zh-CN" altLang="en-US" sz="9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900" b="0">
                          <a:highlight>
                            <a:srgbClr val="D9D9D9"/>
                          </a:highlight>
                          <a:latin typeface="宋体" charset="0"/>
                          <a:cs typeface="宋体" charset="0"/>
                        </a:rPr>
                        <a:t>描述信息</a:t>
                      </a:r>
                      <a:endParaRPr lang="zh-CN" altLang="en-US" sz="9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900" b="0">
                          <a:highlight>
                            <a:srgbClr val="D9D9D9"/>
                          </a:highlight>
                          <a:latin typeface="宋体" charset="0"/>
                          <a:cs typeface="宋体" charset="0"/>
                        </a:rPr>
                        <a:t>标识符或名称</a:t>
                      </a:r>
                      <a:endParaRPr lang="zh-CN" altLang="en-US" sz="9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900" b="0">
                          <a:highlight>
                            <a:srgbClr val="D9D9D9"/>
                          </a:highlight>
                          <a:latin typeface="宋体" charset="0"/>
                          <a:cs typeface="宋体" charset="0"/>
                        </a:rPr>
                        <a:t>状态</a:t>
                      </a:r>
                      <a:endParaRPr lang="zh-CN" altLang="en-US" sz="9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184150">
                <a:tc>
                  <a:txBody>
                    <a:bodyPr/>
                    <a:p>
                      <a:pPr indent="0">
                        <a:buNone/>
                      </a:pPr>
                      <a:r>
                        <a:rPr lang="zh-CN" altLang="en-US" sz="900" b="0">
                          <a:latin typeface="宋体" charset="0"/>
                          <a:cs typeface="宋体" charset="0"/>
                        </a:rPr>
                        <a:t>用户表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存储用户信息</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User</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150">
                <a:tc>
                  <a:txBody>
                    <a:bodyPr/>
                    <a:p>
                      <a:pPr indent="0">
                        <a:buNone/>
                      </a:pPr>
                      <a:r>
                        <a:rPr lang="zh-CN" altLang="en-US" sz="900" b="0">
                          <a:latin typeface="宋体" charset="0"/>
                          <a:cs typeface="宋体" charset="0"/>
                        </a:rPr>
                        <a:t>辅导表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存储辅导记录</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Help</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150">
                <a:tc>
                  <a:txBody>
                    <a:bodyPr/>
                    <a:p>
                      <a:pPr indent="0">
                        <a:buNone/>
                      </a:pPr>
                      <a:r>
                        <a:rPr lang="zh-CN" altLang="en-US" sz="900" b="0">
                          <a:latin typeface="宋体" charset="0"/>
                          <a:cs typeface="宋体" charset="0"/>
                        </a:rPr>
                        <a:t>学习笔记表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存储学习笔记相关内容</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Note</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150">
                <a:tc>
                  <a:txBody>
                    <a:bodyPr/>
                    <a:p>
                      <a:pPr indent="0">
                        <a:buNone/>
                      </a:pPr>
                      <a:r>
                        <a:rPr lang="zh-CN" altLang="en-US" sz="900" b="0">
                          <a:latin typeface="宋体" charset="0"/>
                          <a:cs typeface="宋体" charset="0"/>
                        </a:rPr>
                        <a:t>预约信息表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存储预约辅导的信息</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Order</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150">
                <a:tc>
                  <a:txBody>
                    <a:bodyPr/>
                    <a:p>
                      <a:pPr indent="0">
                        <a:buNone/>
                      </a:pPr>
                      <a:r>
                        <a:rPr lang="zh-CN" altLang="en-US" sz="900" b="0">
                          <a:latin typeface="宋体" charset="0"/>
                          <a:cs typeface="宋体" charset="0"/>
                        </a:rPr>
                        <a:t>帮扶信息表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记录帮扶信息</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Assit</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150">
                <a:tc>
                  <a:txBody>
                    <a:bodyPr/>
                    <a:p>
                      <a:pPr indent="0">
                        <a:buNone/>
                      </a:pPr>
                      <a:r>
                        <a:rPr lang="zh-CN" altLang="en-US" sz="900" b="0">
                          <a:latin typeface="宋体" charset="0"/>
                          <a:cs typeface="宋体" charset="0"/>
                        </a:rPr>
                        <a:t>课程分类表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记录分类信息</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Category</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150">
                <a:tc>
                  <a:txBody>
                    <a:bodyPr/>
                    <a:p>
                      <a:pPr indent="0">
                        <a:buNone/>
                      </a:pPr>
                      <a:r>
                        <a:rPr lang="zh-CN" altLang="en-US" sz="900" b="0">
                          <a:latin typeface="宋体" charset="0"/>
                          <a:cs typeface="宋体" charset="0"/>
                        </a:rPr>
                        <a:t>聊天记录表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储存用户聊天记录</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Chat</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4150">
                <a:tc>
                  <a:txBody>
                    <a:bodyPr/>
                    <a:p>
                      <a:pPr indent="0">
                        <a:buNone/>
                      </a:pPr>
                      <a:r>
                        <a:rPr lang="zh-CN" altLang="en-US" sz="900" b="0">
                          <a:latin typeface="宋体" charset="0"/>
                          <a:cs typeface="宋体" charset="0"/>
                        </a:rPr>
                        <a:t>评价表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储存辅导完后对辅导人的评价</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900" b="0">
                          <a:latin typeface="宋体" charset="0"/>
                          <a:cs typeface="宋体" charset="0"/>
                        </a:rPr>
                        <a:t>Comment</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900" b="0">
                          <a:latin typeface="宋体" charset="0"/>
                          <a:cs typeface="宋体" charset="0"/>
                        </a:rPr>
                        <a:t>暂时使用</a:t>
                      </a:r>
                      <a:endParaRPr lang="zh-CN" altLang="en-US" sz="9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366395" y="2494915"/>
          <a:ext cx="4328160" cy="4011295"/>
        </p:xfrm>
        <a:graphic>
          <a:graphicData uri="http://schemas.openxmlformats.org/drawingml/2006/table">
            <a:tbl>
              <a:tblPr firstRow="1" bandRow="1">
                <a:tableStyleId>{5940675A-B579-460E-94D1-54222C63F5DA}</a:tableStyleId>
              </a:tblPr>
              <a:tblGrid>
                <a:gridCol w="1734820"/>
                <a:gridCol w="1750695"/>
                <a:gridCol w="842645"/>
              </a:tblGrid>
              <a:tr h="338455">
                <a:tc>
                  <a:txBody>
                    <a:bodyPr/>
                    <a:p>
                      <a:pPr indent="0">
                        <a:buNone/>
                      </a:pPr>
                      <a:r>
                        <a:rPr lang="zh-CN" altLang="en-US" sz="1200" b="1">
                          <a:latin typeface="宋体" charset="0"/>
                          <a:cs typeface="宋体" charset="0"/>
                        </a:rPr>
                        <a:t>应用程序</a:t>
                      </a:r>
                      <a:endParaRPr lang="zh-CN" altLang="en-US" sz="1200" b="1">
                        <a:latin typeface="宋体" charset="0"/>
                        <a:ea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zh-CN" altLang="en-US" sz="1200" b="1">
                          <a:latin typeface="宋体" charset="0"/>
                          <a:cs typeface="宋体" charset="0"/>
                        </a:rPr>
                        <a:t>访问的数据库</a:t>
                      </a:r>
                      <a:endParaRPr lang="zh-CN" altLang="en-US" sz="1200" b="1">
                        <a:latin typeface="宋体" charset="0"/>
                        <a:ea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zh-CN" altLang="en-US" sz="1200" b="1">
                          <a:latin typeface="宋体" charset="0"/>
                          <a:cs typeface="宋体" charset="0"/>
                        </a:rPr>
                        <a:t>版本号</a:t>
                      </a:r>
                      <a:endParaRPr lang="zh-CN" altLang="en-US" sz="1200" b="1">
                        <a:latin typeface="宋体" charset="0"/>
                        <a:ea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编辑资料</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User</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登录</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User</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忘记密码</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User</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修改密码/email</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User</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182880">
                <a:tc>
                  <a:txBody>
                    <a:bodyPr/>
                    <a:p>
                      <a:pPr indent="0">
                        <a:buNone/>
                      </a:pPr>
                      <a:r>
                        <a:rPr lang="en-US" altLang="zh-CN" sz="1200" b="0">
                          <a:solidFill>
                            <a:schemeClr val="bg1">
                              <a:lumMod val="95000"/>
                            </a:schemeClr>
                          </a:solidFill>
                          <a:latin typeface="宋体" charset="0"/>
                          <a:cs typeface="宋体" charset="0"/>
                        </a:rPr>
                        <a:t>修改头像</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User</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182880">
                <a:tc>
                  <a:txBody>
                    <a:bodyPr/>
                    <a:p>
                      <a:pPr indent="0">
                        <a:buNone/>
                      </a:pPr>
                      <a:r>
                        <a:rPr lang="en-US" altLang="zh-CN" sz="1200" b="0">
                          <a:solidFill>
                            <a:schemeClr val="bg1">
                              <a:lumMod val="95000"/>
                            </a:schemeClr>
                          </a:solidFill>
                          <a:latin typeface="宋体" charset="0"/>
                          <a:cs typeface="宋体" charset="0"/>
                        </a:rPr>
                        <a:t>注册</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User</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182880">
                <a:tc>
                  <a:txBody>
                    <a:bodyPr/>
                    <a:p>
                      <a:pPr indent="0">
                        <a:buNone/>
                      </a:pPr>
                      <a:r>
                        <a:rPr lang="en-US" altLang="zh-CN" sz="1200" b="0">
                          <a:solidFill>
                            <a:schemeClr val="bg1">
                              <a:lumMod val="95000"/>
                            </a:schemeClr>
                          </a:solidFill>
                          <a:latin typeface="宋体" charset="0"/>
                          <a:cs typeface="宋体" charset="0"/>
                        </a:rPr>
                        <a:t>接受结对</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Order、Help</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点赞学习笔记</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Note</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198120">
                <a:tc>
                  <a:txBody>
                    <a:bodyPr/>
                    <a:p>
                      <a:pPr indent="0">
                        <a:buNone/>
                      </a:pPr>
                      <a:r>
                        <a:rPr lang="en-US" altLang="zh-CN" sz="1200" b="0">
                          <a:solidFill>
                            <a:schemeClr val="bg1">
                              <a:lumMod val="95000"/>
                            </a:schemeClr>
                          </a:solidFill>
                          <a:latin typeface="宋体" charset="0"/>
                          <a:cs typeface="宋体" charset="0"/>
                        </a:rPr>
                        <a:t>发布学习笔记</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Note</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182880">
                <a:tc>
                  <a:txBody>
                    <a:bodyPr/>
                    <a:p>
                      <a:pPr indent="0">
                        <a:buNone/>
                      </a:pPr>
                      <a:r>
                        <a:rPr lang="en-US" altLang="zh-CN" sz="1200" b="0">
                          <a:solidFill>
                            <a:schemeClr val="bg1">
                              <a:lumMod val="95000"/>
                            </a:schemeClr>
                          </a:solidFill>
                          <a:latin typeface="宋体" charset="0"/>
                          <a:cs typeface="宋体" charset="0"/>
                        </a:rPr>
                        <a:t>我的笔记</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Note</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查看辅导</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Help</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查看辅导详情</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Help</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发布辅导</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Help</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我的帮扶</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Assit</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申请帮扶</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Assit</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我的辅导</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Help</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我的评价</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Comment</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追加评价</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Comment</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结对沟通</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Chat</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r h="0">
                <a:tc>
                  <a:txBody>
                    <a:bodyPr/>
                    <a:p>
                      <a:pPr indent="0">
                        <a:buNone/>
                      </a:pPr>
                      <a:r>
                        <a:rPr lang="en-US" altLang="zh-CN" sz="1200" b="0">
                          <a:solidFill>
                            <a:schemeClr val="bg1">
                              <a:lumMod val="95000"/>
                            </a:schemeClr>
                          </a:solidFill>
                          <a:latin typeface="宋体" charset="0"/>
                          <a:cs typeface="宋体" charset="0"/>
                        </a:rPr>
                        <a:t>笔记分类</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Category</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c>
                  <a:txBody>
                    <a:bodyPr/>
                    <a:p>
                      <a:pPr indent="0">
                        <a:buNone/>
                      </a:pPr>
                      <a:r>
                        <a:rPr lang="en-US" altLang="zh-CN" sz="1200" b="0">
                          <a:solidFill>
                            <a:schemeClr val="bg1">
                              <a:lumMod val="95000"/>
                            </a:schemeClr>
                          </a:solidFill>
                          <a:latin typeface="宋体" charset="0"/>
                          <a:cs typeface="宋体" charset="0"/>
                        </a:rPr>
                        <a:t>1.0</a:t>
                      </a:r>
                      <a:endParaRPr lang="en-US" altLang="zh-CN" sz="1200" b="0">
                        <a:solidFill>
                          <a:schemeClr val="bg1">
                            <a:lumMod val="95000"/>
                          </a:schemeClr>
                        </a:solidFill>
                        <a:latin typeface="宋体" charset="0"/>
                        <a:cs typeface="宋体" charset="0"/>
                      </a:endParaRPr>
                    </a:p>
                  </a:txBody>
                  <a:tcPr marL="0" marR="0" marT="0" marB="1" vert="horz" anchor="t">
                    <a:lnL w="12700" cap="flat" cmpd="sng">
                      <a:solidFill>
                        <a:srgbClr val="BEBEBE"/>
                      </a:solidFill>
                      <a:prstDash val="solid"/>
                      <a:headEnd type="none" w="med" len="med"/>
                      <a:tailEnd type="none" w="med" len="med"/>
                    </a:lnL>
                    <a:lnR w="12700" cap="flat" cmpd="sng">
                      <a:solidFill>
                        <a:srgbClr val="BEBEBE"/>
                      </a:solidFill>
                      <a:prstDash val="solid"/>
                      <a:headEnd type="none" w="med" len="med"/>
                      <a:tailEnd type="none" w="med" len="med"/>
                    </a:lnR>
                    <a:lnT w="12700" cap="flat" cmpd="sng">
                      <a:solidFill>
                        <a:srgbClr val="BEBEBE"/>
                      </a:solidFill>
                      <a:prstDash val="solid"/>
                      <a:headEnd type="none" w="med" len="med"/>
                      <a:tailEnd type="none" w="med" len="med"/>
                    </a:lnT>
                    <a:lnB w="12700" cap="flat" cmpd="sng">
                      <a:solidFill>
                        <a:srgbClr val="BEBEBE"/>
                      </a:solidFill>
                      <a:prstDash val="solid"/>
                      <a:headEnd type="none" w="med" len="med"/>
                      <a:tailEnd type="none" w="med" len="med"/>
                    </a:lnB>
                    <a:lnTlToBr>
                      <a:noFill/>
                    </a:lnTlToBr>
                    <a:lnBlToTr>
                      <a:noFill/>
                    </a:lnBlToTr>
                    <a:solidFill>
                      <a:schemeClr val="bg1">
                        <a:lumMod val="50000"/>
                      </a:schemeClr>
                    </a:solidFill>
                  </a:tcPr>
                </a:tc>
              </a:tr>
            </a:tbl>
          </a:graphicData>
        </a:graphic>
      </p:graphicFrame>
      <p:graphicFrame>
        <p:nvGraphicFramePr>
          <p:cNvPr id="3" name="表格 2"/>
          <p:cNvGraphicFramePr/>
          <p:nvPr/>
        </p:nvGraphicFramePr>
        <p:xfrm>
          <a:off x="5338128" y="4700905"/>
          <a:ext cx="5267960" cy="0"/>
        </p:xfrm>
        <a:graphic>
          <a:graphicData uri="http://schemas.openxmlformats.org/drawingml/2006/table">
            <a:tbl>
              <a:tblPr firstRow="1" bandRow="1">
                <a:tableStyleId>{5940675A-B579-460E-94D1-54222C63F5DA}</a:tableStyleId>
              </a:tblPr>
              <a:tblGrid>
                <a:gridCol w="2633663"/>
                <a:gridCol w="2633662"/>
              </a:tblGrid>
              <a:tr h="0">
                <a:tc>
                  <a:txBody>
                    <a:bodyPr/>
                    <a:p>
                      <a:pPr indent="0">
                        <a:buNone/>
                      </a:pPr>
                      <a:r>
                        <a:rPr lang="zh-CN" altLang="en-US" sz="1200" b="0">
                          <a:highlight>
                            <a:srgbClr val="D0CECE"/>
                          </a:highlight>
                          <a:latin typeface="宋体" charset="0"/>
                          <a:cs typeface="宋体" charset="0"/>
                        </a:rPr>
                        <a:t>表名</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zh-CN" altLang="en-US" sz="1200" b="0">
                          <a:latin typeface="宋体" charset="0"/>
                          <a:cs typeface="宋体" charset="0"/>
                        </a:rPr>
                        <a:t>主键</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200" b="0">
                          <a:highlight>
                            <a:srgbClr val="D0CECE"/>
                          </a:highlight>
                          <a:latin typeface="宋体" charset="0"/>
                          <a:cs typeface="宋体" charset="0"/>
                        </a:rPr>
                        <a:t>User</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uid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indent="0">
                        <a:buNone/>
                      </a:pPr>
                      <a:r>
                        <a:rPr lang="en-US" altLang="zh-CN" sz="1200" b="0">
                          <a:highlight>
                            <a:srgbClr val="D0CECE"/>
                          </a:highlight>
                          <a:latin typeface="宋体" charset="0"/>
                          <a:cs typeface="宋体" charset="0"/>
                        </a:rPr>
                        <a:t>Help</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200" b="0">
                          <a:highlight>
                            <a:srgbClr val="D0CECE"/>
                          </a:highlight>
                          <a:latin typeface="宋体" charset="0"/>
                          <a:cs typeface="宋体" charset="0"/>
                        </a:rPr>
                        <a:t>Note</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note_id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200" b="0">
                          <a:highlight>
                            <a:srgbClr val="D0CECE"/>
                          </a:highlight>
                          <a:latin typeface="宋体" charset="0"/>
                          <a:cs typeface="宋体" charset="0"/>
                        </a:rPr>
                        <a:t>Order</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200" b="0">
                          <a:highlight>
                            <a:srgbClr val="D0CECE"/>
                          </a:highlight>
                          <a:latin typeface="宋体" charset="0"/>
                          <a:cs typeface="宋体" charset="0"/>
                        </a:rPr>
                        <a:t>Assit</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assit_id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200" b="0">
                          <a:highlight>
                            <a:srgbClr val="D0CECE"/>
                          </a:highlight>
                          <a:latin typeface="宋体" charset="0"/>
                          <a:cs typeface="宋体" charset="0"/>
                        </a:rPr>
                        <a:t>Category</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category_id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200" b="0">
                          <a:highlight>
                            <a:srgbClr val="D0CECE"/>
                          </a:highlight>
                          <a:latin typeface="宋体" charset="0"/>
                          <a:cs typeface="宋体" charset="0"/>
                        </a:rPr>
                        <a:t>Chat</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cid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200" b="0">
                          <a:highlight>
                            <a:srgbClr val="D0CECE"/>
                          </a:highlight>
                          <a:latin typeface="宋体" charset="0"/>
                          <a:cs typeface="宋体" charset="0"/>
                        </a:rPr>
                        <a:t>Comment</a:t>
                      </a:r>
                      <a:endParaRPr lang="zh-CN" altLang="en-US" sz="1200" b="0">
                        <a:highlight>
                          <a:srgbClr val="D0CECE"/>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0CECE"/>
                    </a:solidFill>
                  </a:tcPr>
                </a:tc>
                <a:tc>
                  <a:txBody>
                    <a:bodyPr/>
                    <a:p>
                      <a:pPr indent="0">
                        <a:buNone/>
                      </a:pPr>
                      <a:r>
                        <a:rPr lang="en-US" altLang="zh-CN" sz="1200" b="0">
                          <a:latin typeface="宋体" charset="0"/>
                          <a:cs typeface="宋体" charset="0"/>
                        </a:rPr>
                        <a:t>co_id</a:t>
                      </a:r>
                      <a:endParaRPr lang="zh-CN" altLang="en-US" sz="12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0"/>
                                        </p:tgtEl>
                                        <p:attrNameLst>
                                          <p:attrName>style.visibility</p:attrName>
                                        </p:attrNameLst>
                                      </p:cBhvr>
                                      <p:to>
                                        <p:strVal val="visible"/>
                                      </p:to>
                                    </p:set>
                                    <p:anim calcmode="lin" valueType="num">
                                      <p:cBhvr additive="base">
                                        <p:cTn id="7" dur="1000" fill="hold"/>
                                        <p:tgtEl>
                                          <p:spTgt spid="0"/>
                                        </p:tgtEl>
                                        <p:attrNameLst>
                                          <p:attrName>ppt_x</p:attrName>
                                        </p:attrNameLst>
                                      </p:cBhvr>
                                      <p:tavLst>
                                        <p:tav tm="0">
                                          <p:val>
                                            <p:strVal val="0-#ppt_w/2"/>
                                          </p:val>
                                        </p:tav>
                                        <p:tav tm="100000">
                                          <p:val>
                                            <p:strVal val="#ppt_x"/>
                                          </p:val>
                                        </p:tav>
                                      </p:tavLst>
                                    </p:anim>
                                    <p:anim calcmode="lin" valueType="num">
                                      <p:cBhvr additive="base">
                                        <p:cTn id="8" dur="1000" fill="hold"/>
                                        <p:tgtEl>
                                          <p:spTgt spid="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fill="hold"/>
                                        <p:tgtEl>
                                          <p:spTgt spid="2"/>
                                        </p:tgtEl>
                                        <p:attrNameLst>
                                          <p:attrName>ppt_x</p:attrName>
                                        </p:attrNameLst>
                                      </p:cBhvr>
                                      <p:tavLst>
                                        <p:tav tm="0">
                                          <p:val>
                                            <p:strVal val="0-#ppt_w/2"/>
                                          </p:val>
                                        </p:tav>
                                        <p:tav tm="100000">
                                          <p:val>
                                            <p:strVal val="#ppt_x"/>
                                          </p:val>
                                        </p:tav>
                                      </p:tavLst>
                                    </p:anim>
                                    <p:anim calcmode="lin" valueType="num">
                                      <p:cBhvr additive="base">
                                        <p:cTn id="14"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000" fill="hold"/>
                                        <p:tgtEl>
                                          <p:spTgt spid="3"/>
                                        </p:tgtEl>
                                        <p:attrNameLst>
                                          <p:attrName>ppt_x</p:attrName>
                                        </p:attrNameLst>
                                      </p:cBhvr>
                                      <p:tavLst>
                                        <p:tav tm="0">
                                          <p:val>
                                            <p:strVal val="0-#ppt_w/2"/>
                                          </p:val>
                                        </p:tav>
                                        <p:tav tm="100000">
                                          <p:val>
                                            <p:strVal val="#ppt_x"/>
                                          </p:val>
                                        </p:tav>
                                      </p:tavLst>
                                    </p:anim>
                                    <p:anim calcmode="lin" valueType="num">
                                      <p:cBhvr additive="base">
                                        <p:cTn id="20"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21690" y="2611120"/>
            <a:ext cx="8489950" cy="1779905"/>
            <a:chOff x="1294" y="4112"/>
            <a:chExt cx="13370" cy="2803"/>
          </a:xfrm>
        </p:grpSpPr>
        <p:sp>
          <p:nvSpPr>
            <p:cNvPr id="8" name="文本框 7"/>
            <p:cNvSpPr txBox="1"/>
            <p:nvPr/>
          </p:nvSpPr>
          <p:spPr>
            <a:xfrm>
              <a:off x="1294" y="4112"/>
              <a:ext cx="6532" cy="1745"/>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03</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254" y="5878"/>
              <a:ext cx="46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69" y="6093"/>
              <a:ext cx="4797" cy="822"/>
            </a:xfrm>
            <a:prstGeom prst="rect">
              <a:avLst/>
            </a:prstGeom>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sym typeface="+mn-ea"/>
                </a:rPr>
                <a:t>结构设计</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1" name="矩形 23"/>
            <p:cNvSpPr>
              <a:spLocks noChangeArrowheads="1"/>
            </p:cNvSpPr>
            <p:nvPr/>
          </p:nvSpPr>
          <p:spPr bwMode="auto">
            <a:xfrm>
              <a:off x="9502" y="4989"/>
              <a:ext cx="5163" cy="822"/>
            </a:xfrm>
            <a:prstGeom prst="rect">
              <a:avLst/>
            </a:prstGeom>
            <a:noFill/>
            <a:ln>
              <a:noFill/>
            </a:ln>
          </p:spPr>
          <p:txBody>
            <a:bodyPr wrap="square">
              <a:spAutoFit/>
            </a:bodyPr>
            <a:lstStyle/>
            <a:p>
              <a:pPr marL="285750" indent="-285750" eaLnBrk="1" hangingPunct="1">
                <a:buFont typeface="Wingdings" panose="05000000000000000000" charset="0"/>
                <a:buChar char=""/>
              </a:pPr>
              <a:r>
                <a:rPr lang="en-US" altLang="zh-CN" sz="2800" dirty="0">
                  <a:latin typeface="微软雅黑" panose="020B0503020204020204" pitchFamily="34" charset="-122"/>
                  <a:ea typeface="微软雅黑" panose="020B0503020204020204" pitchFamily="34" charset="-122"/>
                </a:rPr>
                <a:t>ER</a:t>
              </a:r>
              <a:r>
                <a:rPr lang="zh-CN" altLang="en-US" sz="2800" dirty="0">
                  <a:latin typeface="微软雅黑" panose="020B0503020204020204" pitchFamily="34" charset="-122"/>
                  <a:ea typeface="微软雅黑" panose="020B0503020204020204" pitchFamily="34" charset="-122"/>
                </a:rPr>
                <a:t>图</a:t>
              </a:r>
              <a:endParaRPr lang="zh-CN" altLang="en-US" sz="2800" dirty="0">
                <a:latin typeface="微软雅黑" panose="020B0503020204020204" pitchFamily="34" charset="-122"/>
                <a:ea typeface="微软雅黑" panose="020B0503020204020204" pitchFamily="34" charset="-122"/>
              </a:endParaRPr>
            </a:p>
          </p:txBody>
        </p:sp>
      </p:grpSp>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55" y="224155"/>
            <a:ext cx="8159750" cy="6366510"/>
          </a:xfrm>
          <a:prstGeom prst="rect">
            <a:avLst/>
          </a:prstGeom>
        </p:spPr>
      </p:pic>
      <p:sp>
        <p:nvSpPr>
          <p:cNvPr id="5" name="文本框 4"/>
          <p:cNvSpPr txBox="1"/>
          <p:nvPr/>
        </p:nvSpPr>
        <p:spPr>
          <a:xfrm>
            <a:off x="8193405" y="224155"/>
            <a:ext cx="3701415" cy="6462395"/>
          </a:xfrm>
          <a:prstGeom prst="rect">
            <a:avLst/>
          </a:prstGeom>
          <a:noFill/>
        </p:spPr>
        <p:txBody>
          <a:bodyPr wrap="square" rtlCol="0">
            <a:spAutoFit/>
          </a:bodyPr>
          <a:p>
            <a:r>
              <a:rPr lang="zh-CN" altLang="en-US"/>
              <a:t>A 用户表：id标识、用户名、用户密码、用户邮箱、用户昵称、用户简介、是否认证、认证学号、教务处密码、注册时间、头像文件名</a:t>
            </a:r>
            <a:endParaRPr lang="zh-CN" altLang="en-US"/>
          </a:p>
          <a:p>
            <a:r>
              <a:rPr lang="zh-CN" altLang="en-US"/>
              <a:t>B 辅导表：id标识、发布者、辅导课程名、辅导者自我介绍、辅导者该课程绩点、是否需要付款、辅导价格</a:t>
            </a:r>
            <a:endParaRPr lang="zh-CN" altLang="en-US"/>
          </a:p>
          <a:p>
            <a:r>
              <a:rPr lang="zh-CN" altLang="en-US"/>
              <a:t>C 预约信息表：id标识、预约发起人、预约发起时间、是否同意预约、辅导信息</a:t>
            </a:r>
            <a:endParaRPr lang="zh-CN" altLang="en-US"/>
          </a:p>
          <a:p>
            <a:r>
              <a:rPr lang="zh-CN" altLang="en-US"/>
              <a:t>D 评价表：id标识、预约信息、辅导信息、评价内容</a:t>
            </a:r>
            <a:endParaRPr lang="zh-CN" altLang="en-US"/>
          </a:p>
          <a:p>
            <a:r>
              <a:rPr lang="zh-CN" altLang="en-US"/>
              <a:t>E 帮扶表：id标识、帮扶着、被帮扶者、帮扶课程名、帮扶时间、帮扶打卡数、帮扶是否合格</a:t>
            </a:r>
            <a:endParaRPr lang="zh-CN" altLang="en-US"/>
          </a:p>
          <a:p>
            <a:r>
              <a:rPr lang="zh-CN" altLang="en-US"/>
              <a:t>F 聊天记录表：id标识、发送者、接收者、类型、聊天内容、发送时间、接收状态</a:t>
            </a:r>
            <a:endParaRPr lang="zh-CN" altLang="en-US"/>
          </a:p>
          <a:p>
            <a:r>
              <a:rPr lang="zh-CN" altLang="en-US"/>
              <a:t>G 学习笔记表：id标识、发布者、分类、笔记标题、点赞数、发布日期、笔记内容</a:t>
            </a:r>
            <a:endParaRPr lang="zh-CN" altLang="en-US"/>
          </a:p>
          <a:p>
            <a:r>
              <a:rPr lang="zh-CN" altLang="en-US"/>
              <a:t>H 分类表：id标识、分类名称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46825" r="964"/>
          <a:stretch>
            <a:fillRect/>
          </a:stretch>
        </p:blipFill>
        <p:spPr>
          <a:xfrm>
            <a:off x="1" y="0"/>
            <a:ext cx="5362384" cy="6858000"/>
          </a:xfrm>
          <a:prstGeom prst="rect">
            <a:avLst/>
          </a:prstGeom>
        </p:spPr>
      </p:pic>
      <p:sp>
        <p:nvSpPr>
          <p:cNvPr id="39" name="矩形 38"/>
          <p:cNvSpPr/>
          <p:nvPr/>
        </p:nvSpPr>
        <p:spPr>
          <a:xfrm>
            <a:off x="626745" y="5129530"/>
            <a:ext cx="3069590" cy="922020"/>
          </a:xfrm>
          <a:prstGeom prst="rect">
            <a:avLst/>
          </a:prstGeom>
        </p:spPr>
        <p:txBody>
          <a:bodyPr wrap="square">
            <a:spAutoFit/>
          </a:bodyPr>
          <a:lstStyle/>
          <a:p>
            <a:pPr algn="ctr" fontAlgn="base">
              <a:lnSpc>
                <a:spcPct val="100000"/>
              </a:lnSpc>
              <a:spcBef>
                <a:spcPct val="0"/>
              </a:spcBef>
              <a:spcAft>
                <a:spcPct val="0"/>
              </a:spcAft>
              <a:buFont typeface="Arial" panose="020B0604020202090204" pitchFamily="34" charset="0"/>
              <a:buNone/>
            </a:pPr>
            <a:r>
              <a:rPr lang="zh-CN" altLang="en-US" sz="5400" b="1" dirty="0">
                <a:solidFill>
                  <a:schemeClr val="bg1"/>
                </a:solidFill>
                <a:latin typeface="微软雅黑" panose="020B0503020204020204" pitchFamily="34" charset="-122"/>
                <a:ea typeface="微软雅黑" panose="020B0503020204020204" pitchFamily="34" charset="-122"/>
                <a:sym typeface="方正兰亭黑_GBK" pitchFamily="2" charset="-122"/>
              </a:rPr>
              <a:t>系统设计</a:t>
            </a:r>
            <a:endParaRPr lang="zh-CN" altLang="en-US" sz="5400" b="1"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grpSp>
        <p:nvGrpSpPr>
          <p:cNvPr id="2" name="组合 1"/>
          <p:cNvGrpSpPr/>
          <p:nvPr/>
        </p:nvGrpSpPr>
        <p:grpSpPr>
          <a:xfrm>
            <a:off x="4408805" y="679450"/>
            <a:ext cx="5102225" cy="5019675"/>
            <a:chOff x="6996" y="461"/>
            <a:chExt cx="8035" cy="7905"/>
          </a:xfrm>
        </p:grpSpPr>
        <p:sp>
          <p:nvSpPr>
            <p:cNvPr id="11" name="文本框 10"/>
            <p:cNvSpPr txBox="1"/>
            <p:nvPr/>
          </p:nvSpPr>
          <p:spPr>
            <a:xfrm>
              <a:off x="6996" y="461"/>
              <a:ext cx="1475" cy="111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01</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676" y="703"/>
              <a:ext cx="6334" cy="628"/>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系统概述</a:t>
              </a:r>
              <a:endParaRPr lang="zh-CN" altLang="en-US" sz="2000" b="1"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rot="0">
              <a:off x="7184" y="1576"/>
              <a:ext cx="7534" cy="0"/>
              <a:chOff x="4545496" y="1789858"/>
              <a:chExt cx="4784034" cy="0"/>
            </a:xfrm>
          </p:grpSpPr>
          <p:cxnSp>
            <p:nvCxnSpPr>
              <p:cNvPr id="22" name="直接连接符 21"/>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7017" y="1576"/>
              <a:ext cx="8014" cy="1140"/>
              <a:chOff x="7017" y="2069"/>
              <a:chExt cx="8014" cy="1140"/>
            </a:xfrm>
          </p:grpSpPr>
          <p:sp>
            <p:nvSpPr>
              <p:cNvPr id="13" name="文本框 12"/>
              <p:cNvSpPr txBox="1"/>
              <p:nvPr/>
            </p:nvSpPr>
            <p:spPr>
              <a:xfrm>
                <a:off x="7017" y="2069"/>
                <a:ext cx="1475" cy="111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02</a:t>
                </a:r>
                <a:endParaRPr lang="zh-CN" altLang="en-US" sz="20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8697" y="2312"/>
                <a:ext cx="6334" cy="628"/>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设计约束及开发、测试与运行环境</a:t>
                </a:r>
                <a:endParaRPr lang="zh-CN" altLang="en-US" sz="20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rot="0">
                <a:off x="7184" y="3209"/>
                <a:ext cx="7534" cy="0"/>
                <a:chOff x="4545496" y="1789858"/>
                <a:chExt cx="4784034" cy="0"/>
              </a:xfrm>
            </p:grpSpPr>
            <p:cxnSp>
              <p:nvCxnSpPr>
                <p:cNvPr id="27" name="直接连接符 26"/>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4" name="组合 23"/>
            <p:cNvGrpSpPr/>
            <p:nvPr/>
          </p:nvGrpSpPr>
          <p:grpSpPr>
            <a:xfrm>
              <a:off x="6996" y="2716"/>
              <a:ext cx="8014" cy="1114"/>
              <a:chOff x="7017" y="3714"/>
              <a:chExt cx="8014" cy="1114"/>
            </a:xfrm>
          </p:grpSpPr>
          <p:sp>
            <p:nvSpPr>
              <p:cNvPr id="15" name="文本框 14"/>
              <p:cNvSpPr txBox="1"/>
              <p:nvPr/>
            </p:nvSpPr>
            <p:spPr>
              <a:xfrm>
                <a:off x="7017" y="3714"/>
                <a:ext cx="1475" cy="111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03</a:t>
                </a:r>
                <a:endParaRPr lang="zh-CN" altLang="en-US" sz="20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8697" y="3956"/>
                <a:ext cx="6334" cy="628"/>
              </a:xfrm>
              <a:prstGeom prst="rect">
                <a:avLst/>
              </a:prstGeom>
              <a:noFill/>
            </p:spPr>
            <p:txBody>
              <a:bodyPr wrap="square" rtlCol="0">
                <a:spAutoFit/>
              </a:bodyPr>
              <a:lstStyle/>
              <a:p>
                <a:pPr algn="ctr"/>
                <a:r>
                  <a:rPr lang="en-US" altLang="zh-CN" sz="2000" b="1" dirty="0">
                    <a:latin typeface="微软雅黑" panose="020B0503020204020204" pitchFamily="34" charset="-122"/>
                    <a:ea typeface="微软雅黑" panose="020B0503020204020204" pitchFamily="34" charset="-122"/>
                  </a:rPr>
                  <a:t>软件系统结构图概述</a:t>
                </a:r>
                <a:endParaRPr lang="en-US" altLang="zh-CN" sz="2000" b="1" dirty="0">
                  <a:latin typeface="微软雅黑" panose="020B0503020204020204" pitchFamily="34" charset="-122"/>
                  <a:ea typeface="微软雅黑" panose="020B0503020204020204" pitchFamily="34" charset="-122"/>
                </a:endParaRPr>
              </a:p>
            </p:txBody>
          </p:sp>
          <p:grpSp>
            <p:nvGrpSpPr>
              <p:cNvPr id="29" name="组合 28"/>
              <p:cNvGrpSpPr/>
              <p:nvPr/>
            </p:nvGrpSpPr>
            <p:grpSpPr>
              <a:xfrm rot="0">
                <a:off x="7184" y="4799"/>
                <a:ext cx="7534" cy="0"/>
                <a:chOff x="4545496" y="1789858"/>
                <a:chExt cx="4784034" cy="0"/>
              </a:xfrm>
            </p:grpSpPr>
            <p:cxnSp>
              <p:nvCxnSpPr>
                <p:cNvPr id="30" name="直接连接符 29"/>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8" name="组合 37"/>
            <p:cNvGrpSpPr/>
            <p:nvPr/>
          </p:nvGrpSpPr>
          <p:grpSpPr>
            <a:xfrm>
              <a:off x="6996" y="3831"/>
              <a:ext cx="8014" cy="1114"/>
              <a:chOff x="7017" y="5358"/>
              <a:chExt cx="8014" cy="1114"/>
            </a:xfrm>
          </p:grpSpPr>
          <p:sp>
            <p:nvSpPr>
              <p:cNvPr id="17" name="文本框 16"/>
              <p:cNvSpPr txBox="1"/>
              <p:nvPr/>
            </p:nvSpPr>
            <p:spPr>
              <a:xfrm>
                <a:off x="7017" y="5358"/>
                <a:ext cx="1475" cy="111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04</a:t>
                </a:r>
                <a:endParaRPr lang="zh-CN" altLang="en-US" sz="20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8697" y="5601"/>
                <a:ext cx="6334" cy="628"/>
              </a:xfrm>
              <a:prstGeom prst="rect">
                <a:avLst/>
              </a:prstGeom>
              <a:noFill/>
            </p:spPr>
            <p:txBody>
              <a:bodyPr wrap="square" rtlCol="0">
                <a:spAutoFit/>
              </a:bodyPr>
              <a:lstStyle/>
              <a:p>
                <a:pPr algn="ctr"/>
                <a:r>
                  <a:rPr lang="en-US" altLang="zh-CN" sz="2000" b="1" dirty="0">
                    <a:latin typeface="微软雅黑" panose="020B0503020204020204" pitchFamily="34" charset="-122"/>
                    <a:ea typeface="微软雅黑" panose="020B0503020204020204" pitchFamily="34" charset="-122"/>
                  </a:rPr>
                  <a:t>功能模块设计概述</a:t>
                </a:r>
                <a:endParaRPr lang="en-US" altLang="zh-CN" sz="2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rot="0">
                <a:off x="7184" y="6444"/>
                <a:ext cx="7534" cy="0"/>
                <a:chOff x="4545496" y="1789858"/>
                <a:chExt cx="4784034" cy="0"/>
              </a:xfrm>
            </p:grpSpPr>
            <p:cxnSp>
              <p:nvCxnSpPr>
                <p:cNvPr id="33" name="直接连接符 32"/>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0" name="组合 39"/>
            <p:cNvGrpSpPr/>
            <p:nvPr/>
          </p:nvGrpSpPr>
          <p:grpSpPr>
            <a:xfrm>
              <a:off x="6996" y="4946"/>
              <a:ext cx="8014" cy="1140"/>
              <a:chOff x="7017" y="7044"/>
              <a:chExt cx="8014" cy="1140"/>
            </a:xfrm>
          </p:grpSpPr>
          <p:sp>
            <p:nvSpPr>
              <p:cNvPr id="19" name="文本框 18"/>
              <p:cNvSpPr txBox="1"/>
              <p:nvPr/>
            </p:nvSpPr>
            <p:spPr>
              <a:xfrm>
                <a:off x="7017" y="7044"/>
                <a:ext cx="1475" cy="1115"/>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05</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8697" y="7071"/>
                <a:ext cx="6334" cy="1113"/>
              </a:xfrm>
              <a:prstGeom prst="rect">
                <a:avLst/>
              </a:prstGeom>
              <a:noFill/>
            </p:spPr>
            <p:txBody>
              <a:bodyPr wrap="square" rtlCol="0">
                <a:spAutoFit/>
              </a:bodyPr>
              <a:lstStyle/>
              <a:p>
                <a:pPr algn="ctr"/>
                <a:r>
                  <a:rPr lang="en-US" altLang="zh-CN" sz="2000" b="1" dirty="0">
                    <a:latin typeface="微软雅黑" panose="020B0503020204020204" pitchFamily="34" charset="-122"/>
                    <a:ea typeface="微软雅黑" panose="020B0503020204020204" pitchFamily="34" charset="-122"/>
                  </a:rPr>
                  <a:t>数据库设计概述</a:t>
                </a: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具体见</a:t>
                </a:r>
                <a:r>
                  <a:rPr lang="en-US" altLang="zh-CN" sz="2000" b="1" dirty="0">
                    <a:latin typeface="微软雅黑" panose="020B0503020204020204" pitchFamily="34" charset="-122"/>
                    <a:ea typeface="微软雅黑" panose="020B0503020204020204" pitchFamily="34" charset="-122"/>
                  </a:rPr>
                  <a:t>P16</a:t>
                </a:r>
                <a:r>
                  <a:rPr lang="zh-CN" altLang="en-US" sz="2000" b="1" dirty="0">
                    <a:latin typeface="微软雅黑" panose="020B0503020204020204" pitchFamily="34" charset="-122"/>
                    <a:ea typeface="微软雅黑" panose="020B0503020204020204" pitchFamily="34" charset="-122"/>
                  </a:rPr>
                  <a:t>数据库设计</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rot="0">
                <a:off x="7184" y="8184"/>
                <a:ext cx="7534" cy="0"/>
                <a:chOff x="4545496" y="1789858"/>
                <a:chExt cx="4784034" cy="0"/>
              </a:xfrm>
            </p:grpSpPr>
            <p:cxnSp>
              <p:nvCxnSpPr>
                <p:cNvPr id="36" name="直接连接符 35"/>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3" name="组合 42"/>
            <p:cNvGrpSpPr/>
            <p:nvPr/>
          </p:nvGrpSpPr>
          <p:grpSpPr>
            <a:xfrm>
              <a:off x="7017" y="7226"/>
              <a:ext cx="7847" cy="1140"/>
              <a:chOff x="7217" y="7244"/>
              <a:chExt cx="7847" cy="1140"/>
            </a:xfrm>
          </p:grpSpPr>
          <p:sp>
            <p:nvSpPr>
              <p:cNvPr id="44" name="文本框 43"/>
              <p:cNvSpPr txBox="1"/>
              <p:nvPr/>
            </p:nvSpPr>
            <p:spPr>
              <a:xfrm>
                <a:off x="7217" y="7244"/>
                <a:ext cx="1475" cy="1113"/>
              </a:xfrm>
              <a:prstGeom prst="rect">
                <a:avLst/>
              </a:prstGeom>
              <a:noFill/>
            </p:spPr>
            <p:txBody>
              <a:bodyPr wrap="square" rtlCol="0">
                <a:spAutoFit/>
              </a:bodyPr>
              <a:p>
                <a:pPr algn="ctr"/>
                <a:r>
                  <a:rPr lang="en-US" altLang="zh-CN" sz="4000" b="1" dirty="0">
                    <a:solidFill>
                      <a:schemeClr val="bg1"/>
                    </a:solidFill>
                    <a:latin typeface="微软雅黑" panose="020B0503020204020204" pitchFamily="34" charset="-122"/>
                    <a:ea typeface="微软雅黑" panose="020B0503020204020204" pitchFamily="34" charset="-122"/>
                  </a:rPr>
                  <a:t>07</a:t>
                </a:r>
                <a:endParaRPr lang="zh-CN" altLang="en-US" sz="2000" b="1"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8730" y="7487"/>
                <a:ext cx="6334" cy="628"/>
              </a:xfrm>
              <a:prstGeom prst="rect">
                <a:avLst/>
              </a:prstGeom>
              <a:noFill/>
            </p:spPr>
            <p:txBody>
              <a:bodyPr wrap="square" rtlCol="0">
                <a:spAutoFit/>
              </a:bodyPr>
              <a:p>
                <a:pPr algn="ctr"/>
                <a:r>
                  <a:rPr lang="en-US" altLang="zh-CN" sz="2000" b="1" dirty="0">
                    <a:latin typeface="微软雅黑" panose="020B0503020204020204" pitchFamily="34" charset="-122"/>
                    <a:ea typeface="微软雅黑" panose="020B0503020204020204" pitchFamily="34" charset="-122"/>
                  </a:rPr>
                  <a:t>系统安全性和健壮性</a:t>
                </a:r>
                <a:endParaRPr lang="en-US" altLang="zh-CN" sz="2000" b="1" dirty="0">
                  <a:latin typeface="微软雅黑" panose="020B0503020204020204" pitchFamily="34" charset="-122"/>
                  <a:ea typeface="微软雅黑" panose="020B0503020204020204" pitchFamily="34" charset="-122"/>
                </a:endParaRPr>
              </a:p>
            </p:txBody>
          </p:sp>
          <p:grpSp>
            <p:nvGrpSpPr>
              <p:cNvPr id="46" name="组合 45"/>
              <p:cNvGrpSpPr/>
              <p:nvPr/>
            </p:nvGrpSpPr>
            <p:grpSpPr>
              <a:xfrm rot="0">
                <a:off x="7384" y="8384"/>
                <a:ext cx="7534" cy="0"/>
                <a:chOff x="4545496" y="1789858"/>
                <a:chExt cx="4784034" cy="0"/>
              </a:xfrm>
            </p:grpSpPr>
            <p:cxnSp>
              <p:nvCxnSpPr>
                <p:cNvPr id="47" name="直接连接符 46"/>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9" name="组合 48"/>
            <p:cNvGrpSpPr/>
            <p:nvPr/>
          </p:nvGrpSpPr>
          <p:grpSpPr>
            <a:xfrm>
              <a:off x="6996" y="6086"/>
              <a:ext cx="7847" cy="1140"/>
              <a:chOff x="7217" y="7244"/>
              <a:chExt cx="7847" cy="1140"/>
            </a:xfrm>
          </p:grpSpPr>
          <p:sp>
            <p:nvSpPr>
              <p:cNvPr id="50" name="文本框 49"/>
              <p:cNvSpPr txBox="1"/>
              <p:nvPr/>
            </p:nvSpPr>
            <p:spPr>
              <a:xfrm>
                <a:off x="7217" y="7244"/>
                <a:ext cx="1475" cy="1113"/>
              </a:xfrm>
              <a:prstGeom prst="rect">
                <a:avLst/>
              </a:prstGeom>
              <a:noFill/>
            </p:spPr>
            <p:txBody>
              <a:bodyPr wrap="square" rtlCol="0">
                <a:spAutoFit/>
              </a:bodyPr>
              <a:p>
                <a:pPr algn="ctr"/>
                <a:r>
                  <a:rPr lang="en-US" altLang="zh-CN" sz="4000" b="1" dirty="0">
                    <a:solidFill>
                      <a:schemeClr val="bg1"/>
                    </a:solidFill>
                    <a:latin typeface="微软雅黑" panose="020B0503020204020204" pitchFamily="34" charset="-122"/>
                    <a:ea typeface="微软雅黑" panose="020B0503020204020204" pitchFamily="34" charset="-122"/>
                  </a:rPr>
                  <a:t>06</a:t>
                </a:r>
                <a:endParaRPr lang="zh-CN" altLang="en-US" sz="2000" b="1"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8730" y="7487"/>
                <a:ext cx="6334" cy="628"/>
              </a:xfrm>
              <a:prstGeom prst="rect">
                <a:avLst/>
              </a:prstGeom>
              <a:noFill/>
            </p:spPr>
            <p:txBody>
              <a:bodyPr wrap="square" rtlCol="0">
                <a:spAutoFit/>
              </a:bodyPr>
              <a:p>
                <a:pPr algn="ctr"/>
                <a:r>
                  <a:rPr lang="en-US" altLang="zh-CN" sz="2000" b="1" dirty="0">
                    <a:latin typeface="微软雅黑" panose="020B0503020204020204" pitchFamily="34" charset="-122"/>
                    <a:ea typeface="微软雅黑" panose="020B0503020204020204" pitchFamily="34" charset="-122"/>
                  </a:rPr>
                  <a:t>用户界面概述</a:t>
                </a:r>
                <a:endParaRPr lang="en-US" altLang="zh-CN" sz="2000" b="1" dirty="0">
                  <a:latin typeface="微软雅黑" panose="020B0503020204020204" pitchFamily="34" charset="-122"/>
                  <a:ea typeface="微软雅黑" panose="020B0503020204020204" pitchFamily="34" charset="-122"/>
                </a:endParaRPr>
              </a:p>
            </p:txBody>
          </p:sp>
          <p:grpSp>
            <p:nvGrpSpPr>
              <p:cNvPr id="52" name="组合 51"/>
              <p:cNvGrpSpPr/>
              <p:nvPr/>
            </p:nvGrpSpPr>
            <p:grpSpPr>
              <a:xfrm rot="0">
                <a:off x="7384" y="8384"/>
                <a:ext cx="7534" cy="0"/>
                <a:chOff x="4545496" y="1789858"/>
                <a:chExt cx="4784034" cy="0"/>
              </a:xfrm>
            </p:grpSpPr>
            <p:cxnSp>
              <p:nvCxnSpPr>
                <p:cNvPr id="53" name="直接连接符 52"/>
                <p:cNvCxnSpPr/>
                <p:nvPr/>
              </p:nvCxnSpPr>
              <p:spPr>
                <a:xfrm>
                  <a:off x="4545496" y="1789858"/>
                  <a:ext cx="816889"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493026" y="1789858"/>
                  <a:ext cx="3836504"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6805"/>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04</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521970"/>
          </a:xfrm>
          <a:prstGeom prst="rect">
            <a:avLst/>
          </a:prstGeom>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sym typeface="+mn-ea"/>
              </a:rPr>
              <a:t>应用设计</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1" name="矩形 23"/>
          <p:cNvSpPr>
            <a:spLocks noChangeArrowheads="1"/>
          </p:cNvSpPr>
          <p:nvPr/>
        </p:nvSpPr>
        <p:spPr bwMode="auto">
          <a:xfrm>
            <a:off x="5851525" y="2270760"/>
            <a:ext cx="5355590" cy="2922905"/>
          </a:xfrm>
          <a:prstGeom prst="rect">
            <a:avLst/>
          </a:prstGeom>
          <a:noFill/>
          <a:ln>
            <a:noFill/>
          </a:ln>
        </p:spPr>
        <p:txBody>
          <a:bodyPr wrap="square">
            <a:spAutoFit/>
          </a:bodyPr>
          <a:lstStyle/>
          <a:p>
            <a:pPr marL="457200" indent="-457200" eaLnBrk="1" hangingPunct="1">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数据字典设计</a:t>
            </a:r>
            <a:endParaRPr lang="zh-CN" altLang="en-US" sz="2800" dirty="0">
              <a:latin typeface="微软雅黑" panose="020B0503020204020204" pitchFamily="34" charset="-122"/>
              <a:ea typeface="微软雅黑" panose="020B0503020204020204" pitchFamily="34" charset="-122"/>
            </a:endParaRPr>
          </a:p>
          <a:p>
            <a:pPr indent="0" eaLnBrk="1" hangingPunct="1">
              <a:buFont typeface="Wingdings" panose="05000000000000000000" charset="0"/>
              <a:buNone/>
            </a:pPr>
            <a:endParaRPr lang="zh-CN" altLang="en-US" sz="2800" dirty="0">
              <a:latin typeface="微软雅黑" panose="020B0503020204020204" pitchFamily="34" charset="-122"/>
              <a:ea typeface="微软雅黑" panose="020B0503020204020204" pitchFamily="34" charset="-122"/>
            </a:endParaRPr>
          </a:p>
          <a:p>
            <a:pPr marL="457200" indent="-457200" eaLnBrk="1" hangingPunct="1">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安全保密设计</a:t>
            </a:r>
            <a:endParaRPr lang="zh-CN" altLang="en-US" sz="28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使用者在使用此数据库时，由于不同的访问者的登陆号码不同，且增加了密码设置，故 相当于对于数据的访问设置了权限，所以数据可以说是安全的。管理员的权限最大，可以控制所有的数据。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3"/>
          <p:cNvSpPr>
            <a:spLocks noChangeArrowheads="1"/>
          </p:cNvSpPr>
          <p:nvPr/>
        </p:nvSpPr>
        <p:spPr bwMode="auto">
          <a:xfrm>
            <a:off x="564515" y="355600"/>
            <a:ext cx="5355590" cy="521970"/>
          </a:xfrm>
          <a:prstGeom prst="rect">
            <a:avLst/>
          </a:prstGeom>
          <a:noFill/>
          <a:ln>
            <a:noFill/>
          </a:ln>
        </p:spPr>
        <p:txBody>
          <a:bodyPr wrap="square">
            <a:spAutoFit/>
          </a:bodyPr>
          <a:lstStyle/>
          <a:p>
            <a:pPr marL="457200" indent="-457200" eaLnBrk="1" hangingPunct="1">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数据字典设计</a:t>
            </a:r>
            <a:endParaRPr lang="zh-CN" altLang="en-US" sz="2000" dirty="0">
              <a:latin typeface="微软雅黑" panose="020B0503020204020204" pitchFamily="34" charset="-122"/>
              <a:ea typeface="微软雅黑" panose="020B0503020204020204" pitchFamily="34" charset="-122"/>
            </a:endParaRPr>
          </a:p>
        </p:txBody>
      </p:sp>
      <p:pic>
        <p:nvPicPr>
          <p:cNvPr id="2" name="图片 2" descr="用户表"/>
          <p:cNvPicPr>
            <a:picLocks noChangeAspect="1"/>
          </p:cNvPicPr>
          <p:nvPr/>
        </p:nvPicPr>
        <p:blipFill>
          <a:blip r:embed="rId1"/>
          <a:stretch>
            <a:fillRect/>
          </a:stretch>
        </p:blipFill>
        <p:spPr>
          <a:xfrm>
            <a:off x="564515" y="1328420"/>
            <a:ext cx="6568440" cy="5017770"/>
          </a:xfrm>
          <a:prstGeom prst="rect">
            <a:avLst/>
          </a:prstGeom>
        </p:spPr>
      </p:pic>
      <p:pic>
        <p:nvPicPr>
          <p:cNvPr id="3" name="图片 3" descr="辅导表"/>
          <p:cNvPicPr>
            <a:picLocks noChangeAspect="1"/>
          </p:cNvPicPr>
          <p:nvPr/>
        </p:nvPicPr>
        <p:blipFill>
          <a:blip r:embed="rId2"/>
          <a:stretch>
            <a:fillRect/>
          </a:stretch>
        </p:blipFill>
        <p:spPr>
          <a:xfrm>
            <a:off x="1358265" y="1835785"/>
            <a:ext cx="6292850" cy="3613150"/>
          </a:xfrm>
          <a:prstGeom prst="rect">
            <a:avLst/>
          </a:prstGeom>
        </p:spPr>
      </p:pic>
      <p:pic>
        <p:nvPicPr>
          <p:cNvPr id="4" name="图片 4" descr="预约信息表"/>
          <p:cNvPicPr>
            <a:picLocks noChangeAspect="1"/>
          </p:cNvPicPr>
          <p:nvPr/>
        </p:nvPicPr>
        <p:blipFill>
          <a:blip r:embed="rId3"/>
          <a:stretch>
            <a:fillRect/>
          </a:stretch>
        </p:blipFill>
        <p:spPr>
          <a:xfrm>
            <a:off x="1655445" y="2433320"/>
            <a:ext cx="7383145" cy="2807970"/>
          </a:xfrm>
          <a:prstGeom prst="rect">
            <a:avLst/>
          </a:prstGeom>
        </p:spPr>
      </p:pic>
      <p:pic>
        <p:nvPicPr>
          <p:cNvPr id="5" name="图片 5" descr="评价表"/>
          <p:cNvPicPr>
            <a:picLocks noChangeAspect="1"/>
          </p:cNvPicPr>
          <p:nvPr/>
        </p:nvPicPr>
        <p:blipFill>
          <a:blip r:embed="rId4"/>
          <a:stretch>
            <a:fillRect/>
          </a:stretch>
        </p:blipFill>
        <p:spPr>
          <a:xfrm>
            <a:off x="1872298" y="3093403"/>
            <a:ext cx="5264785" cy="1911985"/>
          </a:xfrm>
          <a:prstGeom prst="rect">
            <a:avLst/>
          </a:prstGeom>
        </p:spPr>
      </p:pic>
      <p:pic>
        <p:nvPicPr>
          <p:cNvPr id="6" name="图片 6" descr="帮扶表"/>
          <p:cNvPicPr>
            <a:picLocks noChangeAspect="1"/>
          </p:cNvPicPr>
          <p:nvPr/>
        </p:nvPicPr>
        <p:blipFill>
          <a:blip r:embed="rId5"/>
          <a:stretch>
            <a:fillRect/>
          </a:stretch>
        </p:blipFill>
        <p:spPr>
          <a:xfrm>
            <a:off x="3765868" y="850900"/>
            <a:ext cx="5272405" cy="5156200"/>
          </a:xfrm>
          <a:prstGeom prst="rect">
            <a:avLst/>
          </a:prstGeom>
        </p:spPr>
      </p:pic>
      <p:pic>
        <p:nvPicPr>
          <p:cNvPr id="7" name="图片 7" descr="学习笔记表"/>
          <p:cNvPicPr>
            <a:picLocks noChangeAspect="1"/>
          </p:cNvPicPr>
          <p:nvPr/>
        </p:nvPicPr>
        <p:blipFill>
          <a:blip r:embed="rId6"/>
          <a:stretch>
            <a:fillRect/>
          </a:stretch>
        </p:blipFill>
        <p:spPr>
          <a:xfrm>
            <a:off x="4512628" y="1888808"/>
            <a:ext cx="5271135" cy="3505835"/>
          </a:xfrm>
          <a:prstGeom prst="rect">
            <a:avLst/>
          </a:prstGeom>
        </p:spPr>
      </p:pic>
      <p:pic>
        <p:nvPicPr>
          <p:cNvPr id="12" name="图片 8" descr="课程分类表"/>
          <p:cNvPicPr>
            <a:picLocks noChangeAspect="1"/>
          </p:cNvPicPr>
          <p:nvPr/>
        </p:nvPicPr>
        <p:blipFill>
          <a:blip r:embed="rId7"/>
          <a:stretch>
            <a:fillRect/>
          </a:stretch>
        </p:blipFill>
        <p:spPr>
          <a:xfrm>
            <a:off x="4783455" y="2447925"/>
            <a:ext cx="5269230" cy="2557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1+#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1+#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1+#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1+#ppt_w/2"/>
                                          </p:val>
                                        </p:tav>
                                        <p:tav tm="100000">
                                          <p:val>
                                            <p:strVal val="#ppt_x"/>
                                          </p:val>
                                        </p:tav>
                                      </p:tavLst>
                                    </p:anim>
                                    <p:anim calcmode="lin" valueType="num">
                                      <p:cBhvr additive="base">
                                        <p:cTn id="32"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1000" fill="hold"/>
                                        <p:tgtEl>
                                          <p:spTgt spid="7"/>
                                        </p:tgtEl>
                                        <p:attrNameLst>
                                          <p:attrName>ppt_x</p:attrName>
                                        </p:attrNameLst>
                                      </p:cBhvr>
                                      <p:tavLst>
                                        <p:tav tm="0">
                                          <p:val>
                                            <p:strVal val="1+#ppt_w/2"/>
                                          </p:val>
                                        </p:tav>
                                        <p:tav tm="100000">
                                          <p:val>
                                            <p:strVal val="#ppt_x"/>
                                          </p:val>
                                        </p:tav>
                                      </p:tavLst>
                                    </p:anim>
                                    <p:anim calcmode="lin" valueType="num">
                                      <p:cBhvr additive="base">
                                        <p:cTn id="3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000" fill="hold"/>
                                        <p:tgtEl>
                                          <p:spTgt spid="12"/>
                                        </p:tgtEl>
                                        <p:attrNameLst>
                                          <p:attrName>ppt_x</p:attrName>
                                        </p:attrNameLst>
                                      </p:cBhvr>
                                      <p:tavLst>
                                        <p:tav tm="0">
                                          <p:val>
                                            <p:strVal val="1+#ppt_w/2"/>
                                          </p:val>
                                        </p:tav>
                                        <p:tav tm="100000">
                                          <p:val>
                                            <p:strVal val="#ppt_x"/>
                                          </p:val>
                                        </p:tav>
                                      </p:tavLst>
                                    </p:anim>
                                    <p:anim calcmode="lin" valueType="num">
                                      <p:cBhvr additive="base">
                                        <p:cTn id="4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1635" y="2611110"/>
            <a:ext cx="4147930" cy="1106805"/>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05</a:t>
            </a:r>
            <a:endParaRPr lang="zh-CN" altLang="en-US" sz="66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14036" y="3868828"/>
            <a:ext cx="3045930" cy="521970"/>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数据库验收标准</a:t>
            </a:r>
            <a:endParaRPr lang="zh-CN" altLang="en-US" sz="2800" dirty="0">
              <a:latin typeface="微软雅黑" panose="020B0503020204020204" pitchFamily="34" charset="-122"/>
              <a:ea typeface="微软雅黑" panose="020B0503020204020204" pitchFamily="34" charset="-122"/>
            </a:endParaRPr>
          </a:p>
        </p:txBody>
      </p:sp>
      <p:sp>
        <p:nvSpPr>
          <p:cNvPr id="8" name="矩形 23">
            <a:hlinkClick r:id="rId1" action="ppaction://hlinkfile"/>
          </p:cNvPr>
          <p:cNvSpPr>
            <a:spLocks noChangeArrowheads="1"/>
          </p:cNvSpPr>
          <p:nvPr/>
        </p:nvSpPr>
        <p:spPr bwMode="auto">
          <a:xfrm>
            <a:off x="4807528" y="613331"/>
            <a:ext cx="6489425" cy="5631180"/>
          </a:xfrm>
          <a:prstGeom prst="rect">
            <a:avLst/>
          </a:prstGeom>
          <a:noFill/>
          <a:ln>
            <a:noFill/>
          </a:ln>
        </p:spPr>
        <p:txBody>
          <a:bodyPr wrap="square">
            <a:spAutoFit/>
          </a:bodyPr>
          <a:lstStyle/>
          <a:p>
            <a:pPr marL="342900" indent="-342900" eaLnBrk="1" hangingPunct="1">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数据库数据体的验收</a:t>
            </a:r>
            <a:endParaRPr lang="en-US" sz="20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保证每列的原子性，即要符合第一范式。</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表中应该避免可为空的列</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表中记录应该有一个唯一的标识符。</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数据库对象要有统一的前缀名。</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尽量只储存单一实体类型的数据。</a:t>
            </a:r>
            <a:endParaRPr lang="en-US" sz="20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zh-CN" altLang="en-US" sz="2000" dirty="0">
                <a:latin typeface="微软雅黑" panose="020B0503020204020204" pitchFamily="34" charset="-122"/>
                <a:ea typeface="微软雅黑" panose="020B0503020204020204" pitchFamily="34" charset="-122"/>
              </a:rPr>
              <a:t> 数据库安全性的验收</a:t>
            </a:r>
            <a:endParaRPr lang="en-US" sz="20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用户标识和鉴别：该方法由系统提供一定的方式让用户标识自己的名字或身份。每次用户要求进入系统时，由系统进行核对，通过鉴定后才提供系统的使用权。</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存取控制：通过用户权限定义和合法权检查确保只有合法权限的用户访问数据库，所有未被授权的人员无法存取数据。例如 C2 级中的自主存取控制(I)AC)，Bl 级中的强制存取控制(M．AC)。表中记录应该有一个唯一的标识符。</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视图机制：为不同的用户定义视图，通过视图机制把要保密的数据对无权存取的用户隐藏起来，从而自动地对数据提供一定程度的安全保护。</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审计：建立审计日志，把用户对数据库的所有操作自动记录下来放人审计日志中，DBA 可以利用审计跟踪的信息，重现导致数据库现有状况的一系列事件，找出非法存取数据的人、时间和内容等。</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数据加密：对存储和传输的数据进行加密处理，从而使得不知道解密算法的人无法获知数据的内容。</a:t>
            </a:r>
            <a:endParaRPr 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6805"/>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06</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521970"/>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项目开发计划</a:t>
            </a:r>
            <a:endParaRPr lang="zh-CN" altLang="en-US" sz="2800" dirty="0">
              <a:latin typeface="微软雅黑" panose="020B0503020204020204" pitchFamily="34" charset="-122"/>
              <a:ea typeface="微软雅黑" panose="020B0503020204020204" pitchFamily="34" charset="-122"/>
            </a:endParaRPr>
          </a:p>
        </p:txBody>
      </p:sp>
      <p:sp>
        <p:nvSpPr>
          <p:cNvPr id="11" name="矩形 23"/>
          <p:cNvSpPr>
            <a:spLocks noChangeArrowheads="1"/>
          </p:cNvSpPr>
          <p:nvPr/>
        </p:nvSpPr>
        <p:spPr bwMode="auto">
          <a:xfrm>
            <a:off x="5664200" y="2637790"/>
            <a:ext cx="3393440" cy="1753235"/>
          </a:xfrm>
          <a:prstGeom prst="rect">
            <a:avLst/>
          </a:prstGeom>
          <a:noFill/>
          <a:ln>
            <a:noFill/>
          </a:ln>
        </p:spPr>
        <p:txBody>
          <a:bodyPr wrap="square">
            <a:spAutoFit/>
          </a:bodyPr>
          <a:lstStyle/>
          <a:p>
            <a:pPr marL="285750" indent="-285750" eaLnBrk="1" hangingPunct="1">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项目</a:t>
            </a:r>
            <a:r>
              <a:rPr lang="en-US" dirty="0">
                <a:latin typeface="微软雅黑" panose="020B0503020204020204" pitchFamily="34" charset="-122"/>
                <a:ea typeface="微软雅黑" panose="020B0503020204020204" pitchFamily="34" charset="-122"/>
              </a:rPr>
              <a:t>开发</a:t>
            </a:r>
            <a:r>
              <a:rPr lang="zh-CN" altLang="en-US" dirty="0">
                <a:latin typeface="微软雅黑" panose="020B0503020204020204" pitchFamily="34" charset="-122"/>
                <a:ea typeface="微软雅黑" panose="020B0503020204020204" pitchFamily="34" charset="-122"/>
              </a:rPr>
              <a:t>计划</a:t>
            </a:r>
            <a:r>
              <a:rPr lang="en-US" dirty="0">
                <a:latin typeface="微软雅黑" panose="020B0503020204020204" pitchFamily="34" charset="-122"/>
                <a:ea typeface="微软雅黑" panose="020B0503020204020204" pitchFamily="34" charset="-122"/>
              </a:rPr>
              <a:t>时间安排</a:t>
            </a:r>
            <a:endParaRPr lang="en-US"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项目开发计划</a:t>
            </a:r>
            <a:r>
              <a:rPr lang="en-US" dirty="0">
                <a:latin typeface="微软雅黑" panose="020B0503020204020204" pitchFamily="34" charset="-122"/>
                <a:ea typeface="微软雅黑" panose="020B0503020204020204" pitchFamily="34" charset="-122"/>
              </a:rPr>
              <a:t>分工安排</a:t>
            </a:r>
            <a:endParaRPr lang="en-US" dirty="0">
              <a:latin typeface="微软雅黑" panose="020B0503020204020204" pitchFamily="34" charset="-122"/>
              <a:ea typeface="微软雅黑" panose="020B0503020204020204" pitchFamily="34" charset="-122"/>
            </a:endParaRPr>
          </a:p>
          <a:p>
            <a:pPr indent="0" eaLnBrk="1" hangingPunct="1">
              <a:buFont typeface="Wingdings" panose="05000000000000000000" charset="0"/>
              <a:buNone/>
            </a:pPr>
            <a:endParaRPr lang="en-US" dirty="0">
              <a:latin typeface="微软雅黑" panose="020B0503020204020204" pitchFamily="34" charset="-122"/>
              <a:ea typeface="微软雅黑" panose="020B0503020204020204" pitchFamily="34" charset="-122"/>
            </a:endParaRPr>
          </a:p>
          <a:p>
            <a:pPr indent="0" eaLnBrk="1" hangingPunct="1">
              <a:buFont typeface="Wingdings" panose="05000000000000000000" charset="0"/>
              <a:buNone/>
            </a:pPr>
            <a:endParaRPr lang="en-US"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本次作业</a:t>
            </a:r>
            <a:r>
              <a:rPr lang="en-US" dirty="0">
                <a:latin typeface="微软雅黑" panose="020B0503020204020204" pitchFamily="34" charset="-122"/>
                <a:ea typeface="微软雅黑" panose="020B0503020204020204" pitchFamily="34" charset="-122"/>
              </a:rPr>
              <a:t>组员分工</a:t>
            </a:r>
            <a:endParaRPr lang="en-US"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dirty="0">
                <a:latin typeface="微软雅黑" panose="020B0503020204020204" pitchFamily="34" charset="-122"/>
                <a:ea typeface="微软雅黑" panose="020B0503020204020204" pitchFamily="34" charset="-122"/>
              </a:rPr>
              <a:t>组员贡献度比例</a:t>
            </a:r>
            <a:endParaRPr 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47650"/>
            <a:ext cx="12192000" cy="19494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35" name="表格 34"/>
          <p:cNvGraphicFramePr/>
          <p:nvPr/>
        </p:nvGraphicFramePr>
        <p:xfrm>
          <a:off x="281305" y="491490"/>
          <a:ext cx="8534400" cy="5875020"/>
        </p:xfrm>
        <a:graphic>
          <a:graphicData uri="http://schemas.openxmlformats.org/drawingml/2006/table">
            <a:tbl>
              <a:tblPr firstRow="1" bandRow="1">
                <a:tableStyleId>{5C22544A-7EE6-4342-B048-85BDC9FD1C3A}</a:tableStyleId>
              </a:tblPr>
              <a:tblGrid>
                <a:gridCol w="1532255"/>
                <a:gridCol w="4157345"/>
                <a:gridCol w="2844800"/>
              </a:tblGrid>
              <a:tr h="754380">
                <a:tc>
                  <a:txBody>
                    <a:bodyPr/>
                    <a:p>
                      <a:pPr>
                        <a:buNone/>
                      </a:pPr>
                      <a:endParaRPr lang="zh-CN" altLang="en-US"/>
                    </a:p>
                  </a:txBody>
                  <a:tcPr/>
                </a:tc>
                <a:tc>
                  <a:txBody>
                    <a:bodyPr/>
                    <a:p>
                      <a:pPr>
                        <a:buNone/>
                      </a:pPr>
                      <a:r>
                        <a:rPr lang="zh-CN" altLang="en-US"/>
                        <a:t>项目开发计划</a:t>
                      </a:r>
                      <a:endParaRPr lang="zh-CN" altLang="en-US"/>
                    </a:p>
                  </a:txBody>
                  <a:tcPr/>
                </a:tc>
                <a:tc>
                  <a:txBody>
                    <a:bodyPr/>
                    <a:p>
                      <a:pPr>
                        <a:buNone/>
                      </a:pPr>
                      <a:endParaRPr lang="zh-CN" altLang="en-US"/>
                    </a:p>
                  </a:txBody>
                  <a:tcPr/>
                </a:tc>
              </a:tr>
              <a:tr h="365760">
                <a:tc>
                  <a:txBody>
                    <a:bodyPr/>
                    <a:p>
                      <a:pPr>
                        <a:buNone/>
                      </a:pPr>
                      <a:r>
                        <a:rPr lang="zh-CN" altLang="en-US" sz="1800"/>
                        <a:t>2.26-3.7</a:t>
                      </a:r>
                      <a:endParaRPr lang="zh-CN" altLang="en-US" sz="1800"/>
                    </a:p>
                  </a:txBody>
                  <a:tcPr/>
                </a:tc>
                <a:tc>
                  <a:txBody>
                    <a:bodyPr/>
                    <a:p>
                      <a:pPr>
                        <a:buNone/>
                      </a:pPr>
                      <a:r>
                        <a:rPr lang="zh-CN" altLang="en-US" sz="1800"/>
                        <a:t>完成组队、团队展示</a:t>
                      </a:r>
                      <a:endParaRPr lang="zh-CN" altLang="en-US" sz="1800"/>
                    </a:p>
                  </a:txBody>
                  <a:tcPr/>
                </a:tc>
                <a:tc>
                  <a:txBody>
                    <a:bodyPr/>
                    <a:p>
                      <a:pPr>
                        <a:buNone/>
                      </a:pPr>
                      <a:r>
                        <a:rPr lang="zh-CN" altLang="en-US" sz="1800"/>
                        <a:t>已完成</a:t>
                      </a:r>
                      <a:endParaRPr lang="zh-CN" altLang="en-US" sz="1800"/>
                    </a:p>
                  </a:txBody>
                  <a:tcPr/>
                </a:tc>
              </a:tr>
              <a:tr h="365760">
                <a:tc>
                  <a:txBody>
                    <a:bodyPr/>
                    <a:p>
                      <a:pPr>
                        <a:buNone/>
                      </a:pPr>
                      <a:r>
                        <a:rPr lang="zh-CN" altLang="en-US" sz="1800"/>
                        <a:t>3.15-3.15</a:t>
                      </a:r>
                      <a:endParaRPr lang="zh-CN" altLang="en-US" sz="1800"/>
                    </a:p>
                  </a:txBody>
                  <a:tcPr/>
                </a:tc>
                <a:tc>
                  <a:txBody>
                    <a:bodyPr/>
                    <a:p>
                      <a:pPr>
                        <a:buNone/>
                      </a:pPr>
                      <a:r>
                        <a:rPr lang="zh-CN" altLang="en-US" sz="1800"/>
                        <a:t>完成Github团队实训</a:t>
                      </a:r>
                      <a:endParaRPr lang="zh-CN" altLang="en-US" sz="1800"/>
                    </a:p>
                  </a:txBody>
                  <a:tcPr/>
                </a:tc>
                <a:tc>
                  <a:txBody>
                    <a:bodyPr/>
                    <a:p>
                      <a:pPr>
                        <a:buNone/>
                      </a:pPr>
                      <a:r>
                        <a:rPr lang="zh-CN" altLang="en-US" sz="1800"/>
                        <a:t>已完成</a:t>
                      </a:r>
                      <a:endParaRPr lang="zh-CN" altLang="en-US" sz="1800"/>
                    </a:p>
                  </a:txBody>
                  <a:tcPr/>
                </a:tc>
              </a:tr>
              <a:tr h="365760">
                <a:tc>
                  <a:txBody>
                    <a:bodyPr/>
                    <a:p>
                      <a:pPr>
                        <a:buNone/>
                      </a:pPr>
                      <a:r>
                        <a:rPr lang="zh-CN" altLang="en-US" sz="1800"/>
                        <a:t>3.16-3.21</a:t>
                      </a:r>
                      <a:endParaRPr lang="zh-CN" altLang="en-US" sz="1800"/>
                    </a:p>
                  </a:txBody>
                  <a:tcPr/>
                </a:tc>
                <a:tc>
                  <a:txBody>
                    <a:bodyPr/>
                    <a:p>
                      <a:pPr>
                        <a:buNone/>
                      </a:pPr>
                      <a:r>
                        <a:rPr lang="zh-CN" altLang="en-US" sz="1800"/>
                        <a:t>完成项目原型设计</a:t>
                      </a:r>
                      <a:endParaRPr lang="zh-CN" altLang="en-US" sz="1800"/>
                    </a:p>
                  </a:txBody>
                  <a:tcPr/>
                </a:tc>
                <a:tc>
                  <a:txBody>
                    <a:bodyPr/>
                    <a:p>
                      <a:pPr>
                        <a:buNone/>
                      </a:pPr>
                      <a:r>
                        <a:rPr lang="zh-CN" altLang="en-US" sz="1800"/>
                        <a:t>已完成</a:t>
                      </a:r>
                      <a:endParaRPr lang="zh-CN" altLang="en-US" sz="1800"/>
                    </a:p>
                  </a:txBody>
                  <a:tcPr/>
                </a:tc>
              </a:tr>
              <a:tr h="365760">
                <a:tc>
                  <a:txBody>
                    <a:bodyPr/>
                    <a:p>
                      <a:pPr>
                        <a:buNone/>
                      </a:pPr>
                      <a:r>
                        <a:rPr lang="zh-CN" altLang="en-US" sz="1800"/>
                        <a:t>3.22-3.28</a:t>
                      </a:r>
                      <a:endParaRPr lang="zh-CN" altLang="en-US" sz="1800"/>
                    </a:p>
                  </a:txBody>
                  <a:tcPr/>
                </a:tc>
                <a:tc>
                  <a:txBody>
                    <a:bodyPr/>
                    <a:p>
                      <a:pPr>
                        <a:buNone/>
                      </a:pPr>
                      <a:r>
                        <a:rPr lang="zh-CN" altLang="en-US" sz="1800"/>
                        <a:t>完成需求规格说明书</a:t>
                      </a:r>
                      <a:endParaRPr lang="zh-CN" altLang="en-US" sz="1800"/>
                    </a:p>
                  </a:txBody>
                  <a:tcPr/>
                </a:tc>
                <a:tc>
                  <a:txBody>
                    <a:bodyPr/>
                    <a:p>
                      <a:pPr>
                        <a:buNone/>
                      </a:pPr>
                      <a:r>
                        <a:rPr lang="zh-CN" altLang="en-US" sz="1800"/>
                        <a:t>已完成</a:t>
                      </a:r>
                      <a:endParaRPr lang="zh-CN" altLang="en-US" sz="1800"/>
                    </a:p>
                  </a:txBody>
                  <a:tcPr/>
                </a:tc>
              </a:tr>
              <a:tr h="365760">
                <a:tc>
                  <a:txBody>
                    <a:bodyPr/>
                    <a:p>
                      <a:pPr>
                        <a:buNone/>
                      </a:pPr>
                      <a:r>
                        <a:rPr lang="zh-CN" altLang="en-US" sz="1800"/>
                        <a:t>3.29-4.4</a:t>
                      </a:r>
                      <a:endParaRPr lang="zh-CN" altLang="en-US" sz="1800"/>
                    </a:p>
                  </a:txBody>
                  <a:tcPr/>
                </a:tc>
                <a:tc>
                  <a:txBody>
                    <a:bodyPr/>
                    <a:p>
                      <a:pPr>
                        <a:buNone/>
                      </a:pPr>
                      <a:r>
                        <a:rPr lang="zh-CN" altLang="en-US" sz="1800"/>
                        <a:t>完成项目系统设计</a:t>
                      </a:r>
                      <a:endParaRPr lang="zh-CN" altLang="en-US" sz="1800"/>
                    </a:p>
                  </a:txBody>
                  <a:tcPr/>
                </a:tc>
                <a:tc>
                  <a:txBody>
                    <a:bodyPr/>
                    <a:p>
                      <a:pPr>
                        <a:buNone/>
                      </a:pPr>
                      <a:r>
                        <a:rPr lang="zh-CN" altLang="en-US" sz="1800"/>
                        <a:t>已完成</a:t>
                      </a:r>
                      <a:endParaRPr lang="zh-CN" altLang="en-US" sz="1800"/>
                    </a:p>
                  </a:txBody>
                  <a:tcPr/>
                </a:tc>
              </a:tr>
              <a:tr h="365760">
                <a:tc>
                  <a:txBody>
                    <a:bodyPr/>
                    <a:p>
                      <a:pPr>
                        <a:buNone/>
                      </a:pPr>
                      <a:r>
                        <a:rPr lang="zh-CN" altLang="en-US" sz="1800"/>
                        <a:t>4.5-4.11</a:t>
                      </a:r>
                      <a:endParaRPr lang="zh-CN" altLang="en-US" sz="1800"/>
                    </a:p>
                  </a:txBody>
                  <a:tcPr/>
                </a:tc>
                <a:tc>
                  <a:txBody>
                    <a:bodyPr/>
                    <a:p>
                      <a:pPr>
                        <a:buNone/>
                      </a:pPr>
                      <a:r>
                        <a:rPr lang="zh-CN" altLang="en-US" sz="1800"/>
                        <a:t>完成项目数据库设计</a:t>
                      </a:r>
                      <a:endParaRPr lang="zh-CN" altLang="en-US" sz="1800"/>
                    </a:p>
                  </a:txBody>
                  <a:tcPr/>
                </a:tc>
                <a:tc>
                  <a:txBody>
                    <a:bodyPr/>
                    <a:p>
                      <a:pPr>
                        <a:buNone/>
                      </a:pPr>
                      <a:r>
                        <a:rPr lang="zh-CN" altLang="en-US" sz="1800"/>
                        <a:t>已完成</a:t>
                      </a:r>
                      <a:endParaRPr lang="zh-CN" altLang="en-US" sz="1800"/>
                    </a:p>
                  </a:txBody>
                  <a:tcPr/>
                </a:tc>
              </a:tr>
              <a:tr h="365760">
                <a:tc>
                  <a:txBody>
                    <a:bodyPr/>
                    <a:p>
                      <a:pPr>
                        <a:buNone/>
                      </a:pPr>
                      <a:r>
                        <a:rPr lang="zh-CN" altLang="en-US" sz="1800"/>
                        <a:t>4.12-4.18</a:t>
                      </a:r>
                      <a:endParaRPr lang="zh-CN" altLang="en-US" sz="1800"/>
                    </a:p>
                  </a:txBody>
                  <a:tcPr/>
                </a:tc>
                <a:tc>
                  <a:txBody>
                    <a:bodyPr/>
                    <a:p>
                      <a:pPr>
                        <a:buNone/>
                      </a:pPr>
                      <a:r>
                        <a:rPr lang="zh-CN" altLang="en-US" sz="1800"/>
                        <a:t>基础的小组功能和计划功能实现</a:t>
                      </a:r>
                      <a:endParaRPr lang="zh-CN" altLang="en-US" sz="1800"/>
                    </a:p>
                  </a:txBody>
                  <a:tcPr/>
                </a:tc>
                <a:tc>
                  <a:txBody>
                    <a:bodyPr/>
                    <a:p>
                      <a:pPr>
                        <a:buNone/>
                      </a:pPr>
                      <a:r>
                        <a:rPr lang="zh-CN" altLang="en-US" sz="1800"/>
                        <a:t>未开始</a:t>
                      </a:r>
                      <a:endParaRPr lang="zh-CN" altLang="en-US" sz="1800"/>
                    </a:p>
                  </a:txBody>
                  <a:tcPr/>
                </a:tc>
              </a:tr>
              <a:tr h="365760">
                <a:tc>
                  <a:txBody>
                    <a:bodyPr/>
                    <a:p>
                      <a:pPr>
                        <a:buNone/>
                      </a:pPr>
                      <a:r>
                        <a:rPr lang="zh-CN" altLang="en-US" sz="1800"/>
                        <a:t>4.19-4.26</a:t>
                      </a:r>
                      <a:endParaRPr lang="zh-CN" altLang="en-US" sz="1800"/>
                    </a:p>
                  </a:txBody>
                  <a:tcPr/>
                </a:tc>
                <a:tc>
                  <a:txBody>
                    <a:bodyPr/>
                    <a:p>
                      <a:pPr>
                        <a:buNone/>
                      </a:pPr>
                      <a:r>
                        <a:rPr lang="zh-CN" altLang="en-US" sz="1800"/>
                        <a:t>小组计划交互以及计划发布功能优化</a:t>
                      </a:r>
                      <a:endParaRPr lang="zh-CN" altLang="en-US" sz="1800"/>
                    </a:p>
                  </a:txBody>
                  <a:tcPr/>
                </a:tc>
                <a:tc>
                  <a:txBody>
                    <a:bodyPr/>
                    <a:p>
                      <a:pPr>
                        <a:buNone/>
                      </a:pPr>
                      <a:r>
                        <a:rPr lang="zh-CN" altLang="en-US" sz="1800"/>
                        <a:t>未开始</a:t>
                      </a:r>
                      <a:endParaRPr lang="zh-CN" altLang="en-US" sz="1800"/>
                    </a:p>
                  </a:txBody>
                  <a:tcPr/>
                </a:tc>
              </a:tr>
              <a:tr h="365760">
                <a:tc>
                  <a:txBody>
                    <a:bodyPr/>
                    <a:p>
                      <a:pPr>
                        <a:buNone/>
                      </a:pPr>
                      <a:r>
                        <a:rPr lang="zh-CN" altLang="en-US" sz="1800"/>
                        <a:t>4.27-5.2</a:t>
                      </a:r>
                      <a:endParaRPr lang="zh-CN" altLang="en-US" sz="1800"/>
                    </a:p>
                  </a:txBody>
                  <a:tcPr/>
                </a:tc>
                <a:tc>
                  <a:txBody>
                    <a:bodyPr/>
                    <a:p>
                      <a:pPr>
                        <a:buNone/>
                      </a:pPr>
                      <a:r>
                        <a:rPr lang="zh-CN" altLang="en-US" sz="1800"/>
                        <a:t>细节优化、测试完成</a:t>
                      </a:r>
                      <a:endParaRPr lang="zh-CN" altLang="en-US" sz="1800"/>
                    </a:p>
                  </a:txBody>
                  <a:tcPr/>
                </a:tc>
                <a:tc>
                  <a:txBody>
                    <a:bodyPr/>
                    <a:p>
                      <a:pPr>
                        <a:buNone/>
                      </a:pPr>
                      <a:r>
                        <a:rPr lang="zh-CN" altLang="en-US" sz="1800"/>
                        <a:t>未开始</a:t>
                      </a:r>
                      <a:endParaRPr lang="zh-CN" altLang="en-US" sz="1800"/>
                    </a:p>
                  </a:txBody>
                  <a:tcPr/>
                </a:tc>
              </a:tr>
              <a:tr h="365760">
                <a:tc>
                  <a:txBody>
                    <a:bodyPr/>
                    <a:p>
                      <a:pPr>
                        <a:buNone/>
                      </a:pPr>
                      <a:r>
                        <a:rPr lang="zh-CN" altLang="en-US" sz="1800"/>
                        <a:t>5.3-5.10</a:t>
                      </a:r>
                      <a:endParaRPr lang="zh-CN" altLang="en-US" sz="1800"/>
                    </a:p>
                  </a:txBody>
                  <a:tcPr/>
                </a:tc>
                <a:tc>
                  <a:txBody>
                    <a:bodyPr/>
                    <a:p>
                      <a:pPr>
                        <a:buNone/>
                      </a:pPr>
                      <a:r>
                        <a:rPr lang="zh-CN" altLang="en-US" sz="1800"/>
                        <a:t>引入教务处相关对接</a:t>
                      </a:r>
                      <a:endParaRPr lang="zh-CN" altLang="en-US" sz="1800"/>
                    </a:p>
                  </a:txBody>
                  <a:tcPr/>
                </a:tc>
                <a:tc>
                  <a:txBody>
                    <a:bodyPr/>
                    <a:p>
                      <a:pPr>
                        <a:buNone/>
                      </a:pPr>
                      <a:r>
                        <a:rPr lang="zh-CN" altLang="en-US"/>
                        <a:t>未开始</a:t>
                      </a:r>
                      <a:endParaRPr lang="zh-CN" altLang="en-US"/>
                    </a:p>
                  </a:txBody>
                  <a:tcPr/>
                </a:tc>
              </a:tr>
              <a:tr h="365760">
                <a:tc>
                  <a:txBody>
                    <a:bodyPr/>
                    <a:p>
                      <a:pPr>
                        <a:buNone/>
                      </a:pPr>
                      <a:r>
                        <a:rPr lang="zh-CN" altLang="en-US"/>
                        <a:t>5.11-5.18</a:t>
                      </a:r>
                      <a:endParaRPr lang="zh-CN" altLang="en-US"/>
                    </a:p>
                  </a:txBody>
                  <a:tcPr/>
                </a:tc>
                <a:tc>
                  <a:txBody>
                    <a:bodyPr/>
                    <a:p>
                      <a:pPr>
                        <a:buNone/>
                      </a:pPr>
                      <a:r>
                        <a:rPr lang="zh-CN" altLang="en-US"/>
                        <a:t>优化人机交互和帮扶活动</a:t>
                      </a:r>
                      <a:endParaRPr lang="zh-CN" altLang="en-US"/>
                    </a:p>
                  </a:txBody>
                  <a:tcPr/>
                </a:tc>
                <a:tc>
                  <a:txBody>
                    <a:bodyPr/>
                    <a:p>
                      <a:pPr>
                        <a:buNone/>
                      </a:pPr>
                      <a:r>
                        <a:rPr lang="zh-CN" altLang="en-US"/>
                        <a:t>未开始</a:t>
                      </a:r>
                      <a:endParaRPr lang="zh-CN" altLang="en-US"/>
                    </a:p>
                  </a:txBody>
                  <a:tcPr/>
                </a:tc>
              </a:tr>
              <a:tr h="365760">
                <a:tc>
                  <a:txBody>
                    <a:bodyPr/>
                    <a:p>
                      <a:pPr>
                        <a:buNone/>
                      </a:pPr>
                      <a:r>
                        <a:rPr lang="zh-CN" altLang="en-US"/>
                        <a:t>5.19-5.26</a:t>
                      </a:r>
                      <a:endParaRPr lang="zh-CN" altLang="en-US"/>
                    </a:p>
                  </a:txBody>
                  <a:tcPr/>
                </a:tc>
                <a:tc>
                  <a:txBody>
                    <a:bodyPr/>
                    <a:p>
                      <a:pPr>
                        <a:buNone/>
                      </a:pPr>
                      <a:r>
                        <a:rPr lang="zh-CN" altLang="en-US"/>
                        <a:t>优化项目管理</a:t>
                      </a:r>
                      <a:endParaRPr lang="zh-CN" altLang="en-US"/>
                    </a:p>
                  </a:txBody>
                  <a:tcPr/>
                </a:tc>
                <a:tc>
                  <a:txBody>
                    <a:bodyPr/>
                    <a:p>
                      <a:pPr>
                        <a:buNone/>
                      </a:pPr>
                      <a:r>
                        <a:rPr lang="zh-CN" altLang="en-US"/>
                        <a:t>未开始</a:t>
                      </a:r>
                      <a:endParaRPr lang="zh-CN" altLang="en-US"/>
                    </a:p>
                  </a:txBody>
                  <a:tcPr/>
                </a:tc>
              </a:tr>
              <a:tr h="365760">
                <a:tc>
                  <a:txBody>
                    <a:bodyPr/>
                    <a:p>
                      <a:pPr>
                        <a:buNone/>
                      </a:pPr>
                      <a:r>
                        <a:rPr lang="zh-CN" altLang="en-US"/>
                        <a:t>5.27-6.6</a:t>
                      </a:r>
                      <a:endParaRPr lang="zh-CN" altLang="en-US"/>
                    </a:p>
                  </a:txBody>
                  <a:tcPr/>
                </a:tc>
                <a:tc>
                  <a:txBody>
                    <a:bodyPr/>
                    <a:p>
                      <a:pPr>
                        <a:buNone/>
                      </a:pPr>
                      <a:r>
                        <a:rPr lang="zh-CN" altLang="en-US"/>
                        <a:t>修复开发过程中已知BUG</a:t>
                      </a:r>
                      <a:endParaRPr lang="zh-CN" altLang="en-US"/>
                    </a:p>
                  </a:txBody>
                  <a:tcPr/>
                </a:tc>
                <a:tc>
                  <a:txBody>
                    <a:bodyPr/>
                    <a:p>
                      <a:pPr>
                        <a:buNone/>
                      </a:pPr>
                      <a:r>
                        <a:rPr lang="zh-CN" altLang="en-US"/>
                        <a:t>未开始</a:t>
                      </a:r>
                      <a:endParaRPr lang="zh-CN" altLang="en-US"/>
                    </a:p>
                  </a:txBody>
                  <a:tcPr/>
                </a:tc>
              </a:tr>
              <a:tr h="365760">
                <a:tc>
                  <a:txBody>
                    <a:bodyPr/>
                    <a:p>
                      <a:pPr>
                        <a:buNone/>
                      </a:pPr>
                      <a:r>
                        <a:rPr lang="zh-CN" altLang="en-US"/>
                        <a:t>6.7-....</a:t>
                      </a:r>
                      <a:endParaRPr lang="zh-CN" altLang="en-US"/>
                    </a:p>
                  </a:txBody>
                  <a:tcPr/>
                </a:tc>
                <a:tc>
                  <a:txBody>
                    <a:bodyPr/>
                    <a:p>
                      <a:pPr>
                        <a:buNone/>
                      </a:pPr>
                      <a:r>
                        <a:rPr lang="zh-CN" altLang="en-US"/>
                        <a:t>保持app维护、升级与推广</a:t>
                      </a:r>
                      <a:endParaRPr lang="zh-CN" altLang="en-US"/>
                    </a:p>
                  </a:txBody>
                  <a:tcPr/>
                </a:tc>
                <a:tc>
                  <a:txBody>
                    <a:bodyPr/>
                    <a:p>
                      <a:pPr>
                        <a:buNone/>
                      </a:pPr>
                      <a:r>
                        <a:rPr lang="zh-CN" altLang="en-US"/>
                        <a:t>未开始</a:t>
                      </a:r>
                      <a:endParaRPr lang="zh-CN" altLang="en-US"/>
                    </a:p>
                  </a:txBody>
                  <a:tcPr/>
                </a:tc>
              </a:tr>
            </a:tbl>
          </a:graphicData>
        </a:graphic>
      </p:graphicFrame>
      <p:graphicFrame>
        <p:nvGraphicFramePr>
          <p:cNvPr id="36" name="表格 35"/>
          <p:cNvGraphicFramePr/>
          <p:nvPr/>
        </p:nvGraphicFramePr>
        <p:xfrm>
          <a:off x="8963025" y="636905"/>
          <a:ext cx="2730500" cy="2164080"/>
        </p:xfrm>
        <a:graphic>
          <a:graphicData uri="http://schemas.openxmlformats.org/drawingml/2006/table">
            <a:tbl>
              <a:tblPr firstRow="1" bandRow="1">
                <a:tableStyleId>{5C22544A-7EE6-4342-B048-85BDC9FD1C3A}</a:tableStyleId>
              </a:tblPr>
              <a:tblGrid>
                <a:gridCol w="1365250"/>
                <a:gridCol w="1365250"/>
              </a:tblGrid>
              <a:tr h="381000">
                <a:tc>
                  <a:txBody>
                    <a:bodyPr/>
                    <a:p>
                      <a:pPr>
                        <a:buNone/>
                      </a:pPr>
                      <a:r>
                        <a:rPr lang="zh-CN" altLang="en-US"/>
                        <a:t>前端</a:t>
                      </a:r>
                      <a:endParaRPr lang="zh-CN" altLang="en-US"/>
                    </a:p>
                  </a:txBody>
                  <a:tcPr/>
                </a:tc>
                <a:tc>
                  <a:txBody>
                    <a:bodyPr/>
                    <a:p>
                      <a:pPr>
                        <a:buNone/>
                      </a:pPr>
                      <a:r>
                        <a:rPr lang="zh-CN" altLang="en-US"/>
                        <a:t>分工</a:t>
                      </a:r>
                      <a:endParaRPr lang="zh-CN" altLang="en-US"/>
                    </a:p>
                  </a:txBody>
                  <a:tcPr/>
                </a:tc>
              </a:tr>
              <a:tr h="381000">
                <a:tc>
                  <a:txBody>
                    <a:bodyPr/>
                    <a:p>
                      <a:pPr>
                        <a:buNone/>
                      </a:pPr>
                      <a:r>
                        <a:rPr lang="zh-CN" altLang="en-US"/>
                        <a:t>曾宏健</a:t>
                      </a:r>
                      <a:endParaRPr lang="zh-CN" altLang="en-US"/>
                    </a:p>
                  </a:txBody>
                  <a:tcPr/>
                </a:tc>
                <a:tc>
                  <a:txBody>
                    <a:bodyPr/>
                    <a:p>
                      <a:pPr>
                        <a:buNone/>
                      </a:pPr>
                      <a:r>
                        <a:rPr lang="zh-CN" altLang="en-US" sz="1800">
                          <a:sym typeface="+mn-ea"/>
                        </a:rPr>
                        <a:t>主函数调用</a:t>
                      </a:r>
                      <a:endParaRPr lang="zh-CN" altLang="en-US" sz="1800">
                        <a:sym typeface="+mn-ea"/>
                      </a:endParaRPr>
                    </a:p>
                  </a:txBody>
                  <a:tcPr/>
                </a:tc>
              </a:tr>
              <a:tr h="381000">
                <a:tc>
                  <a:txBody>
                    <a:bodyPr/>
                    <a:p>
                      <a:pPr>
                        <a:buNone/>
                      </a:pPr>
                      <a:r>
                        <a:rPr lang="zh-CN" altLang="en-US"/>
                        <a:t>陈志达</a:t>
                      </a:r>
                      <a:endParaRPr lang="zh-CN" altLang="en-US"/>
                    </a:p>
                  </a:txBody>
                  <a:tcPr/>
                </a:tc>
                <a:tc>
                  <a:txBody>
                    <a:bodyPr/>
                    <a:p>
                      <a:pPr>
                        <a:buNone/>
                      </a:pPr>
                      <a:r>
                        <a:rPr lang="zh-CN" altLang="en-US"/>
                        <a:t>界面部分</a:t>
                      </a:r>
                      <a:endParaRPr lang="zh-CN" altLang="en-US"/>
                    </a:p>
                  </a:txBody>
                  <a:tcPr/>
                </a:tc>
              </a:tr>
              <a:tr h="381000">
                <a:tc>
                  <a:txBody>
                    <a:bodyPr/>
                    <a:p>
                      <a:pPr>
                        <a:buNone/>
                      </a:pPr>
                      <a:r>
                        <a:rPr lang="zh-CN" altLang="en-US"/>
                        <a:t>郑小华</a:t>
                      </a:r>
                      <a:endParaRPr lang="zh-CN" altLang="en-US"/>
                    </a:p>
                  </a:txBody>
                  <a:tcPr/>
                </a:tc>
                <a:tc>
                  <a:txBody>
                    <a:bodyPr/>
                    <a:p>
                      <a:pPr>
                        <a:buNone/>
                      </a:pPr>
                      <a:r>
                        <a:rPr lang="zh-CN" altLang="en-US"/>
                        <a:t>界面部分</a:t>
                      </a:r>
                      <a:endParaRPr lang="zh-CN" altLang="en-US"/>
                    </a:p>
                  </a:txBody>
                  <a:tcPr/>
                </a:tc>
              </a:tr>
              <a:tr h="381000">
                <a:tc>
                  <a:txBody>
                    <a:bodyPr/>
                    <a:p>
                      <a:pPr>
                        <a:buNone/>
                      </a:pPr>
                      <a:r>
                        <a:rPr lang="zh-CN" altLang="en-US"/>
                        <a:t>李康华</a:t>
                      </a:r>
                      <a:endParaRPr lang="zh-CN" altLang="en-US"/>
                    </a:p>
                  </a:txBody>
                  <a:tcPr/>
                </a:tc>
                <a:tc>
                  <a:txBody>
                    <a:bodyPr/>
                    <a:p>
                      <a:pPr>
                        <a:buNone/>
                      </a:pPr>
                      <a:r>
                        <a:rPr lang="zh-CN" altLang="en-US"/>
                        <a:t>界面部分</a:t>
                      </a:r>
                      <a:endParaRPr lang="zh-CN" altLang="en-US"/>
                    </a:p>
                  </a:txBody>
                  <a:tcPr/>
                </a:tc>
              </a:tr>
            </a:tbl>
          </a:graphicData>
        </a:graphic>
      </p:graphicFrame>
      <p:graphicFrame>
        <p:nvGraphicFramePr>
          <p:cNvPr id="37" name="表格 36"/>
          <p:cNvGraphicFramePr/>
          <p:nvPr/>
        </p:nvGraphicFramePr>
        <p:xfrm>
          <a:off x="9124950" y="3154045"/>
          <a:ext cx="2406650" cy="2286000"/>
        </p:xfrm>
        <a:graphic>
          <a:graphicData uri="http://schemas.openxmlformats.org/drawingml/2006/table">
            <a:tbl>
              <a:tblPr firstRow="1" bandRow="1">
                <a:tableStyleId>{5C22544A-7EE6-4342-B048-85BDC9FD1C3A}</a:tableStyleId>
              </a:tblPr>
              <a:tblGrid>
                <a:gridCol w="1203325"/>
                <a:gridCol w="1203325"/>
              </a:tblGrid>
              <a:tr h="381000">
                <a:tc>
                  <a:txBody>
                    <a:bodyPr/>
                    <a:p>
                      <a:pPr>
                        <a:buNone/>
                      </a:pPr>
                      <a:r>
                        <a:rPr lang="zh-CN" altLang="en-US"/>
                        <a:t>后端</a:t>
                      </a:r>
                      <a:endParaRPr lang="zh-CN" altLang="en-US"/>
                    </a:p>
                  </a:txBody>
                  <a:tcPr/>
                </a:tc>
                <a:tc>
                  <a:txBody>
                    <a:bodyPr/>
                    <a:p>
                      <a:pPr>
                        <a:buNone/>
                      </a:pPr>
                      <a:r>
                        <a:rPr lang="zh-CN" altLang="en-US"/>
                        <a:t>分工</a:t>
                      </a:r>
                      <a:endParaRPr lang="zh-CN" altLang="en-US"/>
                    </a:p>
                  </a:txBody>
                  <a:tcPr/>
                </a:tc>
              </a:tr>
              <a:tr h="381000">
                <a:tc>
                  <a:txBody>
                    <a:bodyPr/>
                    <a:p>
                      <a:pPr>
                        <a:buNone/>
                      </a:pPr>
                      <a:r>
                        <a:rPr lang="zh-CN" altLang="en-US"/>
                        <a:t>何翱翔</a:t>
                      </a:r>
                      <a:endParaRPr lang="zh-CN" altLang="en-US"/>
                    </a:p>
                  </a:txBody>
                  <a:tcPr/>
                </a:tc>
                <a:tc>
                  <a:txBody>
                    <a:bodyPr/>
                    <a:p>
                      <a:pPr>
                        <a:buNone/>
                      </a:pPr>
                      <a:r>
                        <a:rPr lang="zh-CN" altLang="en-US"/>
                        <a:t>主设计</a:t>
                      </a:r>
                      <a:endParaRPr lang="zh-CN" altLang="en-US"/>
                    </a:p>
                  </a:txBody>
                  <a:tcPr/>
                </a:tc>
              </a:tr>
              <a:tr h="381000">
                <a:tc>
                  <a:txBody>
                    <a:bodyPr/>
                    <a:p>
                      <a:pPr>
                        <a:buNone/>
                      </a:pPr>
                      <a:r>
                        <a:rPr lang="zh-CN" altLang="en-US" sz="1800"/>
                        <a:t>沈明炜</a:t>
                      </a:r>
                      <a:endParaRPr lang="zh-CN" altLang="en-US" sz="1800"/>
                    </a:p>
                  </a:txBody>
                  <a:tcPr/>
                </a:tc>
                <a:tc>
                  <a:txBody>
                    <a:bodyPr/>
                    <a:p>
                      <a:pPr>
                        <a:buNone/>
                      </a:pPr>
                      <a:r>
                        <a:rPr lang="zh-CN" altLang="en-US"/>
                        <a:t>具体类</a:t>
                      </a:r>
                      <a:endParaRPr lang="zh-CN" altLang="en-US"/>
                    </a:p>
                  </a:txBody>
                  <a:tcPr/>
                </a:tc>
              </a:tr>
              <a:tr h="381000">
                <a:tc>
                  <a:txBody>
                    <a:bodyPr/>
                    <a:p>
                      <a:pPr>
                        <a:buNone/>
                      </a:pPr>
                      <a:r>
                        <a:rPr lang="zh-CN" altLang="en-US" sz="1800"/>
                        <a:t>林轶凡</a:t>
                      </a:r>
                      <a:endParaRPr lang="zh-CN" altLang="en-US" sz="1800"/>
                    </a:p>
                  </a:txBody>
                  <a:tcPr/>
                </a:tc>
                <a:tc>
                  <a:txBody>
                    <a:bodyPr/>
                    <a:p>
                      <a:pPr>
                        <a:buNone/>
                      </a:pPr>
                      <a:r>
                        <a:rPr lang="zh-CN" altLang="en-US"/>
                        <a:t>具体类</a:t>
                      </a:r>
                      <a:endParaRPr lang="zh-CN" altLang="en-US"/>
                    </a:p>
                  </a:txBody>
                  <a:tcPr/>
                </a:tc>
              </a:tr>
              <a:tr h="381000">
                <a:tc>
                  <a:txBody>
                    <a:bodyPr/>
                    <a:p>
                      <a:pPr>
                        <a:buNone/>
                      </a:pPr>
                      <a:r>
                        <a:rPr lang="zh-CN" altLang="en-US" sz="1800"/>
                        <a:t>王玉珊</a:t>
                      </a:r>
                      <a:endParaRPr lang="zh-CN" altLang="en-US" sz="1800"/>
                    </a:p>
                  </a:txBody>
                  <a:tcPr/>
                </a:tc>
                <a:tc>
                  <a:txBody>
                    <a:bodyPr/>
                    <a:p>
                      <a:pPr>
                        <a:buNone/>
                      </a:pPr>
                      <a:r>
                        <a:rPr lang="zh-CN" altLang="en-US"/>
                        <a:t>具体类</a:t>
                      </a:r>
                      <a:endParaRPr lang="zh-CN" altLang="en-US"/>
                    </a:p>
                  </a:txBody>
                  <a:tcPr/>
                </a:tc>
              </a:tr>
              <a:tr h="381000">
                <a:tc>
                  <a:txBody>
                    <a:bodyPr/>
                    <a:p>
                      <a:pPr>
                        <a:buNone/>
                      </a:pPr>
                      <a:r>
                        <a:rPr lang="zh-CN" altLang="en-US" sz="1800"/>
                        <a:t>林琳</a:t>
                      </a:r>
                      <a:endParaRPr lang="zh-CN" altLang="en-US" sz="1800"/>
                    </a:p>
                  </a:txBody>
                  <a:tcPr/>
                </a:tc>
                <a:tc>
                  <a:txBody>
                    <a:bodyPr/>
                    <a:p>
                      <a:pPr>
                        <a:buNone/>
                      </a:pPr>
                      <a:r>
                        <a:rPr lang="zh-CN" altLang="en-US"/>
                        <a:t>数据库</a:t>
                      </a:r>
                      <a:endParaRPr lang="zh-CN" altLang="en-US"/>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69496" y="4956317"/>
            <a:ext cx="6122504" cy="556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5217"/>
            <a:ext cx="6122504" cy="556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t="42881" b="29075"/>
          <a:stretch>
            <a:fillRect/>
          </a:stretch>
        </p:blipFill>
        <p:spPr>
          <a:xfrm>
            <a:off x="0" y="1722784"/>
            <a:ext cx="12192000" cy="3419060"/>
          </a:xfrm>
          <a:prstGeom prst="rect">
            <a:avLst/>
          </a:prstGeom>
        </p:spPr>
      </p:pic>
      <p:sp>
        <p:nvSpPr>
          <p:cNvPr id="13" name="矩形 12"/>
          <p:cNvSpPr/>
          <p:nvPr/>
        </p:nvSpPr>
        <p:spPr>
          <a:xfrm>
            <a:off x="0" y="1722784"/>
            <a:ext cx="12192000" cy="3419060"/>
          </a:xfrm>
          <a:prstGeom prst="rect">
            <a:avLst/>
          </a:prstGeom>
          <a:solidFill>
            <a:schemeClr val="tx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19"/>
          <p:cNvSpPr txBox="1"/>
          <p:nvPr/>
        </p:nvSpPr>
        <p:spPr>
          <a:xfrm>
            <a:off x="3233461" y="3414534"/>
            <a:ext cx="5725836" cy="612288"/>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lang="zh-CN" altLang="en-US" sz="1600" b="1" dirty="0" smtClean="0">
                <a:solidFill>
                  <a:schemeClr val="bg1"/>
                </a:solidFill>
                <a:sym typeface="+mn-ea"/>
              </a:rPr>
              <a:t>软工实践第四组  </a:t>
            </a:r>
            <a:r>
              <a:rPr lang="zh-CN" altLang="zh-CN" sz="1600" b="1" dirty="0" smtClean="0">
                <a:solidFill>
                  <a:schemeClr val="bg1"/>
                </a:solidFill>
                <a:sym typeface="+mn-ea"/>
              </a:rPr>
              <a:t>|</a:t>
            </a:r>
            <a:r>
              <a:rPr lang="zh-CN" altLang="en-US" sz="1600" b="1" dirty="0" smtClean="0">
                <a:solidFill>
                  <a:schemeClr val="bg1"/>
                </a:solidFill>
                <a:sym typeface="+mn-ea"/>
              </a:rPr>
              <a:t>  学长帮帮组</a:t>
            </a:r>
            <a:endParaRPr lang="zh-CN" altLang="en-US" sz="1200" dirty="0" smtClean="0">
              <a:solidFill>
                <a:schemeClr val="bg1"/>
              </a:solidFill>
            </a:endParaRPr>
          </a:p>
          <a:p>
            <a:pPr marL="0" indent="0" algn="ctr">
              <a:buNone/>
            </a:pP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15" name="TextBox 89"/>
          <p:cNvSpPr txBox="1"/>
          <p:nvPr/>
        </p:nvSpPr>
        <p:spPr>
          <a:xfrm>
            <a:off x="3866138" y="2679342"/>
            <a:ext cx="4459213" cy="735330"/>
          </a:xfrm>
          <a:prstGeom prst="rect">
            <a:avLst/>
          </a:prstGeom>
          <a:noFill/>
        </p:spPr>
        <p:txBody>
          <a:bodyPr wrap="square" lIns="182843" tIns="91422" rIns="182843" bIns="91422" rtlCol="0">
            <a:spAutoFit/>
          </a:bodyPr>
          <a:lstStyle/>
          <a:p>
            <a:pPr algn="ctr"/>
            <a:r>
              <a:rPr lang="zh-CN" altLang="en-US" sz="3600" b="1" dirty="0">
                <a:solidFill>
                  <a:schemeClr val="bg1"/>
                </a:solidFill>
                <a:latin typeface="微软雅黑" panose="020B0503020204020204" pitchFamily="34" charset="-122"/>
                <a:cs typeface="Aparajita" panose="020B0604020202020204" pitchFamily="34" charset="0"/>
              </a:rPr>
              <a:t>期待您的建议</a:t>
            </a:r>
            <a:endParaRPr lang="zh-CN" altLang="en-US" sz="3600" b="1" dirty="0">
              <a:solidFill>
                <a:schemeClr val="bg1"/>
              </a:solidFill>
              <a:latin typeface="微软雅黑" panose="020B0503020204020204" pitchFamily="34" charset="-122"/>
              <a:cs typeface="Aparajita"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22960"/>
          <a:stretch>
            <a:fillRect/>
          </a:stretch>
        </p:blipFill>
        <p:spPr>
          <a:xfrm>
            <a:off x="6182766" y="0"/>
            <a:ext cx="6115251" cy="6858000"/>
          </a:xfrm>
          <a:prstGeom prst="rect">
            <a:avLst/>
          </a:prstGeom>
        </p:spPr>
      </p:pic>
      <p:sp>
        <p:nvSpPr>
          <p:cNvPr id="5" name="文本框 4"/>
          <p:cNvSpPr txBox="1"/>
          <p:nvPr/>
        </p:nvSpPr>
        <p:spPr>
          <a:xfrm>
            <a:off x="3609865" y="2564367"/>
            <a:ext cx="5186101" cy="829945"/>
          </a:xfrm>
          <a:prstGeom prst="rect">
            <a:avLst/>
          </a:prstGeom>
          <a:noFill/>
          <a:ln w="76200">
            <a:noFill/>
          </a:ln>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a:t>
            </a:r>
            <a:r>
              <a:rPr lang="en-US" altLang="zh-CN" sz="4800" b="1" dirty="0">
                <a:solidFill>
                  <a:schemeClr val="bg1"/>
                </a:solidFill>
                <a:latin typeface="微软雅黑" panose="020B0503020204020204" pitchFamily="34" charset="-122"/>
                <a:ea typeface="微软雅黑" panose="020B0503020204020204" pitchFamily="34" charset="-122"/>
              </a:rPr>
              <a:t> </a:t>
            </a:r>
            <a:r>
              <a:rPr lang="zh-CN" altLang="en-US" sz="4800" b="1" dirty="0">
                <a:solidFill>
                  <a:schemeClr val="bg1"/>
                </a:solidFill>
                <a:latin typeface="微软雅黑" panose="020B0503020204020204" pitchFamily="34" charset="-122"/>
                <a:ea typeface="微软雅黑" panose="020B0503020204020204" pitchFamily="34" charset="-122"/>
              </a:rPr>
              <a:t>观看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6" name="矩形 23"/>
          <p:cNvSpPr>
            <a:spLocks noChangeArrowheads="1"/>
          </p:cNvSpPr>
          <p:nvPr/>
        </p:nvSpPr>
        <p:spPr bwMode="auto">
          <a:xfrm>
            <a:off x="3187079" y="3543954"/>
            <a:ext cx="5331875" cy="583565"/>
          </a:xfrm>
          <a:prstGeom prst="rect">
            <a:avLst/>
          </a:prstGeom>
          <a:noFill/>
          <a:ln>
            <a:noFill/>
          </a:ln>
        </p:spPr>
        <p:txBody>
          <a:bodyPr wrap="square">
            <a:spAutoFit/>
          </a:bodyPr>
          <a:lstStyle/>
          <a:p>
            <a:pPr algn="ctr"/>
            <a:r>
              <a:rPr lang="en-US" altLang="zh-CN" b="1" dirty="0" smtClean="0">
                <a:solidFill>
                  <a:srgbClr val="242424"/>
                </a:solidFill>
                <a:sym typeface="+mn-ea"/>
              </a:rPr>
              <a:t>       </a:t>
            </a:r>
            <a:r>
              <a:rPr lang="zh-CN" altLang="en-US" b="1" dirty="0" smtClean="0">
                <a:solidFill>
                  <a:srgbClr val="242424"/>
                </a:solidFill>
                <a:sym typeface="+mn-ea"/>
              </a:rPr>
              <a:t>软工实践第四组    </a:t>
            </a:r>
            <a:r>
              <a:rPr lang="zh-CN" altLang="en-US" b="1" dirty="0" smtClean="0">
                <a:solidFill>
                  <a:schemeClr val="bg1"/>
                </a:solidFill>
                <a:sym typeface="+mn-ea"/>
              </a:rPr>
              <a:t>学长帮帮组</a:t>
            </a:r>
            <a:endParaRPr lang="zh-CN" altLang="en-US" sz="1400" dirty="0" smtClean="0">
              <a:solidFill>
                <a:schemeClr val="bg1"/>
              </a:solidFill>
            </a:endParaRPr>
          </a:p>
          <a:p>
            <a:pPr algn="ct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45637" y="1643270"/>
            <a:ext cx="3816625" cy="2908852"/>
            <a:chOff x="874643" y="1643270"/>
            <a:chExt cx="5420139" cy="2908852"/>
          </a:xfrm>
        </p:grpSpPr>
        <p:cxnSp>
          <p:nvCxnSpPr>
            <p:cNvPr id="8" name="直接连接符 7"/>
            <p:cNvCxnSpPr/>
            <p:nvPr/>
          </p:nvCxnSpPr>
          <p:spPr>
            <a:xfrm>
              <a:off x="874643" y="1643270"/>
              <a:ext cx="54201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74643" y="4552122"/>
              <a:ext cx="54201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74643" y="1643270"/>
              <a:ext cx="0" cy="2908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flipH="1">
            <a:off x="6183168" y="1643270"/>
            <a:ext cx="3876190" cy="2908852"/>
            <a:chOff x="874643" y="1643270"/>
            <a:chExt cx="5420139" cy="2908852"/>
          </a:xfrm>
        </p:grpSpPr>
        <p:cxnSp>
          <p:nvCxnSpPr>
            <p:cNvPr id="12" name="直接连接符 11"/>
            <p:cNvCxnSpPr/>
            <p:nvPr/>
          </p:nvCxnSpPr>
          <p:spPr>
            <a:xfrm>
              <a:off x="874643" y="1643270"/>
              <a:ext cx="54201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74643" y="4552122"/>
              <a:ext cx="54201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74643" y="1643270"/>
              <a:ext cx="0" cy="290885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1635" y="2611110"/>
            <a:ext cx="4147930" cy="1107996"/>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01</a:t>
            </a:r>
            <a:endParaRPr lang="zh-CN" altLang="en-US" sz="6600" b="1" dirty="0">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14036" y="3868828"/>
            <a:ext cx="3045930" cy="521970"/>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系统概述</a:t>
            </a:r>
            <a:endParaRPr lang="zh-CN" altLang="en-US" sz="2800" dirty="0">
              <a:latin typeface="微软雅黑" panose="020B0503020204020204" pitchFamily="34" charset="-122"/>
              <a:ea typeface="微软雅黑" panose="020B0503020204020204" pitchFamily="34" charset="-122"/>
            </a:endParaRPr>
          </a:p>
        </p:txBody>
      </p:sp>
      <p:sp>
        <p:nvSpPr>
          <p:cNvPr id="8" name="矩形 23"/>
          <p:cNvSpPr>
            <a:spLocks noChangeArrowheads="1"/>
          </p:cNvSpPr>
          <p:nvPr/>
        </p:nvSpPr>
        <p:spPr bwMode="auto">
          <a:xfrm>
            <a:off x="4709103" y="653336"/>
            <a:ext cx="6489425" cy="5877560"/>
          </a:xfrm>
          <a:prstGeom prst="rect">
            <a:avLst/>
          </a:prstGeom>
          <a:noFill/>
          <a:ln>
            <a:noFill/>
          </a:ln>
        </p:spPr>
        <p:txBody>
          <a:bodyPr wrap="square">
            <a:spAutoFit/>
          </a:bodyPr>
          <a:lstStyle/>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系统说明：</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本系统是一个</a:t>
            </a:r>
            <a:r>
              <a:rPr lang="en-US" sz="1600" dirty="0">
                <a:solidFill>
                  <a:srgbClr val="FF0000"/>
                </a:solidFill>
                <a:latin typeface="微软雅黑" panose="020B0503020204020204" pitchFamily="34" charset="-122"/>
                <a:ea typeface="微软雅黑" panose="020B0503020204020204" pitchFamily="34" charset="-122"/>
              </a:rPr>
              <a:t>主要承办学校的帮扶活动</a:t>
            </a:r>
            <a:r>
              <a:rPr lang="en-US" sz="1600" dirty="0">
                <a:latin typeface="微软雅黑" panose="020B0503020204020204" pitchFamily="34" charset="-122"/>
                <a:ea typeface="微软雅黑" panose="020B0503020204020204" pitchFamily="34" charset="-122"/>
              </a:rPr>
              <a:t>的APP，以触摸屏为主要交互工具，帮助学校发布两种形式的帮扶活动，一种是“一对多辅导”，另一种是“一对一辅导”。同时，我们还附加了</a:t>
            </a:r>
            <a:r>
              <a:rPr lang="en-US" sz="1600" dirty="0">
                <a:solidFill>
                  <a:srgbClr val="FF0000"/>
                </a:solidFill>
                <a:latin typeface="微软雅黑" panose="020B0503020204020204" pitchFamily="34" charset="-122"/>
                <a:ea typeface="微软雅黑" panose="020B0503020204020204" pitchFamily="34" charset="-122"/>
              </a:rPr>
              <a:t>私下结对辅导</a:t>
            </a:r>
            <a:r>
              <a:rPr lang="en-US" sz="1600" dirty="0">
                <a:latin typeface="微软雅黑" panose="020B0503020204020204" pitchFamily="34" charset="-122"/>
                <a:ea typeface="微软雅黑" panose="020B0503020204020204" pitchFamily="34" charset="-122"/>
              </a:rPr>
              <a:t>的活动，并增加了</a:t>
            </a:r>
            <a:r>
              <a:rPr lang="en-US" sz="1600" dirty="0">
                <a:solidFill>
                  <a:srgbClr val="FF0000"/>
                </a:solidFill>
                <a:latin typeface="微软雅黑" panose="020B0503020204020204" pitchFamily="34" charset="-122"/>
                <a:ea typeface="微软雅黑" panose="020B0503020204020204" pitchFamily="34" charset="-122"/>
              </a:rPr>
              <a:t>学习笔</a:t>
            </a:r>
            <a:r>
              <a:rPr lang="en-US" sz="1600" dirty="0">
                <a:gradFill>
                  <a:gsLst>
                    <a:gs pos="0">
                      <a:srgbClr val="FE4444"/>
                    </a:gs>
                    <a:gs pos="100000">
                      <a:srgbClr val="832B2B"/>
                    </a:gs>
                  </a:gsLst>
                  <a:lin scaled="0"/>
                </a:gradFill>
                <a:latin typeface="微软雅黑" panose="020B0503020204020204" pitchFamily="34" charset="-122"/>
                <a:ea typeface="微软雅黑" panose="020B0503020204020204" pitchFamily="34" charset="-122"/>
              </a:rPr>
              <a:t>记</a:t>
            </a:r>
            <a:r>
              <a:rPr lang="en-US" sz="1600" dirty="0">
                <a:latin typeface="微软雅黑" panose="020B0503020204020204" pitchFamily="34" charset="-122"/>
                <a:ea typeface="微软雅黑" panose="020B0503020204020204" pitchFamily="34" charset="-122"/>
              </a:rPr>
              <a:t>模块。</a:t>
            </a:r>
            <a:endParaRPr lang="en-US" sz="1600" dirty="0">
              <a:latin typeface="微软雅黑" panose="020B0503020204020204" pitchFamily="34" charset="-122"/>
              <a:ea typeface="微软雅黑" panose="020B0503020204020204" pitchFamily="34" charset="-122"/>
            </a:endParaRPr>
          </a:p>
          <a:p>
            <a:pPr eaLnBrk="1" hangingPunct="1"/>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主要功能：</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solidFill>
                  <a:schemeClr val="tx1"/>
                </a:solidFill>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“一对多辅导”活动</a:t>
            </a:r>
            <a:r>
              <a:rPr lang="en-US" sz="1600" dirty="0">
                <a:solidFill>
                  <a:schemeClr val="tx1"/>
                </a:solidFill>
                <a:latin typeface="微软雅黑" panose="020B0503020204020204" pitchFamily="34" charset="-122"/>
                <a:ea typeface="微软雅黑" panose="020B0503020204020204" pitchFamily="34" charset="-122"/>
              </a:rPr>
              <a:t>旨在寻找相关科目的学习成绩优秀的学长，主要面对的是大一新生人群，大一新生刚步入校园，可能还未习惯大学的学习生活，而大一新生也是学校里唯一被强制参加晚自习的人群。这个时候，学长可以通过与学生们一起晚自习，回答大一新生的疑难问题，从而一定程度上可以改善大一新生不适应大学课程的问题。</a:t>
            </a:r>
            <a:endParaRPr lang="en-US" sz="1600" dirty="0">
              <a:solidFill>
                <a:schemeClr val="tx1"/>
              </a:solidFill>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solidFill>
                  <a:schemeClr val="tx1"/>
                </a:solidFill>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“一对一辅导”</a:t>
            </a:r>
            <a:r>
              <a:rPr lang="en-US" sz="1600" dirty="0">
                <a:solidFill>
                  <a:schemeClr val="tx1"/>
                </a:solidFill>
                <a:latin typeface="微软雅黑" panose="020B0503020204020204" pitchFamily="34" charset="-122"/>
                <a:ea typeface="微软雅黑" panose="020B0503020204020204" pitchFamily="34" charset="-122"/>
              </a:rPr>
              <a:t>则是主要面向学习有困难的同学，尤其是挂科的同学，通过学长带领着一起相约学习，学长也可以在一定程度上进行问题辅导，培养同学的学习习惯，从而提高学生的学习成绩，减少挂科人数。</a:t>
            </a:r>
            <a:endParaRPr lang="en-US" sz="1600" dirty="0">
              <a:solidFill>
                <a:schemeClr val="tx1"/>
              </a:solidFill>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solidFill>
                  <a:schemeClr val="tx1"/>
                </a:solidFill>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私下结对辅导</a:t>
            </a:r>
            <a:r>
              <a:rPr lang="en-US" sz="1600" dirty="0">
                <a:solidFill>
                  <a:schemeClr val="tx1"/>
                </a:solidFill>
                <a:latin typeface="微软雅黑" panose="020B0503020204020204" pitchFamily="34" charset="-122"/>
                <a:ea typeface="微软雅黑" panose="020B0503020204020204" pitchFamily="34" charset="-122"/>
              </a:rPr>
              <a:t>是一种学生自主发起辅导课程，目的是为了增加学生勤工俭学的机会，通过这个机会，可以改善部分学习成绩优秀并且需要课外兼职同学的处境。</a:t>
            </a:r>
            <a:endParaRPr lang="en-US" sz="1600" dirty="0">
              <a:solidFill>
                <a:schemeClr val="tx1"/>
              </a:solidFill>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solidFill>
                  <a:schemeClr val="tx1"/>
                </a:solidFill>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新增加的学习笔记模块</a:t>
            </a:r>
            <a:r>
              <a:rPr lang="en-US" sz="1600" dirty="0">
                <a:solidFill>
                  <a:schemeClr val="tx1"/>
                </a:solidFill>
                <a:latin typeface="微软雅黑" panose="020B0503020204020204" pitchFamily="34" charset="-122"/>
                <a:ea typeface="微软雅黑" panose="020B0503020204020204" pitchFamily="34" charset="-122"/>
              </a:rPr>
              <a:t>是一个学长学姐们分享自己学习经验的平台，在这个平台上学长不但可以分享自己的学习经验，甚至还能上传自己的学习资料供需要的同学下载。</a:t>
            </a:r>
            <a:endParaRPr 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7996"/>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02</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953135"/>
          </a:xfrm>
          <a:prstGeom prst="rect">
            <a:avLst/>
          </a:prstGeom>
        </p:spPr>
        <p:txBody>
          <a:bodyPr wrap="square">
            <a:spAutoFit/>
          </a:bodyPr>
          <a:lstStyle/>
          <a:p>
            <a:pPr algn="ctr"/>
            <a:r>
              <a:rPr lang="zh-CN" altLang="en-US" sz="2800" b="1" dirty="0">
                <a:latin typeface="微软雅黑" panose="020B0503020204020204" pitchFamily="34" charset="-122"/>
                <a:ea typeface="微软雅黑" panose="020B0503020204020204" pitchFamily="34" charset="-122"/>
                <a:sym typeface="+mn-ea"/>
              </a:rPr>
              <a:t>设计约束及开发</a:t>
            </a:r>
            <a:endParaRPr lang="zh-CN" altLang="en-US" sz="2800" b="1" dirty="0">
              <a:latin typeface="微软雅黑" panose="020B0503020204020204" pitchFamily="34" charset="-122"/>
              <a:ea typeface="微软雅黑" panose="020B0503020204020204" pitchFamily="34" charset="-122"/>
              <a:sym typeface="+mn-ea"/>
            </a:endParaRPr>
          </a:p>
          <a:p>
            <a:pPr algn="ctr"/>
            <a:r>
              <a:rPr lang="zh-CN" altLang="en-US" sz="2800" b="1" dirty="0">
                <a:latin typeface="微软雅黑" panose="020B0503020204020204" pitchFamily="34" charset="-122"/>
                <a:ea typeface="微软雅黑" panose="020B0503020204020204" pitchFamily="34" charset="-122"/>
                <a:sym typeface="+mn-ea"/>
              </a:rPr>
              <a:t>测试与运行环境</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1" name="矩形 23"/>
          <p:cNvSpPr>
            <a:spLocks noChangeArrowheads="1"/>
          </p:cNvSpPr>
          <p:nvPr/>
        </p:nvSpPr>
        <p:spPr bwMode="auto">
          <a:xfrm>
            <a:off x="4810760" y="203835"/>
            <a:ext cx="6801485" cy="6339205"/>
          </a:xfrm>
          <a:prstGeom prst="rect">
            <a:avLst/>
          </a:prstGeom>
          <a:noFill/>
          <a:ln>
            <a:noFill/>
          </a:ln>
        </p:spPr>
        <p:txBody>
          <a:bodyPr wrap="square">
            <a:spAutoFit/>
          </a:bodyPr>
          <a:lstStyle/>
          <a:p>
            <a:pPr marL="342900" indent="-34290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需求约束</a:t>
            </a:r>
            <a:endParaRPr lang="en-US" sz="1400" dirty="0">
              <a:latin typeface="微软雅黑" panose="020B0503020204020204" pitchFamily="34" charset="-122"/>
              <a:ea typeface="微软雅黑" panose="020B0503020204020204" pitchFamily="34" charset="-122"/>
            </a:endParaRPr>
          </a:p>
          <a:p>
            <a:pPr marL="285750" indent="-285750" algn="l"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本系统应当遵循的标准</a:t>
            </a:r>
            <a:r>
              <a:rPr lang="zh-CN" altLang="en-US" sz="1600"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数据命名的规则遵循《码出高效_阿里巴巴Java开发手册》、《Python PEP8》中相关的规定</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solidFill>
                  <a:schemeClr val="tx1"/>
                </a:solidFill>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软、硬件环境</a:t>
            </a:r>
            <a:r>
              <a:rPr lang="zh-CN" altLang="en-US" sz="1600"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基于C/S结构，开发阶段采用windows操作系统，轻量级数据库Sqlite进行开发， 生产阶段采用MySQL，用orm语言开发</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接口/协议</a:t>
            </a:r>
            <a:r>
              <a:rPr lang="zh-CN" altLang="en-US" sz="1600"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服务端：win10 </a:t>
            </a:r>
            <a:r>
              <a:rPr lang="zh-CN" altLang="en-US" sz="1600"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flask 接口：http协议、tcp/ip协议</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用户界面</a:t>
            </a:r>
            <a:r>
              <a:rPr lang="zh-CN" altLang="en-US" sz="1600"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用户界面采用Android图形化界面，后台采用windows图形化界面，保证用户可以无障碍操作。</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软件质量</a:t>
            </a:r>
            <a:endParaRPr lang="en-US" sz="1600" dirty="0">
              <a:latin typeface="微软雅黑" panose="020B0503020204020204" pitchFamily="34" charset="-122"/>
              <a:ea typeface="微软雅黑" panose="020B0503020204020204" pitchFamily="34" charset="-122"/>
            </a:endParaRPr>
          </a:p>
          <a:p>
            <a:pPr eaLnBrk="1" hangingPunct="1"/>
            <a:r>
              <a:rPr lang="en-US" sz="1600" dirty="0">
                <a:latin typeface="微软雅黑" panose="020B0503020204020204" pitchFamily="34" charset="-122"/>
                <a:ea typeface="微软雅黑" panose="020B0503020204020204" pitchFamily="34" charset="-122"/>
              </a:rPr>
              <a:t>     正确性：系统必须交易能够被正确处理；</a:t>
            </a:r>
            <a:endParaRPr lang="en-US" sz="1600" dirty="0">
              <a:latin typeface="微软雅黑" panose="020B0503020204020204" pitchFamily="34" charset="-122"/>
              <a:ea typeface="微软雅黑" panose="020B0503020204020204" pitchFamily="34" charset="-122"/>
            </a:endParaRPr>
          </a:p>
          <a:p>
            <a:pPr eaLnBrk="1" hangingPunct="1"/>
            <a:r>
              <a:rPr lang="en-US" sz="1600" dirty="0">
                <a:latin typeface="微软雅黑" panose="020B0503020204020204" pitchFamily="34" charset="-122"/>
                <a:ea typeface="微软雅黑" panose="020B0503020204020204" pitchFamily="34" charset="-122"/>
              </a:rPr>
              <a:t>     健壮性：系统应能够7*24小时无故障运行；</a:t>
            </a:r>
            <a:endParaRPr lang="en-US" sz="1600" dirty="0">
              <a:latin typeface="微软雅黑" panose="020B0503020204020204" pitchFamily="34" charset="-122"/>
              <a:ea typeface="微软雅黑" panose="020B0503020204020204" pitchFamily="34" charset="-122"/>
            </a:endParaRPr>
          </a:p>
          <a:p>
            <a:pPr eaLnBrk="1" hangingPunct="1"/>
            <a:r>
              <a:rPr lang="en-US" sz="1600" dirty="0">
                <a:latin typeface="微软雅黑" panose="020B0503020204020204" pitchFamily="34" charset="-122"/>
                <a:ea typeface="微软雅黑" panose="020B0503020204020204" pitchFamily="34" charset="-122"/>
              </a:rPr>
              <a:t>     效率：系统可以支持100个终端同时发起交易，处理交易的时间不超	过10秒钟；</a:t>
            </a:r>
            <a:endParaRPr lang="en-US" sz="1600" dirty="0">
              <a:latin typeface="微软雅黑" panose="020B0503020204020204" pitchFamily="34" charset="-122"/>
              <a:ea typeface="微软雅黑" panose="020B0503020204020204" pitchFamily="34" charset="-122"/>
            </a:endParaRPr>
          </a:p>
          <a:p>
            <a:pPr eaLnBrk="1" hangingPunct="1"/>
            <a:r>
              <a:rPr lang="en-US" sz="1600" dirty="0">
                <a:latin typeface="微软雅黑" panose="020B0503020204020204" pitchFamily="34" charset="-122"/>
                <a:ea typeface="微软雅黑" panose="020B0503020204020204" pitchFamily="34" charset="-122"/>
              </a:rPr>
              <a:t>     易用性：APP界面应采用图形化操作方式，便于用户操作；</a:t>
            </a:r>
            <a:endParaRPr lang="en-US" sz="1600" dirty="0">
              <a:latin typeface="微软雅黑" panose="020B0503020204020204" pitchFamily="34" charset="-122"/>
              <a:ea typeface="微软雅黑" panose="020B0503020204020204" pitchFamily="34" charset="-122"/>
            </a:endParaRPr>
          </a:p>
          <a:p>
            <a:pPr eaLnBrk="1" hangingPunct="1"/>
            <a:r>
              <a:rPr lang="en-US" sz="1600" dirty="0">
                <a:latin typeface="微软雅黑" panose="020B0503020204020204" pitchFamily="34" charset="-122"/>
                <a:ea typeface="微软雅黑" panose="020B0503020204020204" pitchFamily="34" charset="-122"/>
              </a:rPr>
              <a:t>     安全性：报文中的关键数据域以密文方式传输；</a:t>
            </a:r>
            <a:endParaRPr lang="en-US" sz="1600" dirty="0">
              <a:latin typeface="微软雅黑" panose="020B0503020204020204" pitchFamily="34" charset="-122"/>
              <a:ea typeface="微软雅黑" panose="020B0503020204020204" pitchFamily="34" charset="-122"/>
            </a:endParaRPr>
          </a:p>
          <a:p>
            <a:pPr eaLnBrk="1" hangingPunct="1"/>
            <a:r>
              <a:rPr lang="en-US" sz="1600" dirty="0">
                <a:latin typeface="微软雅黑" panose="020B0503020204020204" pitchFamily="34" charset="-122"/>
                <a:ea typeface="微软雅黑" panose="020B0503020204020204" pitchFamily="34" charset="-122"/>
              </a:rPr>
              <a:t>     可扩展性：应该充分考虑到将来功能的修改或增加，避免需求变更时	大规模修改程序。</a:t>
            </a:r>
            <a:endParaRPr lang="en-US" sz="1600" dirty="0">
              <a:latin typeface="微软雅黑" panose="020B0503020204020204" pitchFamily="34" charset="-122"/>
              <a:ea typeface="微软雅黑" panose="020B0503020204020204" pitchFamily="34" charset="-122"/>
            </a:endParaRPr>
          </a:p>
          <a:p>
            <a:pPr eaLnBrk="1" hangingPunct="1"/>
            <a:endParaRPr lang="en-US" sz="14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2000" dirty="0">
                <a:latin typeface="微软雅黑" panose="020B0503020204020204" pitchFamily="34" charset="-122"/>
                <a:ea typeface="微软雅黑" panose="020B0503020204020204" pitchFamily="34" charset="-122"/>
              </a:rPr>
              <a:t>隐含约束</a:t>
            </a:r>
            <a:endParaRPr lang="en-US" sz="14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 使用后台界面的是学校的业务人员，他们具有较强的业务技能和基本的电脑知识，对他们提供的操作界面应保证他们</a:t>
            </a:r>
            <a:r>
              <a:rPr lang="en-US" sz="1600" dirty="0">
                <a:solidFill>
                  <a:srgbClr val="FF0000"/>
                </a:solidFill>
                <a:latin typeface="微软雅黑" panose="020B0503020204020204" pitchFamily="34" charset="-122"/>
                <a:ea typeface="微软雅黑" panose="020B0503020204020204" pitchFamily="34" charset="-122"/>
              </a:rPr>
              <a:t>经过简单培训后无障碍的操作</a:t>
            </a:r>
            <a:r>
              <a:rPr lang="en-US" sz="1600" dirty="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 </a:t>
            </a:r>
            <a:r>
              <a:rPr lang="en-US" sz="1600" dirty="0">
                <a:solidFill>
                  <a:srgbClr val="FF0000"/>
                </a:solidFill>
                <a:latin typeface="微软雅黑" panose="020B0503020204020204" pitchFamily="34" charset="-122"/>
                <a:ea typeface="微软雅黑" panose="020B0503020204020204" pitchFamily="34" charset="-122"/>
              </a:rPr>
              <a:t>技术证明文件</a:t>
            </a:r>
            <a:r>
              <a:rPr lang="en-US" sz="1600" dirty="0">
                <a:latin typeface="微软雅黑" panose="020B0503020204020204" pitchFamily="34" charset="-122"/>
                <a:ea typeface="微软雅黑" panose="020B0503020204020204" pitchFamily="34" charset="-122"/>
              </a:rPr>
              <a:t>应该可以在多种操作系统上浏览。</a:t>
            </a:r>
            <a:endParaRPr lang="en-US" sz="16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en-US" sz="1600" dirty="0">
                <a:latin typeface="微软雅黑" panose="020B0503020204020204" pitchFamily="34" charset="-122"/>
                <a:ea typeface="微软雅黑" panose="020B0503020204020204" pitchFamily="34" charset="-122"/>
              </a:rPr>
              <a:t> 应该把有可能变动的参数存放到配置文件或数据库中，</a:t>
            </a:r>
            <a:r>
              <a:rPr lang="en-US" sz="1600" dirty="0">
                <a:solidFill>
                  <a:srgbClr val="FF0000"/>
                </a:solidFill>
                <a:latin typeface="微软雅黑" panose="020B0503020204020204" pitchFamily="34" charset="-122"/>
                <a:ea typeface="微软雅黑" panose="020B0503020204020204" pitchFamily="34" charset="-122"/>
              </a:rPr>
              <a:t>保证修改参数的灵活性</a:t>
            </a:r>
            <a:r>
              <a:rPr lang="en-US" sz="1600" dirty="0">
                <a:latin typeface="微软雅黑" panose="020B0503020204020204" pitchFamily="34" charset="-122"/>
                <a:ea typeface="微软雅黑" panose="020B0503020204020204" pitchFamily="34" charset="-122"/>
              </a:rPr>
              <a:t>。</a:t>
            </a:r>
            <a:endParaRPr 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10470" y="0"/>
            <a:ext cx="628153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2"/>
          <p:cNvSpPr txBox="1">
            <a:spLocks noChangeArrowheads="1"/>
          </p:cNvSpPr>
          <p:nvPr/>
        </p:nvSpPr>
        <p:spPr bwMode="auto">
          <a:xfrm>
            <a:off x="249555" y="578485"/>
            <a:ext cx="4596130" cy="829945"/>
          </a:xfrm>
          <a:prstGeom prst="rect">
            <a:avLst/>
          </a:prstGeom>
          <a:noFill/>
          <a:ln>
            <a:noFill/>
          </a:ln>
        </p:spPr>
        <p:txBody>
          <a:bodyPr wrap="square">
            <a:spAutoFit/>
          </a:bodyPr>
          <a:lstStyle>
            <a:lvl1pPr/>
            <a:lvl2pPr marL="742950" indent="-285750"/>
            <a:lvl3pPr/>
            <a:lvl4pPr/>
            <a:lvl5pPr/>
            <a:lvl6pPr/>
            <a:lvl7pPr/>
            <a:lvl8pPr/>
            <a:lvl9pPr/>
          </a:lstStyle>
          <a:p>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本APP的主要输入项目</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的数据类型：</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6"/>
          <p:cNvPicPr>
            <a:picLocks noChangeAspect="1"/>
          </p:cNvPicPr>
          <p:nvPr/>
        </p:nvPicPr>
        <p:blipFill>
          <a:blip r:embed="rId1" cstate="print">
            <a:lum contrast="-42000"/>
            <a:extLst>
              <a:ext uri="{28A0092B-C50C-407E-A947-70E740481C1C}">
                <a14:useLocalDpi xmlns:a14="http://schemas.microsoft.com/office/drawing/2010/main" val="0"/>
              </a:ext>
            </a:extLst>
          </a:blip>
          <a:stretch>
            <a:fillRect/>
          </a:stretch>
        </p:blipFill>
        <p:spPr>
          <a:xfrm>
            <a:off x="4846320" y="1029335"/>
            <a:ext cx="2117090" cy="4798695"/>
          </a:xfrm>
          <a:prstGeom prst="rect">
            <a:avLst/>
          </a:prstGeom>
          <a:ln>
            <a:solidFill>
              <a:schemeClr val="accent1"/>
            </a:solidFill>
          </a:ln>
          <a:effectLst>
            <a:softEdge rad="317500"/>
          </a:effectLst>
        </p:spPr>
      </p:pic>
      <p:sp>
        <p:nvSpPr>
          <p:cNvPr id="8" name="矩形 7"/>
          <p:cNvSpPr/>
          <p:nvPr/>
        </p:nvSpPr>
        <p:spPr>
          <a:xfrm>
            <a:off x="7622051" y="1408499"/>
            <a:ext cx="4569728" cy="460375"/>
          </a:xfrm>
          <a:prstGeom prst="rect">
            <a:avLst/>
          </a:prstGeom>
        </p:spPr>
        <p:txBody>
          <a:bodyPr wrap="square">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开发、测试与运行环境</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250190" y="1408430"/>
          <a:ext cx="4501515" cy="1729105"/>
        </p:xfrm>
        <a:graphic>
          <a:graphicData uri="http://schemas.openxmlformats.org/drawingml/2006/table">
            <a:tbl>
              <a:tblPr firstRow="1" bandRow="1">
                <a:tableStyleId>{5940675A-B579-460E-94D1-54222C63F5DA}</a:tableStyleId>
              </a:tblPr>
              <a:tblGrid>
                <a:gridCol w="1617980"/>
                <a:gridCol w="2883535"/>
              </a:tblGrid>
              <a:tr h="464185">
                <a:tc>
                  <a:txBody>
                    <a:bodyPr/>
                    <a:p>
                      <a:pPr indent="0">
                        <a:buNone/>
                      </a:pPr>
                      <a:r>
                        <a:rPr lang="zh-CN" altLang="en-US" sz="1600" b="1">
                          <a:latin typeface="宋体" charset="0"/>
                          <a:cs typeface="宋体" charset="0"/>
                        </a:rPr>
                        <a:t>输入数据类型</a:t>
                      </a:r>
                      <a:endParaRPr lang="zh-CN" altLang="en-US" sz="1600" b="1">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charset="0"/>
                          <a:cs typeface="宋体" charset="0"/>
                        </a:rPr>
                        <a:t>说明</a:t>
                      </a:r>
                      <a:endParaRPr lang="zh-CN" altLang="en-US" sz="1600" b="1">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0080">
                <a:tc>
                  <a:txBody>
                    <a:bodyPr/>
                    <a:p>
                      <a:pPr indent="0">
                        <a:buNone/>
                      </a:pPr>
                      <a:r>
                        <a:rPr lang="zh-CN" altLang="en-US" sz="1600" b="0">
                          <a:latin typeface="宋体" charset="0"/>
                          <a:cs typeface="宋体" charset="0"/>
                        </a:rPr>
                        <a:t>文本型</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宋体" charset="0"/>
                          <a:cs typeface="宋体" charset="0"/>
                        </a:rPr>
                        <a:t>主要用于学生的基本信息填写、辅导课程信息填写和学习笔记分享，以及学生填写评论</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2730">
                <a:tc>
                  <a:txBody>
                    <a:bodyPr/>
                    <a:p>
                      <a:pPr indent="0">
                        <a:buNone/>
                      </a:pPr>
                      <a:r>
                        <a:rPr lang="zh-CN" altLang="en-US" sz="1600" b="0">
                          <a:latin typeface="宋体" charset="0"/>
                          <a:cs typeface="宋体" charset="0"/>
                        </a:rPr>
                        <a:t>数字型</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宋体" charset="0"/>
                          <a:cs typeface="宋体" charset="0"/>
                        </a:rPr>
                        <a:t>主要用于学生的学号填写认证</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a:buNone/>
                      </a:pPr>
                      <a:r>
                        <a:rPr lang="zh-CN" altLang="en-US" sz="1600" b="0">
                          <a:latin typeface="宋体" charset="0"/>
                          <a:cs typeface="宋体" charset="0"/>
                        </a:rPr>
                        <a:t>文件型</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宋体" charset="0"/>
                          <a:cs typeface="宋体" charset="0"/>
                        </a:rPr>
                        <a:t>主要用于学生技术认证信息以及学习资料</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2730">
                <a:tc>
                  <a:txBody>
                    <a:bodyPr/>
                    <a:p>
                      <a:pPr indent="0">
                        <a:buNone/>
                      </a:pPr>
                      <a:r>
                        <a:rPr lang="zh-CN" altLang="en-US" sz="1600" b="0">
                          <a:latin typeface="宋体" charset="0"/>
                          <a:cs typeface="宋体" charset="0"/>
                        </a:rPr>
                        <a:t>图片</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宋体" charset="0"/>
                          <a:cs typeface="宋体" charset="0"/>
                        </a:rPr>
                        <a:t>主要用于学生完善个人资料（头像）</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249238" y="2744470"/>
            <a:ext cx="5080000" cy="252730"/>
          </a:xfrm>
          <a:prstGeom prst="rect">
            <a:avLst/>
          </a:prstGeom>
          <a:noFill/>
          <a:ln w="9525">
            <a:noFill/>
          </a:ln>
        </p:spPr>
        <p:txBody>
          <a:bodyPr wrap="square">
            <a:spAutoFit/>
          </a:bodyPr>
          <a:p>
            <a:pPr indent="0"/>
            <a:r>
              <a:rPr lang="en-US" altLang="zh-CN" sz="1050" b="0">
                <a:latin typeface="Times New Roman" panose="02020503050405090304" charset="0"/>
                <a:cs typeface="Times New Roman" panose="02020503050405090304" charset="0"/>
              </a:rPr>
              <a:t>	</a:t>
            </a:r>
            <a:endParaRPr lang="zh-CN" altLang="en-US"/>
          </a:p>
        </p:txBody>
      </p:sp>
      <p:sp>
        <p:nvSpPr>
          <p:cNvPr id="12" name="文本框 22"/>
          <p:cNvSpPr txBox="1">
            <a:spLocks noChangeArrowheads="1"/>
          </p:cNvSpPr>
          <p:nvPr/>
        </p:nvSpPr>
        <p:spPr bwMode="auto">
          <a:xfrm>
            <a:off x="250190" y="4182110"/>
            <a:ext cx="4596130" cy="829945"/>
          </a:xfrm>
          <a:prstGeom prst="rect">
            <a:avLst/>
          </a:prstGeom>
          <a:noFill/>
          <a:ln>
            <a:noFill/>
          </a:ln>
        </p:spPr>
        <p:txBody>
          <a:bodyPr wrap="square">
            <a:spAutoFit/>
          </a:bodyPr>
          <a:lstStyle>
            <a:lvl1pPr/>
            <a:lvl2pPr marL="742950" indent="-285750"/>
            <a:lvl3pPr/>
            <a:lvl4pPr/>
            <a:lvl5pPr/>
            <a:lvl6pPr/>
            <a:lvl7pPr/>
            <a:lvl8pPr/>
            <a:lvl9pPr/>
          </a:lstStyle>
          <a:p>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本APP的主要输</a:t>
            </a: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出</a:t>
            </a:r>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项目</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sym typeface="微软雅黑" panose="020B0503020204020204" pitchFamily="34" charset="-122"/>
              </a:rPr>
              <a:t>的数据类型：</a:t>
            </a: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3" name="表格 12"/>
          <p:cNvGraphicFramePr/>
          <p:nvPr/>
        </p:nvGraphicFramePr>
        <p:xfrm>
          <a:off x="298450" y="5236845"/>
          <a:ext cx="4547870" cy="836295"/>
        </p:xfrm>
        <a:graphic>
          <a:graphicData uri="http://schemas.openxmlformats.org/drawingml/2006/table">
            <a:tbl>
              <a:tblPr firstRow="1" bandRow="1">
                <a:tableStyleId>{5940675A-B579-460E-94D1-54222C63F5DA}</a:tableStyleId>
              </a:tblPr>
              <a:tblGrid>
                <a:gridCol w="1397000"/>
                <a:gridCol w="3150870"/>
              </a:tblGrid>
              <a:tr h="271780">
                <a:tc>
                  <a:txBody>
                    <a:bodyPr/>
                    <a:p>
                      <a:pPr indent="0">
                        <a:buNone/>
                      </a:pPr>
                      <a:r>
                        <a:rPr lang="zh-CN" altLang="en-US" sz="1600" b="1">
                          <a:latin typeface="宋体" charset="0"/>
                          <a:cs typeface="宋体" charset="0"/>
                        </a:rPr>
                        <a:t>输出数据类型</a:t>
                      </a:r>
                      <a:endParaRPr lang="zh-CN" altLang="en-US" sz="1600" b="1">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1">
                          <a:latin typeface="宋体" charset="0"/>
                          <a:cs typeface="宋体" charset="0"/>
                        </a:rPr>
                        <a:t>说明</a:t>
                      </a:r>
                      <a:endParaRPr lang="zh-CN" altLang="en-US" sz="1600" b="1">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955">
                <a:tc>
                  <a:txBody>
                    <a:bodyPr/>
                    <a:p>
                      <a:pPr indent="0">
                        <a:buNone/>
                      </a:pPr>
                      <a:r>
                        <a:rPr lang="zh-CN" altLang="en-US" sz="1600" b="0">
                          <a:latin typeface="宋体" charset="0"/>
                          <a:cs typeface="宋体" charset="0"/>
                        </a:rPr>
                        <a:t>文本型</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宋体" charset="0"/>
                          <a:cs typeface="宋体" charset="0"/>
                        </a:rPr>
                        <a:t>主要输出学业状况的相关文字信息（科目）、学习笔记、评论</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2560">
                <a:tc>
                  <a:txBody>
                    <a:bodyPr/>
                    <a:p>
                      <a:pPr indent="0">
                        <a:buNone/>
                      </a:pPr>
                      <a:r>
                        <a:rPr lang="zh-CN" altLang="en-US" sz="1600" b="0">
                          <a:latin typeface="宋体" charset="0"/>
                          <a:cs typeface="宋体" charset="0"/>
                        </a:rPr>
                        <a:t>数字型</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latin typeface="宋体" charset="0"/>
                          <a:cs typeface="宋体" charset="0"/>
                        </a:rPr>
                        <a:t>各类数字（如绩点）</a:t>
                      </a:r>
                      <a:endParaRPr lang="zh-CN" altLang="en-US" sz="16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4" name="表格 13"/>
          <p:cNvGraphicFramePr/>
          <p:nvPr/>
        </p:nvGraphicFramePr>
        <p:xfrm>
          <a:off x="7508240" y="2311400"/>
          <a:ext cx="4039235" cy="3065780"/>
        </p:xfrm>
        <a:graphic>
          <a:graphicData uri="http://schemas.openxmlformats.org/drawingml/2006/table">
            <a:tbl>
              <a:tblPr firstRow="1" bandRow="1">
                <a:tableStyleId>{5940675A-B579-460E-94D1-54222C63F5DA}</a:tableStyleId>
              </a:tblPr>
              <a:tblGrid>
                <a:gridCol w="1231265"/>
                <a:gridCol w="2807970"/>
              </a:tblGrid>
              <a:tr h="405765">
                <a:tc>
                  <a:txBody>
                    <a:bodyPr/>
                    <a:p>
                      <a:pPr indent="0" algn="ctr">
                        <a:buNone/>
                      </a:pPr>
                      <a:r>
                        <a:rPr lang="zh-CN" altLang="en-US" sz="1800" b="0">
                          <a:solidFill>
                            <a:schemeClr val="tx1"/>
                          </a:solidFill>
                          <a:highlight>
                            <a:srgbClr val="D9D9D9"/>
                          </a:highlight>
                          <a:latin typeface="宋体" charset="0"/>
                          <a:cs typeface="宋体" charset="0"/>
                        </a:rPr>
                        <a:t>类别</a:t>
                      </a:r>
                      <a:endParaRPr lang="zh-CN" altLang="en-US" sz="1800" b="0">
                        <a:solidFill>
                          <a:schemeClr val="tx1"/>
                        </a:solidFill>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800" b="0">
                          <a:solidFill>
                            <a:schemeClr val="tx1"/>
                          </a:solidFill>
                          <a:highlight>
                            <a:srgbClr val="D9D9D9"/>
                          </a:highlight>
                          <a:latin typeface="宋体" charset="0"/>
                          <a:cs typeface="宋体" charset="0"/>
                        </a:rPr>
                        <a:t>标准配置</a:t>
                      </a:r>
                      <a:endParaRPr lang="zh-CN" altLang="en-US" sz="1800" b="0">
                        <a:solidFill>
                          <a:schemeClr val="tx1"/>
                        </a:solidFill>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450850">
                <a:tc rowSpan="2">
                  <a:txBody>
                    <a:bodyPr/>
                    <a:p>
                      <a:pPr indent="0" algn="ctr">
                        <a:buNone/>
                      </a:pPr>
                      <a:r>
                        <a:rPr lang="zh-CN" altLang="en-US" sz="1800" b="0">
                          <a:solidFill>
                            <a:schemeClr val="bg1"/>
                          </a:solidFill>
                          <a:latin typeface="宋体" charset="0"/>
                          <a:cs typeface="宋体" charset="0"/>
                        </a:rPr>
                        <a:t>开发环境</a:t>
                      </a:r>
                      <a:endParaRPr lang="zh-CN" altLang="en-US" sz="1800" b="0">
                        <a:solidFill>
                          <a:schemeClr val="bg1"/>
                        </a:solidFill>
                        <a:latin typeface="宋体" charset="0"/>
                        <a:ea typeface="宋体" charset="0"/>
                        <a:cs typeface="宋体"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solidFill>
                            <a:schemeClr val="bg1"/>
                          </a:solidFill>
                          <a:latin typeface="Times New Roman" panose="02020503050405090304" charset="0"/>
                          <a:cs typeface="Times New Roman" panose="02020503050405090304" charset="0"/>
                        </a:rPr>
                        <a:t>win</a:t>
                      </a:r>
                      <a:r>
                        <a:rPr lang="en-US" altLang="zh-CN" sz="2000" b="0">
                          <a:solidFill>
                            <a:schemeClr val="bg1"/>
                          </a:solidFill>
                          <a:latin typeface="宋体" charset="0"/>
                          <a:cs typeface="宋体" charset="0"/>
                        </a:rPr>
                        <a:t>dows</a:t>
                      </a:r>
                      <a:r>
                        <a:rPr lang="en-US" altLang="zh-CN" sz="2000" b="0">
                          <a:solidFill>
                            <a:schemeClr val="bg1"/>
                          </a:solidFill>
                          <a:latin typeface="Times New Roman" panose="02020503050405090304" charset="0"/>
                          <a:cs typeface="Times New Roman" panose="02020503050405090304" charset="0"/>
                        </a:rPr>
                        <a:t>10</a:t>
                      </a:r>
                      <a:endParaRPr lang="en-US" altLang="zh-CN" sz="20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57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800" b="0">
                          <a:solidFill>
                            <a:schemeClr val="bg1"/>
                          </a:solidFill>
                          <a:latin typeface="Times New Roman" panose="02020503050405090304" charset="0"/>
                          <a:cs typeface="Times New Roman" panose="02020503050405090304" charset="0"/>
                        </a:rPr>
                        <a:t>P</a:t>
                      </a:r>
                      <a:r>
                        <a:rPr lang="en-US" altLang="zh-CN" sz="1800" b="0">
                          <a:solidFill>
                            <a:schemeClr val="bg1"/>
                          </a:solidFill>
                          <a:latin typeface="宋体" charset="0"/>
                          <a:cs typeface="宋体" charset="0"/>
                        </a:rPr>
                        <a:t>hyon</a:t>
                      </a:r>
                      <a:r>
                        <a:rPr lang="en-US" altLang="zh-CN" sz="1800" b="0">
                          <a:solidFill>
                            <a:schemeClr val="bg1"/>
                          </a:solidFill>
                          <a:latin typeface="Times New Roman" panose="02020503050405090304" charset="0"/>
                          <a:cs typeface="Times New Roman" panose="02020503050405090304" charset="0"/>
                        </a:rPr>
                        <a:t>3.7</a:t>
                      </a:r>
                      <a:endParaRPr lang="en-US" altLang="zh-CN" sz="18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rowSpan="2">
                  <a:txBody>
                    <a:bodyPr/>
                    <a:p>
                      <a:pPr indent="0" algn="ctr">
                        <a:buNone/>
                      </a:pPr>
                      <a:r>
                        <a:rPr lang="zh-CN" altLang="en-US" sz="1800" b="0">
                          <a:solidFill>
                            <a:schemeClr val="bg1"/>
                          </a:solidFill>
                          <a:latin typeface="宋体" charset="0"/>
                          <a:cs typeface="宋体" charset="0"/>
                        </a:rPr>
                        <a:t>测试环境</a:t>
                      </a:r>
                      <a:endParaRPr lang="zh-CN" altLang="en-US" sz="1800" b="0">
                        <a:solidFill>
                          <a:schemeClr val="bg1"/>
                        </a:solidFill>
                        <a:latin typeface="宋体" charset="0"/>
                        <a:ea typeface="宋体" charset="0"/>
                        <a:cs typeface="宋体"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solidFill>
                            <a:schemeClr val="bg1"/>
                          </a:solidFill>
                          <a:latin typeface="Times New Roman" panose="02020503050405090304" charset="0"/>
                          <a:cs typeface="Times New Roman" panose="02020503050405090304" charset="0"/>
                        </a:rPr>
                        <a:t>Android10.0</a:t>
                      </a:r>
                      <a:endParaRPr lang="en-US" altLang="zh-CN" sz="20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solidFill>
                            <a:schemeClr val="bg1"/>
                          </a:solidFill>
                          <a:latin typeface="Times New Roman" panose="02020503050405090304" charset="0"/>
                          <a:cs typeface="Times New Roman" panose="02020503050405090304" charset="0"/>
                        </a:rPr>
                        <a:t>centos</a:t>
                      </a:r>
                      <a:endParaRPr lang="en-US" altLang="zh-CN" sz="20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rowSpan="2">
                  <a:txBody>
                    <a:bodyPr/>
                    <a:p>
                      <a:pPr indent="0" algn="ctr">
                        <a:buNone/>
                      </a:pPr>
                      <a:r>
                        <a:rPr lang="zh-CN" altLang="en-US" sz="1800" b="0">
                          <a:solidFill>
                            <a:schemeClr val="bg1"/>
                          </a:solidFill>
                          <a:latin typeface="宋体" charset="0"/>
                          <a:cs typeface="宋体" charset="0"/>
                        </a:rPr>
                        <a:t>运行环境</a:t>
                      </a:r>
                      <a:endParaRPr lang="zh-CN" altLang="en-US" sz="1800" b="0">
                        <a:solidFill>
                          <a:schemeClr val="bg1"/>
                        </a:solidFill>
                        <a:latin typeface="宋体" charset="0"/>
                        <a:ea typeface="宋体" charset="0"/>
                        <a:cs typeface="宋体"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solidFill>
                            <a:schemeClr val="bg1"/>
                          </a:solidFill>
                          <a:latin typeface="Times New Roman" panose="02020503050405090304" charset="0"/>
                          <a:cs typeface="Times New Roman" panose="02020503050405090304" charset="0"/>
                        </a:rPr>
                        <a:t>Android10.0</a:t>
                      </a:r>
                      <a:endParaRPr lang="en-US" altLang="zh-CN" sz="20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85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solidFill>
                            <a:schemeClr val="bg1"/>
                          </a:solidFill>
                          <a:latin typeface="Times New Roman" panose="02020503050405090304" charset="0"/>
                          <a:cs typeface="Times New Roman" panose="02020503050405090304" charset="0"/>
                        </a:rPr>
                        <a:t>centos</a:t>
                      </a:r>
                      <a:endParaRPr lang="en-US" altLang="zh-CN" sz="20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1635" y="2611110"/>
            <a:ext cx="4147930" cy="1107996"/>
          </a:xfrm>
          <a:prstGeom prst="rect">
            <a:avLst/>
          </a:prstGeom>
          <a:noFill/>
        </p:spPr>
        <p:txBody>
          <a:bodyPr wrap="square" rtlCol="0">
            <a:spAutoFit/>
          </a:bodyPr>
          <a:lstStyle/>
          <a:p>
            <a:pPr algn="ctr"/>
            <a:r>
              <a:rPr lang="en-US" altLang="zh-CN" sz="6600" b="1" dirty="0">
                <a:latin typeface="微软雅黑" panose="020B0503020204020204" pitchFamily="34" charset="-122"/>
                <a:ea typeface="微软雅黑" panose="020B0503020204020204" pitchFamily="34" charset="-122"/>
              </a:rPr>
              <a:t>PART 03</a:t>
            </a:r>
            <a:endParaRPr lang="zh-CN" altLang="en-US" sz="66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431235" y="3732358"/>
            <a:ext cx="29287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314036" y="3868828"/>
            <a:ext cx="3045930" cy="521970"/>
          </a:xfrm>
          <a:prstGeom prst="rect">
            <a:avLst/>
          </a:prstGeom>
        </p:spPr>
        <p:txBody>
          <a:bodyPr wrap="square">
            <a:spAutoFit/>
          </a:bodyPr>
          <a:lstStyle/>
          <a:p>
            <a:pPr algn="ctr"/>
            <a:r>
              <a:rPr lang="en-US" altLang="zh-CN" sz="2800" b="1" dirty="0">
                <a:latin typeface="微软雅黑" panose="020B0503020204020204" pitchFamily="34" charset="-122"/>
                <a:ea typeface="微软雅黑" panose="020B0503020204020204" pitchFamily="34" charset="-122"/>
                <a:sym typeface="+mn-ea"/>
              </a:rPr>
              <a:t>软件系统结构图</a:t>
            </a:r>
            <a:endParaRPr lang="en-US" altLang="zh-CN" sz="2800" b="1" dirty="0">
              <a:latin typeface="微软雅黑" panose="020B0503020204020204" pitchFamily="34" charset="-122"/>
              <a:ea typeface="微软雅黑" panose="020B0503020204020204" pitchFamily="34" charset="-122"/>
              <a:sym typeface="+mn-ea"/>
            </a:endParaRPr>
          </a:p>
        </p:txBody>
      </p:sp>
      <p:sp>
        <p:nvSpPr>
          <p:cNvPr id="11" name="矩形 23"/>
          <p:cNvSpPr>
            <a:spLocks noChangeArrowheads="1"/>
          </p:cNvSpPr>
          <p:nvPr/>
        </p:nvSpPr>
        <p:spPr bwMode="auto">
          <a:xfrm>
            <a:off x="6471920" y="2921635"/>
            <a:ext cx="3278505" cy="1383665"/>
          </a:xfrm>
          <a:prstGeom prst="rect">
            <a:avLst/>
          </a:prstGeom>
          <a:noFill/>
          <a:ln>
            <a:noFill/>
          </a:ln>
        </p:spPr>
        <p:txBody>
          <a:bodyPr wrap="square">
            <a:spAutoFit/>
          </a:bodyPr>
          <a:lstStyle/>
          <a:p>
            <a:pPr marL="285750" indent="-285750" eaLnBrk="1" hangingPunct="1">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前端类图</a:t>
            </a:r>
            <a:endParaRPr lang="zh-CN" altLang="en-US" sz="28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后端类图</a:t>
            </a:r>
            <a:endParaRPr lang="zh-CN" altLang="en-US" sz="2800" dirty="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类图说明</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7" descr="Main"/>
          <p:cNvPicPr>
            <a:picLocks noChangeAspect="1"/>
          </p:cNvPicPr>
          <p:nvPr/>
        </p:nvPicPr>
        <p:blipFill>
          <a:blip r:embed="rId1"/>
          <a:stretch>
            <a:fillRect/>
          </a:stretch>
        </p:blipFill>
        <p:spPr>
          <a:xfrm>
            <a:off x="13335" y="66675"/>
            <a:ext cx="12510135" cy="6197600"/>
          </a:xfrm>
          <a:prstGeom prst="rect">
            <a:avLst/>
          </a:prstGeom>
        </p:spPr>
      </p:pic>
      <p:grpSp>
        <p:nvGrpSpPr>
          <p:cNvPr id="4" name="组合 3"/>
          <p:cNvGrpSpPr/>
          <p:nvPr/>
        </p:nvGrpSpPr>
        <p:grpSpPr>
          <a:xfrm>
            <a:off x="10414635" y="330200"/>
            <a:ext cx="1308100" cy="1282700"/>
            <a:chOff x="4873365" y="2208126"/>
            <a:chExt cx="2669894" cy="2706772"/>
          </a:xfrm>
        </p:grpSpPr>
        <p:pic>
          <p:nvPicPr>
            <p:cNvPr id="5" name="图片 4"/>
            <p:cNvPicPr>
              <a:picLocks noChangeAspect="1"/>
            </p:cNvPicPr>
            <p:nvPr/>
          </p:nvPicPr>
          <p:blipFill rotWithShape="1">
            <a:blip r:embed="rId2" cstate="email"/>
            <a:srcRect b="-243"/>
            <a:stretch>
              <a:fillRect/>
            </a:stretch>
          </p:blipFill>
          <p:spPr>
            <a:xfrm>
              <a:off x="4873365" y="2254286"/>
              <a:ext cx="2669894" cy="2660612"/>
            </a:xfrm>
            <a:prstGeom prst="ellipse">
              <a:avLst/>
            </a:prstGeom>
          </p:spPr>
        </p:pic>
        <p:grpSp>
          <p:nvGrpSpPr>
            <p:cNvPr id="6" name="组合 5"/>
            <p:cNvGrpSpPr/>
            <p:nvPr/>
          </p:nvGrpSpPr>
          <p:grpSpPr>
            <a:xfrm>
              <a:off x="4873365" y="2208126"/>
              <a:ext cx="2641861" cy="2706772"/>
              <a:chOff x="4273290" y="2114550"/>
              <a:chExt cx="2858697" cy="2928936"/>
            </a:xfrm>
          </p:grpSpPr>
          <p:cxnSp>
            <p:nvCxnSpPr>
              <p:cNvPr id="7" name="直接连接符 6"/>
              <p:cNvCxnSpPr/>
              <p:nvPr/>
            </p:nvCxnSpPr>
            <p:spPr>
              <a:xfrm>
                <a:off x="4273290" y="3579018"/>
                <a:ext cx="2858697" cy="0"/>
              </a:xfrm>
              <a:prstGeom prst="line">
                <a:avLst/>
              </a:prstGeom>
              <a:ln w="571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702638" y="2114550"/>
                <a:ext cx="1" cy="2928936"/>
              </a:xfrm>
              <a:prstGeom prst="line">
                <a:avLst/>
              </a:prstGeom>
              <a:ln w="57150">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8101641" y="470451"/>
            <a:ext cx="1811020" cy="583565"/>
          </a:xfrm>
          <a:prstGeom prst="rect">
            <a:avLst/>
          </a:prstGeom>
          <a:ln>
            <a:solidFill>
              <a:schemeClr val="tx1"/>
            </a:solidFill>
          </a:ln>
        </p:spPr>
        <p:txBody>
          <a:bodyPr wrap="none">
            <a:spAutoFit/>
          </a:bodyPr>
          <a:lstStyle/>
          <a:p>
            <a:r>
              <a:rPr lang="zh-CN" altLang="en-US" sz="3200" b="1" dirty="0">
                <a:latin typeface="微软雅黑" panose="020B0503020204020204" pitchFamily="34" charset="-122"/>
                <a:ea typeface="微软雅黑" panose="020B0503020204020204" pitchFamily="34" charset="-122"/>
              </a:rPr>
              <a:t>前端类图</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10" descr="后端"/>
          <p:cNvPicPr>
            <a:picLocks noChangeAspect="1"/>
          </p:cNvPicPr>
          <p:nvPr/>
        </p:nvPicPr>
        <p:blipFill>
          <a:blip r:embed="rId1"/>
          <a:stretch>
            <a:fillRect/>
          </a:stretch>
        </p:blipFill>
        <p:spPr>
          <a:xfrm>
            <a:off x="476885" y="254635"/>
            <a:ext cx="8612505" cy="6349365"/>
          </a:xfrm>
          <a:prstGeom prst="rect">
            <a:avLst/>
          </a:prstGeom>
        </p:spPr>
      </p:pic>
      <p:grpSp>
        <p:nvGrpSpPr>
          <p:cNvPr id="4" name="组合 3"/>
          <p:cNvGrpSpPr/>
          <p:nvPr/>
        </p:nvGrpSpPr>
        <p:grpSpPr>
          <a:xfrm>
            <a:off x="10187305" y="254635"/>
            <a:ext cx="1308100" cy="1282700"/>
            <a:chOff x="4873365" y="2208126"/>
            <a:chExt cx="2669894" cy="2706772"/>
          </a:xfrm>
        </p:grpSpPr>
        <p:pic>
          <p:nvPicPr>
            <p:cNvPr id="5" name="图片 4"/>
            <p:cNvPicPr>
              <a:picLocks noChangeAspect="1"/>
            </p:cNvPicPr>
            <p:nvPr/>
          </p:nvPicPr>
          <p:blipFill rotWithShape="1">
            <a:blip r:embed="rId2" cstate="email"/>
            <a:srcRect b="-243"/>
            <a:stretch>
              <a:fillRect/>
            </a:stretch>
          </p:blipFill>
          <p:spPr>
            <a:xfrm>
              <a:off x="4873365" y="2254286"/>
              <a:ext cx="2669894" cy="2660612"/>
            </a:xfrm>
            <a:prstGeom prst="ellipse">
              <a:avLst/>
            </a:prstGeom>
          </p:spPr>
        </p:pic>
        <p:grpSp>
          <p:nvGrpSpPr>
            <p:cNvPr id="6" name="组合 5"/>
            <p:cNvGrpSpPr/>
            <p:nvPr/>
          </p:nvGrpSpPr>
          <p:grpSpPr>
            <a:xfrm>
              <a:off x="4873365" y="2208126"/>
              <a:ext cx="2641861" cy="2706772"/>
              <a:chOff x="4273290" y="2114550"/>
              <a:chExt cx="2858697" cy="2928936"/>
            </a:xfrm>
          </p:grpSpPr>
          <p:cxnSp>
            <p:nvCxnSpPr>
              <p:cNvPr id="7" name="直接连接符 6"/>
              <p:cNvCxnSpPr/>
              <p:nvPr/>
            </p:nvCxnSpPr>
            <p:spPr>
              <a:xfrm>
                <a:off x="4273290" y="3579018"/>
                <a:ext cx="2858697" cy="0"/>
              </a:xfrm>
              <a:prstGeom prst="line">
                <a:avLst/>
              </a:prstGeom>
              <a:ln w="571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702638" y="2114550"/>
                <a:ext cx="1" cy="2928936"/>
              </a:xfrm>
              <a:prstGeom prst="line">
                <a:avLst/>
              </a:prstGeom>
              <a:ln w="57150">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9936156" y="2331001"/>
            <a:ext cx="1811020" cy="583565"/>
          </a:xfrm>
          <a:prstGeom prst="rect">
            <a:avLst/>
          </a:prstGeom>
          <a:ln>
            <a:solidFill>
              <a:schemeClr val="tx1"/>
            </a:solidFill>
          </a:ln>
        </p:spPr>
        <p:txBody>
          <a:bodyPr wrap="none">
            <a:spAutoFit/>
          </a:bodyPr>
          <a:lstStyle/>
          <a:p>
            <a:r>
              <a:rPr lang="zh-CN" altLang="en-US" sz="3200" b="1" dirty="0">
                <a:latin typeface="微软雅黑" panose="020B0503020204020204" pitchFamily="34" charset="-122"/>
                <a:ea typeface="微软雅黑" panose="020B0503020204020204" pitchFamily="34" charset="-122"/>
              </a:rPr>
              <a:t>后端类图</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10470" y="0"/>
            <a:ext cx="628153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20349" r="18924" b="12060"/>
          <a:stretch>
            <a:fillRect/>
          </a:stretch>
        </p:blipFill>
        <p:spPr>
          <a:xfrm>
            <a:off x="4922520" y="706755"/>
            <a:ext cx="2115820" cy="5444490"/>
          </a:xfrm>
          <a:prstGeom prst="rect">
            <a:avLst/>
          </a:prstGeom>
          <a:effectLst>
            <a:softEdge rad="317500"/>
          </a:effectLst>
        </p:spPr>
      </p:pic>
      <p:graphicFrame>
        <p:nvGraphicFramePr>
          <p:cNvPr id="0" name="表格 -1"/>
          <p:cNvGraphicFramePr/>
          <p:nvPr/>
        </p:nvGraphicFramePr>
        <p:xfrm>
          <a:off x="400685" y="98425"/>
          <a:ext cx="4247515" cy="6661150"/>
        </p:xfrm>
        <a:graphic>
          <a:graphicData uri="http://schemas.openxmlformats.org/drawingml/2006/table">
            <a:tbl>
              <a:tblPr firstRow="1" bandRow="1">
                <a:tableStyleId>{5940675A-B579-460E-94D1-54222C63F5DA}</a:tableStyleId>
              </a:tblPr>
              <a:tblGrid>
                <a:gridCol w="1050290"/>
                <a:gridCol w="3197225"/>
              </a:tblGrid>
              <a:tr h="309880">
                <a:tc gridSpan="2">
                  <a:txBody>
                    <a:bodyPr/>
                    <a:p>
                      <a:pPr indent="0">
                        <a:buNone/>
                      </a:pPr>
                      <a:r>
                        <a:rPr lang="zh-CN" altLang="en-US" sz="1600" b="1">
                          <a:highlight>
                            <a:srgbClr val="D9D9D9"/>
                          </a:highlight>
                          <a:latin typeface="宋体" charset="0"/>
                          <a:cs typeface="宋体" charset="0"/>
                        </a:rPr>
                        <a:t>前端</a:t>
                      </a:r>
                      <a:endParaRPr lang="zh-CN" altLang="en-US" sz="1600" b="1">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98120">
                <a:tc>
                  <a:txBody>
                    <a:bodyPr/>
                    <a:p>
                      <a:pPr indent="0" algn="ctr">
                        <a:buNone/>
                      </a:pPr>
                      <a:r>
                        <a:rPr lang="zh-CN" altLang="en-US" sz="1200" b="0">
                          <a:highlight>
                            <a:srgbClr val="D9D9D9"/>
                          </a:highlight>
                          <a:latin typeface="宋体" charset="0"/>
                          <a:cs typeface="宋体" charset="0"/>
                        </a:rPr>
                        <a:t>类名</a:t>
                      </a:r>
                      <a:endParaRPr lang="zh-CN" altLang="en-US" sz="12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200" b="0">
                          <a:highlight>
                            <a:srgbClr val="D9D9D9"/>
                          </a:highlight>
                          <a:latin typeface="宋体" charset="0"/>
                          <a:cs typeface="宋体" charset="0"/>
                        </a:rPr>
                        <a:t>功能概述</a:t>
                      </a:r>
                      <a:endParaRPr lang="zh-CN" altLang="en-US" sz="12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219075">
                <a:tc>
                  <a:txBody>
                    <a:bodyPr/>
                    <a:p>
                      <a:pPr indent="0">
                        <a:buNone/>
                      </a:pPr>
                      <a:r>
                        <a:rPr lang="en-US" altLang="zh-CN" sz="1200" b="0" i="1">
                          <a:latin typeface="宋体" charset="0"/>
                          <a:cs typeface="宋体" charset="0"/>
                        </a:rPr>
                        <a:t>Litepall</a:t>
                      </a:r>
                      <a:r>
                        <a:rPr lang="en-US" altLang="zh-CN" sz="1200" b="0" i="1">
                          <a:latin typeface="Times New Roman" panose="02020503050405090304" charset="0"/>
                          <a:cs typeface="Times New Roman" panose="02020503050405090304" charset="0"/>
                        </a:rPr>
                        <a:t>mpl</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实现</a:t>
                      </a:r>
                      <a:r>
                        <a:rPr lang="en-US" altLang="zh-CN" sz="1400" b="0">
                          <a:latin typeface="Times New Roman" panose="02020503050405090304" charset="0"/>
                          <a:cs typeface="Times New Roman" panose="02020503050405090304" charset="0"/>
                        </a:rPr>
                        <a:t>Android</a:t>
                      </a:r>
                      <a:r>
                        <a:rPr lang="zh-CN" altLang="en-US" sz="1400" b="0">
                          <a:latin typeface="Times New Roman" panose="02020503050405090304" charset="0"/>
                          <a:cs typeface="Times New Roman" panose="02020503050405090304" charset="0"/>
                        </a:rPr>
                        <a:t>上的数据持久化</a:t>
                      </a:r>
                      <a:r>
                        <a:rPr lang="zh-CN" altLang="en-US" sz="1400" b="0">
                          <a:latin typeface="宋体" charset="0"/>
                          <a:cs typeface="宋体" charset="0"/>
                        </a:rPr>
                        <a:t>方法</a:t>
                      </a:r>
                      <a:r>
                        <a:rPr lang="en-US" altLang="zh-CN" sz="1400" b="0">
                          <a:latin typeface="宋体" charset="0"/>
                          <a:cs typeface="宋体" charset="0"/>
                        </a:rPr>
                        <a:t>1</a:t>
                      </a:r>
                      <a:endParaRPr lang="en-US" altLang="zh-CN" sz="14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S</a:t>
                      </a:r>
                      <a:r>
                        <a:rPr lang="en-US" altLang="zh-CN" sz="1200" b="0" i="1">
                          <a:latin typeface="Times New Roman" panose="02020503050405090304" charset="0"/>
                          <a:cs typeface="Times New Roman" panose="02020503050405090304" charset="0"/>
                        </a:rPr>
                        <a:t>earchHistoryBean</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实体类</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9130">
                <a:tc>
                  <a:txBody>
                    <a:bodyPr/>
                    <a:p>
                      <a:pPr indent="0">
                        <a:buNone/>
                      </a:pPr>
                      <a:r>
                        <a:rPr lang="en-US" altLang="zh-CN" sz="1200" b="0" i="1">
                          <a:latin typeface="Times New Roman" panose="02020503050405090304" charset="0"/>
                          <a:cs typeface="Times New Roman" panose="02020503050405090304" charset="0"/>
                        </a:rPr>
                        <a:t>DataManage</a:t>
                      </a:r>
                      <a:endParaRPr lang="en-US" altLang="zh-CN" sz="1200" b="0" i="1">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数据管理类 使用单例模式 通过持有</a:t>
                      </a:r>
                      <a:r>
                        <a:rPr lang="en-US" altLang="zh-CN" sz="1400" b="0">
                          <a:latin typeface="Times New Roman" panose="02020503050405090304" charset="0"/>
                          <a:cs typeface="Times New Roman" panose="02020503050405090304" charset="0"/>
                        </a:rPr>
                        <a:t>LitePalImpl</a:t>
                      </a:r>
                      <a:r>
                        <a:rPr lang="zh-CN" altLang="en-US" sz="1400" b="0">
                          <a:latin typeface="Times New Roman" panose="02020503050405090304" charset="0"/>
                          <a:cs typeface="Times New Roman" panose="02020503050405090304" charset="0"/>
                        </a:rPr>
                        <a:t>以及</a:t>
                      </a:r>
                      <a:r>
                        <a:rPr lang="en-US" altLang="zh-CN" sz="1400" b="0">
                          <a:latin typeface="Times New Roman" panose="02020503050405090304" charset="0"/>
                          <a:cs typeface="Times New Roman" panose="02020503050405090304" charset="0"/>
                        </a:rPr>
                        <a:t>PrefImpl</a:t>
                      </a:r>
                      <a:r>
                        <a:rPr lang="zh-CN" altLang="en-US" sz="1400" b="0">
                          <a:latin typeface="Times New Roman" panose="02020503050405090304" charset="0"/>
                          <a:cs typeface="Times New Roman" panose="02020503050405090304" charset="0"/>
                        </a:rPr>
                        <a:t>的对象，使用委托的方式将数据访问与保存请求委托给</a:t>
                      </a:r>
                      <a:r>
                        <a:rPr lang="en-US" altLang="zh-CN" sz="1400" b="0">
                          <a:latin typeface="Times New Roman" panose="02020503050405090304" charset="0"/>
                          <a:cs typeface="Times New Roman" panose="02020503050405090304" charset="0"/>
                        </a:rPr>
                        <a:t>LitepalImpl</a:t>
                      </a:r>
                      <a:r>
                        <a:rPr lang="zh-CN" altLang="en-US" sz="1400" b="0">
                          <a:latin typeface="Times New Roman" panose="02020503050405090304" charset="0"/>
                          <a:cs typeface="Times New Roman" panose="02020503050405090304" charset="0"/>
                        </a:rPr>
                        <a:t>以及</a:t>
                      </a:r>
                      <a:r>
                        <a:rPr lang="en-US" altLang="zh-CN" sz="1400" b="0">
                          <a:latin typeface="Times New Roman" panose="02020503050405090304" charset="0"/>
                          <a:cs typeface="Times New Roman" panose="02020503050405090304" charset="0"/>
                        </a:rPr>
                        <a:t>PrefImpl</a:t>
                      </a:r>
                      <a:r>
                        <a:rPr lang="zh-CN" altLang="en-US" sz="1400" b="0">
                          <a:latin typeface="Times New Roman" panose="02020503050405090304" charset="0"/>
                          <a:cs typeface="Times New Roman" panose="02020503050405090304" charset="0"/>
                        </a:rPr>
                        <a:t>这两个类</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P</a:t>
                      </a:r>
                      <a:r>
                        <a:rPr lang="en-US" altLang="zh-CN" sz="1200" b="0" i="1">
                          <a:latin typeface="Times New Roman" panose="02020503050405090304" charset="0"/>
                          <a:cs typeface="Times New Roman" panose="02020503050405090304" charset="0"/>
                        </a:rPr>
                        <a:t>reflmpl</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实现</a:t>
                      </a:r>
                      <a:r>
                        <a:rPr lang="en-US" altLang="zh-CN" sz="1400" b="0">
                          <a:latin typeface="Times New Roman" panose="02020503050405090304" charset="0"/>
                          <a:cs typeface="Times New Roman" panose="02020503050405090304" charset="0"/>
                        </a:rPr>
                        <a:t>Android</a:t>
                      </a:r>
                      <a:r>
                        <a:rPr lang="zh-CN" altLang="en-US" sz="1400" b="0">
                          <a:latin typeface="Times New Roman" panose="02020503050405090304" charset="0"/>
                          <a:cs typeface="Times New Roman" panose="02020503050405090304" charset="0"/>
                        </a:rPr>
                        <a:t>上的数据持久化</a:t>
                      </a:r>
                      <a:r>
                        <a:rPr lang="zh-CN" altLang="en-US" sz="1400" b="0">
                          <a:latin typeface="宋体" charset="0"/>
                          <a:cs typeface="宋体" charset="0"/>
                        </a:rPr>
                        <a:t>方法</a:t>
                      </a:r>
                      <a:r>
                        <a:rPr lang="en-US" altLang="zh-CN" sz="1400" b="0">
                          <a:latin typeface="宋体" charset="0"/>
                          <a:cs typeface="宋体" charset="0"/>
                        </a:rPr>
                        <a:t>2</a:t>
                      </a:r>
                      <a:endParaRPr lang="en-US" altLang="zh-CN" sz="14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A</a:t>
                      </a:r>
                      <a:r>
                        <a:rPr lang="en-US" altLang="zh-CN" sz="1200" b="0" i="1">
                          <a:latin typeface="Times New Roman" panose="02020503050405090304" charset="0"/>
                          <a:cs typeface="Times New Roman" panose="02020503050405090304" charset="0"/>
                        </a:rPr>
                        <a:t>piServiceProxy</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charset="0"/>
                          <a:cs typeface="宋体" charset="0"/>
                        </a:rPr>
                        <a:t>接口方法</a:t>
                      </a:r>
                      <a:endParaRPr lang="zh-CN" altLang="en-US" sz="1400" b="0">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p>
                      <a:pPr indent="0">
                        <a:buNone/>
                      </a:pPr>
                      <a:r>
                        <a:rPr lang="en-US" altLang="zh-CN" sz="1200" b="0" i="1">
                          <a:latin typeface="宋体" charset="0"/>
                          <a:cs typeface="宋体" charset="0"/>
                        </a:rPr>
                        <a:t>R</a:t>
                      </a:r>
                      <a:r>
                        <a:rPr lang="en-US" altLang="zh-CN" sz="1200" b="0" i="1">
                          <a:latin typeface="Times New Roman" panose="02020503050405090304" charset="0"/>
                          <a:cs typeface="Times New Roman" panose="02020503050405090304" charset="0"/>
                        </a:rPr>
                        <a:t>etrofitHelper</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Times New Roman" panose="02020503050405090304" charset="0"/>
                          <a:cs typeface="Times New Roman" panose="02020503050405090304" charset="0"/>
                        </a:rPr>
                        <a:t>RetrofitHelper</a:t>
                      </a:r>
                      <a:r>
                        <a:rPr lang="zh-CN" altLang="en-US" sz="1400" b="0">
                          <a:latin typeface="Times New Roman" panose="02020503050405090304" charset="0"/>
                          <a:cs typeface="Times New Roman" panose="02020503050405090304" charset="0"/>
                        </a:rPr>
                        <a:t>是网络请求帮助类 使用单例模式 通过动态代理模式实现</a:t>
                      </a:r>
                      <a:r>
                        <a:rPr lang="en-US" altLang="zh-CN" sz="1400" b="0">
                          <a:latin typeface="Times New Roman" panose="02020503050405090304" charset="0"/>
                          <a:cs typeface="Times New Roman" panose="02020503050405090304" charset="0"/>
                        </a:rPr>
                        <a:t>ApiService</a:t>
                      </a:r>
                      <a:r>
                        <a:rPr lang="zh-CN" altLang="en-US" sz="1400" b="0">
                          <a:latin typeface="Times New Roman" panose="02020503050405090304" charset="0"/>
                          <a:cs typeface="Times New Roman" panose="02020503050405090304" charset="0"/>
                        </a:rPr>
                        <a:t>接口中的方法 借此实现网络请求</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C</a:t>
                      </a:r>
                      <a:r>
                        <a:rPr lang="en-US" altLang="zh-CN" sz="1200" b="0" i="1">
                          <a:latin typeface="Times New Roman" panose="02020503050405090304" charset="0"/>
                          <a:cs typeface="Times New Roman" panose="02020503050405090304" charset="0"/>
                        </a:rPr>
                        <a:t>onstants</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Times New Roman" panose="02020503050405090304" charset="0"/>
                          <a:cs typeface="Times New Roman" panose="02020503050405090304" charset="0"/>
                        </a:rPr>
                        <a:t>Constants </a:t>
                      </a:r>
                      <a:r>
                        <a:rPr lang="zh-CN" altLang="en-US" sz="1400" b="0">
                          <a:latin typeface="Times New Roman" panose="02020503050405090304" charset="0"/>
                          <a:cs typeface="Times New Roman" panose="02020503050405090304" charset="0"/>
                        </a:rPr>
                        <a:t>提供全局常量</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G</a:t>
                      </a:r>
                      <a:r>
                        <a:rPr lang="en-US" altLang="zh-CN" sz="1200" b="0" i="1">
                          <a:latin typeface="Times New Roman" panose="02020503050405090304" charset="0"/>
                          <a:cs typeface="Times New Roman" panose="02020503050405090304" charset="0"/>
                        </a:rPr>
                        <a:t>eneralResponseBean</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实体类</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M</a:t>
                      </a:r>
                      <a:r>
                        <a:rPr lang="en-US" altLang="zh-CN" sz="1200" b="0" i="1">
                          <a:latin typeface="Times New Roman" panose="02020503050405090304" charset="0"/>
                          <a:cs typeface="Times New Roman" panose="02020503050405090304" charset="0"/>
                        </a:rPr>
                        <a:t>yApplication</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Times New Roman" panose="02020503050405090304" charset="0"/>
                          <a:cs typeface="Times New Roman" panose="02020503050405090304" charset="0"/>
                        </a:rPr>
                        <a:t>Android</a:t>
                      </a:r>
                      <a:r>
                        <a:rPr lang="zh-CN" altLang="en-US" sz="1400" b="0">
                          <a:latin typeface="Times New Roman" panose="02020503050405090304" charset="0"/>
                          <a:cs typeface="Times New Roman" panose="02020503050405090304" charset="0"/>
                        </a:rPr>
                        <a:t>开发的组件</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altLang="zh-CN" sz="1200" b="0" i="1">
                          <a:latin typeface="宋体" charset="0"/>
                          <a:cs typeface="宋体" charset="0"/>
                        </a:rPr>
                        <a:t>B</a:t>
                      </a:r>
                      <a:r>
                        <a:rPr lang="en-US" altLang="zh-CN" sz="1200" b="0" i="1">
                          <a:latin typeface="Times New Roman" panose="02020503050405090304" charset="0"/>
                          <a:cs typeface="Times New Roman" panose="02020503050405090304" charset="0"/>
                        </a:rPr>
                        <a:t>aseActivity</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Times New Roman" panose="02020503050405090304" charset="0"/>
                          <a:cs typeface="Times New Roman" panose="02020503050405090304" charset="0"/>
                        </a:rPr>
                        <a:t>Android</a:t>
                      </a:r>
                      <a:r>
                        <a:rPr lang="zh-CN" altLang="en-US" sz="1400" b="0">
                          <a:latin typeface="Times New Roman" panose="02020503050405090304" charset="0"/>
                          <a:cs typeface="Times New Roman" panose="02020503050405090304" charset="0"/>
                        </a:rPr>
                        <a:t>开发的组件通过一定的封装简化了</a:t>
                      </a:r>
                      <a:r>
                        <a:rPr lang="en-US" altLang="zh-CN" sz="1400" b="0">
                          <a:latin typeface="Times New Roman" panose="02020503050405090304" charset="0"/>
                          <a:cs typeface="Times New Roman" panose="02020503050405090304" charset="0"/>
                        </a:rPr>
                        <a:t>Android</a:t>
                      </a:r>
                      <a:r>
                        <a:rPr lang="zh-CN" altLang="en-US" sz="1400" b="0">
                          <a:latin typeface="Times New Roman" panose="02020503050405090304" charset="0"/>
                          <a:cs typeface="Times New Roman" panose="02020503050405090304" charset="0"/>
                        </a:rPr>
                        <a:t>的</a:t>
                      </a:r>
                      <a:r>
                        <a:rPr lang="en-US" altLang="zh-CN" sz="1400" b="0">
                          <a:latin typeface="Times New Roman" panose="02020503050405090304" charset="0"/>
                          <a:cs typeface="Times New Roman" panose="02020503050405090304" charset="0"/>
                        </a:rPr>
                        <a:t>Activity</a:t>
                      </a:r>
                      <a:r>
                        <a:rPr lang="zh-CN" altLang="en-US" sz="1400" b="0">
                          <a:latin typeface="Times New Roman" panose="02020503050405090304" charset="0"/>
                          <a:cs typeface="Times New Roman" panose="02020503050405090304" charset="0"/>
                        </a:rPr>
                        <a:t>中的一些样板代码</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M</a:t>
                      </a:r>
                      <a:r>
                        <a:rPr lang="en-US" altLang="zh-CN" sz="1200" b="0" i="1">
                          <a:latin typeface="Times New Roman" panose="02020503050405090304" charset="0"/>
                          <a:cs typeface="Times New Roman" panose="02020503050405090304" charset="0"/>
                        </a:rPr>
                        <a:t>ainActivity</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BaseActivity </a:t>
                      </a:r>
                      <a:r>
                        <a:rPr lang="zh-CN" altLang="en-US" sz="1400" b="0">
                          <a:latin typeface="Times New Roman" panose="02020503050405090304" charset="0"/>
                          <a:cs typeface="Times New Roman" panose="02020503050405090304" charset="0"/>
                        </a:rPr>
                        <a:t>为</a:t>
                      </a:r>
                      <a:r>
                        <a:rPr lang="en-US" altLang="zh-CN" sz="1400" b="0">
                          <a:latin typeface="Times New Roman" panose="02020503050405090304" charset="0"/>
                          <a:cs typeface="Times New Roman" panose="02020503050405090304" charset="0"/>
                        </a:rPr>
                        <a:t>APP</a:t>
                      </a:r>
                      <a:r>
                        <a:rPr lang="zh-CN" altLang="en-US" sz="1400" b="0">
                          <a:latin typeface="Times New Roman" panose="02020503050405090304" charset="0"/>
                          <a:cs typeface="Times New Roman" panose="02020503050405090304" charset="0"/>
                        </a:rPr>
                        <a:t>的主界面</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L</a:t>
                      </a:r>
                      <a:r>
                        <a:rPr lang="en-US" altLang="zh-CN" sz="1200" b="0" i="1">
                          <a:latin typeface="Times New Roman" panose="02020503050405090304" charset="0"/>
                          <a:cs typeface="Times New Roman" panose="02020503050405090304" charset="0"/>
                        </a:rPr>
                        <a:t>ogInActivity</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BaseActivity </a:t>
                      </a:r>
                      <a:r>
                        <a:rPr lang="zh-CN" altLang="en-US" sz="1400" b="0">
                          <a:latin typeface="Times New Roman" panose="02020503050405090304" charset="0"/>
                          <a:cs typeface="Times New Roman" panose="02020503050405090304" charset="0"/>
                        </a:rPr>
                        <a:t>用于实现登录视图以及相关操作</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p>
                      <a:pPr indent="0">
                        <a:buNone/>
                      </a:pPr>
                      <a:r>
                        <a:rPr lang="en-US" altLang="zh-CN" sz="1200" b="0" i="1">
                          <a:latin typeface="宋体" charset="0"/>
                          <a:cs typeface="宋体" charset="0"/>
                        </a:rPr>
                        <a:t>R</a:t>
                      </a:r>
                      <a:r>
                        <a:rPr lang="en-US" altLang="zh-CN" sz="1200" b="0" i="1">
                          <a:latin typeface="Times New Roman" panose="02020503050405090304" charset="0"/>
                          <a:cs typeface="Times New Roman" panose="02020503050405090304" charset="0"/>
                        </a:rPr>
                        <a:t>egActivity</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BaseActivity </a:t>
                      </a:r>
                      <a:r>
                        <a:rPr lang="zh-CN" altLang="en-US" sz="1400" b="0">
                          <a:latin typeface="Times New Roman" panose="02020503050405090304" charset="0"/>
                          <a:cs typeface="Times New Roman" panose="02020503050405090304" charset="0"/>
                        </a:rPr>
                        <a:t>实现注册</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D</a:t>
                      </a:r>
                      <a:r>
                        <a:rPr lang="en-US" altLang="zh-CN" sz="1200" b="0" i="1">
                          <a:latin typeface="Times New Roman" panose="02020503050405090304" charset="0"/>
                          <a:cs typeface="Times New Roman" panose="02020503050405090304" charset="0"/>
                        </a:rPr>
                        <a:t>etailActivity</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BaseActivity </a:t>
                      </a:r>
                      <a:r>
                        <a:rPr lang="zh-CN" altLang="en-US" sz="1400" b="0">
                          <a:latin typeface="Times New Roman" panose="02020503050405090304" charset="0"/>
                          <a:cs typeface="Times New Roman" panose="02020503050405090304" charset="0"/>
                        </a:rPr>
                        <a:t>实现辅导详情页</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p>
                      <a:pPr indent="0">
                        <a:buNone/>
                      </a:pPr>
                      <a:r>
                        <a:rPr lang="en-US" altLang="zh-CN" sz="1200" b="0" i="1">
                          <a:latin typeface="宋体" charset="0"/>
                          <a:cs typeface="宋体" charset="0"/>
                        </a:rPr>
                        <a:t>B</a:t>
                      </a:r>
                      <a:r>
                        <a:rPr lang="en-US" altLang="zh-CN" sz="1200" b="0" i="1">
                          <a:latin typeface="Times New Roman" panose="02020503050405090304" charset="0"/>
                          <a:cs typeface="Times New Roman" panose="02020503050405090304" charset="0"/>
                        </a:rPr>
                        <a:t>aseFragment</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Times New Roman" panose="02020503050405090304" charset="0"/>
                          <a:cs typeface="Times New Roman" panose="02020503050405090304" charset="0"/>
                        </a:rPr>
                        <a:t>Android</a:t>
                      </a:r>
                      <a:r>
                        <a:rPr lang="zh-CN" altLang="en-US" sz="1400" b="0">
                          <a:latin typeface="Times New Roman" panose="02020503050405090304" charset="0"/>
                          <a:cs typeface="Times New Roman" panose="02020503050405090304" charset="0"/>
                        </a:rPr>
                        <a:t>开发的组件功能与</a:t>
                      </a:r>
                      <a:r>
                        <a:rPr lang="en-US" altLang="zh-CN" sz="1400" b="0">
                          <a:latin typeface="Times New Roman" panose="02020503050405090304" charset="0"/>
                          <a:cs typeface="Times New Roman" panose="02020503050405090304" charset="0"/>
                        </a:rPr>
                        <a:t>BaseActivity</a:t>
                      </a:r>
                      <a:r>
                        <a:rPr lang="zh-CN" altLang="en-US" sz="1400" b="0">
                          <a:latin typeface="Times New Roman" panose="02020503050405090304" charset="0"/>
                          <a:cs typeface="Times New Roman" panose="02020503050405090304" charset="0"/>
                        </a:rPr>
                        <a:t>类似 </a:t>
                      </a:r>
                      <a:r>
                        <a:rPr lang="en-US" altLang="zh-CN" sz="1400" b="0">
                          <a:latin typeface="宋体" charset="0"/>
                          <a:cs typeface="宋体" charset="0"/>
                        </a:rPr>
                        <a:t>a</a:t>
                      </a:r>
                      <a:endParaRPr lang="en-US" altLang="zh-CN" sz="1400" b="0">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U</a:t>
                      </a:r>
                      <a:r>
                        <a:rPr lang="en-US" altLang="zh-CN" sz="1200" b="0" i="1">
                          <a:latin typeface="Times New Roman" panose="02020503050405090304" charset="0"/>
                          <a:cs typeface="Times New Roman" panose="02020503050405090304" charset="0"/>
                        </a:rPr>
                        <a:t>serFragment</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BaseFragment</a:t>
                      </a:r>
                      <a:r>
                        <a:rPr lang="zh-CN" altLang="en-US" sz="1400" b="0">
                          <a:latin typeface="宋体" charset="0"/>
                          <a:cs typeface="宋体" charset="0"/>
                        </a:rPr>
                        <a:t>，</a:t>
                      </a:r>
                      <a:r>
                        <a:rPr lang="zh-CN" altLang="en-US" sz="1400" b="0">
                          <a:latin typeface="Times New Roman" panose="02020503050405090304" charset="0"/>
                          <a:cs typeface="Times New Roman" panose="02020503050405090304" charset="0"/>
                        </a:rPr>
                        <a:t>实现用户中心界面</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M</a:t>
                      </a:r>
                      <a:r>
                        <a:rPr lang="en-US" altLang="zh-CN" sz="1200" b="0" i="1">
                          <a:latin typeface="Times New Roman" panose="02020503050405090304" charset="0"/>
                          <a:cs typeface="Times New Roman" panose="02020503050405090304" charset="0"/>
                        </a:rPr>
                        <a:t>sgFragment</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BaseFragment</a:t>
                      </a:r>
                      <a:r>
                        <a:rPr lang="zh-CN" altLang="en-US" sz="1400" b="0">
                          <a:latin typeface="宋体" charset="0"/>
                          <a:cs typeface="宋体" charset="0"/>
                        </a:rPr>
                        <a:t>，</a:t>
                      </a:r>
                      <a:r>
                        <a:rPr lang="zh-CN" altLang="en-US" sz="1400" b="0">
                          <a:latin typeface="Times New Roman" panose="02020503050405090304" charset="0"/>
                          <a:cs typeface="Times New Roman" panose="02020503050405090304" charset="0"/>
                        </a:rPr>
                        <a:t>实现消息界面 </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N</a:t>
                      </a:r>
                      <a:r>
                        <a:rPr lang="en-US" altLang="zh-CN" sz="1200" b="0" i="1">
                          <a:latin typeface="Times New Roman" panose="02020503050405090304" charset="0"/>
                          <a:cs typeface="Times New Roman" panose="02020503050405090304" charset="0"/>
                        </a:rPr>
                        <a:t>oteFragment</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BaseFragment</a:t>
                      </a:r>
                      <a:r>
                        <a:rPr lang="zh-CN" altLang="en-US" sz="1400" b="0">
                          <a:latin typeface="宋体" charset="0"/>
                          <a:cs typeface="宋体" charset="0"/>
                        </a:rPr>
                        <a:t>，</a:t>
                      </a:r>
                      <a:r>
                        <a:rPr lang="zh-CN" altLang="en-US" sz="1400" b="0">
                          <a:latin typeface="Times New Roman" panose="02020503050405090304" charset="0"/>
                          <a:cs typeface="Times New Roman" panose="02020503050405090304" charset="0"/>
                        </a:rPr>
                        <a:t>实现笔记界面</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p>
                      <a:pPr indent="0">
                        <a:buNone/>
                      </a:pPr>
                      <a:r>
                        <a:rPr lang="en-US" altLang="zh-CN" sz="1200" b="0" i="1">
                          <a:latin typeface="宋体" charset="0"/>
                          <a:cs typeface="宋体" charset="0"/>
                        </a:rPr>
                        <a:t>I</a:t>
                      </a:r>
                      <a:r>
                        <a:rPr lang="en-US" altLang="zh-CN" sz="1200" b="0" i="1">
                          <a:latin typeface="Times New Roman" panose="02020503050405090304" charset="0"/>
                          <a:cs typeface="Times New Roman" panose="02020503050405090304" charset="0"/>
                        </a:rPr>
                        <a:t>ndexFragment</a:t>
                      </a:r>
                      <a:endParaRPr lang="en-US" altLang="zh-CN" sz="1200" b="0" i="1">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Times New Roman" panose="02020503050405090304" charset="0"/>
                          <a:cs typeface="Times New Roman" panose="02020503050405090304" charset="0"/>
                        </a:rPr>
                        <a:t>继承了</a:t>
                      </a:r>
                      <a:r>
                        <a:rPr lang="en-US" altLang="zh-CN" sz="1400" b="0">
                          <a:latin typeface="Times New Roman" panose="02020503050405090304" charset="0"/>
                          <a:cs typeface="Times New Roman" panose="02020503050405090304" charset="0"/>
                        </a:rPr>
                        <a:t>BaseFragment</a:t>
                      </a:r>
                      <a:r>
                        <a:rPr lang="zh-CN" altLang="en-US" sz="1400" b="0">
                          <a:latin typeface="宋体" charset="0"/>
                          <a:cs typeface="宋体" charset="0"/>
                        </a:rPr>
                        <a:t>，</a:t>
                      </a:r>
                      <a:r>
                        <a:rPr lang="zh-CN" altLang="en-US" sz="1400" b="0">
                          <a:latin typeface="Times New Roman" panose="02020503050405090304" charset="0"/>
                          <a:cs typeface="Times New Roman" panose="02020503050405090304" charset="0"/>
                        </a:rPr>
                        <a:t>实现首页部分</a:t>
                      </a:r>
                      <a:endParaRPr lang="zh-CN" altLang="en-US" sz="1400" b="0">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7718425" y="1217295"/>
          <a:ext cx="3899535" cy="5364480"/>
        </p:xfrm>
        <a:graphic>
          <a:graphicData uri="http://schemas.openxmlformats.org/drawingml/2006/table">
            <a:tbl>
              <a:tblPr firstRow="1" bandRow="1">
                <a:tableStyleId>{5940675A-B579-460E-94D1-54222C63F5DA}</a:tableStyleId>
              </a:tblPr>
              <a:tblGrid>
                <a:gridCol w="991235"/>
                <a:gridCol w="2908300"/>
              </a:tblGrid>
              <a:tr h="391160">
                <a:tc gridSpan="2">
                  <a:txBody>
                    <a:bodyPr/>
                    <a:p>
                      <a:pPr indent="0">
                        <a:buNone/>
                      </a:pPr>
                      <a:r>
                        <a:rPr lang="zh-CN" altLang="en-US" sz="1800" b="1">
                          <a:highlight>
                            <a:srgbClr val="D9D9D9"/>
                          </a:highlight>
                          <a:latin typeface="宋体" charset="0"/>
                          <a:cs typeface="宋体" charset="0"/>
                        </a:rPr>
                        <a:t>后端</a:t>
                      </a:r>
                      <a:endParaRPr lang="zh-CN" altLang="en-US" sz="1800" b="1">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74650">
                <a:tc>
                  <a:txBody>
                    <a:bodyPr/>
                    <a:p>
                      <a:pPr indent="0" algn="ctr">
                        <a:buNone/>
                      </a:pPr>
                      <a:r>
                        <a:rPr lang="zh-CN" altLang="en-US" sz="1400" b="0">
                          <a:highlight>
                            <a:srgbClr val="D9D9D9"/>
                          </a:highlight>
                          <a:latin typeface="宋体" charset="0"/>
                          <a:cs typeface="宋体" charset="0"/>
                        </a:rPr>
                        <a:t>类名</a:t>
                      </a:r>
                      <a:endParaRPr lang="zh-CN" altLang="en-US" sz="14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zh-CN" altLang="en-US" sz="1400" b="0">
                          <a:highlight>
                            <a:srgbClr val="D9D9D9"/>
                          </a:highlight>
                          <a:latin typeface="宋体" charset="0"/>
                          <a:cs typeface="宋体" charset="0"/>
                        </a:rPr>
                        <a:t>功能概述</a:t>
                      </a:r>
                      <a:endParaRPr lang="zh-CN" altLang="en-US" sz="1400" b="0">
                        <a:highlight>
                          <a:srgbClr val="D9D9D9"/>
                        </a:highlight>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415925">
                <a:tc>
                  <a:txBody>
                    <a:bodyPr/>
                    <a:p>
                      <a:pPr indent="0">
                        <a:buNone/>
                      </a:pPr>
                      <a:r>
                        <a:rPr lang="en-US" altLang="zh-CN" sz="1400" b="0">
                          <a:solidFill>
                            <a:schemeClr val="bg1"/>
                          </a:solidFill>
                          <a:latin typeface="Times New Roman" panose="02020503050405090304" charset="0"/>
                          <a:cs typeface="Times New Roman" panose="02020503050405090304" charset="0"/>
                        </a:rPr>
                        <a:t>Flask-login</a:t>
                      </a:r>
                      <a:endParaRPr lang="en-US" altLang="zh-CN" sz="14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实现用户登录认证</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a:txBody>
                    <a:bodyPr/>
                    <a:p>
                      <a:pPr indent="0">
                        <a:buNone/>
                      </a:pPr>
                      <a:r>
                        <a:rPr lang="en-US" altLang="zh-CN" sz="1400" b="0">
                          <a:solidFill>
                            <a:schemeClr val="bg1"/>
                          </a:solidFill>
                          <a:latin typeface="Times New Roman" panose="02020503050405090304" charset="0"/>
                          <a:cs typeface="Times New Roman" panose="02020503050405090304" charset="0"/>
                        </a:rPr>
                        <a:t>F</a:t>
                      </a:r>
                      <a:r>
                        <a:rPr lang="en-US" altLang="zh-CN" sz="1400" b="0">
                          <a:solidFill>
                            <a:schemeClr val="bg1"/>
                          </a:solidFill>
                          <a:latin typeface="宋体" charset="0"/>
                          <a:cs typeface="宋体" charset="0"/>
                        </a:rPr>
                        <a:t>lask</a:t>
                      </a:r>
                      <a:r>
                        <a:rPr lang="en-US" altLang="zh-CN" sz="1400" b="0">
                          <a:solidFill>
                            <a:schemeClr val="bg1"/>
                          </a:solidFill>
                          <a:latin typeface="Times New Roman" panose="02020503050405090304" charset="0"/>
                          <a:cs typeface="Times New Roman" panose="02020503050405090304" charset="0"/>
                        </a:rPr>
                        <a:t>-mail</a:t>
                      </a:r>
                      <a:endParaRPr lang="en-US" altLang="zh-CN" sz="14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实现服务器发送邮件</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p>
                      <a:pPr indent="0">
                        <a:buNone/>
                      </a:pPr>
                      <a:r>
                        <a:rPr lang="en-US" altLang="zh-CN" sz="1400" b="0">
                          <a:solidFill>
                            <a:schemeClr val="bg1"/>
                          </a:solidFill>
                          <a:latin typeface="Times New Roman" panose="02020503050405090304" charset="0"/>
                          <a:cs typeface="Times New Roman" panose="02020503050405090304" charset="0"/>
                        </a:rPr>
                        <a:t>F</a:t>
                      </a:r>
                      <a:r>
                        <a:rPr lang="en-US" altLang="zh-CN" sz="1400" b="0">
                          <a:solidFill>
                            <a:schemeClr val="bg1"/>
                          </a:solidFill>
                          <a:latin typeface="宋体" charset="0"/>
                          <a:cs typeface="宋体" charset="0"/>
                        </a:rPr>
                        <a:t>lask</a:t>
                      </a:r>
                      <a:r>
                        <a:rPr lang="en-US" altLang="zh-CN" sz="1400" b="0">
                          <a:solidFill>
                            <a:schemeClr val="bg1"/>
                          </a:solidFill>
                          <a:latin typeface="Times New Roman" panose="02020503050405090304" charset="0"/>
                          <a:cs typeface="Times New Roman" panose="02020503050405090304" charset="0"/>
                        </a:rPr>
                        <a:t>-SQLAlchemy</a:t>
                      </a:r>
                      <a:endParaRPr lang="en-US" altLang="zh-CN" sz="14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实现</a:t>
                      </a:r>
                      <a:r>
                        <a:rPr lang="en-US" altLang="zh-CN" sz="1600" b="0">
                          <a:solidFill>
                            <a:schemeClr val="bg1"/>
                          </a:solidFill>
                          <a:latin typeface="宋体" charset="0"/>
                          <a:cs typeface="宋体" charset="0"/>
                        </a:rPr>
                        <a:t>orm</a:t>
                      </a:r>
                      <a:r>
                        <a:rPr lang="zh-CN" altLang="en-US" sz="1600" b="0">
                          <a:solidFill>
                            <a:schemeClr val="bg1"/>
                          </a:solidFill>
                          <a:latin typeface="宋体" charset="0"/>
                          <a:cs typeface="宋体" charset="0"/>
                        </a:rPr>
                        <a:t>魔法</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a:txBody>
                    <a:bodyPr/>
                    <a:p>
                      <a:pPr indent="0">
                        <a:buNone/>
                      </a:pPr>
                      <a:r>
                        <a:rPr lang="en-US" altLang="zh-CN" sz="1400" b="0">
                          <a:solidFill>
                            <a:schemeClr val="bg1"/>
                          </a:solidFill>
                          <a:latin typeface="Times New Roman" panose="02020503050405090304" charset="0"/>
                          <a:cs typeface="Times New Roman" panose="02020503050405090304" charset="0"/>
                        </a:rPr>
                        <a:t>C</a:t>
                      </a:r>
                      <a:r>
                        <a:rPr lang="en-US" altLang="zh-CN" sz="1400" b="0">
                          <a:solidFill>
                            <a:schemeClr val="bg1"/>
                          </a:solidFill>
                          <a:latin typeface="宋体" charset="0"/>
                          <a:cs typeface="宋体" charset="0"/>
                        </a:rPr>
                        <a:t>onfig</a:t>
                      </a:r>
                      <a:endParaRPr lang="en-US" altLang="zh-CN" sz="1400" b="0">
                        <a:solidFill>
                          <a:schemeClr val="bg1"/>
                        </a:solidFill>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提供全局变量</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p>
                      <a:pPr indent="0">
                        <a:buNone/>
                      </a:pPr>
                      <a:r>
                        <a:rPr lang="en-US" altLang="zh-CN" sz="1400" b="0">
                          <a:solidFill>
                            <a:schemeClr val="bg1"/>
                          </a:solidFill>
                          <a:latin typeface="Times New Roman" panose="02020503050405090304" charset="0"/>
                          <a:cs typeface="Times New Roman" panose="02020503050405090304" charset="0"/>
                        </a:rPr>
                        <a:t>C</a:t>
                      </a:r>
                      <a:r>
                        <a:rPr lang="en-US" altLang="zh-CN" sz="1400" b="0">
                          <a:solidFill>
                            <a:schemeClr val="bg1"/>
                          </a:solidFill>
                          <a:latin typeface="宋体" charset="0"/>
                          <a:cs typeface="宋体" charset="0"/>
                        </a:rPr>
                        <a:t>urrent-app</a:t>
                      </a:r>
                      <a:endParaRPr lang="en-US" altLang="zh-CN" sz="1400" b="0">
                        <a:solidFill>
                          <a:schemeClr val="bg1"/>
                        </a:solidFill>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提供工程函数注册</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a:txBody>
                    <a:bodyPr/>
                    <a:p>
                      <a:pPr indent="0">
                        <a:buNone/>
                      </a:pPr>
                      <a:r>
                        <a:rPr lang="en-US" altLang="zh-CN" sz="1400" b="0">
                          <a:solidFill>
                            <a:schemeClr val="bg1"/>
                          </a:solidFill>
                          <a:latin typeface="Times New Roman" panose="02020503050405090304" charset="0"/>
                          <a:cs typeface="Times New Roman" panose="02020503050405090304" charset="0"/>
                        </a:rPr>
                        <a:t>C</a:t>
                      </a:r>
                      <a:r>
                        <a:rPr lang="en-US" altLang="zh-CN" sz="1400" b="0">
                          <a:solidFill>
                            <a:schemeClr val="bg1"/>
                          </a:solidFill>
                          <a:latin typeface="宋体" charset="0"/>
                          <a:cs typeface="宋体" charset="0"/>
                        </a:rPr>
                        <a:t>urrent-</a:t>
                      </a:r>
                      <a:r>
                        <a:rPr lang="en-US" altLang="zh-CN" sz="1400" b="0">
                          <a:solidFill>
                            <a:schemeClr val="bg1"/>
                          </a:solidFill>
                          <a:latin typeface="Times New Roman" panose="02020503050405090304" charset="0"/>
                          <a:cs typeface="Times New Roman" panose="02020503050405090304" charset="0"/>
                        </a:rPr>
                        <a:t>u</a:t>
                      </a:r>
                      <a:r>
                        <a:rPr lang="en-US" altLang="zh-CN" sz="1400" b="0">
                          <a:solidFill>
                            <a:schemeClr val="bg1"/>
                          </a:solidFill>
                          <a:latin typeface="宋体" charset="0"/>
                          <a:cs typeface="宋体" charset="0"/>
                        </a:rPr>
                        <a:t>ser</a:t>
                      </a:r>
                      <a:endParaRPr lang="en-US" altLang="zh-CN" sz="1400" b="0">
                        <a:solidFill>
                          <a:schemeClr val="bg1"/>
                        </a:solidFill>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提供当前登录用户操作</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a:txBody>
                    <a:bodyPr/>
                    <a:p>
                      <a:pPr indent="0">
                        <a:buNone/>
                      </a:pPr>
                      <a:r>
                        <a:rPr lang="en-US" altLang="zh-CN" sz="1400" b="0">
                          <a:solidFill>
                            <a:schemeClr val="bg1"/>
                          </a:solidFill>
                          <a:latin typeface="宋体" charset="0"/>
                          <a:cs typeface="宋体" charset="0"/>
                        </a:rPr>
                        <a:t>F</a:t>
                      </a:r>
                      <a:r>
                        <a:rPr lang="en-US" altLang="zh-CN" sz="1400" b="0">
                          <a:solidFill>
                            <a:schemeClr val="bg1"/>
                          </a:solidFill>
                          <a:latin typeface="Times New Roman" panose="02020503050405090304" charset="0"/>
                          <a:cs typeface="Times New Roman" panose="02020503050405090304" charset="0"/>
                        </a:rPr>
                        <a:t>lask-click</a:t>
                      </a:r>
                      <a:endParaRPr lang="en-US" altLang="zh-CN" sz="1400" b="0">
                        <a:solidFill>
                          <a:schemeClr val="bg1"/>
                        </a:solidFill>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提供自定义命令</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p>
                      <a:pPr indent="0">
                        <a:buNone/>
                      </a:pPr>
                      <a:r>
                        <a:rPr lang="en-US" altLang="zh-CN" sz="1400" b="0">
                          <a:solidFill>
                            <a:schemeClr val="bg1"/>
                          </a:solidFill>
                          <a:latin typeface="Times New Roman" panose="02020503050405090304" charset="0"/>
                          <a:cs typeface="Times New Roman" panose="02020503050405090304" charset="0"/>
                        </a:rPr>
                        <a:t>F</a:t>
                      </a:r>
                      <a:r>
                        <a:rPr lang="en-US" altLang="zh-CN" sz="1400" b="0">
                          <a:solidFill>
                            <a:schemeClr val="bg1"/>
                          </a:solidFill>
                          <a:latin typeface="宋体" charset="0"/>
                          <a:cs typeface="宋体" charset="0"/>
                        </a:rPr>
                        <a:t>lask</a:t>
                      </a:r>
                      <a:r>
                        <a:rPr lang="en-US" altLang="zh-CN" sz="1400" b="0">
                          <a:solidFill>
                            <a:schemeClr val="bg1"/>
                          </a:solidFill>
                          <a:latin typeface="Times New Roman" panose="02020503050405090304" charset="0"/>
                          <a:cs typeface="Times New Roman" panose="02020503050405090304" charset="0"/>
                        </a:rPr>
                        <a:t>-openid</a:t>
                      </a:r>
                      <a:endParaRPr lang="en-US" altLang="zh-CN" sz="14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认证</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a:txBody>
                    <a:bodyPr/>
                    <a:p>
                      <a:pPr indent="0">
                        <a:buNone/>
                      </a:pPr>
                      <a:r>
                        <a:rPr lang="en-US" altLang="zh-CN" sz="1400" b="0">
                          <a:solidFill>
                            <a:schemeClr val="bg1"/>
                          </a:solidFill>
                          <a:latin typeface="宋体" charset="0"/>
                          <a:cs typeface="宋体" charset="0"/>
                        </a:rPr>
                        <a:t>Flask</a:t>
                      </a:r>
                      <a:r>
                        <a:rPr lang="en-US" altLang="zh-CN" sz="1400" b="0">
                          <a:solidFill>
                            <a:schemeClr val="bg1"/>
                          </a:solidFill>
                          <a:latin typeface="Times New Roman" panose="02020503050405090304" charset="0"/>
                          <a:cs typeface="Times New Roman" panose="02020503050405090304" charset="0"/>
                        </a:rPr>
                        <a:t>-restful</a:t>
                      </a:r>
                      <a:endParaRPr lang="en-US" altLang="zh-CN" sz="1400" b="0">
                        <a:solidFill>
                          <a:schemeClr val="bg1"/>
                        </a:solidFill>
                        <a:latin typeface="Times New Roman" panose="02020503050405090304" charset="0"/>
                        <a:ea typeface="宋体"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solidFill>
                            <a:schemeClr val="bg1"/>
                          </a:solidFill>
                          <a:latin typeface="Times New Roman" panose="02020503050405090304" charset="0"/>
                          <a:cs typeface="Times New Roman" panose="02020503050405090304" charset="0"/>
                        </a:rPr>
                        <a:t>A</a:t>
                      </a:r>
                      <a:r>
                        <a:rPr lang="en-US" altLang="zh-CN" sz="1600" b="0">
                          <a:solidFill>
                            <a:schemeClr val="bg1"/>
                          </a:solidFill>
                          <a:latin typeface="宋体" charset="0"/>
                          <a:cs typeface="宋体" charset="0"/>
                        </a:rPr>
                        <a:t>pi</a:t>
                      </a:r>
                      <a:r>
                        <a:rPr lang="zh-CN" altLang="en-US" sz="1600" b="0">
                          <a:solidFill>
                            <a:schemeClr val="bg1"/>
                          </a:solidFill>
                          <a:latin typeface="宋体" charset="0"/>
                          <a:cs typeface="宋体" charset="0"/>
                        </a:rPr>
                        <a:t>工具</a:t>
                      </a:r>
                      <a:endParaRPr lang="zh-CN" altLang="en-US" sz="1600" b="0">
                        <a:solidFill>
                          <a:schemeClr val="bg1"/>
                        </a:solidFill>
                        <a:latin typeface="宋体" charset="0"/>
                        <a:ea typeface="Times New Roman" panose="02020503050405090304"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p>
                      <a:pPr indent="0">
                        <a:buNone/>
                      </a:pPr>
                      <a:r>
                        <a:rPr lang="en-US" altLang="zh-CN" sz="1400" b="0">
                          <a:solidFill>
                            <a:schemeClr val="bg1"/>
                          </a:solidFill>
                          <a:latin typeface="Times New Roman" panose="02020503050405090304" charset="0"/>
                          <a:cs typeface="Times New Roman" panose="02020503050405090304" charset="0"/>
                        </a:rPr>
                        <a:t>Flask-Bable</a:t>
                      </a:r>
                      <a:endParaRPr lang="en-US" altLang="zh-CN" sz="14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提供国际化和本地话支持</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925">
                <a:tc>
                  <a:txBody>
                    <a:bodyPr/>
                    <a:p>
                      <a:pPr indent="0">
                        <a:buNone/>
                      </a:pPr>
                      <a:r>
                        <a:rPr lang="en-US" altLang="zh-CN" sz="1400" b="0">
                          <a:solidFill>
                            <a:schemeClr val="bg1"/>
                          </a:solidFill>
                          <a:latin typeface="Times New Roman" panose="02020503050405090304" charset="0"/>
                          <a:cs typeface="Times New Roman" panose="02020503050405090304" charset="0"/>
                        </a:rPr>
                        <a:t>F</a:t>
                      </a:r>
                      <a:r>
                        <a:rPr lang="en-US" altLang="zh-CN" sz="1400" b="0">
                          <a:solidFill>
                            <a:schemeClr val="bg1"/>
                          </a:solidFill>
                          <a:latin typeface="宋体" charset="0"/>
                          <a:cs typeface="宋体" charset="0"/>
                        </a:rPr>
                        <a:t>lask</a:t>
                      </a:r>
                      <a:r>
                        <a:rPr lang="en-US" altLang="zh-CN" sz="1400" b="0">
                          <a:solidFill>
                            <a:schemeClr val="bg1"/>
                          </a:solidFill>
                          <a:latin typeface="Times New Roman" panose="02020503050405090304" charset="0"/>
                          <a:cs typeface="Times New Roman" panose="02020503050405090304" charset="0"/>
                        </a:rPr>
                        <a:t>-Migrate</a:t>
                      </a:r>
                      <a:endParaRPr lang="en-US" altLang="zh-CN" sz="1400" b="0">
                        <a:solidFill>
                          <a:schemeClr val="bg1"/>
                        </a:solidFill>
                        <a:latin typeface="Times New Roman" panose="02020503050405090304" charset="0"/>
                        <a:ea typeface="Times New Roman" panose="02020503050405090304" charset="0"/>
                        <a:cs typeface="Times New Roman" panose="020205030504050903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600" b="0">
                          <a:solidFill>
                            <a:schemeClr val="bg1"/>
                          </a:solidFill>
                          <a:latin typeface="宋体" charset="0"/>
                          <a:cs typeface="宋体" charset="0"/>
                        </a:rPr>
                        <a:t>管理迁移数据库</a:t>
                      </a:r>
                      <a:endParaRPr lang="zh-CN" altLang="en-US" sz="1600" b="0">
                        <a:solidFill>
                          <a:schemeClr val="bg1"/>
                        </a:solidFill>
                        <a:latin typeface="宋体" charset="0"/>
                        <a:ea typeface="宋体" charset="0"/>
                        <a:cs typeface="宋体"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3" name="矩形 12"/>
          <p:cNvSpPr/>
          <p:nvPr/>
        </p:nvSpPr>
        <p:spPr>
          <a:xfrm>
            <a:off x="8421046" y="272966"/>
            <a:ext cx="1811020" cy="583565"/>
          </a:xfrm>
          <a:prstGeom prst="rect">
            <a:avLst/>
          </a:prstGeom>
          <a:ln>
            <a:solidFill>
              <a:schemeClr val="tx1"/>
            </a:solidFill>
          </a:ln>
        </p:spPr>
        <p:txBody>
          <a:bodyPr wrap="none">
            <a:spAutoFit/>
          </a:bodyPr>
          <a:p>
            <a:r>
              <a:rPr lang="zh-CN" altLang="en-US" sz="3200" b="1" dirty="0">
                <a:solidFill>
                  <a:schemeClr val="bg1"/>
                </a:solidFill>
                <a:latin typeface="微软雅黑" panose="020B0503020204020204" pitchFamily="34" charset="-122"/>
                <a:ea typeface="微软雅黑" panose="020B0503020204020204" pitchFamily="34" charset="-122"/>
              </a:rPr>
              <a:t>类图说明</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6232</Words>
  <Application>WPS 文字</Application>
  <PresentationFormat>宽屏</PresentationFormat>
  <Paragraphs>926</Paragraphs>
  <Slides>26</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26</vt:i4>
      </vt:variant>
    </vt:vector>
  </HeadingPairs>
  <TitlesOfParts>
    <vt:vector size="48" baseType="lpstr">
      <vt:lpstr>Arial</vt:lpstr>
      <vt:lpstr>方正书宋_GBK</vt:lpstr>
      <vt:lpstr>Wingdings</vt:lpstr>
      <vt:lpstr>微软雅黑</vt:lpstr>
      <vt:lpstr>汉仪旗黑KW</vt:lpstr>
      <vt:lpstr>方正兰亭黑_GBK</vt:lpstr>
      <vt:lpstr>Wingdings</vt:lpstr>
      <vt:lpstr>宋体</vt:lpstr>
      <vt:lpstr>Times New Roman</vt:lpstr>
      <vt:lpstr>汉仪书宋二KW</vt:lpstr>
      <vt:lpstr>宋体</vt:lpstr>
      <vt:lpstr>Gill Sans</vt:lpstr>
      <vt:lpstr>Aparajita</vt:lpstr>
      <vt:lpstr>Calibri</vt:lpstr>
      <vt:lpstr>Helvetica Neue</vt:lpstr>
      <vt:lpstr>Arial Unicode MS</vt:lpstr>
      <vt:lpstr>苹方-简</vt:lpstr>
      <vt:lpstr>Calibri Light</vt:lpstr>
      <vt:lpstr>宋体-简</vt:lpstr>
      <vt:lpstr>等线</vt:lpstr>
      <vt:lpstr>汉仪中等线KW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 LEE</dc:creator>
  <cp:lastModifiedBy>likanghua</cp:lastModifiedBy>
  <cp:revision>34</cp:revision>
  <dcterms:created xsi:type="dcterms:W3CDTF">2020-04-13T14:55:01Z</dcterms:created>
  <dcterms:modified xsi:type="dcterms:W3CDTF">2020-04-13T14:55:01Z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ies>
</file>