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99" r:id="rId5"/>
    <p:sldId id="270" r:id="rId6"/>
    <p:sldId id="303" r:id="rId7"/>
    <p:sldId id="278" r:id="rId8"/>
    <p:sldId id="282" r:id="rId9"/>
    <p:sldId id="266" r:id="rId10"/>
    <p:sldId id="305" r:id="rId11"/>
    <p:sldId id="306" r:id="rId12"/>
    <p:sldId id="307" r:id="rId13"/>
    <p:sldId id="275" r:id="rId14"/>
    <p:sldId id="313" r:id="rId15"/>
    <p:sldId id="309" r:id="rId16"/>
    <p:sldId id="310" r:id="rId17"/>
    <p:sldId id="311" r:id="rId18"/>
    <p:sldId id="312" r:id="rId19"/>
    <p:sldId id="308" r:id="rId20"/>
    <p:sldId id="314" r:id="rId21"/>
    <p:sldId id="315" r:id="rId22"/>
    <p:sldId id="316" r:id="rId23"/>
    <p:sldId id="317" r:id="rId24"/>
    <p:sldId id="319" r:id="rId25"/>
    <p:sldId id="320" r:id="rId26"/>
    <p:sldId id="321" r:id="rId27"/>
    <p:sldId id="264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CC8"/>
    <a:srgbClr val="57524C"/>
    <a:srgbClr val="A19991"/>
    <a:srgbClr val="E9E6DF"/>
    <a:srgbClr val="E6E8D9"/>
    <a:srgbClr val="2C2926"/>
    <a:srgbClr val="F8F3F2"/>
    <a:srgbClr val="8E857B"/>
    <a:srgbClr val="F7F7F2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061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50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22/12/2023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22/12/2023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306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89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42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19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38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903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72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72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22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147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27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822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044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806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763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67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65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71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45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88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5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69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s-ES" noProof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C9C3F24-D3C8-7A81-DAD6-62E6131AED68}"/>
              </a:ext>
            </a:extLst>
          </p:cNvPr>
          <p:cNvSpPr/>
          <p:nvPr/>
        </p:nvSpPr>
        <p:spPr>
          <a:xfrm rot="10800000">
            <a:off x="5574889" y="-2"/>
            <a:ext cx="6617110" cy="6858001"/>
          </a:xfrm>
          <a:prstGeom prst="snip1Rect">
            <a:avLst/>
          </a:prstGeom>
          <a:solidFill>
            <a:schemeClr val="accent1">
              <a:alpha val="72000"/>
            </a:schemeClr>
          </a:solidFill>
          <a:ln w="158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82152" y="4218039"/>
            <a:ext cx="4689245" cy="1307631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sz="4400" b="1" dirty="0">
                <a:solidFill>
                  <a:srgbClr val="57524C"/>
                </a:solidFill>
              </a:rPr>
              <a:t>VENTAS ONLINE </a:t>
            </a:r>
            <a:br>
              <a:rPr lang="es-ES" sz="3600" b="1" dirty="0">
                <a:solidFill>
                  <a:srgbClr val="2C2926"/>
                </a:solidFill>
              </a:rPr>
            </a:br>
            <a:r>
              <a:rPr lang="es-ES" sz="3600" dirty="0">
                <a:solidFill>
                  <a:srgbClr val="57524C"/>
                </a:solidFill>
              </a:rPr>
              <a:t>ESTADOS UNIDOS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E4E9E-363F-CF14-8419-EECF03C4906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43139" y="5601321"/>
            <a:ext cx="3167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rgbClr val="A19991"/>
                </a:solidFill>
              </a:rPr>
              <a:t>EDA – XIMENA PEREZ OLOGNERO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0B6170-BE07-7597-07C4-B64E1E0761B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1164562"/>
            <a:ext cx="5830537" cy="4699662"/>
            <a:chOff x="5894461" y="1218367"/>
            <a:chExt cx="5420687" cy="44212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52E60D-8238-335B-AE8B-0FE61C16E5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1218367"/>
              <a:ext cx="4742380" cy="3825332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D0372B-18BC-EFF7-9687-5432F8CC10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72768" y="1659487"/>
              <a:ext cx="4742380" cy="3539025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B3A911-6430-4201-5C39-FEC4FEC68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84847" y="1403474"/>
              <a:ext cx="4755072" cy="4236159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A3B4E-0BA1-3FDC-4386-CBBE15810D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94461" y="1853278"/>
              <a:ext cx="4742380" cy="3539025"/>
            </a:xfrm>
            <a:prstGeom prst="rect">
              <a:avLst/>
            </a:prstGeom>
            <a:noFill/>
            <a:ln w="22225">
              <a:solidFill>
                <a:srgbClr val="A19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13" descr="Boxes with a cart logo on them&#10;&#10;Description automatically generated">
              <a:extLst>
                <a:ext uri="{FF2B5EF4-FFF2-40B4-BE49-F238E27FC236}">
                  <a16:creationId xmlns:a16="http://schemas.microsoft.com/office/drawing/2014/main" id="{94F417DA-9F04-CC16-DABB-3DFFEF8A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61000"/>
            </a:blip>
            <a:stretch>
              <a:fillRect/>
            </a:stretch>
          </p:blipFill>
          <p:spPr>
            <a:xfrm>
              <a:off x="6032844" y="1608014"/>
              <a:ext cx="5130930" cy="36207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A19991"/>
              </a:solidFill>
            </a:ln>
          </p:spPr>
        </p:pic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D798261-DD79-1F60-B2D4-79907C1FB638}"/>
              </a:ext>
            </a:extLst>
          </p:cNvPr>
          <p:cNvSpPr/>
          <p:nvPr/>
        </p:nvSpPr>
        <p:spPr>
          <a:xfrm rot="19563981">
            <a:off x="4925198" y="-703999"/>
            <a:ext cx="2035729" cy="13906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F6BFC5-2BF1-E471-5CB3-972E887FDC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74889" y="10234"/>
            <a:ext cx="1600826" cy="1082042"/>
          </a:xfrm>
          <a:prstGeom prst="line">
            <a:avLst/>
          </a:prstGeom>
          <a:ln w="158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820A26-5C54-7110-8123-D01E44B483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8687"/>
            <a:ext cx="4689245" cy="4420266"/>
            <a:chOff x="0" y="-8687"/>
            <a:chExt cx="4689245" cy="44202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183C54-B2A3-1902-36C5-41A33A64CB5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689245" cy="44115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AD2306-48A4-2C19-ACB1-6DF71CAA5C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514475" y="-8687"/>
              <a:ext cx="876145" cy="1486967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A0D907-4B90-B235-5C06-18FE6220CD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70740" y="1478280"/>
              <a:ext cx="1319970" cy="1853951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D6546F-E745-9FEE-DD16-01CFBF828D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0" y="2877836"/>
              <a:ext cx="1070740" cy="454395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56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03718F-01F2-2B3D-EDBF-6F4ADDF45C75}"/>
              </a:ext>
            </a:extLst>
          </p:cNvPr>
          <p:cNvSpPr/>
          <p:nvPr/>
        </p:nvSpPr>
        <p:spPr>
          <a:xfrm>
            <a:off x="3239146" y="509908"/>
            <a:ext cx="8952854" cy="984408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6D183E9-7D55-4640-18BE-A25F63C47ECD}"/>
              </a:ext>
            </a:extLst>
          </p:cNvPr>
          <p:cNvSpPr txBox="1">
            <a:spLocks/>
          </p:cNvSpPr>
          <p:nvPr/>
        </p:nvSpPr>
        <p:spPr>
          <a:xfrm>
            <a:off x="4070887" y="231626"/>
            <a:ext cx="6757261" cy="105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3200" dirty="0">
                <a:solidFill>
                  <a:srgbClr val="57524C"/>
                </a:solidFill>
              </a:rPr>
              <a:t>CORRELACIÓN DE </a:t>
            </a:r>
            <a:r>
              <a:rPr lang="es-AR" sz="3200" b="1" dirty="0">
                <a:solidFill>
                  <a:srgbClr val="57524C"/>
                </a:solidFill>
              </a:rPr>
              <a:t>SPEARMAN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2C633-030D-2562-6E5B-3D9D16410227}"/>
              </a:ext>
            </a:extLst>
          </p:cNvPr>
          <p:cNvSpPr txBox="1"/>
          <p:nvPr/>
        </p:nvSpPr>
        <p:spPr>
          <a:xfrm>
            <a:off x="3239146" y="1772598"/>
            <a:ext cx="895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nula (H0):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correlación lineal significativa entre las dos variables.</a:t>
            </a:r>
          </a:p>
          <a:p>
            <a:endParaRPr lang="es-ES" sz="24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alternativa (Ha):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Existe una correlación lineal significativa entre las dos variables.</a:t>
            </a:r>
          </a:p>
          <a:p>
            <a:endParaRPr lang="es-A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794-764F-DFA3-61A2-41BE6144A4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727702" cy="3673098"/>
            <a:chOff x="0" y="0"/>
            <a:chExt cx="2727702" cy="36730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B23DCD-C9B0-08D9-76B5-B7CD7D078D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00380" y="0"/>
              <a:ext cx="1627322" cy="36730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65FC2-961F-A41E-CC1C-75CAEF45F1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96362"/>
              <a:ext cx="2727702" cy="11959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6A18EF-060F-13F7-23E9-FEDDA997C950}"/>
              </a:ext>
            </a:extLst>
          </p:cNvPr>
          <p:cNvSpPr/>
          <p:nvPr/>
        </p:nvSpPr>
        <p:spPr>
          <a:xfrm>
            <a:off x="0" y="4569460"/>
            <a:ext cx="3215083" cy="1891744"/>
          </a:xfrm>
          <a:prstGeom prst="rect">
            <a:avLst/>
          </a:prstGeom>
          <a:solidFill>
            <a:srgbClr val="E9E6DF"/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41515-D892-487B-6213-717C2BD66360}"/>
              </a:ext>
            </a:extLst>
          </p:cNvPr>
          <p:cNvSpPr txBox="1"/>
          <p:nvPr/>
        </p:nvSpPr>
        <p:spPr>
          <a:xfrm>
            <a:off x="0" y="4638169"/>
            <a:ext cx="3184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correlation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0.8285714285714284</a:t>
            </a:r>
          </a:p>
          <a:p>
            <a:pPr algn="ctr"/>
            <a:endParaRPr lang="en-US" sz="2000" b="0" i="0" dirty="0">
              <a:solidFill>
                <a:srgbClr val="57524C"/>
              </a:solidFill>
              <a:effectLst/>
              <a:latin typeface="+mj-lt"/>
            </a:endParaRPr>
          </a:p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p_value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0.00013524478013276988</a:t>
            </a:r>
            <a:endParaRPr lang="es-AR" sz="2000" dirty="0">
              <a:solidFill>
                <a:srgbClr val="57524C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84A0E-944C-95C8-8833-E50F80D632AC}"/>
              </a:ext>
            </a:extLst>
          </p:cNvPr>
          <p:cNvSpPr txBox="1"/>
          <p:nvPr/>
        </p:nvSpPr>
        <p:spPr>
          <a:xfrm>
            <a:off x="4287456" y="4828168"/>
            <a:ext cx="8121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Se rechaza la hipótesis nula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r>
              <a:rPr lang="es-ES" sz="23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Hay evidencia de una correlación significativa entre la cantidad de ventas y los ingresos.</a:t>
            </a:r>
            <a:endParaRPr lang="es-AR" sz="23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39CA6E-6ACD-907B-B124-710F2A381388}"/>
              </a:ext>
            </a:extLst>
          </p:cNvPr>
          <p:cNvSpPr/>
          <p:nvPr/>
        </p:nvSpPr>
        <p:spPr>
          <a:xfrm>
            <a:off x="3328057" y="5233384"/>
            <a:ext cx="846425" cy="359118"/>
          </a:xfrm>
          <a:prstGeom prst="rightArrow">
            <a:avLst/>
          </a:prstGeom>
          <a:ln>
            <a:solidFill>
              <a:srgbClr val="A19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5" y="579334"/>
            <a:ext cx="3037669" cy="15749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2. ANÁLISIS TEMPORAL DE VENTAS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959458" y="2681207"/>
            <a:ext cx="7470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2.1. </a:t>
            </a:r>
            <a:r>
              <a:rPr lang="es-AR" sz="2400" b="1" dirty="0">
                <a:solidFill>
                  <a:srgbClr val="57524C"/>
                </a:solidFill>
              </a:rPr>
              <a:t>CANTIDAD DE VENTAS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ventas mensualmente?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2.2. </a:t>
            </a:r>
            <a:r>
              <a:rPr lang="es-AR" sz="2400" b="1" dirty="0">
                <a:solidFill>
                  <a:srgbClr val="57524C"/>
                </a:solidFill>
              </a:rPr>
              <a:t>INGRESOS (USD)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los ingresos mensuales?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2.3. </a:t>
            </a:r>
            <a:r>
              <a:rPr lang="es-AR" sz="2400" b="1" dirty="0">
                <a:solidFill>
                  <a:srgbClr val="57524C"/>
                </a:solidFill>
              </a:rPr>
              <a:t>RELACIÓN ENTRE INGRESOS Y VENTAS MENSUALES.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¿Hay diferencias entre las dos variables?</a:t>
            </a:r>
          </a:p>
        </p:txBody>
      </p:sp>
    </p:spTree>
    <p:extLst>
      <p:ext uri="{BB962C8B-B14F-4D97-AF65-F5344CB8AC3E}">
        <p14:creationId xmlns:p14="http://schemas.microsoft.com/office/powerpoint/2010/main" val="162102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2.1. </a:t>
            </a:r>
            <a:r>
              <a:rPr lang="es-AR" sz="2800" dirty="0">
                <a:solidFill>
                  <a:srgbClr val="57524C"/>
                </a:solidFill>
              </a:rPr>
              <a:t>¿Cómo se distribuyen las </a:t>
            </a:r>
            <a:r>
              <a:rPr lang="es-AR" sz="2800" b="1" dirty="0">
                <a:solidFill>
                  <a:srgbClr val="57524C"/>
                </a:solidFill>
              </a:rPr>
              <a:t>ventas</a:t>
            </a:r>
            <a:r>
              <a:rPr lang="es-AR" sz="2800" dirty="0">
                <a:solidFill>
                  <a:srgbClr val="57524C"/>
                </a:solidFill>
              </a:rPr>
              <a:t> mensualmente?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VENTAS: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9" y="4474933"/>
            <a:ext cx="3404461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MENOS VENTAS: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27802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Agosto 2021.</a:t>
            </a:r>
          </a:p>
        </p:txBody>
      </p:sp>
      <p:pic>
        <p:nvPicPr>
          <p:cNvPr id="12" name="Picture 1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883295A-ED82-C1E8-AD47-21485D29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1" y="1457293"/>
            <a:ext cx="8511245" cy="5329908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33960-686E-38E1-F8C1-6D03EF5AF501}"/>
              </a:ext>
            </a:extLst>
          </p:cNvPr>
          <p:cNvCxnSpPr/>
          <p:nvPr/>
        </p:nvCxnSpPr>
        <p:spPr>
          <a:xfrm>
            <a:off x="8787539" y="2163162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6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7DEF83-FD85-26A4-1973-FA4B193640A1}"/>
              </a:ext>
            </a:extLst>
          </p:cNvPr>
          <p:cNvSpPr>
            <a:spLocks/>
          </p:cNvSpPr>
          <p:nvPr/>
        </p:nvSpPr>
        <p:spPr>
          <a:xfrm>
            <a:off x="1204505" y="5794658"/>
            <a:ext cx="3295452" cy="878609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B9F5-1CD4-BFF6-9E5F-09DA6A3D9DEA}"/>
              </a:ext>
            </a:extLst>
          </p:cNvPr>
          <p:cNvSpPr txBox="1">
            <a:spLocks/>
          </p:cNvSpPr>
          <p:nvPr/>
        </p:nvSpPr>
        <p:spPr>
          <a:xfrm>
            <a:off x="1181103" y="5838926"/>
            <a:ext cx="32645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7D35C-7560-4076-1CCE-E3B11ACC4D5D}"/>
              </a:ext>
            </a:extLst>
          </p:cNvPr>
          <p:cNvSpPr txBox="1">
            <a:spLocks/>
          </p:cNvSpPr>
          <p:nvPr/>
        </p:nvSpPr>
        <p:spPr>
          <a:xfrm>
            <a:off x="1937700" y="6150047"/>
            <a:ext cx="13342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57524C"/>
                </a:solidFill>
              </a:rPr>
              <a:t>% 14,71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919172" y="4580353"/>
            <a:ext cx="3927142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46ACF-1B12-9235-B87F-0FC0EFD7C8A0}"/>
              </a:ext>
            </a:extLst>
          </p:cNvPr>
          <p:cNvSpPr>
            <a:spLocks/>
          </p:cNvSpPr>
          <p:nvPr/>
        </p:nvSpPr>
        <p:spPr>
          <a:xfrm>
            <a:off x="1181103" y="3373178"/>
            <a:ext cx="3295452" cy="772560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919172" y="1988836"/>
            <a:ext cx="3981859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9722AC-F53D-E813-39E0-0CA1141E66F1}"/>
              </a:ext>
            </a:extLst>
          </p:cNvPr>
          <p:cNvSpPr/>
          <p:nvPr/>
        </p:nvSpPr>
        <p:spPr>
          <a:xfrm>
            <a:off x="1811604" y="610439"/>
            <a:ext cx="2512789" cy="1005721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254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346" y="505087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VENTAS</a:t>
            </a:r>
            <a:r>
              <a:rPr lang="es-ES" dirty="0">
                <a:solidFill>
                  <a:srgbClr val="57524C"/>
                </a:solidFill>
              </a:rPr>
              <a:t> MENSUALES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605899" y="1943521"/>
            <a:ext cx="22107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200" dirty="0">
                <a:solidFill>
                  <a:srgbClr val="57524C"/>
                </a:solidFill>
              </a:rPr>
              <a:t>MES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773860" y="2336591"/>
            <a:ext cx="3124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800" b="1" dirty="0">
                <a:solidFill>
                  <a:srgbClr val="57524C"/>
                </a:solidFill>
              </a:rPr>
              <a:t>Diciembre 2020</a:t>
            </a:r>
          </a:p>
          <a:p>
            <a:pPr algn="ctr"/>
            <a:r>
              <a:rPr lang="es-AR" sz="2800" b="1" dirty="0">
                <a:solidFill>
                  <a:srgbClr val="57524C"/>
                </a:solidFill>
              </a:rPr>
              <a:t>82.528 ventas</a:t>
            </a:r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172EC-79BA-6ED8-B6D6-DBF469E5C362}"/>
              </a:ext>
            </a:extLst>
          </p:cNvPr>
          <p:cNvSpPr txBox="1"/>
          <p:nvPr/>
        </p:nvSpPr>
        <p:spPr>
          <a:xfrm>
            <a:off x="1811605" y="650581"/>
            <a:ext cx="22107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VENTAS TOTALES: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95FCED-EFD8-4C36-E061-AFABBD5864EE}"/>
              </a:ext>
            </a:extLst>
          </p:cNvPr>
          <p:cNvSpPr txBox="1"/>
          <p:nvPr/>
        </p:nvSpPr>
        <p:spPr>
          <a:xfrm>
            <a:off x="2047001" y="969547"/>
            <a:ext cx="16532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rgbClr val="57524C"/>
                </a:solidFill>
              </a:rPr>
              <a:t>286.392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E9CBE-7418-8DC0-E5EB-F86D2419F3BF}"/>
              </a:ext>
            </a:extLst>
          </p:cNvPr>
          <p:cNvSpPr txBox="1">
            <a:spLocks/>
          </p:cNvSpPr>
          <p:nvPr/>
        </p:nvSpPr>
        <p:spPr>
          <a:xfrm>
            <a:off x="1212008" y="3355920"/>
            <a:ext cx="32645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96F88-0C8D-7E30-67E6-94D40A032985}"/>
              </a:ext>
            </a:extLst>
          </p:cNvPr>
          <p:cNvSpPr txBox="1">
            <a:spLocks/>
          </p:cNvSpPr>
          <p:nvPr/>
        </p:nvSpPr>
        <p:spPr>
          <a:xfrm>
            <a:off x="1970018" y="3617334"/>
            <a:ext cx="13342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% 28,82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428972" y="4451675"/>
            <a:ext cx="39818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MES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98161" y="4852368"/>
            <a:ext cx="3124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Abril 2021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42.138 ventas</a:t>
            </a:r>
            <a:endParaRPr lang="es-AR" sz="2000" b="1" dirty="0">
              <a:solidFill>
                <a:srgbClr val="57524C"/>
              </a:solidFill>
            </a:endParaRPr>
          </a:p>
        </p:txBody>
      </p:sp>
      <p:pic>
        <p:nvPicPr>
          <p:cNvPr id="14" name="Picture 1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BBAF67A-7D25-7EA1-42E1-5C68234F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83" y="1301753"/>
            <a:ext cx="6729377" cy="5296924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697CAF-D5D7-6287-6FE9-618A65825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90" y="3586637"/>
            <a:ext cx="253555" cy="605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35CEA-4EEC-0D5B-5AE5-099AB33F28DA}"/>
              </a:ext>
            </a:extLst>
          </p:cNvPr>
          <p:cNvSpPr txBox="1"/>
          <p:nvPr/>
        </p:nvSpPr>
        <p:spPr>
          <a:xfrm>
            <a:off x="10529228" y="4202558"/>
            <a:ext cx="128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Diciembre</a:t>
            </a:r>
          </a:p>
          <a:p>
            <a:pPr algn="ctr"/>
            <a:r>
              <a:rPr lang="es-AR" sz="1600" dirty="0"/>
              <a:t>2020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ED6C7-2909-560E-F841-91CA6A8F93C0}"/>
              </a:ext>
            </a:extLst>
          </p:cNvPr>
          <p:cNvCxnSpPr>
            <a:endCxn id="3" idx="0"/>
          </p:cNvCxnSpPr>
          <p:nvPr/>
        </p:nvCxnSpPr>
        <p:spPr>
          <a:xfrm>
            <a:off x="11171061" y="3889494"/>
            <a:ext cx="0" cy="31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2.2. </a:t>
            </a:r>
            <a:r>
              <a:rPr lang="es-AR" sz="2800" dirty="0">
                <a:solidFill>
                  <a:srgbClr val="57524C"/>
                </a:solidFill>
              </a:rPr>
              <a:t>¿cómo se distribuyen los </a:t>
            </a:r>
            <a:r>
              <a:rPr lang="es-AR" sz="2800" b="1" dirty="0">
                <a:solidFill>
                  <a:srgbClr val="57524C"/>
                </a:solidFill>
              </a:rPr>
              <a:t>ingresos</a:t>
            </a:r>
            <a:r>
              <a:rPr lang="es-AR" sz="2800" dirty="0">
                <a:solidFill>
                  <a:srgbClr val="57524C"/>
                </a:solidFill>
              </a:rPr>
              <a:t> POR MES?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7" y="4458605"/>
            <a:ext cx="3404463" cy="65286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</a:t>
            </a:r>
          </a:p>
          <a:p>
            <a:pPr algn="ctr"/>
            <a:r>
              <a:rPr lang="es-AR" sz="2000" b="1" dirty="0">
                <a:solidFill>
                  <a:srgbClr val="57524C"/>
                </a:solidFill>
              </a:rPr>
              <a:t>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11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Enero 2021.</a:t>
            </a:r>
          </a:p>
        </p:txBody>
      </p:sp>
      <p:pic>
        <p:nvPicPr>
          <p:cNvPr id="8" name="Picture 7" descr="A graph with green lines and numbers&#10;&#10;Description automatically generated">
            <a:extLst>
              <a:ext uri="{FF2B5EF4-FFF2-40B4-BE49-F238E27FC236}">
                <a16:creationId xmlns:a16="http://schemas.microsoft.com/office/drawing/2014/main" id="{CD4A5B7E-4CE6-26D0-AA39-D278DDF3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5" y="1610008"/>
            <a:ext cx="8567506" cy="5084780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20B0AD-A23B-258F-21EE-56057B2F57FF}"/>
              </a:ext>
            </a:extLst>
          </p:cNvPr>
          <p:cNvCxnSpPr/>
          <p:nvPr/>
        </p:nvCxnSpPr>
        <p:spPr>
          <a:xfrm>
            <a:off x="8787537" y="2163162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362607"/>
            <a:ext cx="9283485" cy="95341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130" y="322126"/>
            <a:ext cx="7408190" cy="1034371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2.3. </a:t>
            </a:r>
            <a:r>
              <a:rPr lang="es-AR" sz="2800" dirty="0">
                <a:solidFill>
                  <a:srgbClr val="57524C"/>
                </a:solidFill>
              </a:rPr>
              <a:t>¿HAY </a:t>
            </a:r>
            <a:r>
              <a:rPr lang="es-AR" sz="2800" b="1" dirty="0">
                <a:solidFill>
                  <a:srgbClr val="57524C"/>
                </a:solidFill>
              </a:rPr>
              <a:t>DIFERENCIAS</a:t>
            </a:r>
            <a:r>
              <a:rPr lang="es-AR" sz="2800" dirty="0">
                <a:solidFill>
                  <a:srgbClr val="57524C"/>
                </a:solidFill>
              </a:rPr>
              <a:t> ENTRE LAS DOS VARIABLES?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787539" y="2163162"/>
            <a:ext cx="340446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 MÁS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787537" y="4458605"/>
            <a:ext cx="3404463" cy="65286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MESES CON</a:t>
            </a:r>
          </a:p>
          <a:p>
            <a:pPr algn="ctr"/>
            <a:r>
              <a:rPr lang="es-AR" sz="2000" b="1" dirty="0">
                <a:solidFill>
                  <a:srgbClr val="57524C"/>
                </a:solidFill>
              </a:rPr>
              <a:t>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9278320" y="2850641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Diciembre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Abril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Marzo 2021.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9278320" y="5111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Febrero 2021.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Octubre 2020.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Enero 2021.</a:t>
            </a:r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F1D029D-CF66-F02B-129D-B69AC536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7" y="1396978"/>
            <a:ext cx="7282010" cy="546102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39D01-F5B0-D76B-5197-EFF9BF1B94A9}"/>
              </a:ext>
            </a:extLst>
          </p:cNvPr>
          <p:cNvSpPr txBox="1"/>
          <p:nvPr/>
        </p:nvSpPr>
        <p:spPr>
          <a:xfrm>
            <a:off x="6670923" y="2789226"/>
            <a:ext cx="161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AGOSTO 2021</a:t>
            </a:r>
          </a:p>
          <a:p>
            <a:pPr algn="ctr"/>
            <a:r>
              <a:rPr lang="es-AR" dirty="0"/>
              <a:t>+ ingresos</a:t>
            </a:r>
          </a:p>
          <a:p>
            <a:pPr algn="ctr"/>
            <a:r>
              <a:rPr lang="es-AR" dirty="0"/>
              <a:t>- ventas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E19B93-E4E6-36A4-DED3-C78BADDAE9C9}"/>
              </a:ext>
            </a:extLst>
          </p:cNvPr>
          <p:cNvCxnSpPr>
            <a:cxnSpLocks/>
          </p:cNvCxnSpPr>
          <p:nvPr/>
        </p:nvCxnSpPr>
        <p:spPr>
          <a:xfrm flipV="1">
            <a:off x="7315200" y="3792610"/>
            <a:ext cx="130241" cy="84355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0F61AB-ABEA-C290-B5FC-C19BD436AEE0}"/>
              </a:ext>
            </a:extLst>
          </p:cNvPr>
          <p:cNvCxnSpPr>
            <a:cxnSpLocks/>
          </p:cNvCxnSpPr>
          <p:nvPr/>
        </p:nvCxnSpPr>
        <p:spPr>
          <a:xfrm>
            <a:off x="8787537" y="2163162"/>
            <a:ext cx="0" cy="4694838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6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889300"/>
            <a:ext cx="3037669" cy="107898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3. ANÁLISIS consumidores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10007" y="3177153"/>
            <a:ext cx="7470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3.1. </a:t>
            </a:r>
            <a:r>
              <a:rPr lang="es-AR" sz="2400" b="1" dirty="0">
                <a:solidFill>
                  <a:srgbClr val="57524C"/>
                </a:solidFill>
              </a:rPr>
              <a:t>VENTAS POR RANGOS DE EDAD.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ventas según la edad de los consumidores?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3.2. </a:t>
            </a:r>
            <a:r>
              <a:rPr lang="es-AR" sz="2400" b="1" dirty="0">
                <a:solidFill>
                  <a:srgbClr val="57524C"/>
                </a:solidFill>
              </a:rPr>
              <a:t>VENTAS POR CATEGORÍA Y EDAD.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es la elección de productos según la edad?</a:t>
            </a:r>
          </a:p>
        </p:txBody>
      </p:sp>
    </p:spTree>
    <p:extLst>
      <p:ext uri="{BB962C8B-B14F-4D97-AF65-F5344CB8AC3E}">
        <p14:creationId xmlns:p14="http://schemas.microsoft.com/office/powerpoint/2010/main" val="3617919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287445"/>
            <a:ext cx="8871284" cy="1077396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40" y="372370"/>
            <a:ext cx="8173244" cy="919757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3.1. ¿CÓMO SE DISTRIBUYEN LAS </a:t>
            </a:r>
            <a:r>
              <a:rPr lang="es-AR" b="1" dirty="0">
                <a:solidFill>
                  <a:srgbClr val="57524C"/>
                </a:solidFill>
              </a:rPr>
              <a:t>VENTAS</a:t>
            </a:r>
            <a:r>
              <a:rPr lang="es-AR" dirty="0">
                <a:solidFill>
                  <a:srgbClr val="57524C"/>
                </a:solidFill>
              </a:rPr>
              <a:t> SEGÚN LA EDAD DE LOS CONSUMIDORES?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7BEC89-7CCF-0370-E2E8-404FA6C14C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96970" y="1690397"/>
            <a:ext cx="7964440" cy="5029210"/>
            <a:chOff x="224843" y="1754566"/>
            <a:chExt cx="7964440" cy="5029210"/>
          </a:xfrm>
        </p:grpSpPr>
        <p:pic>
          <p:nvPicPr>
            <p:cNvPr id="4" name="Picture 3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8C5CF8C6-338E-5078-8E0F-85DC1B48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843" y="1754566"/>
              <a:ext cx="7964440" cy="5029210"/>
            </a:xfrm>
            <a:prstGeom prst="rect">
              <a:avLst/>
            </a:prstGeom>
            <a:ln w="34925">
              <a:solidFill>
                <a:srgbClr val="D0CCC8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9313D4-3C04-E6FB-FE9C-CFF8621F283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117" y="2238636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1°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0563C-ED4E-974D-B293-6C3734F57C40}"/>
                </a:ext>
              </a:extLst>
            </p:cNvPr>
            <p:cNvSpPr txBox="1">
              <a:spLocks/>
            </p:cNvSpPr>
            <p:nvPr/>
          </p:nvSpPr>
          <p:spPr>
            <a:xfrm>
              <a:off x="2532491" y="2551837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2°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A8E1A-2689-71E1-D827-A265E61746E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38015" y="2751106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3°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387C50-9CD0-9B71-5204-10F7F277FB9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25192" y="2844225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4°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3118C8-3988-5545-D95E-8A45D54824C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22296" y="3043493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5°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731CDE-2C4D-E3C6-AAA1-566693D6E45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7310" y="4584793"/>
              <a:ext cx="629146" cy="584775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/>
                <a:t>6°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0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FBE08EC-4C7A-4863-D1C8-09BFCD3D3411}"/>
              </a:ext>
            </a:extLst>
          </p:cNvPr>
          <p:cNvSpPr/>
          <p:nvPr/>
        </p:nvSpPr>
        <p:spPr>
          <a:xfrm>
            <a:off x="-1738" y="3673642"/>
            <a:ext cx="2744937" cy="3184357"/>
          </a:xfrm>
          <a:prstGeom prst="rtTriangle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024" y="547503"/>
            <a:ext cx="8421688" cy="735145"/>
          </a:xfrm>
        </p:spPr>
        <p:txBody>
          <a:bodyPr rtlCol="0"/>
          <a:lstStyle/>
          <a:p>
            <a:pPr algn="l" rtl="0"/>
            <a:r>
              <a:rPr lang="es-ES" dirty="0">
                <a:solidFill>
                  <a:srgbClr val="57524C"/>
                </a:solidFill>
              </a:rPr>
              <a:t>DISTRIBUCIÓN </a:t>
            </a:r>
            <a:r>
              <a:rPr lang="es-ES" b="1" dirty="0">
                <a:solidFill>
                  <a:srgbClr val="57524C"/>
                </a:solidFill>
              </a:rPr>
              <a:t>categorías</a:t>
            </a:r>
            <a:r>
              <a:rPr lang="es-ES" dirty="0">
                <a:solidFill>
                  <a:srgbClr val="57524C"/>
                </a:solidFill>
              </a:rPr>
              <a:t> y edad</a:t>
            </a:r>
          </a:p>
        </p:txBody>
      </p:sp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6BADA83-4361-DD56-E405-411C1084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52310"/>
            <a:ext cx="10445149" cy="5505689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57589D-F3C7-C917-FABD-68BB171B278F}"/>
              </a:ext>
            </a:extLst>
          </p:cNvPr>
          <p:cNvSpPr/>
          <p:nvPr/>
        </p:nvSpPr>
        <p:spPr>
          <a:xfrm rot="16200000">
            <a:off x="-1160412" y="5348551"/>
            <a:ext cx="2668124" cy="350773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660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2" y="889300"/>
            <a:ext cx="3255732" cy="1436805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AR" sz="3100" b="1" dirty="0">
                <a:solidFill>
                  <a:srgbClr val="57524C"/>
                </a:solidFill>
              </a:rPr>
              <a:t>4. ANÁLISIS GEOGRÁFICO DE VENTAS</a:t>
            </a:r>
            <a:br>
              <a:rPr lang="es-AR" dirty="0">
                <a:solidFill>
                  <a:srgbClr val="57524C"/>
                </a:solidFill>
              </a:rPr>
            </a:br>
            <a:endParaRPr lang="es-ES" dirty="0">
              <a:solidFill>
                <a:srgbClr val="57524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18708" y="3043989"/>
            <a:ext cx="7470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4.1. </a:t>
            </a:r>
            <a:r>
              <a:rPr lang="es-AR" sz="2400" b="1" dirty="0">
                <a:solidFill>
                  <a:srgbClr val="57524C"/>
                </a:solidFill>
              </a:rPr>
              <a:t>INGRESOS POR VENTAS SEGÚN ESTADO.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las ganancias obtenidas en cada Estado?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4.2. </a:t>
            </a:r>
            <a:r>
              <a:rPr lang="es-AR" sz="2400" b="1" dirty="0">
                <a:solidFill>
                  <a:srgbClr val="57524C"/>
                </a:solidFill>
              </a:rPr>
              <a:t>RELACIÓN GANANCIAS POR ESTADO E INGRESO FAMILIAR PROMEDIO.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¿Hay relación entre las ganancias generadas en cada estado y el poder adquisitivo de los clientes?</a:t>
            </a:r>
          </a:p>
          <a:p>
            <a:endParaRPr lang="es-AR" sz="2400" dirty="0">
              <a:solidFill>
                <a:srgbClr val="5752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6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8F4C1C1-715B-A2A4-BD4A-51EB4E6FC02D}"/>
              </a:ext>
            </a:extLst>
          </p:cNvPr>
          <p:cNvSpPr/>
          <p:nvPr/>
        </p:nvSpPr>
        <p:spPr>
          <a:xfrm>
            <a:off x="4732420" y="509908"/>
            <a:ext cx="7459579" cy="984408"/>
          </a:xfrm>
          <a:prstGeom prst="rect">
            <a:avLst/>
          </a:prstGeom>
          <a:solidFill>
            <a:srgbClr val="E9E6DF">
              <a:alpha val="76000"/>
            </a:srgbClr>
          </a:solidFill>
          <a:ln w="508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017" y="727038"/>
            <a:ext cx="5863273" cy="1052367"/>
          </a:xfrm>
        </p:spPr>
        <p:txBody>
          <a:bodyPr rtlCol="0">
            <a:normAutofit/>
          </a:bodyPr>
          <a:lstStyle/>
          <a:p>
            <a:pPr rtl="0"/>
            <a:r>
              <a:rPr lang="es-ES" sz="3600" b="1" dirty="0">
                <a:solidFill>
                  <a:srgbClr val="57524C"/>
                </a:solidFill>
              </a:rPr>
              <a:t>Información general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4ED1E3-B19A-306D-BD6C-186B3609360C}"/>
              </a:ext>
            </a:extLst>
          </p:cNvPr>
          <p:cNvGrpSpPr/>
          <p:nvPr/>
        </p:nvGrpSpPr>
        <p:grpSpPr>
          <a:xfrm>
            <a:off x="5909064" y="5138083"/>
            <a:ext cx="5434439" cy="947883"/>
            <a:chOff x="5916467" y="3677768"/>
            <a:chExt cx="5434439" cy="947883"/>
          </a:xfrm>
        </p:grpSpPr>
        <p:sp>
          <p:nvSpPr>
            <p:cNvPr id="11" name="Marcador de contenido 2">
              <a:extLst>
                <a:ext uri="{FF2B5EF4-FFF2-40B4-BE49-F238E27FC236}">
                  <a16:creationId xmlns:a16="http://schemas.microsoft.com/office/drawing/2014/main" id="{78806943-BA63-CEFE-54B7-3FC8E6F60101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600" b="1" dirty="0">
                  <a:solidFill>
                    <a:srgbClr val="57524C"/>
                  </a:solidFill>
                </a:rPr>
                <a:t>Plazo comprendido</a:t>
              </a:r>
            </a:p>
          </p:txBody>
        </p:sp>
        <p:sp>
          <p:nvSpPr>
            <p:cNvPr id="12" name="Marcador de texto 16">
              <a:extLst>
                <a:ext uri="{FF2B5EF4-FFF2-40B4-BE49-F238E27FC236}">
                  <a16:creationId xmlns:a16="http://schemas.microsoft.com/office/drawing/2014/main" id="{91FB840B-213F-4525-4293-9AC3E4B8BBC3}"/>
                </a:ext>
              </a:extLst>
            </p:cNvPr>
            <p:cNvSpPr txBox="1">
              <a:spLocks/>
            </p:cNvSpPr>
            <p:nvPr/>
          </p:nvSpPr>
          <p:spPr>
            <a:xfrm>
              <a:off x="5916467" y="4067701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Octubre 2020 a Septiembre 2021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D0A0E8-AFF4-1D4C-B7A0-DB0B28913460}"/>
              </a:ext>
            </a:extLst>
          </p:cNvPr>
          <p:cNvGrpSpPr/>
          <p:nvPr/>
        </p:nvGrpSpPr>
        <p:grpSpPr>
          <a:xfrm>
            <a:off x="5907830" y="2198782"/>
            <a:ext cx="5433205" cy="913312"/>
            <a:chOff x="5917701" y="3677768"/>
            <a:chExt cx="5433205" cy="913312"/>
          </a:xfrm>
        </p:grpSpPr>
        <p:sp>
          <p:nvSpPr>
            <p:cNvPr id="30" name="Marcador de contenido 2">
              <a:extLst>
                <a:ext uri="{FF2B5EF4-FFF2-40B4-BE49-F238E27FC236}">
                  <a16:creationId xmlns:a16="http://schemas.microsoft.com/office/drawing/2014/main" id="{0E8E1E3F-7F7A-5EFE-6F8F-81DBEBA44C65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800" b="1" dirty="0">
                  <a:solidFill>
                    <a:srgbClr val="57524C"/>
                  </a:solidFill>
                </a:rPr>
                <a:t>ORIGEN CONJUNTOs DE DATOS</a:t>
              </a:r>
            </a:p>
          </p:txBody>
        </p:sp>
        <p:sp>
          <p:nvSpPr>
            <p:cNvPr id="31" name="Marcador de texto 16">
              <a:extLst>
                <a:ext uri="{FF2B5EF4-FFF2-40B4-BE49-F238E27FC236}">
                  <a16:creationId xmlns:a16="http://schemas.microsoft.com/office/drawing/2014/main" id="{F1A5E67D-A653-2DD8-D931-24D72F8C1697}"/>
                </a:ext>
              </a:extLst>
            </p:cNvPr>
            <p:cNvSpPr txBox="1">
              <a:spLocks/>
            </p:cNvSpPr>
            <p:nvPr/>
          </p:nvSpPr>
          <p:spPr>
            <a:xfrm>
              <a:off x="5917701" y="4033130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Kaggle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B6665D-F158-2548-4091-7830C4F0EBB0}"/>
              </a:ext>
            </a:extLst>
          </p:cNvPr>
          <p:cNvGrpSpPr/>
          <p:nvPr/>
        </p:nvGrpSpPr>
        <p:grpSpPr>
          <a:xfrm>
            <a:off x="5909064" y="3704100"/>
            <a:ext cx="5434439" cy="947883"/>
            <a:chOff x="5916467" y="3677768"/>
            <a:chExt cx="5434439" cy="947883"/>
          </a:xfrm>
        </p:grpSpPr>
        <p:sp>
          <p:nvSpPr>
            <p:cNvPr id="36" name="Marcador de contenido 2">
              <a:extLst>
                <a:ext uri="{FF2B5EF4-FFF2-40B4-BE49-F238E27FC236}">
                  <a16:creationId xmlns:a16="http://schemas.microsoft.com/office/drawing/2014/main" id="{F20AA744-CBCD-48E6-83C1-063413A3D235}"/>
                </a:ext>
              </a:extLst>
            </p:cNvPr>
            <p:cNvSpPr txBox="1">
              <a:spLocks/>
            </p:cNvSpPr>
            <p:nvPr/>
          </p:nvSpPr>
          <p:spPr>
            <a:xfrm>
              <a:off x="5917702" y="3677768"/>
              <a:ext cx="5433204" cy="5579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cap="all" spc="150" baseline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600" b="1" dirty="0">
                  <a:solidFill>
                    <a:srgbClr val="57524C"/>
                  </a:solidFill>
                </a:rPr>
                <a:t>Cantidad archivos .csv</a:t>
              </a:r>
            </a:p>
          </p:txBody>
        </p:sp>
        <p:sp>
          <p:nvSpPr>
            <p:cNvPr id="37" name="Marcador de texto 16">
              <a:extLst>
                <a:ext uri="{FF2B5EF4-FFF2-40B4-BE49-F238E27FC236}">
                  <a16:creationId xmlns:a16="http://schemas.microsoft.com/office/drawing/2014/main" id="{A07E7EF2-B850-8238-261B-ACD3B94AACE4}"/>
                </a:ext>
              </a:extLst>
            </p:cNvPr>
            <p:cNvSpPr txBox="1">
              <a:spLocks/>
            </p:cNvSpPr>
            <p:nvPr/>
          </p:nvSpPr>
          <p:spPr>
            <a:xfrm>
              <a:off x="5916467" y="4067701"/>
              <a:ext cx="5431971" cy="5579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2200" dirty="0">
                  <a:solidFill>
                    <a:srgbClr val="57524C"/>
                  </a:solidFill>
                </a:rPr>
                <a:t>2</a:t>
              </a:r>
            </a:p>
          </p:txBody>
        </p: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B09BC83-DBBD-A8E2-73EA-3FF0C8FB6C79}"/>
              </a:ext>
            </a:extLst>
          </p:cNvPr>
          <p:cNvSpPr/>
          <p:nvPr/>
        </p:nvSpPr>
        <p:spPr>
          <a:xfrm rot="5400000">
            <a:off x="-778586" y="2158205"/>
            <a:ext cx="4316412" cy="2759244"/>
          </a:xfrm>
          <a:prstGeom prst="triangle">
            <a:avLst>
              <a:gd name="adj" fmla="val 52400"/>
            </a:avLst>
          </a:prstGeom>
          <a:solidFill>
            <a:schemeClr val="accent1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159903"/>
            <a:ext cx="7956884" cy="802623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94" y="119422"/>
            <a:ext cx="7408190" cy="1034371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4.1. </a:t>
            </a:r>
            <a:r>
              <a:rPr lang="es-AR" sz="2800" dirty="0">
                <a:solidFill>
                  <a:srgbClr val="57524C"/>
                </a:solidFill>
              </a:rPr>
              <a:t>¿Cómo se distribuyen las </a:t>
            </a:r>
            <a:r>
              <a:rPr lang="es-AR" sz="2800" b="1" dirty="0">
                <a:solidFill>
                  <a:srgbClr val="57524C"/>
                </a:solidFill>
              </a:rPr>
              <a:t>GANANCIAS </a:t>
            </a:r>
            <a:r>
              <a:rPr lang="es-AR" sz="2800" dirty="0">
                <a:solidFill>
                  <a:srgbClr val="57524C"/>
                </a:solidFill>
              </a:rPr>
              <a:t>OBTENIDAS EN CADA ESTADO?</a:t>
            </a:r>
            <a:endParaRPr lang="es-AR" dirty="0">
              <a:solidFill>
                <a:srgbClr val="57524C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149386" y="1754903"/>
            <a:ext cx="4042613" cy="542441"/>
          </a:xfrm>
          <a:prstGeom prst="rect">
            <a:avLst/>
          </a:prstGeom>
          <a:ln w="158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TOP 10 - GANANCIAS</a:t>
            </a:r>
            <a:r>
              <a:rPr lang="es-AR" sz="2000" b="1" dirty="0">
                <a:solidFill>
                  <a:srgbClr val="57524C"/>
                </a:solidFill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582116" y="2297344"/>
            <a:ext cx="31771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57524C"/>
                </a:solidFill>
              </a:rPr>
              <a:t>1- Texas.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2- California.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3- New York.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4- Pennsylvania.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5- Illinois.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6- Florida.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7- Ohio.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8- Virginia</a:t>
            </a:r>
          </a:p>
          <a:p>
            <a:r>
              <a:rPr lang="es-AR" sz="2800" dirty="0">
                <a:solidFill>
                  <a:srgbClr val="57524C"/>
                </a:solidFill>
              </a:rPr>
              <a:t>9- Missouri.</a:t>
            </a:r>
          </a:p>
          <a:p>
            <a:r>
              <a:rPr lang="es-AR" sz="2800" dirty="0">
                <a:solidFill>
                  <a:srgbClr val="57524C"/>
                </a:solidFill>
              </a:rPr>
              <a:t>10- Kentucky.</a:t>
            </a:r>
          </a:p>
          <a:p>
            <a:endParaRPr lang="es-AR" sz="2800" dirty="0">
              <a:solidFill>
                <a:srgbClr val="57524C"/>
              </a:solidFill>
            </a:endParaRP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75FDA6C-7EE9-2BC4-C02D-7B1CB75A33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7" y="1114229"/>
            <a:ext cx="7408189" cy="5743771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0C42F-D7E1-A1D5-D0F0-C24584F1CDFB}"/>
              </a:ext>
            </a:extLst>
          </p:cNvPr>
          <p:cNvSpPr txBox="1"/>
          <p:nvPr/>
        </p:nvSpPr>
        <p:spPr>
          <a:xfrm>
            <a:off x="6857184" y="2989140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TEXAS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A851B-0CD3-38B9-870B-3456A1F59F4D}"/>
              </a:ext>
            </a:extLst>
          </p:cNvPr>
          <p:cNvSpPr txBox="1"/>
          <p:nvPr/>
        </p:nvSpPr>
        <p:spPr>
          <a:xfrm>
            <a:off x="6012028" y="4290267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CALIFORNIA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D642A3-6F92-B6D4-09C0-63AD39E7409D}"/>
              </a:ext>
            </a:extLst>
          </p:cNvPr>
          <p:cNvCxnSpPr>
            <a:cxnSpLocks/>
          </p:cNvCxnSpPr>
          <p:nvPr/>
        </p:nvCxnSpPr>
        <p:spPr>
          <a:xfrm>
            <a:off x="6698081" y="3948900"/>
            <a:ext cx="0" cy="43277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D76FA-216D-3604-2EDA-69E9CC86E7B3}"/>
              </a:ext>
            </a:extLst>
          </p:cNvPr>
          <p:cNvCxnSpPr>
            <a:cxnSpLocks/>
          </p:cNvCxnSpPr>
          <p:nvPr/>
        </p:nvCxnSpPr>
        <p:spPr>
          <a:xfrm flipV="1">
            <a:off x="7243886" y="3296093"/>
            <a:ext cx="0" cy="443700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C2C05D-4A5C-D8C1-95E1-0F09E626F6EC}"/>
              </a:ext>
            </a:extLst>
          </p:cNvPr>
          <p:cNvCxnSpPr>
            <a:cxnSpLocks/>
          </p:cNvCxnSpPr>
          <p:nvPr/>
        </p:nvCxnSpPr>
        <p:spPr>
          <a:xfrm>
            <a:off x="8149386" y="1754903"/>
            <a:ext cx="16039" cy="5103097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4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2DA6E3-58EF-F6EC-08C8-944B476028DC}"/>
              </a:ext>
            </a:extLst>
          </p:cNvPr>
          <p:cNvSpPr/>
          <p:nvPr/>
        </p:nvSpPr>
        <p:spPr>
          <a:xfrm>
            <a:off x="0" y="4612105"/>
            <a:ext cx="8232654" cy="2245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" y="0"/>
            <a:ext cx="1252888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0" y="295432"/>
            <a:ext cx="10138611" cy="851360"/>
          </a:xfrm>
          <a:prstGeom prst="rect">
            <a:avLst/>
          </a:prstGeom>
          <a:solidFill>
            <a:schemeClr val="bg1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787" y="399552"/>
            <a:ext cx="5229309" cy="735145"/>
          </a:xfrm>
        </p:spPr>
        <p:txBody>
          <a:bodyPr rtlCol="0">
            <a:normAutofit/>
          </a:bodyPr>
          <a:lstStyle/>
          <a:p>
            <a:pPr algn="l" rtl="0"/>
            <a:r>
              <a:rPr lang="es-ES" sz="3800" b="1" dirty="0">
                <a:solidFill>
                  <a:srgbClr val="57524C"/>
                </a:solidFill>
              </a:rPr>
              <a:t>MAPA DE GANANCIAS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FE4EB-CD0E-E8F4-8DC4-8A11240ACD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27" y="1442224"/>
            <a:ext cx="8176342" cy="517458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E39255-3120-52D9-111A-03B7CD169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231" y="1454474"/>
            <a:ext cx="590550" cy="517458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5EC34-9E9D-C172-412B-025EA1738B68}"/>
              </a:ext>
            </a:extLst>
          </p:cNvPr>
          <p:cNvSpPr txBox="1"/>
          <p:nvPr/>
        </p:nvSpPr>
        <p:spPr>
          <a:xfrm>
            <a:off x="552211" y="4583849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CALIFORNIA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94D97E-A385-E459-6EAA-66CD32CCE2E4}"/>
              </a:ext>
            </a:extLst>
          </p:cNvPr>
          <p:cNvCxnSpPr>
            <a:cxnSpLocks/>
          </p:cNvCxnSpPr>
          <p:nvPr/>
        </p:nvCxnSpPr>
        <p:spPr>
          <a:xfrm flipH="1">
            <a:off x="1987429" y="4299284"/>
            <a:ext cx="675560" cy="34107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7DD7C-0E57-4784-F828-B198BEFE97A2}"/>
              </a:ext>
            </a:extLst>
          </p:cNvPr>
          <p:cNvCxnSpPr>
            <a:cxnSpLocks/>
          </p:cNvCxnSpPr>
          <p:nvPr/>
        </p:nvCxnSpPr>
        <p:spPr>
          <a:xfrm flipH="1">
            <a:off x="4343129" y="5564514"/>
            <a:ext cx="675560" cy="34107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BA38BA-5FA9-BACD-69D0-56770F7970AD}"/>
              </a:ext>
            </a:extLst>
          </p:cNvPr>
          <p:cNvSpPr txBox="1"/>
          <p:nvPr/>
        </p:nvSpPr>
        <p:spPr>
          <a:xfrm>
            <a:off x="3571270" y="5843940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TEXAS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F520A-831D-321C-D82D-9E297A5F03FE}"/>
              </a:ext>
            </a:extLst>
          </p:cNvPr>
          <p:cNvSpPr txBox="1"/>
          <p:nvPr/>
        </p:nvSpPr>
        <p:spPr>
          <a:xfrm>
            <a:off x="8594893" y="1845444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NEW YORK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28FF54-B7AF-4D57-3C85-DDBC7ECAEEA6}"/>
              </a:ext>
            </a:extLst>
          </p:cNvPr>
          <p:cNvCxnSpPr>
            <a:cxnSpLocks/>
          </p:cNvCxnSpPr>
          <p:nvPr/>
        </p:nvCxnSpPr>
        <p:spPr>
          <a:xfrm flipV="1">
            <a:off x="8879096" y="2164835"/>
            <a:ext cx="271067" cy="521254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CBA166-377E-1D6D-34E5-DA870910C368}"/>
              </a:ext>
            </a:extLst>
          </p:cNvPr>
          <p:cNvSpPr txBox="1"/>
          <p:nvPr/>
        </p:nvSpPr>
        <p:spPr>
          <a:xfrm>
            <a:off x="9018282" y="5583641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FLORIDA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63BAB1-930D-D86E-DEAE-EDB885570918}"/>
              </a:ext>
            </a:extLst>
          </p:cNvPr>
          <p:cNvCxnSpPr>
            <a:cxnSpLocks/>
          </p:cNvCxnSpPr>
          <p:nvPr/>
        </p:nvCxnSpPr>
        <p:spPr>
          <a:xfrm flipV="1">
            <a:off x="8499271" y="5768307"/>
            <a:ext cx="505242" cy="14128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CB072A-B0EC-79E2-50B0-B6A2678BBC24}"/>
              </a:ext>
            </a:extLst>
          </p:cNvPr>
          <p:cNvSpPr txBox="1"/>
          <p:nvPr/>
        </p:nvSpPr>
        <p:spPr>
          <a:xfrm>
            <a:off x="9150163" y="3802580"/>
            <a:ext cx="154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PENNSYLVANIA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66E053-FA2D-1FE0-FC2A-41657ACA1E80}"/>
              </a:ext>
            </a:extLst>
          </p:cNvPr>
          <p:cNvCxnSpPr>
            <a:cxnSpLocks/>
          </p:cNvCxnSpPr>
          <p:nvPr/>
        </p:nvCxnSpPr>
        <p:spPr>
          <a:xfrm>
            <a:off x="8924539" y="3356573"/>
            <a:ext cx="623590" cy="446006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D82D25-585C-CE90-39DD-45CF4A885B1F}"/>
              </a:ext>
            </a:extLst>
          </p:cNvPr>
          <p:cNvSpPr txBox="1"/>
          <p:nvPr/>
        </p:nvSpPr>
        <p:spPr>
          <a:xfrm>
            <a:off x="7051175" y="1439320"/>
            <a:ext cx="15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ILLINOIS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38D328-1CF5-CA5A-0CB0-4C654334E1F9}"/>
              </a:ext>
            </a:extLst>
          </p:cNvPr>
          <p:cNvCxnSpPr>
            <a:cxnSpLocks/>
          </p:cNvCxnSpPr>
          <p:nvPr/>
        </p:nvCxnSpPr>
        <p:spPr>
          <a:xfrm flipV="1">
            <a:off x="7247370" y="1760569"/>
            <a:ext cx="217266" cy="1449809"/>
          </a:xfrm>
          <a:prstGeom prst="straightConnector1">
            <a:avLst/>
          </a:prstGeom>
          <a:ln>
            <a:solidFill>
              <a:srgbClr val="2C29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2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159902"/>
            <a:ext cx="7956884" cy="1300843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20" y="293137"/>
            <a:ext cx="7408190" cy="1034371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4.2. </a:t>
            </a:r>
            <a:r>
              <a:rPr lang="es-AR" sz="2800" dirty="0">
                <a:solidFill>
                  <a:srgbClr val="57524C"/>
                </a:solidFill>
              </a:rPr>
              <a:t>¿HAY </a:t>
            </a:r>
            <a:r>
              <a:rPr lang="es-AR" sz="2800" b="1" dirty="0">
                <a:solidFill>
                  <a:srgbClr val="57524C"/>
                </a:solidFill>
              </a:rPr>
              <a:t>RELACIÓn</a:t>
            </a:r>
            <a:r>
              <a:rPr lang="es-AR" sz="2800" dirty="0">
                <a:solidFill>
                  <a:srgbClr val="57524C"/>
                </a:solidFill>
              </a:rPr>
              <a:t> entre las ganancias generadas en cada estado y el poder adquisitivo de los clientes?</a:t>
            </a:r>
            <a:endParaRPr lang="es-AR" dirty="0">
              <a:solidFill>
                <a:srgbClr val="57524C"/>
              </a:solidFill>
            </a:endParaRPr>
          </a:p>
        </p:txBody>
      </p:sp>
      <p:pic>
        <p:nvPicPr>
          <p:cNvPr id="13" name="Picture 12" descr="A graph with red dots and blue line&#10;&#10;Description automatically generated">
            <a:extLst>
              <a:ext uri="{FF2B5EF4-FFF2-40B4-BE49-F238E27FC236}">
                <a16:creationId xmlns:a16="http://schemas.microsoft.com/office/drawing/2014/main" id="{6AABA30D-E59D-C609-B66A-F47AABC55B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16" y="1584636"/>
            <a:ext cx="7956884" cy="5202579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A90E9E-E50F-4EC5-CB10-248DE8BC5B0C}"/>
              </a:ext>
            </a:extLst>
          </p:cNvPr>
          <p:cNvSpPr txBox="1"/>
          <p:nvPr/>
        </p:nvSpPr>
        <p:spPr>
          <a:xfrm>
            <a:off x="5259198" y="2046714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05EBA-8562-9FD1-40DF-76B1F9A5EEBC}"/>
              </a:ext>
            </a:extLst>
          </p:cNvPr>
          <p:cNvSpPr txBox="1"/>
          <p:nvPr/>
        </p:nvSpPr>
        <p:spPr>
          <a:xfrm>
            <a:off x="11361603" y="4586011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631DF-D330-173B-30B0-DB4FAB1F678A}"/>
              </a:ext>
            </a:extLst>
          </p:cNvPr>
          <p:cNvSpPr txBox="1"/>
          <p:nvPr/>
        </p:nvSpPr>
        <p:spPr>
          <a:xfrm>
            <a:off x="10783848" y="3646590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EC048-EBDB-90AF-FBDD-1482920BEF91}"/>
              </a:ext>
            </a:extLst>
          </p:cNvPr>
          <p:cNvSpPr txBox="1"/>
          <p:nvPr/>
        </p:nvSpPr>
        <p:spPr>
          <a:xfrm>
            <a:off x="9629819" y="381659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234F6-F5DA-12ED-CFE4-1131BBAC15E5}"/>
              </a:ext>
            </a:extLst>
          </p:cNvPr>
          <p:cNvSpPr txBox="1"/>
          <p:nvPr/>
        </p:nvSpPr>
        <p:spPr>
          <a:xfrm>
            <a:off x="9153471" y="4185925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1A76C-1748-0C83-2206-ACB34F732377}"/>
              </a:ext>
            </a:extLst>
          </p:cNvPr>
          <p:cNvSpPr txBox="1"/>
          <p:nvPr/>
        </p:nvSpPr>
        <p:spPr>
          <a:xfrm>
            <a:off x="8735030" y="4196478"/>
            <a:ext cx="4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3716B-FD3E-AA9D-BACB-AE306547955A}"/>
              </a:ext>
            </a:extLst>
          </p:cNvPr>
          <p:cNvSpPr txBox="1"/>
          <p:nvPr/>
        </p:nvSpPr>
        <p:spPr>
          <a:xfrm>
            <a:off x="8210452" y="4358638"/>
            <a:ext cx="59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153260-BCC7-0164-2C87-2656B3D777A1}"/>
              </a:ext>
            </a:extLst>
          </p:cNvPr>
          <p:cNvSpPr txBox="1"/>
          <p:nvPr/>
        </p:nvSpPr>
        <p:spPr>
          <a:xfrm>
            <a:off x="8435440" y="4727970"/>
            <a:ext cx="59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D4963-59C2-940A-A09B-80CA7244DD37}"/>
              </a:ext>
            </a:extLst>
          </p:cNvPr>
          <p:cNvSpPr txBox="1"/>
          <p:nvPr/>
        </p:nvSpPr>
        <p:spPr>
          <a:xfrm>
            <a:off x="5549230" y="2508792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F42E33-7B97-D614-04F3-3BDA566D84E0}"/>
              </a:ext>
            </a:extLst>
          </p:cNvPr>
          <p:cNvSpPr/>
          <p:nvPr/>
        </p:nvSpPr>
        <p:spPr>
          <a:xfrm>
            <a:off x="0" y="2231380"/>
            <a:ext cx="3650814" cy="160952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BC9B852-6620-8D87-73E7-9B0BF73449E7}"/>
              </a:ext>
            </a:extLst>
          </p:cNvPr>
          <p:cNvSpPr/>
          <p:nvPr/>
        </p:nvSpPr>
        <p:spPr>
          <a:xfrm>
            <a:off x="1675052" y="4030488"/>
            <a:ext cx="367211" cy="697481"/>
          </a:xfrm>
          <a:prstGeom prst="downArrow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E04E91-E405-39A9-A291-38E9EB000962}"/>
              </a:ext>
            </a:extLst>
          </p:cNvPr>
          <p:cNvSpPr/>
          <p:nvPr/>
        </p:nvSpPr>
        <p:spPr>
          <a:xfrm>
            <a:off x="0" y="4955343"/>
            <a:ext cx="3650814" cy="1609520"/>
          </a:xfrm>
          <a:prstGeom prst="rect">
            <a:avLst/>
          </a:prstGeom>
          <a:solidFill>
            <a:srgbClr val="E9E6DF"/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b="1" dirty="0">
                <a:solidFill>
                  <a:srgbClr val="57524C"/>
                </a:solidFill>
              </a:rPr>
              <a:t>CORRELACIÓN NEGATIVA DÉBIL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FCECD-0EA5-D3FE-A2CA-F547A6A80CA4}"/>
              </a:ext>
            </a:extLst>
          </p:cNvPr>
          <p:cNvSpPr txBox="1"/>
          <p:nvPr/>
        </p:nvSpPr>
        <p:spPr>
          <a:xfrm>
            <a:off x="182519" y="2975771"/>
            <a:ext cx="3650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rgbClr val="57524C"/>
                </a:solidFill>
              </a:rPr>
              <a:t>Coeficiente de correlación: </a:t>
            </a:r>
          </a:p>
          <a:p>
            <a:r>
              <a:rPr lang="es-AR" sz="2400" b="1" dirty="0">
                <a:solidFill>
                  <a:srgbClr val="57524C"/>
                </a:solidFill>
              </a:rPr>
              <a:t>-</a:t>
            </a:r>
            <a:r>
              <a:rPr lang="es-AR" sz="2400" dirty="0">
                <a:solidFill>
                  <a:srgbClr val="57524C"/>
                </a:solidFill>
              </a:rPr>
              <a:t>0.22745998331884396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AF228-DC61-32B3-1363-6660B2DA9696}"/>
              </a:ext>
            </a:extLst>
          </p:cNvPr>
          <p:cNvSpPr txBox="1"/>
          <p:nvPr/>
        </p:nvSpPr>
        <p:spPr>
          <a:xfrm>
            <a:off x="354658" y="2396715"/>
            <a:ext cx="294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rgbClr val="57524C"/>
                </a:solidFill>
              </a:rPr>
              <a:t>CORRELACIÓN</a:t>
            </a:r>
          </a:p>
        </p:txBody>
      </p:sp>
    </p:spTree>
    <p:extLst>
      <p:ext uri="{BB962C8B-B14F-4D97-AF65-F5344CB8AC3E}">
        <p14:creationId xmlns:p14="http://schemas.microsoft.com/office/powerpoint/2010/main" val="101463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03718F-01F2-2B3D-EDBF-6F4ADDF45C75}"/>
              </a:ext>
            </a:extLst>
          </p:cNvPr>
          <p:cNvSpPr/>
          <p:nvPr/>
        </p:nvSpPr>
        <p:spPr>
          <a:xfrm>
            <a:off x="3239146" y="509908"/>
            <a:ext cx="8952854" cy="984408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6D183E9-7D55-4640-18BE-A25F63C47ECD}"/>
              </a:ext>
            </a:extLst>
          </p:cNvPr>
          <p:cNvSpPr txBox="1">
            <a:spLocks/>
          </p:cNvSpPr>
          <p:nvPr/>
        </p:nvSpPr>
        <p:spPr>
          <a:xfrm>
            <a:off x="4070887" y="231626"/>
            <a:ext cx="6757261" cy="1050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3200" dirty="0">
                <a:solidFill>
                  <a:srgbClr val="57524C"/>
                </a:solidFill>
              </a:rPr>
              <a:t>CORRELACIÓN DE </a:t>
            </a:r>
            <a:r>
              <a:rPr lang="es-AR" sz="3200" b="1" dirty="0">
                <a:solidFill>
                  <a:srgbClr val="57524C"/>
                </a:solidFill>
              </a:rPr>
              <a:t>PEARSON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2C633-030D-2562-6E5B-3D9D16410227}"/>
              </a:ext>
            </a:extLst>
          </p:cNvPr>
          <p:cNvSpPr txBox="1"/>
          <p:nvPr/>
        </p:nvSpPr>
        <p:spPr>
          <a:xfrm>
            <a:off x="3239146" y="1772598"/>
            <a:ext cx="8952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nula (H0):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correlación lineal significativa entre las dos variables.</a:t>
            </a:r>
          </a:p>
          <a:p>
            <a:endParaRPr lang="es-ES" sz="24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  <a:p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s-ES" sz="24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Hipótesis alternativa (Ha): </a:t>
            </a:r>
            <a:r>
              <a:rPr lang="es-ES" sz="24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Existe una correlación lineal significativa entre las dos variables.</a:t>
            </a:r>
          </a:p>
          <a:p>
            <a:endParaRPr lang="es-A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794-764F-DFA3-61A2-41BE6144A4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727702" cy="3673098"/>
            <a:chOff x="0" y="0"/>
            <a:chExt cx="2727702" cy="36730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B23DCD-C9B0-08D9-76B5-B7CD7D078D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00380" y="0"/>
              <a:ext cx="1627322" cy="36730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65FC2-961F-A41E-CC1C-75CAEF45F1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96362"/>
              <a:ext cx="2727702" cy="11959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C6A18EF-060F-13F7-23E9-FEDDA997C950}"/>
              </a:ext>
            </a:extLst>
          </p:cNvPr>
          <p:cNvSpPr/>
          <p:nvPr/>
        </p:nvSpPr>
        <p:spPr>
          <a:xfrm>
            <a:off x="0" y="4569460"/>
            <a:ext cx="3215083" cy="1891744"/>
          </a:xfrm>
          <a:prstGeom prst="rect">
            <a:avLst/>
          </a:prstGeom>
          <a:solidFill>
            <a:srgbClr val="E9E6DF"/>
          </a:solidFill>
          <a:ln w="3175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41515-D892-487B-6213-717C2BD66360}"/>
              </a:ext>
            </a:extLst>
          </p:cNvPr>
          <p:cNvSpPr txBox="1"/>
          <p:nvPr/>
        </p:nvSpPr>
        <p:spPr>
          <a:xfrm>
            <a:off x="0" y="4638169"/>
            <a:ext cx="3184359" cy="1754326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coeficiente = </a:t>
            </a:r>
          </a:p>
          <a:p>
            <a:pPr algn="ctr"/>
            <a:r>
              <a:rPr lang="en-US" sz="2000" dirty="0">
                <a:solidFill>
                  <a:srgbClr val="57524C"/>
                </a:solidFill>
                <a:latin typeface="+mj-lt"/>
              </a:rPr>
              <a:t>-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0.22745998331884412</a:t>
            </a:r>
          </a:p>
          <a:p>
            <a:pPr algn="ctr"/>
            <a:endParaRPr lang="en-US" sz="2000" b="0" i="0" dirty="0">
              <a:solidFill>
                <a:srgbClr val="57524C"/>
              </a:solidFill>
              <a:effectLst/>
              <a:latin typeface="+mj-lt"/>
            </a:endParaRPr>
          </a:p>
          <a:p>
            <a:pPr algn="ctr"/>
            <a:r>
              <a:rPr lang="en-US" sz="2400" b="0" i="0" dirty="0">
                <a:solidFill>
                  <a:srgbClr val="57524C"/>
                </a:solidFill>
                <a:effectLst/>
                <a:latin typeface="+mj-lt"/>
              </a:rPr>
              <a:t>p_value = </a:t>
            </a:r>
            <a:r>
              <a:rPr lang="en-US" sz="2000" b="0" i="0" dirty="0">
                <a:solidFill>
                  <a:srgbClr val="57524C"/>
                </a:solidFill>
                <a:effectLst/>
                <a:latin typeface="+mj-lt"/>
              </a:rPr>
              <a:t>0.10844122014363688</a:t>
            </a:r>
            <a:endParaRPr lang="es-AR" sz="2000" dirty="0">
              <a:solidFill>
                <a:srgbClr val="57524C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84A0E-944C-95C8-8833-E50F80D632AC}"/>
              </a:ext>
            </a:extLst>
          </p:cNvPr>
          <p:cNvSpPr txBox="1"/>
          <p:nvPr/>
        </p:nvSpPr>
        <p:spPr>
          <a:xfrm>
            <a:off x="4287456" y="4828168"/>
            <a:ext cx="79045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Conclusión:</a:t>
            </a:r>
            <a:r>
              <a:rPr lang="es-ES" sz="28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s-ES" sz="2300" cap="all" spc="150" dirty="0">
                <a:solidFill>
                  <a:srgbClr val="57524C"/>
                </a:solidFill>
                <a:latin typeface="+mj-lt"/>
                <a:ea typeface="+mj-ea"/>
                <a:cs typeface="+mj-cs"/>
              </a:rPr>
              <a:t>NO HAY EVIDENCIA SIGNIFICATIVA PARA RECHAZAR LA HIPÓTESIS NULA.</a:t>
            </a:r>
            <a:endParaRPr lang="es-AR" sz="2300" cap="all" spc="150" dirty="0">
              <a:solidFill>
                <a:srgbClr val="57524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39CA6E-6ACD-907B-B124-710F2A381388}"/>
              </a:ext>
            </a:extLst>
          </p:cNvPr>
          <p:cNvSpPr/>
          <p:nvPr/>
        </p:nvSpPr>
        <p:spPr>
          <a:xfrm>
            <a:off x="3328057" y="5233384"/>
            <a:ext cx="846425" cy="359118"/>
          </a:xfrm>
          <a:prstGeom prst="rightArrow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54" y="2224088"/>
            <a:ext cx="7609667" cy="1204912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rgbClr val="5752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GRACIAS!</a:t>
            </a:r>
            <a:endParaRPr lang="es-ES" sz="4400" dirty="0">
              <a:solidFill>
                <a:srgbClr val="5752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389" y="3903959"/>
            <a:ext cx="4616047" cy="812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800" b="1" dirty="0">
                <a:solidFill>
                  <a:srgbClr val="5752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XIMENA PEREZ OLOGNERO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1961765-F1C3-9147-2976-8668981C976E}"/>
              </a:ext>
            </a:extLst>
          </p:cNvPr>
          <p:cNvSpPr/>
          <p:nvPr/>
        </p:nvSpPr>
        <p:spPr>
          <a:xfrm>
            <a:off x="5075208" y="4966956"/>
            <a:ext cx="7116792" cy="592985"/>
          </a:xfrm>
          <a:prstGeom prst="rect">
            <a:avLst/>
          </a:prstGeom>
          <a:solidFill>
            <a:srgbClr val="E9E6DF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29B6C3-0821-BAED-BC39-1103D2162F74}"/>
              </a:ext>
            </a:extLst>
          </p:cNvPr>
          <p:cNvSpPr/>
          <p:nvPr/>
        </p:nvSpPr>
        <p:spPr>
          <a:xfrm>
            <a:off x="5075208" y="3548011"/>
            <a:ext cx="7116792" cy="592985"/>
          </a:xfrm>
          <a:prstGeom prst="rect">
            <a:avLst/>
          </a:prstGeom>
          <a:solidFill>
            <a:srgbClr val="F8F3F2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6E29E-632E-71E2-B469-75AD1FC026FA}"/>
              </a:ext>
            </a:extLst>
          </p:cNvPr>
          <p:cNvSpPr/>
          <p:nvPr/>
        </p:nvSpPr>
        <p:spPr>
          <a:xfrm>
            <a:off x="5075208" y="1847217"/>
            <a:ext cx="7116792" cy="592985"/>
          </a:xfrm>
          <a:prstGeom prst="rect">
            <a:avLst/>
          </a:prstGeom>
          <a:solidFill>
            <a:srgbClr val="E9E6DF"/>
          </a:solidFill>
          <a:ln w="381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4C6E39-C36B-4A17-6B81-9AAC0F910F8A}"/>
              </a:ext>
            </a:extLst>
          </p:cNvPr>
          <p:cNvSpPr/>
          <p:nvPr/>
        </p:nvSpPr>
        <p:spPr>
          <a:xfrm>
            <a:off x="5075208" y="243193"/>
            <a:ext cx="7116792" cy="576479"/>
          </a:xfrm>
          <a:prstGeom prst="rect">
            <a:avLst/>
          </a:prstGeom>
          <a:solidFill>
            <a:srgbClr val="F8F3F2"/>
          </a:solidFill>
          <a:ln w="25400">
            <a:solidFill>
              <a:srgbClr val="E6E8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26" y="4604084"/>
            <a:ext cx="2884006" cy="1363579"/>
          </a:xfrm>
        </p:spPr>
        <p:txBody>
          <a:bodyPr rtlCol="0">
            <a:normAutofit/>
          </a:bodyPr>
          <a:lstStyle/>
          <a:p>
            <a:r>
              <a:rPr lang="es-ES" sz="4000" b="1" dirty="0">
                <a:solidFill>
                  <a:srgbClr val="57524C"/>
                </a:solidFill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7452" y="439812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1. ANÁLISIS CATEGORÍAS DE PRODUCTOS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A168B77-ED03-8F3B-A8D3-778A4E7880AC}"/>
              </a:ext>
            </a:extLst>
          </p:cNvPr>
          <p:cNvSpPr txBox="1">
            <a:spLocks/>
          </p:cNvSpPr>
          <p:nvPr/>
        </p:nvSpPr>
        <p:spPr>
          <a:xfrm>
            <a:off x="5745803" y="897645"/>
            <a:ext cx="6075336" cy="8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1.1. DISTRIBUCIÓN DE VENTAS POR CATEGORÍAS.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1.2. INGRESOS (USD) POR CADA CATEGORÍA.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1.3. RELACIÓN ENTRE INGRESOS Y CANTIDAD DE VENTAS POR CATEGORÍA.</a:t>
            </a:r>
          </a:p>
          <a:p>
            <a:endParaRPr lang="es-AR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5DA7147-2794-FD69-F1EB-A84CBE9B688B}"/>
              </a:ext>
            </a:extLst>
          </p:cNvPr>
          <p:cNvSpPr txBox="1">
            <a:spLocks/>
          </p:cNvSpPr>
          <p:nvPr/>
        </p:nvSpPr>
        <p:spPr>
          <a:xfrm>
            <a:off x="5267451" y="1959386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2. ANÁLISIS TEMPORAL DE VENTAS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B16DFFE-ADD0-4CEC-0091-95A621704391}"/>
              </a:ext>
            </a:extLst>
          </p:cNvPr>
          <p:cNvSpPr txBox="1">
            <a:spLocks/>
          </p:cNvSpPr>
          <p:nvPr/>
        </p:nvSpPr>
        <p:spPr>
          <a:xfrm>
            <a:off x="5745803" y="2515624"/>
            <a:ext cx="5431971" cy="932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2.1. CANTIDAD DE VENTAS MENSUALES. </a:t>
            </a:r>
          </a:p>
          <a:p>
            <a:r>
              <a:rPr lang="es-AR" sz="1500" dirty="0">
                <a:solidFill>
                  <a:srgbClr val="8E857B"/>
                </a:solidFill>
              </a:rPr>
              <a:t>2.2. INGRESOS (USD) MENSUALES.</a:t>
            </a:r>
          </a:p>
          <a:p>
            <a:r>
              <a:rPr lang="es-AR" sz="1500" dirty="0">
                <a:solidFill>
                  <a:srgbClr val="8E857B"/>
                </a:solidFill>
              </a:rPr>
              <a:t>2.3. RELACIÓN ENTRE INGRESOS Y VENTAS MENSUALES.</a:t>
            </a:r>
          </a:p>
          <a:p>
            <a:endParaRPr lang="es-AR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90C9A1C-729C-4FFE-EA2B-7C151E7CC472}"/>
              </a:ext>
            </a:extLst>
          </p:cNvPr>
          <p:cNvSpPr txBox="1">
            <a:spLocks/>
          </p:cNvSpPr>
          <p:nvPr/>
        </p:nvSpPr>
        <p:spPr>
          <a:xfrm>
            <a:off x="5745803" y="4192583"/>
            <a:ext cx="5431971" cy="592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500" dirty="0">
                <a:solidFill>
                  <a:srgbClr val="8E857B"/>
                </a:solidFill>
              </a:rPr>
              <a:t>3.1. VENTAS POR RANGOS DE EDAD. </a:t>
            </a:r>
          </a:p>
          <a:p>
            <a:r>
              <a:rPr lang="es-AR" sz="1500" dirty="0">
                <a:solidFill>
                  <a:srgbClr val="8E857B"/>
                </a:solidFill>
              </a:rPr>
              <a:t>3.2. VENTAS POR CATEGORÍA Y EDAD</a:t>
            </a:r>
            <a:r>
              <a:rPr lang="es-AR" dirty="0">
                <a:solidFill>
                  <a:srgbClr val="8E857B"/>
                </a:solidFill>
              </a:rPr>
              <a:t>.</a:t>
            </a:r>
          </a:p>
          <a:p>
            <a:endParaRPr lang="es-AR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F316829-18EC-5741-EDDC-68589B98A574}"/>
              </a:ext>
            </a:extLst>
          </p:cNvPr>
          <p:cNvSpPr txBox="1">
            <a:spLocks/>
          </p:cNvSpPr>
          <p:nvPr/>
        </p:nvSpPr>
        <p:spPr>
          <a:xfrm>
            <a:off x="5267451" y="3684002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3. ANÁLISIS CONSUMIDORES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4FF9922-25C3-7AB1-A77F-D134ACC42347}"/>
              </a:ext>
            </a:extLst>
          </p:cNvPr>
          <p:cNvSpPr txBox="1">
            <a:spLocks/>
          </p:cNvSpPr>
          <p:nvPr/>
        </p:nvSpPr>
        <p:spPr>
          <a:xfrm>
            <a:off x="5267452" y="5116843"/>
            <a:ext cx="5432425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57524C"/>
                </a:solidFill>
              </a:rPr>
              <a:t>4. ANÁLISIS GEOGRÁFICO DE VENTAS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45B2511-CA87-0C5F-7B8E-F9C67FDAE84A}"/>
              </a:ext>
            </a:extLst>
          </p:cNvPr>
          <p:cNvSpPr txBox="1">
            <a:spLocks/>
          </p:cNvSpPr>
          <p:nvPr/>
        </p:nvSpPr>
        <p:spPr>
          <a:xfrm>
            <a:off x="5745803" y="5663114"/>
            <a:ext cx="5431971" cy="93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rgbClr val="8E857B"/>
                </a:solidFill>
              </a:rPr>
              <a:t>4.1. INGRESOS POR VENTAS SEGÚN ESTADO.</a:t>
            </a:r>
          </a:p>
          <a:p>
            <a:r>
              <a:rPr lang="es-AR" dirty="0">
                <a:solidFill>
                  <a:srgbClr val="8E857B"/>
                </a:solidFill>
              </a:rPr>
              <a:t>4.2. RELACIÓN GANANCIAS POR ESTADO E INGRESO FAMILIAR PROMEDIO</a:t>
            </a:r>
            <a:r>
              <a:rPr lang="es-AR" sz="1300" dirty="0">
                <a:solidFill>
                  <a:srgbClr val="8E857B"/>
                </a:solidFill>
              </a:rPr>
              <a:t>.</a:t>
            </a:r>
          </a:p>
          <a:p>
            <a:endParaRPr lang="es-A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88969-7F6F-E2BE-19D0-84EB22C587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14659"/>
            <a:ext cx="4689245" cy="4420266"/>
            <a:chOff x="0" y="-8687"/>
            <a:chExt cx="4689245" cy="44202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51E413-B331-5DE1-1375-9C4F3465C52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689245" cy="441157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CBD84F-F173-836C-0437-61D6F1F0AE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514475" y="-8687"/>
              <a:ext cx="876145" cy="1486967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FB8DCE-35CD-E3A2-1AC0-65A5302C7A0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70740" y="1478280"/>
              <a:ext cx="1319970" cy="1853951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0680FA-6D37-637A-3045-21A5A696D0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0" y="2877836"/>
              <a:ext cx="1070740" cy="454395"/>
            </a:xfrm>
            <a:prstGeom prst="line">
              <a:avLst/>
            </a:prstGeom>
            <a:ln w="15875">
              <a:solidFill>
                <a:srgbClr val="D0CC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2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5" y="579334"/>
            <a:ext cx="3037669" cy="1574930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>
                <a:solidFill>
                  <a:srgbClr val="57524C"/>
                </a:solidFill>
              </a:rPr>
              <a:t>1. ANÁLISIS CATEGORÍAS DE PRODUCTOS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456C-9FB5-0CD5-8120-70D54FD5DEE0}"/>
              </a:ext>
            </a:extLst>
          </p:cNvPr>
          <p:cNvSpPr txBox="1"/>
          <p:nvPr/>
        </p:nvSpPr>
        <p:spPr>
          <a:xfrm>
            <a:off x="4587498" y="2510725"/>
            <a:ext cx="7470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57524C"/>
                </a:solidFill>
              </a:rPr>
              <a:t>1.1. </a:t>
            </a:r>
            <a:r>
              <a:rPr lang="es-AR" sz="2400" b="1" dirty="0">
                <a:solidFill>
                  <a:srgbClr val="57524C"/>
                </a:solidFill>
              </a:rPr>
              <a:t>DISTRIBUCIÓN DE VENTAS POR CATEGORÍAS.      </a:t>
            </a:r>
            <a:r>
              <a:rPr lang="es-AR" sz="2400" dirty="0">
                <a:solidFill>
                  <a:srgbClr val="57524C"/>
                </a:solidFill>
              </a:rPr>
              <a:t>¿Cuáles son las categorías que más se venden y cuáles menos? ¿Cómo es la distribución entre las mismas?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1.2. </a:t>
            </a:r>
            <a:r>
              <a:rPr lang="es-AR" sz="2400" b="1" dirty="0">
                <a:solidFill>
                  <a:srgbClr val="57524C"/>
                </a:solidFill>
              </a:rPr>
              <a:t>INGRESOS (USD) POR CADA CATEGORÍA.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¿Cómo se distribuyen los ingresos según la categoría?</a:t>
            </a:r>
          </a:p>
          <a:p>
            <a:endParaRPr lang="es-AR" sz="2400" dirty="0">
              <a:solidFill>
                <a:srgbClr val="57524C"/>
              </a:solidFill>
            </a:endParaRPr>
          </a:p>
          <a:p>
            <a:r>
              <a:rPr lang="es-AR" sz="2400" dirty="0">
                <a:solidFill>
                  <a:srgbClr val="57524C"/>
                </a:solidFill>
              </a:rPr>
              <a:t>1.3. </a:t>
            </a:r>
            <a:r>
              <a:rPr lang="es-AR" sz="2400" b="1" dirty="0">
                <a:solidFill>
                  <a:srgbClr val="57524C"/>
                </a:solidFill>
              </a:rPr>
              <a:t>RELACIÓN ENTRE INGRESOS Y CANTIDAD DE VENTAS POR CATEGORÍA.</a:t>
            </a:r>
          </a:p>
          <a:p>
            <a:r>
              <a:rPr lang="es-AR" sz="2400" dirty="0">
                <a:solidFill>
                  <a:srgbClr val="57524C"/>
                </a:solidFill>
              </a:rPr>
              <a:t>¿Existe una correlación entre las dos variables?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1193370"/>
          </a:xfrm>
          <a:prstGeom prst="rect">
            <a:avLst/>
          </a:prstGeom>
          <a:solidFill>
            <a:srgbClr val="E9E6DF"/>
          </a:solidFill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7"/>
            <a:ext cx="8173244" cy="1325563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1.1. ¿Cuáles son las categorías que más se venden y cuáles menos?</a:t>
            </a:r>
          </a:p>
        </p:txBody>
      </p:sp>
      <p:pic>
        <p:nvPicPr>
          <p:cNvPr id="44" name="Picture 43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61B5A357-E454-D7CA-BE9E-B8A983AB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45" y="1890987"/>
            <a:ext cx="7199643" cy="4959292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8214102" y="2123655"/>
            <a:ext cx="3977898" cy="542441"/>
          </a:xfrm>
          <a:prstGeom prst="rect">
            <a:avLst/>
          </a:prstGeom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MÁS VENDIDAS: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8214102" y="4523033"/>
            <a:ext cx="3977898" cy="542441"/>
          </a:xfrm>
          <a:prstGeom prst="rect">
            <a:avLst/>
          </a:prstGeom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MENOS VENDIDAS: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469824" y="2758733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Móviles y Tablets.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Moda Hombres.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Electrodomésticos.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8518903" y="5166247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Libros.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Escuela y Educación.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Niños y Bebés.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292412-5560-3ED1-8C85-2C9E99F221BC}"/>
              </a:ext>
            </a:extLst>
          </p:cNvPr>
          <p:cNvCxnSpPr/>
          <p:nvPr/>
        </p:nvCxnSpPr>
        <p:spPr>
          <a:xfrm>
            <a:off x="8214102" y="2123655"/>
            <a:ext cx="0" cy="4726624"/>
          </a:xfrm>
          <a:prstGeom prst="line">
            <a:avLst/>
          </a:prstGeom>
          <a:ln w="28575">
            <a:solidFill>
              <a:srgbClr val="D0C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7DEF83-FD85-26A4-1973-FA4B193640A1}"/>
              </a:ext>
            </a:extLst>
          </p:cNvPr>
          <p:cNvSpPr>
            <a:spLocks/>
          </p:cNvSpPr>
          <p:nvPr/>
        </p:nvSpPr>
        <p:spPr>
          <a:xfrm>
            <a:off x="1204505" y="5794658"/>
            <a:ext cx="3295452" cy="878609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1069256" y="4580353"/>
            <a:ext cx="3777058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46ACF-1B12-9235-B87F-0FC0EFD7C8A0}"/>
              </a:ext>
            </a:extLst>
          </p:cNvPr>
          <p:cNvSpPr>
            <a:spLocks/>
          </p:cNvSpPr>
          <p:nvPr/>
        </p:nvSpPr>
        <p:spPr>
          <a:xfrm>
            <a:off x="1181103" y="3373178"/>
            <a:ext cx="3295452" cy="772560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1069256" y="1956816"/>
            <a:ext cx="3981858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551991-D60C-F048-EDC7-37EEBDFB0392}"/>
              </a:ext>
            </a:extLst>
          </p:cNvPr>
          <p:cNvGrpSpPr/>
          <p:nvPr/>
        </p:nvGrpSpPr>
        <p:grpSpPr>
          <a:xfrm>
            <a:off x="1811604" y="610439"/>
            <a:ext cx="2512789" cy="1005721"/>
            <a:chOff x="1498062" y="-129797"/>
            <a:chExt cx="4356780" cy="10057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9722AC-F53D-E813-39E0-0CA1141E66F1}"/>
                </a:ext>
              </a:extLst>
            </p:cNvPr>
            <p:cNvSpPr/>
            <p:nvPr/>
          </p:nvSpPr>
          <p:spPr>
            <a:xfrm>
              <a:off x="1498062" y="-129797"/>
              <a:ext cx="4356780" cy="1005721"/>
            </a:xfrm>
            <a:prstGeom prst="rect">
              <a:avLst/>
            </a:prstGeom>
            <a:solidFill>
              <a:srgbClr val="E6E8D9">
                <a:alpha val="38000"/>
              </a:srgbClr>
            </a:solidFill>
            <a:ln w="28575">
              <a:solidFill>
                <a:srgbClr val="D0C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5172EC-79BA-6ED8-B6D6-DBF469E5C362}"/>
                </a:ext>
              </a:extLst>
            </p:cNvPr>
            <p:cNvSpPr txBox="1"/>
            <p:nvPr/>
          </p:nvSpPr>
          <p:spPr>
            <a:xfrm>
              <a:off x="1498064" y="-89655"/>
              <a:ext cx="38331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2000" dirty="0">
                  <a:solidFill>
                    <a:srgbClr val="57524C"/>
                  </a:solidFill>
                </a:rPr>
                <a:t>VENTAS TOTALES: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95FCED-EFD8-4C36-E061-AFABBD5864EE}"/>
                </a:ext>
              </a:extLst>
            </p:cNvPr>
            <p:cNvSpPr txBox="1"/>
            <p:nvPr/>
          </p:nvSpPr>
          <p:spPr>
            <a:xfrm>
              <a:off x="1906203" y="229311"/>
              <a:ext cx="28664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>
                  <a:solidFill>
                    <a:srgbClr val="57524C"/>
                  </a:solidFill>
                </a:rPr>
                <a:t>286.392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2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CF38446-6CC1-6A18-2C24-D4CDD2FB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45" y="1434715"/>
            <a:ext cx="6291745" cy="5213691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38100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346" y="505087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VENTAS</a:t>
            </a:r>
            <a:r>
              <a:rPr lang="es-ES" dirty="0">
                <a:solidFill>
                  <a:srgbClr val="57524C"/>
                </a:solidFill>
              </a:rPr>
              <a:t> POR CATEGORÍA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212008" y="1910112"/>
            <a:ext cx="39818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200" dirty="0">
                <a:solidFill>
                  <a:srgbClr val="57524C"/>
                </a:solidFill>
              </a:rPr>
              <a:t>CATEGORÍA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831960" y="2307602"/>
            <a:ext cx="312422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600" b="1" dirty="0">
                <a:solidFill>
                  <a:srgbClr val="57524C"/>
                </a:solidFill>
              </a:rPr>
              <a:t>Móviles y Tablets </a:t>
            </a:r>
          </a:p>
          <a:p>
            <a:pPr algn="ctr"/>
            <a:r>
              <a:rPr lang="es-AR" sz="2600" b="1" dirty="0">
                <a:solidFill>
                  <a:srgbClr val="57524C"/>
                </a:solidFill>
              </a:rPr>
              <a:t>61.761 ventas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E9CBE-7418-8DC0-E5EB-F86D2419F3BF}"/>
              </a:ext>
            </a:extLst>
          </p:cNvPr>
          <p:cNvSpPr txBox="1">
            <a:spLocks/>
          </p:cNvSpPr>
          <p:nvPr/>
        </p:nvSpPr>
        <p:spPr>
          <a:xfrm>
            <a:off x="1212008" y="3355920"/>
            <a:ext cx="32645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96F88-0C8D-7E30-67E6-94D40A032985}"/>
              </a:ext>
            </a:extLst>
          </p:cNvPr>
          <p:cNvSpPr txBox="1">
            <a:spLocks/>
          </p:cNvSpPr>
          <p:nvPr/>
        </p:nvSpPr>
        <p:spPr>
          <a:xfrm>
            <a:off x="1970018" y="3617334"/>
            <a:ext cx="13342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% 21,57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313327" y="4453319"/>
            <a:ext cx="39818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CATEGORÍA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31960" y="4899662"/>
            <a:ext cx="31242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Moda Hombres 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40.713 ventas</a:t>
            </a:r>
            <a:endParaRPr lang="es-AR" sz="2000" b="1" dirty="0">
              <a:solidFill>
                <a:srgbClr val="57524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9B9F5-1CD4-BFF6-9E5F-09DA6A3D9DEA}"/>
              </a:ext>
            </a:extLst>
          </p:cNvPr>
          <p:cNvSpPr txBox="1">
            <a:spLocks/>
          </p:cNvSpPr>
          <p:nvPr/>
        </p:nvSpPr>
        <p:spPr>
          <a:xfrm>
            <a:off x="1299482" y="5821169"/>
            <a:ext cx="32645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57524C"/>
                </a:solidFill>
              </a:rPr>
              <a:t>PORCENTAJE S/ TOTAL: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7D35C-7560-4076-1CCE-E3B11ACC4D5D}"/>
              </a:ext>
            </a:extLst>
          </p:cNvPr>
          <p:cNvSpPr txBox="1">
            <a:spLocks/>
          </p:cNvSpPr>
          <p:nvPr/>
        </p:nvSpPr>
        <p:spPr>
          <a:xfrm>
            <a:off x="1937700" y="6150047"/>
            <a:ext cx="13342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57524C"/>
                </a:solidFill>
              </a:rPr>
              <a:t>% 14,22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B0F2E1-AE1F-2834-3BF2-C42107C54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362" y="1445643"/>
            <a:ext cx="6237028" cy="267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861BC4-7094-7B7D-8909-61B4CC94D0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603" y="3579666"/>
            <a:ext cx="250558" cy="598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FC7C6F-41CC-34DA-99ED-CD2FB3CCE72E}"/>
              </a:ext>
            </a:extLst>
          </p:cNvPr>
          <p:cNvSpPr txBox="1"/>
          <p:nvPr/>
        </p:nvSpPr>
        <p:spPr>
          <a:xfrm>
            <a:off x="10562284" y="4350936"/>
            <a:ext cx="111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Móviles </a:t>
            </a:r>
          </a:p>
          <a:p>
            <a:r>
              <a:rPr lang="es-AR" sz="1600" dirty="0"/>
              <a:t>y Tablets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99DAD-5B13-CE64-40BD-D41B34445D2B}"/>
              </a:ext>
            </a:extLst>
          </p:cNvPr>
          <p:cNvCxnSpPr>
            <a:cxnSpLocks/>
          </p:cNvCxnSpPr>
          <p:nvPr/>
        </p:nvCxnSpPr>
        <p:spPr>
          <a:xfrm>
            <a:off x="11080552" y="3985959"/>
            <a:ext cx="0" cy="3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1015925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7"/>
            <a:ext cx="8173244" cy="1325563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1.2. ¿Cómo se distribuyen los </a:t>
            </a:r>
            <a:r>
              <a:rPr lang="es-AR" b="1" dirty="0">
                <a:solidFill>
                  <a:srgbClr val="57524C"/>
                </a:solidFill>
              </a:rPr>
              <a:t>ingresos</a:t>
            </a:r>
            <a:r>
              <a:rPr lang="es-AR" dirty="0">
                <a:solidFill>
                  <a:srgbClr val="57524C"/>
                </a:solidFill>
              </a:rPr>
              <a:t> según la categoría?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8354A-0327-52E6-96FF-C8E1946A0DBA}"/>
              </a:ext>
            </a:extLst>
          </p:cNvPr>
          <p:cNvSpPr/>
          <p:nvPr/>
        </p:nvSpPr>
        <p:spPr>
          <a:xfrm>
            <a:off x="7986757" y="2177178"/>
            <a:ext cx="420524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MAYORES INGRESOS: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9D44D9-137D-DC96-2E2B-7FAF3D093CA0}"/>
              </a:ext>
            </a:extLst>
          </p:cNvPr>
          <p:cNvSpPr/>
          <p:nvPr/>
        </p:nvSpPr>
        <p:spPr>
          <a:xfrm>
            <a:off x="7986757" y="4523033"/>
            <a:ext cx="4205243" cy="542441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solidFill>
                  <a:srgbClr val="57524C"/>
                </a:solidFill>
              </a:rPr>
              <a:t>CATEGORÍAS MENOS INGRESOS:</a:t>
            </a:r>
            <a:endParaRPr lang="es-AR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10F99-8D8D-A50C-B591-7D5F701FE15F}"/>
              </a:ext>
            </a:extLst>
          </p:cNvPr>
          <p:cNvSpPr txBox="1"/>
          <p:nvPr/>
        </p:nvSpPr>
        <p:spPr>
          <a:xfrm>
            <a:off x="8518903" y="2743088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Móviles y Tablets.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Electrodomésticos.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Entretenimiento.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1D2886-325E-704E-70F0-38EEC8B5D51D}"/>
              </a:ext>
            </a:extLst>
          </p:cNvPr>
          <p:cNvSpPr txBox="1"/>
          <p:nvPr/>
        </p:nvSpPr>
        <p:spPr>
          <a:xfrm>
            <a:off x="8518903" y="5065474"/>
            <a:ext cx="317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57524C"/>
                </a:solidFill>
              </a:rPr>
              <a:t>1- Libros.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2- Escuela y Educación.</a:t>
            </a:r>
          </a:p>
          <a:p>
            <a:r>
              <a:rPr lang="es-AR" sz="2000" dirty="0">
                <a:solidFill>
                  <a:srgbClr val="57524C"/>
                </a:solidFill>
              </a:rPr>
              <a:t>3- Artículos de Regalo.</a:t>
            </a: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662595D-7728-631C-4FB9-F5120880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3" y="1647446"/>
            <a:ext cx="7671284" cy="5152128"/>
          </a:xfrm>
          <a:prstGeom prst="rect">
            <a:avLst/>
          </a:prstGeom>
          <a:ln w="28575">
            <a:solidFill>
              <a:srgbClr val="D0CCC8"/>
            </a:solidFill>
          </a:ln>
        </p:spPr>
      </p:pic>
    </p:spTree>
    <p:extLst>
      <p:ext uri="{BB962C8B-B14F-4D97-AF65-F5344CB8AC3E}">
        <p14:creationId xmlns:p14="http://schemas.microsoft.com/office/powerpoint/2010/main" val="127852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7AA6A5-8E8A-349F-622E-15CC8EA187D5}"/>
              </a:ext>
            </a:extLst>
          </p:cNvPr>
          <p:cNvSpPr/>
          <p:nvPr/>
        </p:nvSpPr>
        <p:spPr>
          <a:xfrm>
            <a:off x="1067595" y="5038645"/>
            <a:ext cx="2985629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2CCD-F060-DE87-F919-EBBFFEFF7CA5}"/>
              </a:ext>
            </a:extLst>
          </p:cNvPr>
          <p:cNvSpPr/>
          <p:nvPr/>
        </p:nvSpPr>
        <p:spPr>
          <a:xfrm>
            <a:off x="1075887" y="3388119"/>
            <a:ext cx="3667300" cy="115030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2DD85-CCF0-3CAC-AD1A-451820C7C556}"/>
              </a:ext>
            </a:extLst>
          </p:cNvPr>
          <p:cNvSpPr/>
          <p:nvPr/>
        </p:nvSpPr>
        <p:spPr>
          <a:xfrm>
            <a:off x="950170" y="1511544"/>
            <a:ext cx="3981858" cy="1274116"/>
          </a:xfrm>
          <a:prstGeom prst="rect">
            <a:avLst/>
          </a:prstGeom>
          <a:solidFill>
            <a:srgbClr val="E6E8D9">
              <a:alpha val="38000"/>
            </a:srgbClr>
          </a:solidFill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50EA-2F9D-18C9-AC48-F6E20779DFBF}"/>
              </a:ext>
            </a:extLst>
          </p:cNvPr>
          <p:cNvSpPr/>
          <p:nvPr/>
        </p:nvSpPr>
        <p:spPr>
          <a:xfrm>
            <a:off x="3959346" y="1"/>
            <a:ext cx="8232654" cy="6857999"/>
          </a:xfrm>
          <a:prstGeom prst="rect">
            <a:avLst/>
          </a:prstGeom>
          <a:ln w="222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5A555-5D2E-DB8B-8962-BB0DE54B734E}"/>
              </a:ext>
            </a:extLst>
          </p:cNvPr>
          <p:cNvSpPr/>
          <p:nvPr/>
        </p:nvSpPr>
        <p:spPr>
          <a:xfrm>
            <a:off x="4355024" y="566608"/>
            <a:ext cx="7836976" cy="617445"/>
          </a:xfrm>
          <a:prstGeom prst="rect">
            <a:avLst/>
          </a:prstGeom>
          <a:solidFill>
            <a:schemeClr val="bg1"/>
          </a:solidFill>
          <a:ln w="2857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53" y="549998"/>
            <a:ext cx="8421688" cy="73514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57524C"/>
                </a:solidFill>
              </a:rPr>
              <a:t>DISTRIBUCIÓN DE </a:t>
            </a:r>
            <a:r>
              <a:rPr lang="es-ES" b="1" dirty="0">
                <a:solidFill>
                  <a:srgbClr val="57524C"/>
                </a:solidFill>
              </a:rPr>
              <a:t>INGRESOS</a:t>
            </a:r>
            <a:r>
              <a:rPr lang="es-ES" dirty="0">
                <a:solidFill>
                  <a:srgbClr val="57524C"/>
                </a:solidFill>
              </a:rPr>
              <a:t> POR CATEGORÍA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5CBD9-40E6-62A1-78F3-B890D6E37826}"/>
              </a:ext>
            </a:extLst>
          </p:cNvPr>
          <p:cNvSpPr txBox="1"/>
          <p:nvPr/>
        </p:nvSpPr>
        <p:spPr>
          <a:xfrm>
            <a:off x="1235503" y="1449705"/>
            <a:ext cx="398185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200" dirty="0">
                <a:solidFill>
                  <a:srgbClr val="57524C"/>
                </a:solidFill>
              </a:rPr>
              <a:t> INGRESOS TOP 1: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63019B-C795-BEE1-A2A7-F7C9B40EE2B1}"/>
              </a:ext>
            </a:extLst>
          </p:cNvPr>
          <p:cNvSpPr txBox="1"/>
          <p:nvPr/>
        </p:nvSpPr>
        <p:spPr>
          <a:xfrm>
            <a:off x="835121" y="1781421"/>
            <a:ext cx="31242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</a:t>
            </a:r>
            <a:r>
              <a:rPr lang="es-AR" sz="2800" b="1" dirty="0">
                <a:solidFill>
                  <a:srgbClr val="57524C"/>
                </a:solidFill>
              </a:rPr>
              <a:t>Móviles y Tablets </a:t>
            </a:r>
          </a:p>
          <a:p>
            <a:pPr algn="ctr"/>
            <a:r>
              <a:rPr lang="es-AR" sz="2800" b="1" dirty="0">
                <a:solidFill>
                  <a:srgbClr val="57524C"/>
                </a:solidFill>
              </a:rPr>
              <a:t>% 55,34</a:t>
            </a:r>
            <a:endParaRPr lang="es-AR" sz="2400" b="1" dirty="0">
              <a:solidFill>
                <a:srgbClr val="57524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99F8-54CC-1B3D-AE58-1D6FE3570CD9}"/>
              </a:ext>
            </a:extLst>
          </p:cNvPr>
          <p:cNvSpPr txBox="1"/>
          <p:nvPr/>
        </p:nvSpPr>
        <p:spPr>
          <a:xfrm>
            <a:off x="1352927" y="3285879"/>
            <a:ext cx="398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INGRESOS TOP 2: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74F07-9CD6-FB1F-14E9-64167D9D23FB}"/>
              </a:ext>
            </a:extLst>
          </p:cNvPr>
          <p:cNvSpPr txBox="1"/>
          <p:nvPr/>
        </p:nvSpPr>
        <p:spPr>
          <a:xfrm>
            <a:off x="835121" y="3629957"/>
            <a:ext cx="31242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Electrodomésticos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% 13,18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0321F726-1EA2-0298-0B39-90A030E6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55" y="1410083"/>
            <a:ext cx="7875630" cy="5263183"/>
          </a:xfrm>
          <a:prstGeom prst="rect">
            <a:avLst/>
          </a:prstGeom>
          <a:ln w="25400">
            <a:solidFill>
              <a:srgbClr val="D0CCC8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1E273C-0B8F-3D9E-E6B4-537FD0961A69}"/>
              </a:ext>
            </a:extLst>
          </p:cNvPr>
          <p:cNvSpPr txBox="1"/>
          <p:nvPr/>
        </p:nvSpPr>
        <p:spPr>
          <a:xfrm>
            <a:off x="1344636" y="4936405"/>
            <a:ext cx="39818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57524C"/>
                </a:solidFill>
              </a:rPr>
              <a:t> </a:t>
            </a:r>
            <a:r>
              <a:rPr lang="es-AR" sz="2000" dirty="0">
                <a:solidFill>
                  <a:srgbClr val="57524C"/>
                </a:solidFill>
              </a:rPr>
              <a:t>INGRESOS TOP 3:</a:t>
            </a:r>
            <a:endParaRPr lang="es-AR" sz="2800" dirty="0">
              <a:solidFill>
                <a:srgbClr val="57524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25CEE-33F2-18A0-DC12-33CD3B58933E}"/>
              </a:ext>
            </a:extLst>
          </p:cNvPr>
          <p:cNvSpPr txBox="1"/>
          <p:nvPr/>
        </p:nvSpPr>
        <p:spPr>
          <a:xfrm>
            <a:off x="835121" y="5357954"/>
            <a:ext cx="31242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57524C"/>
                </a:solidFill>
              </a:rPr>
              <a:t>   Entretenimiento</a:t>
            </a:r>
          </a:p>
          <a:p>
            <a:pPr algn="ctr"/>
            <a:r>
              <a:rPr lang="es-AR" sz="2400" b="1" dirty="0">
                <a:solidFill>
                  <a:srgbClr val="57524C"/>
                </a:solidFill>
              </a:rPr>
              <a:t>% 11,99</a:t>
            </a:r>
          </a:p>
        </p:txBody>
      </p:sp>
    </p:spTree>
    <p:extLst>
      <p:ext uri="{BB962C8B-B14F-4D97-AF65-F5344CB8AC3E}">
        <p14:creationId xmlns:p14="http://schemas.microsoft.com/office/powerpoint/2010/main" val="82118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0A3BC7-23F7-AD10-D1B1-CC3B1BFFE105}"/>
              </a:ext>
            </a:extLst>
          </p:cNvPr>
          <p:cNvSpPr/>
          <p:nvPr/>
        </p:nvSpPr>
        <p:spPr>
          <a:xfrm>
            <a:off x="0" y="565424"/>
            <a:ext cx="10058400" cy="860500"/>
          </a:xfrm>
          <a:prstGeom prst="rect">
            <a:avLst/>
          </a:prstGeom>
          <a:solidFill>
            <a:srgbClr val="E9E6DF"/>
          </a:solidFill>
          <a:ln w="34925">
            <a:solidFill>
              <a:srgbClr val="D0CC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9328"/>
            <a:ext cx="8173244" cy="1050504"/>
          </a:xfrm>
        </p:spPr>
        <p:txBody>
          <a:bodyPr rtlCol="0"/>
          <a:lstStyle/>
          <a:p>
            <a:pPr algn="r"/>
            <a:r>
              <a:rPr lang="es-AR" dirty="0">
                <a:solidFill>
                  <a:srgbClr val="57524C"/>
                </a:solidFill>
              </a:rPr>
              <a:t>1.3. ¿</a:t>
            </a:r>
            <a:r>
              <a:rPr lang="es-AR" sz="2800" dirty="0">
                <a:solidFill>
                  <a:srgbClr val="57524C"/>
                </a:solidFill>
              </a:rPr>
              <a:t>Existe una </a:t>
            </a:r>
            <a:r>
              <a:rPr lang="es-AR" sz="2800" b="1" dirty="0">
                <a:solidFill>
                  <a:srgbClr val="57524C"/>
                </a:solidFill>
              </a:rPr>
              <a:t>correlación</a:t>
            </a:r>
            <a:r>
              <a:rPr lang="es-AR" sz="2800" dirty="0">
                <a:solidFill>
                  <a:srgbClr val="57524C"/>
                </a:solidFill>
              </a:rPr>
              <a:t> entre las dos variables</a:t>
            </a:r>
            <a:r>
              <a:rPr lang="es-AR" dirty="0">
                <a:solidFill>
                  <a:srgbClr val="57524C"/>
                </a:solidFill>
              </a:rPr>
              <a:t>?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6EA1ECE-33D4-16C4-606F-AB0F60603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85" y="1615928"/>
            <a:ext cx="8993627" cy="5161357"/>
          </a:xfrm>
          <a:prstGeom prst="rect">
            <a:avLst/>
          </a:prstGeom>
          <a:ln w="34925">
            <a:solidFill>
              <a:srgbClr val="D0CCC8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FE087AF-FD2B-C285-56DD-E7570B39B9F5}"/>
              </a:ext>
            </a:extLst>
          </p:cNvPr>
          <p:cNvGrpSpPr/>
          <p:nvPr/>
        </p:nvGrpSpPr>
        <p:grpSpPr>
          <a:xfrm>
            <a:off x="7069810" y="3161164"/>
            <a:ext cx="1183037" cy="1291789"/>
            <a:chOff x="5504481" y="3298198"/>
            <a:chExt cx="1183037" cy="129178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014861-1C1D-12B0-DAA7-6E1D7DA9D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2644" y="3944529"/>
              <a:ext cx="253139" cy="64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52DF73-3594-AF4E-0350-9BD6C286DE73}"/>
                </a:ext>
              </a:extLst>
            </p:cNvPr>
            <p:cNvSpPr txBox="1">
              <a:spLocks/>
            </p:cNvSpPr>
            <p:nvPr/>
          </p:nvSpPr>
          <p:spPr>
            <a:xfrm>
              <a:off x="5504481" y="3298198"/>
              <a:ext cx="1183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Móviles y Tablets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B1E9A0-B7B9-2F6F-6E0F-71D1E7F400FF}"/>
              </a:ext>
            </a:extLst>
          </p:cNvPr>
          <p:cNvGrpSpPr/>
          <p:nvPr/>
        </p:nvGrpSpPr>
        <p:grpSpPr>
          <a:xfrm>
            <a:off x="2088198" y="3863753"/>
            <a:ext cx="1104990" cy="1178292"/>
            <a:chOff x="453146" y="4031574"/>
            <a:chExt cx="1104990" cy="112978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94B9D-1C62-F2CC-38EB-6FC7AF6B1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1410" y="4589987"/>
              <a:ext cx="138173" cy="57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E1F94E-AABA-470E-0FAB-C8C281D38C31}"/>
                </a:ext>
              </a:extLst>
            </p:cNvPr>
            <p:cNvSpPr txBox="1">
              <a:spLocks/>
            </p:cNvSpPr>
            <p:nvPr/>
          </p:nvSpPr>
          <p:spPr>
            <a:xfrm>
              <a:off x="453146" y="4031574"/>
              <a:ext cx="1104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Moda Hombres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595C1B-CC69-24B4-CB6B-99A6E78B8339}"/>
              </a:ext>
            </a:extLst>
          </p:cNvPr>
          <p:cNvGrpSpPr/>
          <p:nvPr/>
        </p:nvGrpSpPr>
        <p:grpSpPr>
          <a:xfrm>
            <a:off x="3549668" y="4571695"/>
            <a:ext cx="2111645" cy="607951"/>
            <a:chOff x="2011282" y="4691006"/>
            <a:chExt cx="2111645" cy="6079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82BAB2-C041-025A-FD1F-6C5264E96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5003" y="5023756"/>
              <a:ext cx="193729" cy="275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2D049C-198B-A0B8-648F-72ACC79F2547}"/>
                </a:ext>
              </a:extLst>
            </p:cNvPr>
            <p:cNvSpPr txBox="1">
              <a:spLocks/>
            </p:cNvSpPr>
            <p:nvPr/>
          </p:nvSpPr>
          <p:spPr>
            <a:xfrm>
              <a:off x="2011282" y="4691006"/>
              <a:ext cx="21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Electrodomésticos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D256B-08D5-08E6-64F5-9AE9E93D8328}"/>
              </a:ext>
            </a:extLst>
          </p:cNvPr>
          <p:cNvGrpSpPr/>
          <p:nvPr/>
        </p:nvGrpSpPr>
        <p:grpSpPr>
          <a:xfrm>
            <a:off x="3700955" y="5674490"/>
            <a:ext cx="2444025" cy="369332"/>
            <a:chOff x="1372434" y="5989340"/>
            <a:chExt cx="2444025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B57CFE-DB54-2EC5-6636-5CE8E875CB51}"/>
                </a:ext>
              </a:extLst>
            </p:cNvPr>
            <p:cNvCxnSpPr>
              <a:cxnSpLocks/>
            </p:cNvCxnSpPr>
            <p:nvPr/>
          </p:nvCxnSpPr>
          <p:spPr>
            <a:xfrm>
              <a:off x="1372434" y="6045302"/>
              <a:ext cx="332380" cy="138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002C7E-A129-524D-4BF4-7894C7FE844A}"/>
                </a:ext>
              </a:extLst>
            </p:cNvPr>
            <p:cNvSpPr txBox="1">
              <a:spLocks/>
            </p:cNvSpPr>
            <p:nvPr/>
          </p:nvSpPr>
          <p:spPr>
            <a:xfrm>
              <a:off x="1704814" y="5989340"/>
              <a:ext cx="21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Entretenimiento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F9A1BB-EF4F-FC04-1952-C9A3B41B52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156" y="1624304"/>
            <a:ext cx="7004161" cy="2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29231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1439</TotalTime>
  <Words>1033</Words>
  <Application>Microsoft Office PowerPoint</Application>
  <PresentationFormat>Widescreen</PresentationFormat>
  <Paragraphs>239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Tenorite</vt:lpstr>
      <vt:lpstr>Una sola línea</vt:lpstr>
      <vt:lpstr>VENTAS ONLINE  ESTADOS UNIDOS</vt:lpstr>
      <vt:lpstr>Información general</vt:lpstr>
      <vt:lpstr>objetivo</vt:lpstr>
      <vt:lpstr>1. ANÁLISIS CATEGORÍAS DE PRODUCTOS</vt:lpstr>
      <vt:lpstr>1.1. ¿Cuáles son las categorías que más se venden y cuáles menos?</vt:lpstr>
      <vt:lpstr>DISTRIBUCIÓN DE VENTAS POR CATEGORÍA</vt:lpstr>
      <vt:lpstr>1.2. ¿Cómo se distribuyen los ingresos según la categoría?</vt:lpstr>
      <vt:lpstr>DISTRIBUCIÓN DE INGRESOS POR CATEGORÍA</vt:lpstr>
      <vt:lpstr>1.3. ¿Existe una correlación entre las dos variables?</vt:lpstr>
      <vt:lpstr>PowerPoint Presentation</vt:lpstr>
      <vt:lpstr>2. ANÁLISIS TEMPORAL DE VENTAS </vt:lpstr>
      <vt:lpstr>2.1. ¿Cómo se distribuyen las ventas mensualmente?</vt:lpstr>
      <vt:lpstr>DISTRIBUCIÓN DE VENTAS MENSUALES</vt:lpstr>
      <vt:lpstr>2.2. ¿cómo se distribuyen los ingresos POR MES?</vt:lpstr>
      <vt:lpstr>2.3. ¿HAY DIFERENCIAS ENTRE LAS DOS VARIABLES?</vt:lpstr>
      <vt:lpstr>3. ANÁLISIS consumidores </vt:lpstr>
      <vt:lpstr>3.1. ¿CÓMO SE DISTRIBUYEN LAS VENTAS SEGÚN LA EDAD DE LOS CONSUMIDORES?</vt:lpstr>
      <vt:lpstr>DISTRIBUCIÓN categorías y edad</vt:lpstr>
      <vt:lpstr>4. ANÁLISIS GEOGRÁFICO DE VENTAS </vt:lpstr>
      <vt:lpstr>4.1. ¿Cómo se distribuyen las GANANCIAS OBTENIDAS EN CADA ESTADO?</vt:lpstr>
      <vt:lpstr>MAPA DE GANANCIAS</vt:lpstr>
      <vt:lpstr>4.2. ¿HAY RELACIÓn entre las ganancias generadas en cada estado y el poder adquisitivo de los clientes?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VENTAS ONLINE  ESTADOS UNIDOS</dc:title>
  <dc:creator>Ximena Perez Olognero</dc:creator>
  <cp:lastModifiedBy>ximena perez olognero</cp:lastModifiedBy>
  <cp:revision>10</cp:revision>
  <dcterms:created xsi:type="dcterms:W3CDTF">2023-12-20T08:49:43Z</dcterms:created>
  <dcterms:modified xsi:type="dcterms:W3CDTF">2023-12-22T14:32:05Z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