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2" r:id="rId7"/>
    <p:sldId id="258" r:id="rId8"/>
    <p:sldId id="273" r:id="rId9"/>
    <p:sldId id="283" r:id="rId10"/>
    <p:sldId id="261" r:id="rId11"/>
    <p:sldId id="274" r:id="rId12"/>
    <p:sldId id="278" r:id="rId13"/>
    <p:sldId id="270" r:id="rId14"/>
    <p:sldId id="281" r:id="rId15"/>
    <p:sldId id="282" r:id="rId16"/>
    <p:sldId id="288" r:id="rId17"/>
    <p:sldId id="289" r:id="rId18"/>
    <p:sldId id="290" r:id="rId19"/>
    <p:sldId id="291" r:id="rId20"/>
    <p:sldId id="293" r:id="rId21"/>
    <p:sldId id="294" r:id="rId22"/>
    <p:sldId id="279" r:id="rId23"/>
    <p:sldId id="299" r:id="rId24"/>
    <p:sldId id="298" r:id="rId25"/>
    <p:sldId id="297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93A5A8"/>
    <a:srgbClr val="BDA07D"/>
    <a:srgbClr val="F5F9F9"/>
    <a:srgbClr val="627272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141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0A508F6C-06AB-4F3F-8920-7E4D421E2FA9}" type="datetime1">
              <a:rPr lang="es-ES" smtClean="0"/>
              <a:t>22/03/2024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BE0EF92D-82DD-4142-BCE8-036B9148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07D6235B-FC6B-4967-B559-FE0210C97CB6}" type="datetime1">
              <a:rPr lang="es-ES" smtClean="0"/>
              <a:t>22/03/2024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58EC616-C518-4358-9496-6C33B2F5FA5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24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14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198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76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20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79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156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85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890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69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45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471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33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58EC616-C518-4358-9496-6C33B2F5FA5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40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58EC616-C518-4358-9496-6C33B2F5FA5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16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60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8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12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96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8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4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8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rtlCol="0" anchor="b"/>
          <a:lstStyle>
            <a:lvl1pPr>
              <a:lnSpc>
                <a:spcPct val="100000"/>
              </a:lnSpc>
              <a:defRPr lang="es-ES" sz="5000" cap="all" spc="2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lang="es-ES" sz="2000" b="0" i="0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zamiento del producto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normalizeH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5" name="Marcador de texto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6" name="Marcador de texto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7" name="Marcador de texto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8" name="Marcador de texto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9" name="Marcador de texto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5" name="Marcador de texto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6" name="Marcador de texto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colum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rtlCol="0" anchor="ctr"/>
          <a:lstStyle>
            <a:lvl1pPr algn="l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es-ES" sz="1400" cap="none" spc="50" baseline="0">
                <a:latin typeface="+mn-lt"/>
              </a:defRPr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imagen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rtlCol="0" anchor="b"/>
          <a:lstStyle>
            <a:lvl1pPr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8" name="Marcador de texto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lang="es-ES" sz="2000" b="0" i="0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9" name="Marcador de posición de imagen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rtlCol="0" anchor="b"/>
          <a:lstStyle>
            <a:lvl1pPr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lang="es-ES"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rtlCol="0" anchor="b"/>
          <a:lstStyle>
            <a:lvl1pPr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es-ES" sz="1400" cap="none" spc="50" baseline="0">
                <a:latin typeface="+mn-lt"/>
              </a:defRPr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princip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rtlCol="0" anchor="ctr" anchorCtr="0"/>
          <a:lstStyle>
            <a:lvl1pPr>
              <a:defRPr lang="es-ES"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rtlCol="0" anchor="ctr"/>
          <a:lstStyle>
            <a:lvl1pPr marL="0" indent="0" algn="l">
              <a:buNone/>
              <a:defRPr lang="es-ES"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imiento trimes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rtlCol="0" anchor="b"/>
          <a:lstStyle>
            <a:lvl1pPr>
              <a:defRPr lang="es-ES" sz="3200" cap="all" spc="200" baseline="0" dirty="0"/>
            </a:lvl1pPr>
          </a:lstStyle>
          <a:p>
            <a:pPr marL="0" lvl="0" rtl="0"/>
            <a:r>
              <a:rPr lang="es-ES"/>
              <a:t>Haga clic para agregar un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rtlCol="0" anchor="t"/>
          <a:lstStyle>
            <a:lvl1pPr marL="0" indent="0">
              <a:buNone/>
              <a:defRPr lang="es-E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agregar un nombre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rtlCol="0" anchor="b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52" name="Marcador de texto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53" name="Marcador de texto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55" name="Marcador de texto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56" name="Marcador de texto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58" name="Marcador de texto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59" name="Marcador de texto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61" name="Marcador de texto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62" name="Marcador de texto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rtlCol="0" anchor="b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8" name="Marcador de posición de imagen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9" name="Marcador de posición de imagen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7" name="Marcador de posición de imagen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3" name="Marcador de texto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34" name="Marcador de texto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25" name="Marcador de texto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8" name="Marcador de posición de imagen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5" name="Marcador de texto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36" name="Marcador de texto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persona con una laptop&#10;&#10;Descripción generada automáticamente">
            <a:extLst>
              <a:ext uri="{FF2B5EF4-FFF2-40B4-BE49-F238E27FC236}">
                <a16:creationId xmlns:a16="http://schemas.microsoft.com/office/drawing/2014/main" id="{7028F559-D305-1696-EEA7-04ABC34F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13" y="1352840"/>
            <a:ext cx="6426587" cy="4281714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70" y="2463258"/>
            <a:ext cx="5278514" cy="28622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costo del seguro médico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770" y="5325483"/>
            <a:ext cx="5278514" cy="61814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Ximena Perez Olognero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284" y="-44803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8A750DB-2A58-752C-48AB-CCC3C49D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25072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07484CE-9529-066A-638A-F056B729D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634334" y="-4128001"/>
            <a:ext cx="923332" cy="121920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D52486-8B20-57D3-B264-F44A3F39C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7" y="4933728"/>
            <a:ext cx="3127459" cy="11907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881E46-2EA9-D16A-FA3E-4572EE8379E8}"/>
              </a:ext>
            </a:extLst>
          </p:cNvPr>
          <p:cNvSpPr txBox="1"/>
          <p:nvPr/>
        </p:nvSpPr>
        <p:spPr>
          <a:xfrm>
            <a:off x="19050" y="1737167"/>
            <a:ext cx="514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>
                <a:solidFill>
                  <a:schemeClr val="accent4"/>
                </a:solidFill>
              </a:rPr>
              <a:t>Índice de Masa Corporal (IMC)</a:t>
            </a:r>
            <a:endParaRPr lang="es-AR" sz="2800">
              <a:solidFill>
                <a:schemeClr val="accent4"/>
              </a:solidFill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F06ED683-E678-3F97-38F6-ECDA4718F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42" y="1129695"/>
            <a:ext cx="7474858" cy="43994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2F8645-345F-B387-A9A2-C7E8362A3136}"/>
              </a:ext>
            </a:extLst>
          </p:cNvPr>
          <p:cNvSpPr txBox="1"/>
          <p:nvPr/>
        </p:nvSpPr>
        <p:spPr>
          <a:xfrm>
            <a:off x="350723" y="3031185"/>
            <a:ext cx="4366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Se usa como medida de grasa corporal y se calcula con la siguiente fórmula:</a:t>
            </a:r>
          </a:p>
        </p:txBody>
      </p:sp>
    </p:spTree>
    <p:extLst>
      <p:ext uri="{BB962C8B-B14F-4D97-AF65-F5344CB8AC3E}">
        <p14:creationId xmlns:p14="http://schemas.microsoft.com/office/powerpoint/2010/main" val="194156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3600" kern="1200">
                <a:latin typeface="+mj-lt"/>
                <a:ea typeface="+mj-ea"/>
                <a:cs typeface="+mj-cs"/>
              </a:rPr>
              <a:t>3.4. ‘</a:t>
            </a:r>
            <a:r>
              <a:rPr lang="en-US" sz="3600"/>
              <a:t>hijos</a:t>
            </a:r>
            <a:r>
              <a:rPr lang="en-US" sz="3600" kern="1200">
                <a:latin typeface="+mj-lt"/>
                <a:ea typeface="+mj-ea"/>
                <a:cs typeface="+mj-cs"/>
              </a:rPr>
              <a:t>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82D3D-B5A1-84D9-5705-102C999351E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685135"/>
                </a:solidFill>
              </a:rPr>
              <a:t>El rango de número de hijos va de 0 a 5.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rgbClr val="685135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685135"/>
                </a:solidFill>
              </a:rPr>
              <a:t>Se le aplicará </a:t>
            </a:r>
            <a:r>
              <a:rPr lang="es-ES" sz="2000" b="1">
                <a:solidFill>
                  <a:srgbClr val="685135"/>
                </a:solidFill>
              </a:rPr>
              <a:t>escalado</a:t>
            </a:r>
            <a:r>
              <a:rPr lang="es-ES" sz="2000">
                <a:solidFill>
                  <a:srgbClr val="685135"/>
                </a:solidFill>
              </a:rPr>
              <a:t> para que esté en sintonía con las demas variables.</a:t>
            </a:r>
            <a:endParaRPr lang="en-US" sz="2000">
              <a:solidFill>
                <a:srgbClr val="68513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8AB2D5-BB6E-B90C-0C6C-CFA25575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26" y="1297142"/>
            <a:ext cx="5603708" cy="41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6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3600" kern="1200">
                <a:latin typeface="+mj-lt"/>
                <a:ea typeface="+mj-ea"/>
                <a:cs typeface="+mj-cs"/>
              </a:rPr>
              <a:t>3.5. ‘fumador’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82D3D-B5A1-84D9-5705-102C999351E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685135"/>
                </a:solidFill>
              </a:rPr>
              <a:t>Se realizará un </a:t>
            </a:r>
            <a:r>
              <a:rPr lang="es-ES" sz="2000" b="1">
                <a:solidFill>
                  <a:srgbClr val="685135"/>
                </a:solidFill>
              </a:rPr>
              <a:t>mapeo</a:t>
            </a:r>
            <a:r>
              <a:rPr lang="es-ES" sz="2000">
                <a:solidFill>
                  <a:srgbClr val="685135"/>
                </a:solidFill>
              </a:rPr>
              <a:t> para transformar los valores a </a:t>
            </a:r>
            <a:r>
              <a:rPr lang="es-ES" sz="2000" b="1">
                <a:solidFill>
                  <a:srgbClr val="685135"/>
                </a:solidFill>
              </a:rPr>
              <a:t>binarios</a:t>
            </a:r>
            <a:r>
              <a:rPr lang="es-ES" sz="2000">
                <a:solidFill>
                  <a:srgbClr val="685135"/>
                </a:solidFill>
              </a:rPr>
              <a:t>, es decir: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>
              <a:solidFill>
                <a:srgbClr val="685135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>
                <a:solidFill>
                  <a:srgbClr val="685135"/>
                </a:solidFill>
              </a:rPr>
              <a:t>"si" </a:t>
            </a:r>
            <a:r>
              <a:rPr lang="es-ES" sz="2000">
                <a:solidFill>
                  <a:srgbClr val="685135"/>
                </a:solidFill>
              </a:rPr>
              <a:t>será </a:t>
            </a:r>
            <a:r>
              <a:rPr lang="es-ES" sz="2000" b="1">
                <a:solidFill>
                  <a:srgbClr val="685135"/>
                </a:solidFill>
              </a:rPr>
              <a:t>1</a:t>
            </a:r>
            <a:r>
              <a:rPr lang="es-ES" sz="2000">
                <a:solidFill>
                  <a:srgbClr val="685135"/>
                </a:solidFill>
              </a:rPr>
              <a:t> (positivo)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>
                <a:solidFill>
                  <a:srgbClr val="685135"/>
                </a:solidFill>
              </a:rPr>
              <a:t>"no" </a:t>
            </a:r>
            <a:r>
              <a:rPr lang="es-ES" sz="2000">
                <a:solidFill>
                  <a:srgbClr val="685135"/>
                </a:solidFill>
              </a:rPr>
              <a:t>será </a:t>
            </a:r>
            <a:r>
              <a:rPr lang="es-ES" sz="2000" b="1">
                <a:solidFill>
                  <a:srgbClr val="685135"/>
                </a:solidFill>
              </a:rPr>
              <a:t>0</a:t>
            </a:r>
            <a:r>
              <a:rPr lang="es-ES" sz="2000">
                <a:solidFill>
                  <a:srgbClr val="685135"/>
                </a:solidFill>
              </a:rPr>
              <a:t> (negativo).</a:t>
            </a:r>
            <a:endParaRPr lang="en-US" sz="2000">
              <a:solidFill>
                <a:srgbClr val="68513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193547-0B09-3D0F-F86A-B6152912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90" y="1405918"/>
            <a:ext cx="6082545" cy="43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91" y="475654"/>
            <a:ext cx="5165005" cy="1200361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3600" kern="1200">
                <a:latin typeface="+mj-lt"/>
                <a:ea typeface="+mj-ea"/>
                <a:cs typeface="+mj-cs"/>
              </a:rPr>
              <a:t>3.6. ‘costo’ - target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82D3D-B5A1-84D9-5705-102C999351E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685135"/>
                </a:solidFill>
              </a:rPr>
              <a:t>Le aplicaremos </a:t>
            </a:r>
            <a:r>
              <a:rPr lang="es-ES" sz="2000" b="1">
                <a:solidFill>
                  <a:srgbClr val="685135"/>
                </a:solidFill>
              </a:rPr>
              <a:t>logaritmo</a:t>
            </a:r>
            <a:r>
              <a:rPr lang="es-ES" sz="2000">
                <a:solidFill>
                  <a:srgbClr val="685135"/>
                </a:solidFill>
              </a:rPr>
              <a:t> para reducir la </a:t>
            </a:r>
            <a:r>
              <a:rPr lang="es-ES" sz="2000" b="1">
                <a:solidFill>
                  <a:srgbClr val="685135"/>
                </a:solidFill>
              </a:rPr>
              <a:t>asimetría</a:t>
            </a:r>
            <a:r>
              <a:rPr lang="es-ES" sz="2000">
                <a:solidFill>
                  <a:srgbClr val="685135"/>
                </a:solidFill>
              </a:rPr>
              <a:t> en la distribución. Gran cantidad de </a:t>
            </a:r>
            <a:r>
              <a:rPr lang="es-ES" sz="2000" b="1">
                <a:solidFill>
                  <a:srgbClr val="685135"/>
                </a:solidFill>
              </a:rPr>
              <a:t>outliers</a:t>
            </a:r>
            <a:r>
              <a:rPr lang="es-ES" sz="2000">
                <a:solidFill>
                  <a:srgbClr val="685135"/>
                </a:solidFill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s-ES" sz="2000">
              <a:solidFill>
                <a:srgbClr val="685135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>
                <a:solidFill>
                  <a:srgbClr val="685135"/>
                </a:solidFill>
              </a:rPr>
              <a:t>Escalado</a:t>
            </a:r>
            <a:r>
              <a:rPr lang="es-ES" sz="2000">
                <a:solidFill>
                  <a:srgbClr val="685135"/>
                </a:solidFill>
              </a:rPr>
              <a:t> para garantizar que las variables estén en la misma escala.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187275-A853-71FB-6986-B3E7D47E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05" y="744485"/>
            <a:ext cx="6044086" cy="51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23;p36">
            <a:extLst>
              <a:ext uri="{FF2B5EF4-FFF2-40B4-BE49-F238E27FC236}">
                <a16:creationId xmlns:a16="http://schemas.microsoft.com/office/drawing/2014/main" id="{A45F7E4E-2ED1-A060-068D-306219E12674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 rotWithShape="1">
          <a:blip r:embed="rId3">
            <a:alphaModFix/>
          </a:blip>
          <a:srcRect l="28457" r="28457"/>
          <a:stretch/>
        </p:blipFill>
        <p:spPr>
          <a:xfrm>
            <a:off x="838200" y="492125"/>
            <a:ext cx="411480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121124"/>
            <a:ext cx="5486400" cy="527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4. Relaciones variables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030311"/>
            <a:ext cx="4749800" cy="2833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realizará un </a:t>
            </a:r>
            <a: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entre la target y las </a:t>
            </a:r>
            <a:r>
              <a:rPr lang="es-E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variables con mayor correlación</a:t>
            </a:r>
            <a: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b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 Edad</a:t>
            </a:r>
          </a:p>
          <a:p>
            <a:pPr rtl="0"/>
            <a: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 Fumador o no</a:t>
            </a:r>
          </a:p>
          <a:p>
            <a:pPr rtl="0"/>
            <a: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 IMC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9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4.1. ‘costo’ y ‘edad’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5F3FB3-9F79-E50D-B44F-69E0246A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299209"/>
            <a:ext cx="5471830" cy="426799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B3F8A8-1C58-5A3E-2F96-D0D4C30EBA13}"/>
              </a:ext>
            </a:extLst>
          </p:cNvPr>
          <p:cNvSpPr txBox="1"/>
          <p:nvPr/>
        </p:nvSpPr>
        <p:spPr>
          <a:xfrm>
            <a:off x="545910" y="2634018"/>
            <a:ext cx="507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Coeficiente de Correlación de Pearson</a:t>
            </a: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0.30</a:t>
            </a:r>
            <a:endParaRPr lang="es-AR" sz="20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3473-1EB8-FFD5-C2D9-320E8EFA1409}"/>
              </a:ext>
            </a:extLst>
          </p:cNvPr>
          <p:cNvSpPr txBox="1"/>
          <p:nvPr/>
        </p:nvSpPr>
        <p:spPr>
          <a:xfrm>
            <a:off x="793662" y="3534770"/>
            <a:ext cx="4695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accent4"/>
                </a:solidFill>
              </a:rPr>
              <a:t>Correlación positiva entre la edad y el costo.</a:t>
            </a:r>
          </a:p>
          <a:p>
            <a:endParaRPr lang="es-ES" sz="2000">
              <a:solidFill>
                <a:schemeClr val="accent4"/>
              </a:solidFill>
            </a:endParaRPr>
          </a:p>
          <a:p>
            <a:r>
              <a:rPr lang="es-ES" sz="2000">
                <a:solidFill>
                  <a:schemeClr val="accent4"/>
                </a:solidFill>
              </a:rPr>
              <a:t>Sugiere que a medida que aumenta la edad, el costo tiende a aumentar ligeramente, aunque la relación no es muy fuerte.</a:t>
            </a:r>
            <a:endParaRPr lang="es-AR" sz="2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2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4.2. ‘costo’ y ‘fumador’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B3F8A8-1C58-5A3E-2F96-D0D4C30EBA13}"/>
              </a:ext>
            </a:extLst>
          </p:cNvPr>
          <p:cNvSpPr txBox="1"/>
          <p:nvPr/>
        </p:nvSpPr>
        <p:spPr>
          <a:xfrm>
            <a:off x="272140" y="3038002"/>
            <a:ext cx="5076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Prueba t de Student</a:t>
            </a: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 valor </a:t>
            </a:r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nivel de significancia típico (0.05)</a:t>
            </a:r>
            <a:endParaRPr lang="es-AR" sz="20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3473-1EB8-FFD5-C2D9-320E8EFA1409}"/>
              </a:ext>
            </a:extLst>
          </p:cNvPr>
          <p:cNvSpPr txBox="1"/>
          <p:nvPr/>
        </p:nvSpPr>
        <p:spPr>
          <a:xfrm>
            <a:off x="793662" y="4003346"/>
            <a:ext cx="4695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accent4"/>
                </a:solidFill>
              </a:rPr>
              <a:t>Se rechaza la hipótesis nula.</a:t>
            </a:r>
          </a:p>
          <a:p>
            <a:endParaRPr lang="es-ES" sz="2000">
              <a:solidFill>
                <a:schemeClr val="accent4"/>
              </a:solidFill>
            </a:endParaRPr>
          </a:p>
          <a:p>
            <a:r>
              <a:rPr lang="es-ES" sz="2000">
                <a:solidFill>
                  <a:schemeClr val="accent4"/>
                </a:solidFill>
              </a:rPr>
              <a:t>Hay una </a:t>
            </a:r>
            <a:r>
              <a:rPr lang="es-ES" sz="2000" b="1">
                <a:solidFill>
                  <a:schemeClr val="accent4"/>
                </a:solidFill>
              </a:rPr>
              <a:t>diferencia significativa </a:t>
            </a:r>
            <a:r>
              <a:rPr lang="es-ES" sz="2000">
                <a:solidFill>
                  <a:schemeClr val="accent4"/>
                </a:solidFill>
              </a:rPr>
              <a:t>en los costos médicos entre los grupos de fumadores y no fumadores.</a:t>
            </a:r>
            <a:endParaRPr lang="es-AR" sz="2000">
              <a:solidFill>
                <a:schemeClr val="accent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B92456-A9B3-6F2D-B5FC-F8F72E2A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39" y="2203079"/>
            <a:ext cx="5919183" cy="42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4.3. ‘costo’ y ‘imc’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3473-1EB8-FFD5-C2D9-320E8EFA1409}"/>
              </a:ext>
            </a:extLst>
          </p:cNvPr>
          <p:cNvSpPr txBox="1"/>
          <p:nvPr/>
        </p:nvSpPr>
        <p:spPr>
          <a:xfrm>
            <a:off x="438559" y="3787072"/>
            <a:ext cx="4695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accent4"/>
                </a:solidFill>
              </a:rPr>
              <a:t>Correlación positiva débil entre el costo y el IMC.</a:t>
            </a:r>
          </a:p>
          <a:p>
            <a:endParaRPr lang="es-ES" sz="2000">
              <a:solidFill>
                <a:schemeClr val="accent4"/>
              </a:solidFill>
            </a:endParaRPr>
          </a:p>
          <a:p>
            <a:r>
              <a:rPr lang="es-ES" sz="2000">
                <a:solidFill>
                  <a:schemeClr val="accent4"/>
                </a:solidFill>
              </a:rPr>
              <a:t>Sugiere que existe una tendencia general de que los costos aumenten ligeramente a medida que el IMC aumenta,</a:t>
            </a:r>
            <a:endParaRPr lang="es-AR" sz="2000">
              <a:solidFill>
                <a:schemeClr val="accent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3AEEF2-2007-2F06-51F4-A58D785E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12" y="2203079"/>
            <a:ext cx="5661650" cy="4267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D2D37FA-1208-AC95-BB5F-133D6859D4E2}"/>
              </a:ext>
            </a:extLst>
          </p:cNvPr>
          <p:cNvSpPr txBox="1"/>
          <p:nvPr/>
        </p:nvSpPr>
        <p:spPr>
          <a:xfrm>
            <a:off x="322372" y="2966783"/>
            <a:ext cx="507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Coeficiente de Correlación de Pearson</a:t>
            </a: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0.20</a:t>
            </a:r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4592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8">
            <a:extLst>
              <a:ext uri="{FF2B5EF4-FFF2-40B4-BE49-F238E27FC236}">
                <a16:creationId xmlns:a16="http://schemas.microsoft.com/office/drawing/2014/main" id="{752AE846-19DE-662C-3A7A-BE09B7A942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38200" y="492125"/>
            <a:ext cx="4114800" cy="5372100"/>
          </a:xfrm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121124"/>
            <a:ext cx="5486400" cy="527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5. BASELINE Y CROSS VALIDATION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030311"/>
            <a:ext cx="4749800" cy="2833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Se calcula mediante cross validation los mejores modelos según las métricas de evaluación.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69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7">
            <a:extLst>
              <a:ext uri="{FF2B5EF4-FFF2-40B4-BE49-F238E27FC236}">
                <a16:creationId xmlns:a16="http://schemas.microsoft.com/office/drawing/2014/main" id="{DD078BA9-079A-3923-D509-CF050300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65" y="59739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r>
              <a:rPr lang="en-US" sz="5000" kern="1200">
                <a:latin typeface="+mj-lt"/>
                <a:ea typeface="+mj-ea"/>
                <a:cs typeface="+mj-cs"/>
              </a:rPr>
              <a:t>Métricas de evaluación</a:t>
            </a:r>
          </a:p>
        </p:txBody>
      </p:sp>
      <p:grpSp>
        <p:nvGrpSpPr>
          <p:cNvPr id="61" name="Group 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C917916-6AB8-2AA0-1005-FFFA9C001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8349"/>
              </p:ext>
            </p:extLst>
          </p:nvPr>
        </p:nvGraphicFramePr>
        <p:xfrm>
          <a:off x="5743383" y="1044478"/>
          <a:ext cx="5912951" cy="476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826">
                  <a:extLst>
                    <a:ext uri="{9D8B030D-6E8A-4147-A177-3AD203B41FA5}">
                      <a16:colId xmlns:a16="http://schemas.microsoft.com/office/drawing/2014/main" val="1363156912"/>
                    </a:ext>
                  </a:extLst>
                </a:gridCol>
                <a:gridCol w="876057">
                  <a:extLst>
                    <a:ext uri="{9D8B030D-6E8A-4147-A177-3AD203B41FA5}">
                      <a16:colId xmlns:a16="http://schemas.microsoft.com/office/drawing/2014/main" val="2749156011"/>
                    </a:ext>
                  </a:extLst>
                </a:gridCol>
                <a:gridCol w="967011">
                  <a:extLst>
                    <a:ext uri="{9D8B030D-6E8A-4147-A177-3AD203B41FA5}">
                      <a16:colId xmlns:a16="http://schemas.microsoft.com/office/drawing/2014/main" val="1537517405"/>
                    </a:ext>
                  </a:extLst>
                </a:gridCol>
                <a:gridCol w="876057">
                  <a:extLst>
                    <a:ext uri="{9D8B030D-6E8A-4147-A177-3AD203B41FA5}">
                      <a16:colId xmlns:a16="http://schemas.microsoft.com/office/drawing/2014/main" val="200892254"/>
                    </a:ext>
                  </a:extLst>
                </a:gridCol>
              </a:tblGrid>
              <a:tr h="407319">
                <a:tc>
                  <a:txBody>
                    <a:bodyPr/>
                    <a:lstStyle/>
                    <a:p>
                      <a:pPr algn="r" fontAlgn="ctr"/>
                      <a:endParaRPr lang="es-AR" sz="1700">
                        <a:effectLst/>
                      </a:endParaRP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700">
                          <a:effectLst/>
                        </a:rPr>
                        <a:t>R2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700">
                          <a:effectLst/>
                        </a:rPr>
                        <a:t>RMSE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700">
                          <a:effectLst/>
                        </a:rPr>
                        <a:t>MAE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1130983533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GradientBoostingRegressor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0.806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0.438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0.231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2006549973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SVR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0.804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0.440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0.201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3703433995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CatBoostRegressor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0.785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0.462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0.244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712681603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LGBMRegressor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0.777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0.470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0.257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1905890214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RandomForestRegressor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0.776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0.471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0.247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3002020705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XGBRegressor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0.753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0.495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0.275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347198950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LinearRegression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0.743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0.505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0.330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785031643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Ridge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0.743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0.505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0.331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146714569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KNeighborsRegressor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0.734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0.514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0.299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2970602668"/>
                  </a:ext>
                </a:extLst>
              </a:tr>
              <a:tr h="407319">
                <a:tc>
                  <a:txBody>
                    <a:bodyPr/>
                    <a:lstStyle/>
                    <a:p>
                      <a:pPr algn="r" fontAlgn="ctr"/>
                      <a:r>
                        <a:rPr lang="es-AR" sz="1700" b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DecisionTreeRegressor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0.611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0.622</a:t>
                      </a:r>
                    </a:p>
                  </a:txBody>
                  <a:tcPr marL="73137" marR="73137" marT="36568" marB="36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7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0.300</a:t>
                      </a:r>
                    </a:p>
                  </a:txBody>
                  <a:tcPr marL="73137" marR="73137" marT="36568" marB="36568" anchor="ctr"/>
                </a:tc>
                <a:extLst>
                  <a:ext uri="{0D108BD9-81ED-4DB2-BD59-A6C34878D82A}">
                    <a16:rowId xmlns:a16="http://schemas.microsoft.com/office/drawing/2014/main" val="2220452398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D8E035F-71EA-959A-929C-756F06C120F7}"/>
              </a:ext>
            </a:extLst>
          </p:cNvPr>
          <p:cNvSpPr txBox="1"/>
          <p:nvPr/>
        </p:nvSpPr>
        <p:spPr>
          <a:xfrm>
            <a:off x="12421" y="3779319"/>
            <a:ext cx="563454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R2 alto </a:t>
            </a:r>
            <a:r>
              <a:rPr lang="es-A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s-E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Mayor explicación de la variabilidad en los datos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RMSE bajo </a:t>
            </a:r>
            <a:r>
              <a:rPr lang="es-A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s-E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mejor rendimiento en la precisión de la predicción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MAE bajo </a:t>
            </a:r>
            <a:r>
              <a:rPr lang="es-A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s-E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menor discrepancia promedio entre las predicciones y los valores reales</a:t>
            </a:r>
          </a:p>
          <a:p>
            <a:pPr marL="285750" indent="-285750">
              <a:buFontTx/>
              <a:buChar char="-"/>
            </a:pP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595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181429"/>
            <a:ext cx="4694420" cy="112439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12187" y="1675935"/>
            <a:ext cx="4058872" cy="518206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1. Objetivo</a:t>
            </a:r>
          </a:p>
          <a:p>
            <a:pPr rtl="0"/>
            <a:r>
              <a:rPr lang="es-ES"/>
              <a:t>2. Dataset</a:t>
            </a:r>
          </a:p>
          <a:p>
            <a:pPr rtl="0"/>
            <a:r>
              <a:rPr lang="es-ES"/>
              <a:t>3. EDA – Análisis Datos</a:t>
            </a:r>
          </a:p>
          <a:p>
            <a:pPr rtl="0"/>
            <a:r>
              <a:rPr lang="es-ES"/>
              <a:t>4. Relaciones variables</a:t>
            </a:r>
          </a:p>
          <a:p>
            <a:pPr rtl="0"/>
            <a:r>
              <a:rPr lang="es-ES"/>
              <a:t>5. </a:t>
            </a:r>
            <a:r>
              <a:rPr lang="es-ES" err="1"/>
              <a:t>Baseline</a:t>
            </a:r>
            <a:r>
              <a:rPr lang="es-ES"/>
              <a:t> y Cross </a:t>
            </a:r>
            <a:r>
              <a:rPr lang="es-ES" err="1"/>
              <a:t>Validation</a:t>
            </a:r>
            <a:endParaRPr lang="es-ES"/>
          </a:p>
          <a:p>
            <a:pPr rtl="0"/>
            <a:r>
              <a:rPr lang="es-ES"/>
              <a:t>6. Mejor modelo y predicciones</a:t>
            </a:r>
          </a:p>
          <a:p>
            <a:pPr rtl="0"/>
            <a:endParaRPr lang="es-ES"/>
          </a:p>
        </p:txBody>
      </p:sp>
      <p:pic>
        <p:nvPicPr>
          <p:cNvPr id="37" name="Marcador de posición de imagen 36">
            <a:extLst>
              <a:ext uri="{FF2B5EF4-FFF2-40B4-BE49-F238E27FC236}">
                <a16:creationId xmlns:a16="http://schemas.microsoft.com/office/drawing/2014/main" id="{1573DF6C-A3E4-4821-B550-4A14F71D3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6747931" y="964146"/>
            <a:ext cx="5444069" cy="4929708"/>
          </a:xfr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6F82F85-4261-0CD9-9DDC-6AD32199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" y="1276383"/>
            <a:ext cx="5078183" cy="36280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0A13CD0-8F7B-AF15-C1F0-ADB7006DD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25072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23;p36">
            <a:extLst>
              <a:ext uri="{FF2B5EF4-FFF2-40B4-BE49-F238E27FC236}">
                <a16:creationId xmlns:a16="http://schemas.microsoft.com/office/drawing/2014/main" id="{E91383C0-E4AF-FEDF-BDA8-864A8D1290B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1279" r="25635"/>
          <a:stretch/>
        </p:blipFill>
        <p:spPr>
          <a:xfrm>
            <a:off x="838199" y="742950"/>
            <a:ext cx="4114801" cy="537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766786"/>
            <a:ext cx="5486400" cy="52705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/>
              <a:t>6. Mejor modelo y predicciones</a:t>
            </a:r>
            <a:br>
              <a:rPr lang="es-ES"/>
            </a:b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293836"/>
            <a:ext cx="4749800" cy="2833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En base a los mejores hiperparámetros encontrados con GridSearchCV, se entrena el modelo con mejores métricas y se realizan las predicciones.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01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9300A7-266C-C14A-3E16-F55718C1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89" y="1056340"/>
            <a:ext cx="6184973" cy="4569495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E992234-6094-727D-4D2A-BB72F0D98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30607"/>
              </p:ext>
            </p:extLst>
          </p:nvPr>
        </p:nvGraphicFramePr>
        <p:xfrm>
          <a:off x="1048065" y="4953213"/>
          <a:ext cx="3160296" cy="13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32">
                  <a:extLst>
                    <a:ext uri="{9D8B030D-6E8A-4147-A177-3AD203B41FA5}">
                      <a16:colId xmlns:a16="http://schemas.microsoft.com/office/drawing/2014/main" val="2210574155"/>
                    </a:ext>
                  </a:extLst>
                </a:gridCol>
                <a:gridCol w="1053432">
                  <a:extLst>
                    <a:ext uri="{9D8B030D-6E8A-4147-A177-3AD203B41FA5}">
                      <a16:colId xmlns:a16="http://schemas.microsoft.com/office/drawing/2014/main" val="355280604"/>
                    </a:ext>
                  </a:extLst>
                </a:gridCol>
                <a:gridCol w="1053432">
                  <a:extLst>
                    <a:ext uri="{9D8B030D-6E8A-4147-A177-3AD203B41FA5}">
                      <a16:colId xmlns:a16="http://schemas.microsoft.com/office/drawing/2014/main" val="2066780520"/>
                    </a:ext>
                  </a:extLst>
                </a:gridCol>
              </a:tblGrid>
              <a:tr h="67262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>
                          <a:effectLst/>
                        </a:rPr>
                        <a:t>R2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75908137"/>
                  </a:ext>
                </a:extLst>
              </a:tr>
              <a:tr h="672622">
                <a:tc>
                  <a:txBody>
                    <a:bodyPr/>
                    <a:lstStyle/>
                    <a:p>
                      <a:pPr algn="ctr"/>
                      <a:r>
                        <a:rPr lang="es-AR" sz="2800" b="1">
                          <a:solidFill>
                            <a:schemeClr val="accent4"/>
                          </a:solidFill>
                          <a:effectLst/>
                        </a:rPr>
                        <a:t>0.882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800" b="1">
                          <a:solidFill>
                            <a:schemeClr val="accent4"/>
                          </a:solidFill>
                          <a:effectLst/>
                        </a:rPr>
                        <a:t>0.366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800" b="1">
                          <a:solidFill>
                            <a:schemeClr val="accent4"/>
                          </a:solidFill>
                          <a:effectLst/>
                        </a:rPr>
                        <a:t>0.204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952040322"/>
                  </a:ext>
                </a:extLst>
              </a:tr>
            </a:tbl>
          </a:graphicData>
        </a:graphic>
      </p:graphicFrame>
      <p:sp>
        <p:nvSpPr>
          <p:cNvPr id="18" name="Título 18">
            <a:extLst>
              <a:ext uri="{FF2B5EF4-FFF2-40B4-BE49-F238E27FC236}">
                <a16:creationId xmlns:a16="http://schemas.microsoft.com/office/drawing/2014/main" id="{231714ED-B37C-582F-FC2D-63694A4D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10" y="575843"/>
            <a:ext cx="4774965" cy="1751257"/>
          </a:xfrm>
        </p:spPr>
        <p:txBody>
          <a:bodyPr rtlCol="0"/>
          <a:lstStyle>
            <a:defPPr>
              <a:defRPr lang="es-ES"/>
            </a:defPPr>
          </a:lstStyle>
          <a:p>
            <a:pPr>
              <a:lnSpc>
                <a:spcPct val="100000"/>
              </a:lnSpc>
            </a:pPr>
            <a:br>
              <a:rPr lang="es-AR" sz="3200" b="1">
                <a:effectLst/>
              </a:rPr>
            </a:br>
            <a:br>
              <a:rPr lang="es-AR" sz="3200" b="1">
                <a:effectLst/>
              </a:rPr>
            </a:br>
            <a:r>
              <a:rPr lang="es-AR" sz="2000">
                <a:effectLst/>
              </a:rPr>
              <a:t>mejor modelo:</a:t>
            </a:r>
            <a:br>
              <a:rPr lang="es-AR" sz="3200" b="1">
                <a:effectLst/>
              </a:rPr>
            </a:br>
            <a:r>
              <a:rPr lang="es-AR" sz="3200" b="1">
                <a:effectLst/>
              </a:rPr>
              <a:t>Gradient Boosting Regressor</a:t>
            </a:r>
            <a:br>
              <a:rPr lang="es-AR" sz="32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1BB885F-2BD4-39E1-DD73-7CFD8EB9AF03}"/>
              </a:ext>
            </a:extLst>
          </p:cNvPr>
          <p:cNvSpPr txBox="1"/>
          <p:nvPr/>
        </p:nvSpPr>
        <p:spPr>
          <a:xfrm>
            <a:off x="310231" y="2089854"/>
            <a:ext cx="5076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accent4"/>
                </a:solidFill>
              </a:rPr>
              <a:t>Este modelo combina múltiples árboles de decisión simples para mejorar las predicciones, centrándose en la corrección de errores residuales de modelos previos en cada iteración.</a:t>
            </a:r>
            <a:endParaRPr lang="es-AR" sz="2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1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077" y="1189926"/>
            <a:ext cx="4045527" cy="159079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  <p:pic>
        <p:nvPicPr>
          <p:cNvPr id="13" name="Marcador de posición de imagen 12" descr="Arena, mar, playa, césped">
            <a:extLst>
              <a:ext uri="{FF2B5EF4-FFF2-40B4-BE49-F238E27FC236}">
                <a16:creationId xmlns:a16="http://schemas.microsoft.com/office/drawing/2014/main" id="{681D276C-2EB5-4A5D-AD46-BA67480003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1274"/>
            <a:ext cx="2743201" cy="4747564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6493815-2B96-4CA9-8D15-F0EB9A155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30077" y="3140205"/>
            <a:ext cx="4731846" cy="20612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Ximena Perez Olognero</a:t>
            </a:r>
          </a:p>
          <a:p>
            <a:pPr rtl="0"/>
            <a:r>
              <a:rPr lang="es-ES"/>
              <a:t>perezologneroximena@gmail.com​</a:t>
            </a:r>
          </a:p>
        </p:txBody>
      </p:sp>
      <p:pic>
        <p:nvPicPr>
          <p:cNvPr id="15" name="Marcador de posición de imagen 14" descr="Primer plano de ojo de pájaro">
            <a:extLst>
              <a:ext uri="{FF2B5EF4-FFF2-40B4-BE49-F238E27FC236}">
                <a16:creationId xmlns:a16="http://schemas.microsoft.com/office/drawing/2014/main" id="{EDC61EE9-9548-4422-9A3B-8519063F01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8800" y="951274"/>
            <a:ext cx="2743200" cy="4747564"/>
          </a:xfrm>
        </p:spPr>
      </p:pic>
      <p:pic>
        <p:nvPicPr>
          <p:cNvPr id="2" name="Google Shape;446;p38">
            <a:extLst>
              <a:ext uri="{FF2B5EF4-FFF2-40B4-BE49-F238E27FC236}">
                <a16:creationId xmlns:a16="http://schemas.microsoft.com/office/drawing/2014/main" id="{38C57D88-ADA9-A25C-BB3F-EF8DD29FE2D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r="51529"/>
          <a:stretch/>
        </p:blipFill>
        <p:spPr>
          <a:xfrm>
            <a:off x="0" y="951274"/>
            <a:ext cx="2743199" cy="474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48;p38">
            <a:extLst>
              <a:ext uri="{FF2B5EF4-FFF2-40B4-BE49-F238E27FC236}">
                <a16:creationId xmlns:a16="http://schemas.microsoft.com/office/drawing/2014/main" id="{7C3E35D6-9D1A-1A81-6616-91D86A38362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42751" r="8778"/>
          <a:stretch/>
        </p:blipFill>
        <p:spPr>
          <a:xfrm>
            <a:off x="9448800" y="951274"/>
            <a:ext cx="2743199" cy="4747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95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73430"/>
            <a:ext cx="4749800" cy="527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1. objetivo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22E34CE8-EDAD-4F1F-B483-DB47EDF53E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38200" y="492125"/>
            <a:ext cx="4114800" cy="5372100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565854"/>
            <a:ext cx="4749800" cy="329837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El fin de este proyecto es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predecir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costo médico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de un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seguro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privado en base a ciertas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 personales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 mediante Machine </a:t>
            </a:r>
            <a:r>
              <a:rPr lang="es-ES" sz="1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rtl="0"/>
            <a:endParaRPr lang="es-E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Se realizará un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EDA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 se utilizarán modelos de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métricas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de evaluación y creación de la app con </a:t>
            </a:r>
            <a:r>
              <a:rPr lang="es-ES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1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03;p18">
            <a:extLst>
              <a:ext uri="{FF2B5EF4-FFF2-40B4-BE49-F238E27FC236}">
                <a16:creationId xmlns:a16="http://schemas.microsoft.com/office/drawing/2014/main" id="{72965349-F41A-928B-A1C4-80CBF505D059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 rotWithShape="1">
          <a:blip r:embed="rId3">
            <a:alphaModFix/>
          </a:blip>
          <a:srcRect t="6492" b="6492"/>
          <a:stretch/>
        </p:blipFill>
        <p:spPr>
          <a:xfrm>
            <a:off x="838200" y="492125"/>
            <a:ext cx="411480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575" y="2189363"/>
            <a:ext cx="4749800" cy="527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2. dataset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030311"/>
            <a:ext cx="4749800" cy="2833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En el presente trabajo se utiliza un conjunto de datos de Kaggle, el cual está compuesto inicialmente de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columnas y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1338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filas.</a:t>
            </a:r>
          </a:p>
          <a:p>
            <a:pPr rtl="0"/>
            <a:endParaRPr lang="es-E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Las 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son: edad, sexo, </a:t>
            </a:r>
            <a:r>
              <a:rPr lang="es-ES" sz="1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imc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 hijos, fumador, región y costo (target).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23;p36">
            <a:extLst>
              <a:ext uri="{FF2B5EF4-FFF2-40B4-BE49-F238E27FC236}">
                <a16:creationId xmlns:a16="http://schemas.microsoft.com/office/drawing/2014/main" id="{A6E51F82-9F9E-B2E4-AAD4-900D666C135E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 rotWithShape="1">
          <a:blip r:embed="rId3">
            <a:alphaModFix/>
          </a:blip>
          <a:srcRect l="28457" r="28457"/>
          <a:stretch/>
        </p:blipFill>
        <p:spPr>
          <a:xfrm>
            <a:off x="838200" y="492125"/>
            <a:ext cx="411480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052884"/>
            <a:ext cx="5486400" cy="527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3. Eda – análisis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030311"/>
            <a:ext cx="4749800" cy="2833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realizará un análisis de la distribución de las variables y en consecuencia, las transformaciones que 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se llevarán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cabo. 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4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326F22-89FB-38B1-832E-6EC616F9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332474"/>
            <a:ext cx="4036334" cy="1471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>
                <a:latin typeface="+mj-lt"/>
                <a:ea typeface="+mj-ea"/>
                <a:cs typeface="+mj-cs"/>
              </a:rPr>
              <a:t>CORRELACIÓN VARIABLES</a:t>
            </a: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5440F8-FC29-6ACA-9FFA-AD77DB2B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09" y="1390593"/>
            <a:ext cx="5970525" cy="45357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876B69E-26DD-A6C6-9F8E-4CD64D6168AA}"/>
              </a:ext>
            </a:extLst>
          </p:cNvPr>
          <p:cNvSpPr txBox="1"/>
          <p:nvPr/>
        </p:nvSpPr>
        <p:spPr>
          <a:xfrm>
            <a:off x="937984" y="2456833"/>
            <a:ext cx="44837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u="sng">
                <a:solidFill>
                  <a:schemeClr val="accent4"/>
                </a:solidFill>
              </a:rPr>
              <a:t>RELACIÓN REGIONES y COSTO</a:t>
            </a:r>
            <a:r>
              <a:rPr lang="en-US" sz="2200" b="1">
                <a:solidFill>
                  <a:schemeClr val="accent4"/>
                </a:solidFill>
              </a:rPr>
              <a:t>:</a:t>
            </a:r>
          </a:p>
          <a:p>
            <a:endParaRPr lang="en-US" sz="2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Coeficiente de Correlación </a:t>
            </a:r>
          </a:p>
          <a:p>
            <a:pPr algn="ctr"/>
            <a:r>
              <a:rPr lang="es-E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de Pearson: </a:t>
            </a:r>
            <a:r>
              <a:rPr lang="es-E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-0.0065.</a:t>
            </a:r>
            <a:endParaRPr lang="en-US" sz="2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200">
                <a:solidFill>
                  <a:schemeClr val="accent4"/>
                </a:solidFill>
              </a:rPr>
              <a:t>Teniendo en cuenta la </a:t>
            </a:r>
            <a:r>
              <a:rPr lang="en-US" sz="2200" b="1">
                <a:solidFill>
                  <a:schemeClr val="accent4"/>
                </a:solidFill>
              </a:rPr>
              <a:t>casi nula correlación </a:t>
            </a:r>
            <a:r>
              <a:rPr lang="en-US" sz="2200">
                <a:solidFill>
                  <a:schemeClr val="accent4"/>
                </a:solidFill>
              </a:rPr>
              <a:t>entre la target ‘</a:t>
            </a:r>
            <a:r>
              <a:rPr lang="en-US" sz="2200" b="1">
                <a:solidFill>
                  <a:schemeClr val="accent4"/>
                </a:solidFill>
              </a:rPr>
              <a:t>costo</a:t>
            </a:r>
            <a:r>
              <a:rPr lang="en-US" sz="2200">
                <a:solidFill>
                  <a:schemeClr val="accent4"/>
                </a:solidFill>
              </a:rPr>
              <a:t>’ y la variable ‘</a:t>
            </a:r>
            <a:r>
              <a:rPr lang="en-US" sz="2200" b="1">
                <a:solidFill>
                  <a:schemeClr val="accent4"/>
                </a:solidFill>
              </a:rPr>
              <a:t>regiones</a:t>
            </a:r>
            <a:r>
              <a:rPr lang="en-US" sz="2200">
                <a:solidFill>
                  <a:schemeClr val="accent4"/>
                </a:solidFill>
              </a:rPr>
              <a:t>’, la misma será eliminada. 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4FF230B-9485-C372-D823-F141ED0E1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82" y="1517653"/>
            <a:ext cx="3990822" cy="3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6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3600" kern="1200">
                <a:latin typeface="+mj-lt"/>
                <a:ea typeface="+mj-ea"/>
                <a:cs typeface="+mj-cs"/>
              </a:rPr>
              <a:t>3.1. ‘EDAD’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97642-EA24-968E-6ADE-7B863582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89" y="1619323"/>
            <a:ext cx="6184972" cy="3619354"/>
          </a:xfrm>
          <a:prstGeom prst="rect">
            <a:avLst/>
          </a:prstGeom>
        </p:spPr>
      </p:pic>
      <p:sp>
        <p:nvSpPr>
          <p:cNvPr id="2" name="Marcador de texto 6">
            <a:extLst>
              <a:ext uri="{FF2B5EF4-FFF2-40B4-BE49-F238E27FC236}">
                <a16:creationId xmlns:a16="http://schemas.microsoft.com/office/drawing/2014/main" id="{C36E531A-9964-B82E-869E-2F7771411550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El rango de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edades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encuentra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18 y 64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años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Transformación logarítmica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logar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más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simétrica y </a:t>
            </a:r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escalado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, para que se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encuentre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misma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escala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otras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variables.</a:t>
            </a:r>
          </a:p>
          <a:p>
            <a:pPr marL="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042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3600" kern="1200">
                <a:latin typeface="+mj-lt"/>
                <a:ea typeface="+mj-ea"/>
                <a:cs typeface="+mj-cs"/>
              </a:rPr>
              <a:t>3.2. ‘sexo’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82D3D-B5A1-84D9-5705-102C999351E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Tiene los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datos balanceados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con una distribución similar entre femenino y masculino.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La nueva etiqueta de la columna será </a:t>
            </a:r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'es_femenino', </a:t>
            </a: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siendo: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en caso que sea ‘femenino’,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s-E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si el valor es 'masculino'.</a:t>
            </a:r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6BB4-61E5-23B9-DFB8-3D538F61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89" y="1503057"/>
            <a:ext cx="6184973" cy="3633670"/>
          </a:xfrm>
          <a:prstGeom prst="rect">
            <a:avLst/>
          </a:prstGeom>
        </p:spPr>
      </p:pic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1736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pPr algn="l"/>
            <a:r>
              <a:rPr lang="en-US" sz="3600" kern="1200">
                <a:latin typeface="+mj-lt"/>
                <a:ea typeface="+mj-ea"/>
                <a:cs typeface="+mj-cs"/>
              </a:rPr>
              <a:t>3.3. ‘imc’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82D3D-B5A1-84D9-5705-102C999351E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El rango de IMC va desde 15.96 a 53.13.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Tiene una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normal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. Solo le aplicaremos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escalado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, para que se encuentre en la misma escala que otras variables</a:t>
            </a:r>
            <a:r>
              <a:rPr lang="en-US" sz="200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D82F9A-0150-6483-E0CC-841FDE66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91" y="1550503"/>
            <a:ext cx="6117076" cy="3471440"/>
          </a:xfrm>
          <a:prstGeom prst="rect">
            <a:avLst/>
          </a:prstGeom>
        </p:spPr>
      </p:pic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F49D3BA-9747-E15D-AB4F-A8C8ADE54CD1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62949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7206_TF33468121_Win32" id="{334BE2F2-35FB-4D3B-812B-646A869D617D}" vid="{85C4FCF1-7157-44F3-924F-1D655EE880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costera</Template>
  <TotalTime>497</TotalTime>
  <Words>823</Words>
  <Application>Microsoft Office PowerPoint</Application>
  <PresentationFormat>Panorámica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Wingdings</vt:lpstr>
      <vt:lpstr>Tema de Office</vt:lpstr>
      <vt:lpstr>costo del seguro médico</vt:lpstr>
      <vt:lpstr>títulos</vt:lpstr>
      <vt:lpstr>1. objetivo</vt:lpstr>
      <vt:lpstr>2. dataset</vt:lpstr>
      <vt:lpstr>3. Eda – análisis datos</vt:lpstr>
      <vt:lpstr>CORRELACIÓN VARIABLES</vt:lpstr>
      <vt:lpstr>3.1. ‘EDAD’</vt:lpstr>
      <vt:lpstr>3.2. ‘sexo’</vt:lpstr>
      <vt:lpstr>3.3. ‘imc’</vt:lpstr>
      <vt:lpstr>Presentación de PowerPoint</vt:lpstr>
      <vt:lpstr>3.4. ‘hijos’</vt:lpstr>
      <vt:lpstr>3.5. ‘fumador’</vt:lpstr>
      <vt:lpstr>3.6. ‘costo’ - target</vt:lpstr>
      <vt:lpstr>4. Relaciones variables</vt:lpstr>
      <vt:lpstr>4.1. ‘costo’ y ‘edad’</vt:lpstr>
      <vt:lpstr>4.2. ‘costo’ y ‘fumador’</vt:lpstr>
      <vt:lpstr>4.3. ‘costo’ y ‘imc’</vt:lpstr>
      <vt:lpstr>5. BASELINE Y CROSS VALIDATION</vt:lpstr>
      <vt:lpstr>Métricas de evaluación</vt:lpstr>
      <vt:lpstr>6. Mejor modelo y predicciones </vt:lpstr>
      <vt:lpstr>  mejor modelo: Gradient Boosting Regressor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costo del seguro médico</dc:title>
  <dc:creator>ximena perez olognero</dc:creator>
  <cp:lastModifiedBy>ximena perez olognero</cp:lastModifiedBy>
  <cp:revision>10</cp:revision>
  <dcterms:created xsi:type="dcterms:W3CDTF">2024-03-22T10:03:19Z</dcterms:created>
  <dcterms:modified xsi:type="dcterms:W3CDTF">2024-03-22T18:23:44Z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