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63" r:id="rId7"/>
    <p:sldId id="265" r:id="rId8"/>
    <p:sldId id="267" r:id="rId9"/>
    <p:sldId id="268" r:id="rId10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42" d="100"/>
          <a:sy n="142" d="100"/>
        </p:scale>
        <p:origin x="714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2381"/>
            <a:ext cx="9144000" cy="3902869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7501" y="1086861"/>
            <a:ext cx="7929000" cy="2228288"/>
          </a:xfrm>
        </p:spPr>
        <p:txBody>
          <a:bodyPr/>
          <a:lstStyle>
            <a:lvl1pPr>
              <a:defRPr sz="405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7501" y="3960635"/>
            <a:ext cx="7929000" cy="326231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924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7500" y="3600450"/>
            <a:ext cx="7921064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9144000" cy="360045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7500" y="4025504"/>
            <a:ext cx="7921064" cy="370284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161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473773" y="811092"/>
            <a:ext cx="4749312" cy="242939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8239" y="928877"/>
            <a:ext cx="4420380" cy="1984434"/>
          </a:xfrm>
        </p:spPr>
        <p:txBody>
          <a:bodyPr anchor="b"/>
          <a:lstStyle>
            <a:lvl1pPr algn="l">
              <a:defRPr sz="3150" b="1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9893" y="3332760"/>
            <a:ext cx="4418727" cy="534931"/>
          </a:xfrm>
        </p:spPr>
        <p:txBody>
          <a:bodyPr anchor="t">
            <a:no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5680982" y="811092"/>
            <a:ext cx="2857501" cy="3056599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9371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855664" y="1714939"/>
            <a:ext cx="3671336" cy="1877979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017817" y="1826968"/>
            <a:ext cx="3286891" cy="1505842"/>
          </a:xfrm>
        </p:spPr>
        <p:txBody>
          <a:bodyPr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4617000" y="1714500"/>
            <a:ext cx="3660225" cy="1721644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30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9144000" cy="1639491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1131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5752239" y="334567"/>
            <a:ext cx="3391762" cy="406122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37656" y="439628"/>
            <a:ext cx="1871093" cy="3851099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7501" y="334567"/>
            <a:ext cx="4958655" cy="4061222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719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9144000" cy="1639491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7500" y="335391"/>
            <a:ext cx="7928999" cy="727838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4034" y="1666716"/>
            <a:ext cx="7915931" cy="27273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457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9144000" cy="3902869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7500" y="2213547"/>
            <a:ext cx="7921064" cy="1101600"/>
          </a:xfrm>
        </p:spPr>
        <p:txBody>
          <a:bodyPr anchor="b"/>
          <a:lstStyle>
            <a:lvl1pPr algn="r">
              <a:defRPr sz="3600" b="1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500" y="3960901"/>
            <a:ext cx="7921064" cy="325466"/>
          </a:xfrm>
        </p:spPr>
        <p:txBody>
          <a:bodyPr anchor="t">
            <a:noAutofit/>
          </a:bodyPr>
          <a:lstStyle>
            <a:lvl1pPr marL="0" indent="0" algn="r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104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9144000" cy="1639491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4034" y="1666716"/>
            <a:ext cx="3889405" cy="2729072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62" y="1666715"/>
            <a:ext cx="3895937" cy="272907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932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9144000" cy="1639491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1046" y="1631156"/>
            <a:ext cx="3892393" cy="432197"/>
          </a:xfrm>
        </p:spPr>
        <p:txBody>
          <a:bodyPr anchor="b">
            <a:noAutofit/>
          </a:bodyPr>
          <a:lstStyle>
            <a:lvl1pPr marL="0" indent="0" algn="ctr">
              <a:buNone/>
              <a:defRPr sz="15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1047" y="2063354"/>
            <a:ext cx="3892392" cy="2332435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62" y="1631156"/>
            <a:ext cx="3895937" cy="432197"/>
          </a:xfrm>
        </p:spPr>
        <p:txBody>
          <a:bodyPr anchor="b">
            <a:noAutofit/>
          </a:bodyPr>
          <a:lstStyle>
            <a:lvl1pPr marL="0" indent="0" algn="ctr">
              <a:buNone/>
              <a:defRPr sz="15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62" y="2063354"/>
            <a:ext cx="3895937" cy="2332435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896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9144000" cy="1639491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250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425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804864" y="334566"/>
            <a:ext cx="2660650" cy="13609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864" y="334566"/>
            <a:ext cx="2660650" cy="1213797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1725" y="334567"/>
            <a:ext cx="4689475" cy="4061222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4864" y="1695554"/>
            <a:ext cx="2660650" cy="270023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815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046" y="545642"/>
            <a:ext cx="3639741" cy="1212872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4573588" y="0"/>
            <a:ext cx="4570412" cy="51435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050"/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1046" y="1758513"/>
            <a:ext cx="3639741" cy="2637274"/>
          </a:xfrm>
        </p:spPr>
        <p:txBody>
          <a:bodyPr anchor="t"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914358" y="4531022"/>
            <a:ext cx="732659" cy="273844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42797" y="4531022"/>
            <a:ext cx="2471560" cy="273844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647017" y="4436917"/>
            <a:ext cx="796616" cy="367949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268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7500" y="335391"/>
            <a:ext cx="7928999" cy="727838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500" y="1638301"/>
            <a:ext cx="7922464" cy="2755798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8636" y="4531022"/>
            <a:ext cx="6483240" cy="27384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675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000969" y="4531022"/>
            <a:ext cx="1007780" cy="27384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675">
                <a:solidFill>
                  <a:schemeClr val="tx1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08749" y="4436917"/>
            <a:ext cx="796616" cy="36794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15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4945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342900" rtl="0" eaLnBrk="1" latinLnBrk="0" hangingPunct="1">
        <a:spcBef>
          <a:spcPct val="0"/>
        </a:spcBef>
        <a:buNone/>
        <a:defRPr sz="3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Font typeface="Wingdings 2" charset="2"/>
        <a:buChar char=""/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Font typeface="Wingdings 2" charset="2"/>
        <a:buChar char=""/>
        <a:defRPr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Font typeface="Wingdings 2" charset="2"/>
        <a:buChar char=""/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Font typeface="Wingdings 2" charset="2"/>
        <a:buChar char=""/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800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Font typeface="Wingdings 2" charset="2"/>
        <a:buChar char=""/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2100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Font typeface="Wingdings 2" charset="2"/>
        <a:buChar char=""/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Font typeface="Wingdings 2" charset="2"/>
        <a:buChar char=""/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2700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Font typeface="Wingdings 2" charset="2"/>
        <a:buChar char=""/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5200"/>
            </a:pPr>
            <a:r>
              <a:rPr lang="ru-RU" dirty="0"/>
              <a:t>Обзор определения музыкальных жанров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Simanov Ivan KI22-06B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sz="2200" dirty="0"/>
              <a:t>Обзор определения музыкальных жанров</a:t>
            </a:r>
            <a:endParaRPr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4035" y="1666716"/>
            <a:ext cx="5006478" cy="2727383"/>
          </a:xfrm>
        </p:spPr>
        <p:txBody>
          <a:bodyPr>
            <a:normAutofit/>
          </a:bodyPr>
          <a:lstStyle/>
          <a:p>
            <a:r>
              <a:rPr lang="ru-RU" sz="1400" dirty="0"/>
              <a:t>Определение музыкальных жанров с помощью машинного обучения</a:t>
            </a:r>
          </a:p>
          <a:p>
            <a:r>
              <a:rPr lang="ru-RU" sz="1400" dirty="0"/>
              <a:t>Введение</a:t>
            </a:r>
          </a:p>
          <a:p>
            <a:r>
              <a:rPr lang="en-US" sz="1400" dirty="0"/>
              <a:t>Dataset (GTZAN)</a:t>
            </a:r>
            <a:endParaRPr lang="ru-RU" sz="1400" dirty="0"/>
          </a:p>
          <a:p>
            <a:r>
              <a:rPr lang="ru-RU" sz="1400" dirty="0"/>
              <a:t>Извлечение признаков</a:t>
            </a:r>
          </a:p>
          <a:p>
            <a:r>
              <a:rPr lang="ru-RU" sz="1400" dirty="0"/>
              <a:t>Обучение модели</a:t>
            </a:r>
          </a:p>
          <a:p>
            <a:r>
              <a:rPr lang="ru-RU" sz="1400" dirty="0"/>
              <a:t>Классификация и организация файлов</a:t>
            </a:r>
          </a:p>
          <a:p>
            <a:r>
              <a:rPr lang="ru-RU" sz="1400" dirty="0"/>
              <a:t>Результаты</a:t>
            </a:r>
            <a:endParaRPr sz="14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6CF4FF2-E061-E08E-CC19-A56AA1EB49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4010" y="1523238"/>
            <a:ext cx="3620263" cy="328487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sz="2200" dirty="0"/>
              <a:t>Определение музыкальных жанров с помощью машинного обучения</a:t>
            </a:r>
            <a:endParaRPr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1400" b="1" dirty="0"/>
              <a:t>Важность выбора признаков: Оптимальные признаки повышают точность и эффективность определения музыкальных жанров.</a:t>
            </a:r>
          </a:p>
          <a:p>
            <a:r>
              <a:rPr lang="ru-RU" sz="1400" b="1" dirty="0"/>
              <a:t>Проблемы в оценке моделей: Выбор метрик оценки имеет решающее значение для надежной оценки моделей машинного обучения.</a:t>
            </a:r>
            <a:endParaRPr sz="1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sz="2200" dirty="0"/>
              <a:t>Введение</a:t>
            </a:r>
            <a:endParaRPr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6152029" cy="3207909"/>
          </a:xfrm>
        </p:spPr>
        <p:txBody>
          <a:bodyPr wrap="square">
            <a:noAutofit/>
          </a:bodyPr>
          <a:lstStyle/>
          <a:p>
            <a:r>
              <a:rPr lang="ru-RU" sz="1400" b="1" dirty="0"/>
              <a:t>Роль определения жанра в музыкальном сопровождении: Обеспечивает персонализированные музыкальные рекомендации для различных предпочтений слушателей.</a:t>
            </a:r>
          </a:p>
          <a:p>
            <a:r>
              <a:rPr lang="ru-RU" sz="1400" b="1" dirty="0"/>
              <a:t>Влияние на стратегии музыкального маркетинга: Облегчает проведение целевых рекламных акций и создание плейлистов на основе жанровых тенденций.</a:t>
            </a:r>
            <a:endParaRPr sz="1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2200" dirty="0"/>
              <a:t>Dataset</a:t>
            </a:r>
            <a:r>
              <a:rPr lang="en-US" sz="2200" dirty="0"/>
              <a:t> (GTZAN)</a:t>
            </a:r>
            <a:endParaRPr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4114800" cy="3324760"/>
          </a:xfrm>
        </p:spPr>
        <p:txBody>
          <a:bodyPr wrap="square">
            <a:noAutofit/>
          </a:bodyPr>
          <a:lstStyle/>
          <a:p>
            <a:r>
              <a:rPr lang="ru-RU" sz="1400" b="1" dirty="0"/>
              <a:t>Жанры в наборе данных: Включение различных жанров, таких как джаз, поп-музыка и рок, обогащает набор данных разнообразием.</a:t>
            </a:r>
          </a:p>
          <a:p>
            <a:r>
              <a:rPr lang="ru-RU" sz="1400" b="1" dirty="0"/>
              <a:t>Доступность пути к набору данных: Понимание пути к набору данных имеет решающее значение для воспроизводимости и совместного использования данных.</a:t>
            </a:r>
            <a:endParaRPr sz="1400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418DFC1-4336-178A-3EFA-9805D2BD38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6907" y="1600200"/>
            <a:ext cx="3779592" cy="332476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sz="2200" dirty="0"/>
              <a:t>Извлечение признаков</a:t>
            </a:r>
            <a:endParaRPr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4035" y="1666717"/>
            <a:ext cx="4213997" cy="2588292"/>
          </a:xfrm>
        </p:spPr>
        <p:txBody>
          <a:bodyPr/>
          <a:lstStyle/>
          <a:p>
            <a:r>
              <a:rPr lang="ru-RU" sz="1400" b="1" dirty="0"/>
              <a:t>MFCC как эффективная аудио характеристика: MFCC фиксирует характеристики слуховой системы человека для улучшения анализа звука.</a:t>
            </a:r>
          </a:p>
          <a:p>
            <a:r>
              <a:rPr lang="ru-RU" sz="1400" b="1" dirty="0"/>
              <a:t>Этапы извлечения MFCC: MFCC включает в себя кадрирование, применение преобразования Фурье, банка фильтров </a:t>
            </a:r>
            <a:r>
              <a:rPr lang="ru-RU" sz="1400" b="1" dirty="0" err="1"/>
              <a:t>mel</a:t>
            </a:r>
            <a:r>
              <a:rPr lang="ru-RU" sz="1400" b="1" dirty="0"/>
              <a:t> и дискретного косинусного преобразования.</a:t>
            </a:r>
            <a:endParaRPr sz="140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E8CE3BD-F0DC-11CB-18AE-DCCAC243B3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5568" y="2190794"/>
            <a:ext cx="4059936" cy="167452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sz="2200" dirty="0"/>
              <a:t>Обучение модели</a:t>
            </a:r>
            <a:endParaRPr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1400" b="1" dirty="0"/>
              <a:t>Обеспечение правильных метрик оценки: Выбор правильных метрик оценки обеспечивает точную оценку производительности модели.</a:t>
            </a:r>
            <a:endParaRPr lang="en-US" sz="1400" b="1" dirty="0"/>
          </a:p>
          <a:p>
            <a:r>
              <a:rPr lang="ru-RU" sz="1400" b="1" dirty="0"/>
              <a:t>Модель после обучения становится статической и больше не требует вмешательства.</a:t>
            </a:r>
            <a:endParaRPr sz="1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sz="2200" dirty="0"/>
              <a:t>Классификация и организация файлов</a:t>
            </a:r>
            <a:endParaRPr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1400" b="1" dirty="0"/>
              <a:t>Автоматизация процесса классификации жанров: Автоматизация упрощает рабочий процесс, экономит время и повышает эффективность организации файлов.</a:t>
            </a:r>
            <a:endParaRPr lang="en-US" sz="1400" b="1" dirty="0"/>
          </a:p>
          <a:p>
            <a:r>
              <a:rPr lang="ru-RU" sz="1400" b="1" dirty="0"/>
              <a:t>Обработка неопределенных жанров: Эффективная обработка неопределенных жанров обеспечивает устойчивость и точность результатов классификации.</a:t>
            </a:r>
            <a:endParaRPr sz="1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sz="2400" dirty="0"/>
              <a:t>Результаты</a:t>
            </a:r>
            <a:endParaRPr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321924" cy="2880359"/>
          </a:xfrm>
        </p:spPr>
        <p:txBody>
          <a:bodyPr wrap="square">
            <a:noAutofit/>
          </a:bodyPr>
          <a:lstStyle/>
          <a:p>
            <a:r>
              <a:rPr lang="ru-RU" sz="1400" b="1" dirty="0"/>
              <a:t>Визуализация процесса обучения: Визуализация потерь за эпохи позволяет понять динамику обучения модели.</a:t>
            </a:r>
            <a:endParaRPr lang="en-US" sz="1400" b="1" dirty="0"/>
          </a:p>
          <a:p>
            <a:r>
              <a:rPr lang="ru-RU" sz="1400" b="1" dirty="0"/>
              <a:t>Оценка точности тестов: Анализ точности теста позволяет проверить надежность работы модели на невидимых данных.</a:t>
            </a:r>
          </a:p>
          <a:p>
            <a:r>
              <a:rPr lang="ru-RU" sz="1400" b="1" dirty="0"/>
              <a:t>Эффективность составляет 80.7%, что является отличным показателем качества нейросети.</a:t>
            </a:r>
            <a:endParaRPr lang="en-US" sz="1400" b="1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Цитаты">
  <a:themeElements>
    <a:clrScheme name="Цитаты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Цитаты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Цитаты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TM03457503[[fn=Цитаты]]</Template>
  <TotalTime>22</TotalTime>
  <Words>302</Words>
  <Application>Microsoft Office PowerPoint</Application>
  <PresentationFormat>Экран (16:9)</PresentationFormat>
  <Paragraphs>32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2</vt:lpstr>
      <vt:lpstr>Цитаты</vt:lpstr>
      <vt:lpstr>Обзор определения музыкальных жанров</vt:lpstr>
      <vt:lpstr>Обзор определения музыкальных жанров</vt:lpstr>
      <vt:lpstr>Определение музыкальных жанров с помощью машинного обучения</vt:lpstr>
      <vt:lpstr>Введение</vt:lpstr>
      <vt:lpstr>Dataset (GTZAN)</vt:lpstr>
      <vt:lpstr>Извлечение признаков</vt:lpstr>
      <vt:lpstr>Обучение модели</vt:lpstr>
      <vt:lpstr>Классификация и организация файлов</vt:lpstr>
      <vt:lpstr>Результаты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Иван Симанов</cp:lastModifiedBy>
  <cp:revision>3</cp:revision>
  <dcterms:created xsi:type="dcterms:W3CDTF">2013-01-27T09:14:16Z</dcterms:created>
  <dcterms:modified xsi:type="dcterms:W3CDTF">2024-06-19T13:16:00Z</dcterms:modified>
  <cp:category/>
</cp:coreProperties>
</file>