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Sheet1!$E$2:$E$6</c:f>
              <c:strCache>
                <c:ptCount val="5"/>
                <c:pt idx="0">
                  <c:v>in Top3</c:v>
                </c:pt>
                <c:pt idx="1">
                  <c:v>in Top5</c:v>
                </c:pt>
                <c:pt idx="2">
                  <c:v>in Top10</c:v>
                </c:pt>
                <c:pt idx="3">
                  <c:v>in Top20</c:v>
                </c:pt>
                <c:pt idx="4">
                  <c:v>&gt;Top20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7-4688-9CBC-5A7F1FADA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4962832"/>
        <c:axId val="2036630512"/>
      </c:barChart>
      <c:catAx>
        <c:axId val="203496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6630512"/>
        <c:crosses val="autoZero"/>
        <c:auto val="1"/>
        <c:lblAlgn val="ctr"/>
        <c:lblOffset val="100"/>
        <c:noMultiLvlLbl val="0"/>
      </c:catAx>
      <c:valAx>
        <c:axId val="2036630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49628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zh-CN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F3DC-496A-4B3A-A935-A9D3A330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C517-8BBA-41EF-88D7-F0AF9190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ACC0-16F8-4DE0-AABD-F77E006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4EE9-419C-431B-9F06-082D51F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7177-E17C-4696-A920-76894CAA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CA4A-B79B-4EE7-9CF7-91EC93DE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79911-4205-4933-B95F-2B522EF6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1A58-1CD6-48A0-85CF-72BF708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4288-8BE7-4AA8-A341-8A96AB2F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D84A-0BB0-4D7B-8A93-C5210678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548DA-AC20-4078-BFDE-7C77E562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CBD75-67E7-44E2-A1A5-1E265FFEA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F7B7-EF3B-4A11-8933-E43BD4C4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E8F2-5983-4FC0-A494-8B89A879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58E3-96BB-4D6A-AD30-E876060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0B0B-C6E7-4109-BA0B-BB064CB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8195-1BAE-42D0-BB71-5B42EF1E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94C7-734F-4775-A874-2FE7B047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B4BE-F122-4FA1-8B60-C93607F1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3BC62-62C5-4B0F-80EA-2A122D44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2226-D094-458C-9A6B-10C77303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AB2D3-9EAC-410E-8195-EBCAD59C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8E34-5AEA-46A1-AAD9-098CAD5D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2265-1807-414A-B1DB-6C4450B0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82A9-3F48-4243-9B26-E4493ED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F54-9FC3-49E1-9A74-D5BEB1C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596F-E3AC-4767-A1D5-FF72696F7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818E2-C780-4CB5-9834-118E02B1C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C13-DB54-49B3-9099-57B7EDA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69BC-DCAD-4319-AF76-9FA8E930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3064-5B22-4F63-BE38-F9033C5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D3D1-9DE2-43B7-A618-B1938A76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0B23-5243-45E2-A4D1-FE215B30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CCEC-9922-4709-8802-580C61F86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1AC45-B457-488E-8704-01269982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5642-020E-42B7-A9CF-4B0EE0D49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FFDA-327D-437A-8A99-D9B4F8A4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71FBA-7BCE-4369-8D97-F0D45A89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DCDC4-5F09-4921-B4A3-923900DA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023C-4C04-48B8-ABF2-79030CD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6E83-849D-444F-8FDD-08737EB8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8B489-EC03-4E61-B353-58822E5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5F76-1477-409D-8F4D-5043389C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6A694-86EF-4029-A5CD-D7E44ACF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9A3E-B858-4ACA-BCC8-A2765C5A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01E48-2080-4A6F-889D-E8082125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0FC9-1E87-4074-86A9-4C3D21D8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A1B8-D6FE-4CE4-B9A7-BD3F63F3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5E90C-81A1-458C-B2C2-D83EB2FF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09FB9-3FBF-41A0-A739-A0E32E7F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B080-62AA-48FD-8EE0-6C2EC70C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0173B-9C3B-4EB4-A6DA-AD12673C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1F00-A3C7-4F73-873D-48E831CA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04AF-7FEF-455D-B1E3-858F3F0CE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351B-A752-459E-80B6-7BA39DC1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E1B2-B010-4E84-8732-36879901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022DB-192F-4408-8371-DEC9244C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61CCF-26C2-4C80-AC36-1A4709AB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8EB54-C27A-422F-B4F7-03074858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E7C0-00D0-47B5-8095-76935C8D5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16B28-E8D9-48BE-B149-0769B31E1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5950-A7F8-45F8-A4BA-D449FFF85E6E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680B-CC2B-4193-B1D4-601AB3C86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2BC6-21E6-4DD3-A658-6BEC6DB76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12AE-1859-492E-9EC9-81142E4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A9BC-3B3A-4003-B0F9-8715DE9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268945"/>
            <a:ext cx="10515600" cy="492203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Motivation</a:t>
            </a:r>
            <a:endParaRPr lang="en-US" sz="3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E28229-30AC-4097-BDEC-87593F8EE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57"/>
          <a:stretch/>
        </p:blipFill>
        <p:spPr>
          <a:xfrm>
            <a:off x="1328731" y="2257570"/>
            <a:ext cx="10058403" cy="15039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E55E39-F4DD-4D45-87B1-8B756BD6F4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34"/>
          <a:stretch/>
        </p:blipFill>
        <p:spPr>
          <a:xfrm>
            <a:off x="1414462" y="3773966"/>
            <a:ext cx="9972672" cy="1503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440A5-4B19-43D1-9A00-DE922F936D65}"/>
              </a:ext>
            </a:extLst>
          </p:cNvPr>
          <p:cNvSpPr txBox="1"/>
          <p:nvPr/>
        </p:nvSpPr>
        <p:spPr>
          <a:xfrm>
            <a:off x="0" y="2192581"/>
            <a:ext cx="139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dienogest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21B13-8D3D-4272-92B5-1D23FE0DCC23}"/>
              </a:ext>
            </a:extLst>
          </p:cNvPr>
          <p:cNvSpPr txBox="1"/>
          <p:nvPr/>
        </p:nvSpPr>
        <p:spPr>
          <a:xfrm>
            <a:off x="97621" y="3761487"/>
            <a:ext cx="139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dienogest</a:t>
            </a:r>
            <a:endParaRPr lang="en-US" dirty="0"/>
          </a:p>
          <a:p>
            <a:r>
              <a:rPr lang="en-US" dirty="0"/>
              <a:t>     + H2O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874446-FB84-42CA-847B-D153C518D6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5" b="36844"/>
          <a:stretch/>
        </p:blipFill>
        <p:spPr>
          <a:xfrm>
            <a:off x="1371597" y="5277883"/>
            <a:ext cx="10015537" cy="15039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52C6DB-C306-4A7B-9D84-099ACD63C404}"/>
              </a:ext>
            </a:extLst>
          </p:cNvPr>
          <p:cNvSpPr txBox="1"/>
          <p:nvPr/>
        </p:nvSpPr>
        <p:spPr>
          <a:xfrm>
            <a:off x="108040" y="5180712"/>
            <a:ext cx="139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dienogest</a:t>
            </a:r>
            <a:endParaRPr lang="en-US" dirty="0"/>
          </a:p>
          <a:p>
            <a:r>
              <a:rPr lang="en-US" dirty="0"/>
              <a:t>     - H2</a:t>
            </a:r>
          </a:p>
        </p:txBody>
      </p:sp>
      <p:pic>
        <p:nvPicPr>
          <p:cNvPr id="3074" name="Picture 2" descr="Dienogest - Wikipedia">
            <a:extLst>
              <a:ext uri="{FF2B5EF4-FFF2-40B4-BE49-F238E27FC236}">
                <a16:creationId xmlns:a16="http://schemas.microsoft.com/office/drawing/2014/main" id="{FB8AA057-A1A8-411F-8CD5-9E49DF4A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3" y="277823"/>
            <a:ext cx="2122487" cy="16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FA40B1-EE51-4AF9-8273-46EE543F6DBE}"/>
              </a:ext>
            </a:extLst>
          </p:cNvPr>
          <p:cNvSpPr/>
          <p:nvPr/>
        </p:nvSpPr>
        <p:spPr>
          <a:xfrm>
            <a:off x="9926252" y="219873"/>
            <a:ext cx="798898" cy="608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DCBB5-BD28-4BFF-8EB0-2C599086BA1E}"/>
              </a:ext>
            </a:extLst>
          </p:cNvPr>
          <p:cNvSpPr txBox="1"/>
          <p:nvPr/>
        </p:nvSpPr>
        <p:spPr>
          <a:xfrm>
            <a:off x="10502116" y="3520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C2H3N, mass=41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2D41F9-FC80-4B0D-B4F1-11C4CDBA1752}"/>
              </a:ext>
            </a:extLst>
          </p:cNvPr>
          <p:cNvCxnSpPr>
            <a:cxnSpLocks/>
          </p:cNvCxnSpPr>
          <p:nvPr/>
        </p:nvCxnSpPr>
        <p:spPr>
          <a:xfrm flipH="1">
            <a:off x="10210800" y="3505200"/>
            <a:ext cx="636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F3B6FF-6612-4C24-875E-0D16804960A3}"/>
              </a:ext>
            </a:extLst>
          </p:cNvPr>
          <p:cNvCxnSpPr>
            <a:cxnSpLocks/>
          </p:cNvCxnSpPr>
          <p:nvPr/>
        </p:nvCxnSpPr>
        <p:spPr>
          <a:xfrm flipH="1">
            <a:off x="9345420" y="3619500"/>
            <a:ext cx="1502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334A7B-58FE-4080-AECF-F267867BDBD9}"/>
              </a:ext>
            </a:extLst>
          </p:cNvPr>
          <p:cNvSpPr txBox="1"/>
          <p:nvPr/>
        </p:nvSpPr>
        <p:spPr>
          <a:xfrm>
            <a:off x="10275049" y="3274996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-H2O, -18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2B7663-96E4-4B34-94F8-1DEA1BAAA002}"/>
              </a:ext>
            </a:extLst>
          </p:cNvPr>
          <p:cNvSpPr txBox="1"/>
          <p:nvPr/>
        </p:nvSpPr>
        <p:spPr>
          <a:xfrm>
            <a:off x="9329799" y="3548745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-C2H3N, -41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49F737-52AD-42A5-96E8-E16FF81AA4EC}"/>
              </a:ext>
            </a:extLst>
          </p:cNvPr>
          <p:cNvCxnSpPr>
            <a:cxnSpLocks/>
          </p:cNvCxnSpPr>
          <p:nvPr/>
        </p:nvCxnSpPr>
        <p:spPr>
          <a:xfrm flipH="1">
            <a:off x="9273927" y="4900889"/>
            <a:ext cx="636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A24B82-8301-4FC4-93C1-0E2B60675695}"/>
              </a:ext>
            </a:extLst>
          </p:cNvPr>
          <p:cNvCxnSpPr>
            <a:cxnSpLocks/>
          </p:cNvCxnSpPr>
          <p:nvPr/>
        </p:nvCxnSpPr>
        <p:spPr>
          <a:xfrm flipH="1">
            <a:off x="8608481" y="5024679"/>
            <a:ext cx="13177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2F10C5-8E88-49E2-9F3D-BAD157FB22BC}"/>
              </a:ext>
            </a:extLst>
          </p:cNvPr>
          <p:cNvSpPr txBox="1"/>
          <p:nvPr/>
        </p:nvSpPr>
        <p:spPr>
          <a:xfrm>
            <a:off x="9201312" y="4670685"/>
            <a:ext cx="78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-H2O, -18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71629-5244-4054-A231-1332FBF6E817}"/>
              </a:ext>
            </a:extLst>
          </p:cNvPr>
          <p:cNvSpPr txBox="1"/>
          <p:nvPr/>
        </p:nvSpPr>
        <p:spPr>
          <a:xfrm>
            <a:off x="8592859" y="4953924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-C2H3N, -41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96A708-1313-4318-851E-0DF6A040F878}"/>
              </a:ext>
            </a:extLst>
          </p:cNvPr>
          <p:cNvCxnSpPr>
            <a:cxnSpLocks/>
          </p:cNvCxnSpPr>
          <p:nvPr/>
        </p:nvCxnSpPr>
        <p:spPr>
          <a:xfrm flipH="1">
            <a:off x="10116924" y="6485052"/>
            <a:ext cx="636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B53B86-5CC4-4BD3-B019-92A0D9800AA9}"/>
              </a:ext>
            </a:extLst>
          </p:cNvPr>
          <p:cNvCxnSpPr>
            <a:cxnSpLocks/>
          </p:cNvCxnSpPr>
          <p:nvPr/>
        </p:nvCxnSpPr>
        <p:spPr>
          <a:xfrm flipH="1">
            <a:off x="9251544" y="6599352"/>
            <a:ext cx="15023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D6AB01-F961-40E2-A496-60B0D55B460C}"/>
              </a:ext>
            </a:extLst>
          </p:cNvPr>
          <p:cNvSpPr txBox="1"/>
          <p:nvPr/>
        </p:nvSpPr>
        <p:spPr>
          <a:xfrm>
            <a:off x="10181173" y="6254848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-H2O, -18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A49DDA-E1C7-47F1-9E2F-A05E33D30499}"/>
              </a:ext>
            </a:extLst>
          </p:cNvPr>
          <p:cNvSpPr txBox="1"/>
          <p:nvPr/>
        </p:nvSpPr>
        <p:spPr>
          <a:xfrm>
            <a:off x="9235923" y="6528597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-C2H3N, -41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C0DD3-221A-49BE-A38A-19F4CABA3AB3}"/>
              </a:ext>
            </a:extLst>
          </p:cNvPr>
          <p:cNvSpPr txBox="1"/>
          <p:nvPr/>
        </p:nvSpPr>
        <p:spPr>
          <a:xfrm>
            <a:off x="222347" y="713901"/>
            <a:ext cx="7643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MSMS spectra of </a:t>
            </a:r>
            <a:r>
              <a:rPr lang="en-US" dirty="0" err="1"/>
              <a:t>dienogest</a:t>
            </a:r>
            <a:r>
              <a:rPr lang="en-US" dirty="0"/>
              <a:t> and TPs showed consistent neutral loss of 41 (</a:t>
            </a:r>
            <a:r>
              <a:rPr lang="en-US" altLang="zh-CN" dirty="0"/>
              <a:t>methyl-</a:t>
            </a:r>
            <a:r>
              <a:rPr lang="en-US" altLang="zh-CN" dirty="0" err="1"/>
              <a:t>cyanogroup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a high-throughput method for TP screening from MSMS files (</a:t>
            </a:r>
            <a:r>
              <a:rPr lang="en-US" dirty="0" err="1"/>
              <a:t>autoMSMS</a:t>
            </a:r>
            <a:r>
              <a:rPr lang="en-US" dirty="0"/>
              <a:t> with or without prefer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similar to the “neutral loss scan” mode in QQQ</a:t>
            </a:r>
          </a:p>
        </p:txBody>
      </p:sp>
    </p:spTree>
    <p:extLst>
      <p:ext uri="{BB962C8B-B14F-4D97-AF65-F5344CB8AC3E}">
        <p14:creationId xmlns:p14="http://schemas.microsoft.com/office/powerpoint/2010/main" val="21204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A31F5-38BB-4257-A5B0-E615674BD01E}"/>
              </a:ext>
            </a:extLst>
          </p:cNvPr>
          <p:cNvSpPr txBox="1">
            <a:spLocks/>
          </p:cNvSpPr>
          <p:nvPr/>
        </p:nvSpPr>
        <p:spPr>
          <a:xfrm>
            <a:off x="321540" y="359921"/>
            <a:ext cx="10515600" cy="492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/>
              <a:t>Algorithm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F379C-C72B-4FF8-82E1-6D35A3C5645D}"/>
              </a:ext>
            </a:extLst>
          </p:cNvPr>
          <p:cNvSpPr txBox="1"/>
          <p:nvPr/>
        </p:nvSpPr>
        <p:spPr>
          <a:xfrm>
            <a:off x="498793" y="852124"/>
            <a:ext cx="11016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① For MSMS of precursors with </a:t>
            </a:r>
            <a:r>
              <a:rPr lang="en-US" u="sng" dirty="0"/>
              <a:t>m/z 200-500 </a:t>
            </a:r>
            <a:r>
              <a:rPr lang="en-US" dirty="0"/>
              <a:t>and </a:t>
            </a:r>
            <a:r>
              <a:rPr lang="en-US" u="sng" dirty="0"/>
              <a:t>RT 3-10 min</a:t>
            </a:r>
            <a:r>
              <a:rPr lang="en-US" dirty="0"/>
              <a:t>, pick fragments with </a:t>
            </a:r>
            <a:r>
              <a:rPr lang="en-US" u="sng" dirty="0"/>
              <a:t>absolute height ≥ 10 counts</a:t>
            </a:r>
            <a:r>
              <a:rPr lang="en-US" dirty="0"/>
              <a:t>;</a:t>
            </a:r>
          </a:p>
          <a:p>
            <a:r>
              <a:rPr lang="en-US" dirty="0"/>
              <a:t>② Pick TOP 5 fragments within [</a:t>
            </a:r>
            <a:r>
              <a:rPr lang="en-US" u="sng" dirty="0"/>
              <a:t>precursor-100</a:t>
            </a:r>
            <a:r>
              <a:rPr lang="en-US" dirty="0"/>
              <a:t>, precursor];</a:t>
            </a:r>
          </a:p>
          <a:p>
            <a:r>
              <a:rPr lang="en-US" dirty="0"/>
              <a:t>③ Calculate neutral losses of these 5 fragments to all other fragments;</a:t>
            </a:r>
          </a:p>
          <a:p>
            <a:r>
              <a:rPr lang="en-US" dirty="0"/>
              <a:t>④ Check if the target neutral loss is present. </a:t>
            </a:r>
            <a:r>
              <a:rPr lang="en-US" u="sng" dirty="0"/>
              <a:t>Mass error: 0.01</a:t>
            </a:r>
            <a:r>
              <a:rPr lang="en-US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336E7-E5B4-44E2-BCEA-135B351F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1" y="2331520"/>
            <a:ext cx="11182350" cy="42576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A7E26C-7E7E-49FB-8110-A35BA154BD3E}"/>
              </a:ext>
            </a:extLst>
          </p:cNvPr>
          <p:cNvCxnSpPr/>
          <p:nvPr/>
        </p:nvCxnSpPr>
        <p:spPr>
          <a:xfrm>
            <a:off x="925033" y="6188149"/>
            <a:ext cx="10590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3D197A-0199-4BE7-B110-4A03307C8E54}"/>
              </a:ext>
            </a:extLst>
          </p:cNvPr>
          <p:cNvSpPr txBox="1"/>
          <p:nvPr/>
        </p:nvSpPr>
        <p:spPr>
          <a:xfrm>
            <a:off x="11499802" y="600587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0BE53-7465-42F8-BD33-06C4441C6AC5}"/>
              </a:ext>
            </a:extLst>
          </p:cNvPr>
          <p:cNvSpPr/>
          <p:nvPr/>
        </p:nvSpPr>
        <p:spPr>
          <a:xfrm>
            <a:off x="6453963" y="2690037"/>
            <a:ext cx="4866400" cy="33157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47360-E2A6-493F-96DB-75144259B4F6}"/>
              </a:ext>
            </a:extLst>
          </p:cNvPr>
          <p:cNvSpPr txBox="1"/>
          <p:nvPr/>
        </p:nvSpPr>
        <p:spPr>
          <a:xfrm>
            <a:off x="10820045" y="3090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1A7A2-0F20-4496-AFD3-7482C1364440}"/>
              </a:ext>
            </a:extLst>
          </p:cNvPr>
          <p:cNvCxnSpPr/>
          <p:nvPr/>
        </p:nvCxnSpPr>
        <p:spPr>
          <a:xfrm flipH="1">
            <a:off x="10185991" y="5199321"/>
            <a:ext cx="65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68F2B-F9ED-4D28-8D90-A04BCF5D4569}"/>
              </a:ext>
            </a:extLst>
          </p:cNvPr>
          <p:cNvCxnSpPr>
            <a:cxnSpLocks/>
          </p:cNvCxnSpPr>
          <p:nvPr/>
        </p:nvCxnSpPr>
        <p:spPr>
          <a:xfrm flipH="1">
            <a:off x="9218428" y="5199321"/>
            <a:ext cx="13670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B36FA-7480-4831-AD45-068BFA084593}"/>
              </a:ext>
            </a:extLst>
          </p:cNvPr>
          <p:cNvCxnSpPr>
            <a:cxnSpLocks/>
          </p:cNvCxnSpPr>
          <p:nvPr/>
        </p:nvCxnSpPr>
        <p:spPr>
          <a:xfrm flipH="1" flipV="1">
            <a:off x="8442251" y="5199321"/>
            <a:ext cx="1583271" cy="3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CB0D1-F830-44AD-9E65-96BE19B4C260}"/>
              </a:ext>
            </a:extLst>
          </p:cNvPr>
          <p:cNvCxnSpPr>
            <a:cxnSpLocks/>
          </p:cNvCxnSpPr>
          <p:nvPr/>
        </p:nvCxnSpPr>
        <p:spPr>
          <a:xfrm flipH="1" flipV="1">
            <a:off x="6921795" y="5185145"/>
            <a:ext cx="2293998" cy="106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4C62F8-F2AC-40FC-99B2-357DF16C113A}"/>
              </a:ext>
            </a:extLst>
          </p:cNvPr>
          <p:cNvCxnSpPr>
            <a:cxnSpLocks/>
          </p:cNvCxnSpPr>
          <p:nvPr/>
        </p:nvCxnSpPr>
        <p:spPr>
          <a:xfrm flipH="1" flipV="1">
            <a:off x="5305647" y="5199321"/>
            <a:ext cx="355127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E4CD-9BAA-456A-87E7-7B063792AE16}"/>
              </a:ext>
            </a:extLst>
          </p:cNvPr>
          <p:cNvCxnSpPr>
            <a:cxnSpLocks/>
          </p:cNvCxnSpPr>
          <p:nvPr/>
        </p:nvCxnSpPr>
        <p:spPr>
          <a:xfrm flipH="1" flipV="1">
            <a:off x="3540642" y="5201093"/>
            <a:ext cx="3814333" cy="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7662E-2D8D-4B0A-BAB6-FD4A9CCB1D9F}"/>
              </a:ext>
            </a:extLst>
          </p:cNvPr>
          <p:cNvCxnSpPr>
            <a:cxnSpLocks/>
          </p:cNvCxnSpPr>
          <p:nvPr/>
        </p:nvCxnSpPr>
        <p:spPr>
          <a:xfrm flipH="1">
            <a:off x="1632158" y="5202867"/>
            <a:ext cx="50322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A1CBD4-8814-4652-9FB4-25BBF8FD4B10}"/>
              </a:ext>
            </a:extLst>
          </p:cNvPr>
          <p:cNvCxnSpPr>
            <a:cxnSpLocks/>
          </p:cNvCxnSpPr>
          <p:nvPr/>
        </p:nvCxnSpPr>
        <p:spPr>
          <a:xfrm flipH="1">
            <a:off x="9215793" y="4573889"/>
            <a:ext cx="905423" cy="3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DDA666-9930-46B3-B685-3A30EABBAD80}"/>
              </a:ext>
            </a:extLst>
          </p:cNvPr>
          <p:cNvCxnSpPr>
            <a:cxnSpLocks/>
          </p:cNvCxnSpPr>
          <p:nvPr/>
        </p:nvCxnSpPr>
        <p:spPr>
          <a:xfrm flipH="1" flipV="1">
            <a:off x="8476402" y="4570344"/>
            <a:ext cx="1084833" cy="70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B58A42-1AFB-445D-B3EE-9B4542758E30}"/>
              </a:ext>
            </a:extLst>
          </p:cNvPr>
          <p:cNvCxnSpPr>
            <a:cxnSpLocks/>
          </p:cNvCxnSpPr>
          <p:nvPr/>
        </p:nvCxnSpPr>
        <p:spPr>
          <a:xfrm flipH="1" flipV="1">
            <a:off x="6921795" y="4572488"/>
            <a:ext cx="187358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68FF84-0DCA-4381-9121-F3B015A3032E}"/>
              </a:ext>
            </a:extLst>
          </p:cNvPr>
          <p:cNvCxnSpPr>
            <a:cxnSpLocks/>
          </p:cNvCxnSpPr>
          <p:nvPr/>
        </p:nvCxnSpPr>
        <p:spPr>
          <a:xfrm flipH="1">
            <a:off x="5305647" y="4574380"/>
            <a:ext cx="3170755" cy="5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D942A7-9CAA-4E3D-B107-7B28F4934AAE}"/>
              </a:ext>
            </a:extLst>
          </p:cNvPr>
          <p:cNvCxnSpPr>
            <a:cxnSpLocks/>
          </p:cNvCxnSpPr>
          <p:nvPr/>
        </p:nvCxnSpPr>
        <p:spPr>
          <a:xfrm flipH="1">
            <a:off x="3540642" y="4567526"/>
            <a:ext cx="2197397" cy="92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6F2AA0-6321-4553-B226-B42FCA58F865}"/>
              </a:ext>
            </a:extLst>
          </p:cNvPr>
          <p:cNvCxnSpPr>
            <a:cxnSpLocks/>
          </p:cNvCxnSpPr>
          <p:nvPr/>
        </p:nvCxnSpPr>
        <p:spPr>
          <a:xfrm flipH="1">
            <a:off x="1632158" y="4580977"/>
            <a:ext cx="2516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FD7BD2-E259-49FC-8EB3-D79545AEC415}"/>
              </a:ext>
            </a:extLst>
          </p:cNvPr>
          <p:cNvCxnSpPr>
            <a:cxnSpLocks/>
          </p:cNvCxnSpPr>
          <p:nvPr/>
        </p:nvCxnSpPr>
        <p:spPr>
          <a:xfrm flipH="1">
            <a:off x="8476402" y="6051885"/>
            <a:ext cx="724000" cy="24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04FCF1-C6B9-427C-8E28-B161B56F30A5}"/>
              </a:ext>
            </a:extLst>
          </p:cNvPr>
          <p:cNvCxnSpPr>
            <a:cxnSpLocks/>
          </p:cNvCxnSpPr>
          <p:nvPr/>
        </p:nvCxnSpPr>
        <p:spPr>
          <a:xfrm flipH="1">
            <a:off x="6921796" y="6054356"/>
            <a:ext cx="1793650" cy="60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78E060-D94B-42E1-874A-DA0CE7CA25CA}"/>
              </a:ext>
            </a:extLst>
          </p:cNvPr>
          <p:cNvCxnSpPr>
            <a:cxnSpLocks/>
          </p:cNvCxnSpPr>
          <p:nvPr/>
        </p:nvCxnSpPr>
        <p:spPr>
          <a:xfrm flipH="1">
            <a:off x="5317819" y="6056629"/>
            <a:ext cx="2572135" cy="13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1B3CA0-BB53-4124-9EBE-4AF3EC3CDB95}"/>
              </a:ext>
            </a:extLst>
          </p:cNvPr>
          <p:cNvCxnSpPr>
            <a:cxnSpLocks/>
          </p:cNvCxnSpPr>
          <p:nvPr/>
        </p:nvCxnSpPr>
        <p:spPr>
          <a:xfrm flipH="1">
            <a:off x="3540643" y="6060374"/>
            <a:ext cx="204991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7582B3-EDA0-4D0D-8E6C-5F2288B1CB3A}"/>
              </a:ext>
            </a:extLst>
          </p:cNvPr>
          <p:cNvCxnSpPr>
            <a:cxnSpLocks/>
          </p:cNvCxnSpPr>
          <p:nvPr/>
        </p:nvCxnSpPr>
        <p:spPr>
          <a:xfrm flipH="1">
            <a:off x="1632158" y="6056127"/>
            <a:ext cx="2516130" cy="42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BA7DE62-4490-4363-AA99-E6B138AC9B37}"/>
              </a:ext>
            </a:extLst>
          </p:cNvPr>
          <p:cNvSpPr txBox="1"/>
          <p:nvPr/>
        </p:nvSpPr>
        <p:spPr>
          <a:xfrm>
            <a:off x="1174982" y="438515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3514C2-3FA1-40A1-B244-B0C2BD55E9A8}"/>
              </a:ext>
            </a:extLst>
          </p:cNvPr>
          <p:cNvSpPr txBox="1"/>
          <p:nvPr/>
        </p:nvSpPr>
        <p:spPr>
          <a:xfrm>
            <a:off x="1172347" y="504832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19464C-B900-4398-87DD-6FF4225EB288}"/>
              </a:ext>
            </a:extLst>
          </p:cNvPr>
          <p:cNvSpPr txBox="1"/>
          <p:nvPr/>
        </p:nvSpPr>
        <p:spPr>
          <a:xfrm>
            <a:off x="1184886" y="584959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1F2F2E2-3544-4120-96E7-78B18E2BBA11}"/>
              </a:ext>
            </a:extLst>
          </p:cNvPr>
          <p:cNvSpPr/>
          <p:nvPr/>
        </p:nvSpPr>
        <p:spPr>
          <a:xfrm rot="5400000">
            <a:off x="9967872" y="4239669"/>
            <a:ext cx="158808" cy="157972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DA1C73-E9A5-41DC-ACAE-F76FEB776091}"/>
              </a:ext>
            </a:extLst>
          </p:cNvPr>
          <p:cNvSpPr txBox="1"/>
          <p:nvPr/>
        </p:nvSpPr>
        <p:spPr>
          <a:xfrm>
            <a:off x="9848069" y="45985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E4E399-6882-4FD2-B8A7-2F3C7BD0DBFA}"/>
              </a:ext>
            </a:extLst>
          </p:cNvPr>
          <p:cNvSpPr txBox="1"/>
          <p:nvPr/>
        </p:nvSpPr>
        <p:spPr>
          <a:xfrm>
            <a:off x="9551305" y="4624571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925EFF-F535-484C-9FA3-F5631DC4923C}"/>
              </a:ext>
            </a:extLst>
          </p:cNvPr>
          <p:cNvSpPr txBox="1"/>
          <p:nvPr/>
        </p:nvSpPr>
        <p:spPr>
          <a:xfrm>
            <a:off x="10972445" y="32428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05765-D9D3-44DE-8743-8B05048586B3}"/>
              </a:ext>
            </a:extLst>
          </p:cNvPr>
          <p:cNvSpPr txBox="1"/>
          <p:nvPr/>
        </p:nvSpPr>
        <p:spPr>
          <a:xfrm>
            <a:off x="577048" y="1988598"/>
            <a:ext cx="878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All the </a:t>
            </a:r>
            <a:r>
              <a:rPr lang="en-US" altLang="zh-CN" sz="1200" u="sng" dirty="0">
                <a:solidFill>
                  <a:srgbClr val="FF0000"/>
                </a:solidFill>
              </a:rPr>
              <a:t>underscored parameters </a:t>
            </a:r>
            <a:r>
              <a:rPr lang="en-US" altLang="zh-CN" sz="1200" dirty="0">
                <a:solidFill>
                  <a:srgbClr val="FF0000"/>
                </a:solidFill>
              </a:rPr>
              <a:t>can be tuned according to different data and quality report to improve the selection performance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A31F5-38BB-4257-A5B0-E615674BD01E}"/>
              </a:ext>
            </a:extLst>
          </p:cNvPr>
          <p:cNvSpPr txBox="1">
            <a:spLocks/>
          </p:cNvSpPr>
          <p:nvPr/>
        </p:nvSpPr>
        <p:spPr>
          <a:xfrm>
            <a:off x="321540" y="359921"/>
            <a:ext cx="10515600" cy="492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/>
              <a:t>From </a:t>
            </a:r>
            <a:r>
              <a:rPr lang="en-US" altLang="zh-CN" sz="3000" dirty="0" err="1"/>
              <a:t>autoMSMS</a:t>
            </a:r>
            <a:r>
              <a:rPr lang="en-US" altLang="zh-CN" sz="3000" dirty="0"/>
              <a:t> with preferred list data file</a:t>
            </a:r>
            <a:endParaRPr lang="en-US" sz="30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6237CB-38A7-46A8-B81F-A144F079DB9C}"/>
              </a:ext>
            </a:extLst>
          </p:cNvPr>
          <p:cNvSpPr/>
          <p:nvPr/>
        </p:nvSpPr>
        <p:spPr>
          <a:xfrm>
            <a:off x="2620925" y="2259430"/>
            <a:ext cx="1685262" cy="2796343"/>
          </a:xfrm>
          <a:custGeom>
            <a:avLst/>
            <a:gdLst>
              <a:gd name="connsiteX0" fmla="*/ 842631 w 1685262"/>
              <a:gd name="connsiteY0" fmla="*/ 0 h 2796343"/>
              <a:gd name="connsiteX1" fmla="*/ 942246 w 1685262"/>
              <a:gd name="connsiteY1" fmla="*/ 58035 h 2796343"/>
              <a:gd name="connsiteX2" fmla="*/ 1685262 w 1685262"/>
              <a:gd name="connsiteY2" fmla="*/ 1398171 h 2796343"/>
              <a:gd name="connsiteX3" fmla="*/ 942246 w 1685262"/>
              <a:gd name="connsiteY3" fmla="*/ 2738307 h 2796343"/>
              <a:gd name="connsiteX4" fmla="*/ 842631 w 1685262"/>
              <a:gd name="connsiteY4" fmla="*/ 2796343 h 2796343"/>
              <a:gd name="connsiteX5" fmla="*/ 743016 w 1685262"/>
              <a:gd name="connsiteY5" fmla="*/ 2738307 h 2796343"/>
              <a:gd name="connsiteX6" fmla="*/ 0 w 1685262"/>
              <a:gd name="connsiteY6" fmla="*/ 1398171 h 2796343"/>
              <a:gd name="connsiteX7" fmla="*/ 743016 w 1685262"/>
              <a:gd name="connsiteY7" fmla="*/ 58035 h 2796343"/>
              <a:gd name="connsiteX8" fmla="*/ 842631 w 1685262"/>
              <a:gd name="connsiteY8" fmla="*/ 0 h 279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262" h="2796343">
                <a:moveTo>
                  <a:pt x="842631" y="0"/>
                </a:moveTo>
                <a:lnTo>
                  <a:pt x="942246" y="58035"/>
                </a:lnTo>
                <a:cubicBezTo>
                  <a:pt x="1390529" y="348469"/>
                  <a:pt x="1685262" y="840312"/>
                  <a:pt x="1685262" y="1398171"/>
                </a:cubicBezTo>
                <a:cubicBezTo>
                  <a:pt x="1685262" y="1956030"/>
                  <a:pt x="1390529" y="2447874"/>
                  <a:pt x="942246" y="2738307"/>
                </a:cubicBezTo>
                <a:lnTo>
                  <a:pt x="842631" y="2796343"/>
                </a:lnTo>
                <a:lnTo>
                  <a:pt x="743016" y="2738307"/>
                </a:lnTo>
                <a:cubicBezTo>
                  <a:pt x="294733" y="2447874"/>
                  <a:pt x="0" y="1956030"/>
                  <a:pt x="0" y="1398171"/>
                </a:cubicBezTo>
                <a:cubicBezTo>
                  <a:pt x="0" y="840312"/>
                  <a:pt x="294733" y="348469"/>
                  <a:pt x="743016" y="58035"/>
                </a:cubicBezTo>
                <a:lnTo>
                  <a:pt x="8426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8E0490D-231B-46D8-96CC-A0EF7E7A5899}"/>
              </a:ext>
            </a:extLst>
          </p:cNvPr>
          <p:cNvSpPr/>
          <p:nvPr/>
        </p:nvSpPr>
        <p:spPr>
          <a:xfrm>
            <a:off x="935665" y="2041451"/>
            <a:ext cx="2527891" cy="3232298"/>
          </a:xfrm>
          <a:custGeom>
            <a:avLst/>
            <a:gdLst>
              <a:gd name="connsiteX0" fmla="*/ 1685261 w 2527891"/>
              <a:gd name="connsiteY0" fmla="*/ 0 h 3232298"/>
              <a:gd name="connsiteX1" fmla="*/ 2488556 w 2527891"/>
              <a:gd name="connsiteY1" fmla="*/ 195061 h 3232298"/>
              <a:gd name="connsiteX2" fmla="*/ 2527891 w 2527891"/>
              <a:gd name="connsiteY2" fmla="*/ 217978 h 3232298"/>
              <a:gd name="connsiteX3" fmla="*/ 2428276 w 2527891"/>
              <a:gd name="connsiteY3" fmla="*/ 276013 h 3232298"/>
              <a:gd name="connsiteX4" fmla="*/ 1685260 w 2527891"/>
              <a:gd name="connsiteY4" fmla="*/ 1616149 h 3232298"/>
              <a:gd name="connsiteX5" fmla="*/ 2428276 w 2527891"/>
              <a:gd name="connsiteY5" fmla="*/ 2956285 h 3232298"/>
              <a:gd name="connsiteX6" fmla="*/ 2527891 w 2527891"/>
              <a:gd name="connsiteY6" fmla="*/ 3014321 h 3232298"/>
              <a:gd name="connsiteX7" fmla="*/ 2488556 w 2527891"/>
              <a:gd name="connsiteY7" fmla="*/ 3037237 h 3232298"/>
              <a:gd name="connsiteX8" fmla="*/ 1685261 w 2527891"/>
              <a:gd name="connsiteY8" fmla="*/ 3232298 h 3232298"/>
              <a:gd name="connsiteX9" fmla="*/ 0 w 2527891"/>
              <a:gd name="connsiteY9" fmla="*/ 1616149 h 3232298"/>
              <a:gd name="connsiteX10" fmla="*/ 1685261 w 2527891"/>
              <a:gd name="connsiteY10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7891" h="3232298">
                <a:moveTo>
                  <a:pt x="1685261" y="0"/>
                </a:moveTo>
                <a:cubicBezTo>
                  <a:pt x="1976119" y="0"/>
                  <a:pt x="2249766" y="70662"/>
                  <a:pt x="2488556" y="195061"/>
                </a:cubicBezTo>
                <a:lnTo>
                  <a:pt x="2527891" y="217978"/>
                </a:lnTo>
                <a:lnTo>
                  <a:pt x="2428276" y="276013"/>
                </a:lnTo>
                <a:cubicBezTo>
                  <a:pt x="1979993" y="566447"/>
                  <a:pt x="1685260" y="1058290"/>
                  <a:pt x="1685260" y="1616149"/>
                </a:cubicBezTo>
                <a:cubicBezTo>
                  <a:pt x="1685260" y="2174008"/>
                  <a:pt x="1979993" y="2665852"/>
                  <a:pt x="2428276" y="2956285"/>
                </a:cubicBezTo>
                <a:lnTo>
                  <a:pt x="2527891" y="3014321"/>
                </a:lnTo>
                <a:lnTo>
                  <a:pt x="2488556" y="3037237"/>
                </a:lnTo>
                <a:cubicBezTo>
                  <a:pt x="2249766" y="3161637"/>
                  <a:pt x="1976119" y="3232298"/>
                  <a:pt x="1685261" y="3232298"/>
                </a:cubicBezTo>
                <a:cubicBezTo>
                  <a:pt x="754517" y="3232298"/>
                  <a:pt x="0" y="2508723"/>
                  <a:pt x="0" y="1616149"/>
                </a:cubicBezTo>
                <a:cubicBezTo>
                  <a:pt x="0" y="723575"/>
                  <a:pt x="754517" y="0"/>
                  <a:pt x="1685261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336FC7D-58B5-4869-925F-EEBED8AAA8EC}"/>
              </a:ext>
            </a:extLst>
          </p:cNvPr>
          <p:cNvSpPr/>
          <p:nvPr/>
        </p:nvSpPr>
        <p:spPr>
          <a:xfrm>
            <a:off x="3463556" y="2041451"/>
            <a:ext cx="2527891" cy="3232298"/>
          </a:xfrm>
          <a:custGeom>
            <a:avLst/>
            <a:gdLst>
              <a:gd name="connsiteX0" fmla="*/ 842630 w 2527891"/>
              <a:gd name="connsiteY0" fmla="*/ 0 h 3232298"/>
              <a:gd name="connsiteX1" fmla="*/ 2527891 w 2527891"/>
              <a:gd name="connsiteY1" fmla="*/ 1616149 h 3232298"/>
              <a:gd name="connsiteX2" fmla="*/ 842630 w 2527891"/>
              <a:gd name="connsiteY2" fmla="*/ 3232298 h 3232298"/>
              <a:gd name="connsiteX3" fmla="*/ 39335 w 2527891"/>
              <a:gd name="connsiteY3" fmla="*/ 3037237 h 3232298"/>
              <a:gd name="connsiteX4" fmla="*/ 0 w 2527891"/>
              <a:gd name="connsiteY4" fmla="*/ 3014321 h 3232298"/>
              <a:gd name="connsiteX5" fmla="*/ 99615 w 2527891"/>
              <a:gd name="connsiteY5" fmla="*/ 2956285 h 3232298"/>
              <a:gd name="connsiteX6" fmla="*/ 842631 w 2527891"/>
              <a:gd name="connsiteY6" fmla="*/ 1616149 h 3232298"/>
              <a:gd name="connsiteX7" fmla="*/ 99615 w 2527891"/>
              <a:gd name="connsiteY7" fmla="*/ 276013 h 3232298"/>
              <a:gd name="connsiteX8" fmla="*/ 0 w 2527891"/>
              <a:gd name="connsiteY8" fmla="*/ 217978 h 3232298"/>
              <a:gd name="connsiteX9" fmla="*/ 39335 w 2527891"/>
              <a:gd name="connsiteY9" fmla="*/ 195061 h 3232298"/>
              <a:gd name="connsiteX10" fmla="*/ 842630 w 2527891"/>
              <a:gd name="connsiteY10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7891" h="3232298">
                <a:moveTo>
                  <a:pt x="842630" y="0"/>
                </a:moveTo>
                <a:cubicBezTo>
                  <a:pt x="1773374" y="0"/>
                  <a:pt x="2527891" y="723575"/>
                  <a:pt x="2527891" y="1616149"/>
                </a:cubicBezTo>
                <a:cubicBezTo>
                  <a:pt x="2527891" y="2508723"/>
                  <a:pt x="1773374" y="3232298"/>
                  <a:pt x="842630" y="3232298"/>
                </a:cubicBezTo>
                <a:cubicBezTo>
                  <a:pt x="551773" y="3232298"/>
                  <a:pt x="278125" y="3161637"/>
                  <a:pt x="39335" y="3037237"/>
                </a:cubicBezTo>
                <a:lnTo>
                  <a:pt x="0" y="3014321"/>
                </a:lnTo>
                <a:lnTo>
                  <a:pt x="99615" y="2956285"/>
                </a:lnTo>
                <a:cubicBezTo>
                  <a:pt x="547898" y="2665852"/>
                  <a:pt x="842631" y="2174008"/>
                  <a:pt x="842631" y="1616149"/>
                </a:cubicBezTo>
                <a:cubicBezTo>
                  <a:pt x="842631" y="1058290"/>
                  <a:pt x="547898" y="566447"/>
                  <a:pt x="99615" y="276013"/>
                </a:cubicBezTo>
                <a:lnTo>
                  <a:pt x="0" y="217978"/>
                </a:lnTo>
                <a:lnTo>
                  <a:pt x="39335" y="195061"/>
                </a:lnTo>
                <a:cubicBezTo>
                  <a:pt x="278125" y="70662"/>
                  <a:pt x="551773" y="0"/>
                  <a:pt x="84263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F3D91-D579-4A70-87C8-23F72EA81F0B}"/>
              </a:ext>
            </a:extLst>
          </p:cNvPr>
          <p:cNvSpPr txBox="1"/>
          <p:nvPr/>
        </p:nvSpPr>
        <p:spPr>
          <a:xfrm>
            <a:off x="232937" y="5281574"/>
            <a:ext cx="315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Nina is an) expert knowledge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E2BDB-EA94-4AC4-BD2D-E587C6B52FE9}"/>
              </a:ext>
            </a:extLst>
          </p:cNvPr>
          <p:cNvSpPr txBox="1"/>
          <p:nvPr/>
        </p:nvSpPr>
        <p:spPr>
          <a:xfrm>
            <a:off x="3854858" y="528157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motif algorithm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BE56D-50E0-49B8-9641-8E5C8E1AB40E}"/>
              </a:ext>
            </a:extLst>
          </p:cNvPr>
          <p:cNvSpPr txBox="1"/>
          <p:nvPr/>
        </p:nvSpPr>
        <p:spPr>
          <a:xfrm>
            <a:off x="1674193" y="3508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6E3A4A-BA09-4644-ADE0-0E39D0B059C5}"/>
              </a:ext>
            </a:extLst>
          </p:cNvPr>
          <p:cNvSpPr txBox="1"/>
          <p:nvPr/>
        </p:nvSpPr>
        <p:spPr>
          <a:xfrm>
            <a:off x="3293477" y="350874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1E101A-ADBF-48CE-B3A8-F211232181C4}"/>
              </a:ext>
            </a:extLst>
          </p:cNvPr>
          <p:cNvSpPr txBox="1"/>
          <p:nvPr/>
        </p:nvSpPr>
        <p:spPr>
          <a:xfrm>
            <a:off x="4733944" y="350874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3A9E6-6D70-4328-A141-F4AEB1AEF948}"/>
              </a:ext>
            </a:extLst>
          </p:cNvPr>
          <p:cNvSpPr txBox="1"/>
          <p:nvPr/>
        </p:nvSpPr>
        <p:spPr>
          <a:xfrm>
            <a:off x="93034" y="1199396"/>
            <a:ext cx="3176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C2H3N lost TP;</a:t>
            </a:r>
          </a:p>
          <a:p>
            <a:r>
              <a:rPr lang="en-US" dirty="0"/>
              <a:t>one -41 fragment response low;</a:t>
            </a:r>
          </a:p>
          <a:p>
            <a:r>
              <a:rPr lang="en-US" dirty="0"/>
              <a:t>one unknown reason;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F38A0-64C9-46FD-B56E-3F5F2305EB0F}"/>
              </a:ext>
            </a:extLst>
          </p:cNvPr>
          <p:cNvCxnSpPr>
            <a:stCxn id="13" idx="2"/>
          </p:cNvCxnSpPr>
          <p:nvPr/>
        </p:nvCxnSpPr>
        <p:spPr>
          <a:xfrm>
            <a:off x="1681194" y="2122726"/>
            <a:ext cx="163078" cy="482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C5F128-C9A4-4AC2-B4AA-B99A188B254B}"/>
              </a:ext>
            </a:extLst>
          </p:cNvPr>
          <p:cNvSpPr txBox="1"/>
          <p:nvPr/>
        </p:nvSpPr>
        <p:spPr>
          <a:xfrm>
            <a:off x="5148816" y="1199396"/>
            <a:ext cx="6251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new TP identified;</a:t>
            </a:r>
          </a:p>
          <a:p>
            <a:r>
              <a:rPr lang="en-US" dirty="0"/>
              <a:t>features present in control (pre-excluded during expert analysis);</a:t>
            </a:r>
          </a:p>
          <a:p>
            <a:r>
              <a:rPr lang="en-US" dirty="0"/>
              <a:t>Isotopes, adducts;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0AC311-D788-4717-8660-A85A7DE36F28}"/>
              </a:ext>
            </a:extLst>
          </p:cNvPr>
          <p:cNvCxnSpPr>
            <a:cxnSpLocks/>
          </p:cNvCxnSpPr>
          <p:nvPr/>
        </p:nvCxnSpPr>
        <p:spPr>
          <a:xfrm flipH="1">
            <a:off x="5250834" y="2122726"/>
            <a:ext cx="132647" cy="482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9A2E1-B97C-4CA9-97D0-8DD88D10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13" y="2122726"/>
            <a:ext cx="531495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A31F5-38BB-4257-A5B0-E615674BD01E}"/>
              </a:ext>
            </a:extLst>
          </p:cNvPr>
          <p:cNvSpPr txBox="1">
            <a:spLocks/>
          </p:cNvSpPr>
          <p:nvPr/>
        </p:nvSpPr>
        <p:spPr>
          <a:xfrm>
            <a:off x="321540" y="359921"/>
            <a:ext cx="10515600" cy="492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/>
              <a:t>From </a:t>
            </a:r>
            <a:r>
              <a:rPr lang="en-US" altLang="zh-CN" sz="3000" dirty="0" err="1"/>
              <a:t>autoMSMS</a:t>
            </a:r>
            <a:r>
              <a:rPr lang="en-US" altLang="zh-CN" sz="3000" dirty="0"/>
              <a:t> without preferred list data file</a:t>
            </a:r>
            <a:endParaRPr lang="en-US" sz="30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6237CB-38A7-46A8-B81F-A144F079DB9C}"/>
              </a:ext>
            </a:extLst>
          </p:cNvPr>
          <p:cNvSpPr/>
          <p:nvPr/>
        </p:nvSpPr>
        <p:spPr>
          <a:xfrm>
            <a:off x="2734337" y="2270062"/>
            <a:ext cx="1685262" cy="2796343"/>
          </a:xfrm>
          <a:custGeom>
            <a:avLst/>
            <a:gdLst>
              <a:gd name="connsiteX0" fmla="*/ 842631 w 1685262"/>
              <a:gd name="connsiteY0" fmla="*/ 0 h 2796343"/>
              <a:gd name="connsiteX1" fmla="*/ 942246 w 1685262"/>
              <a:gd name="connsiteY1" fmla="*/ 58035 h 2796343"/>
              <a:gd name="connsiteX2" fmla="*/ 1685262 w 1685262"/>
              <a:gd name="connsiteY2" fmla="*/ 1398171 h 2796343"/>
              <a:gd name="connsiteX3" fmla="*/ 942246 w 1685262"/>
              <a:gd name="connsiteY3" fmla="*/ 2738307 h 2796343"/>
              <a:gd name="connsiteX4" fmla="*/ 842631 w 1685262"/>
              <a:gd name="connsiteY4" fmla="*/ 2796343 h 2796343"/>
              <a:gd name="connsiteX5" fmla="*/ 743016 w 1685262"/>
              <a:gd name="connsiteY5" fmla="*/ 2738307 h 2796343"/>
              <a:gd name="connsiteX6" fmla="*/ 0 w 1685262"/>
              <a:gd name="connsiteY6" fmla="*/ 1398171 h 2796343"/>
              <a:gd name="connsiteX7" fmla="*/ 743016 w 1685262"/>
              <a:gd name="connsiteY7" fmla="*/ 58035 h 2796343"/>
              <a:gd name="connsiteX8" fmla="*/ 842631 w 1685262"/>
              <a:gd name="connsiteY8" fmla="*/ 0 h 279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262" h="2796343">
                <a:moveTo>
                  <a:pt x="842631" y="0"/>
                </a:moveTo>
                <a:lnTo>
                  <a:pt x="942246" y="58035"/>
                </a:lnTo>
                <a:cubicBezTo>
                  <a:pt x="1390529" y="348469"/>
                  <a:pt x="1685262" y="840312"/>
                  <a:pt x="1685262" y="1398171"/>
                </a:cubicBezTo>
                <a:cubicBezTo>
                  <a:pt x="1685262" y="1956030"/>
                  <a:pt x="1390529" y="2447874"/>
                  <a:pt x="942246" y="2738307"/>
                </a:cubicBezTo>
                <a:lnTo>
                  <a:pt x="842631" y="2796343"/>
                </a:lnTo>
                <a:lnTo>
                  <a:pt x="743016" y="2738307"/>
                </a:lnTo>
                <a:cubicBezTo>
                  <a:pt x="294733" y="2447874"/>
                  <a:pt x="0" y="1956030"/>
                  <a:pt x="0" y="1398171"/>
                </a:cubicBezTo>
                <a:cubicBezTo>
                  <a:pt x="0" y="840312"/>
                  <a:pt x="294733" y="348469"/>
                  <a:pt x="743016" y="58035"/>
                </a:cubicBezTo>
                <a:lnTo>
                  <a:pt x="84263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8E0490D-231B-46D8-96CC-A0EF7E7A5899}"/>
              </a:ext>
            </a:extLst>
          </p:cNvPr>
          <p:cNvSpPr/>
          <p:nvPr/>
        </p:nvSpPr>
        <p:spPr>
          <a:xfrm>
            <a:off x="1049077" y="2052083"/>
            <a:ext cx="2527891" cy="3232298"/>
          </a:xfrm>
          <a:custGeom>
            <a:avLst/>
            <a:gdLst>
              <a:gd name="connsiteX0" fmla="*/ 1685261 w 2527891"/>
              <a:gd name="connsiteY0" fmla="*/ 0 h 3232298"/>
              <a:gd name="connsiteX1" fmla="*/ 2488556 w 2527891"/>
              <a:gd name="connsiteY1" fmla="*/ 195061 h 3232298"/>
              <a:gd name="connsiteX2" fmla="*/ 2527891 w 2527891"/>
              <a:gd name="connsiteY2" fmla="*/ 217978 h 3232298"/>
              <a:gd name="connsiteX3" fmla="*/ 2428276 w 2527891"/>
              <a:gd name="connsiteY3" fmla="*/ 276013 h 3232298"/>
              <a:gd name="connsiteX4" fmla="*/ 1685260 w 2527891"/>
              <a:gd name="connsiteY4" fmla="*/ 1616149 h 3232298"/>
              <a:gd name="connsiteX5" fmla="*/ 2428276 w 2527891"/>
              <a:gd name="connsiteY5" fmla="*/ 2956285 h 3232298"/>
              <a:gd name="connsiteX6" fmla="*/ 2527891 w 2527891"/>
              <a:gd name="connsiteY6" fmla="*/ 3014321 h 3232298"/>
              <a:gd name="connsiteX7" fmla="*/ 2488556 w 2527891"/>
              <a:gd name="connsiteY7" fmla="*/ 3037237 h 3232298"/>
              <a:gd name="connsiteX8" fmla="*/ 1685261 w 2527891"/>
              <a:gd name="connsiteY8" fmla="*/ 3232298 h 3232298"/>
              <a:gd name="connsiteX9" fmla="*/ 0 w 2527891"/>
              <a:gd name="connsiteY9" fmla="*/ 1616149 h 3232298"/>
              <a:gd name="connsiteX10" fmla="*/ 1685261 w 2527891"/>
              <a:gd name="connsiteY10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7891" h="3232298">
                <a:moveTo>
                  <a:pt x="1685261" y="0"/>
                </a:moveTo>
                <a:cubicBezTo>
                  <a:pt x="1976119" y="0"/>
                  <a:pt x="2249766" y="70662"/>
                  <a:pt x="2488556" y="195061"/>
                </a:cubicBezTo>
                <a:lnTo>
                  <a:pt x="2527891" y="217978"/>
                </a:lnTo>
                <a:lnTo>
                  <a:pt x="2428276" y="276013"/>
                </a:lnTo>
                <a:cubicBezTo>
                  <a:pt x="1979993" y="566447"/>
                  <a:pt x="1685260" y="1058290"/>
                  <a:pt x="1685260" y="1616149"/>
                </a:cubicBezTo>
                <a:cubicBezTo>
                  <a:pt x="1685260" y="2174008"/>
                  <a:pt x="1979993" y="2665852"/>
                  <a:pt x="2428276" y="2956285"/>
                </a:cubicBezTo>
                <a:lnTo>
                  <a:pt x="2527891" y="3014321"/>
                </a:lnTo>
                <a:lnTo>
                  <a:pt x="2488556" y="3037237"/>
                </a:lnTo>
                <a:cubicBezTo>
                  <a:pt x="2249766" y="3161637"/>
                  <a:pt x="1976119" y="3232298"/>
                  <a:pt x="1685261" y="3232298"/>
                </a:cubicBezTo>
                <a:cubicBezTo>
                  <a:pt x="754517" y="3232298"/>
                  <a:pt x="0" y="2508723"/>
                  <a:pt x="0" y="1616149"/>
                </a:cubicBezTo>
                <a:cubicBezTo>
                  <a:pt x="0" y="723575"/>
                  <a:pt x="754517" y="0"/>
                  <a:pt x="1685261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336FC7D-58B5-4869-925F-EEBED8AAA8EC}"/>
              </a:ext>
            </a:extLst>
          </p:cNvPr>
          <p:cNvSpPr/>
          <p:nvPr/>
        </p:nvSpPr>
        <p:spPr>
          <a:xfrm>
            <a:off x="3576968" y="2052083"/>
            <a:ext cx="2527891" cy="3232298"/>
          </a:xfrm>
          <a:custGeom>
            <a:avLst/>
            <a:gdLst>
              <a:gd name="connsiteX0" fmla="*/ 842630 w 2527891"/>
              <a:gd name="connsiteY0" fmla="*/ 0 h 3232298"/>
              <a:gd name="connsiteX1" fmla="*/ 2527891 w 2527891"/>
              <a:gd name="connsiteY1" fmla="*/ 1616149 h 3232298"/>
              <a:gd name="connsiteX2" fmla="*/ 842630 w 2527891"/>
              <a:gd name="connsiteY2" fmla="*/ 3232298 h 3232298"/>
              <a:gd name="connsiteX3" fmla="*/ 39335 w 2527891"/>
              <a:gd name="connsiteY3" fmla="*/ 3037237 h 3232298"/>
              <a:gd name="connsiteX4" fmla="*/ 0 w 2527891"/>
              <a:gd name="connsiteY4" fmla="*/ 3014321 h 3232298"/>
              <a:gd name="connsiteX5" fmla="*/ 99615 w 2527891"/>
              <a:gd name="connsiteY5" fmla="*/ 2956285 h 3232298"/>
              <a:gd name="connsiteX6" fmla="*/ 842631 w 2527891"/>
              <a:gd name="connsiteY6" fmla="*/ 1616149 h 3232298"/>
              <a:gd name="connsiteX7" fmla="*/ 99615 w 2527891"/>
              <a:gd name="connsiteY7" fmla="*/ 276013 h 3232298"/>
              <a:gd name="connsiteX8" fmla="*/ 0 w 2527891"/>
              <a:gd name="connsiteY8" fmla="*/ 217978 h 3232298"/>
              <a:gd name="connsiteX9" fmla="*/ 39335 w 2527891"/>
              <a:gd name="connsiteY9" fmla="*/ 195061 h 3232298"/>
              <a:gd name="connsiteX10" fmla="*/ 842630 w 2527891"/>
              <a:gd name="connsiteY10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7891" h="3232298">
                <a:moveTo>
                  <a:pt x="842630" y="0"/>
                </a:moveTo>
                <a:cubicBezTo>
                  <a:pt x="1773374" y="0"/>
                  <a:pt x="2527891" y="723575"/>
                  <a:pt x="2527891" y="1616149"/>
                </a:cubicBezTo>
                <a:cubicBezTo>
                  <a:pt x="2527891" y="2508723"/>
                  <a:pt x="1773374" y="3232298"/>
                  <a:pt x="842630" y="3232298"/>
                </a:cubicBezTo>
                <a:cubicBezTo>
                  <a:pt x="551773" y="3232298"/>
                  <a:pt x="278125" y="3161637"/>
                  <a:pt x="39335" y="3037237"/>
                </a:cubicBezTo>
                <a:lnTo>
                  <a:pt x="0" y="3014321"/>
                </a:lnTo>
                <a:lnTo>
                  <a:pt x="99615" y="2956285"/>
                </a:lnTo>
                <a:cubicBezTo>
                  <a:pt x="547898" y="2665852"/>
                  <a:pt x="842631" y="2174008"/>
                  <a:pt x="842631" y="1616149"/>
                </a:cubicBezTo>
                <a:cubicBezTo>
                  <a:pt x="842631" y="1058290"/>
                  <a:pt x="547898" y="566447"/>
                  <a:pt x="99615" y="276013"/>
                </a:cubicBezTo>
                <a:lnTo>
                  <a:pt x="0" y="217978"/>
                </a:lnTo>
                <a:lnTo>
                  <a:pt x="39335" y="195061"/>
                </a:lnTo>
                <a:cubicBezTo>
                  <a:pt x="278125" y="70662"/>
                  <a:pt x="551773" y="0"/>
                  <a:pt x="84263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F3D91-D579-4A70-87C8-23F72EA81F0B}"/>
              </a:ext>
            </a:extLst>
          </p:cNvPr>
          <p:cNvSpPr txBox="1"/>
          <p:nvPr/>
        </p:nvSpPr>
        <p:spPr>
          <a:xfrm>
            <a:off x="346349" y="5292206"/>
            <a:ext cx="315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Nina is an) expert knowledge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E2BDB-EA94-4AC4-BD2D-E587C6B52FE9}"/>
              </a:ext>
            </a:extLst>
          </p:cNvPr>
          <p:cNvSpPr txBox="1"/>
          <p:nvPr/>
        </p:nvSpPr>
        <p:spPr>
          <a:xfrm>
            <a:off x="3968270" y="529220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motif algorithm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BE56D-50E0-49B8-9641-8E5C8E1AB40E}"/>
              </a:ext>
            </a:extLst>
          </p:cNvPr>
          <p:cNvSpPr txBox="1"/>
          <p:nvPr/>
        </p:nvSpPr>
        <p:spPr>
          <a:xfrm>
            <a:off x="1787605" y="35193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6E3A4A-BA09-4644-ADE0-0E39D0B059C5}"/>
              </a:ext>
            </a:extLst>
          </p:cNvPr>
          <p:cNvSpPr txBox="1"/>
          <p:nvPr/>
        </p:nvSpPr>
        <p:spPr>
          <a:xfrm>
            <a:off x="3406889" y="3519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1E101A-ADBF-48CE-B3A8-F211232181C4}"/>
              </a:ext>
            </a:extLst>
          </p:cNvPr>
          <p:cNvSpPr txBox="1"/>
          <p:nvPr/>
        </p:nvSpPr>
        <p:spPr>
          <a:xfrm>
            <a:off x="4847356" y="351937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3A9E6-6D70-4328-A141-F4AEB1AEF948}"/>
              </a:ext>
            </a:extLst>
          </p:cNvPr>
          <p:cNvSpPr txBox="1"/>
          <p:nvPr/>
        </p:nvSpPr>
        <p:spPr>
          <a:xfrm>
            <a:off x="3406889" y="1249043"/>
            <a:ext cx="29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with yield &gt;1%</a:t>
            </a:r>
          </a:p>
          <a:p>
            <a:r>
              <a:rPr lang="en-US" dirty="0"/>
              <a:t>(estimated from peak area)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F38A0-64C9-46FD-B56E-3F5F2305EB0F}"/>
              </a:ext>
            </a:extLst>
          </p:cNvPr>
          <p:cNvCxnSpPr>
            <a:cxnSpLocks/>
          </p:cNvCxnSpPr>
          <p:nvPr/>
        </p:nvCxnSpPr>
        <p:spPr>
          <a:xfrm>
            <a:off x="3576966" y="1925873"/>
            <a:ext cx="1" cy="580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E6FBF-B3B8-4CB2-8C70-6750A9C8E91A}"/>
              </a:ext>
            </a:extLst>
          </p:cNvPr>
          <p:cNvSpPr txBox="1"/>
          <p:nvPr/>
        </p:nvSpPr>
        <p:spPr>
          <a:xfrm>
            <a:off x="456462" y="1232547"/>
            <a:ext cx="29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with yield &lt;1%</a:t>
            </a:r>
          </a:p>
          <a:p>
            <a:r>
              <a:rPr lang="en-US" dirty="0"/>
              <a:t>(estimated from peak area)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5EF675-B76A-4BBE-867B-F69019949646}"/>
              </a:ext>
            </a:extLst>
          </p:cNvPr>
          <p:cNvCxnSpPr>
            <a:cxnSpLocks/>
          </p:cNvCxnSpPr>
          <p:nvPr/>
        </p:nvCxnSpPr>
        <p:spPr>
          <a:xfrm>
            <a:off x="1591339" y="1925873"/>
            <a:ext cx="300367" cy="50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161AE80-3E4C-45D9-89B0-3DEC549FD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161356"/>
              </p:ext>
            </p:extLst>
          </p:nvPr>
        </p:nvGraphicFramePr>
        <p:xfrm>
          <a:off x="6666201" y="1581413"/>
          <a:ext cx="5069337" cy="356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35731CA-73B6-43EF-BEDE-98A8570B6D49}"/>
              </a:ext>
            </a:extLst>
          </p:cNvPr>
          <p:cNvSpPr txBox="1"/>
          <p:nvPr/>
        </p:nvSpPr>
        <p:spPr>
          <a:xfrm>
            <a:off x="6783413" y="1204256"/>
            <a:ext cx="495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Cpd</a:t>
            </a:r>
            <a:r>
              <a:rPr lang="en-US" dirty="0"/>
              <a:t> present in </a:t>
            </a:r>
            <a:r>
              <a:rPr lang="en-US" dirty="0" err="1"/>
              <a:t>TopN</a:t>
            </a:r>
            <a:r>
              <a:rPr lang="en-US" dirty="0"/>
              <a:t> feature at least in one scan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C54BF5-4739-4E4A-B096-A00FA7F0C33C}"/>
              </a:ext>
            </a:extLst>
          </p:cNvPr>
          <p:cNvCxnSpPr/>
          <p:nvPr/>
        </p:nvCxnSpPr>
        <p:spPr>
          <a:xfrm>
            <a:off x="8761228" y="5148647"/>
            <a:ext cx="0" cy="512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3B4544-AFB5-477E-B21D-12B713B25FE8}"/>
              </a:ext>
            </a:extLst>
          </p:cNvPr>
          <p:cNvSpPr txBox="1"/>
          <p:nvPr/>
        </p:nvSpPr>
        <p:spPr>
          <a:xfrm>
            <a:off x="7186106" y="5653744"/>
            <a:ext cx="487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means that if we run samples through </a:t>
            </a:r>
            <a:r>
              <a:rPr lang="en-US" dirty="0" err="1"/>
              <a:t>autoMSMS</a:t>
            </a:r>
            <a:r>
              <a:rPr lang="en-US" dirty="0"/>
              <a:t> (without </a:t>
            </a:r>
            <a:r>
              <a:rPr lang="en-US" dirty="0" err="1"/>
              <a:t>pref</a:t>
            </a:r>
            <a:r>
              <a:rPr lang="en-US" dirty="0"/>
              <a:t> list) directly, most of the TPs features won’t be fragmentated (since it is not in the TOPN setting)</a:t>
            </a:r>
          </a:p>
        </p:txBody>
      </p:sp>
    </p:spTree>
    <p:extLst>
      <p:ext uri="{BB962C8B-B14F-4D97-AF65-F5344CB8AC3E}">
        <p14:creationId xmlns:p14="http://schemas.microsoft.com/office/powerpoint/2010/main" val="2326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A31F5-38BB-4257-A5B0-E615674BD01E}"/>
              </a:ext>
            </a:extLst>
          </p:cNvPr>
          <p:cNvSpPr txBox="1">
            <a:spLocks/>
          </p:cNvSpPr>
          <p:nvPr/>
        </p:nvSpPr>
        <p:spPr>
          <a:xfrm>
            <a:off x="470396" y="466247"/>
            <a:ext cx="10515600" cy="492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/>
              <a:t>3 ways out – </a:t>
            </a:r>
            <a:r>
              <a:rPr lang="en-US" altLang="zh-CN" sz="1200" dirty="0">
                <a:solidFill>
                  <a:srgbClr val="FF0000"/>
                </a:solidFill>
              </a:rPr>
              <a:t>mostly on the instrument setting side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13185-574C-41C1-A839-C00D7CF9C32C}"/>
              </a:ext>
            </a:extLst>
          </p:cNvPr>
          <p:cNvSpPr txBox="1"/>
          <p:nvPr/>
        </p:nvSpPr>
        <p:spPr>
          <a:xfrm>
            <a:off x="704311" y="1149836"/>
            <a:ext cx="1086391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aim for low-yield (low response) TPs..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Segregated the </a:t>
            </a:r>
            <a:r>
              <a:rPr lang="en-US" dirty="0" err="1"/>
              <a:t>autoMSMS</a:t>
            </a:r>
            <a:r>
              <a:rPr lang="en-US" dirty="0"/>
              <a:t> run to increase precursor coverage, e.g. precursor m/z 200-250, 250-300, 300-350…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Incorporate data pipeline of MS1 pre-selection into the workflow, so that </a:t>
            </a:r>
            <a:r>
              <a:rPr lang="en-US" dirty="0" err="1"/>
              <a:t>pref</a:t>
            </a:r>
            <a:r>
              <a:rPr lang="en-US" dirty="0"/>
              <a:t> list can be included during </a:t>
            </a:r>
            <a:r>
              <a:rPr lang="en-US" dirty="0" err="1"/>
              <a:t>autoMSMS</a:t>
            </a:r>
            <a:r>
              <a:rPr lang="en-US" dirty="0"/>
              <a:t> run.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5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398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Motivation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Nina Zhao</dc:creator>
  <cp:lastModifiedBy>Ximin Hu</cp:lastModifiedBy>
  <cp:revision>22</cp:revision>
  <dcterms:created xsi:type="dcterms:W3CDTF">2020-05-28T22:53:36Z</dcterms:created>
  <dcterms:modified xsi:type="dcterms:W3CDTF">2020-05-29T01:27:34Z</dcterms:modified>
</cp:coreProperties>
</file>