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AN Headline" charset="1" panose="00000000000000000000"/>
      <p:regular r:id="rId21"/>
    </p:embeddedFont>
    <p:embeddedFont>
      <p:font typeface="Fraunces" charset="1" panose="00000000000000000000"/>
      <p:regular r:id="rId22"/>
    </p:embeddedFont>
    <p:embeddedFont>
      <p:font typeface="Dancing Script" charset="1" panose="03080600040507000D00"/>
      <p:regular r:id="rId23"/>
    </p:embeddedFont>
    <p:embeddedFont>
      <p:font typeface="Imbue Bold" charset="1" panose="00000000000000000000"/>
      <p:regular r:id="rId24"/>
    </p:embeddedFont>
    <p:embeddedFont>
      <p:font typeface="Bungee Shade" charset="1" panose="00000000000000000000"/>
      <p:regular r:id="rId25"/>
    </p:embeddedFont>
    <p:embeddedFont>
      <p:font typeface="Open Sans Light" charset="1" panose="020B0306030504020204"/>
      <p:regular r:id="rId26"/>
    </p:embeddedFont>
    <p:embeddedFont>
      <p:font typeface="Open Sans Bold" charset="1" panose="020B0806030504020204"/>
      <p:regular r:id="rId27"/>
    </p:embeddedFont>
    <p:embeddedFont>
      <p:font typeface="Antic Bold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40237" y="2171208"/>
            <a:ext cx="13607527" cy="5944585"/>
            <a:chOff x="0" y="0"/>
            <a:chExt cx="3583875" cy="15656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3875" cy="1565652"/>
            </a:xfrm>
            <a:custGeom>
              <a:avLst/>
              <a:gdLst/>
              <a:ahLst/>
              <a:cxnLst/>
              <a:rect r="r" b="b" t="t" l="l"/>
              <a:pathLst>
                <a:path h="1565652" w="3583875">
                  <a:moveTo>
                    <a:pt x="0" y="0"/>
                  </a:moveTo>
                  <a:lnTo>
                    <a:pt x="3583875" y="0"/>
                  </a:lnTo>
                  <a:lnTo>
                    <a:pt x="3583875" y="1565652"/>
                  </a:lnTo>
                  <a:lnTo>
                    <a:pt x="0" y="15656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583875" cy="1594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079160">
            <a:off x="7263581" y="7631881"/>
            <a:ext cx="3760839" cy="4114800"/>
          </a:xfrm>
          <a:custGeom>
            <a:avLst/>
            <a:gdLst/>
            <a:ahLst/>
            <a:cxnLst/>
            <a:rect r="r" b="b" t="t" l="l"/>
            <a:pathLst>
              <a:path h="4114800" w="3760839">
                <a:moveTo>
                  <a:pt x="0" y="0"/>
                </a:moveTo>
                <a:lnTo>
                  <a:pt x="3760838" y="0"/>
                </a:lnTo>
                <a:lnTo>
                  <a:pt x="37608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50841" y="3479734"/>
            <a:ext cx="12360275" cy="76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6"/>
              </a:lnSpc>
            </a:pPr>
            <a:r>
              <a:rPr lang="en-US" sz="6433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digital image processing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436891">
            <a:off x="-57322" y="6455483"/>
            <a:ext cx="4167216" cy="3646314"/>
          </a:xfrm>
          <a:custGeom>
            <a:avLst/>
            <a:gdLst/>
            <a:ahLst/>
            <a:cxnLst/>
            <a:rect r="r" b="b" t="t" l="l"/>
            <a:pathLst>
              <a:path h="3646314" w="4167216">
                <a:moveTo>
                  <a:pt x="0" y="0"/>
                </a:moveTo>
                <a:lnTo>
                  <a:pt x="4167216" y="0"/>
                </a:lnTo>
                <a:lnTo>
                  <a:pt x="4167216" y="3646314"/>
                </a:lnTo>
                <a:lnTo>
                  <a:pt x="0" y="3646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952308">
            <a:off x="14209676" y="590041"/>
            <a:ext cx="4415125" cy="3162333"/>
          </a:xfrm>
          <a:custGeom>
            <a:avLst/>
            <a:gdLst/>
            <a:ahLst/>
            <a:cxnLst/>
            <a:rect r="r" b="b" t="t" l="l"/>
            <a:pathLst>
              <a:path h="3162333" w="4415125">
                <a:moveTo>
                  <a:pt x="0" y="0"/>
                </a:moveTo>
                <a:lnTo>
                  <a:pt x="4415125" y="0"/>
                </a:lnTo>
                <a:lnTo>
                  <a:pt x="4415125" y="3162333"/>
                </a:lnTo>
                <a:lnTo>
                  <a:pt x="0" y="31623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894" y="-86013"/>
            <a:ext cx="4370685" cy="3663428"/>
          </a:xfrm>
          <a:custGeom>
            <a:avLst/>
            <a:gdLst/>
            <a:ahLst/>
            <a:cxnLst/>
            <a:rect r="r" b="b" t="t" l="l"/>
            <a:pathLst>
              <a:path h="3663428" w="4370685">
                <a:moveTo>
                  <a:pt x="0" y="0"/>
                </a:moveTo>
                <a:lnTo>
                  <a:pt x="4370685" y="0"/>
                </a:lnTo>
                <a:lnTo>
                  <a:pt x="4370685" y="3663429"/>
                </a:lnTo>
                <a:lnTo>
                  <a:pt x="0" y="36634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13598" y="6121127"/>
            <a:ext cx="4177060" cy="4669478"/>
          </a:xfrm>
          <a:custGeom>
            <a:avLst/>
            <a:gdLst/>
            <a:ahLst/>
            <a:cxnLst/>
            <a:rect r="r" b="b" t="t" l="l"/>
            <a:pathLst>
              <a:path h="4669478" w="4177060">
                <a:moveTo>
                  <a:pt x="0" y="0"/>
                </a:moveTo>
                <a:lnTo>
                  <a:pt x="4177060" y="0"/>
                </a:lnTo>
                <a:lnTo>
                  <a:pt x="4177060" y="4669478"/>
                </a:lnTo>
                <a:lnTo>
                  <a:pt x="0" y="46694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37710" y="-740780"/>
            <a:ext cx="3515591" cy="2486481"/>
          </a:xfrm>
          <a:custGeom>
            <a:avLst/>
            <a:gdLst/>
            <a:ahLst/>
            <a:cxnLst/>
            <a:rect r="r" b="b" t="t" l="l"/>
            <a:pathLst>
              <a:path h="2486481" w="3515591">
                <a:moveTo>
                  <a:pt x="0" y="0"/>
                </a:moveTo>
                <a:lnTo>
                  <a:pt x="3515590" y="0"/>
                </a:lnTo>
                <a:lnTo>
                  <a:pt x="3515590" y="2486482"/>
                </a:lnTo>
                <a:lnTo>
                  <a:pt x="0" y="24864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26286" y="4710608"/>
            <a:ext cx="13270880" cy="223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4033">
                <a:solidFill>
                  <a:srgbClr val="000000"/>
                </a:solidFill>
                <a:latin typeface="Fraunces"/>
                <a:ea typeface="Fraunces"/>
                <a:cs typeface="Fraunces"/>
                <a:sym typeface="Fraunces"/>
              </a:rPr>
              <a:t>Báo cáo bài tập lớn môn học </a:t>
            </a:r>
          </a:p>
          <a:p>
            <a:pPr algn="ctr">
              <a:lnSpc>
                <a:spcPts val="3508"/>
              </a:lnSpc>
            </a:pPr>
          </a:p>
          <a:p>
            <a:pPr algn="l">
              <a:lnSpc>
                <a:spcPts val="3508"/>
              </a:lnSpc>
            </a:pPr>
            <a:r>
              <a:rPr lang="en-US" sz="4033">
                <a:solidFill>
                  <a:srgbClr val="000000"/>
                </a:solidFill>
                <a:latin typeface="Fraunces"/>
                <a:ea typeface="Fraunces"/>
                <a:cs typeface="Fraunces"/>
                <a:sym typeface="Fraunces"/>
              </a:rPr>
              <a:t>                 </a:t>
            </a:r>
            <a:r>
              <a:rPr lang="en-US" sz="4033">
                <a:solidFill>
                  <a:srgbClr val="000000"/>
                </a:solidFill>
                <a:latin typeface="Fraunces"/>
                <a:ea typeface="Fraunces"/>
                <a:cs typeface="Fraunces"/>
                <a:sym typeface="Fraunces"/>
              </a:rPr>
              <a:t>Sinh viên thực hiện      :  Lê Chí Hiếu</a:t>
            </a:r>
          </a:p>
          <a:p>
            <a:pPr algn="l">
              <a:lnSpc>
                <a:spcPts val="3508"/>
              </a:lnSpc>
            </a:pPr>
            <a:r>
              <a:rPr lang="en-US" sz="4033">
                <a:solidFill>
                  <a:srgbClr val="000000"/>
                </a:solidFill>
                <a:latin typeface="Fraunces"/>
                <a:ea typeface="Fraunces"/>
                <a:cs typeface="Fraunces"/>
                <a:sym typeface="Fraunces"/>
              </a:rPr>
              <a:t>                 Mã sinh viên                    :  B23DCDT089</a:t>
            </a:r>
          </a:p>
          <a:p>
            <a:pPr algn="l">
              <a:lnSpc>
                <a:spcPts val="3508"/>
              </a:lnSpc>
            </a:pPr>
            <a:r>
              <a:rPr lang="en-US" sz="4033">
                <a:solidFill>
                  <a:srgbClr val="000000"/>
                </a:solidFill>
                <a:latin typeface="Fraunces"/>
                <a:ea typeface="Fraunces"/>
                <a:cs typeface="Fraunces"/>
                <a:sym typeface="Fraunces"/>
              </a:rPr>
              <a:t>                 Giảng viên hướng dẫn :  ThS.Phạm Hoàng Việt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47385" y="3796957"/>
            <a:ext cx="9064538" cy="4754993"/>
            <a:chOff x="0" y="0"/>
            <a:chExt cx="2387368" cy="12523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7368" cy="1252344"/>
            </a:xfrm>
            <a:custGeom>
              <a:avLst/>
              <a:gdLst/>
              <a:ahLst/>
              <a:cxnLst/>
              <a:rect r="r" b="b" t="t" l="l"/>
              <a:pathLst>
                <a:path h="1252344" w="2387368">
                  <a:moveTo>
                    <a:pt x="0" y="0"/>
                  </a:moveTo>
                  <a:lnTo>
                    <a:pt x="2387368" y="0"/>
                  </a:lnTo>
                  <a:lnTo>
                    <a:pt x="2387368" y="1252344"/>
                  </a:lnTo>
                  <a:lnTo>
                    <a:pt x="0" y="125234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387368" cy="1280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morphology_project/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├── bin/                    # Chứa file thực thi (.exe)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├── data/                   # Chứa tất cả dữ liệu CSV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├── input_image.csv         # Ảnh gốc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├── struct_element.csv      # Phần tử cấu trúc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├── erosion.csv             # Kết quả sau erosion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├── dilation.csv            # ...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└── closing.csv, opening.csv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├── src/                   # Code nguồn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├── main.cpp           # Hàm chính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├── io_utils.cpp/h     # Đọc/ghi CSV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└── morphology.cpp/h   # Các thuật toán hình thái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├── Makefile               # Dùng để biên dịch</a:t>
              </a:r>
            </a:p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30816" y="1028700"/>
            <a:ext cx="19027773" cy="1708150"/>
            <a:chOff x="0" y="0"/>
            <a:chExt cx="5011430" cy="4498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1430" cy="449883"/>
            </a:xfrm>
            <a:custGeom>
              <a:avLst/>
              <a:gdLst/>
              <a:ahLst/>
              <a:cxnLst/>
              <a:rect r="r" b="b" t="t" l="l"/>
              <a:pathLst>
                <a:path h="449883" w="5011430">
                  <a:moveTo>
                    <a:pt x="0" y="0"/>
                  </a:moveTo>
                  <a:lnTo>
                    <a:pt x="5011430" y="0"/>
                  </a:lnTo>
                  <a:lnTo>
                    <a:pt x="5011430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5011430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611922" y="3225457"/>
            <a:ext cx="13180197" cy="7311438"/>
          </a:xfrm>
          <a:custGeom>
            <a:avLst/>
            <a:gdLst/>
            <a:ahLst/>
            <a:cxnLst/>
            <a:rect r="r" b="b" t="t" l="l"/>
            <a:pathLst>
              <a:path h="7311438" w="13180197">
                <a:moveTo>
                  <a:pt x="0" y="0"/>
                </a:moveTo>
                <a:lnTo>
                  <a:pt x="13180197" y="0"/>
                </a:lnTo>
                <a:lnTo>
                  <a:pt x="13180197" y="7311437"/>
                </a:lnTo>
                <a:lnTo>
                  <a:pt x="0" y="731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8503422" y="3225457"/>
            <a:ext cx="13180197" cy="7311438"/>
          </a:xfrm>
          <a:custGeom>
            <a:avLst/>
            <a:gdLst/>
            <a:ahLst/>
            <a:cxnLst/>
            <a:rect r="r" b="b" t="t" l="l"/>
            <a:pathLst>
              <a:path h="7311438" w="13180197">
                <a:moveTo>
                  <a:pt x="0" y="0"/>
                </a:moveTo>
                <a:lnTo>
                  <a:pt x="13180197" y="0"/>
                </a:lnTo>
                <a:lnTo>
                  <a:pt x="13180197" y="7311437"/>
                </a:lnTo>
                <a:lnTo>
                  <a:pt x="0" y="731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47385" y="3796957"/>
            <a:ext cx="9064538" cy="4754993"/>
          </a:xfrm>
          <a:custGeom>
            <a:avLst/>
            <a:gdLst/>
            <a:ahLst/>
            <a:cxnLst/>
            <a:rect r="r" b="b" t="t" l="l"/>
            <a:pathLst>
              <a:path h="4754993" w="9064538">
                <a:moveTo>
                  <a:pt x="0" y="0"/>
                </a:moveTo>
                <a:lnTo>
                  <a:pt x="9064537" y="0"/>
                </a:lnTo>
                <a:lnTo>
                  <a:pt x="9064537" y="4754993"/>
                </a:lnTo>
                <a:lnTo>
                  <a:pt x="0" y="47549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51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67770" y="1004252"/>
            <a:ext cx="16230600" cy="146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9"/>
              </a:lnSpc>
            </a:pPr>
            <a:r>
              <a:rPr lang="en-US" sz="7699">
                <a:solidFill>
                  <a:srgbClr val="000000"/>
                </a:solidFill>
                <a:latin typeface="Bungee Shade"/>
                <a:ea typeface="Bungee Shade"/>
                <a:cs typeface="Bungee Shade"/>
                <a:sym typeface="Bungee Shade"/>
              </a:rPr>
              <a:t>Nhiệm vụ 2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0816" y="1682104"/>
            <a:ext cx="7273813" cy="1708150"/>
            <a:chOff x="0" y="0"/>
            <a:chExt cx="1915737" cy="449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5737" cy="449883"/>
            </a:xfrm>
            <a:custGeom>
              <a:avLst/>
              <a:gdLst/>
              <a:ahLst/>
              <a:cxnLst/>
              <a:rect r="r" b="b" t="t" l="l"/>
              <a:pathLst>
                <a:path h="449883" w="1915737">
                  <a:moveTo>
                    <a:pt x="0" y="0"/>
                  </a:moveTo>
                  <a:lnTo>
                    <a:pt x="1915737" y="0"/>
                  </a:lnTo>
                  <a:lnTo>
                    <a:pt x="1915737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915737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8896" y="4774603"/>
            <a:ext cx="5334388" cy="2786495"/>
            <a:chOff x="0" y="0"/>
            <a:chExt cx="1404942" cy="7338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04942" cy="733892"/>
            </a:xfrm>
            <a:custGeom>
              <a:avLst/>
              <a:gdLst/>
              <a:ahLst/>
              <a:cxnLst/>
              <a:rect r="r" b="b" t="t" l="l"/>
              <a:pathLst>
                <a:path h="733892" w="1404942">
                  <a:moveTo>
                    <a:pt x="0" y="0"/>
                  </a:moveTo>
                  <a:lnTo>
                    <a:pt x="1404942" y="0"/>
                  </a:lnTo>
                  <a:lnTo>
                    <a:pt x="1404942" y="733892"/>
                  </a:lnTo>
                  <a:lnTo>
                    <a:pt x="0" y="73389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404942" cy="762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struct_element.csv – PHẦN TỬ CẤU TRÚC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431847" y="1388733"/>
            <a:ext cx="5856153" cy="6771740"/>
            <a:chOff x="0" y="0"/>
            <a:chExt cx="1542361" cy="17835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2361" cy="1783504"/>
            </a:xfrm>
            <a:custGeom>
              <a:avLst/>
              <a:gdLst/>
              <a:ahLst/>
              <a:cxnLst/>
              <a:rect r="r" b="b" t="t" l="l"/>
              <a:pathLst>
                <a:path h="1783504" w="1542361">
                  <a:moveTo>
                    <a:pt x="0" y="0"/>
                  </a:moveTo>
                  <a:lnTo>
                    <a:pt x="1542361" y="0"/>
                  </a:lnTo>
                  <a:lnTo>
                    <a:pt x="1542361" y="1783504"/>
                  </a:lnTo>
                  <a:lnTo>
                    <a:pt x="0" y="1783504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542361" cy="18120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5059713" y="3209278"/>
            <a:ext cx="2449557" cy="28734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6842996" y="565372"/>
            <a:ext cx="5299892" cy="8418461"/>
          </a:xfrm>
          <a:custGeom>
            <a:avLst/>
            <a:gdLst/>
            <a:ahLst/>
            <a:cxnLst/>
            <a:rect r="r" b="b" t="t" l="l"/>
            <a:pathLst>
              <a:path h="8418461" w="5299892">
                <a:moveTo>
                  <a:pt x="0" y="0"/>
                </a:moveTo>
                <a:lnTo>
                  <a:pt x="5299892" y="0"/>
                </a:lnTo>
                <a:lnTo>
                  <a:pt x="5299892" y="8418461"/>
                </a:lnTo>
                <a:lnTo>
                  <a:pt x="0" y="841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931" t="0" r="-9993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31847" y="1388733"/>
            <a:ext cx="5856153" cy="6771740"/>
          </a:xfrm>
          <a:custGeom>
            <a:avLst/>
            <a:gdLst/>
            <a:ahLst/>
            <a:cxnLst/>
            <a:rect r="r" b="b" t="t" l="l"/>
            <a:pathLst>
              <a:path h="6771740" w="5856153">
                <a:moveTo>
                  <a:pt x="0" y="0"/>
                </a:moveTo>
                <a:lnTo>
                  <a:pt x="5856153" y="0"/>
                </a:lnTo>
                <a:lnTo>
                  <a:pt x="5856153" y="6771740"/>
                </a:lnTo>
                <a:lnTo>
                  <a:pt x="0" y="6771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5" t="0" r="-2035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28054" y="1720205"/>
            <a:ext cx="4190992" cy="1470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Bungee Shade"/>
                <a:ea typeface="Bungee Shade"/>
                <a:cs typeface="Bungee Shade"/>
                <a:sym typeface="Bungee Shade"/>
              </a:rPr>
              <a:t>cách thức hoạt động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2467" y="5632954"/>
            <a:ext cx="3707247" cy="87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67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input.csv </a:t>
            </a:r>
          </a:p>
          <a:p>
            <a:pPr algn="ctr">
              <a:lnSpc>
                <a:spcPts val="3476"/>
              </a:lnSpc>
            </a:pPr>
            <a:r>
              <a:rPr lang="en-US" b="true" sz="267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 DỮ LIỆU ĐẦU VÀO 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14187" y="1114058"/>
            <a:ext cx="7273813" cy="1708150"/>
            <a:chOff x="0" y="0"/>
            <a:chExt cx="1915737" cy="449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5737" cy="449883"/>
            </a:xfrm>
            <a:custGeom>
              <a:avLst/>
              <a:gdLst/>
              <a:ahLst/>
              <a:cxnLst/>
              <a:rect r="r" b="b" t="t" l="l"/>
              <a:pathLst>
                <a:path h="449883" w="1915737">
                  <a:moveTo>
                    <a:pt x="0" y="0"/>
                  </a:moveTo>
                  <a:lnTo>
                    <a:pt x="1915737" y="0"/>
                  </a:lnTo>
                  <a:lnTo>
                    <a:pt x="1915737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915737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677500" y="1648009"/>
            <a:ext cx="5301446" cy="764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0"/>
              </a:lnSpc>
            </a:pPr>
            <a:r>
              <a:rPr lang="en-US" sz="4486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io_utils.cpp/h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369124" y="3515828"/>
            <a:ext cx="5918197" cy="4920535"/>
            <a:chOff x="0" y="0"/>
            <a:chExt cx="1558702" cy="12959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8702" cy="1295943"/>
            </a:xfrm>
            <a:custGeom>
              <a:avLst/>
              <a:gdLst/>
              <a:ahLst/>
              <a:cxnLst/>
              <a:rect r="r" b="b" t="t" l="l"/>
              <a:pathLst>
                <a:path h="1295943" w="1558702">
                  <a:moveTo>
                    <a:pt x="0" y="0"/>
                  </a:moveTo>
                  <a:lnTo>
                    <a:pt x="1558702" y="0"/>
                  </a:lnTo>
                  <a:lnTo>
                    <a:pt x="1558702" y="1295943"/>
                  </a:lnTo>
                  <a:lnTo>
                    <a:pt x="0" y="12959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558702" cy="1324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522973" y="3679420"/>
            <a:ext cx="5610500" cy="445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2"/>
              </a:lnSpc>
            </a:pPr>
            <a:r>
              <a:rPr lang="en-US" sz="3001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Hàm :</a:t>
            </a:r>
          </a:p>
          <a:p>
            <a:pPr algn="l" marL="648111" indent="-324056" lvl="1">
              <a:lnSpc>
                <a:spcPts val="3902"/>
              </a:lnSpc>
              <a:buAutoNum type="arabicPeriod" startAt="1"/>
            </a:pPr>
            <a:r>
              <a:rPr lang="en-US" b="true" sz="3001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readCSV : </a:t>
            </a:r>
            <a:r>
              <a:rPr lang="en-US" b="true" sz="3001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Đọc file CSV → ma trận số</a:t>
            </a:r>
          </a:p>
          <a:p>
            <a:pPr algn="l" marL="648111" indent="-324056" lvl="1">
              <a:lnSpc>
                <a:spcPts val="3902"/>
              </a:lnSpc>
              <a:buAutoNum type="arabicPeriod" startAt="1"/>
            </a:pPr>
            <a:r>
              <a:rPr lang="en-US" b="true" sz="3001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writeCSV : Ghi ma trận → file CSV</a:t>
            </a:r>
          </a:p>
          <a:p>
            <a:pPr algn="l" marL="648111" indent="-324056" lvl="1">
              <a:lnSpc>
                <a:spcPts val="3902"/>
              </a:lnSpc>
              <a:buAutoNum type="arabicPeriod" startAt="1"/>
            </a:pPr>
            <a:r>
              <a:rPr lang="en-US" b="true" sz="3001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readCSV("input.csv")</a:t>
            </a:r>
          </a:p>
          <a:p>
            <a:pPr algn="l">
              <a:lnSpc>
                <a:spcPts val="3902"/>
              </a:lnSpc>
            </a:pPr>
            <a:r>
              <a:rPr lang="en-US" b="true" sz="3001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     → Đọc từng dòng, tách các số theo dấu  “,”</a:t>
            </a:r>
          </a:p>
          <a:p>
            <a:pPr algn="l">
              <a:lnSpc>
                <a:spcPts val="3902"/>
              </a:lnSpc>
            </a:pPr>
            <a:r>
              <a:rPr lang="en-US" b="true" sz="3001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lưu vào ma trận vector&lt;vector&lt;int&gt;&gt;.</a:t>
            </a:r>
          </a:p>
          <a:p>
            <a:pPr algn="l">
              <a:lnSpc>
                <a:spcPts val="3902"/>
              </a:lnSpc>
            </a:pPr>
            <a:r>
              <a:rPr lang="en-US" b="true" sz="3001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      4.</a:t>
            </a:r>
            <a:r>
              <a:rPr lang="en-US" b="true" sz="3001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writeCSV("output.csv")</a:t>
            </a:r>
          </a:p>
          <a:p>
            <a:pPr algn="l">
              <a:lnSpc>
                <a:spcPts val="3902"/>
              </a:lnSpc>
            </a:pPr>
            <a:r>
              <a:rPr lang="en-US" b="true" sz="3001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     → Ghi từng dòng ma trận ra file, cách nhau bằng dấu “,”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-28335"/>
            <a:ext cx="5856153" cy="10315335"/>
            <a:chOff x="0" y="0"/>
            <a:chExt cx="1542361" cy="27167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42361" cy="2716796"/>
            </a:xfrm>
            <a:custGeom>
              <a:avLst/>
              <a:gdLst/>
              <a:ahLst/>
              <a:cxnLst/>
              <a:rect r="r" b="b" t="t" l="l"/>
              <a:pathLst>
                <a:path h="2716796" w="1542361">
                  <a:moveTo>
                    <a:pt x="0" y="0"/>
                  </a:moveTo>
                  <a:lnTo>
                    <a:pt x="1542361" y="0"/>
                  </a:lnTo>
                  <a:lnTo>
                    <a:pt x="1542361" y="2716796"/>
                  </a:lnTo>
                  <a:lnTo>
                    <a:pt x="0" y="27167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542361" cy="2745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23490" y="1136834"/>
            <a:ext cx="399354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D82B1E"/>
                </a:solidFill>
                <a:latin typeface="TAN Headline"/>
                <a:ea typeface="TAN Headline"/>
                <a:cs typeface="TAN Headline"/>
                <a:sym typeface="TAN Headline"/>
              </a:rPr>
              <a:t>src code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037745"/>
            <a:ext cx="4188333" cy="351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io_utils.cpp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i</a:t>
            </a: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o_utils.h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main.cpp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canny.cpp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canny</a:t>
            </a: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.h</a:t>
            </a:r>
          </a:p>
        </p:txBody>
      </p:sp>
      <p:sp>
        <p:nvSpPr>
          <p:cNvPr name="AutoShape 15" id="15"/>
          <p:cNvSpPr/>
          <p:nvPr/>
        </p:nvSpPr>
        <p:spPr>
          <a:xfrm flipH="true" flipV="true">
            <a:off x="8568937" y="1759134"/>
            <a:ext cx="3954035" cy="41681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6031297" y="422610"/>
            <a:ext cx="5299892" cy="8418461"/>
          </a:xfrm>
          <a:custGeom>
            <a:avLst/>
            <a:gdLst/>
            <a:ahLst/>
            <a:cxnLst/>
            <a:rect r="r" b="b" t="t" l="l"/>
            <a:pathLst>
              <a:path h="8418461" w="5299892">
                <a:moveTo>
                  <a:pt x="0" y="0"/>
                </a:moveTo>
                <a:lnTo>
                  <a:pt x="5299892" y="0"/>
                </a:lnTo>
                <a:lnTo>
                  <a:pt x="5299892" y="8418461"/>
                </a:lnTo>
                <a:lnTo>
                  <a:pt x="0" y="841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931" t="0" r="-99931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14187" y="1114058"/>
            <a:ext cx="7273813" cy="1708150"/>
            <a:chOff x="0" y="0"/>
            <a:chExt cx="1915737" cy="449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5737" cy="449883"/>
            </a:xfrm>
            <a:custGeom>
              <a:avLst/>
              <a:gdLst/>
              <a:ahLst/>
              <a:cxnLst/>
              <a:rect r="r" b="b" t="t" l="l"/>
              <a:pathLst>
                <a:path h="449883" w="1915737">
                  <a:moveTo>
                    <a:pt x="0" y="0"/>
                  </a:moveTo>
                  <a:lnTo>
                    <a:pt x="1915737" y="0"/>
                  </a:lnTo>
                  <a:lnTo>
                    <a:pt x="1915737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915737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677500" y="1648009"/>
            <a:ext cx="5301446" cy="764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0"/>
              </a:lnSpc>
            </a:pPr>
            <a:r>
              <a:rPr lang="en-US" sz="4486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main.cpp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481430" y="3295220"/>
            <a:ext cx="5201240" cy="5948912"/>
            <a:chOff x="0" y="0"/>
            <a:chExt cx="1369874" cy="15667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69874" cy="1566792"/>
            </a:xfrm>
            <a:custGeom>
              <a:avLst/>
              <a:gdLst/>
              <a:ahLst/>
              <a:cxnLst/>
              <a:rect r="r" b="b" t="t" l="l"/>
              <a:pathLst>
                <a:path h="1566792" w="1369874">
                  <a:moveTo>
                    <a:pt x="0" y="0"/>
                  </a:moveTo>
                  <a:lnTo>
                    <a:pt x="1369874" y="0"/>
                  </a:lnTo>
                  <a:lnTo>
                    <a:pt x="1369874" y="1566792"/>
                  </a:lnTo>
                  <a:lnTo>
                    <a:pt x="0" y="156679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369874" cy="1595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677500" y="4156352"/>
            <a:ext cx="5005731" cy="4188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0"/>
              </a:lnSpc>
            </a:pPr>
            <a:r>
              <a:rPr lang="en-US" sz="3193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Chương trình thự</a:t>
            </a: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c hiện 4 bước xử lý ảnh:</a:t>
            </a:r>
          </a:p>
          <a:p>
            <a:pPr algn="l" marL="689373" indent="-344687" lvl="1">
              <a:lnSpc>
                <a:spcPts val="4150"/>
              </a:lnSpc>
              <a:buFont typeface="Arial"/>
              <a:buChar char="•"/>
            </a:pP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📥</a:t>
            </a: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 Đọc ảnh từ input.csv</a:t>
            </a:r>
          </a:p>
          <a:p>
            <a:pPr algn="l" marL="689373" indent="-344687" lvl="1">
              <a:lnSpc>
                <a:spcPts val="4150"/>
              </a:lnSpc>
              <a:buFont typeface="Arial"/>
              <a:buChar char="•"/>
            </a:pP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🧠 Xử </a:t>
            </a: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lý biên bằng Canny</a:t>
            </a:r>
          </a:p>
          <a:p>
            <a:pPr algn="l" marL="689373" indent="-344687" lvl="1">
              <a:lnSpc>
                <a:spcPts val="4150"/>
              </a:lnSpc>
              <a:buFont typeface="Arial"/>
              <a:buChar char="•"/>
            </a:pP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📤 Ghi kết quả ra output.csv</a:t>
            </a:r>
          </a:p>
          <a:p>
            <a:pPr algn="l" marL="689373" indent="-344687" lvl="1">
              <a:lnSpc>
                <a:spcPts val="4150"/>
              </a:lnSpc>
              <a:buFont typeface="Arial"/>
              <a:buChar char="•"/>
            </a:pP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🖨️ In thông báo hoàn tất</a:t>
            </a:r>
          </a:p>
          <a:p>
            <a:pPr algn="l">
              <a:lnSpc>
                <a:spcPts val="4150"/>
              </a:lnSpc>
            </a:pPr>
          </a:p>
          <a:p>
            <a:pPr algn="l">
              <a:lnSpc>
                <a:spcPts val="415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-28335"/>
            <a:ext cx="5856153" cy="10315335"/>
            <a:chOff x="0" y="0"/>
            <a:chExt cx="1542361" cy="27167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42361" cy="2716796"/>
            </a:xfrm>
            <a:custGeom>
              <a:avLst/>
              <a:gdLst/>
              <a:ahLst/>
              <a:cxnLst/>
              <a:rect r="r" b="b" t="t" l="l"/>
              <a:pathLst>
                <a:path h="2716796" w="1542361">
                  <a:moveTo>
                    <a:pt x="0" y="0"/>
                  </a:moveTo>
                  <a:lnTo>
                    <a:pt x="1542361" y="0"/>
                  </a:lnTo>
                  <a:lnTo>
                    <a:pt x="1542361" y="2716796"/>
                  </a:lnTo>
                  <a:lnTo>
                    <a:pt x="0" y="27167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542361" cy="2745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23490" y="1136834"/>
            <a:ext cx="399354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D82B1E"/>
                </a:solidFill>
                <a:latin typeface="TAN Headline"/>
                <a:ea typeface="TAN Headline"/>
                <a:cs typeface="TAN Headline"/>
                <a:sym typeface="TAN Headline"/>
              </a:rPr>
              <a:t>src code</a:t>
            </a:r>
          </a:p>
        </p:txBody>
      </p:sp>
      <p:sp>
        <p:nvSpPr>
          <p:cNvPr name="AutoShape 14" id="14"/>
          <p:cNvSpPr/>
          <p:nvPr/>
        </p:nvSpPr>
        <p:spPr>
          <a:xfrm flipH="true" flipV="true">
            <a:off x="8681243" y="1778184"/>
            <a:ext cx="3996257" cy="44914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6031297" y="422610"/>
            <a:ext cx="5299892" cy="8418461"/>
          </a:xfrm>
          <a:custGeom>
            <a:avLst/>
            <a:gdLst/>
            <a:ahLst/>
            <a:cxnLst/>
            <a:rect r="r" b="b" t="t" l="l"/>
            <a:pathLst>
              <a:path h="8418461" w="5299892">
                <a:moveTo>
                  <a:pt x="0" y="0"/>
                </a:moveTo>
                <a:lnTo>
                  <a:pt x="5299892" y="0"/>
                </a:lnTo>
                <a:lnTo>
                  <a:pt x="5299892" y="8418461"/>
                </a:lnTo>
                <a:lnTo>
                  <a:pt x="0" y="841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931" t="0" r="-99931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3037745"/>
            <a:ext cx="4188333" cy="351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io_utils.cpp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i</a:t>
            </a: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o_utils.h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main.cpp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canny.cpp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canny</a:t>
            </a: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.h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57195" y="1391048"/>
            <a:ext cx="7273813" cy="1708150"/>
            <a:chOff x="0" y="0"/>
            <a:chExt cx="1915737" cy="449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5737" cy="449883"/>
            </a:xfrm>
            <a:custGeom>
              <a:avLst/>
              <a:gdLst/>
              <a:ahLst/>
              <a:cxnLst/>
              <a:rect r="r" b="b" t="t" l="l"/>
              <a:pathLst>
                <a:path h="449883" w="1915737">
                  <a:moveTo>
                    <a:pt x="0" y="0"/>
                  </a:moveTo>
                  <a:lnTo>
                    <a:pt x="1915737" y="0"/>
                  </a:lnTo>
                  <a:lnTo>
                    <a:pt x="1915737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915737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215123" y="1901458"/>
            <a:ext cx="5739643" cy="620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6"/>
              </a:lnSpc>
            </a:pPr>
            <a:r>
              <a:rPr lang="en-US" sz="3661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canny.cpp/h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577105" y="3509117"/>
            <a:ext cx="6653902" cy="4858108"/>
            <a:chOff x="0" y="0"/>
            <a:chExt cx="1752468" cy="12795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2468" cy="1279502"/>
            </a:xfrm>
            <a:custGeom>
              <a:avLst/>
              <a:gdLst/>
              <a:ahLst/>
              <a:cxnLst/>
              <a:rect r="r" b="b" t="t" l="l"/>
              <a:pathLst>
                <a:path h="1279502" w="1752468">
                  <a:moveTo>
                    <a:pt x="0" y="0"/>
                  </a:moveTo>
                  <a:lnTo>
                    <a:pt x="1752468" y="0"/>
                  </a:lnTo>
                  <a:lnTo>
                    <a:pt x="1752468" y="1279502"/>
                  </a:lnTo>
                  <a:lnTo>
                    <a:pt x="0" y="12795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752468" cy="1308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634098" y="3838615"/>
            <a:ext cx="6596909" cy="396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9"/>
              </a:lnSpc>
            </a:pPr>
            <a:r>
              <a:rPr lang="en-US" sz="2206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Chức năng :</a:t>
            </a:r>
          </a:p>
          <a:p>
            <a:pPr algn="l">
              <a:lnSpc>
                <a:spcPts val="2869"/>
              </a:lnSpc>
            </a:pPr>
            <a:r>
              <a:rPr lang="en-US" sz="2206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Là trái tim của thuật toán phát</a:t>
            </a:r>
            <a:r>
              <a:rPr lang="en-US" b="true" sz="2206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 hiện biên Canny. Gồm các bước:</a:t>
            </a:r>
          </a:p>
          <a:p>
            <a:pPr algn="l" marL="476476" indent="-238238" lvl="1">
              <a:lnSpc>
                <a:spcPts val="2869"/>
              </a:lnSpc>
              <a:buAutoNum type="arabicPeriod" startAt="1"/>
            </a:pPr>
            <a:r>
              <a:rPr lang="en-US" b="true" sz="2206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🔍 gaussianBlur(...)→ Làm mờ ảnh, giảm nhiễu.</a:t>
            </a:r>
          </a:p>
          <a:p>
            <a:pPr algn="l" marL="476476" indent="-238238" lvl="1">
              <a:lnSpc>
                <a:spcPts val="2869"/>
              </a:lnSpc>
              <a:buAutoNum type="arabicPeriod" startAt="1"/>
            </a:pPr>
            <a:r>
              <a:rPr lang="en-US" b="true" sz="2206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🧭 computeGradient(...)→ Tính độ lớn và hướng gradient (Sobel).</a:t>
            </a:r>
          </a:p>
          <a:p>
            <a:pPr algn="l" marL="476476" indent="-238238" lvl="1">
              <a:lnSpc>
                <a:spcPts val="2869"/>
              </a:lnSpc>
              <a:buAutoNum type="arabicPeriod" startAt="1"/>
            </a:pPr>
            <a:r>
              <a:rPr lang="en-US" b="true" sz="2206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✂️ nonMaximumSuppression(...)</a:t>
            </a:r>
            <a:r>
              <a:rPr lang="en-US" b="true" sz="2206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 → G</a:t>
            </a:r>
            <a:r>
              <a:rPr lang="en-US" b="true" sz="2206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iữ lại điểm biên mạnh nhất (ức chế điểm không cực đại).</a:t>
            </a:r>
          </a:p>
          <a:p>
            <a:pPr algn="l" marL="476476" indent="-238238" lvl="1">
              <a:lnSpc>
                <a:spcPts val="2869"/>
              </a:lnSpc>
              <a:buAutoNum type="arabicPeriod" startAt="1"/>
            </a:pPr>
            <a:r>
              <a:rPr lang="en-US" b="true" sz="2206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⚖️ doub</a:t>
            </a:r>
            <a:r>
              <a:rPr lang="en-US" b="true" sz="2206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leThreshold(...)</a:t>
            </a:r>
            <a:r>
              <a:rPr lang="en-US" b="true" sz="2206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→ P</a:t>
            </a:r>
            <a:r>
              <a:rPr lang="en-US" b="true" sz="2206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hân loại điểm biên: mạnh, yếu, không phải biên.</a:t>
            </a:r>
          </a:p>
          <a:p>
            <a:pPr algn="l" marL="476476" indent="-238238" lvl="1">
              <a:lnSpc>
                <a:spcPts val="2869"/>
              </a:lnSpc>
              <a:buAutoNum type="arabicPeriod" startAt="1"/>
            </a:pPr>
            <a:r>
              <a:rPr lang="en-US" b="true" sz="2206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🔗 hysteresis(...) → Kết nối các điểm yếu liền kề với điểm mạnh thành biên hoàn chỉnh.</a:t>
            </a:r>
          </a:p>
          <a:p>
            <a:pPr algn="l">
              <a:lnSpc>
                <a:spcPts val="2772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-28335"/>
            <a:ext cx="4556462" cy="10315335"/>
            <a:chOff x="0" y="0"/>
            <a:chExt cx="1200056" cy="27167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00056" cy="2716796"/>
            </a:xfrm>
            <a:custGeom>
              <a:avLst/>
              <a:gdLst/>
              <a:ahLst/>
              <a:cxnLst/>
              <a:rect r="r" b="b" t="t" l="l"/>
              <a:pathLst>
                <a:path h="2716796" w="1200056">
                  <a:moveTo>
                    <a:pt x="0" y="0"/>
                  </a:moveTo>
                  <a:lnTo>
                    <a:pt x="1200056" y="0"/>
                  </a:lnTo>
                  <a:lnTo>
                    <a:pt x="1200056" y="2716796"/>
                  </a:lnTo>
                  <a:lnTo>
                    <a:pt x="0" y="27167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200056" cy="2745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23490" y="1136834"/>
            <a:ext cx="399354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D82B1E"/>
                </a:solidFill>
                <a:latin typeface="TAN Headline"/>
                <a:ea typeface="TAN Headline"/>
                <a:cs typeface="TAN Headline"/>
                <a:sym typeface="TAN Headline"/>
              </a:rPr>
              <a:t>src code</a:t>
            </a:r>
          </a:p>
        </p:txBody>
      </p:sp>
      <p:sp>
        <p:nvSpPr>
          <p:cNvPr name="AutoShape 14" id="14"/>
          <p:cNvSpPr/>
          <p:nvPr/>
        </p:nvSpPr>
        <p:spPr>
          <a:xfrm flipH="true" flipV="true">
            <a:off x="7785325" y="1827867"/>
            <a:ext cx="3848773" cy="400961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5135379" y="434882"/>
            <a:ext cx="5299892" cy="8418461"/>
          </a:xfrm>
          <a:custGeom>
            <a:avLst/>
            <a:gdLst/>
            <a:ahLst/>
            <a:cxnLst/>
            <a:rect r="r" b="b" t="t" l="l"/>
            <a:pathLst>
              <a:path h="8418461" w="5299892">
                <a:moveTo>
                  <a:pt x="0" y="0"/>
                </a:moveTo>
                <a:lnTo>
                  <a:pt x="5299891" y="0"/>
                </a:lnTo>
                <a:lnTo>
                  <a:pt x="5299891" y="8418461"/>
                </a:lnTo>
                <a:lnTo>
                  <a:pt x="0" y="841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931" t="0" r="-99931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2873415"/>
            <a:ext cx="4188333" cy="351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io_utils.cpp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i</a:t>
            </a: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o_utils.h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main.cpp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canny.cpp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canny</a:t>
            </a: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.h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40237" y="2171208"/>
            <a:ext cx="13607527" cy="5944585"/>
            <a:chOff x="0" y="0"/>
            <a:chExt cx="3583875" cy="15656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83875" cy="1565652"/>
            </a:xfrm>
            <a:custGeom>
              <a:avLst/>
              <a:gdLst/>
              <a:ahLst/>
              <a:cxnLst/>
              <a:rect r="r" b="b" t="t" l="l"/>
              <a:pathLst>
                <a:path h="1565652" w="3583875">
                  <a:moveTo>
                    <a:pt x="0" y="0"/>
                  </a:moveTo>
                  <a:lnTo>
                    <a:pt x="3583875" y="0"/>
                  </a:lnTo>
                  <a:lnTo>
                    <a:pt x="3583875" y="1565652"/>
                  </a:lnTo>
                  <a:lnTo>
                    <a:pt x="0" y="15656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583875" cy="1594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079160">
            <a:off x="7263581" y="7631881"/>
            <a:ext cx="3760839" cy="4114800"/>
          </a:xfrm>
          <a:custGeom>
            <a:avLst/>
            <a:gdLst/>
            <a:ahLst/>
            <a:cxnLst/>
            <a:rect r="r" b="b" t="t" l="l"/>
            <a:pathLst>
              <a:path h="4114800" w="3760839">
                <a:moveTo>
                  <a:pt x="0" y="0"/>
                </a:moveTo>
                <a:lnTo>
                  <a:pt x="3760838" y="0"/>
                </a:lnTo>
                <a:lnTo>
                  <a:pt x="37608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70560" y="3553147"/>
            <a:ext cx="8946880" cy="3637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51"/>
              </a:lnSpc>
            </a:pPr>
            <a:r>
              <a:rPr lang="en-US" sz="1454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the</a:t>
            </a:r>
          </a:p>
          <a:p>
            <a:pPr algn="ctr">
              <a:lnSpc>
                <a:spcPts val="17160"/>
              </a:lnSpc>
            </a:pPr>
            <a:r>
              <a:rPr lang="en-US" sz="1454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end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436891">
            <a:off x="-57322" y="6455483"/>
            <a:ext cx="4167216" cy="3646314"/>
          </a:xfrm>
          <a:custGeom>
            <a:avLst/>
            <a:gdLst/>
            <a:ahLst/>
            <a:cxnLst/>
            <a:rect r="r" b="b" t="t" l="l"/>
            <a:pathLst>
              <a:path h="3646314" w="4167216">
                <a:moveTo>
                  <a:pt x="0" y="0"/>
                </a:moveTo>
                <a:lnTo>
                  <a:pt x="4167216" y="0"/>
                </a:lnTo>
                <a:lnTo>
                  <a:pt x="4167216" y="3646314"/>
                </a:lnTo>
                <a:lnTo>
                  <a:pt x="0" y="3646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952308">
            <a:off x="14121375" y="493021"/>
            <a:ext cx="4415125" cy="3162333"/>
          </a:xfrm>
          <a:custGeom>
            <a:avLst/>
            <a:gdLst/>
            <a:ahLst/>
            <a:cxnLst/>
            <a:rect r="r" b="b" t="t" l="l"/>
            <a:pathLst>
              <a:path h="3162333" w="4415125">
                <a:moveTo>
                  <a:pt x="0" y="0"/>
                </a:moveTo>
                <a:lnTo>
                  <a:pt x="4415125" y="0"/>
                </a:lnTo>
                <a:lnTo>
                  <a:pt x="4415125" y="3162333"/>
                </a:lnTo>
                <a:lnTo>
                  <a:pt x="0" y="31623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08957" y="-222363"/>
            <a:ext cx="5746837" cy="4816894"/>
          </a:xfrm>
          <a:custGeom>
            <a:avLst/>
            <a:gdLst/>
            <a:ahLst/>
            <a:cxnLst/>
            <a:rect r="r" b="b" t="t" l="l"/>
            <a:pathLst>
              <a:path h="4816894" w="5746837">
                <a:moveTo>
                  <a:pt x="0" y="0"/>
                </a:moveTo>
                <a:lnTo>
                  <a:pt x="5746837" y="0"/>
                </a:lnTo>
                <a:lnTo>
                  <a:pt x="5746837" y="4816894"/>
                </a:lnTo>
                <a:lnTo>
                  <a:pt x="0" y="4816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63375" y="5943901"/>
            <a:ext cx="4177060" cy="4669478"/>
          </a:xfrm>
          <a:custGeom>
            <a:avLst/>
            <a:gdLst/>
            <a:ahLst/>
            <a:cxnLst/>
            <a:rect r="r" b="b" t="t" l="l"/>
            <a:pathLst>
              <a:path h="4669478" w="4177060">
                <a:moveTo>
                  <a:pt x="0" y="0"/>
                </a:moveTo>
                <a:lnTo>
                  <a:pt x="4177060" y="0"/>
                </a:lnTo>
                <a:lnTo>
                  <a:pt x="4177060" y="4669478"/>
                </a:lnTo>
                <a:lnTo>
                  <a:pt x="0" y="46694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37710" y="-740780"/>
            <a:ext cx="3515591" cy="2486481"/>
          </a:xfrm>
          <a:custGeom>
            <a:avLst/>
            <a:gdLst/>
            <a:ahLst/>
            <a:cxnLst/>
            <a:rect r="r" b="b" t="t" l="l"/>
            <a:pathLst>
              <a:path h="2486481" w="3515591">
                <a:moveTo>
                  <a:pt x="0" y="0"/>
                </a:moveTo>
                <a:lnTo>
                  <a:pt x="3515590" y="0"/>
                </a:lnTo>
                <a:lnTo>
                  <a:pt x="3515590" y="2486482"/>
                </a:lnTo>
                <a:lnTo>
                  <a:pt x="0" y="24864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10527" y="6784630"/>
            <a:ext cx="7548773" cy="2470934"/>
            <a:chOff x="0" y="0"/>
            <a:chExt cx="1988154" cy="6507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88154" cy="650781"/>
            </a:xfrm>
            <a:custGeom>
              <a:avLst/>
              <a:gdLst/>
              <a:ahLst/>
              <a:cxnLst/>
              <a:rect r="r" b="b" t="t" l="l"/>
              <a:pathLst>
                <a:path h="650781" w="1988154">
                  <a:moveTo>
                    <a:pt x="0" y="0"/>
                  </a:moveTo>
                  <a:lnTo>
                    <a:pt x="1988154" y="0"/>
                  </a:lnTo>
                  <a:lnTo>
                    <a:pt x="1988154" y="650781"/>
                  </a:lnTo>
                  <a:lnTo>
                    <a:pt x="0" y="6507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988154" cy="679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6699" y="3537229"/>
            <a:ext cx="7548773" cy="2470934"/>
            <a:chOff x="0" y="0"/>
            <a:chExt cx="1988154" cy="6507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8154" cy="650781"/>
            </a:xfrm>
            <a:custGeom>
              <a:avLst/>
              <a:gdLst/>
              <a:ahLst/>
              <a:cxnLst/>
              <a:rect r="r" b="b" t="t" l="l"/>
              <a:pathLst>
                <a:path h="650781" w="1988154">
                  <a:moveTo>
                    <a:pt x="0" y="0"/>
                  </a:moveTo>
                  <a:lnTo>
                    <a:pt x="1988154" y="0"/>
                  </a:lnTo>
                  <a:lnTo>
                    <a:pt x="1988154" y="650781"/>
                  </a:lnTo>
                  <a:lnTo>
                    <a:pt x="0" y="6507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988154" cy="679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30816" y="1028700"/>
            <a:ext cx="19027773" cy="1708150"/>
            <a:chOff x="0" y="0"/>
            <a:chExt cx="5011430" cy="4498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11430" cy="449883"/>
            </a:xfrm>
            <a:custGeom>
              <a:avLst/>
              <a:gdLst/>
              <a:ahLst/>
              <a:cxnLst/>
              <a:rect r="r" b="b" t="t" l="l"/>
              <a:pathLst>
                <a:path h="449883" w="5011430">
                  <a:moveTo>
                    <a:pt x="0" y="0"/>
                  </a:moveTo>
                  <a:lnTo>
                    <a:pt x="5011430" y="0"/>
                  </a:lnTo>
                  <a:lnTo>
                    <a:pt x="5011430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5011430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784630"/>
            <a:ext cx="7548773" cy="2470934"/>
            <a:chOff x="0" y="0"/>
            <a:chExt cx="1988154" cy="6507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88154" cy="650781"/>
            </a:xfrm>
            <a:custGeom>
              <a:avLst/>
              <a:gdLst/>
              <a:ahLst/>
              <a:cxnLst/>
              <a:rect r="r" b="b" t="t" l="l"/>
              <a:pathLst>
                <a:path h="650781" w="1988154">
                  <a:moveTo>
                    <a:pt x="0" y="0"/>
                  </a:moveTo>
                  <a:lnTo>
                    <a:pt x="1988154" y="0"/>
                  </a:lnTo>
                  <a:lnTo>
                    <a:pt x="1988154" y="650781"/>
                  </a:lnTo>
                  <a:lnTo>
                    <a:pt x="0" y="6507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988154" cy="679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61085" y="4241214"/>
            <a:ext cx="1062965" cy="1062965"/>
            <a:chOff x="0" y="0"/>
            <a:chExt cx="1417287" cy="141728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417287" cy="1417287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53023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326427" y="152642"/>
              <a:ext cx="764433" cy="1049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89"/>
                </a:lnSpc>
              </a:pPr>
              <a:r>
                <a:rPr lang="en-US" sz="4778">
                  <a:solidFill>
                    <a:srgbClr val="FFFFF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61085" y="7488614"/>
            <a:ext cx="1062965" cy="1062965"/>
            <a:chOff x="0" y="0"/>
            <a:chExt cx="1417287" cy="141728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417287" cy="1417287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53023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326427" y="164341"/>
              <a:ext cx="764433" cy="1049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89"/>
                </a:lnSpc>
              </a:pPr>
              <a:r>
                <a:rPr lang="en-US" sz="4778">
                  <a:solidFill>
                    <a:srgbClr val="FFFFF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2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092250" y="7488614"/>
            <a:ext cx="1062965" cy="1062965"/>
            <a:chOff x="0" y="0"/>
            <a:chExt cx="1417287" cy="1417287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417287" cy="1417287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5302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326427" y="140944"/>
              <a:ext cx="764433" cy="1049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89"/>
                </a:lnSpc>
              </a:pPr>
              <a:r>
                <a:rPr lang="en-US" sz="4778">
                  <a:solidFill>
                    <a:srgbClr val="FFFFF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4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10527" y="3537229"/>
            <a:ext cx="7548773" cy="2470934"/>
            <a:chOff x="0" y="0"/>
            <a:chExt cx="1988154" cy="65078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88154" cy="650781"/>
            </a:xfrm>
            <a:custGeom>
              <a:avLst/>
              <a:gdLst/>
              <a:ahLst/>
              <a:cxnLst/>
              <a:rect r="r" b="b" t="t" l="l"/>
              <a:pathLst>
                <a:path h="650781" w="1988154">
                  <a:moveTo>
                    <a:pt x="0" y="0"/>
                  </a:moveTo>
                  <a:lnTo>
                    <a:pt x="1988154" y="0"/>
                  </a:lnTo>
                  <a:lnTo>
                    <a:pt x="1988154" y="650781"/>
                  </a:lnTo>
                  <a:lnTo>
                    <a:pt x="0" y="6507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1988154" cy="679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092250" y="4241214"/>
            <a:ext cx="1062965" cy="1062965"/>
            <a:chOff x="0" y="0"/>
            <a:chExt cx="1417287" cy="1417287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417287" cy="1417287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53023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326427" y="152642"/>
              <a:ext cx="764433" cy="1049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89"/>
                </a:lnSpc>
              </a:pPr>
              <a:r>
                <a:rPr lang="en-US" sz="4778">
                  <a:solidFill>
                    <a:srgbClr val="FFFFFF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3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-690026">
            <a:off x="15060992" y="259804"/>
            <a:ext cx="2527585" cy="4114800"/>
          </a:xfrm>
          <a:custGeom>
            <a:avLst/>
            <a:gdLst/>
            <a:ahLst/>
            <a:cxnLst/>
            <a:rect r="r" b="b" t="t" l="l"/>
            <a:pathLst>
              <a:path h="4114800" w="2527585">
                <a:moveTo>
                  <a:pt x="0" y="0"/>
                </a:moveTo>
                <a:lnTo>
                  <a:pt x="2527586" y="0"/>
                </a:lnTo>
                <a:lnTo>
                  <a:pt x="25275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2984350" y="1219200"/>
            <a:ext cx="1169182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Đề tài : Biến đổi hình thái của ảnh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565543" y="4108169"/>
            <a:ext cx="5894137" cy="121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699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Ngôn ngữ lập trình: Matlab, C/C++</a:t>
            </a:r>
          </a:p>
          <a:p>
            <a:pPr algn="l">
              <a:lnSpc>
                <a:spcPts val="4809"/>
              </a:lnSpc>
            </a:pPr>
            <a:r>
              <a:rPr lang="en-US" b="true" sz="3699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Đối tượng xử lý: Ảnh cường độ xám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298090" y="4203114"/>
            <a:ext cx="6110482" cy="121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699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Viết chương trình thực hiện biến đổi hình thái: co, dãn, đóng, mở.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424051" y="7091092"/>
            <a:ext cx="5272365" cy="242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4"/>
              </a:lnSpc>
            </a:pPr>
            <a:r>
              <a:rPr lang="en-US" sz="3695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Yêu cầu:</a:t>
            </a:r>
          </a:p>
          <a:p>
            <a:pPr algn="l">
              <a:lnSpc>
                <a:spcPts val="4804"/>
              </a:lnSpc>
            </a:pPr>
            <a:r>
              <a:rPr lang="en-US" sz="3695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 +Đọc ảnh đầu vào từ file CSV </a:t>
            </a:r>
          </a:p>
          <a:p>
            <a:pPr algn="l">
              <a:lnSpc>
                <a:spcPts val="4804"/>
              </a:lnSpc>
            </a:pPr>
            <a:r>
              <a:rPr lang="en-US" sz="3695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+ Ghi ảnh kết quả ra file CSV</a:t>
            </a:r>
          </a:p>
          <a:p>
            <a:pPr algn="l">
              <a:lnSpc>
                <a:spcPts val="4804"/>
              </a:lnSpc>
            </a:pPr>
            <a:r>
              <a:rPr lang="en-US" sz="3695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298090" y="7091092"/>
            <a:ext cx="5278224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699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Viết chương trình thực hiện phương pháp phát hiện biên tối ưu (Phương pháp Canny).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0" y="2704557"/>
            <a:ext cx="7436214" cy="76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2"/>
              </a:lnSpc>
            </a:pPr>
            <a:r>
              <a:rPr lang="en-US" sz="445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Yêu cầu và nhiệm vụ thực hiện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86350" y="3225457"/>
            <a:ext cx="8115300" cy="6032843"/>
            <a:chOff x="0" y="0"/>
            <a:chExt cx="2137363" cy="15888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37363" cy="1588897"/>
            </a:xfrm>
            <a:custGeom>
              <a:avLst/>
              <a:gdLst/>
              <a:ahLst/>
              <a:cxnLst/>
              <a:rect r="r" b="b" t="t" l="l"/>
              <a:pathLst>
                <a:path h="1588897" w="2137363">
                  <a:moveTo>
                    <a:pt x="0" y="0"/>
                  </a:moveTo>
                  <a:lnTo>
                    <a:pt x="2137363" y="0"/>
                  </a:lnTo>
                  <a:lnTo>
                    <a:pt x="2137363" y="1588897"/>
                  </a:lnTo>
                  <a:lnTo>
                    <a:pt x="0" y="15888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37363" cy="1617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30816" y="1028700"/>
            <a:ext cx="19027773" cy="1708150"/>
            <a:chOff x="0" y="0"/>
            <a:chExt cx="5011430" cy="4498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1430" cy="449883"/>
            </a:xfrm>
            <a:custGeom>
              <a:avLst/>
              <a:gdLst/>
              <a:ahLst/>
              <a:cxnLst/>
              <a:rect r="r" b="b" t="t" l="l"/>
              <a:pathLst>
                <a:path h="449883" w="5011430">
                  <a:moveTo>
                    <a:pt x="0" y="0"/>
                  </a:moveTo>
                  <a:lnTo>
                    <a:pt x="5011430" y="0"/>
                  </a:lnTo>
                  <a:lnTo>
                    <a:pt x="5011430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5011430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611922" y="3225457"/>
            <a:ext cx="13180197" cy="7311438"/>
          </a:xfrm>
          <a:custGeom>
            <a:avLst/>
            <a:gdLst/>
            <a:ahLst/>
            <a:cxnLst/>
            <a:rect r="r" b="b" t="t" l="l"/>
            <a:pathLst>
              <a:path h="7311438" w="13180197">
                <a:moveTo>
                  <a:pt x="0" y="0"/>
                </a:moveTo>
                <a:lnTo>
                  <a:pt x="13180197" y="0"/>
                </a:lnTo>
                <a:lnTo>
                  <a:pt x="13180197" y="7311437"/>
                </a:lnTo>
                <a:lnTo>
                  <a:pt x="0" y="731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37968" y="3542906"/>
            <a:ext cx="7812063" cy="434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20"/>
              </a:lnSpc>
            </a:pPr>
            <a:r>
              <a:rPr lang="en-US" b="true" sz="4400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+ Viết chương trình thực hiện biến đổi hình thái: co, dãn, đóng, mở. Trong đó phần tử cấu trúc cũng được nhập vào từ file CSV</a:t>
            </a:r>
          </a:p>
          <a:p>
            <a:pPr algn="just">
              <a:lnSpc>
                <a:spcPts val="5720"/>
              </a:lnSpc>
            </a:pPr>
          </a:p>
          <a:p>
            <a:pPr algn="just">
              <a:lnSpc>
                <a:spcPts val="5720"/>
              </a:lnSpc>
            </a:pPr>
            <a:r>
              <a:rPr lang="en-US" b="true" sz="4400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+ Ngôn ngữ sử dụng : C++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7770" y="1004252"/>
            <a:ext cx="16230600" cy="146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9"/>
              </a:lnSpc>
            </a:pPr>
            <a:r>
              <a:rPr lang="en-US" sz="7699">
                <a:solidFill>
                  <a:srgbClr val="000000"/>
                </a:solidFill>
                <a:latin typeface="Bungee Shade"/>
                <a:ea typeface="Bungee Shade"/>
                <a:cs typeface="Bungee Shade"/>
                <a:sym typeface="Bungee Shade"/>
              </a:rPr>
              <a:t>Nhiệm vụ 1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8503422" y="3225457"/>
            <a:ext cx="13180197" cy="7311438"/>
          </a:xfrm>
          <a:custGeom>
            <a:avLst/>
            <a:gdLst/>
            <a:ahLst/>
            <a:cxnLst/>
            <a:rect r="r" b="b" t="t" l="l"/>
            <a:pathLst>
              <a:path h="7311438" w="13180197">
                <a:moveTo>
                  <a:pt x="0" y="0"/>
                </a:moveTo>
                <a:lnTo>
                  <a:pt x="13180197" y="0"/>
                </a:lnTo>
                <a:lnTo>
                  <a:pt x="13180197" y="7311437"/>
                </a:lnTo>
                <a:lnTo>
                  <a:pt x="0" y="731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47385" y="2921662"/>
            <a:ext cx="9064538" cy="7180758"/>
            <a:chOff x="0" y="0"/>
            <a:chExt cx="2387368" cy="1891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7368" cy="1891229"/>
            </a:xfrm>
            <a:custGeom>
              <a:avLst/>
              <a:gdLst/>
              <a:ahLst/>
              <a:cxnLst/>
              <a:rect r="r" b="b" t="t" l="l"/>
              <a:pathLst>
                <a:path h="1891229" w="2387368">
                  <a:moveTo>
                    <a:pt x="0" y="0"/>
                  </a:moveTo>
                  <a:lnTo>
                    <a:pt x="2387368" y="0"/>
                  </a:lnTo>
                  <a:lnTo>
                    <a:pt x="2387368" y="1891229"/>
                  </a:lnTo>
                  <a:lnTo>
                    <a:pt x="0" y="18912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387368" cy="1919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morphology_project/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├── bin/                    # Chứa file thực thi (.exe)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├── data/                   # Chứa tất cả dữ liệu CSV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├── input_image.csv         # Ảnh gốc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├── struct_element.csv      # Phần tử cấu trúc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├── erosion.csv             # Kết quả sau erosion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├── dilation.csv            # ...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└── closing.csv, opening.csv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├── src/                   # Code nguồn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├── main.cpp           # Hàm chính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├── io_utils.cpp/h     # Đọc/ghi CSV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│   └── morphology.cpp/h   # Các thuật toán hình thái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├── Makefile               # Dùng để biên dịch</a:t>
              </a:r>
            </a:p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30816" y="1028700"/>
            <a:ext cx="19027773" cy="1708150"/>
            <a:chOff x="0" y="0"/>
            <a:chExt cx="5011430" cy="4498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1430" cy="449883"/>
            </a:xfrm>
            <a:custGeom>
              <a:avLst/>
              <a:gdLst/>
              <a:ahLst/>
              <a:cxnLst/>
              <a:rect r="r" b="b" t="t" l="l"/>
              <a:pathLst>
                <a:path h="449883" w="5011430">
                  <a:moveTo>
                    <a:pt x="0" y="0"/>
                  </a:moveTo>
                  <a:lnTo>
                    <a:pt x="5011430" y="0"/>
                  </a:lnTo>
                  <a:lnTo>
                    <a:pt x="5011430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5011430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611922" y="3225457"/>
            <a:ext cx="13180197" cy="7311438"/>
          </a:xfrm>
          <a:custGeom>
            <a:avLst/>
            <a:gdLst/>
            <a:ahLst/>
            <a:cxnLst/>
            <a:rect r="r" b="b" t="t" l="l"/>
            <a:pathLst>
              <a:path h="7311438" w="13180197">
                <a:moveTo>
                  <a:pt x="0" y="0"/>
                </a:moveTo>
                <a:lnTo>
                  <a:pt x="13180197" y="0"/>
                </a:lnTo>
                <a:lnTo>
                  <a:pt x="13180197" y="7311437"/>
                </a:lnTo>
                <a:lnTo>
                  <a:pt x="0" y="731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70682" y="2883562"/>
            <a:ext cx="8096271" cy="7508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Cấu trúc chương trình thực hiện 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morphology_project/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├── bin/                     # Chứa file thực thi (.exe)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├── data/                   # Chứa tất cả dữ liệu CSV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│   ├── input_image.csv           # Ảnh gốc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│   ├── struct_element.csv      # Phần tử cấu trúc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│   ├── erosion.csv                     # Kết quả sau erosion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│   ├── dilation.csv                    # ...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│   └── closing.csv, opening.csv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├── src/                                       # Code nguồn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│   ├── main.cpp                    # Hàm chính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│   ├── io_utils.cpp/h           # Đọc/ghi CSV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│   └── morphology.cpp/h    # Các thuật toán hình thái</a:t>
            </a:r>
          </a:p>
          <a:p>
            <a:pPr algn="l">
              <a:lnSpc>
                <a:spcPts val="4000"/>
              </a:lnSpc>
            </a:pPr>
            <a:r>
              <a:rPr lang="en-US" sz="3077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├── Makefile                               # Dùng để biên dịch</a:t>
            </a:r>
          </a:p>
          <a:p>
            <a:pPr algn="ctr">
              <a:lnSpc>
                <a:spcPts val="40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8503422" y="3225457"/>
            <a:ext cx="13180197" cy="7311438"/>
          </a:xfrm>
          <a:custGeom>
            <a:avLst/>
            <a:gdLst/>
            <a:ahLst/>
            <a:cxnLst/>
            <a:rect r="r" b="b" t="t" l="l"/>
            <a:pathLst>
              <a:path h="7311438" w="13180197">
                <a:moveTo>
                  <a:pt x="0" y="0"/>
                </a:moveTo>
                <a:lnTo>
                  <a:pt x="13180197" y="0"/>
                </a:lnTo>
                <a:lnTo>
                  <a:pt x="13180197" y="7311437"/>
                </a:lnTo>
                <a:lnTo>
                  <a:pt x="0" y="731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67770" y="1004252"/>
            <a:ext cx="16230600" cy="146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9"/>
              </a:lnSpc>
            </a:pPr>
            <a:r>
              <a:rPr lang="en-US" sz="7699">
                <a:solidFill>
                  <a:srgbClr val="000000"/>
                </a:solidFill>
                <a:latin typeface="Bungee Shade"/>
                <a:ea typeface="Bungee Shade"/>
                <a:cs typeface="Bungee Shade"/>
                <a:sym typeface="Bungee Shade"/>
              </a:rPr>
              <a:t>Nhiệm vụ 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0816" y="1682104"/>
            <a:ext cx="7273813" cy="1708150"/>
            <a:chOff x="0" y="0"/>
            <a:chExt cx="1915737" cy="449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5737" cy="449883"/>
            </a:xfrm>
            <a:custGeom>
              <a:avLst/>
              <a:gdLst/>
              <a:ahLst/>
              <a:cxnLst/>
              <a:rect r="r" b="b" t="t" l="l"/>
              <a:pathLst>
                <a:path h="449883" w="1915737">
                  <a:moveTo>
                    <a:pt x="0" y="0"/>
                  </a:moveTo>
                  <a:lnTo>
                    <a:pt x="1915737" y="0"/>
                  </a:lnTo>
                  <a:lnTo>
                    <a:pt x="1915737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915737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7512" y="3948624"/>
            <a:ext cx="5201240" cy="4627937"/>
            <a:chOff x="0" y="0"/>
            <a:chExt cx="1369874" cy="12188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9874" cy="1218881"/>
            </a:xfrm>
            <a:custGeom>
              <a:avLst/>
              <a:gdLst/>
              <a:ahLst/>
              <a:cxnLst/>
              <a:rect r="r" b="b" t="t" l="l"/>
              <a:pathLst>
                <a:path h="1218881" w="1369874">
                  <a:moveTo>
                    <a:pt x="0" y="0"/>
                  </a:moveTo>
                  <a:lnTo>
                    <a:pt x="1369874" y="0"/>
                  </a:lnTo>
                  <a:lnTo>
                    <a:pt x="1369874" y="1218881"/>
                  </a:lnTo>
                  <a:lnTo>
                    <a:pt x="0" y="12188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369874" cy="12474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struct_element.csv – PHẦN TỬ CẤU TRÚC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431847" y="-28335"/>
            <a:ext cx="5856153" cy="10315335"/>
            <a:chOff x="0" y="0"/>
            <a:chExt cx="1542361" cy="27167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2361" cy="2716796"/>
            </a:xfrm>
            <a:custGeom>
              <a:avLst/>
              <a:gdLst/>
              <a:ahLst/>
              <a:cxnLst/>
              <a:rect r="r" b="b" t="t" l="l"/>
              <a:pathLst>
                <a:path h="2716796" w="1542361">
                  <a:moveTo>
                    <a:pt x="0" y="0"/>
                  </a:moveTo>
                  <a:lnTo>
                    <a:pt x="1542361" y="0"/>
                  </a:lnTo>
                  <a:lnTo>
                    <a:pt x="1542361" y="2716796"/>
                  </a:lnTo>
                  <a:lnTo>
                    <a:pt x="0" y="271679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542361" cy="2745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5059713" y="3613279"/>
            <a:ext cx="2449557" cy="252189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6842996" y="565372"/>
            <a:ext cx="5299892" cy="8418461"/>
          </a:xfrm>
          <a:custGeom>
            <a:avLst/>
            <a:gdLst/>
            <a:ahLst/>
            <a:cxnLst/>
            <a:rect r="r" b="b" t="t" l="l"/>
            <a:pathLst>
              <a:path h="8418461" w="5299892">
                <a:moveTo>
                  <a:pt x="0" y="0"/>
                </a:moveTo>
                <a:lnTo>
                  <a:pt x="5299892" y="0"/>
                </a:lnTo>
                <a:lnTo>
                  <a:pt x="5299892" y="8418461"/>
                </a:lnTo>
                <a:lnTo>
                  <a:pt x="0" y="841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931" t="0" r="-99931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28054" y="1720205"/>
            <a:ext cx="4190992" cy="1470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Bungee Shade"/>
                <a:ea typeface="Bungee Shade"/>
                <a:cs typeface="Bungee Shade"/>
                <a:sym typeface="Bungee Shade"/>
              </a:rPr>
              <a:t>cách thức hoạt động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2467" y="5028201"/>
            <a:ext cx="3707247" cy="2185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6"/>
              </a:lnSpc>
            </a:pPr>
            <a:r>
              <a:rPr lang="en-US" sz="267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input_image.csv </a:t>
            </a:r>
          </a:p>
          <a:p>
            <a:pPr algn="ctr">
              <a:lnSpc>
                <a:spcPts val="3476"/>
              </a:lnSpc>
            </a:pPr>
            <a:r>
              <a:rPr lang="en-US" b="true" sz="267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 DỮ LIỆU ĐẦU VÀO )</a:t>
            </a:r>
          </a:p>
          <a:p>
            <a:pPr algn="ctr">
              <a:lnSpc>
                <a:spcPts val="3476"/>
              </a:lnSpc>
            </a:pPr>
          </a:p>
          <a:p>
            <a:pPr algn="ctr">
              <a:lnSpc>
                <a:spcPts val="3476"/>
              </a:lnSpc>
            </a:pPr>
            <a:r>
              <a:rPr lang="en-US" b="true" sz="267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struct_element.csv  (PHẦN TỬ CẤU TRÚC)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31847" y="2347326"/>
            <a:ext cx="6253765" cy="7328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1425" indent="-405713" lvl="1">
              <a:lnSpc>
                <a:spcPts val="4885"/>
              </a:lnSpc>
              <a:buFont typeface="Arial"/>
              <a:buChar char="•"/>
            </a:pPr>
            <a:r>
              <a:rPr lang="en-US" b="true" sz="3758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Bước 1: Đọc file CSV</a:t>
            </a:r>
          </a:p>
          <a:p>
            <a:pPr algn="l">
              <a:lnSpc>
                <a:spcPts val="4885"/>
              </a:lnSpc>
            </a:pPr>
          </a:p>
          <a:p>
            <a:pPr algn="l" marL="811425" indent="-405713" lvl="1">
              <a:lnSpc>
                <a:spcPts val="4885"/>
              </a:lnSpc>
              <a:buFont typeface="Arial"/>
              <a:buChar char="•"/>
            </a:pPr>
            <a:r>
              <a:rPr lang="en-US" b="true" sz="3758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Bước 2: Xử lý hình thái – morphology.cpp/h</a:t>
            </a:r>
          </a:p>
          <a:p>
            <a:pPr algn="l">
              <a:lnSpc>
                <a:spcPts val="4885"/>
              </a:lnSpc>
            </a:pPr>
          </a:p>
          <a:p>
            <a:pPr algn="l" marL="811425" indent="-405713" lvl="1">
              <a:lnSpc>
                <a:spcPts val="4885"/>
              </a:lnSpc>
              <a:buFont typeface="Arial"/>
              <a:buChar char="•"/>
            </a:pPr>
            <a:r>
              <a:rPr lang="en-US" b="true" sz="3758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Bước 3: Ghi kết quả ra file CSV</a:t>
            </a:r>
          </a:p>
          <a:p>
            <a:pPr algn="l" marL="811425" indent="-405713" lvl="1">
              <a:lnSpc>
                <a:spcPts val="4885"/>
              </a:lnSpc>
              <a:buAutoNum type="arabicPeriod" startAt="1"/>
            </a:pPr>
            <a:r>
              <a:rPr lang="en-US" b="true" sz="3758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erosion.csv</a:t>
            </a:r>
          </a:p>
          <a:p>
            <a:pPr algn="l" marL="811425" indent="-405713" lvl="1">
              <a:lnSpc>
                <a:spcPts val="4885"/>
              </a:lnSpc>
              <a:buAutoNum type="arabicPeriod" startAt="1"/>
            </a:pPr>
            <a:r>
              <a:rPr lang="en-US" b="true" sz="3758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dilation.csv</a:t>
            </a:r>
          </a:p>
          <a:p>
            <a:pPr algn="l" marL="811425" indent="-405713" lvl="1">
              <a:lnSpc>
                <a:spcPts val="4885"/>
              </a:lnSpc>
              <a:buAutoNum type="arabicPeriod" startAt="1"/>
            </a:pPr>
            <a:r>
              <a:rPr lang="en-US" b="true" sz="3758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opening.csv</a:t>
            </a:r>
          </a:p>
          <a:p>
            <a:pPr algn="l" marL="811425" indent="-405713" lvl="1">
              <a:lnSpc>
                <a:spcPts val="4885"/>
              </a:lnSpc>
              <a:buAutoNum type="arabicPeriod" startAt="1"/>
            </a:pPr>
            <a:r>
              <a:rPr lang="en-US" b="true" sz="3758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closing.csv</a:t>
            </a:r>
          </a:p>
          <a:p>
            <a:pPr algn="l">
              <a:lnSpc>
                <a:spcPts val="4885"/>
              </a:lnSpc>
            </a:pPr>
          </a:p>
          <a:p>
            <a:pPr algn="l" marL="811425" indent="-405713" lvl="1">
              <a:lnSpc>
                <a:spcPts val="4885"/>
              </a:lnSpc>
              <a:buFont typeface="Arial"/>
              <a:buChar char="•"/>
            </a:pPr>
            <a:r>
              <a:rPr lang="en-US" b="true" sz="3758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Bước 4: Hàm main.cpp.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63234" y="412107"/>
            <a:ext cx="4190992" cy="1470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Bungee Shade"/>
                <a:ea typeface="Bungee Shade"/>
                <a:cs typeface="Bungee Shade"/>
                <a:sym typeface="Bungee Shade"/>
              </a:rPr>
              <a:t>cách thức hoạt động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14187" y="1114058"/>
            <a:ext cx="7273813" cy="1708150"/>
            <a:chOff x="0" y="0"/>
            <a:chExt cx="1915737" cy="449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5737" cy="449883"/>
            </a:xfrm>
            <a:custGeom>
              <a:avLst/>
              <a:gdLst/>
              <a:ahLst/>
              <a:cxnLst/>
              <a:rect r="r" b="b" t="t" l="l"/>
              <a:pathLst>
                <a:path h="449883" w="1915737">
                  <a:moveTo>
                    <a:pt x="0" y="0"/>
                  </a:moveTo>
                  <a:lnTo>
                    <a:pt x="1915737" y="0"/>
                  </a:lnTo>
                  <a:lnTo>
                    <a:pt x="1915737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915737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677500" y="1648009"/>
            <a:ext cx="5301446" cy="764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0"/>
              </a:lnSpc>
            </a:pPr>
            <a:r>
              <a:rPr lang="en-US" sz="4486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io_utils.cpp/h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481430" y="3295220"/>
            <a:ext cx="5201240" cy="5948912"/>
            <a:chOff x="0" y="0"/>
            <a:chExt cx="1369874" cy="15667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69874" cy="1566792"/>
            </a:xfrm>
            <a:custGeom>
              <a:avLst/>
              <a:gdLst/>
              <a:ahLst/>
              <a:cxnLst/>
              <a:rect r="r" b="b" t="t" l="l"/>
              <a:pathLst>
                <a:path h="1566792" w="1369874">
                  <a:moveTo>
                    <a:pt x="0" y="0"/>
                  </a:moveTo>
                  <a:lnTo>
                    <a:pt x="1369874" y="0"/>
                  </a:lnTo>
                  <a:lnTo>
                    <a:pt x="1369874" y="1566792"/>
                  </a:lnTo>
                  <a:lnTo>
                    <a:pt x="0" y="156679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369874" cy="1595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960790" y="3963356"/>
            <a:ext cx="4242519" cy="3664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0"/>
              </a:lnSpc>
            </a:pPr>
            <a:r>
              <a:rPr lang="en-US" sz="3193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Hàm :</a:t>
            </a:r>
          </a:p>
          <a:p>
            <a:pPr algn="l" marL="689373" indent="-344687" lvl="1">
              <a:lnSpc>
                <a:spcPts val="4150"/>
              </a:lnSpc>
              <a:buAutoNum type="arabicPeriod" startAt="1"/>
            </a:pP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readCSV : </a:t>
            </a: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Đọc file CSV → ma trận số</a:t>
            </a:r>
          </a:p>
          <a:p>
            <a:pPr algn="l" marL="689373" indent="-344687" lvl="1">
              <a:lnSpc>
                <a:spcPts val="4150"/>
              </a:lnSpc>
              <a:buAutoNum type="arabicPeriod" startAt="1"/>
            </a:pP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writeCSV : Ghi ma trận → file CSV</a:t>
            </a:r>
          </a:p>
          <a:p>
            <a:pPr algn="l" marL="689373" indent="-344687" lvl="1">
              <a:lnSpc>
                <a:spcPts val="4150"/>
              </a:lnSpc>
              <a:buAutoNum type="arabicPeriod" startAt="1"/>
            </a:pP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padImage : Thêm viền số 0 xung quanh ảnh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-28335"/>
            <a:ext cx="5856153" cy="10315335"/>
            <a:chOff x="0" y="0"/>
            <a:chExt cx="1542361" cy="27167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42361" cy="2716796"/>
            </a:xfrm>
            <a:custGeom>
              <a:avLst/>
              <a:gdLst/>
              <a:ahLst/>
              <a:cxnLst/>
              <a:rect r="r" b="b" t="t" l="l"/>
              <a:pathLst>
                <a:path h="2716796" w="1542361">
                  <a:moveTo>
                    <a:pt x="0" y="0"/>
                  </a:moveTo>
                  <a:lnTo>
                    <a:pt x="1542361" y="0"/>
                  </a:lnTo>
                  <a:lnTo>
                    <a:pt x="1542361" y="2716796"/>
                  </a:lnTo>
                  <a:lnTo>
                    <a:pt x="0" y="27167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542361" cy="2745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23490" y="1136834"/>
            <a:ext cx="399354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D82B1E"/>
                </a:solidFill>
                <a:latin typeface="TAN Headline"/>
                <a:ea typeface="TAN Headline"/>
                <a:cs typeface="TAN Headline"/>
                <a:sym typeface="TAN Headline"/>
              </a:rPr>
              <a:t>src code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037745"/>
            <a:ext cx="4188333" cy="351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io_utils.cpp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i</a:t>
            </a: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o_utils.h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main.cpp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morphology.cpp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morphology.h</a:t>
            </a:r>
          </a:p>
        </p:txBody>
      </p:sp>
      <p:sp>
        <p:nvSpPr>
          <p:cNvPr name="AutoShape 15" id="15"/>
          <p:cNvSpPr/>
          <p:nvPr/>
        </p:nvSpPr>
        <p:spPr>
          <a:xfrm flipH="true" flipV="true">
            <a:off x="8681243" y="1778184"/>
            <a:ext cx="4279548" cy="403655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6031297" y="422610"/>
            <a:ext cx="5299892" cy="8418461"/>
          </a:xfrm>
          <a:custGeom>
            <a:avLst/>
            <a:gdLst/>
            <a:ahLst/>
            <a:cxnLst/>
            <a:rect r="r" b="b" t="t" l="l"/>
            <a:pathLst>
              <a:path h="8418461" w="5299892">
                <a:moveTo>
                  <a:pt x="0" y="0"/>
                </a:moveTo>
                <a:lnTo>
                  <a:pt x="5299892" y="0"/>
                </a:lnTo>
                <a:lnTo>
                  <a:pt x="5299892" y="8418461"/>
                </a:lnTo>
                <a:lnTo>
                  <a:pt x="0" y="841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931" t="0" r="-99931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14187" y="1114058"/>
            <a:ext cx="7273813" cy="1708150"/>
            <a:chOff x="0" y="0"/>
            <a:chExt cx="1915737" cy="449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5737" cy="449883"/>
            </a:xfrm>
            <a:custGeom>
              <a:avLst/>
              <a:gdLst/>
              <a:ahLst/>
              <a:cxnLst/>
              <a:rect r="r" b="b" t="t" l="l"/>
              <a:pathLst>
                <a:path h="449883" w="1915737">
                  <a:moveTo>
                    <a:pt x="0" y="0"/>
                  </a:moveTo>
                  <a:lnTo>
                    <a:pt x="1915737" y="0"/>
                  </a:lnTo>
                  <a:lnTo>
                    <a:pt x="1915737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915737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677500" y="1648009"/>
            <a:ext cx="5301446" cy="764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0"/>
              </a:lnSpc>
            </a:pPr>
            <a:r>
              <a:rPr lang="en-US" sz="4486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main.cpp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481430" y="3295220"/>
            <a:ext cx="5201240" cy="5948912"/>
            <a:chOff x="0" y="0"/>
            <a:chExt cx="1369874" cy="15667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69874" cy="1566792"/>
            </a:xfrm>
            <a:custGeom>
              <a:avLst/>
              <a:gdLst/>
              <a:ahLst/>
              <a:cxnLst/>
              <a:rect r="r" b="b" t="t" l="l"/>
              <a:pathLst>
                <a:path h="1566792" w="1369874">
                  <a:moveTo>
                    <a:pt x="0" y="0"/>
                  </a:moveTo>
                  <a:lnTo>
                    <a:pt x="1369874" y="0"/>
                  </a:lnTo>
                  <a:lnTo>
                    <a:pt x="1369874" y="1566792"/>
                  </a:lnTo>
                  <a:lnTo>
                    <a:pt x="0" y="156679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369874" cy="1595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960790" y="3963356"/>
            <a:ext cx="4242519" cy="471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0"/>
              </a:lnSpc>
            </a:pPr>
            <a:r>
              <a:rPr lang="en-US" sz="3193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Chương trình thự</a:t>
            </a: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c hiện 4 bước xử lý ảnh:</a:t>
            </a:r>
          </a:p>
          <a:p>
            <a:pPr algn="l" marL="689373" indent="-344687" lvl="1">
              <a:lnSpc>
                <a:spcPts val="4150"/>
              </a:lnSpc>
              <a:buFont typeface="Arial"/>
              <a:buChar char="•"/>
            </a:pP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Erosion (co ảnh lại)</a:t>
            </a:r>
          </a:p>
          <a:p>
            <a:pPr algn="l" marL="689373" indent="-344687" lvl="1">
              <a:lnSpc>
                <a:spcPts val="4150"/>
              </a:lnSpc>
              <a:buFont typeface="Arial"/>
              <a:buChar char="•"/>
            </a:pP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Dilation (giãn ảnh ra)</a:t>
            </a:r>
          </a:p>
          <a:p>
            <a:pPr algn="l" marL="689373" indent="-344687" lvl="1">
              <a:lnSpc>
                <a:spcPts val="4150"/>
              </a:lnSpc>
              <a:buFont typeface="Arial"/>
              <a:buChar char="•"/>
            </a:pP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Opening = erosion ➝ dilation (loại nhiễu nhỏ)</a:t>
            </a:r>
          </a:p>
          <a:p>
            <a:pPr algn="l" marL="689373" indent="-344687" lvl="1">
              <a:lnSpc>
                <a:spcPts val="4150"/>
              </a:lnSpc>
              <a:buFont typeface="Arial"/>
              <a:buChar char="•"/>
            </a:pPr>
            <a:r>
              <a:rPr lang="en-US" b="true" sz="3193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Closing = dilation ➝ erosion (lấp lỗ nhỏ)</a:t>
            </a:r>
          </a:p>
          <a:p>
            <a:pPr algn="l">
              <a:lnSpc>
                <a:spcPts val="415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-28335"/>
            <a:ext cx="5856153" cy="10315335"/>
            <a:chOff x="0" y="0"/>
            <a:chExt cx="1542361" cy="27167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42361" cy="2716796"/>
            </a:xfrm>
            <a:custGeom>
              <a:avLst/>
              <a:gdLst/>
              <a:ahLst/>
              <a:cxnLst/>
              <a:rect r="r" b="b" t="t" l="l"/>
              <a:pathLst>
                <a:path h="2716796" w="1542361">
                  <a:moveTo>
                    <a:pt x="0" y="0"/>
                  </a:moveTo>
                  <a:lnTo>
                    <a:pt x="1542361" y="0"/>
                  </a:lnTo>
                  <a:lnTo>
                    <a:pt x="1542361" y="2716796"/>
                  </a:lnTo>
                  <a:lnTo>
                    <a:pt x="0" y="27167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542361" cy="2745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23490" y="1136834"/>
            <a:ext cx="399354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D82B1E"/>
                </a:solidFill>
                <a:latin typeface="TAN Headline"/>
                <a:ea typeface="TAN Headline"/>
                <a:cs typeface="TAN Headline"/>
                <a:sym typeface="TAN Headline"/>
              </a:rPr>
              <a:t>src code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037745"/>
            <a:ext cx="4188333" cy="351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io_utils.cpp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i</a:t>
            </a: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o_utils.h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main.cpp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morphology.cpp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morphology.h</a:t>
            </a:r>
          </a:p>
        </p:txBody>
      </p:sp>
      <p:sp>
        <p:nvSpPr>
          <p:cNvPr name="AutoShape 15" id="15"/>
          <p:cNvSpPr/>
          <p:nvPr/>
        </p:nvSpPr>
        <p:spPr>
          <a:xfrm flipH="true" flipV="true">
            <a:off x="8681243" y="1778184"/>
            <a:ext cx="4279548" cy="45604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6031297" y="422610"/>
            <a:ext cx="5299892" cy="8418461"/>
          </a:xfrm>
          <a:custGeom>
            <a:avLst/>
            <a:gdLst/>
            <a:ahLst/>
            <a:cxnLst/>
            <a:rect r="r" b="b" t="t" l="l"/>
            <a:pathLst>
              <a:path h="8418461" w="5299892">
                <a:moveTo>
                  <a:pt x="0" y="0"/>
                </a:moveTo>
                <a:lnTo>
                  <a:pt x="5299892" y="0"/>
                </a:lnTo>
                <a:lnTo>
                  <a:pt x="5299892" y="8418461"/>
                </a:lnTo>
                <a:lnTo>
                  <a:pt x="0" y="841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931" t="0" r="-99931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14187" y="1114058"/>
            <a:ext cx="7273813" cy="1708150"/>
            <a:chOff x="0" y="0"/>
            <a:chExt cx="1915737" cy="449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5737" cy="449883"/>
            </a:xfrm>
            <a:custGeom>
              <a:avLst/>
              <a:gdLst/>
              <a:ahLst/>
              <a:cxnLst/>
              <a:rect r="r" b="b" t="t" l="l"/>
              <a:pathLst>
                <a:path h="449883" w="1915737">
                  <a:moveTo>
                    <a:pt x="0" y="0"/>
                  </a:moveTo>
                  <a:lnTo>
                    <a:pt x="1915737" y="0"/>
                  </a:lnTo>
                  <a:lnTo>
                    <a:pt x="1915737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915737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548357" y="1624467"/>
            <a:ext cx="5739643" cy="620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6"/>
              </a:lnSpc>
            </a:pPr>
            <a:r>
              <a:rPr lang="en-US" sz="3661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morphology.cpp/h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481430" y="3295220"/>
            <a:ext cx="5201240" cy="5948912"/>
            <a:chOff x="0" y="0"/>
            <a:chExt cx="1369874" cy="15667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69874" cy="1566792"/>
            </a:xfrm>
            <a:custGeom>
              <a:avLst/>
              <a:gdLst/>
              <a:ahLst/>
              <a:cxnLst/>
              <a:rect r="r" b="b" t="t" l="l"/>
              <a:pathLst>
                <a:path h="1566792" w="1369874">
                  <a:moveTo>
                    <a:pt x="0" y="0"/>
                  </a:moveTo>
                  <a:lnTo>
                    <a:pt x="1369874" y="0"/>
                  </a:lnTo>
                  <a:lnTo>
                    <a:pt x="1369874" y="1566792"/>
                  </a:lnTo>
                  <a:lnTo>
                    <a:pt x="0" y="156679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369874" cy="1595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765708" y="3449312"/>
            <a:ext cx="4632684" cy="584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5"/>
              </a:lnSpc>
            </a:pPr>
            <a:r>
              <a:rPr lang="en-US" sz="2542" b="true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Chương trình này thự</a:t>
            </a:r>
            <a:r>
              <a:rPr lang="en-US" b="true" sz="2542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c hiện xử lý hình thái học (morphological operations) trên ảnh nhị phân (ảnh chỉ có 0 và 255 – đen và trắng). Các phép xử lý bao gồm:</a:t>
            </a:r>
          </a:p>
          <a:p>
            <a:pPr algn="l" marL="548931" indent="-274465" lvl="1">
              <a:lnSpc>
                <a:spcPts val="3305"/>
              </a:lnSpc>
              <a:buFont typeface="Arial"/>
              <a:buChar char="•"/>
            </a:pPr>
            <a:r>
              <a:rPr lang="en-US" b="true" sz="2542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Erosion (co rút)</a:t>
            </a:r>
          </a:p>
          <a:p>
            <a:pPr algn="l" marL="548931" indent="-274465" lvl="1">
              <a:lnSpc>
                <a:spcPts val="3305"/>
              </a:lnSpc>
              <a:buFont typeface="Arial"/>
              <a:buChar char="•"/>
            </a:pPr>
            <a:r>
              <a:rPr lang="en-US" b="true" sz="2542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Dilation (giãn nở)</a:t>
            </a:r>
          </a:p>
          <a:p>
            <a:pPr algn="l" marL="548931" indent="-274465" lvl="1">
              <a:lnSpc>
                <a:spcPts val="3305"/>
              </a:lnSpc>
              <a:buFont typeface="Arial"/>
              <a:buChar char="•"/>
            </a:pPr>
            <a:r>
              <a:rPr lang="en-US" b="true" sz="2542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Opening (mở)</a:t>
            </a:r>
          </a:p>
          <a:p>
            <a:pPr algn="l" marL="548931" indent="-274465" lvl="1">
              <a:lnSpc>
                <a:spcPts val="3305"/>
              </a:lnSpc>
              <a:buFont typeface="Arial"/>
              <a:buChar char="•"/>
            </a:pPr>
            <a:r>
              <a:rPr lang="en-US" b="true" sz="2542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Closing (đóng)</a:t>
            </a:r>
          </a:p>
          <a:p>
            <a:pPr algn="l">
              <a:lnSpc>
                <a:spcPts val="3305"/>
              </a:lnSpc>
            </a:pPr>
            <a:r>
              <a:rPr lang="en-US" b="true" sz="2542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Những phép toán này rất phổ biến trong xử lý ảnh để:</a:t>
            </a:r>
          </a:p>
          <a:p>
            <a:pPr algn="l" marL="548931" indent="-274465" lvl="1">
              <a:lnSpc>
                <a:spcPts val="3305"/>
              </a:lnSpc>
              <a:buFont typeface="Arial"/>
              <a:buChar char="•"/>
            </a:pPr>
            <a:r>
              <a:rPr lang="en-US" b="true" sz="2542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Loại bỏ nhiễu</a:t>
            </a:r>
          </a:p>
          <a:p>
            <a:pPr algn="l" marL="548931" indent="-274465" lvl="1">
              <a:lnSpc>
                <a:spcPts val="3305"/>
              </a:lnSpc>
              <a:buFont typeface="Arial"/>
              <a:buChar char="•"/>
            </a:pPr>
            <a:r>
              <a:rPr lang="en-US" b="true" sz="2542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Làm mượt đối tượng</a:t>
            </a:r>
          </a:p>
          <a:p>
            <a:pPr algn="l" marL="548931" indent="-274465" lvl="1">
              <a:lnSpc>
                <a:spcPts val="3305"/>
              </a:lnSpc>
              <a:buFont typeface="Arial"/>
              <a:buChar char="•"/>
            </a:pPr>
            <a:r>
              <a:rPr lang="en-US" b="true" sz="2542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Tách các đối tượng ra khỏi nhau</a:t>
            </a:r>
          </a:p>
          <a:p>
            <a:pPr algn="l">
              <a:lnSpc>
                <a:spcPts val="3175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-28335"/>
            <a:ext cx="5856153" cy="10315335"/>
            <a:chOff x="0" y="0"/>
            <a:chExt cx="1542361" cy="27167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42361" cy="2716796"/>
            </a:xfrm>
            <a:custGeom>
              <a:avLst/>
              <a:gdLst/>
              <a:ahLst/>
              <a:cxnLst/>
              <a:rect r="r" b="b" t="t" l="l"/>
              <a:pathLst>
                <a:path h="2716796" w="1542361">
                  <a:moveTo>
                    <a:pt x="0" y="0"/>
                  </a:moveTo>
                  <a:lnTo>
                    <a:pt x="1542361" y="0"/>
                  </a:lnTo>
                  <a:lnTo>
                    <a:pt x="1542361" y="2716796"/>
                  </a:lnTo>
                  <a:lnTo>
                    <a:pt x="0" y="27167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542361" cy="2745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23490" y="1136834"/>
            <a:ext cx="399354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D82B1E"/>
                </a:solidFill>
                <a:latin typeface="TAN Headline"/>
                <a:ea typeface="TAN Headline"/>
                <a:cs typeface="TAN Headline"/>
                <a:sym typeface="TAN Headline"/>
              </a:rPr>
              <a:t>src code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037745"/>
            <a:ext cx="4188333" cy="351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io_utils.cpp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i</a:t>
            </a: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o_utils.h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main.cpp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morphology.cpp</a:t>
            </a:r>
          </a:p>
          <a:p>
            <a:pPr algn="l">
              <a:lnSpc>
                <a:spcPts val="3120"/>
              </a:lnSpc>
            </a:pPr>
          </a:p>
          <a:p>
            <a:pPr algn="l" marL="518162" indent="-259081" lvl="1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morphology.h</a:t>
            </a:r>
          </a:p>
        </p:txBody>
      </p:sp>
      <p:sp>
        <p:nvSpPr>
          <p:cNvPr name="AutoShape 15" id="15"/>
          <p:cNvSpPr/>
          <p:nvPr/>
        </p:nvSpPr>
        <p:spPr>
          <a:xfrm flipH="true" flipV="true">
            <a:off x="8681243" y="1778184"/>
            <a:ext cx="4084465" cy="46080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6031297" y="422610"/>
            <a:ext cx="5299892" cy="8418461"/>
          </a:xfrm>
          <a:custGeom>
            <a:avLst/>
            <a:gdLst/>
            <a:ahLst/>
            <a:cxnLst/>
            <a:rect r="r" b="b" t="t" l="l"/>
            <a:pathLst>
              <a:path h="8418461" w="5299892">
                <a:moveTo>
                  <a:pt x="0" y="0"/>
                </a:moveTo>
                <a:lnTo>
                  <a:pt x="5299892" y="0"/>
                </a:lnTo>
                <a:lnTo>
                  <a:pt x="5299892" y="8418461"/>
                </a:lnTo>
                <a:lnTo>
                  <a:pt x="0" y="841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931" t="0" r="-99931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86350" y="3225457"/>
            <a:ext cx="8115300" cy="6032843"/>
            <a:chOff x="0" y="0"/>
            <a:chExt cx="2137363" cy="15888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37363" cy="1588897"/>
            </a:xfrm>
            <a:custGeom>
              <a:avLst/>
              <a:gdLst/>
              <a:ahLst/>
              <a:cxnLst/>
              <a:rect r="r" b="b" t="t" l="l"/>
              <a:pathLst>
                <a:path h="1588897" w="2137363">
                  <a:moveTo>
                    <a:pt x="0" y="0"/>
                  </a:moveTo>
                  <a:lnTo>
                    <a:pt x="2137363" y="0"/>
                  </a:lnTo>
                  <a:lnTo>
                    <a:pt x="2137363" y="1588897"/>
                  </a:lnTo>
                  <a:lnTo>
                    <a:pt x="0" y="15888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37363" cy="1617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30816" y="1028700"/>
            <a:ext cx="19027773" cy="1708150"/>
            <a:chOff x="0" y="0"/>
            <a:chExt cx="5011430" cy="4498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1430" cy="449883"/>
            </a:xfrm>
            <a:custGeom>
              <a:avLst/>
              <a:gdLst/>
              <a:ahLst/>
              <a:cxnLst/>
              <a:rect r="r" b="b" t="t" l="l"/>
              <a:pathLst>
                <a:path h="449883" w="5011430">
                  <a:moveTo>
                    <a:pt x="0" y="0"/>
                  </a:moveTo>
                  <a:lnTo>
                    <a:pt x="5011430" y="0"/>
                  </a:lnTo>
                  <a:lnTo>
                    <a:pt x="5011430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5011430" cy="478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611922" y="3225457"/>
            <a:ext cx="13180197" cy="7311438"/>
          </a:xfrm>
          <a:custGeom>
            <a:avLst/>
            <a:gdLst/>
            <a:ahLst/>
            <a:cxnLst/>
            <a:rect r="r" b="b" t="t" l="l"/>
            <a:pathLst>
              <a:path h="7311438" w="13180197">
                <a:moveTo>
                  <a:pt x="0" y="0"/>
                </a:moveTo>
                <a:lnTo>
                  <a:pt x="13180197" y="0"/>
                </a:lnTo>
                <a:lnTo>
                  <a:pt x="13180197" y="7311437"/>
                </a:lnTo>
                <a:lnTo>
                  <a:pt x="0" y="731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37968" y="3542906"/>
            <a:ext cx="7812063" cy="361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20"/>
              </a:lnSpc>
            </a:pPr>
            <a:r>
              <a:rPr lang="en-US" b="true" sz="4400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+Viết chương trình thực hiện phương pháp phát hiện biên tối ưu (Phương pháp Canny)</a:t>
            </a:r>
          </a:p>
          <a:p>
            <a:pPr algn="just">
              <a:lnSpc>
                <a:spcPts val="5720"/>
              </a:lnSpc>
            </a:pPr>
          </a:p>
          <a:p>
            <a:pPr algn="just">
              <a:lnSpc>
                <a:spcPts val="5720"/>
              </a:lnSpc>
            </a:pPr>
            <a:r>
              <a:rPr lang="en-US" b="true" sz="4400">
                <a:solidFill>
                  <a:srgbClr val="000000"/>
                </a:solidFill>
                <a:latin typeface="Imbue Bold"/>
                <a:ea typeface="Imbue Bold"/>
                <a:cs typeface="Imbue Bold"/>
                <a:sym typeface="Imbue Bold"/>
              </a:rPr>
              <a:t>+ Ngôn ngữ sử dụng : C++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7770" y="1004252"/>
            <a:ext cx="16230600" cy="146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9"/>
              </a:lnSpc>
            </a:pPr>
            <a:r>
              <a:rPr lang="en-US" sz="7699">
                <a:solidFill>
                  <a:srgbClr val="000000"/>
                </a:solidFill>
                <a:latin typeface="Bungee Shade"/>
                <a:ea typeface="Bungee Shade"/>
                <a:cs typeface="Bungee Shade"/>
                <a:sym typeface="Bungee Shade"/>
              </a:rPr>
              <a:t>Nhiệm vụ 2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8503422" y="3225457"/>
            <a:ext cx="13180197" cy="7311438"/>
          </a:xfrm>
          <a:custGeom>
            <a:avLst/>
            <a:gdLst/>
            <a:ahLst/>
            <a:cxnLst/>
            <a:rect r="r" b="b" t="t" l="l"/>
            <a:pathLst>
              <a:path h="7311438" w="13180197">
                <a:moveTo>
                  <a:pt x="0" y="0"/>
                </a:moveTo>
                <a:lnTo>
                  <a:pt x="13180197" y="0"/>
                </a:lnTo>
                <a:lnTo>
                  <a:pt x="13180197" y="7311437"/>
                </a:lnTo>
                <a:lnTo>
                  <a:pt x="0" y="731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DAGu2pGyuYE</dc:identifier>
  <dcterms:modified xsi:type="dcterms:W3CDTF">2011-08-01T06:04:30Z</dcterms:modified>
  <cp:revision>1</cp:revision>
  <dc:title>digital image processing</dc:title>
</cp:coreProperties>
</file>