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  <a:srgbClr val="CF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/>
            <a:t>Elegant, minimal and coherent</a:t>
          </a:r>
          <a:endParaRPr lang="en-US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/>
            <a:t>Seven base units, new units are coherent derivations</a:t>
          </a:r>
          <a:endParaRPr lang="en-US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 dirty="0"/>
            <a:t>Reduced error-prone and tedious calculations</a:t>
          </a:r>
          <a:endParaRPr lang="en-US" dirty="0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CC2BD797-68E3-B14D-A58C-5AE3613F65CC}">
      <dgm:prSet/>
      <dgm:spPr/>
      <dgm:t>
        <a:bodyPr/>
        <a:lstStyle/>
        <a:p>
          <a:r>
            <a:rPr lang="en-GB" dirty="0"/>
            <a:t>History: used for personalised medicine application conversions</a:t>
          </a:r>
        </a:p>
      </dgm:t>
    </dgm:pt>
    <dgm:pt modelId="{5CDD28F9-25EE-124B-AFA0-C5905EDF8CEF}" type="parTrans" cxnId="{6B2E8E09-9AD8-D442-8B85-D7BA9D32D4F6}">
      <dgm:prSet/>
      <dgm:spPr/>
      <dgm:t>
        <a:bodyPr/>
        <a:lstStyle/>
        <a:p>
          <a:endParaRPr lang="en-GB"/>
        </a:p>
      </dgm:t>
    </dgm:pt>
    <dgm:pt modelId="{A2B252F8-B55B-5948-AC43-609771D5879B}" type="sibTrans" cxnId="{6B2E8E09-9AD8-D442-8B85-D7BA9D32D4F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995C3-F8DC-FA49-BB95-CCA0FB46D820}" type="pres">
      <dgm:prSet presAssocID="{39E6F3A0-BF01-4459-B99F-6437C1AE9108}" presName="spacer" presStyleCnt="0"/>
      <dgm:spPr/>
    </dgm:pt>
    <dgm:pt modelId="{05612A00-4CA2-894F-B3D1-CE9AA7B5D3C6}" type="pres">
      <dgm:prSet presAssocID="{CC2BD797-68E3-B14D-A58C-5AE3613F65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6B2E8E09-9AD8-D442-8B85-D7BA9D32D4F6}" srcId="{2460A5CF-1015-4DE8-AABB-8F9532BDCF1B}" destId="{CC2BD797-68E3-B14D-A58C-5AE3613F65CC}" srcOrd="5" destOrd="0" parTransId="{5CDD28F9-25EE-124B-AFA0-C5905EDF8CEF}" sibTransId="{A2B252F8-B55B-5948-AC43-609771D5879B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1F530B62-224F-6549-915A-3B7177CB452B}" type="presOf" srcId="{CC2BD797-68E3-B14D-A58C-5AE3613F65CC}" destId="{05612A00-4CA2-894F-B3D1-CE9AA7B5D3C6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  <dgm:cxn modelId="{B7300FC5-8368-F249-BB25-357C7B08B4A5}" type="presParOf" srcId="{813FDE9A-E8E7-4061-94D9-36B22F7C9C32}" destId="{02A995C3-F8DC-FA49-BB95-CCA0FB46D820}" srcOrd="9" destOrd="0" presId="urn:microsoft.com/office/officeart/2005/8/layout/vList2"/>
    <dgm:cxn modelId="{E9240E68-25CF-F942-9D7D-321054FA06BE}" type="presParOf" srcId="{813FDE9A-E8E7-4061-94D9-36B22F7C9C32}" destId="{05612A00-4CA2-894F-B3D1-CE9AA7B5D3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2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2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5510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used system of measurements</a:t>
          </a:r>
          <a:endParaRPr lang="en-US" sz="2300" kern="1200" dirty="0"/>
        </a:p>
      </dsp:txBody>
      <dsp:txXfrm>
        <a:off x="26930" y="382033"/>
        <a:ext cx="8020934" cy="497795"/>
      </dsp:txXfrm>
    </dsp:sp>
    <dsp:sp modelId="{B18C51FE-E40F-4D41-B6F4-70B50768656F}">
      <dsp:nvSpPr>
        <dsp:cNvPr id="0" name=""/>
        <dsp:cNvSpPr/>
      </dsp:nvSpPr>
      <dsp:spPr>
        <a:xfrm>
          <a:off x="0" y="972998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Elegant, minimal and coherent</a:t>
          </a:r>
          <a:endParaRPr lang="en-US" sz="2300" kern="1200"/>
        </a:p>
      </dsp:txBody>
      <dsp:txXfrm>
        <a:off x="26930" y="999928"/>
        <a:ext cx="8020934" cy="497795"/>
      </dsp:txXfrm>
    </dsp:sp>
    <dsp:sp modelId="{58D27147-9A34-4C24-9712-E2D75045564E}">
      <dsp:nvSpPr>
        <dsp:cNvPr id="0" name=""/>
        <dsp:cNvSpPr/>
      </dsp:nvSpPr>
      <dsp:spPr>
        <a:xfrm>
          <a:off x="0" y="159089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Seven base units, new units are coherent derivations</a:t>
          </a:r>
          <a:endParaRPr lang="en-US" sz="2300" kern="1200"/>
        </a:p>
      </dsp:txBody>
      <dsp:txXfrm>
        <a:off x="26930" y="1617823"/>
        <a:ext cx="8020934" cy="497795"/>
      </dsp:txXfrm>
    </dsp:sp>
    <dsp:sp modelId="{808B7242-BF56-480B-AAC4-CEB7E754ADBE}">
      <dsp:nvSpPr>
        <dsp:cNvPr id="0" name=""/>
        <dsp:cNvSpPr/>
      </dsp:nvSpPr>
      <dsp:spPr>
        <a:xfrm>
          <a:off x="0" y="220878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Formal representation of these units is important </a:t>
          </a:r>
          <a:endParaRPr lang="en-US" sz="2300" kern="1200"/>
        </a:p>
      </dsp:txBody>
      <dsp:txXfrm>
        <a:off x="26930" y="2235719"/>
        <a:ext cx="8020934" cy="497795"/>
      </dsp:txXfrm>
    </dsp:sp>
    <dsp:sp modelId="{E80F8E7D-49DF-418B-B160-6F7C5CEA2B32}">
      <dsp:nvSpPr>
        <dsp:cNvPr id="0" name=""/>
        <dsp:cNvSpPr/>
      </dsp:nvSpPr>
      <dsp:spPr>
        <a:xfrm>
          <a:off x="0" y="2826684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Reduced error-prone and tedious calculations</a:t>
          </a:r>
          <a:endParaRPr lang="en-US" sz="2300" kern="1200" dirty="0"/>
        </a:p>
      </dsp:txBody>
      <dsp:txXfrm>
        <a:off x="26930" y="2853614"/>
        <a:ext cx="8020934" cy="497795"/>
      </dsp:txXfrm>
    </dsp:sp>
    <dsp:sp modelId="{05612A00-4CA2-894F-B3D1-CE9AA7B5D3C6}">
      <dsp:nvSpPr>
        <dsp:cNvPr id="0" name=""/>
        <dsp:cNvSpPr/>
      </dsp:nvSpPr>
      <dsp:spPr>
        <a:xfrm>
          <a:off x="0" y="344457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History: used for personalised medicine application conversions</a:t>
          </a:r>
        </a:p>
      </dsp:txBody>
      <dsp:txXfrm>
        <a:off x="26930" y="3471509"/>
        <a:ext cx="802093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639686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677356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598568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635716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2359555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2359555"/>
        <a:ext cx="8074794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5565123"/>
            <a:ext cx="4204012" cy="653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0" y="39629"/>
            <a:ext cx="2210244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68875" y="5806008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4A5C34-7B8C-0DF8-A9AD-2D9664656794}"/>
              </a:ext>
            </a:extLst>
          </p:cNvPr>
          <p:cNvSpPr txBox="1">
            <a:spLocks/>
          </p:cNvSpPr>
          <p:nvPr/>
        </p:nvSpPr>
        <p:spPr>
          <a:xfrm>
            <a:off x="514587" y="4048069"/>
            <a:ext cx="4204012" cy="65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rgbClr val="FFFFFF"/>
                </a:solidFill>
              </a:rPr>
              <a:t>The 21st Overture Workshop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10</a:t>
            </a:r>
            <a:r>
              <a:rPr lang="en-US" sz="1800" baseline="30000" dirty="0">
                <a:solidFill>
                  <a:srgbClr val="FFFFFF"/>
                </a:solidFill>
              </a:rPr>
              <a:t>th</a:t>
            </a:r>
            <a:r>
              <a:rPr lang="en-US" sz="1800" dirty="0">
                <a:solidFill>
                  <a:srgbClr val="FFFFFF"/>
                </a:solidFill>
              </a:rPr>
              <a:t> March 2023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Dimensions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D2897-6FAB-76E7-BF58-508A42A33931}"/>
              </a:ext>
            </a:extLst>
          </p:cNvPr>
          <p:cNvGrpSpPr/>
          <p:nvPr/>
        </p:nvGrpSpPr>
        <p:grpSpPr>
          <a:xfrm>
            <a:off x="922421" y="1826637"/>
            <a:ext cx="4544163" cy="1602363"/>
            <a:chOff x="922421" y="1826637"/>
            <a:chExt cx="4544163" cy="160236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B92410-DE60-3B5D-654B-1AE7673A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421" y="2239001"/>
              <a:ext cx="4544163" cy="1189999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2C9C5-29D3-421C-BCBF-41C7B5C6C52B}"/>
                </a:ext>
              </a:extLst>
            </p:cNvPr>
            <p:cNvSpPr txBox="1"/>
            <p:nvPr/>
          </p:nvSpPr>
          <p:spPr>
            <a:xfrm>
              <a:off x="2047384" y="182663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Basic Dimensions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72ED66-FD15-8362-B513-1FEE672374D2}"/>
              </a:ext>
            </a:extLst>
          </p:cNvPr>
          <p:cNvGrpSpPr/>
          <p:nvPr/>
        </p:nvGrpSpPr>
        <p:grpSpPr>
          <a:xfrm>
            <a:off x="2770055" y="3533587"/>
            <a:ext cx="5840545" cy="3027857"/>
            <a:chOff x="2770055" y="3533587"/>
            <a:chExt cx="5840545" cy="30278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2315DBE-593D-5F95-C2DE-8DAA60519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9" b="401"/>
            <a:stretch/>
          </p:blipFill>
          <p:spPr>
            <a:xfrm>
              <a:off x="2770055" y="3533587"/>
              <a:ext cx="5840545" cy="2624618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81FF3F-A099-7E28-572A-6726B760977E}"/>
                </a:ext>
              </a:extLst>
            </p:cNvPr>
            <p:cNvSpPr txBox="1"/>
            <p:nvPr/>
          </p:nvSpPr>
          <p:spPr>
            <a:xfrm>
              <a:off x="4566476" y="625366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Derived Dimensions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D06333-E954-232A-1D00-59F3FEBCEB2F}"/>
              </a:ext>
            </a:extLst>
          </p:cNvPr>
          <p:cNvGrpSpPr/>
          <p:nvPr/>
        </p:nvGrpSpPr>
        <p:grpSpPr>
          <a:xfrm>
            <a:off x="5713594" y="1826638"/>
            <a:ext cx="6278570" cy="910034"/>
            <a:chOff x="5713594" y="1826638"/>
            <a:chExt cx="6278570" cy="9100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29AD2E-7668-E9B6-3CE3-89AA671B5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05" r="14896"/>
            <a:stretch/>
          </p:blipFill>
          <p:spPr>
            <a:xfrm>
              <a:off x="5713594" y="2221176"/>
              <a:ext cx="6278570" cy="515496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20EE2A-ED8B-64E5-BB03-A987C48E62D2}"/>
                </a:ext>
              </a:extLst>
            </p:cNvPr>
            <p:cNvSpPr txBox="1"/>
            <p:nvPr/>
          </p:nvSpPr>
          <p:spPr>
            <a:xfrm>
              <a:off x="7705761" y="1826638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Pure Quantities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259C026-B7AB-92D6-5C55-FA54368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20C3E7-C145-8785-4A1D-B38C6FFF7CD6}"/>
              </a:ext>
            </a:extLst>
          </p:cNvPr>
          <p:cNvGrpSpPr/>
          <p:nvPr/>
        </p:nvGrpSpPr>
        <p:grpSpPr>
          <a:xfrm>
            <a:off x="744776" y="1641075"/>
            <a:ext cx="4759896" cy="4942634"/>
            <a:chOff x="993059" y="1550241"/>
            <a:chExt cx="4759896" cy="4942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A189BB-13AA-CAB1-5E8F-194FBE34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059" y="1550241"/>
              <a:ext cx="4759896" cy="494263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4CF01-9201-CDCF-F3D3-8BA2E3BA59AC}"/>
                </a:ext>
              </a:extLst>
            </p:cNvPr>
            <p:cNvSpPr/>
            <p:nvPr/>
          </p:nvSpPr>
          <p:spPr>
            <a:xfrm>
              <a:off x="1211125" y="2881860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DE500C-524E-C7E5-1BCC-050E834AF3E6}"/>
                </a:ext>
              </a:extLst>
            </p:cNvPr>
            <p:cNvSpPr/>
            <p:nvPr/>
          </p:nvSpPr>
          <p:spPr>
            <a:xfrm>
              <a:off x="1211124" y="3372429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6FCA53-2C57-1883-738F-2D48734630F2}"/>
                </a:ext>
              </a:extLst>
            </p:cNvPr>
            <p:cNvSpPr/>
            <p:nvPr/>
          </p:nvSpPr>
          <p:spPr>
            <a:xfrm>
              <a:off x="1211123" y="3831866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846BF-2CEF-FD77-BA1F-E8C28EF9004E}"/>
                </a:ext>
              </a:extLst>
            </p:cNvPr>
            <p:cNvSpPr/>
            <p:nvPr/>
          </p:nvSpPr>
          <p:spPr>
            <a:xfrm>
              <a:off x="1211123" y="4291303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0247-4F9E-A8E9-3384-4D57417CB1E0}"/>
                </a:ext>
              </a:extLst>
            </p:cNvPr>
            <p:cNvSpPr/>
            <p:nvPr/>
          </p:nvSpPr>
          <p:spPr>
            <a:xfrm>
              <a:off x="1211122" y="480773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73567-0DB3-3D42-9F56-BC29403B44F6}"/>
                </a:ext>
              </a:extLst>
            </p:cNvPr>
            <p:cNvSpPr/>
            <p:nvPr/>
          </p:nvSpPr>
          <p:spPr>
            <a:xfrm>
              <a:off x="1212467" y="525118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British Imperial System (BIS)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32254-E6D5-3E44-0B8B-7DEAF951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72" y="2595035"/>
            <a:ext cx="2973362" cy="33279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C5F40-1E33-A03A-14DA-9CD0E61128D7}"/>
              </a:ext>
            </a:extLst>
          </p:cNvPr>
          <p:cNvGrpSpPr/>
          <p:nvPr/>
        </p:nvGrpSpPr>
        <p:grpSpPr>
          <a:xfrm>
            <a:off x="4500753" y="2022580"/>
            <a:ext cx="1751839" cy="635841"/>
            <a:chOff x="4749036" y="1931746"/>
            <a:chExt cx="1751839" cy="635841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31BC921-8D89-3CBB-757E-75CD246AFC6B}"/>
                </a:ext>
              </a:extLst>
            </p:cNvPr>
            <p:cNvSpPr/>
            <p:nvPr/>
          </p:nvSpPr>
          <p:spPr>
            <a:xfrm>
              <a:off x="4749036" y="1931746"/>
              <a:ext cx="131797" cy="635841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8AE8A-3033-58A3-4AEC-A19CB64D66FB}"/>
                </a:ext>
              </a:extLst>
            </p:cNvPr>
            <p:cNvSpPr txBox="1"/>
            <p:nvPr/>
          </p:nvSpPr>
          <p:spPr>
            <a:xfrm>
              <a:off x="4877967" y="2095777"/>
              <a:ext cx="1622908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Conversion Schema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EEA328-3168-B8B5-FBEF-9005EE5E18E4}"/>
              </a:ext>
            </a:extLst>
          </p:cNvPr>
          <p:cNvGrpSpPr/>
          <p:nvPr/>
        </p:nvGrpSpPr>
        <p:grpSpPr>
          <a:xfrm>
            <a:off x="3386994" y="2918814"/>
            <a:ext cx="2638355" cy="2791644"/>
            <a:chOff x="3635277" y="2827980"/>
            <a:chExt cx="2638355" cy="279164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3200937-A75A-FF6A-ACB4-9200931999F9}"/>
                </a:ext>
              </a:extLst>
            </p:cNvPr>
            <p:cNvSpPr/>
            <p:nvPr/>
          </p:nvSpPr>
          <p:spPr>
            <a:xfrm>
              <a:off x="3635277" y="2827980"/>
              <a:ext cx="344120" cy="279164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452AD-362B-209B-6EFF-E96187606492}"/>
                </a:ext>
              </a:extLst>
            </p:cNvPr>
            <p:cNvSpPr txBox="1"/>
            <p:nvPr/>
          </p:nvSpPr>
          <p:spPr>
            <a:xfrm>
              <a:off x="3979397" y="4052209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 Types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C57873-A2D2-D0FE-D0BD-F3A3B2D4E084}"/>
              </a:ext>
            </a:extLst>
          </p:cNvPr>
          <p:cNvGrpSpPr/>
          <p:nvPr/>
        </p:nvGrpSpPr>
        <p:grpSpPr>
          <a:xfrm>
            <a:off x="4838444" y="5946859"/>
            <a:ext cx="2064969" cy="636850"/>
            <a:chOff x="5086727" y="5856025"/>
            <a:chExt cx="2064969" cy="6368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9559FEB-6990-85F3-DCBD-4982B7BA9641}"/>
                </a:ext>
              </a:extLst>
            </p:cNvPr>
            <p:cNvSpPr/>
            <p:nvPr/>
          </p:nvSpPr>
          <p:spPr>
            <a:xfrm>
              <a:off x="5086727" y="5856025"/>
              <a:ext cx="195918" cy="63685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BFDE0-2683-4FBD-F102-C88E7C2EC691}"/>
                </a:ext>
              </a:extLst>
            </p:cNvPr>
            <p:cNvSpPr txBox="1"/>
            <p:nvPr/>
          </p:nvSpPr>
          <p:spPr>
            <a:xfrm>
              <a:off x="5286364" y="6008641"/>
              <a:ext cx="1865332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AF93EF-9BC7-D7BB-751F-0A0CB5DDC0E8}"/>
              </a:ext>
            </a:extLst>
          </p:cNvPr>
          <p:cNvGrpSpPr/>
          <p:nvPr/>
        </p:nvGrpSpPr>
        <p:grpSpPr>
          <a:xfrm>
            <a:off x="9231768" y="3253713"/>
            <a:ext cx="2627434" cy="2655390"/>
            <a:chOff x="9159103" y="2208919"/>
            <a:chExt cx="2627434" cy="265539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F1F58786-7A46-3119-565E-A15DD1D00A6F}"/>
                </a:ext>
              </a:extLst>
            </p:cNvPr>
            <p:cNvSpPr/>
            <p:nvPr/>
          </p:nvSpPr>
          <p:spPr>
            <a:xfrm>
              <a:off x="9159103" y="2208919"/>
              <a:ext cx="344120" cy="265539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62861-234E-1F4C-D49A-3833DFDFA8E3}"/>
                </a:ext>
              </a:extLst>
            </p:cNvPr>
            <p:cNvSpPr txBox="1"/>
            <p:nvPr/>
          </p:nvSpPr>
          <p:spPr>
            <a:xfrm>
              <a:off x="9506830" y="3382725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Scaling Functions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ACC5CA-3DAA-F77F-054A-B838F14BEACA}"/>
              </a:ext>
            </a:extLst>
          </p:cNvPr>
          <p:cNvGrpSpPr/>
          <p:nvPr/>
        </p:nvGrpSpPr>
        <p:grpSpPr>
          <a:xfrm>
            <a:off x="9575888" y="2626087"/>
            <a:ext cx="2480550" cy="350454"/>
            <a:chOff x="9503223" y="1581293"/>
            <a:chExt cx="2480550" cy="350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36EAA-CE85-22F1-FAE0-FF1683B374CC}"/>
                </a:ext>
              </a:extLst>
            </p:cNvPr>
            <p:cNvSpPr txBox="1"/>
            <p:nvPr/>
          </p:nvSpPr>
          <p:spPr>
            <a:xfrm>
              <a:off x="9704066" y="1581293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General Conversion Function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93DE644-AD39-85F8-F06F-B09BFFF00C15}"/>
                </a:ext>
              </a:extLst>
            </p:cNvPr>
            <p:cNvSpPr/>
            <p:nvPr/>
          </p:nvSpPr>
          <p:spPr>
            <a:xfrm>
              <a:off x="9503223" y="1581293"/>
              <a:ext cx="200842" cy="35045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alternate non-decimal system like Imperial or standard date/time</a:t>
            </a:r>
          </a:p>
          <a:p>
            <a:r>
              <a:rPr lang="en-GB" dirty="0"/>
              <a:t>Common constants are also defined in this library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ISQ provides some approximation function that should be taken into account for high-precision calculations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347390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778268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to define  a dimension(or unit) in terms of the relations between the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base and derived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defined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the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computation between different measurement systems 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By default quantities are real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</a:t>
            </a:r>
          </a:p>
          <a:p>
            <a:pPr lvl="1"/>
            <a:r>
              <a:rPr lang="en-GB" dirty="0"/>
              <a:t>Single dimension</a:t>
            </a:r>
          </a:p>
          <a:p>
            <a:r>
              <a:rPr lang="en-GB" dirty="0"/>
              <a:t>Several operators for quantities exist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496" cy="4351338"/>
          </a:xfrm>
        </p:spPr>
        <p:txBody>
          <a:bodyPr/>
          <a:lstStyle/>
          <a:p>
            <a:r>
              <a:rPr lang="en-GB" sz="2400" dirty="0"/>
              <a:t>Named quantities with a dimension and conversion schema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from base factor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Standard conversion schema for ISQ is an identity map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73C0B-9ADD-21FE-A67D-4290ED31B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"/>
          <a:stretch/>
        </p:blipFill>
        <p:spPr>
          <a:xfrm>
            <a:off x="5907978" y="1825625"/>
            <a:ext cx="6119807" cy="261920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293639-9E09-0889-CD56-F4200D319B8A}"/>
              </a:ext>
            </a:extLst>
          </p:cNvPr>
          <p:cNvSpPr txBox="1"/>
          <p:nvPr/>
        </p:nvSpPr>
        <p:spPr>
          <a:xfrm>
            <a:off x="11692029" y="182562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FBE3F-22C6-B3B4-E751-518A9E08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51" y="4383716"/>
            <a:ext cx="4005087" cy="3921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4AC01-208B-2AB0-AFF5-9741125ED87F}"/>
              </a:ext>
            </a:extLst>
          </p:cNvPr>
          <p:cNvSpPr txBox="1"/>
          <p:nvPr/>
        </p:nvSpPr>
        <p:spPr>
          <a:xfrm>
            <a:off x="10100407" y="4438776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73" y="2079179"/>
            <a:ext cx="4726923" cy="1911481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Converts a magnitude using the given conversion schema</a:t>
            </a:r>
          </a:p>
          <a:p>
            <a:r>
              <a:rPr lang="en-GB" sz="2000" dirty="0"/>
              <a:t>Quantity convert uses set product of integer exponents for corresponding schemas</a:t>
            </a:r>
          </a:p>
          <a:p>
            <a:r>
              <a:rPr lang="en-GB" sz="2000" dirty="0"/>
              <a:t>Be aware of potential real precision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4" y="4313786"/>
            <a:ext cx="5549543" cy="72220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9380" y="4142050"/>
            <a:ext cx="4118111" cy="10656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1007725" y="2079179"/>
            <a:ext cx="4726923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 unlike scaling measurement systems </a:t>
            </a:r>
          </a:p>
          <a:p>
            <a:r>
              <a:rPr lang="en-GB" sz="2000" dirty="0"/>
              <a:t>Scaling takes dimension vector of leading entity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allow for ease of 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478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Example: Dimensions</vt:lpstr>
      <vt:lpstr>Example: British Imperial System (BIS)</vt:lpstr>
      <vt:lpstr>Additional Notes</vt:lpstr>
      <vt:lpstr>Future Works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Aaron Buhagiar (PGR)</cp:lastModifiedBy>
  <cp:revision>13</cp:revision>
  <dcterms:created xsi:type="dcterms:W3CDTF">2023-03-05T08:07:36Z</dcterms:created>
  <dcterms:modified xsi:type="dcterms:W3CDTF">2023-03-08T08:28:55Z</dcterms:modified>
</cp:coreProperties>
</file>