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2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0" autoAdjust="0"/>
    <p:restoredTop sz="83246"/>
  </p:normalViewPr>
  <p:slideViewPr>
    <p:cSldViewPr snapToGrid="0">
      <p:cViewPr varScale="1">
        <p:scale>
          <a:sx n="74" d="100"/>
          <a:sy n="74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 across multiple disciplines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 dirty="0"/>
            <a:t>Elegant, minimal and coherent</a:t>
          </a:r>
          <a:endParaRPr lang="en-US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 dirty="0"/>
            <a:t>Seven base units, and new user units are coherent derivations</a:t>
          </a:r>
          <a:endParaRPr lang="en-US" dirty="0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B99D1D62-C864-5E42-A941-33023BE44A05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Further examples within industrial applications</a:t>
          </a:r>
        </a:p>
      </dgm:t>
    </dgm:pt>
    <dgm:pt modelId="{8FFEEFA3-CCFB-104D-A05A-4B1AD8F13B81}" type="parTrans" cxnId="{5BAF0D93-C726-4F46-A036-6D97DB0A0950}">
      <dgm:prSet/>
      <dgm:spPr/>
      <dgm:t>
        <a:bodyPr/>
        <a:lstStyle/>
        <a:p>
          <a:endParaRPr lang="en-GB"/>
        </a:p>
      </dgm:t>
    </dgm:pt>
    <dgm:pt modelId="{E2A0AD9C-883A-F243-8D72-12B34D3E1A24}" type="sibTrans" cxnId="{5BAF0D93-C726-4F46-A036-6D97DB0A0950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3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3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  <dgm:pt modelId="{EA45B23B-E692-CD4A-A001-2A96ABF7B0C0}" type="pres">
      <dgm:prSet presAssocID="{B99D1D62-C864-5E42-A941-33023BE44A05}" presName="parentText" presStyleLbl="node1" presStyleIdx="2" presStyleCnt="3" custScaleY="60075">
        <dgm:presLayoutVars>
          <dgm:chMax val="0"/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FBD99862-B775-094D-B507-6E243F5AF592}" type="presOf" srcId="{B99D1D62-C864-5E42-A941-33023BE44A05}" destId="{EA45B23B-E692-CD4A-A001-2A96ABF7B0C0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5BAF0D93-C726-4F46-A036-6D97DB0A0950}" srcId="{2460A5CF-1015-4DE8-AABB-8F9532BDCF1B}" destId="{B99D1D62-C864-5E42-A941-33023BE44A05}" srcOrd="2" destOrd="0" parTransId="{8FFEEFA3-CCFB-104D-A05A-4B1AD8F13B81}" sibTransId="{E2A0AD9C-883A-F243-8D72-12B34D3E1A24}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  <dgm:cxn modelId="{D4651991-A71B-8546-8B4A-AD3B6C95D92B}" type="presParOf" srcId="{813FDE9A-E8E7-4061-94D9-36B22F7C9C32}" destId="{EA45B23B-E692-CD4A-A001-2A96ABF7B0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 across multiple disciplines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Elegant, minimal and coherent</a:t>
          </a:r>
          <a:endParaRPr lang="en-US" sz="2300" kern="1200" dirty="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Seven base units, and new user units are coherent derivations</a:t>
          </a:r>
          <a:endParaRPr lang="en-US" sz="2300" kern="1200" dirty="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274190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311860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233072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270220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1994059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1994059"/>
        <a:ext cx="8074794" cy="1076400"/>
      </dsp:txXfrm>
    </dsp:sp>
    <dsp:sp modelId="{EA45B23B-E692-CD4A-A001-2A96ABF7B0C0}">
      <dsp:nvSpPr>
        <dsp:cNvPr id="0" name=""/>
        <dsp:cNvSpPr/>
      </dsp:nvSpPr>
      <dsp:spPr>
        <a:xfrm>
          <a:off x="0" y="3070459"/>
          <a:ext cx="8074794" cy="7309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Further examples within industrial applications</a:t>
          </a:r>
        </a:p>
      </dsp:txBody>
      <dsp:txXfrm>
        <a:off x="35684" y="3106143"/>
        <a:ext cx="8003426" cy="65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NPL defined base units and standard conversions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SI = Standard </a:t>
            </a:r>
            <a:r>
              <a:rPr lang="en-US" dirty="0" err="1"/>
              <a:t>Internationalle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3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ISQ are base unit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3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= length=m, temperature=</a:t>
            </a:r>
            <a:r>
              <a:rPr lang="en-US" dirty="0" err="1"/>
              <a:t>celcuis</a:t>
            </a:r>
            <a:r>
              <a:rPr lang="en-US" dirty="0"/>
              <a:t>, mass=kilogram,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BSI = length=yard, temperature=</a:t>
            </a:r>
            <a:r>
              <a:rPr lang="en-US" dirty="0" err="1"/>
              <a:t>rankine</a:t>
            </a:r>
            <a:r>
              <a:rPr lang="en-US" dirty="0"/>
              <a:t>, mass=pound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Pure quantities are those that have dimensions cancelled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5565123"/>
            <a:ext cx="4204012" cy="65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68875" y="5806008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4A5C34-7B8C-0DF8-A9AD-2D9664656794}"/>
              </a:ext>
            </a:extLst>
          </p:cNvPr>
          <p:cNvSpPr txBox="1">
            <a:spLocks/>
          </p:cNvSpPr>
          <p:nvPr/>
        </p:nvSpPr>
        <p:spPr>
          <a:xfrm>
            <a:off x="514587" y="4048069"/>
            <a:ext cx="4204012" cy="65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rgbClr val="FFFFFF"/>
                </a:solidFill>
              </a:rPr>
              <a:t>The 21st Overture Workshop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10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 March 2023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Alternate non-decimal systems (British Imperial) or Date/Time, etc.</a:t>
            </a:r>
          </a:p>
          <a:p>
            <a:r>
              <a:rPr lang="en-GB" dirty="0"/>
              <a:t>Common constants (e.g. speed of light, Planck, Avogadro, etc.)</a:t>
            </a:r>
          </a:p>
          <a:p>
            <a:r>
              <a:rPr lang="en-GB" dirty="0"/>
              <a:t>Equivalent quantities in different dimensions are demonstrated</a:t>
            </a:r>
          </a:p>
          <a:p>
            <a:r>
              <a:rPr lang="en-GB" dirty="0"/>
              <a:t>Checking functions for creation of new / corresponding quantities (e.g. pressure per volume = energy; Pa*m</a:t>
            </a:r>
            <a:r>
              <a:rPr lang="en-GB" baseline="30000" dirty="0"/>
              <a:t>3</a:t>
            </a:r>
            <a:r>
              <a:rPr lang="en-GB" dirty="0"/>
              <a:t> = Joule = kg*m</a:t>
            </a:r>
            <a:r>
              <a:rPr lang="en-GB" baseline="30000" dirty="0"/>
              <a:t>2</a:t>
            </a:r>
            <a:r>
              <a:rPr lang="en-GB" dirty="0"/>
              <a:t>/s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Approximation functions needed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Originally motivated by personalised medicine work</a:t>
            </a:r>
          </a:p>
          <a:p>
            <a:pPr lvl="1"/>
            <a:r>
              <a:rPr lang="en-GB" dirty="0"/>
              <a:t>Prescription given as 8mg of medicine X every 8 hours for 3 weeks </a:t>
            </a:r>
          </a:p>
          <a:p>
            <a:pPr lvl="1"/>
            <a:r>
              <a:rPr lang="en-GB" dirty="0"/>
              <a:t>Yet BNF (British National Formulary) given as 2.4g of X every 24hrs per month</a:t>
            </a:r>
          </a:p>
          <a:p>
            <a:r>
              <a:rPr lang="en-GB" dirty="0"/>
              <a:t>High precision smart contract calculations</a:t>
            </a:r>
          </a:p>
          <a:p>
            <a:pPr lvl="1"/>
            <a:r>
              <a:rPr lang="en-GB" dirty="0"/>
              <a:t>Solidity smart contract DSL for financial instrument conversions</a:t>
            </a:r>
          </a:p>
          <a:p>
            <a:r>
              <a:rPr lang="en-GB" dirty="0"/>
              <a:t>Potentially useful for FMI FMUs?</a:t>
            </a:r>
          </a:p>
          <a:p>
            <a:pPr lvl="1"/>
            <a:r>
              <a:rPr lang="en-GB" dirty="0"/>
              <a:t>Conversion between various physical quantities</a:t>
            </a:r>
          </a:p>
          <a:p>
            <a:endParaRPr lang="en-GB" dirty="0"/>
          </a:p>
          <a:p>
            <a:r>
              <a:rPr lang="en-GB" dirty="0"/>
              <a:t>Inspired by corresponding Isabelle/HOL implementation by S. Foster.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3368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17470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of each quantity dimension (or unit) in terms of its relations with other quantity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derived units through base unit conversions (e.g. 1km = 1000m)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(dimension mapped to zero) define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and manipulate (e.g. multiply, invert, etc.)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between different measurement systems (SI x BSI)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Quantities are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real</a:t>
            </a:r>
            <a:r>
              <a:rPr lang="en-GB" dirty="0"/>
              <a:t> typed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 </a:t>
            </a:r>
          </a:p>
          <a:p>
            <a:pPr lvl="1"/>
            <a:r>
              <a:rPr lang="en-GB" dirty="0"/>
              <a:t>Single dimension quantities</a:t>
            </a:r>
          </a:p>
          <a:p>
            <a:r>
              <a:rPr lang="en-GB" dirty="0"/>
              <a:t>Several operators for quantities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0" y="1825625"/>
            <a:ext cx="54219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Group of quantities with specific dimensions and conversion schemas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between dimensions of different measurement systems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SI conversion schema = identity map</a:t>
            </a:r>
          </a:p>
          <a:p>
            <a:r>
              <a:rPr lang="en-GB" sz="2400" dirty="0"/>
              <a:t>BSI conversion schema </a:t>
            </a:r>
            <a:r>
              <a:rPr lang="en-GB" sz="2400" b="1" dirty="0">
                <a:solidFill>
                  <a:srgbClr val="195DA9"/>
                </a:solidFill>
              </a:rPr>
              <a:t>(3)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54089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BA526-AD99-C257-4DB9-4173B90AB0C0}"/>
              </a:ext>
            </a:extLst>
          </p:cNvPr>
          <p:cNvGrpSpPr/>
          <p:nvPr/>
        </p:nvGrpSpPr>
        <p:grpSpPr>
          <a:xfrm>
            <a:off x="5907978" y="1440617"/>
            <a:ext cx="6119807" cy="3004215"/>
            <a:chOff x="5907978" y="1440617"/>
            <a:chExt cx="6119807" cy="3004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73C0B-9ADD-21FE-A67D-4290ED31B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30"/>
            <a:stretch/>
          </p:blipFill>
          <p:spPr>
            <a:xfrm>
              <a:off x="5907978" y="1825625"/>
              <a:ext cx="6119807" cy="261920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293639-9E09-0889-CD56-F4200D319B8A}"/>
                </a:ext>
              </a:extLst>
            </p:cNvPr>
            <p:cNvSpPr txBox="1"/>
            <p:nvPr/>
          </p:nvSpPr>
          <p:spPr>
            <a:xfrm>
              <a:off x="11692029" y="144061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ECDB8A-E6BE-0C7F-7338-76B0352C71E9}"/>
              </a:ext>
            </a:extLst>
          </p:cNvPr>
          <p:cNvGrpSpPr/>
          <p:nvPr/>
        </p:nvGrpSpPr>
        <p:grpSpPr>
          <a:xfrm>
            <a:off x="6416651" y="4438776"/>
            <a:ext cx="4019512" cy="706012"/>
            <a:chOff x="6416651" y="4438776"/>
            <a:chExt cx="4019512" cy="7060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2FBE3F-22C6-B3B4-E751-518A9E08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6651" y="4752682"/>
              <a:ext cx="4005087" cy="39210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4AC01-208B-2AB0-AFF5-9741125ED87F}"/>
                </a:ext>
              </a:extLst>
            </p:cNvPr>
            <p:cNvSpPr txBox="1"/>
            <p:nvPr/>
          </p:nvSpPr>
          <p:spPr>
            <a:xfrm>
              <a:off x="10100407" y="4438776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8F6CEC-4170-41B0-ADE2-8B21217BD1A0}"/>
              </a:ext>
            </a:extLst>
          </p:cNvPr>
          <p:cNvGrpSpPr/>
          <p:nvPr/>
        </p:nvGrpSpPr>
        <p:grpSpPr>
          <a:xfrm>
            <a:off x="5295222" y="5199452"/>
            <a:ext cx="6732563" cy="1092130"/>
            <a:chOff x="5295222" y="5199452"/>
            <a:chExt cx="6732563" cy="1092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550B2-823C-CE7C-90F4-E7A14102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5222" y="5617531"/>
              <a:ext cx="6732563" cy="6740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6044D4-4347-1435-02A7-C924ABD63D87}"/>
                </a:ext>
              </a:extLst>
            </p:cNvPr>
            <p:cNvSpPr txBox="1"/>
            <p:nvPr/>
          </p:nvSpPr>
          <p:spPr>
            <a:xfrm>
              <a:off x="11479883" y="5199452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magnitudes using the given conversion schema</a:t>
            </a:r>
          </a:p>
          <a:p>
            <a:r>
              <a:rPr lang="en-GB" sz="2000" dirty="0"/>
              <a:t>Quantity conversion uses set product of integer exponents for corresponding schemas, where zero dimensions vanish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2050"/>
            <a:ext cx="6006300" cy="7816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2936" y="4142050"/>
            <a:ext cx="4814466" cy="12458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838200" y="2079179"/>
            <a:ext cx="5223536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vectors, unlike scaling measurement systems </a:t>
            </a:r>
          </a:p>
          <a:p>
            <a:r>
              <a:rPr lang="en-GB" sz="2000" dirty="0"/>
              <a:t>Scaling takes dimension vector of leading entity (e.g. km/h * miles/h results in km/h)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enable ease of (re)use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736</Words>
  <Application>Microsoft Macintosh PowerPoint</Application>
  <PresentationFormat>Widescreen</PresentationFormat>
  <Paragraphs>163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Origins and Applications</vt:lpstr>
      <vt:lpstr>Future Works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Leo Freitas</cp:lastModifiedBy>
  <cp:revision>17</cp:revision>
  <cp:lastPrinted>2023-03-09T11:21:28Z</cp:lastPrinted>
  <dcterms:created xsi:type="dcterms:W3CDTF">2023-03-05T08:07:36Z</dcterms:created>
  <dcterms:modified xsi:type="dcterms:W3CDTF">2023-03-09T12:05:47Z</dcterms:modified>
</cp:coreProperties>
</file>