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4" r:id="rId14"/>
    <p:sldId id="272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  <a:srgbClr val="CF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1" autoAdjust="0"/>
    <p:restoredTop sz="83246"/>
  </p:normalViewPr>
  <p:slideViewPr>
    <p:cSldViewPr snapToGrid="0">
      <p:cViewPr varScale="1">
        <p:scale>
          <a:sx n="72" d="100"/>
          <a:sy n="72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 across multiple disciplines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 dirty="0"/>
            <a:t>Elegant, minimal and coherent</a:t>
          </a:r>
          <a:endParaRPr lang="en-US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 dirty="0"/>
            <a:t>Seven base units, and new user units are coherent derivations</a:t>
          </a:r>
          <a:endParaRPr lang="en-US" dirty="0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 dirty="0"/>
            <a:t>Reduced error-prone and tedious calculations</a:t>
          </a:r>
          <a:endParaRPr lang="en-US" dirty="0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CC2BD797-68E3-B14D-A58C-5AE3613F65CC}">
      <dgm:prSet/>
      <dgm:spPr/>
      <dgm:t>
        <a:bodyPr/>
        <a:lstStyle/>
        <a:p>
          <a:r>
            <a:rPr lang="en-GB" dirty="0"/>
            <a:t>History: used for personalised medicine application conversions</a:t>
          </a:r>
        </a:p>
      </dgm:t>
    </dgm:pt>
    <dgm:pt modelId="{5CDD28F9-25EE-124B-AFA0-C5905EDF8CEF}" type="parTrans" cxnId="{6B2E8E09-9AD8-D442-8B85-D7BA9D32D4F6}">
      <dgm:prSet/>
      <dgm:spPr/>
      <dgm:t>
        <a:bodyPr/>
        <a:lstStyle/>
        <a:p>
          <a:endParaRPr lang="en-GB"/>
        </a:p>
      </dgm:t>
    </dgm:pt>
    <dgm:pt modelId="{A2B252F8-B55B-5948-AC43-609771D5879B}" type="sibTrans" cxnId="{6B2E8E09-9AD8-D442-8B85-D7BA9D32D4F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995C3-F8DC-FA49-BB95-CCA0FB46D820}" type="pres">
      <dgm:prSet presAssocID="{39E6F3A0-BF01-4459-B99F-6437C1AE9108}" presName="spacer" presStyleCnt="0"/>
      <dgm:spPr/>
    </dgm:pt>
    <dgm:pt modelId="{05612A00-4CA2-894F-B3D1-CE9AA7B5D3C6}" type="pres">
      <dgm:prSet presAssocID="{CC2BD797-68E3-B14D-A58C-5AE3613F65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6B2E8E09-9AD8-D442-8B85-D7BA9D32D4F6}" srcId="{2460A5CF-1015-4DE8-AABB-8F9532BDCF1B}" destId="{CC2BD797-68E3-B14D-A58C-5AE3613F65CC}" srcOrd="5" destOrd="0" parTransId="{5CDD28F9-25EE-124B-AFA0-C5905EDF8CEF}" sibTransId="{A2B252F8-B55B-5948-AC43-609771D5879B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1F530B62-224F-6549-915A-3B7177CB452B}" type="presOf" srcId="{CC2BD797-68E3-B14D-A58C-5AE3613F65CC}" destId="{05612A00-4CA2-894F-B3D1-CE9AA7B5D3C6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  <dgm:cxn modelId="{B7300FC5-8368-F249-BB25-357C7B08B4A5}" type="presParOf" srcId="{813FDE9A-E8E7-4061-94D9-36B22F7C9C32}" destId="{02A995C3-F8DC-FA49-BB95-CCA0FB46D820}" srcOrd="9" destOrd="0" presId="urn:microsoft.com/office/officeart/2005/8/layout/vList2"/>
    <dgm:cxn modelId="{E9240E68-25CF-F942-9D7D-321054FA06BE}" type="presParOf" srcId="{813FDE9A-E8E7-4061-94D9-36B22F7C9C32}" destId="{05612A00-4CA2-894F-B3D1-CE9AA7B5D3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B99D1D62-C864-5E42-A941-33023BE44A05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Further examples within industrial applications</a:t>
          </a:r>
        </a:p>
      </dgm:t>
    </dgm:pt>
    <dgm:pt modelId="{8FFEEFA3-CCFB-104D-A05A-4B1AD8F13B81}" type="parTrans" cxnId="{5BAF0D93-C726-4F46-A036-6D97DB0A0950}">
      <dgm:prSet/>
      <dgm:spPr/>
      <dgm:t>
        <a:bodyPr/>
        <a:lstStyle/>
        <a:p>
          <a:endParaRPr lang="en-GB"/>
        </a:p>
      </dgm:t>
    </dgm:pt>
    <dgm:pt modelId="{E2A0AD9C-883A-F243-8D72-12B34D3E1A24}" type="sibTrans" cxnId="{5BAF0D93-C726-4F46-A036-6D97DB0A0950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3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3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  <dgm:pt modelId="{EA45B23B-E692-CD4A-A001-2A96ABF7B0C0}" type="pres">
      <dgm:prSet presAssocID="{B99D1D62-C864-5E42-A941-33023BE44A05}" presName="parentText" presStyleLbl="node1" presStyleIdx="2" presStyleCnt="3" custScaleY="60075">
        <dgm:presLayoutVars>
          <dgm:chMax val="0"/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FBD99862-B775-094D-B507-6E243F5AF592}" type="presOf" srcId="{B99D1D62-C864-5E42-A941-33023BE44A05}" destId="{EA45B23B-E692-CD4A-A001-2A96ABF7B0C0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5BAF0D93-C726-4F46-A036-6D97DB0A0950}" srcId="{2460A5CF-1015-4DE8-AABB-8F9532BDCF1B}" destId="{B99D1D62-C864-5E42-A941-33023BE44A05}" srcOrd="2" destOrd="0" parTransId="{8FFEEFA3-CCFB-104D-A05A-4B1AD8F13B81}" sibTransId="{E2A0AD9C-883A-F243-8D72-12B34D3E1A24}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  <dgm:cxn modelId="{D4651991-A71B-8546-8B4A-AD3B6C95D92B}" type="presParOf" srcId="{813FDE9A-E8E7-4061-94D9-36B22F7C9C32}" destId="{EA45B23B-E692-CD4A-A001-2A96ABF7B0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5510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used system of measurements across multiple disciplines</a:t>
          </a:r>
          <a:endParaRPr lang="en-US" sz="2300" kern="1200" dirty="0"/>
        </a:p>
      </dsp:txBody>
      <dsp:txXfrm>
        <a:off x="26930" y="382033"/>
        <a:ext cx="8020934" cy="497795"/>
      </dsp:txXfrm>
    </dsp:sp>
    <dsp:sp modelId="{B18C51FE-E40F-4D41-B6F4-70B50768656F}">
      <dsp:nvSpPr>
        <dsp:cNvPr id="0" name=""/>
        <dsp:cNvSpPr/>
      </dsp:nvSpPr>
      <dsp:spPr>
        <a:xfrm>
          <a:off x="0" y="972998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Elegant, minimal and coherent</a:t>
          </a:r>
          <a:endParaRPr lang="en-US" sz="2300" kern="1200" dirty="0"/>
        </a:p>
      </dsp:txBody>
      <dsp:txXfrm>
        <a:off x="26930" y="999928"/>
        <a:ext cx="8020934" cy="497795"/>
      </dsp:txXfrm>
    </dsp:sp>
    <dsp:sp modelId="{58D27147-9A34-4C24-9712-E2D75045564E}">
      <dsp:nvSpPr>
        <dsp:cNvPr id="0" name=""/>
        <dsp:cNvSpPr/>
      </dsp:nvSpPr>
      <dsp:spPr>
        <a:xfrm>
          <a:off x="0" y="159089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Seven base units, and new user units are coherent derivations</a:t>
          </a:r>
          <a:endParaRPr lang="en-US" sz="2300" kern="1200" dirty="0"/>
        </a:p>
      </dsp:txBody>
      <dsp:txXfrm>
        <a:off x="26930" y="1617823"/>
        <a:ext cx="8020934" cy="497795"/>
      </dsp:txXfrm>
    </dsp:sp>
    <dsp:sp modelId="{808B7242-BF56-480B-AAC4-CEB7E754ADBE}">
      <dsp:nvSpPr>
        <dsp:cNvPr id="0" name=""/>
        <dsp:cNvSpPr/>
      </dsp:nvSpPr>
      <dsp:spPr>
        <a:xfrm>
          <a:off x="0" y="220878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Formal representation of these units is important </a:t>
          </a:r>
          <a:endParaRPr lang="en-US" sz="2300" kern="1200"/>
        </a:p>
      </dsp:txBody>
      <dsp:txXfrm>
        <a:off x="26930" y="2235719"/>
        <a:ext cx="8020934" cy="497795"/>
      </dsp:txXfrm>
    </dsp:sp>
    <dsp:sp modelId="{E80F8E7D-49DF-418B-B160-6F7C5CEA2B32}">
      <dsp:nvSpPr>
        <dsp:cNvPr id="0" name=""/>
        <dsp:cNvSpPr/>
      </dsp:nvSpPr>
      <dsp:spPr>
        <a:xfrm>
          <a:off x="0" y="2826684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Reduced error-prone and tedious calculations</a:t>
          </a:r>
          <a:endParaRPr lang="en-US" sz="2300" kern="1200" dirty="0"/>
        </a:p>
      </dsp:txBody>
      <dsp:txXfrm>
        <a:off x="26930" y="2853614"/>
        <a:ext cx="8020934" cy="497795"/>
      </dsp:txXfrm>
    </dsp:sp>
    <dsp:sp modelId="{05612A00-4CA2-894F-B3D1-CE9AA7B5D3C6}">
      <dsp:nvSpPr>
        <dsp:cNvPr id="0" name=""/>
        <dsp:cNvSpPr/>
      </dsp:nvSpPr>
      <dsp:spPr>
        <a:xfrm>
          <a:off x="0" y="344457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History: used for personalised medicine application conversions</a:t>
          </a:r>
        </a:p>
      </dsp:txBody>
      <dsp:txXfrm>
        <a:off x="26930" y="3471509"/>
        <a:ext cx="802093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274190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311860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233072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270220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1994059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1994059"/>
        <a:ext cx="8074794" cy="1076400"/>
      </dsp:txXfrm>
    </dsp:sp>
    <dsp:sp modelId="{EA45B23B-E692-CD4A-A001-2A96ABF7B0C0}">
      <dsp:nvSpPr>
        <dsp:cNvPr id="0" name=""/>
        <dsp:cNvSpPr/>
      </dsp:nvSpPr>
      <dsp:spPr>
        <a:xfrm>
          <a:off x="0" y="3070459"/>
          <a:ext cx="8074794" cy="7309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Further examples within industrial applications</a:t>
          </a:r>
        </a:p>
      </dsp:txBody>
      <dsp:txXfrm>
        <a:off x="35684" y="3106143"/>
        <a:ext cx="8003426" cy="65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NPL defined base units and standard conversions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SI = Standard </a:t>
            </a:r>
            <a:r>
              <a:rPr lang="en-US" dirty="0" err="1"/>
              <a:t>Internationalle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3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ISQ are base unit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3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= length=m, temperature=</a:t>
            </a:r>
            <a:r>
              <a:rPr lang="en-US" dirty="0" err="1"/>
              <a:t>celcuis</a:t>
            </a:r>
            <a:r>
              <a:rPr lang="en-US" dirty="0"/>
              <a:t>, mass=kilogram,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BSI = length=yard, temperature=</a:t>
            </a:r>
            <a:r>
              <a:rPr lang="en-US" dirty="0" err="1"/>
              <a:t>rankine</a:t>
            </a:r>
            <a:r>
              <a:rPr lang="en-US" dirty="0"/>
              <a:t>, mass=pound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8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Pure quantities are those that have dimensions cancelled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5565123"/>
            <a:ext cx="4204012" cy="653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0" y="39629"/>
            <a:ext cx="2210244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68875" y="5806008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4A5C34-7B8C-0DF8-A9AD-2D9664656794}"/>
              </a:ext>
            </a:extLst>
          </p:cNvPr>
          <p:cNvSpPr txBox="1">
            <a:spLocks/>
          </p:cNvSpPr>
          <p:nvPr/>
        </p:nvSpPr>
        <p:spPr>
          <a:xfrm>
            <a:off x="514587" y="4048069"/>
            <a:ext cx="4204012" cy="65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rgbClr val="FFFFFF"/>
                </a:solidFill>
              </a:rPr>
              <a:t>The 21st Overture Workshop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10</a:t>
            </a:r>
            <a:r>
              <a:rPr lang="en-US" sz="1800" baseline="30000" dirty="0">
                <a:solidFill>
                  <a:srgbClr val="FFFFFF"/>
                </a:solidFill>
              </a:rPr>
              <a:t>th</a:t>
            </a:r>
            <a:r>
              <a:rPr lang="en-US" sz="1800" dirty="0">
                <a:solidFill>
                  <a:srgbClr val="FFFFFF"/>
                </a:solidFill>
              </a:rPr>
              <a:t> March 2023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Dimensions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D2897-6FAB-76E7-BF58-508A42A33931}"/>
              </a:ext>
            </a:extLst>
          </p:cNvPr>
          <p:cNvGrpSpPr/>
          <p:nvPr/>
        </p:nvGrpSpPr>
        <p:grpSpPr>
          <a:xfrm>
            <a:off x="922421" y="1826637"/>
            <a:ext cx="4544163" cy="1602363"/>
            <a:chOff x="922421" y="1826637"/>
            <a:chExt cx="4544163" cy="160236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B92410-DE60-3B5D-654B-1AE7673A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421" y="2239001"/>
              <a:ext cx="4544163" cy="1189999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2C9C5-29D3-421C-BCBF-41C7B5C6C52B}"/>
                </a:ext>
              </a:extLst>
            </p:cNvPr>
            <p:cNvSpPr txBox="1"/>
            <p:nvPr/>
          </p:nvSpPr>
          <p:spPr>
            <a:xfrm>
              <a:off x="2047384" y="182663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Basic Dimensions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72ED66-FD15-8362-B513-1FEE672374D2}"/>
              </a:ext>
            </a:extLst>
          </p:cNvPr>
          <p:cNvGrpSpPr/>
          <p:nvPr/>
        </p:nvGrpSpPr>
        <p:grpSpPr>
          <a:xfrm>
            <a:off x="2770055" y="3533587"/>
            <a:ext cx="5840545" cy="3027857"/>
            <a:chOff x="2770055" y="3533587"/>
            <a:chExt cx="5840545" cy="30278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2315DBE-593D-5F95-C2DE-8DAA60519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9" b="401"/>
            <a:stretch/>
          </p:blipFill>
          <p:spPr>
            <a:xfrm>
              <a:off x="2770055" y="3533587"/>
              <a:ext cx="5840545" cy="2624618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81FF3F-A099-7E28-572A-6726B760977E}"/>
                </a:ext>
              </a:extLst>
            </p:cNvPr>
            <p:cNvSpPr txBox="1"/>
            <p:nvPr/>
          </p:nvSpPr>
          <p:spPr>
            <a:xfrm>
              <a:off x="4566476" y="625366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Derived Dimensions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D06333-E954-232A-1D00-59F3FEBCEB2F}"/>
              </a:ext>
            </a:extLst>
          </p:cNvPr>
          <p:cNvGrpSpPr/>
          <p:nvPr/>
        </p:nvGrpSpPr>
        <p:grpSpPr>
          <a:xfrm>
            <a:off x="5713594" y="1826638"/>
            <a:ext cx="6278570" cy="910034"/>
            <a:chOff x="5713594" y="1826638"/>
            <a:chExt cx="6278570" cy="9100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29AD2E-7668-E9B6-3CE3-89AA671B5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05" r="14896"/>
            <a:stretch/>
          </p:blipFill>
          <p:spPr>
            <a:xfrm>
              <a:off x="5713594" y="2221176"/>
              <a:ext cx="6278570" cy="515496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20EE2A-ED8B-64E5-BB03-A987C48E62D2}"/>
                </a:ext>
              </a:extLst>
            </p:cNvPr>
            <p:cNvSpPr txBox="1"/>
            <p:nvPr/>
          </p:nvSpPr>
          <p:spPr>
            <a:xfrm>
              <a:off x="7705761" y="1826638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Pure Quantities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259C026-B7AB-92D6-5C55-FA54368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20C3E7-C145-8785-4A1D-B38C6FFF7CD6}"/>
              </a:ext>
            </a:extLst>
          </p:cNvPr>
          <p:cNvGrpSpPr/>
          <p:nvPr/>
        </p:nvGrpSpPr>
        <p:grpSpPr>
          <a:xfrm>
            <a:off x="744776" y="1641075"/>
            <a:ext cx="4759896" cy="4942634"/>
            <a:chOff x="993059" y="1550241"/>
            <a:chExt cx="4759896" cy="4942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A189BB-13AA-CAB1-5E8F-194FBE34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059" y="1550241"/>
              <a:ext cx="4759896" cy="494263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4CF01-9201-CDCF-F3D3-8BA2E3BA59AC}"/>
                </a:ext>
              </a:extLst>
            </p:cNvPr>
            <p:cNvSpPr/>
            <p:nvPr/>
          </p:nvSpPr>
          <p:spPr>
            <a:xfrm>
              <a:off x="1211125" y="2881860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DE500C-524E-C7E5-1BCC-050E834AF3E6}"/>
                </a:ext>
              </a:extLst>
            </p:cNvPr>
            <p:cNvSpPr/>
            <p:nvPr/>
          </p:nvSpPr>
          <p:spPr>
            <a:xfrm>
              <a:off x="1211124" y="3372429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6FCA53-2C57-1883-738F-2D48734630F2}"/>
                </a:ext>
              </a:extLst>
            </p:cNvPr>
            <p:cNvSpPr/>
            <p:nvPr/>
          </p:nvSpPr>
          <p:spPr>
            <a:xfrm>
              <a:off x="1211123" y="3831866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846BF-2CEF-FD77-BA1F-E8C28EF9004E}"/>
                </a:ext>
              </a:extLst>
            </p:cNvPr>
            <p:cNvSpPr/>
            <p:nvPr/>
          </p:nvSpPr>
          <p:spPr>
            <a:xfrm>
              <a:off x="1211123" y="4291303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0247-4F9E-A8E9-3384-4D57417CB1E0}"/>
                </a:ext>
              </a:extLst>
            </p:cNvPr>
            <p:cNvSpPr/>
            <p:nvPr/>
          </p:nvSpPr>
          <p:spPr>
            <a:xfrm>
              <a:off x="1211122" y="480773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73567-0DB3-3D42-9F56-BC29403B44F6}"/>
                </a:ext>
              </a:extLst>
            </p:cNvPr>
            <p:cNvSpPr/>
            <p:nvPr/>
          </p:nvSpPr>
          <p:spPr>
            <a:xfrm>
              <a:off x="1212467" y="525118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British Imperial System (BIS)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32254-E6D5-3E44-0B8B-7DEAF951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72" y="2595035"/>
            <a:ext cx="2973362" cy="33279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C5F40-1E33-A03A-14DA-9CD0E61128D7}"/>
              </a:ext>
            </a:extLst>
          </p:cNvPr>
          <p:cNvGrpSpPr/>
          <p:nvPr/>
        </p:nvGrpSpPr>
        <p:grpSpPr>
          <a:xfrm>
            <a:off x="4500753" y="2022580"/>
            <a:ext cx="1751839" cy="635841"/>
            <a:chOff x="4749036" y="1931746"/>
            <a:chExt cx="1751839" cy="635841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31BC921-8D89-3CBB-757E-75CD246AFC6B}"/>
                </a:ext>
              </a:extLst>
            </p:cNvPr>
            <p:cNvSpPr/>
            <p:nvPr/>
          </p:nvSpPr>
          <p:spPr>
            <a:xfrm>
              <a:off x="4749036" y="1931746"/>
              <a:ext cx="131797" cy="635841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8AE8A-3033-58A3-4AEC-A19CB64D66FB}"/>
                </a:ext>
              </a:extLst>
            </p:cNvPr>
            <p:cNvSpPr txBox="1"/>
            <p:nvPr/>
          </p:nvSpPr>
          <p:spPr>
            <a:xfrm>
              <a:off x="4877967" y="2095777"/>
              <a:ext cx="1622908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Conversion Schema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EEA328-3168-B8B5-FBEF-9005EE5E18E4}"/>
              </a:ext>
            </a:extLst>
          </p:cNvPr>
          <p:cNvGrpSpPr/>
          <p:nvPr/>
        </p:nvGrpSpPr>
        <p:grpSpPr>
          <a:xfrm>
            <a:off x="3386994" y="2918814"/>
            <a:ext cx="2638355" cy="2791644"/>
            <a:chOff x="3635277" y="2827980"/>
            <a:chExt cx="2638355" cy="279164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3200937-A75A-FF6A-ACB4-9200931999F9}"/>
                </a:ext>
              </a:extLst>
            </p:cNvPr>
            <p:cNvSpPr/>
            <p:nvPr/>
          </p:nvSpPr>
          <p:spPr>
            <a:xfrm>
              <a:off x="3635277" y="2827980"/>
              <a:ext cx="344120" cy="279164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452AD-362B-209B-6EFF-E96187606492}"/>
                </a:ext>
              </a:extLst>
            </p:cNvPr>
            <p:cNvSpPr txBox="1"/>
            <p:nvPr/>
          </p:nvSpPr>
          <p:spPr>
            <a:xfrm>
              <a:off x="3979397" y="4052209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 Types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C57873-A2D2-D0FE-D0BD-F3A3B2D4E084}"/>
              </a:ext>
            </a:extLst>
          </p:cNvPr>
          <p:cNvGrpSpPr/>
          <p:nvPr/>
        </p:nvGrpSpPr>
        <p:grpSpPr>
          <a:xfrm>
            <a:off x="4838444" y="5946859"/>
            <a:ext cx="2064969" cy="636850"/>
            <a:chOff x="5086727" y="5856025"/>
            <a:chExt cx="2064969" cy="6368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9559FEB-6990-85F3-DCBD-4982B7BA9641}"/>
                </a:ext>
              </a:extLst>
            </p:cNvPr>
            <p:cNvSpPr/>
            <p:nvPr/>
          </p:nvSpPr>
          <p:spPr>
            <a:xfrm>
              <a:off x="5086727" y="5856025"/>
              <a:ext cx="195918" cy="63685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BFDE0-2683-4FBD-F102-C88E7C2EC691}"/>
                </a:ext>
              </a:extLst>
            </p:cNvPr>
            <p:cNvSpPr txBox="1"/>
            <p:nvPr/>
          </p:nvSpPr>
          <p:spPr>
            <a:xfrm>
              <a:off x="5286364" y="6008641"/>
              <a:ext cx="1865332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AF93EF-9BC7-D7BB-751F-0A0CB5DDC0E8}"/>
              </a:ext>
            </a:extLst>
          </p:cNvPr>
          <p:cNvGrpSpPr/>
          <p:nvPr/>
        </p:nvGrpSpPr>
        <p:grpSpPr>
          <a:xfrm>
            <a:off x="9231768" y="3253713"/>
            <a:ext cx="2627434" cy="2655390"/>
            <a:chOff x="9159103" y="2208919"/>
            <a:chExt cx="2627434" cy="265539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F1F58786-7A46-3119-565E-A15DD1D00A6F}"/>
                </a:ext>
              </a:extLst>
            </p:cNvPr>
            <p:cNvSpPr/>
            <p:nvPr/>
          </p:nvSpPr>
          <p:spPr>
            <a:xfrm>
              <a:off x="9159103" y="2208919"/>
              <a:ext cx="344120" cy="265539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62861-234E-1F4C-D49A-3833DFDFA8E3}"/>
                </a:ext>
              </a:extLst>
            </p:cNvPr>
            <p:cNvSpPr txBox="1"/>
            <p:nvPr/>
          </p:nvSpPr>
          <p:spPr>
            <a:xfrm>
              <a:off x="9506830" y="3382725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Scaling Functions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ACC5CA-3DAA-F77F-054A-B838F14BEACA}"/>
              </a:ext>
            </a:extLst>
          </p:cNvPr>
          <p:cNvGrpSpPr/>
          <p:nvPr/>
        </p:nvGrpSpPr>
        <p:grpSpPr>
          <a:xfrm>
            <a:off x="9575888" y="2626087"/>
            <a:ext cx="2480550" cy="350454"/>
            <a:chOff x="9503223" y="1581293"/>
            <a:chExt cx="2480550" cy="350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36EAA-CE85-22F1-FAE0-FF1683B374CC}"/>
                </a:ext>
              </a:extLst>
            </p:cNvPr>
            <p:cNvSpPr txBox="1"/>
            <p:nvPr/>
          </p:nvSpPr>
          <p:spPr>
            <a:xfrm>
              <a:off x="9704066" y="1581293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General Conversion Function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93DE644-AD39-85F8-F06F-B09BFFF00C15}"/>
                </a:ext>
              </a:extLst>
            </p:cNvPr>
            <p:cNvSpPr/>
            <p:nvPr/>
          </p:nvSpPr>
          <p:spPr>
            <a:xfrm>
              <a:off x="9503223" y="1581293"/>
              <a:ext cx="200842" cy="35045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Alternate non-decimal systems (British Imperial) or Date/Time, etc.</a:t>
            </a:r>
          </a:p>
          <a:p>
            <a:r>
              <a:rPr lang="en-GB" dirty="0"/>
              <a:t>Common constants (e.g. speed of light, Planck, Avogadro, etc.)</a:t>
            </a:r>
          </a:p>
          <a:p>
            <a:r>
              <a:rPr lang="en-GB" dirty="0"/>
              <a:t>Equivalent quantities in different dimensions are demonstrated</a:t>
            </a:r>
          </a:p>
          <a:p>
            <a:r>
              <a:rPr lang="en-GB" dirty="0"/>
              <a:t>Checking functions for creation of new / corresponding quantities (e.g. pressure per volume = energy; Pa*m</a:t>
            </a:r>
            <a:r>
              <a:rPr lang="en-GB" baseline="30000" dirty="0"/>
              <a:t>3</a:t>
            </a:r>
            <a:r>
              <a:rPr lang="en-GB" dirty="0"/>
              <a:t> = Joule = kg*m</a:t>
            </a:r>
            <a:r>
              <a:rPr lang="en-GB" baseline="30000" dirty="0"/>
              <a:t>2</a:t>
            </a:r>
            <a:r>
              <a:rPr lang="en-GB" dirty="0"/>
              <a:t>/s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Approximation functions needed for high-precision calculations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functions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script ./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/main/resources/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ISQ.script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let PA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ms_div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(KILOGRAM, SI_ACCELERATION) in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is_Pressure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si_dim_view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          false, "( kg (s**2)  ) / m ")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let PA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ms_div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(KILOGRAM,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ms_times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(METER,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ms_itself_n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(SECOND, 2))) in 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is_Pressure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si_dim_view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           true, "kg  / ( m (s**2)  )")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let EPV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ms_times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(PA, SI_VOLUME) in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is_Energy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(EPV),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si_dim_view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(EPV))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          true, "( (m**2) kg  ) / (s**2) 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Originally motivated by personalised medicine work</a:t>
            </a:r>
          </a:p>
          <a:p>
            <a:pPr lvl="1"/>
            <a:r>
              <a:rPr lang="en-GB" dirty="0"/>
              <a:t>Prescription given as 8mg of medicine X every 8 hours for 3 weeks </a:t>
            </a:r>
          </a:p>
          <a:p>
            <a:pPr lvl="1"/>
            <a:r>
              <a:rPr lang="en-GB" dirty="0"/>
              <a:t>Yet BNF (British National Formulary) given as 2.4g of X every 24hrs per month</a:t>
            </a:r>
          </a:p>
          <a:p>
            <a:r>
              <a:rPr lang="en-GB" dirty="0"/>
              <a:t>High precision smart contract calculations</a:t>
            </a:r>
          </a:p>
          <a:p>
            <a:pPr lvl="1"/>
            <a:r>
              <a:rPr lang="en-GB" dirty="0"/>
              <a:t>Solidity smart contract DSL for financial instrument conversions</a:t>
            </a:r>
          </a:p>
          <a:p>
            <a:r>
              <a:rPr lang="en-GB" dirty="0"/>
              <a:t>Potentially useful for FMI FMUs?</a:t>
            </a:r>
          </a:p>
          <a:p>
            <a:pPr lvl="1"/>
            <a:r>
              <a:rPr lang="en-GB" dirty="0"/>
              <a:t>Conversion between various physical quantities</a:t>
            </a:r>
          </a:p>
          <a:p>
            <a:endParaRPr lang="en-GB" dirty="0"/>
          </a:p>
          <a:p>
            <a:r>
              <a:rPr lang="en-GB" dirty="0"/>
              <a:t>Inspired by corresponding Isabelle/HOL implementation by S. Foster.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14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Work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3368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017470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of each quantity dimension (or unit) in terms of its relations with other quantity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derived units through base unit conversions (e.g. 1km = 1000m)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(dimension mapped to zero) define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and manipulate (e.g. multiply, invert, etc.)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between different measurement systems (SI x BSI)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Quantities are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real</a:t>
            </a:r>
            <a:r>
              <a:rPr lang="en-GB" dirty="0"/>
              <a:t> typed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 </a:t>
            </a:r>
          </a:p>
          <a:p>
            <a:pPr lvl="1"/>
            <a:r>
              <a:rPr lang="en-GB" dirty="0"/>
              <a:t>Single dimension quantities</a:t>
            </a:r>
          </a:p>
          <a:p>
            <a:r>
              <a:rPr lang="en-GB" dirty="0"/>
              <a:t>Several operators for quantities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0" y="1825625"/>
            <a:ext cx="54219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Group of quantities with specific dimensions and conversion schemas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between dimensions of different measurement systems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SI conversion schema = identity map</a:t>
            </a:r>
          </a:p>
          <a:p>
            <a:r>
              <a:rPr lang="en-GB" sz="2400" dirty="0"/>
              <a:t>BSI conversion schema </a:t>
            </a:r>
            <a:r>
              <a:rPr lang="en-GB" sz="2400" b="1" dirty="0">
                <a:solidFill>
                  <a:srgbClr val="195DA9"/>
                </a:solidFill>
              </a:rPr>
              <a:t>(3)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54089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BBA526-AD99-C257-4DB9-4173B90AB0C0}"/>
              </a:ext>
            </a:extLst>
          </p:cNvPr>
          <p:cNvGrpSpPr/>
          <p:nvPr/>
        </p:nvGrpSpPr>
        <p:grpSpPr>
          <a:xfrm>
            <a:off x="5907978" y="1440617"/>
            <a:ext cx="6119807" cy="3004215"/>
            <a:chOff x="5907978" y="1440617"/>
            <a:chExt cx="6119807" cy="30042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73C0B-9ADD-21FE-A67D-4290ED31B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30"/>
            <a:stretch/>
          </p:blipFill>
          <p:spPr>
            <a:xfrm>
              <a:off x="5907978" y="1825625"/>
              <a:ext cx="6119807" cy="261920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293639-9E09-0889-CD56-F4200D319B8A}"/>
                </a:ext>
              </a:extLst>
            </p:cNvPr>
            <p:cNvSpPr txBox="1"/>
            <p:nvPr/>
          </p:nvSpPr>
          <p:spPr>
            <a:xfrm>
              <a:off x="11692029" y="144061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ECDB8A-E6BE-0C7F-7338-76B0352C71E9}"/>
              </a:ext>
            </a:extLst>
          </p:cNvPr>
          <p:cNvGrpSpPr/>
          <p:nvPr/>
        </p:nvGrpSpPr>
        <p:grpSpPr>
          <a:xfrm>
            <a:off x="6416651" y="4438776"/>
            <a:ext cx="4019512" cy="706012"/>
            <a:chOff x="6416651" y="4438776"/>
            <a:chExt cx="4019512" cy="7060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2FBE3F-22C6-B3B4-E751-518A9E08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6651" y="4752682"/>
              <a:ext cx="4005087" cy="39210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4AC01-208B-2AB0-AFF5-9741125ED87F}"/>
                </a:ext>
              </a:extLst>
            </p:cNvPr>
            <p:cNvSpPr txBox="1"/>
            <p:nvPr/>
          </p:nvSpPr>
          <p:spPr>
            <a:xfrm>
              <a:off x="10100407" y="4438776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8F6CEC-4170-41B0-ADE2-8B21217BD1A0}"/>
              </a:ext>
            </a:extLst>
          </p:cNvPr>
          <p:cNvGrpSpPr/>
          <p:nvPr/>
        </p:nvGrpSpPr>
        <p:grpSpPr>
          <a:xfrm>
            <a:off x="5295222" y="5199452"/>
            <a:ext cx="6732563" cy="1092130"/>
            <a:chOff x="5295222" y="5199452"/>
            <a:chExt cx="6732563" cy="1092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5550B2-823C-CE7C-90F4-E7A14102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5222" y="5617531"/>
              <a:ext cx="6732563" cy="6740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6044D4-4347-1435-02A7-C924ABD63D87}"/>
                </a:ext>
              </a:extLst>
            </p:cNvPr>
            <p:cNvSpPr txBox="1"/>
            <p:nvPr/>
          </p:nvSpPr>
          <p:spPr>
            <a:xfrm>
              <a:off x="11479883" y="5199452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73" y="2079179"/>
            <a:ext cx="4726923" cy="1911481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Converts magnitudes using the given conversion schema</a:t>
            </a:r>
          </a:p>
          <a:p>
            <a:r>
              <a:rPr lang="en-GB" sz="2000" dirty="0"/>
              <a:t>Quantity conversion uses set product of integer exponents for corresponding schemas, where zero dimensions vanish</a:t>
            </a:r>
          </a:p>
          <a:p>
            <a:r>
              <a:rPr lang="en-GB" sz="2000" dirty="0"/>
              <a:t>Be aware of potential real precision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2050"/>
            <a:ext cx="6006300" cy="7816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2936" y="4142050"/>
            <a:ext cx="4814466" cy="12458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838200" y="2079179"/>
            <a:ext cx="5223536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vectors, unlike scaling measurement systems </a:t>
            </a:r>
          </a:p>
          <a:p>
            <a:r>
              <a:rPr lang="en-GB" sz="2000" dirty="0"/>
              <a:t>Scaling takes dimension vector of leading entity (e.g. km/h * miles/h results in km/h)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enable ease of (re)use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</TotalTime>
  <Words>916</Words>
  <Application>Microsoft Macintosh PowerPoint</Application>
  <PresentationFormat>Widescreen</PresentationFormat>
  <Paragraphs>178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Menlo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Example: Dimensions</vt:lpstr>
      <vt:lpstr>Example: British Imperial System (BIS)</vt:lpstr>
      <vt:lpstr>Additional Notes</vt:lpstr>
      <vt:lpstr>Checking functions example</vt:lpstr>
      <vt:lpstr>Origins and Applications</vt:lpstr>
      <vt:lpstr>Future Work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Leo Freitas</cp:lastModifiedBy>
  <cp:revision>18</cp:revision>
  <cp:lastPrinted>2023-03-09T11:21:28Z</cp:lastPrinted>
  <dcterms:created xsi:type="dcterms:W3CDTF">2023-03-05T08:07:36Z</dcterms:created>
  <dcterms:modified xsi:type="dcterms:W3CDTF">2023-03-09T15:09:05Z</dcterms:modified>
</cp:coreProperties>
</file>