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330" r:id="rId3"/>
    <p:sldId id="412" r:id="rId4"/>
    <p:sldId id="332" r:id="rId5"/>
    <p:sldId id="395" r:id="rId6"/>
    <p:sldId id="397" r:id="rId7"/>
    <p:sldId id="396" r:id="rId8"/>
    <p:sldId id="400" r:id="rId9"/>
    <p:sldId id="402" r:id="rId10"/>
    <p:sldId id="401" r:id="rId11"/>
    <p:sldId id="403" r:id="rId12"/>
    <p:sldId id="404" r:id="rId13"/>
    <p:sldId id="405" r:id="rId14"/>
    <p:sldId id="413" r:id="rId15"/>
    <p:sldId id="408" r:id="rId16"/>
    <p:sldId id="409" r:id="rId17"/>
    <p:sldId id="406" r:id="rId18"/>
    <p:sldId id="407" r:id="rId19"/>
    <p:sldId id="410" r:id="rId20"/>
    <p:sldId id="411" r:id="rId21"/>
    <p:sldId id="414" r:id="rId22"/>
    <p:sldId id="416" r:id="rId23"/>
    <p:sldId id="417" r:id="rId24"/>
    <p:sldId id="418" r:id="rId25"/>
    <p:sldId id="415" r:id="rId26"/>
    <p:sldId id="419" r:id="rId27"/>
    <p:sldId id="420" r:id="rId28"/>
    <p:sldId id="421" r:id="rId29"/>
    <p:sldId id="422" r:id="rId30"/>
    <p:sldId id="261" r:id="rId31"/>
    <p:sldId id="260" r:id="rId32"/>
  </p:sldIdLst>
  <p:sldSz cx="9144000" cy="5143500" type="screen16x9"/>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666666"/>
    <a:srgbClr val="FF3399"/>
    <a:srgbClr val="005BAC"/>
    <a:srgbClr val="CCCCCC"/>
    <a:srgbClr val="464646"/>
    <a:srgbClr val="00D6B5"/>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83642" autoAdjust="0"/>
  </p:normalViewPr>
  <p:slideViewPr>
    <p:cSldViewPr snapToGrid="0">
      <p:cViewPr varScale="1">
        <p:scale>
          <a:sx n="120" d="100"/>
          <a:sy n="120" d="100"/>
        </p:scale>
        <p:origin x="176" y="232"/>
      </p:cViewPr>
      <p:guideLst>
        <p:guide orient="horz" pos="1620"/>
        <p:guide pos="2880"/>
      </p:guideLst>
    </p:cSldViewPr>
  </p:slideViewPr>
  <p:outlineViewPr>
    <p:cViewPr>
      <p:scale>
        <a:sx n="25" d="100"/>
        <a:sy n="25" d="100"/>
      </p:scale>
      <p:origin x="0" y="-5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2020/9/8</a:t>
            </a:fld>
            <a:endParaRPr lang="zh-CN" altLang="en-US"/>
          </a:p>
        </p:txBody>
      </p:sp>
      <p:sp>
        <p:nvSpPr>
          <p:cNvPr id="4" name="幻灯片图像占位符 3"/>
          <p:cNvSpPr>
            <a:spLocks noGrp="1" noRot="1" noChangeAspect="1"/>
          </p:cNvSpPr>
          <p:nvPr>
            <p:ph type="sldImg" idx="2"/>
          </p:nvPr>
        </p:nvSpPr>
        <p:spPr>
          <a:xfrm>
            <a:off x="482121" y="1279287"/>
            <a:ext cx="6139502"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700"/>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458"/>
            <a:ext cx="3886200" cy="326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458"/>
            <a:ext cx="3886200" cy="326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384"/>
            <a:ext cx="3655181" cy="2643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384"/>
            <a:ext cx="3673182" cy="2643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92"/>
            <a:ext cx="5800725" cy="435964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458"/>
            <a:ext cx="7886700" cy="32640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2020/9/8</a:t>
            </a:fld>
            <a:endParaRPr lang="zh-CN" altLang="en-US"/>
          </a:p>
        </p:txBody>
      </p:sp>
      <p:sp>
        <p:nvSpPr>
          <p:cNvPr id="5" name="页脚占位符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图片 25" descr="E:\owncloud\刘达\2017年\深蓝学院\PPT模板\ppt1封面a.pngppt1封面a"/>
          <p:cNvPicPr>
            <a:picLocks noChangeAspect="1"/>
          </p:cNvPicPr>
          <p:nvPr/>
        </p:nvPicPr>
        <p:blipFill>
          <a:blip r:embed="rId2"/>
          <a:srcRect/>
          <a:stretch>
            <a:fillRect/>
          </a:stretch>
        </p:blipFill>
        <p:spPr>
          <a:xfrm>
            <a:off x="850" y="0"/>
            <a:ext cx="9162415" cy="5144400"/>
          </a:xfrm>
          <a:prstGeom prst="rect">
            <a:avLst/>
          </a:prstGeom>
        </p:spPr>
      </p:pic>
      <p:pic>
        <p:nvPicPr>
          <p:cNvPr id="9" name="图片 8" descr="E:\owncloud\刘达\2017年\深蓝学院\logo\导出图\深蓝学院-标准色.png深蓝学院-标准色"/>
          <p:cNvPicPr>
            <a:picLocks noChangeAspect="1"/>
          </p:cNvPicPr>
          <p:nvPr/>
        </p:nvPicPr>
        <p:blipFill>
          <a:blip r:embed="rId3" cstate="print"/>
          <a:srcRect/>
          <a:stretch>
            <a:fillRect/>
          </a:stretch>
        </p:blipFill>
        <p:spPr>
          <a:xfrm>
            <a:off x="510065" y="397880"/>
            <a:ext cx="2298379" cy="705485"/>
          </a:xfrm>
          <a:prstGeom prst="rect">
            <a:avLst/>
          </a:prstGeom>
        </p:spPr>
      </p:pic>
      <p:sp>
        <p:nvSpPr>
          <p:cNvPr id="21" name="文本框 20"/>
          <p:cNvSpPr txBox="1"/>
          <p:nvPr/>
        </p:nvSpPr>
        <p:spPr>
          <a:xfrm>
            <a:off x="1061020" y="1501245"/>
            <a:ext cx="5448962" cy="461665"/>
          </a:xfrm>
          <a:prstGeom prst="rect">
            <a:avLst/>
          </a:prstGeom>
          <a:noFill/>
        </p:spPr>
        <p:txBody>
          <a:bodyPr wrap="square" rtlCol="0">
            <a:spAutoFit/>
          </a:bodyPr>
          <a:lstStyle/>
          <a:p>
            <a:r>
              <a:rPr lang="zh-CN" altLang="en-US" sz="2400" b="1" dirty="0">
                <a:solidFill>
                  <a:srgbClr val="464646"/>
                </a:solidFill>
                <a:latin typeface="微软雅黑" panose="020B0503020204020204" charset="-122"/>
                <a:ea typeface="微软雅黑" panose="020B0503020204020204" charset="-122"/>
              </a:rPr>
              <a:t>数字</a:t>
            </a:r>
            <a:r>
              <a:rPr lang="zh-CN" altLang="de-DE" sz="2400" b="1" dirty="0">
                <a:solidFill>
                  <a:srgbClr val="464646"/>
                </a:solidFill>
                <a:latin typeface="微软雅黑" panose="020B0503020204020204" charset="-122"/>
                <a:ea typeface="微软雅黑" panose="020B0503020204020204" charset="-122"/>
              </a:rPr>
              <a:t>图像处理</a:t>
            </a:r>
            <a:r>
              <a:rPr lang="de-DE" altLang="zh-CN" sz="2400" b="1" dirty="0">
                <a:solidFill>
                  <a:srgbClr val="464646"/>
                </a:solidFill>
                <a:latin typeface="微软雅黑" panose="020B0503020204020204" charset="-122"/>
                <a:ea typeface="微软雅黑" panose="020B0503020204020204" charset="-122"/>
              </a:rPr>
              <a:t>-</a:t>
            </a:r>
            <a:r>
              <a:rPr lang="zh-CN" altLang="de-DE" sz="2400" b="1" dirty="0">
                <a:solidFill>
                  <a:srgbClr val="464646"/>
                </a:solidFill>
                <a:latin typeface="微软雅黑" panose="020B0503020204020204" charset="-122"/>
                <a:ea typeface="微软雅黑" panose="020B0503020204020204" charset="-122"/>
              </a:rPr>
              <a:t>第四章作业分享</a:t>
            </a:r>
            <a:endParaRPr lang="en-US" altLang="zh-CN" sz="2400" b="1" dirty="0">
              <a:solidFill>
                <a:srgbClr val="464646"/>
              </a:solidFill>
              <a:latin typeface="微软雅黑" panose="020B0503020204020204" charset="-122"/>
              <a:ea typeface="微软雅黑" panose="020B0503020204020204" charset="-122"/>
            </a:endParaRPr>
          </a:p>
        </p:txBody>
      </p:sp>
      <p:sp>
        <p:nvSpPr>
          <p:cNvPr id="22" name="椭圆 21"/>
          <p:cNvSpPr/>
          <p:nvPr/>
        </p:nvSpPr>
        <p:spPr>
          <a:xfrm>
            <a:off x="762000" y="3223260"/>
            <a:ext cx="695325" cy="695325"/>
          </a:xfrm>
          <a:prstGeom prst="ellipse">
            <a:avLst/>
          </a:prstGeom>
          <a:blipFill rotWithShape="1">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13105" y="3174365"/>
            <a:ext cx="793750" cy="793750"/>
          </a:xfrm>
          <a:prstGeom prst="ellipse">
            <a:avLst/>
          </a:prstGeom>
          <a:noFill/>
          <a:ln w="34925">
            <a:solidFill>
              <a:srgbClr val="005B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690968" y="3422177"/>
            <a:ext cx="1376082" cy="294005"/>
          </a:xfrm>
          <a:prstGeom prst="rect">
            <a:avLst/>
          </a:prstGeom>
          <a:solidFill>
            <a:schemeClr val="bg1"/>
          </a:solidFill>
          <a:ln w="127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2350045" y="3408405"/>
            <a:ext cx="717589" cy="307777"/>
          </a:xfrm>
          <a:prstGeom prst="rect">
            <a:avLst/>
          </a:prstGeom>
          <a:noFill/>
        </p:spPr>
        <p:txBody>
          <a:bodyPr wrap="square" rtlCol="0">
            <a:spAutoFit/>
          </a:bodyPr>
          <a:lstStyle/>
          <a:p>
            <a:r>
              <a:rPr lang="zh-CN" altLang="de-DE" sz="1400" b="1" dirty="0">
                <a:solidFill>
                  <a:schemeClr val="tx1">
                    <a:lumMod val="75000"/>
                    <a:lumOff val="25000"/>
                  </a:schemeClr>
                </a:solidFill>
                <a:latin typeface="黑体" panose="02010609060101010101" pitchFamily="49" charset="-122"/>
                <a:ea typeface="黑体" panose="02010609060101010101" pitchFamily="49" charset="-122"/>
              </a:rPr>
              <a:t>金鑫</a:t>
            </a:r>
            <a:endParaRPr lang="zh-CN" altLang="en-US" sz="1400" b="1"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3" name="矩形 32"/>
          <p:cNvSpPr/>
          <p:nvPr/>
        </p:nvSpPr>
        <p:spPr>
          <a:xfrm>
            <a:off x="1697999" y="3422177"/>
            <a:ext cx="665761" cy="294005"/>
          </a:xfrm>
          <a:prstGeom prst="rect">
            <a:avLst/>
          </a:prstGeom>
          <a:solidFill>
            <a:srgbClr val="46464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669890" y="3408405"/>
            <a:ext cx="771738" cy="307777"/>
          </a:xfrm>
          <a:prstGeom prst="rect">
            <a:avLst/>
          </a:prstGeom>
          <a:noFill/>
        </p:spPr>
        <p:txBody>
          <a:bodyPr wrap="square" rtlCol="0">
            <a:spAutoFit/>
          </a:bodyPr>
          <a:lstStyle/>
          <a:p>
            <a:r>
              <a:rPr lang="zh-CN" altLang="en-US" sz="1400" b="1" dirty="0">
                <a:solidFill>
                  <a:schemeClr val="bg1"/>
                </a:solidFill>
                <a:latin typeface="黑体" panose="02010609060101010101" pitchFamily="49" charset="-122"/>
                <a:ea typeface="黑体" panose="02010609060101010101" pitchFamily="49" charset="-122"/>
              </a:rPr>
              <a:t>主讲人</a:t>
            </a:r>
            <a:endParaRPr lang="zh-CN" altLang="en-US" sz="12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第一题：对称性质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sp>
        <p:nvSpPr>
          <p:cNvPr id="5" name="TextBox 4">
            <a:extLst>
              <a:ext uri="{FF2B5EF4-FFF2-40B4-BE49-F238E27FC236}">
                <a16:creationId xmlns:a16="http://schemas.microsoft.com/office/drawing/2014/main" id="{86AEE7B8-CD9D-6E4D-8BA9-8DD176D30C1F}"/>
              </a:ext>
            </a:extLst>
          </p:cNvPr>
          <p:cNvSpPr txBox="1"/>
          <p:nvPr/>
        </p:nvSpPr>
        <p:spPr>
          <a:xfrm>
            <a:off x="342122" y="1205338"/>
            <a:ext cx="2895344" cy="400110"/>
          </a:xfrm>
          <a:prstGeom prst="rect">
            <a:avLst/>
          </a:prstGeom>
          <a:noFill/>
        </p:spPr>
        <p:txBody>
          <a:bodyPr wrap="none" rtlCol="0">
            <a:spAutoFit/>
          </a:bodyPr>
          <a:lstStyle/>
          <a:p>
            <a:r>
              <a:rPr lang="zh-CN" altLang="de-DE" sz="2000" b="1" dirty="0"/>
              <a:t>思路：将</a:t>
            </a:r>
            <a:r>
              <a:rPr lang="de-DE" altLang="zh-CN" sz="2000" b="1" dirty="0" err="1"/>
              <a:t>u</a:t>
            </a:r>
            <a:r>
              <a:rPr lang="de-DE" altLang="zh-CN" sz="2000" b="1" dirty="0"/>
              <a:t>=v=0</a:t>
            </a:r>
            <a:r>
              <a:rPr lang="zh-CN" altLang="de-DE" sz="2000" b="1" dirty="0"/>
              <a:t>代入定义</a:t>
            </a:r>
            <a:endParaRPr lang="de-DE" sz="2000" b="1" dirty="0"/>
          </a:p>
        </p:txBody>
      </p:sp>
      <p:pic>
        <p:nvPicPr>
          <p:cNvPr id="13" name="Picture 12">
            <a:extLst>
              <a:ext uri="{FF2B5EF4-FFF2-40B4-BE49-F238E27FC236}">
                <a16:creationId xmlns:a16="http://schemas.microsoft.com/office/drawing/2014/main" id="{CCD5CF36-2FF3-3544-B648-65AE10C21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1" y="1528531"/>
            <a:ext cx="7175500" cy="2400300"/>
          </a:xfrm>
          <a:prstGeom prst="rect">
            <a:avLst/>
          </a:prstGeom>
        </p:spPr>
      </p:pic>
    </p:spTree>
    <p:extLst>
      <p:ext uri="{BB962C8B-B14F-4D97-AF65-F5344CB8AC3E}">
        <p14:creationId xmlns:p14="http://schemas.microsoft.com/office/powerpoint/2010/main" val="4939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第一题：对称性质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6AEE7B8-CD9D-6E4D-8BA9-8DD176D30C1F}"/>
                  </a:ext>
                </a:extLst>
              </p:cNvPr>
              <p:cNvSpPr txBox="1"/>
              <p:nvPr/>
            </p:nvSpPr>
            <p:spPr>
              <a:xfrm>
                <a:off x="342122" y="1205338"/>
                <a:ext cx="5642122" cy="426463"/>
              </a:xfrm>
              <a:prstGeom prst="rect">
                <a:avLst/>
              </a:prstGeom>
              <a:noFill/>
            </p:spPr>
            <p:txBody>
              <a:bodyPr wrap="none" rtlCol="0">
                <a:spAutoFit/>
              </a:bodyPr>
              <a:lstStyle/>
              <a:p>
                <a:r>
                  <a:rPr lang="zh-CN" altLang="de-DE" sz="2000" b="1" dirty="0"/>
                  <a:t>思路：图像的像素都是实数，</a:t>
                </a:r>
                <a:r>
                  <a:rPr lang="de-DE" altLang="zh-CN" sz="2000" b="1" dirty="0"/>
                  <a:t> </a:t>
                </a:r>
                <a14:m>
                  <m:oMath xmlns:m="http://schemas.openxmlformats.org/officeDocument/2006/math">
                    <m:sSup>
                      <m:sSupPr>
                        <m:ctrlPr>
                          <a:rPr lang="de-DE" altLang="zh-CN" sz="2000" b="1" i="1">
                            <a:latin typeface="Cambria Math" panose="02040503050406030204" pitchFamily="18" charset="0"/>
                          </a:rPr>
                        </m:ctrlPr>
                      </m:sSupPr>
                      <m:e>
                        <m:r>
                          <m:rPr>
                            <m:sty m:val="p"/>
                          </m:rPr>
                          <a:rPr lang="de-DE" altLang="zh-CN" sz="2000" b="1" i="1">
                            <a:latin typeface="Cambria Math" panose="02040503050406030204" pitchFamily="18" charset="0"/>
                          </a:rPr>
                          <m:t>f</m:t>
                        </m:r>
                        <m:r>
                          <a:rPr lang="en-US" altLang="zh-CN" sz="2000" b="1"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r>
                          <a:rPr lang="en-US" altLang="zh-CN" sz="2000" b="1" i="1">
                            <a:latin typeface="Cambria Math" panose="02040503050406030204" pitchFamily="18" charset="0"/>
                          </a:rPr>
                          <m:t>𝒚</m:t>
                        </m:r>
                        <m:r>
                          <a:rPr lang="en-US" altLang="zh-CN" sz="2000" b="1" i="1">
                            <a:latin typeface="Cambria Math" panose="02040503050406030204" pitchFamily="18" charset="0"/>
                          </a:rPr>
                          <m:t>)</m:t>
                        </m:r>
                      </m:e>
                      <m:sup/>
                    </m:sSup>
                    <m:r>
                      <a:rPr lang="en-US" altLang="zh-CN" sz="2000" b="1" i="1" smtClean="0">
                        <a:latin typeface="Cambria Math" panose="02040503050406030204" pitchFamily="18" charset="0"/>
                      </a:rPr>
                      <m:t>=</m:t>
                    </m:r>
                    <m:r>
                      <a:rPr lang="en-US" altLang="zh-CN" sz="2000" b="1" i="1">
                        <a:latin typeface="Cambria Math" panose="02040503050406030204" pitchFamily="18" charset="0"/>
                      </a:rPr>
                      <m:t> </m:t>
                    </m:r>
                    <m:sSup>
                      <m:sSupPr>
                        <m:ctrlPr>
                          <a:rPr lang="de-DE" altLang="zh-CN" sz="2000" b="1" i="1" smtClean="0">
                            <a:latin typeface="Cambria Math" panose="02040503050406030204" pitchFamily="18" charset="0"/>
                          </a:rPr>
                        </m:ctrlPr>
                      </m:sSupPr>
                      <m:e>
                        <m:r>
                          <m:rPr>
                            <m:sty m:val="p"/>
                          </m:rPr>
                          <a:rPr lang="de-DE" altLang="zh-CN" sz="2000" b="1" i="1">
                            <a:latin typeface="Cambria Math" panose="02040503050406030204" pitchFamily="18" charset="0"/>
                          </a:rPr>
                          <m:t>f</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e>
                      <m:sup>
                        <m:r>
                          <a:rPr lang="en-US" altLang="zh-CN" sz="2000" b="1" i="1" smtClean="0">
                            <a:latin typeface="Cambria Math" panose="02040503050406030204" pitchFamily="18" charset="0"/>
                          </a:rPr>
                          <m:t>∗</m:t>
                        </m:r>
                      </m:sup>
                    </m:sSup>
                  </m:oMath>
                </a14:m>
                <a:endParaRPr lang="de-DE" sz="2000" b="1" dirty="0"/>
              </a:p>
            </p:txBody>
          </p:sp>
        </mc:Choice>
        <mc:Fallback>
          <p:sp>
            <p:nvSpPr>
              <p:cNvPr id="5" name="TextBox 4">
                <a:extLst>
                  <a:ext uri="{FF2B5EF4-FFF2-40B4-BE49-F238E27FC236}">
                    <a16:creationId xmlns:a16="http://schemas.microsoft.com/office/drawing/2014/main" id="{86AEE7B8-CD9D-6E4D-8BA9-8DD176D30C1F}"/>
                  </a:ext>
                </a:extLst>
              </p:cNvPr>
              <p:cNvSpPr txBox="1">
                <a:spLocks noRot="1" noChangeAspect="1" noMove="1" noResize="1" noEditPoints="1" noAdjustHandles="1" noChangeArrowheads="1" noChangeShapeType="1" noTextEdit="1"/>
              </p:cNvSpPr>
              <p:nvPr/>
            </p:nvSpPr>
            <p:spPr>
              <a:xfrm>
                <a:off x="342122" y="1205338"/>
                <a:ext cx="5642122" cy="426463"/>
              </a:xfrm>
              <a:prstGeom prst="rect">
                <a:avLst/>
              </a:prstGeom>
              <a:blipFill>
                <a:blip r:embed="rId3"/>
                <a:stretch>
                  <a:fillRect l="-899" t="-5882" b="-17647"/>
                </a:stretch>
              </a:blipFill>
            </p:spPr>
            <p:txBody>
              <a:bodyPr/>
              <a:lstStyle/>
              <a:p>
                <a:r>
                  <a:rPr lang="de-DE">
                    <a:noFill/>
                  </a:rPr>
                  <a:t> </a:t>
                </a:r>
              </a:p>
            </p:txBody>
          </p:sp>
        </mc:Fallback>
      </mc:AlternateContent>
      <p:pic>
        <p:nvPicPr>
          <p:cNvPr id="4" name="Picture 3">
            <a:extLst>
              <a:ext uri="{FF2B5EF4-FFF2-40B4-BE49-F238E27FC236}">
                <a16:creationId xmlns:a16="http://schemas.microsoft.com/office/drawing/2014/main" id="{ABC11BEA-5994-AE49-971C-3104F4A3A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21" y="1553740"/>
            <a:ext cx="6997700" cy="3009900"/>
          </a:xfrm>
          <a:prstGeom prst="rect">
            <a:avLst/>
          </a:prstGeom>
        </p:spPr>
      </p:pic>
    </p:spTree>
    <p:extLst>
      <p:ext uri="{BB962C8B-B14F-4D97-AF65-F5344CB8AC3E}">
        <p14:creationId xmlns:p14="http://schemas.microsoft.com/office/powerpoint/2010/main" val="979202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第一题：对称性质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6AEE7B8-CD9D-6E4D-8BA9-8DD176D30C1F}"/>
                  </a:ext>
                </a:extLst>
              </p:cNvPr>
              <p:cNvSpPr txBox="1"/>
              <p:nvPr/>
            </p:nvSpPr>
            <p:spPr>
              <a:xfrm>
                <a:off x="342122" y="1205338"/>
                <a:ext cx="8481233" cy="717889"/>
              </a:xfrm>
              <a:prstGeom prst="rect">
                <a:avLst/>
              </a:prstGeom>
              <a:noFill/>
            </p:spPr>
            <p:txBody>
              <a:bodyPr wrap="none" rtlCol="0">
                <a:spAutoFit/>
              </a:bodyPr>
              <a:lstStyle/>
              <a:p>
                <a:r>
                  <a:rPr lang="zh-CN" altLang="de-DE" sz="2000" b="1" dirty="0"/>
                  <a:t>思路：</a:t>
                </a:r>
                <a:r>
                  <a:rPr lang="zh-CN" altLang="en-US" sz="2000" b="1" dirty="0"/>
                  <a:t>根据</a:t>
                </a:r>
                <a:r>
                  <a:rPr lang="zh-CN" altLang="de-DE" sz="2000" b="1" dirty="0"/>
                  <a:t>共轭性质，改变的只是</a:t>
                </a:r>
                <a:r>
                  <a:rPr lang="de-DE" altLang="zh-CN" sz="2000" b="1" dirty="0" err="1"/>
                  <a:t>e</a:t>
                </a:r>
                <a:r>
                  <a:rPr lang="zh-CN" altLang="de-DE" sz="2000" b="1" dirty="0"/>
                  <a:t>项，</a:t>
                </a:r>
                <a14:m>
                  <m:oMath xmlns:m="http://schemas.openxmlformats.org/officeDocument/2006/math">
                    <m:sSup>
                      <m:sSupPr>
                        <m:ctrlPr>
                          <a:rPr lang="de-DE" altLang="zh-CN" sz="2000" b="1" i="1" smtClean="0">
                            <a:latin typeface="Cambria Math" panose="02040503050406030204" pitchFamily="18" charset="0"/>
                          </a:rPr>
                        </m:ctrlPr>
                      </m:sSupPr>
                      <m:e>
                        <m:r>
                          <m:rPr>
                            <m:sty m:val="p"/>
                          </m:rPr>
                          <a:rPr lang="de-DE" altLang="zh-CN" sz="2000" b="1" i="1">
                            <a:latin typeface="Cambria Math" panose="02040503050406030204" pitchFamily="18" charset="0"/>
                          </a:rPr>
                          <m:t>e</m:t>
                        </m:r>
                      </m:e>
                      <m:sup>
                        <m:r>
                          <m:rPr>
                            <m:sty m:val="p"/>
                          </m:rPr>
                          <a:rPr lang="de-DE" altLang="zh-CN" sz="2000" b="1" i="1">
                            <a:latin typeface="Cambria Math" panose="02040503050406030204" pitchFamily="18" charset="0"/>
                          </a:rPr>
                          <m:t>ix</m:t>
                        </m:r>
                      </m:sup>
                    </m:sSup>
                  </m:oMath>
                </a14:m>
                <a:r>
                  <a:rPr lang="de-DE" sz="2000" b="1" dirty="0"/>
                  <a:t>的模是</a:t>
                </a:r>
                <a:r>
                  <a:rPr lang="de-DE" altLang="zh-CN" sz="2000" b="1" dirty="0"/>
                  <a:t>1</a:t>
                </a:r>
                <a:r>
                  <a:rPr lang="zh-CN" altLang="de-DE" sz="2000" b="1" dirty="0"/>
                  <a:t>，可忽略，剩余项相同</a:t>
                </a:r>
                <a:endParaRPr lang="de-DE" altLang="zh-CN" sz="2000" b="1" dirty="0"/>
              </a:p>
              <a:p>
                <a:r>
                  <a:rPr lang="zh-CN" altLang="de-DE" sz="2000" b="1" dirty="0"/>
                  <a:t>即可证明。</a:t>
                </a:r>
                <a:endParaRPr lang="de-DE" sz="2000" b="1" dirty="0"/>
              </a:p>
            </p:txBody>
          </p:sp>
        </mc:Choice>
        <mc:Fallback>
          <p:sp>
            <p:nvSpPr>
              <p:cNvPr id="5" name="TextBox 4">
                <a:extLst>
                  <a:ext uri="{FF2B5EF4-FFF2-40B4-BE49-F238E27FC236}">
                    <a16:creationId xmlns:a16="http://schemas.microsoft.com/office/drawing/2014/main" id="{86AEE7B8-CD9D-6E4D-8BA9-8DD176D30C1F}"/>
                  </a:ext>
                </a:extLst>
              </p:cNvPr>
              <p:cNvSpPr txBox="1">
                <a:spLocks noRot="1" noChangeAspect="1" noMove="1" noResize="1" noEditPoints="1" noAdjustHandles="1" noChangeArrowheads="1" noChangeShapeType="1" noTextEdit="1"/>
              </p:cNvSpPr>
              <p:nvPr/>
            </p:nvSpPr>
            <p:spPr>
              <a:xfrm>
                <a:off x="342122" y="1205338"/>
                <a:ext cx="8481233" cy="717889"/>
              </a:xfrm>
              <a:prstGeom prst="rect">
                <a:avLst/>
              </a:prstGeom>
              <a:blipFill>
                <a:blip r:embed="rId3"/>
                <a:stretch>
                  <a:fillRect l="-598" t="-5263" b="-10526"/>
                </a:stretch>
              </a:blipFill>
            </p:spPr>
            <p:txBody>
              <a:bodyPr/>
              <a:lstStyle/>
              <a:p>
                <a:r>
                  <a:rPr lang="de-DE">
                    <a:noFill/>
                  </a:rPr>
                  <a:t> </a:t>
                </a:r>
              </a:p>
            </p:txBody>
          </p:sp>
        </mc:Fallback>
      </mc:AlternateContent>
      <p:pic>
        <p:nvPicPr>
          <p:cNvPr id="4" name="Picture 3">
            <a:extLst>
              <a:ext uri="{FF2B5EF4-FFF2-40B4-BE49-F238E27FC236}">
                <a16:creationId xmlns:a16="http://schemas.microsoft.com/office/drawing/2014/main" id="{85233387-5E72-4742-8CEB-9F76A6327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22" y="1994866"/>
            <a:ext cx="6781800" cy="1727200"/>
          </a:xfrm>
          <a:prstGeom prst="rect">
            <a:avLst/>
          </a:prstGeom>
        </p:spPr>
      </p:pic>
    </p:spTree>
    <p:extLst>
      <p:ext uri="{BB962C8B-B14F-4D97-AF65-F5344CB8AC3E}">
        <p14:creationId xmlns:p14="http://schemas.microsoft.com/office/powerpoint/2010/main" val="378264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6" name="Rectangle 3"/>
          <p:cNvSpPr txBox="1">
            <a:spLocks noChangeArrowheads="1"/>
          </p:cNvSpPr>
          <p:nvPr/>
        </p:nvSpPr>
        <p:spPr>
          <a:xfrm>
            <a:off x="481612" y="1337511"/>
            <a:ext cx="8025264" cy="3535066"/>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Ø"/>
            </a:pPr>
            <a:r>
              <a:rPr lang="zh-CN" altLang="en-US" sz="2800" b="1" dirty="0">
                <a:solidFill>
                  <a:schemeClr val="bg1">
                    <a:lumMod val="65000"/>
                  </a:schemeClr>
                </a:solidFill>
                <a:latin typeface="黑体" panose="02010609060101010101" pitchFamily="49" charset="-122"/>
                <a:ea typeface="黑体" panose="02010609060101010101" pitchFamily="49" charset="-122"/>
              </a:rPr>
              <a:t>第一</a:t>
            </a:r>
            <a:r>
              <a:rPr lang="zh-CN" altLang="de-DE" sz="2800" b="1" dirty="0">
                <a:solidFill>
                  <a:schemeClr val="bg1">
                    <a:lumMod val="65000"/>
                  </a:schemeClr>
                </a:solidFill>
                <a:latin typeface="黑体" panose="02010609060101010101" pitchFamily="49" charset="-122"/>
                <a:ea typeface="黑体" panose="02010609060101010101" pitchFamily="49" charset="-122"/>
              </a:rPr>
              <a:t>题</a:t>
            </a:r>
            <a:r>
              <a:rPr lang="zh-CN" altLang="en-US" sz="2800" b="1" dirty="0">
                <a:solidFill>
                  <a:schemeClr val="bg1">
                    <a:lumMod val="65000"/>
                  </a:schemeClr>
                </a:solidFill>
                <a:latin typeface="黑体" panose="02010609060101010101" pitchFamily="49" charset="-122"/>
                <a:ea typeface="黑体" panose="02010609060101010101" pitchFamily="49" charset="-122"/>
              </a:rPr>
              <a:t>：</a:t>
            </a:r>
            <a:r>
              <a:rPr lang="zh-CN" altLang="de-DE" sz="2800" b="1" dirty="0">
                <a:solidFill>
                  <a:schemeClr val="bg1">
                    <a:lumMod val="65000"/>
                  </a:schemeClr>
                </a:solidFill>
                <a:latin typeface="黑体" panose="02010609060101010101" pitchFamily="49" charset="-122"/>
                <a:ea typeface="黑体" panose="02010609060101010101" pitchFamily="49" charset="-122"/>
              </a:rPr>
              <a:t>傅立叶变换的定义和性质</a:t>
            </a:r>
            <a:endParaRPr lang="en-US" altLang="zh-CN" sz="2800" b="1" dirty="0">
              <a:solidFill>
                <a:schemeClr val="bg1">
                  <a:lumMod val="65000"/>
                </a:schemeClr>
              </a:solidFill>
              <a:latin typeface="黑体" panose="02010609060101010101" pitchFamily="49" charset="-122"/>
              <a:ea typeface="黑体" panose="02010609060101010101" pitchFamily="49" charset="-122"/>
            </a:endParaRPr>
          </a:p>
          <a:p>
            <a:pPr>
              <a:lnSpc>
                <a:spcPct val="125000"/>
              </a:lnSpc>
              <a:buClr>
                <a:srgbClr val="6F1B1B"/>
              </a:buClr>
              <a:buFont typeface="Wingdings" panose="05000000000000000000" pitchFamily="2" charset="2"/>
              <a:buChar char="Ø"/>
            </a:pPr>
            <a:r>
              <a:rPr lang="zh-CN" altLang="en-US" sz="2800" b="1" dirty="0">
                <a:solidFill>
                  <a:srgbClr val="0070C0"/>
                </a:solidFill>
                <a:latin typeface="黑体" panose="02010609060101010101" pitchFamily="49" charset="-122"/>
                <a:ea typeface="黑体" panose="02010609060101010101" pitchFamily="49" charset="-122"/>
              </a:rPr>
              <a:t>第二</a:t>
            </a:r>
            <a:r>
              <a:rPr lang="zh-CN" altLang="de-DE" sz="2800" b="1" dirty="0">
                <a:solidFill>
                  <a:srgbClr val="0070C0"/>
                </a:solidFill>
                <a:latin typeface="黑体" panose="02010609060101010101" pitchFamily="49" charset="-122"/>
                <a:ea typeface="黑体" panose="02010609060101010101" pitchFamily="49" charset="-122"/>
              </a:rPr>
              <a:t>题</a:t>
            </a:r>
            <a:r>
              <a:rPr lang="zh-CN" altLang="en-US" sz="2800" b="1" dirty="0">
                <a:solidFill>
                  <a:srgbClr val="0070C0"/>
                </a:solidFill>
                <a:latin typeface="黑体" panose="02010609060101010101" pitchFamily="49" charset="-122"/>
                <a:ea typeface="黑体" panose="02010609060101010101" pitchFamily="49" charset="-122"/>
              </a:rPr>
              <a:t>：</a:t>
            </a:r>
            <a:r>
              <a:rPr lang="zh-CN" altLang="de-DE" sz="2800" b="1" dirty="0">
                <a:solidFill>
                  <a:srgbClr val="0070C0"/>
                </a:solidFill>
                <a:latin typeface="黑体" panose="02010609060101010101" pitchFamily="49" charset="-122"/>
                <a:ea typeface="黑体" panose="02010609060101010101" pitchFamily="49" charset="-122"/>
              </a:rPr>
              <a:t>计算傅立叶变换的乘法次数</a:t>
            </a:r>
            <a:endParaRPr lang="en-US" altLang="zh-CN" sz="2800" b="1" dirty="0">
              <a:solidFill>
                <a:srgbClr val="0070C0"/>
              </a:solidFill>
              <a:latin typeface="黑体" panose="02010609060101010101" pitchFamily="49" charset="-122"/>
              <a:ea typeface="黑体" panose="02010609060101010101" pitchFamily="49" charset="-122"/>
            </a:endParaRPr>
          </a:p>
          <a:p>
            <a:pPr>
              <a:lnSpc>
                <a:spcPct val="125000"/>
              </a:lnSpc>
              <a:buClr>
                <a:srgbClr val="6F1B1B"/>
              </a:buClr>
              <a:buFont typeface="Wingdings" panose="05000000000000000000" pitchFamily="2" charset="2"/>
              <a:buChar char="Ø"/>
            </a:pPr>
            <a:r>
              <a:rPr lang="zh-CN" altLang="en-US" sz="2800" b="1" dirty="0">
                <a:solidFill>
                  <a:schemeClr val="bg1">
                    <a:lumMod val="65000"/>
                  </a:schemeClr>
                </a:solidFill>
                <a:latin typeface="黑体" panose="02010609060101010101" pitchFamily="49" charset="-122"/>
                <a:ea typeface="黑体" panose="02010609060101010101" pitchFamily="49" charset="-122"/>
              </a:rPr>
              <a:t>第三</a:t>
            </a:r>
            <a:r>
              <a:rPr lang="zh-CN" altLang="de-DE" sz="2800" b="1" dirty="0">
                <a:solidFill>
                  <a:schemeClr val="bg1">
                    <a:lumMod val="65000"/>
                  </a:schemeClr>
                </a:solidFill>
                <a:latin typeface="黑体" panose="02010609060101010101" pitchFamily="49" charset="-122"/>
                <a:ea typeface="黑体" panose="02010609060101010101" pitchFamily="49" charset="-122"/>
              </a:rPr>
              <a:t>题</a:t>
            </a:r>
            <a:r>
              <a:rPr lang="zh-CN" altLang="en-US" sz="2800" b="1" dirty="0">
                <a:solidFill>
                  <a:schemeClr val="bg1">
                    <a:lumMod val="65000"/>
                  </a:schemeClr>
                </a:solidFill>
                <a:latin typeface="黑体" panose="02010609060101010101" pitchFamily="49" charset="-122"/>
                <a:ea typeface="黑体" panose="02010609060101010101" pitchFamily="49" charset="-122"/>
              </a:rPr>
              <a:t>：</a:t>
            </a:r>
            <a:r>
              <a:rPr lang="zh-CN" altLang="de-DE" sz="2800" b="1" dirty="0">
                <a:solidFill>
                  <a:schemeClr val="bg1">
                    <a:lumMod val="65000"/>
                  </a:schemeClr>
                </a:solidFill>
                <a:latin typeface="黑体" panose="02010609060101010101" pitchFamily="49" charset="-122"/>
                <a:ea typeface="黑体" panose="02010609060101010101" pitchFamily="49" charset="-122"/>
              </a:rPr>
              <a:t>利用傅立叶变换的性质处理图像</a:t>
            </a:r>
            <a:endParaRPr lang="en-US" altLang="zh-CN" sz="2800" b="1" dirty="0">
              <a:solidFill>
                <a:schemeClr val="bg1">
                  <a:lumMod val="65000"/>
                </a:schemeClr>
              </a:solidFill>
              <a:latin typeface="黑体" panose="02010609060101010101" pitchFamily="49" charset="-122"/>
              <a:ea typeface="黑体" panose="02010609060101010101" pitchFamily="49" charset="-122"/>
            </a:endParaRPr>
          </a:p>
        </p:txBody>
      </p:sp>
      <p:sp>
        <p:nvSpPr>
          <p:cNvPr id="7"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纲要</a:t>
            </a:r>
          </a:p>
        </p:txBody>
      </p:sp>
    </p:spTree>
    <p:extLst>
      <p:ext uri="{BB962C8B-B14F-4D97-AF65-F5344CB8AC3E}">
        <p14:creationId xmlns:p14="http://schemas.microsoft.com/office/powerpoint/2010/main" val="334433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第二</a:t>
            </a:r>
            <a:r>
              <a:rPr lang="zh-CN" altLang="de-DE" sz="3600" b="1" dirty="0">
                <a:ea typeface="隶书" panose="02010509060101010101" pitchFamily="49" charset="-122"/>
              </a:rPr>
              <a:t>题：傅立叶变换的乘法次数</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FCB66C65-FFEB-4142-A95A-18D9327FD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971797"/>
            <a:ext cx="9144000" cy="3355301"/>
          </a:xfrm>
          <a:prstGeom prst="rect">
            <a:avLst/>
          </a:prstGeom>
        </p:spPr>
      </p:pic>
    </p:spTree>
    <p:extLst>
      <p:ext uri="{BB962C8B-B14F-4D97-AF65-F5344CB8AC3E}">
        <p14:creationId xmlns:p14="http://schemas.microsoft.com/office/powerpoint/2010/main" val="74325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第二</a:t>
            </a:r>
            <a:r>
              <a:rPr lang="zh-CN" altLang="de-DE" sz="3600" b="1" dirty="0">
                <a:ea typeface="隶书" panose="02010509060101010101" pitchFamily="49" charset="-122"/>
              </a:rPr>
              <a:t>题：可分离性质</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4" name="Picture 3">
            <a:extLst>
              <a:ext uri="{FF2B5EF4-FFF2-40B4-BE49-F238E27FC236}">
                <a16:creationId xmlns:a16="http://schemas.microsoft.com/office/drawing/2014/main" id="{87B4BD57-6371-1C47-A031-6229E2D6C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150938"/>
            <a:ext cx="5696297" cy="3935884"/>
          </a:xfrm>
          <a:prstGeom prst="rect">
            <a:avLst/>
          </a:prstGeom>
        </p:spPr>
      </p:pic>
    </p:spTree>
    <p:extLst>
      <p:ext uri="{BB962C8B-B14F-4D97-AF65-F5344CB8AC3E}">
        <p14:creationId xmlns:p14="http://schemas.microsoft.com/office/powerpoint/2010/main" val="267746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第二</a:t>
            </a:r>
            <a:r>
              <a:rPr lang="zh-CN" altLang="de-DE" sz="3600" b="1" dirty="0">
                <a:ea typeface="隶书" panose="02010509060101010101" pitchFamily="49" charset="-122"/>
              </a:rPr>
              <a:t>题：可分离性质推导</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8B3B99C8-A54F-C547-AAFB-C09CF7860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188260"/>
            <a:ext cx="7138555" cy="3782486"/>
          </a:xfrm>
          <a:prstGeom prst="rect">
            <a:avLst/>
          </a:prstGeom>
        </p:spPr>
      </p:pic>
    </p:spTree>
    <p:extLst>
      <p:ext uri="{BB962C8B-B14F-4D97-AF65-F5344CB8AC3E}">
        <p14:creationId xmlns:p14="http://schemas.microsoft.com/office/powerpoint/2010/main" val="270835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第二</a:t>
            </a:r>
            <a:r>
              <a:rPr lang="zh-CN" altLang="de-DE" sz="3600" b="1" dirty="0">
                <a:ea typeface="隶书" panose="02010509060101010101" pitchFamily="49" charset="-122"/>
              </a:rPr>
              <a:t>题：傅立叶变换的乘法次数</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8" name="Picture 7">
            <a:extLst>
              <a:ext uri="{FF2B5EF4-FFF2-40B4-BE49-F238E27FC236}">
                <a16:creationId xmlns:a16="http://schemas.microsoft.com/office/drawing/2014/main" id="{982B5B96-3210-284E-8605-FF159E794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425" y="1150938"/>
            <a:ext cx="5276620" cy="3895999"/>
          </a:xfrm>
          <a:prstGeom prst="rect">
            <a:avLst/>
          </a:prstGeom>
        </p:spPr>
      </p:pic>
      <p:sp>
        <p:nvSpPr>
          <p:cNvPr id="12" name="TextBox 11">
            <a:extLst>
              <a:ext uri="{FF2B5EF4-FFF2-40B4-BE49-F238E27FC236}">
                <a16:creationId xmlns:a16="http://schemas.microsoft.com/office/drawing/2014/main" id="{B1020126-EB08-DC4B-BBB1-E36F3992E100}"/>
              </a:ext>
            </a:extLst>
          </p:cNvPr>
          <p:cNvSpPr txBox="1"/>
          <p:nvPr/>
        </p:nvSpPr>
        <p:spPr>
          <a:xfrm>
            <a:off x="342122" y="1165779"/>
            <a:ext cx="3720890" cy="2031325"/>
          </a:xfrm>
          <a:prstGeom prst="rect">
            <a:avLst/>
          </a:prstGeom>
          <a:noFill/>
        </p:spPr>
        <p:txBody>
          <a:bodyPr wrap="none" rtlCol="0">
            <a:spAutoFit/>
          </a:bodyPr>
          <a:lstStyle/>
          <a:p>
            <a:r>
              <a:rPr lang="zh-CN" altLang="de-DE" dirty="0"/>
              <a:t>思路：将定义打开，</a:t>
            </a:r>
            <a:endParaRPr lang="de-DE" altLang="zh-CN" dirty="0"/>
          </a:p>
          <a:p>
            <a:r>
              <a:rPr lang="zh-CN" altLang="de-DE" dirty="0"/>
              <a:t>就会直观感受到乘法的次数</a:t>
            </a:r>
            <a:endParaRPr lang="de-DE" altLang="zh-CN" dirty="0"/>
          </a:p>
          <a:p>
            <a:endParaRPr lang="de-DE" dirty="0"/>
          </a:p>
          <a:p>
            <a:r>
              <a:rPr lang="de-DE" dirty="0"/>
              <a:t>Tipps: </a:t>
            </a:r>
            <a:r>
              <a:rPr lang="zh-CN" altLang="de-DE" dirty="0"/>
              <a:t>对于傅立叶变换每一个</a:t>
            </a:r>
            <a:endParaRPr lang="de-DE" altLang="zh-CN" dirty="0"/>
          </a:p>
          <a:p>
            <a:r>
              <a:rPr lang="zh-CN" altLang="de-DE" dirty="0"/>
              <a:t>频率点，即</a:t>
            </a:r>
            <a:r>
              <a:rPr lang="en-US" altLang="zh-CN" dirty="0"/>
              <a:t>(</a:t>
            </a:r>
            <a:r>
              <a:rPr lang="en-US" altLang="zh-CN" dirty="0" err="1"/>
              <a:t>u,v</a:t>
            </a:r>
            <a:r>
              <a:rPr lang="en-US" altLang="zh-CN" dirty="0"/>
              <a:t>), </a:t>
            </a:r>
            <a:r>
              <a:rPr lang="zh-CN" altLang="en-US" dirty="0"/>
              <a:t>都有</a:t>
            </a:r>
            <a:r>
              <a:rPr lang="en-US" altLang="zh-CN" dirty="0"/>
              <a:t>M*N</a:t>
            </a:r>
            <a:r>
              <a:rPr lang="zh-CN" altLang="en-US" dirty="0"/>
              <a:t>次</a:t>
            </a:r>
            <a:r>
              <a:rPr lang="zh-CN" altLang="de-DE" dirty="0"/>
              <a:t>乘法，</a:t>
            </a:r>
            <a:endParaRPr lang="de-DE" altLang="zh-CN" dirty="0"/>
          </a:p>
          <a:p>
            <a:r>
              <a:rPr lang="zh-CN" altLang="de-DE" dirty="0"/>
              <a:t>一共有</a:t>
            </a:r>
            <a:r>
              <a:rPr lang="de-DE" altLang="zh-CN" dirty="0"/>
              <a:t>M*N</a:t>
            </a:r>
            <a:r>
              <a:rPr lang="zh-CN" altLang="de-DE" dirty="0"/>
              <a:t>个频率点，所以有</a:t>
            </a:r>
            <a:endParaRPr lang="de-DE" altLang="zh-CN" dirty="0"/>
          </a:p>
          <a:p>
            <a:r>
              <a:rPr lang="de-DE" dirty="0"/>
              <a:t>M*N*M*N</a:t>
            </a:r>
            <a:r>
              <a:rPr lang="zh-CN" altLang="de-DE" dirty="0"/>
              <a:t>次！！！</a:t>
            </a:r>
            <a:endParaRPr lang="de-DE" dirty="0"/>
          </a:p>
        </p:txBody>
      </p:sp>
    </p:spTree>
    <p:extLst>
      <p:ext uri="{BB962C8B-B14F-4D97-AF65-F5344CB8AC3E}">
        <p14:creationId xmlns:p14="http://schemas.microsoft.com/office/powerpoint/2010/main" val="362217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第二</a:t>
            </a:r>
            <a:r>
              <a:rPr lang="zh-CN" altLang="de-DE" sz="3600" b="1" dirty="0">
                <a:ea typeface="隶书" panose="02010509060101010101" pitchFamily="49" charset="-122"/>
              </a:rPr>
              <a:t>题：傅立叶变换的乘法次数</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11" name="Picture 10">
            <a:extLst>
              <a:ext uri="{FF2B5EF4-FFF2-40B4-BE49-F238E27FC236}">
                <a16:creationId xmlns:a16="http://schemas.microsoft.com/office/drawing/2014/main" id="{EA012C15-0E20-D34D-A187-614BD2428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70" y="1298436"/>
            <a:ext cx="5144077" cy="868358"/>
          </a:xfrm>
          <a:prstGeom prst="rect">
            <a:avLst/>
          </a:prstGeom>
        </p:spPr>
      </p:pic>
      <p:pic>
        <p:nvPicPr>
          <p:cNvPr id="4" name="Picture 3">
            <a:extLst>
              <a:ext uri="{FF2B5EF4-FFF2-40B4-BE49-F238E27FC236}">
                <a16:creationId xmlns:a16="http://schemas.microsoft.com/office/drawing/2014/main" id="{C3E79740-1EF2-D344-872B-356474CDB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370" y="2166794"/>
            <a:ext cx="4933475" cy="2901784"/>
          </a:xfrm>
          <a:prstGeom prst="rect">
            <a:avLst/>
          </a:prstGeom>
        </p:spPr>
      </p:pic>
    </p:spTree>
    <p:extLst>
      <p:ext uri="{BB962C8B-B14F-4D97-AF65-F5344CB8AC3E}">
        <p14:creationId xmlns:p14="http://schemas.microsoft.com/office/powerpoint/2010/main" val="55138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6" name="Rectangle 3"/>
          <p:cNvSpPr txBox="1">
            <a:spLocks noChangeArrowheads="1"/>
          </p:cNvSpPr>
          <p:nvPr/>
        </p:nvSpPr>
        <p:spPr>
          <a:xfrm>
            <a:off x="481612" y="1337511"/>
            <a:ext cx="8025264" cy="3535066"/>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Ø"/>
            </a:pPr>
            <a:r>
              <a:rPr lang="zh-CN" altLang="en-US" sz="2800" b="1" dirty="0">
                <a:solidFill>
                  <a:schemeClr val="bg1">
                    <a:lumMod val="65000"/>
                  </a:schemeClr>
                </a:solidFill>
                <a:latin typeface="黑体" panose="02010609060101010101" pitchFamily="49" charset="-122"/>
                <a:ea typeface="黑体" panose="02010609060101010101" pitchFamily="49" charset="-122"/>
              </a:rPr>
              <a:t>第一</a:t>
            </a:r>
            <a:r>
              <a:rPr lang="zh-CN" altLang="de-DE" sz="2800" b="1" dirty="0">
                <a:solidFill>
                  <a:schemeClr val="bg1">
                    <a:lumMod val="65000"/>
                  </a:schemeClr>
                </a:solidFill>
                <a:latin typeface="黑体" panose="02010609060101010101" pitchFamily="49" charset="-122"/>
                <a:ea typeface="黑体" panose="02010609060101010101" pitchFamily="49" charset="-122"/>
              </a:rPr>
              <a:t>题</a:t>
            </a:r>
            <a:r>
              <a:rPr lang="zh-CN" altLang="en-US" sz="2800" b="1" dirty="0">
                <a:solidFill>
                  <a:schemeClr val="bg1">
                    <a:lumMod val="65000"/>
                  </a:schemeClr>
                </a:solidFill>
                <a:latin typeface="黑体" panose="02010609060101010101" pitchFamily="49" charset="-122"/>
                <a:ea typeface="黑体" panose="02010609060101010101" pitchFamily="49" charset="-122"/>
              </a:rPr>
              <a:t>：</a:t>
            </a:r>
            <a:r>
              <a:rPr lang="zh-CN" altLang="de-DE" sz="2800" b="1" dirty="0">
                <a:solidFill>
                  <a:schemeClr val="bg1">
                    <a:lumMod val="65000"/>
                  </a:schemeClr>
                </a:solidFill>
                <a:latin typeface="黑体" panose="02010609060101010101" pitchFamily="49" charset="-122"/>
                <a:ea typeface="黑体" panose="02010609060101010101" pitchFamily="49" charset="-122"/>
              </a:rPr>
              <a:t>傅立叶变换的定义和性质</a:t>
            </a:r>
            <a:endParaRPr lang="en-US" altLang="zh-CN" sz="2800" b="1" dirty="0">
              <a:solidFill>
                <a:schemeClr val="bg1">
                  <a:lumMod val="65000"/>
                </a:schemeClr>
              </a:solidFill>
              <a:latin typeface="黑体" panose="02010609060101010101" pitchFamily="49" charset="-122"/>
              <a:ea typeface="黑体" panose="02010609060101010101" pitchFamily="49" charset="-122"/>
            </a:endParaRPr>
          </a:p>
          <a:p>
            <a:pPr>
              <a:lnSpc>
                <a:spcPct val="125000"/>
              </a:lnSpc>
              <a:buClr>
                <a:srgbClr val="6F1B1B"/>
              </a:buClr>
              <a:buFont typeface="Wingdings" panose="05000000000000000000" pitchFamily="2" charset="2"/>
              <a:buChar char="Ø"/>
            </a:pPr>
            <a:r>
              <a:rPr lang="zh-CN" altLang="en-US" sz="2800" b="1" dirty="0">
                <a:solidFill>
                  <a:schemeClr val="bg1">
                    <a:lumMod val="65000"/>
                  </a:schemeClr>
                </a:solidFill>
                <a:latin typeface="黑体" panose="02010609060101010101" pitchFamily="49" charset="-122"/>
                <a:ea typeface="黑体" panose="02010609060101010101" pitchFamily="49" charset="-122"/>
              </a:rPr>
              <a:t>第二</a:t>
            </a:r>
            <a:r>
              <a:rPr lang="zh-CN" altLang="de-DE" sz="2800" b="1" dirty="0">
                <a:solidFill>
                  <a:schemeClr val="bg1">
                    <a:lumMod val="65000"/>
                  </a:schemeClr>
                </a:solidFill>
                <a:latin typeface="黑体" panose="02010609060101010101" pitchFamily="49" charset="-122"/>
                <a:ea typeface="黑体" panose="02010609060101010101" pitchFamily="49" charset="-122"/>
              </a:rPr>
              <a:t>题</a:t>
            </a:r>
            <a:r>
              <a:rPr lang="zh-CN" altLang="en-US" sz="2800" b="1" dirty="0">
                <a:solidFill>
                  <a:schemeClr val="bg1">
                    <a:lumMod val="65000"/>
                  </a:schemeClr>
                </a:solidFill>
                <a:latin typeface="黑体" panose="02010609060101010101" pitchFamily="49" charset="-122"/>
                <a:ea typeface="黑体" panose="02010609060101010101" pitchFamily="49" charset="-122"/>
              </a:rPr>
              <a:t>：</a:t>
            </a:r>
            <a:r>
              <a:rPr lang="zh-CN" altLang="de-DE" sz="2800" b="1" dirty="0">
                <a:solidFill>
                  <a:schemeClr val="bg1">
                    <a:lumMod val="65000"/>
                  </a:schemeClr>
                </a:solidFill>
                <a:latin typeface="黑体" panose="02010609060101010101" pitchFamily="49" charset="-122"/>
                <a:ea typeface="黑体" panose="02010609060101010101" pitchFamily="49" charset="-122"/>
              </a:rPr>
              <a:t>计算傅立叶变换的乘法次数</a:t>
            </a:r>
            <a:endParaRPr lang="en-US" altLang="zh-CN" sz="2800" b="1" dirty="0">
              <a:solidFill>
                <a:schemeClr val="bg1">
                  <a:lumMod val="65000"/>
                </a:schemeClr>
              </a:solidFill>
              <a:latin typeface="黑体" panose="02010609060101010101" pitchFamily="49" charset="-122"/>
              <a:ea typeface="黑体" panose="02010609060101010101" pitchFamily="49" charset="-122"/>
            </a:endParaRPr>
          </a:p>
          <a:p>
            <a:pPr>
              <a:lnSpc>
                <a:spcPct val="125000"/>
              </a:lnSpc>
              <a:buClr>
                <a:srgbClr val="6F1B1B"/>
              </a:buClr>
              <a:buFont typeface="Wingdings" panose="05000000000000000000" pitchFamily="2" charset="2"/>
              <a:buChar char="Ø"/>
            </a:pPr>
            <a:r>
              <a:rPr lang="zh-CN" altLang="en-US" sz="2800" b="1" dirty="0">
                <a:solidFill>
                  <a:srgbClr val="0070C0"/>
                </a:solidFill>
                <a:latin typeface="黑体" panose="02010609060101010101" pitchFamily="49" charset="-122"/>
                <a:ea typeface="黑体" panose="02010609060101010101" pitchFamily="49" charset="-122"/>
              </a:rPr>
              <a:t>第三</a:t>
            </a:r>
            <a:r>
              <a:rPr lang="zh-CN" altLang="de-DE" sz="2800" b="1" dirty="0">
                <a:solidFill>
                  <a:srgbClr val="0070C0"/>
                </a:solidFill>
                <a:latin typeface="黑体" panose="02010609060101010101" pitchFamily="49" charset="-122"/>
                <a:ea typeface="黑体" panose="02010609060101010101" pitchFamily="49" charset="-122"/>
              </a:rPr>
              <a:t>题</a:t>
            </a:r>
            <a:r>
              <a:rPr lang="zh-CN" altLang="en-US" sz="2800" b="1" dirty="0">
                <a:solidFill>
                  <a:srgbClr val="0070C0"/>
                </a:solidFill>
                <a:latin typeface="黑体" panose="02010609060101010101" pitchFamily="49" charset="-122"/>
                <a:ea typeface="黑体" panose="02010609060101010101" pitchFamily="49" charset="-122"/>
              </a:rPr>
              <a:t>：</a:t>
            </a:r>
            <a:r>
              <a:rPr lang="zh-CN" altLang="de-DE" sz="2800" b="1" dirty="0">
                <a:solidFill>
                  <a:srgbClr val="0070C0"/>
                </a:solidFill>
                <a:latin typeface="黑体" panose="02010609060101010101" pitchFamily="49" charset="-122"/>
                <a:ea typeface="黑体" panose="02010609060101010101" pitchFamily="49" charset="-122"/>
              </a:rPr>
              <a:t>利用傅立叶变换的性质处理图像</a:t>
            </a:r>
            <a:endParaRPr lang="en-US" altLang="zh-CN" sz="2800" b="1" dirty="0">
              <a:solidFill>
                <a:srgbClr val="0070C0"/>
              </a:solidFill>
              <a:latin typeface="黑体" panose="02010609060101010101" pitchFamily="49" charset="-122"/>
              <a:ea typeface="黑体" panose="02010609060101010101" pitchFamily="49" charset="-122"/>
            </a:endParaRPr>
          </a:p>
        </p:txBody>
      </p:sp>
      <p:sp>
        <p:nvSpPr>
          <p:cNvPr id="7"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纲要</a:t>
            </a:r>
          </a:p>
        </p:txBody>
      </p:sp>
    </p:spTree>
    <p:extLst>
      <p:ext uri="{BB962C8B-B14F-4D97-AF65-F5344CB8AC3E}">
        <p14:creationId xmlns:p14="http://schemas.microsoft.com/office/powerpoint/2010/main" val="24715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6" name="Rectangle 3"/>
          <p:cNvSpPr txBox="1">
            <a:spLocks noChangeArrowheads="1"/>
          </p:cNvSpPr>
          <p:nvPr/>
        </p:nvSpPr>
        <p:spPr>
          <a:xfrm>
            <a:off x="481612" y="1337511"/>
            <a:ext cx="8025264" cy="3535066"/>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5000"/>
              </a:lnSpc>
              <a:buClr>
                <a:srgbClr val="6F1B1B"/>
              </a:buClr>
              <a:buFont typeface="Wingdings" panose="05000000000000000000" pitchFamily="2" charset="2"/>
              <a:buChar char="Ø"/>
            </a:pPr>
            <a:r>
              <a:rPr lang="zh-CN" altLang="en-US" sz="2800" b="1" dirty="0">
                <a:solidFill>
                  <a:srgbClr val="0070C0"/>
                </a:solidFill>
                <a:latin typeface="黑体" panose="02010609060101010101" pitchFamily="49" charset="-122"/>
                <a:ea typeface="黑体" panose="02010609060101010101" pitchFamily="49" charset="-122"/>
              </a:rPr>
              <a:t>第一</a:t>
            </a:r>
            <a:r>
              <a:rPr lang="zh-CN" altLang="de-DE" sz="2800" b="1" dirty="0">
                <a:solidFill>
                  <a:srgbClr val="0070C0"/>
                </a:solidFill>
                <a:latin typeface="黑体" panose="02010609060101010101" pitchFamily="49" charset="-122"/>
                <a:ea typeface="黑体" panose="02010609060101010101" pitchFamily="49" charset="-122"/>
              </a:rPr>
              <a:t>题</a:t>
            </a:r>
            <a:r>
              <a:rPr lang="zh-CN" altLang="en-US" sz="2800" b="1" dirty="0">
                <a:solidFill>
                  <a:srgbClr val="0070C0"/>
                </a:solidFill>
                <a:latin typeface="黑体" panose="02010609060101010101" pitchFamily="49" charset="-122"/>
                <a:ea typeface="黑体" panose="02010609060101010101" pitchFamily="49" charset="-122"/>
              </a:rPr>
              <a:t>：</a:t>
            </a:r>
            <a:r>
              <a:rPr lang="zh-CN" altLang="de-DE" sz="2800" b="1" dirty="0">
                <a:solidFill>
                  <a:srgbClr val="0070C0"/>
                </a:solidFill>
                <a:latin typeface="黑体" panose="02010609060101010101" pitchFamily="49" charset="-122"/>
                <a:ea typeface="黑体" panose="02010609060101010101" pitchFamily="49" charset="-122"/>
              </a:rPr>
              <a:t>傅立叶变换的定义和性质</a:t>
            </a:r>
            <a:endParaRPr lang="en-US" altLang="zh-CN" sz="2800" b="1" dirty="0">
              <a:solidFill>
                <a:srgbClr val="0070C0"/>
              </a:solidFill>
              <a:latin typeface="黑体" panose="02010609060101010101" pitchFamily="49" charset="-122"/>
              <a:ea typeface="黑体" panose="02010609060101010101" pitchFamily="49" charset="-122"/>
            </a:endParaRPr>
          </a:p>
          <a:p>
            <a:pPr>
              <a:lnSpc>
                <a:spcPct val="125000"/>
              </a:lnSpc>
              <a:buClr>
                <a:srgbClr val="6F1B1B"/>
              </a:buClr>
              <a:buFont typeface="Wingdings" panose="05000000000000000000" pitchFamily="2" charset="2"/>
              <a:buChar char="Ø"/>
            </a:pPr>
            <a:r>
              <a:rPr lang="zh-CN" altLang="en-US" sz="2800" b="1" dirty="0">
                <a:solidFill>
                  <a:schemeClr val="bg1">
                    <a:lumMod val="65000"/>
                  </a:schemeClr>
                </a:solidFill>
                <a:latin typeface="黑体" panose="02010609060101010101" pitchFamily="49" charset="-122"/>
                <a:ea typeface="黑体" panose="02010609060101010101" pitchFamily="49" charset="-122"/>
              </a:rPr>
              <a:t>第二</a:t>
            </a:r>
            <a:r>
              <a:rPr lang="zh-CN" altLang="de-DE" sz="2800" b="1" dirty="0">
                <a:solidFill>
                  <a:schemeClr val="bg1">
                    <a:lumMod val="65000"/>
                  </a:schemeClr>
                </a:solidFill>
                <a:latin typeface="黑体" panose="02010609060101010101" pitchFamily="49" charset="-122"/>
                <a:ea typeface="黑体" panose="02010609060101010101" pitchFamily="49" charset="-122"/>
              </a:rPr>
              <a:t>题</a:t>
            </a:r>
            <a:r>
              <a:rPr lang="zh-CN" altLang="en-US" sz="2800" b="1" dirty="0">
                <a:solidFill>
                  <a:schemeClr val="bg1">
                    <a:lumMod val="65000"/>
                  </a:schemeClr>
                </a:solidFill>
                <a:latin typeface="黑体" panose="02010609060101010101" pitchFamily="49" charset="-122"/>
                <a:ea typeface="黑体" panose="02010609060101010101" pitchFamily="49" charset="-122"/>
              </a:rPr>
              <a:t>：</a:t>
            </a:r>
            <a:r>
              <a:rPr lang="zh-CN" altLang="de-DE" sz="2800" b="1" dirty="0">
                <a:solidFill>
                  <a:schemeClr val="bg1">
                    <a:lumMod val="65000"/>
                  </a:schemeClr>
                </a:solidFill>
                <a:latin typeface="黑体" panose="02010609060101010101" pitchFamily="49" charset="-122"/>
                <a:ea typeface="黑体" panose="02010609060101010101" pitchFamily="49" charset="-122"/>
              </a:rPr>
              <a:t>计算傅立叶变换的乘法次数</a:t>
            </a:r>
            <a:endParaRPr lang="en-US" altLang="zh-CN" sz="2800" b="1" dirty="0">
              <a:solidFill>
                <a:schemeClr val="bg1">
                  <a:lumMod val="65000"/>
                </a:schemeClr>
              </a:solidFill>
              <a:latin typeface="黑体" panose="02010609060101010101" pitchFamily="49" charset="-122"/>
              <a:ea typeface="黑体" panose="02010609060101010101" pitchFamily="49" charset="-122"/>
            </a:endParaRPr>
          </a:p>
          <a:p>
            <a:pPr>
              <a:lnSpc>
                <a:spcPct val="125000"/>
              </a:lnSpc>
              <a:buClr>
                <a:srgbClr val="6F1B1B"/>
              </a:buClr>
              <a:buFont typeface="Wingdings" panose="05000000000000000000" pitchFamily="2" charset="2"/>
              <a:buChar char="Ø"/>
            </a:pPr>
            <a:r>
              <a:rPr lang="zh-CN" altLang="en-US" sz="2800" b="1" dirty="0">
                <a:solidFill>
                  <a:schemeClr val="bg1">
                    <a:lumMod val="65000"/>
                  </a:schemeClr>
                </a:solidFill>
                <a:latin typeface="黑体" panose="02010609060101010101" pitchFamily="49" charset="-122"/>
                <a:ea typeface="黑体" panose="02010609060101010101" pitchFamily="49" charset="-122"/>
              </a:rPr>
              <a:t>第三</a:t>
            </a:r>
            <a:r>
              <a:rPr lang="zh-CN" altLang="de-DE" sz="2800" b="1" dirty="0">
                <a:solidFill>
                  <a:schemeClr val="bg1">
                    <a:lumMod val="65000"/>
                  </a:schemeClr>
                </a:solidFill>
                <a:latin typeface="黑体" panose="02010609060101010101" pitchFamily="49" charset="-122"/>
                <a:ea typeface="黑体" panose="02010609060101010101" pitchFamily="49" charset="-122"/>
              </a:rPr>
              <a:t>题</a:t>
            </a:r>
            <a:r>
              <a:rPr lang="zh-CN" altLang="en-US" sz="2800" b="1" dirty="0">
                <a:solidFill>
                  <a:schemeClr val="bg1">
                    <a:lumMod val="65000"/>
                  </a:schemeClr>
                </a:solidFill>
                <a:latin typeface="黑体" panose="02010609060101010101" pitchFamily="49" charset="-122"/>
                <a:ea typeface="黑体" panose="02010609060101010101" pitchFamily="49" charset="-122"/>
              </a:rPr>
              <a:t>：</a:t>
            </a:r>
            <a:r>
              <a:rPr lang="zh-CN" altLang="de-DE" sz="2800" b="1" dirty="0">
                <a:solidFill>
                  <a:schemeClr val="bg1">
                    <a:lumMod val="65000"/>
                  </a:schemeClr>
                </a:solidFill>
                <a:latin typeface="黑体" panose="02010609060101010101" pitchFamily="49" charset="-122"/>
                <a:ea typeface="黑体" panose="02010609060101010101" pitchFamily="49" charset="-122"/>
              </a:rPr>
              <a:t>利用傅立叶变换的性质处理图像</a:t>
            </a:r>
            <a:endParaRPr lang="en-US" altLang="zh-CN" sz="2800" b="1" dirty="0">
              <a:solidFill>
                <a:schemeClr val="bg1">
                  <a:lumMod val="65000"/>
                </a:schemeClr>
              </a:solidFill>
              <a:latin typeface="黑体" panose="02010609060101010101" pitchFamily="49" charset="-122"/>
              <a:ea typeface="黑体" panose="02010609060101010101" pitchFamily="49" charset="-122"/>
            </a:endParaRPr>
          </a:p>
        </p:txBody>
      </p:sp>
      <p:sp>
        <p:nvSpPr>
          <p:cNvPr id="7" name="Rectangle 2"/>
          <p:cNvSpPr>
            <a:spLocks noGrp="1" noChangeArrowheads="1"/>
          </p:cNvSpPr>
          <p:nvPr>
            <p:ph type="title"/>
          </p:nvPr>
        </p:nvSpPr>
        <p:spPr>
          <a:xfrm>
            <a:off x="342122" y="174352"/>
            <a:ext cx="8229600" cy="976586"/>
          </a:xfrm>
        </p:spPr>
        <p:txBody>
          <a:bodyPr>
            <a:normAutofit/>
          </a:bodyPr>
          <a:lstStyle/>
          <a:p>
            <a:r>
              <a:rPr lang="zh-CN" altLang="en-US" sz="3600" b="1" dirty="0">
                <a:latin typeface="隶书" panose="02010509060101010101" pitchFamily="49" charset="-122"/>
                <a:ea typeface="隶书" panose="02010509060101010101" pitchFamily="49" charset="-122"/>
              </a:rPr>
              <a:t>纲要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zh-CN" altLang="de-DE" sz="3600" b="1" dirty="0">
                <a:latin typeface="黑体" panose="02010609060101010101" pitchFamily="49" charset="-122"/>
                <a:ea typeface="黑体" panose="02010609060101010101" pitchFamily="49" charset="-122"/>
              </a:rPr>
              <a:t>理解傅立叶变换</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F5087671-2DE6-DD4E-B262-90ACA9B5F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56" y="1165779"/>
            <a:ext cx="7450281" cy="3693986"/>
          </a:xfrm>
          <a:prstGeom prst="rect">
            <a:avLst/>
          </a:prstGeom>
        </p:spPr>
      </p:pic>
    </p:spTree>
    <p:extLst>
      <p:ext uri="{BB962C8B-B14F-4D97-AF65-F5344CB8AC3E}">
        <p14:creationId xmlns:p14="http://schemas.microsoft.com/office/powerpoint/2010/main" val="1249647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en-US" altLang="zh-CN" sz="3600" b="1" dirty="0">
                <a:ea typeface="隶书" panose="02010509060101010101" pitchFamily="49" charset="-122"/>
              </a:rPr>
              <a:t>a),</a:t>
            </a:r>
            <a:r>
              <a:rPr lang="de-DE" altLang="zh-CN" sz="3600" b="1" dirty="0">
                <a:ea typeface="隶书" panose="02010509060101010101" pitchFamily="49" charset="-122"/>
              </a:rPr>
              <a:t> </a:t>
            </a:r>
            <a:r>
              <a:rPr lang="en-US" altLang="zh-CN" sz="3600" b="1" dirty="0">
                <a:ea typeface="隶书" panose="02010509060101010101" pitchFamily="49" charset="-122"/>
              </a:rPr>
              <a:t>b)</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sp>
        <p:nvSpPr>
          <p:cNvPr id="3" name="TextBox 2">
            <a:extLst>
              <a:ext uri="{FF2B5EF4-FFF2-40B4-BE49-F238E27FC236}">
                <a16:creationId xmlns:a16="http://schemas.microsoft.com/office/drawing/2014/main" id="{14E008EE-6D90-B44D-8A4C-BEB5FD252F94}"/>
              </a:ext>
            </a:extLst>
          </p:cNvPr>
          <p:cNvSpPr txBox="1"/>
          <p:nvPr/>
        </p:nvSpPr>
        <p:spPr>
          <a:xfrm>
            <a:off x="681091" y="1298436"/>
            <a:ext cx="4572085" cy="400110"/>
          </a:xfrm>
          <a:prstGeom prst="rect">
            <a:avLst/>
          </a:prstGeom>
          <a:noFill/>
        </p:spPr>
        <p:txBody>
          <a:bodyPr wrap="none" rtlCol="0">
            <a:spAutoFit/>
          </a:bodyPr>
          <a:lstStyle/>
          <a:p>
            <a:r>
              <a:rPr lang="zh-CN" altLang="de-DE" sz="2000" b="1" dirty="0"/>
              <a:t>频域平移性质，将频域原点移动到中心</a:t>
            </a:r>
            <a:endParaRPr lang="de-DE" sz="2000" b="1" dirty="0"/>
          </a:p>
        </p:txBody>
      </p:sp>
      <p:pic>
        <p:nvPicPr>
          <p:cNvPr id="6" name="Picture 5">
            <a:extLst>
              <a:ext uri="{FF2B5EF4-FFF2-40B4-BE49-F238E27FC236}">
                <a16:creationId xmlns:a16="http://schemas.microsoft.com/office/drawing/2014/main" id="{D735EB01-D01B-D943-B0D8-F1B719045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91" y="1698546"/>
            <a:ext cx="4208318" cy="3156239"/>
          </a:xfrm>
          <a:prstGeom prst="rect">
            <a:avLst/>
          </a:prstGeom>
        </p:spPr>
      </p:pic>
      <p:sp>
        <p:nvSpPr>
          <p:cNvPr id="7" name="TextBox 6">
            <a:extLst>
              <a:ext uri="{FF2B5EF4-FFF2-40B4-BE49-F238E27FC236}">
                <a16:creationId xmlns:a16="http://schemas.microsoft.com/office/drawing/2014/main" id="{12818FDC-A899-FB43-99BA-2DFB3B4A0BB8}"/>
              </a:ext>
            </a:extLst>
          </p:cNvPr>
          <p:cNvSpPr txBox="1"/>
          <p:nvPr/>
        </p:nvSpPr>
        <p:spPr>
          <a:xfrm>
            <a:off x="4889409" y="1799842"/>
            <a:ext cx="4108817" cy="1200329"/>
          </a:xfrm>
          <a:prstGeom prst="rect">
            <a:avLst/>
          </a:prstGeom>
          <a:noFill/>
        </p:spPr>
        <p:txBody>
          <a:bodyPr wrap="none" rtlCol="0">
            <a:spAutoFit/>
          </a:bodyPr>
          <a:lstStyle/>
          <a:p>
            <a:r>
              <a:rPr lang="zh-CN" altLang="de-DE" dirty="0"/>
              <a:t>可以看出，上图为没经过频域平移的</a:t>
            </a:r>
            <a:endParaRPr lang="de-DE" altLang="zh-CN" dirty="0"/>
          </a:p>
          <a:p>
            <a:r>
              <a:rPr lang="zh-CN" altLang="de-DE" dirty="0"/>
              <a:t>频谱图，幅度谱的左上角为低频信号，</a:t>
            </a:r>
            <a:endParaRPr lang="de-DE" altLang="zh-CN" dirty="0"/>
          </a:p>
          <a:p>
            <a:r>
              <a:rPr lang="zh-CN" altLang="de-DE" dirty="0"/>
              <a:t>比较亮，经过平移以后，亮点移动到</a:t>
            </a:r>
            <a:endParaRPr lang="de-DE" altLang="zh-CN" dirty="0"/>
          </a:p>
          <a:p>
            <a:r>
              <a:rPr lang="zh-CN" altLang="de-DE" dirty="0"/>
              <a:t>中心。相位图同理。</a:t>
            </a:r>
            <a:endParaRPr lang="de-DE" dirty="0"/>
          </a:p>
        </p:txBody>
      </p:sp>
    </p:spTree>
    <p:extLst>
      <p:ext uri="{BB962C8B-B14F-4D97-AF65-F5344CB8AC3E}">
        <p14:creationId xmlns:p14="http://schemas.microsoft.com/office/powerpoint/2010/main" val="2784838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de-DE" altLang="zh-CN" sz="3600" b="1" dirty="0">
                <a:ea typeface="隶书" panose="02010509060101010101" pitchFamily="49" charset="-122"/>
              </a:rPr>
              <a:t>:</a:t>
            </a:r>
            <a:r>
              <a:rPr lang="zh-CN" altLang="de-DE" sz="3600" b="1" dirty="0">
                <a:ea typeface="隶书" panose="02010509060101010101" pitchFamily="49" charset="-122"/>
              </a:rPr>
              <a:t> 旋转性质解释</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B96A047B-2F03-5244-A094-EF7033898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73" y="1092926"/>
            <a:ext cx="5562787" cy="3554370"/>
          </a:xfrm>
          <a:prstGeom prst="rect">
            <a:avLst/>
          </a:prstGeom>
        </p:spPr>
      </p:pic>
    </p:spTree>
    <p:extLst>
      <p:ext uri="{BB962C8B-B14F-4D97-AF65-F5344CB8AC3E}">
        <p14:creationId xmlns:p14="http://schemas.microsoft.com/office/powerpoint/2010/main" val="281952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de-DE" altLang="zh-CN" sz="3600" b="1" dirty="0">
                <a:ea typeface="隶书" panose="02010509060101010101" pitchFamily="49" charset="-122"/>
              </a:rPr>
              <a:t>:</a:t>
            </a:r>
            <a:r>
              <a:rPr lang="zh-CN" altLang="de-DE" sz="3600" b="1" dirty="0">
                <a:ea typeface="隶书" panose="02010509060101010101" pitchFamily="49" charset="-122"/>
              </a:rPr>
              <a:t> 旋转性质推导</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4" name="Picture 3">
            <a:extLst>
              <a:ext uri="{FF2B5EF4-FFF2-40B4-BE49-F238E27FC236}">
                <a16:creationId xmlns:a16="http://schemas.microsoft.com/office/drawing/2014/main" id="{95F7CE03-ECCC-BB4D-A953-C7656A237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219724"/>
            <a:ext cx="3639818" cy="3677931"/>
          </a:xfrm>
          <a:prstGeom prst="rect">
            <a:avLst/>
          </a:prstGeom>
        </p:spPr>
      </p:pic>
      <p:pic>
        <p:nvPicPr>
          <p:cNvPr id="9" name="Picture 8">
            <a:extLst>
              <a:ext uri="{FF2B5EF4-FFF2-40B4-BE49-F238E27FC236}">
                <a16:creationId xmlns:a16="http://schemas.microsoft.com/office/drawing/2014/main" id="{FF04D36C-CA5C-144F-8DFC-2C9190579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339" y="1167220"/>
            <a:ext cx="5320661" cy="3020762"/>
          </a:xfrm>
          <a:prstGeom prst="rect">
            <a:avLst/>
          </a:prstGeom>
        </p:spPr>
      </p:pic>
    </p:spTree>
    <p:extLst>
      <p:ext uri="{BB962C8B-B14F-4D97-AF65-F5344CB8AC3E}">
        <p14:creationId xmlns:p14="http://schemas.microsoft.com/office/powerpoint/2010/main" val="2765270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de-DE" altLang="zh-CN" sz="3600" b="1" dirty="0">
                <a:ea typeface="隶书" panose="02010509060101010101" pitchFamily="49" charset="-122"/>
              </a:rPr>
              <a:t>:</a:t>
            </a:r>
            <a:r>
              <a:rPr lang="zh-CN" altLang="de-DE" sz="3600" b="1" dirty="0">
                <a:ea typeface="隶书" panose="02010509060101010101" pitchFamily="49" charset="-122"/>
              </a:rPr>
              <a:t> 旋转性质推导</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3EAEDA8B-F232-A340-B2BE-8853F512D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142993"/>
            <a:ext cx="4770205" cy="2624702"/>
          </a:xfrm>
          <a:prstGeom prst="rect">
            <a:avLst/>
          </a:prstGeom>
        </p:spPr>
      </p:pic>
    </p:spTree>
    <p:extLst>
      <p:ext uri="{BB962C8B-B14F-4D97-AF65-F5344CB8AC3E}">
        <p14:creationId xmlns:p14="http://schemas.microsoft.com/office/powerpoint/2010/main" val="351132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en-US" altLang="zh-CN" sz="3600" b="1" dirty="0">
                <a:ea typeface="隶书" panose="02010509060101010101" pitchFamily="49" charset="-122"/>
              </a:rPr>
              <a:t>c), d)</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sp>
        <p:nvSpPr>
          <p:cNvPr id="3" name="TextBox 2">
            <a:extLst>
              <a:ext uri="{FF2B5EF4-FFF2-40B4-BE49-F238E27FC236}">
                <a16:creationId xmlns:a16="http://schemas.microsoft.com/office/drawing/2014/main" id="{14E008EE-6D90-B44D-8A4C-BEB5FD252F94}"/>
              </a:ext>
            </a:extLst>
          </p:cNvPr>
          <p:cNvSpPr txBox="1"/>
          <p:nvPr/>
        </p:nvSpPr>
        <p:spPr>
          <a:xfrm>
            <a:off x="681091" y="1298436"/>
            <a:ext cx="5665525" cy="400110"/>
          </a:xfrm>
          <a:prstGeom prst="rect">
            <a:avLst/>
          </a:prstGeom>
          <a:noFill/>
        </p:spPr>
        <p:txBody>
          <a:bodyPr wrap="none" rtlCol="0">
            <a:spAutoFit/>
          </a:bodyPr>
          <a:lstStyle/>
          <a:p>
            <a:r>
              <a:rPr lang="zh-CN" altLang="en-US" sz="2000" b="1" dirty="0"/>
              <a:t>旋转</a:t>
            </a:r>
            <a:r>
              <a:rPr lang="zh-CN" altLang="de-DE" sz="2000" b="1" dirty="0"/>
              <a:t>性质，取共轭相当于旋转了</a:t>
            </a:r>
            <a:r>
              <a:rPr lang="de-DE" altLang="zh-CN" sz="2000" b="1" dirty="0"/>
              <a:t>180</a:t>
            </a:r>
            <a:r>
              <a:rPr lang="zh-CN" altLang="de-DE" sz="2000" b="1" dirty="0"/>
              <a:t>度。（</a:t>
            </a:r>
            <a:r>
              <a:rPr lang="de-DE" altLang="zh-CN" sz="2000" b="1" dirty="0" err="1"/>
              <a:t>why</a:t>
            </a:r>
            <a:r>
              <a:rPr lang="zh-CN" altLang="de-DE" sz="2000" b="1" dirty="0"/>
              <a:t>）</a:t>
            </a:r>
            <a:endParaRPr lang="de-DE" sz="2000" b="1" dirty="0"/>
          </a:p>
        </p:txBody>
      </p:sp>
      <p:pic>
        <p:nvPicPr>
          <p:cNvPr id="5" name="Picture 4">
            <a:extLst>
              <a:ext uri="{FF2B5EF4-FFF2-40B4-BE49-F238E27FC236}">
                <a16:creationId xmlns:a16="http://schemas.microsoft.com/office/drawing/2014/main" id="{30BC55E1-03B3-3D48-8720-C3773BF38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91" y="1706135"/>
            <a:ext cx="4457700" cy="3343275"/>
          </a:xfrm>
          <a:prstGeom prst="rect">
            <a:avLst/>
          </a:prstGeom>
        </p:spPr>
      </p:pic>
    </p:spTree>
    <p:extLst>
      <p:ext uri="{BB962C8B-B14F-4D97-AF65-F5344CB8AC3E}">
        <p14:creationId xmlns:p14="http://schemas.microsoft.com/office/powerpoint/2010/main" val="2054192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zh-CN" altLang="en-US" sz="3600" b="1" dirty="0">
                <a:ea typeface="隶书" panose="02010509060101010101" pitchFamily="49" charset="-122"/>
              </a:rPr>
              <a:t>复</a:t>
            </a:r>
            <a:r>
              <a:rPr lang="zh-CN" altLang="de-DE" sz="3600" b="1" dirty="0">
                <a:ea typeface="隶书" panose="02010509060101010101" pitchFamily="49" charset="-122"/>
              </a:rPr>
              <a:t>共轭是旋转</a:t>
            </a:r>
            <a:r>
              <a:rPr lang="de-DE" altLang="zh-CN" sz="3600" b="1" dirty="0">
                <a:ea typeface="隶书" panose="02010509060101010101" pitchFamily="49" charset="-122"/>
              </a:rPr>
              <a:t>180</a:t>
            </a:r>
            <a:r>
              <a:rPr lang="zh-CN" altLang="de-DE" sz="3600" b="1" dirty="0">
                <a:ea typeface="隶书" panose="02010509060101010101" pitchFamily="49" charset="-122"/>
              </a:rPr>
              <a:t>度？</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8" name="Picture 7">
            <a:extLst>
              <a:ext uri="{FF2B5EF4-FFF2-40B4-BE49-F238E27FC236}">
                <a16:creationId xmlns:a16="http://schemas.microsoft.com/office/drawing/2014/main" id="{A16B5B89-9815-D444-8022-6374A593A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150938"/>
            <a:ext cx="4581814" cy="3669743"/>
          </a:xfrm>
          <a:prstGeom prst="rect">
            <a:avLst/>
          </a:prstGeom>
        </p:spPr>
      </p:pic>
      <p:pic>
        <p:nvPicPr>
          <p:cNvPr id="11" name="Picture 10">
            <a:extLst>
              <a:ext uri="{FF2B5EF4-FFF2-40B4-BE49-F238E27FC236}">
                <a16:creationId xmlns:a16="http://schemas.microsoft.com/office/drawing/2014/main" id="{4416CB9A-1785-EB41-8163-34D3A8C85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250" y="1344919"/>
            <a:ext cx="3021158" cy="2014105"/>
          </a:xfrm>
          <a:prstGeom prst="rect">
            <a:avLst/>
          </a:prstGeom>
        </p:spPr>
      </p:pic>
    </p:spTree>
    <p:extLst>
      <p:ext uri="{BB962C8B-B14F-4D97-AF65-F5344CB8AC3E}">
        <p14:creationId xmlns:p14="http://schemas.microsoft.com/office/powerpoint/2010/main" val="201789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en-US" altLang="zh-CN" sz="3600" b="1" dirty="0">
                <a:ea typeface="隶书" panose="02010509060101010101" pitchFamily="49" charset="-122"/>
              </a:rPr>
              <a:t>d)</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4" name="Picture 3">
            <a:extLst>
              <a:ext uri="{FF2B5EF4-FFF2-40B4-BE49-F238E27FC236}">
                <a16:creationId xmlns:a16="http://schemas.microsoft.com/office/drawing/2014/main" id="{5266DBC9-D4F2-2348-8C2D-4D83B516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692" y="1298436"/>
            <a:ext cx="4337675" cy="3340010"/>
          </a:xfrm>
          <a:prstGeom prst="rect">
            <a:avLst/>
          </a:prstGeom>
        </p:spPr>
      </p:pic>
      <p:pic>
        <p:nvPicPr>
          <p:cNvPr id="6" name="Picture 5">
            <a:extLst>
              <a:ext uri="{FF2B5EF4-FFF2-40B4-BE49-F238E27FC236}">
                <a16:creationId xmlns:a16="http://schemas.microsoft.com/office/drawing/2014/main" id="{ABDAC693-9AE5-5A46-B3CF-B9C563905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22" y="1150938"/>
            <a:ext cx="4460551" cy="3434624"/>
          </a:xfrm>
          <a:prstGeom prst="rect">
            <a:avLst/>
          </a:prstGeom>
        </p:spPr>
      </p:pic>
      <p:sp>
        <p:nvSpPr>
          <p:cNvPr id="7" name="TextBox 6">
            <a:extLst>
              <a:ext uri="{FF2B5EF4-FFF2-40B4-BE49-F238E27FC236}">
                <a16:creationId xmlns:a16="http://schemas.microsoft.com/office/drawing/2014/main" id="{DFE15612-538D-6B4B-9A28-0359DDC487D6}"/>
              </a:ext>
            </a:extLst>
          </p:cNvPr>
          <p:cNvSpPr txBox="1"/>
          <p:nvPr/>
        </p:nvSpPr>
        <p:spPr>
          <a:xfrm>
            <a:off x="1802154" y="4269114"/>
            <a:ext cx="1540486" cy="369332"/>
          </a:xfrm>
          <a:prstGeom prst="rect">
            <a:avLst/>
          </a:prstGeom>
          <a:noFill/>
        </p:spPr>
        <p:txBody>
          <a:bodyPr wrap="none" rtlCol="0">
            <a:spAutoFit/>
          </a:bodyPr>
          <a:lstStyle/>
          <a:p>
            <a:r>
              <a:rPr lang="de-DE" dirty="0"/>
              <a:t>Original Image</a:t>
            </a:r>
          </a:p>
        </p:txBody>
      </p:sp>
      <p:sp>
        <p:nvSpPr>
          <p:cNvPr id="15" name="TextBox 14">
            <a:extLst>
              <a:ext uri="{FF2B5EF4-FFF2-40B4-BE49-F238E27FC236}">
                <a16:creationId xmlns:a16="http://schemas.microsoft.com/office/drawing/2014/main" id="{D598C39E-45C8-994D-800F-270F7632B770}"/>
              </a:ext>
            </a:extLst>
          </p:cNvPr>
          <p:cNvSpPr txBox="1"/>
          <p:nvPr/>
        </p:nvSpPr>
        <p:spPr>
          <a:xfrm>
            <a:off x="5592147" y="4236891"/>
            <a:ext cx="1674305" cy="369332"/>
          </a:xfrm>
          <a:prstGeom prst="rect">
            <a:avLst/>
          </a:prstGeom>
          <a:noFill/>
        </p:spPr>
        <p:txBody>
          <a:bodyPr wrap="none" rtlCol="0">
            <a:spAutoFit/>
          </a:bodyPr>
          <a:lstStyle/>
          <a:p>
            <a:r>
              <a:rPr lang="de-DE" dirty="0" err="1"/>
              <a:t>Resulting</a:t>
            </a:r>
            <a:r>
              <a:rPr lang="de-DE" dirty="0"/>
              <a:t> Image</a:t>
            </a:r>
          </a:p>
        </p:txBody>
      </p:sp>
    </p:spTree>
    <p:extLst>
      <p:ext uri="{BB962C8B-B14F-4D97-AF65-F5344CB8AC3E}">
        <p14:creationId xmlns:p14="http://schemas.microsoft.com/office/powerpoint/2010/main" val="3384786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en-US" altLang="zh-CN" sz="3600" b="1" dirty="0">
                <a:ea typeface="隶书" panose="02010509060101010101" pitchFamily="49" charset="-122"/>
              </a:rPr>
              <a:t>e)</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1BD466DE-F5B4-C549-AB4F-9A64FD88C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574223"/>
            <a:ext cx="4759036" cy="3569277"/>
          </a:xfrm>
          <a:prstGeom prst="rect">
            <a:avLst/>
          </a:prstGeom>
        </p:spPr>
      </p:pic>
      <p:sp>
        <p:nvSpPr>
          <p:cNvPr id="8" name="TextBox 7">
            <a:extLst>
              <a:ext uri="{FF2B5EF4-FFF2-40B4-BE49-F238E27FC236}">
                <a16:creationId xmlns:a16="http://schemas.microsoft.com/office/drawing/2014/main" id="{C3268064-7CD2-F942-B7D0-751F3619DF0D}"/>
              </a:ext>
            </a:extLst>
          </p:cNvPr>
          <p:cNvSpPr txBox="1"/>
          <p:nvPr/>
        </p:nvSpPr>
        <p:spPr>
          <a:xfrm>
            <a:off x="671270" y="1374716"/>
            <a:ext cx="7571303" cy="369332"/>
          </a:xfrm>
          <a:prstGeom prst="rect">
            <a:avLst/>
          </a:prstGeom>
          <a:noFill/>
        </p:spPr>
        <p:txBody>
          <a:bodyPr wrap="none" rtlCol="0">
            <a:spAutoFit/>
          </a:bodyPr>
          <a:lstStyle/>
          <a:p>
            <a:r>
              <a:rPr lang="zh-CN" altLang="de-DE" dirty="0"/>
              <a:t>因为之前已经将频谱图的原点移动到了中心位置，现在要将其放回左上角</a:t>
            </a:r>
            <a:endParaRPr lang="de-DE" dirty="0"/>
          </a:p>
        </p:txBody>
      </p:sp>
      <p:sp>
        <p:nvSpPr>
          <p:cNvPr id="9" name="TextBox 8">
            <a:extLst>
              <a:ext uri="{FF2B5EF4-FFF2-40B4-BE49-F238E27FC236}">
                <a16:creationId xmlns:a16="http://schemas.microsoft.com/office/drawing/2014/main" id="{BDB01BE0-B1C0-7B4D-A622-28CDDA4BFEA7}"/>
              </a:ext>
            </a:extLst>
          </p:cNvPr>
          <p:cNvSpPr txBox="1"/>
          <p:nvPr/>
        </p:nvSpPr>
        <p:spPr>
          <a:xfrm>
            <a:off x="4900101" y="2424495"/>
            <a:ext cx="4108817" cy="923330"/>
          </a:xfrm>
          <a:prstGeom prst="rect">
            <a:avLst/>
          </a:prstGeom>
          <a:noFill/>
        </p:spPr>
        <p:txBody>
          <a:bodyPr wrap="none" rtlCol="0">
            <a:spAutoFit/>
          </a:bodyPr>
          <a:lstStyle/>
          <a:p>
            <a:r>
              <a:rPr lang="zh-CN" altLang="de-DE" b="1" dirty="0">
                <a:solidFill>
                  <a:srgbClr val="FF0000"/>
                </a:solidFill>
              </a:rPr>
              <a:t>小问题：左乘</a:t>
            </a:r>
            <a:r>
              <a:rPr lang="en-US" altLang="zh-CN" b="1" dirty="0">
                <a:solidFill>
                  <a:srgbClr val="FF0000"/>
                </a:solidFill>
              </a:rPr>
              <a:t>(-1)^(</a:t>
            </a:r>
            <a:r>
              <a:rPr lang="en-US" altLang="zh-CN" b="1" dirty="0" err="1">
                <a:solidFill>
                  <a:srgbClr val="FF0000"/>
                </a:solidFill>
              </a:rPr>
              <a:t>x+y</a:t>
            </a:r>
            <a:r>
              <a:rPr lang="en-US" altLang="zh-CN" b="1" dirty="0">
                <a:solidFill>
                  <a:srgbClr val="FF0000"/>
                </a:solidFill>
              </a:rPr>
              <a:t>)</a:t>
            </a:r>
            <a:r>
              <a:rPr lang="zh-CN" altLang="en-US" b="1" dirty="0">
                <a:solidFill>
                  <a:srgbClr val="FF0000"/>
                </a:solidFill>
              </a:rPr>
              <a:t>明明</a:t>
            </a:r>
            <a:r>
              <a:rPr lang="zh-CN" altLang="de-DE" b="1" dirty="0">
                <a:solidFill>
                  <a:srgbClr val="FF0000"/>
                </a:solidFill>
              </a:rPr>
              <a:t>是中心点</a:t>
            </a:r>
            <a:endParaRPr lang="de-DE" altLang="zh-CN" b="1" dirty="0">
              <a:solidFill>
                <a:srgbClr val="FF0000"/>
              </a:solidFill>
            </a:endParaRPr>
          </a:p>
          <a:p>
            <a:r>
              <a:rPr lang="zh-CN" altLang="de-DE" b="1" dirty="0">
                <a:solidFill>
                  <a:srgbClr val="FF0000"/>
                </a:solidFill>
              </a:rPr>
              <a:t>向右下方移动（左加右减），这里</a:t>
            </a:r>
            <a:endParaRPr lang="de-DE" altLang="zh-CN" b="1" dirty="0">
              <a:solidFill>
                <a:srgbClr val="FF0000"/>
              </a:solidFill>
            </a:endParaRPr>
          </a:p>
          <a:p>
            <a:r>
              <a:rPr lang="zh-CN" altLang="de-DE" b="1" dirty="0">
                <a:solidFill>
                  <a:srgbClr val="FF0000"/>
                </a:solidFill>
              </a:rPr>
              <a:t>应该向左上方移动，为什么公式不变？</a:t>
            </a:r>
            <a:endParaRPr lang="de-DE" b="1" dirty="0">
              <a:solidFill>
                <a:srgbClr val="FF0000"/>
              </a:solidFill>
            </a:endParaRPr>
          </a:p>
        </p:txBody>
      </p:sp>
    </p:spTree>
    <p:extLst>
      <p:ext uri="{BB962C8B-B14F-4D97-AF65-F5344CB8AC3E}">
        <p14:creationId xmlns:p14="http://schemas.microsoft.com/office/powerpoint/2010/main" val="3118891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38" y="250764"/>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第三</a:t>
            </a:r>
            <a:r>
              <a:rPr lang="zh-CN" altLang="de-DE" sz="3600" b="1" dirty="0">
                <a:ea typeface="隶书" panose="02010509060101010101" pitchFamily="49" charset="-122"/>
              </a:rPr>
              <a:t>题：</a:t>
            </a:r>
            <a:r>
              <a:rPr lang="en-US" altLang="zh-CN" sz="3600" b="1" dirty="0">
                <a:ea typeface="隶书" panose="02010509060101010101" pitchFamily="49" charset="-122"/>
              </a:rPr>
              <a:t>e)</a:t>
            </a:r>
            <a:endParaRPr lang="zh-CN" altLang="en-US" sz="3600" b="1" dirty="0">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r>
              <a:rPr lang="zh-CN" altLang="en-US" sz="2000" dirty="0">
                <a:latin typeface="+mn-ea"/>
                <a:cs typeface="Times New Roman" panose="02020603050405020304" pitchFamily="18" charset="0"/>
              </a:rPr>
              <a:t>根据</a:t>
            </a:r>
            <a:r>
              <a:rPr lang="zh-CN" altLang="de-DE" sz="2000" dirty="0">
                <a:latin typeface="+mn-ea"/>
                <a:cs typeface="Times New Roman" panose="02020603050405020304" pitchFamily="18" charset="0"/>
              </a:rPr>
              <a:t>理解，频谱原点应该左上方移动，所以要加上相应的移动距离</a:t>
            </a: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5" name="Picture 4">
            <a:extLst>
              <a:ext uri="{FF2B5EF4-FFF2-40B4-BE49-F238E27FC236}">
                <a16:creationId xmlns:a16="http://schemas.microsoft.com/office/drawing/2014/main" id="{3071DE97-D991-5E46-A1CC-6AA4B7CFA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545122"/>
            <a:ext cx="5392882" cy="2307369"/>
          </a:xfrm>
          <a:prstGeom prst="rect">
            <a:avLst/>
          </a:prstGeom>
        </p:spPr>
      </p:pic>
      <p:sp>
        <p:nvSpPr>
          <p:cNvPr id="8" name="TextBox 7">
            <a:extLst>
              <a:ext uri="{FF2B5EF4-FFF2-40B4-BE49-F238E27FC236}">
                <a16:creationId xmlns:a16="http://schemas.microsoft.com/office/drawing/2014/main" id="{92D03534-C83A-9849-8EEB-E316FED1153E}"/>
              </a:ext>
            </a:extLst>
          </p:cNvPr>
          <p:cNvSpPr txBox="1"/>
          <p:nvPr/>
        </p:nvSpPr>
        <p:spPr>
          <a:xfrm>
            <a:off x="4225475" y="3273890"/>
            <a:ext cx="1757212" cy="369332"/>
          </a:xfrm>
          <a:prstGeom prst="rect">
            <a:avLst/>
          </a:prstGeom>
          <a:noFill/>
        </p:spPr>
        <p:txBody>
          <a:bodyPr wrap="none" rtlCol="0">
            <a:spAutoFit/>
          </a:bodyPr>
          <a:lstStyle/>
          <a:p>
            <a:r>
              <a:rPr lang="zh-CN" altLang="de-DE" dirty="0"/>
              <a:t>竟然还是</a:t>
            </a:r>
            <a:r>
              <a:rPr lang="de-DE" altLang="zh-CN" dirty="0"/>
              <a:t>-1</a:t>
            </a:r>
            <a:r>
              <a:rPr lang="zh-CN" altLang="de-DE" dirty="0"/>
              <a:t>！！</a:t>
            </a:r>
            <a:endParaRPr lang="de-DE" dirty="0"/>
          </a:p>
        </p:txBody>
      </p:sp>
      <p:sp>
        <p:nvSpPr>
          <p:cNvPr id="9" name="TextBox 8">
            <a:extLst>
              <a:ext uri="{FF2B5EF4-FFF2-40B4-BE49-F238E27FC236}">
                <a16:creationId xmlns:a16="http://schemas.microsoft.com/office/drawing/2014/main" id="{542017F3-E02A-2644-A101-11F89100FF09}"/>
              </a:ext>
            </a:extLst>
          </p:cNvPr>
          <p:cNvSpPr txBox="1"/>
          <p:nvPr/>
        </p:nvSpPr>
        <p:spPr>
          <a:xfrm>
            <a:off x="610405" y="3952759"/>
            <a:ext cx="4113627" cy="400110"/>
          </a:xfrm>
          <a:prstGeom prst="rect">
            <a:avLst/>
          </a:prstGeom>
          <a:noFill/>
        </p:spPr>
        <p:txBody>
          <a:bodyPr wrap="none" rtlCol="0">
            <a:spAutoFit/>
          </a:bodyPr>
          <a:lstStyle/>
          <a:p>
            <a:r>
              <a:rPr lang="zh-CN" altLang="de-DE" sz="2000" b="1" dirty="0"/>
              <a:t>解释：二维傅立叶变换中心对称。 </a:t>
            </a:r>
            <a:endParaRPr lang="de-DE" sz="2000" b="1" dirty="0"/>
          </a:p>
        </p:txBody>
      </p:sp>
    </p:spTree>
    <p:extLst>
      <p:ext uri="{BB962C8B-B14F-4D97-AF65-F5344CB8AC3E}">
        <p14:creationId xmlns:p14="http://schemas.microsoft.com/office/powerpoint/2010/main" val="55754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778" y="252847"/>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第一题：傅立叶变换定义和性质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4" name="Picture 3">
            <a:extLst>
              <a:ext uri="{FF2B5EF4-FFF2-40B4-BE49-F238E27FC236}">
                <a16:creationId xmlns:a16="http://schemas.microsoft.com/office/drawing/2014/main" id="{F2BE638F-EDD7-2F46-8CE3-B7C8CD72B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3" y="1670310"/>
            <a:ext cx="8846807" cy="1321692"/>
          </a:xfrm>
          <a:prstGeom prst="rect">
            <a:avLst/>
          </a:prstGeom>
        </p:spPr>
      </p:pic>
    </p:spTree>
    <p:extLst>
      <p:ext uri="{BB962C8B-B14F-4D97-AF65-F5344CB8AC3E}">
        <p14:creationId xmlns:p14="http://schemas.microsoft.com/office/powerpoint/2010/main" val="4148448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3076791" y="878277"/>
            <a:ext cx="4276725" cy="3477875"/>
          </a:xfrm>
          <a:prstGeom prst="rect">
            <a:avLst/>
          </a:prstGeom>
          <a:noFill/>
        </p:spPr>
        <p:txBody>
          <a:bodyPr wrap="square" rtlCol="0">
            <a:spAutoFit/>
          </a:bodyPr>
          <a:lstStyle/>
          <a:p>
            <a:pPr algn="ctr"/>
            <a:r>
              <a:rPr lang="zh-CN" altLang="en-US" sz="22000" b="1" dirty="0">
                <a:solidFill>
                  <a:schemeClr val="bg1">
                    <a:lumMod val="95000"/>
                  </a:schemeClr>
                </a:solidFill>
                <a:latin typeface="微软雅黑" panose="020B0503020204020204" charset="-122"/>
                <a:ea typeface="微软雅黑" panose="020B0503020204020204" charset="-122"/>
              </a:rPr>
              <a:t>？</a:t>
            </a:r>
          </a:p>
        </p:txBody>
      </p:sp>
      <p:sp>
        <p:nvSpPr>
          <p:cNvPr id="5" name="文本框 4"/>
          <p:cNvSpPr txBox="1"/>
          <p:nvPr/>
        </p:nvSpPr>
        <p:spPr>
          <a:xfrm>
            <a:off x="2433320" y="1873250"/>
            <a:ext cx="4276725" cy="1323439"/>
          </a:xfrm>
          <a:prstGeom prst="rect">
            <a:avLst/>
          </a:prstGeom>
          <a:noFill/>
        </p:spPr>
        <p:txBody>
          <a:bodyPr wrap="square" rtlCol="0">
            <a:spAutoFit/>
          </a:bodyPr>
          <a:lstStyle/>
          <a:p>
            <a:pPr algn="ctr"/>
            <a:r>
              <a:rPr lang="en-US" altLang="zh-CN" sz="8000" b="1" dirty="0">
                <a:solidFill>
                  <a:srgbClr val="666666"/>
                </a:solidFill>
                <a:latin typeface="微软雅黑" panose="020B0503020204020204" charset="-122"/>
                <a:ea typeface="微软雅黑" panose="020B0503020204020204" charset="-122"/>
              </a:rPr>
              <a:t>Q</a:t>
            </a:r>
            <a:r>
              <a:rPr lang="en-US" altLang="zh-CN" sz="7200" b="1" dirty="0">
                <a:solidFill>
                  <a:srgbClr val="666666"/>
                </a:solidFill>
                <a:latin typeface="微软雅黑" panose="020B0503020204020204" charset="-122"/>
                <a:ea typeface="微软雅黑" panose="020B0503020204020204" charset="-122"/>
              </a:rPr>
              <a:t>&amp;</a:t>
            </a:r>
            <a:r>
              <a:rPr lang="en-US" altLang="zh-CN" sz="8000" b="1" dirty="0">
                <a:solidFill>
                  <a:srgbClr val="666666"/>
                </a:solidFill>
                <a:latin typeface="微软雅黑" panose="020B0503020204020204" charset="-122"/>
                <a:ea typeface="微软雅黑" panose="020B0503020204020204" charset="-122"/>
              </a:rPr>
              <a:t>A</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grpSp>
        <p:nvGrpSpPr>
          <p:cNvPr id="13" name="组合 12"/>
          <p:cNvGrpSpPr/>
          <p:nvPr/>
        </p:nvGrpSpPr>
        <p:grpSpPr>
          <a:xfrm>
            <a:off x="342122" y="1018280"/>
            <a:ext cx="8304245" cy="37323"/>
            <a:chOff x="342122" y="873500"/>
            <a:chExt cx="8304245" cy="37323"/>
          </a:xfrm>
        </p:grpSpPr>
        <p:cxnSp>
          <p:nvCxnSpPr>
            <p:cNvPr id="14" name="直接连接符 13"/>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sp>
        <p:nvSpPr>
          <p:cNvPr id="16" name="Rectangle 2"/>
          <p:cNvSpPr>
            <a:spLocks noGrp="1" noChangeArrowheads="1"/>
          </p:cNvSpPr>
          <p:nvPr>
            <p:ph type="title"/>
          </p:nvPr>
        </p:nvSpPr>
        <p:spPr>
          <a:xfrm>
            <a:off x="342122" y="174352"/>
            <a:ext cx="8229600" cy="976586"/>
          </a:xfrm>
        </p:spPr>
        <p:txBody>
          <a:bodyPr>
            <a:normAutofit/>
          </a:bodyPr>
          <a:lstStyle/>
          <a:p>
            <a:pPr eaLnBrk="1" hangingPunct="1"/>
            <a:r>
              <a:rPr lang="zh-CN" altLang="en-US" sz="3600" b="1" dirty="0">
                <a:latin typeface="黑体" panose="02010609060101010101" pitchFamily="49" charset="-122"/>
                <a:ea typeface="黑体" panose="02010609060101010101" pitchFamily="49" charset="-122"/>
              </a:rPr>
              <a:t>在线问答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031490" y="2038350"/>
            <a:ext cx="3322320" cy="646430"/>
          </a:xfrm>
          <a:prstGeom prst="rect">
            <a:avLst/>
          </a:prstGeom>
          <a:noFill/>
        </p:spPr>
        <p:txBody>
          <a:bodyPr wrap="square" rtlCol="0">
            <a:spAutoFit/>
          </a:bodyPr>
          <a:lstStyle/>
          <a:p>
            <a:r>
              <a:rPr lang="zh-CN" altLang="en-US" sz="3400" b="1" dirty="0">
                <a:solidFill>
                  <a:srgbClr val="464646"/>
                </a:solidFill>
                <a:latin typeface="微软雅黑" panose="020B0503020204020204" charset="-122"/>
                <a:ea typeface="微软雅黑" panose="020B0503020204020204" charset="-122"/>
              </a:rPr>
              <a:t>感谢各位聆听</a:t>
            </a:r>
          </a:p>
        </p:txBody>
      </p:sp>
      <p:sp>
        <p:nvSpPr>
          <p:cNvPr id="8" name="文本框 7"/>
          <p:cNvSpPr txBox="1"/>
          <p:nvPr/>
        </p:nvSpPr>
        <p:spPr>
          <a:xfrm>
            <a:off x="3108325" y="2615565"/>
            <a:ext cx="3451860" cy="396240"/>
          </a:xfrm>
          <a:prstGeom prst="rect">
            <a:avLst/>
          </a:prstGeom>
          <a:noFill/>
        </p:spPr>
        <p:txBody>
          <a:bodyPr wrap="square" rtlCol="0">
            <a:spAutoFit/>
          </a:bodyPr>
          <a:lstStyle/>
          <a:p>
            <a:r>
              <a:rPr lang="en-US" altLang="zh-CN" sz="2000" b="1">
                <a:solidFill>
                  <a:srgbClr val="464646"/>
                </a:solidFill>
                <a:latin typeface="Arial" panose="020B0604020202020204" pitchFamily="34" charset="0"/>
              </a:rPr>
              <a:t>Thanks for Listening</a:t>
            </a:r>
          </a:p>
        </p:txBody>
      </p:sp>
      <p:sp>
        <p:nvSpPr>
          <p:cNvPr id="10" name="文本框 9"/>
          <p:cNvSpPr txBox="1"/>
          <p:nvPr/>
        </p:nvSpPr>
        <p:spPr>
          <a:xfrm rot="840000">
            <a:off x="5659826" y="2054226"/>
            <a:ext cx="1895475" cy="1397000"/>
          </a:xfrm>
          <a:prstGeom prst="rect">
            <a:avLst/>
          </a:prstGeom>
          <a:noFill/>
        </p:spPr>
        <p:txBody>
          <a:bodyPr wrap="square" rtlCol="0">
            <a:spAutoFit/>
          </a:bodyPr>
          <a:lstStyle/>
          <a:p>
            <a:r>
              <a:rPr lang="zh-CN" altLang="en-US" sz="8000" b="1" dirty="0">
                <a:solidFill>
                  <a:srgbClr val="005BAC"/>
                </a:solidFill>
                <a:latin typeface="微软雅黑" panose="020B0503020204020204" charset="-122"/>
                <a:ea typeface="微软雅黑" panose="020B0503020204020204" charset="-122"/>
              </a:rPr>
              <a:t>！</a:t>
            </a:r>
          </a:p>
        </p:txBody>
      </p:sp>
      <p:pic>
        <p:nvPicPr>
          <p:cNvPr id="12" name="图片 11" descr="E:\owncloud\刘达\2017年\深蓝学院\logo\导出图\深蓝学院-标准色.png深蓝学院-标准色"/>
          <p:cNvPicPr>
            <a:picLocks noChangeAspect="1"/>
          </p:cNvPicPr>
          <p:nvPr/>
        </p:nvPicPr>
        <p:blipFill>
          <a:blip r:embed="rId3" cstate="print"/>
          <a:srcRect/>
          <a:stretch>
            <a:fillRect/>
          </a:stretch>
        </p:blipFill>
        <p:spPr>
          <a:xfrm>
            <a:off x="510065" y="397880"/>
            <a:ext cx="2298379" cy="7054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第一题：傅立叶变换的定义</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6" name="Picture 5">
            <a:extLst>
              <a:ext uri="{FF2B5EF4-FFF2-40B4-BE49-F238E27FC236}">
                <a16:creationId xmlns:a16="http://schemas.microsoft.com/office/drawing/2014/main" id="{B9118C68-C90E-4844-9B7E-DD71FAEA9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52" y="1150938"/>
            <a:ext cx="6301559" cy="39925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42969"/>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第一题：空域平移性质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7" name="Picture 6">
            <a:extLst>
              <a:ext uri="{FF2B5EF4-FFF2-40B4-BE49-F238E27FC236}">
                <a16:creationId xmlns:a16="http://schemas.microsoft.com/office/drawing/2014/main" id="{16614D7C-0948-D345-9446-9A1F39737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125726"/>
            <a:ext cx="8343900" cy="1244600"/>
          </a:xfrm>
          <a:prstGeom prst="rect">
            <a:avLst/>
          </a:prstGeom>
        </p:spPr>
      </p:pic>
      <p:sp>
        <p:nvSpPr>
          <p:cNvPr id="8" name="TextBox 7">
            <a:extLst>
              <a:ext uri="{FF2B5EF4-FFF2-40B4-BE49-F238E27FC236}">
                <a16:creationId xmlns:a16="http://schemas.microsoft.com/office/drawing/2014/main" id="{14DA3E10-AA10-B842-A337-6EAD57402916}"/>
              </a:ext>
            </a:extLst>
          </p:cNvPr>
          <p:cNvSpPr txBox="1"/>
          <p:nvPr/>
        </p:nvSpPr>
        <p:spPr>
          <a:xfrm>
            <a:off x="559200" y="2484261"/>
            <a:ext cx="8126822" cy="1969770"/>
          </a:xfrm>
          <a:prstGeom prst="rect">
            <a:avLst/>
          </a:prstGeom>
          <a:noFill/>
        </p:spPr>
        <p:txBody>
          <a:bodyPr wrap="square" rtlCol="0">
            <a:spAutoFit/>
          </a:bodyPr>
          <a:lstStyle/>
          <a:p>
            <a:pPr>
              <a:spcBef>
                <a:spcPts val="600"/>
              </a:spcBef>
              <a:spcAft>
                <a:spcPts val="600"/>
              </a:spcAft>
            </a:pPr>
            <a:r>
              <a:rPr lang="de-DE" altLang="zh-CN" sz="2800" dirty="0"/>
              <a:t>1.</a:t>
            </a:r>
            <a:r>
              <a:rPr lang="zh-CN" altLang="de-DE" sz="2800" dirty="0"/>
              <a:t>空域平移，频域旋转</a:t>
            </a:r>
            <a:endParaRPr lang="de-DE" altLang="zh-CN" sz="2800" dirty="0"/>
          </a:p>
          <a:p>
            <a:pPr>
              <a:spcBef>
                <a:spcPts val="600"/>
              </a:spcBef>
              <a:spcAft>
                <a:spcPts val="600"/>
              </a:spcAft>
            </a:pPr>
            <a:r>
              <a:rPr lang="de-DE" altLang="zh-CN" sz="2800" dirty="0"/>
              <a:t>2.</a:t>
            </a:r>
            <a:r>
              <a:rPr lang="zh-CN" altLang="de-DE" sz="2800" dirty="0"/>
              <a:t> 平移性还体现了：当空域中</a:t>
            </a:r>
            <a:r>
              <a:rPr lang="de-DE" sz="2800" dirty="0"/>
              <a:t>f(</a:t>
            </a:r>
            <a:r>
              <a:rPr lang="de-DE" sz="2800" dirty="0" err="1"/>
              <a:t>x,y</a:t>
            </a:r>
            <a:r>
              <a:rPr lang="de-DE" sz="2800" dirty="0"/>
              <a:t>)</a:t>
            </a:r>
            <a:r>
              <a:rPr lang="zh-CN" altLang="de-DE" sz="2800" dirty="0"/>
              <a:t>产生移动时，在频域中只发生相移，并不影响他的傅里叶变换的幅度，因为                          的模是</a:t>
            </a:r>
            <a:r>
              <a:rPr lang="de-DE" altLang="zh-CN" sz="2800" dirty="0"/>
              <a:t>1.</a:t>
            </a:r>
            <a:endParaRPr lang="de-DE" sz="2800" dirty="0"/>
          </a:p>
        </p:txBody>
      </p:sp>
      <p:pic>
        <p:nvPicPr>
          <p:cNvPr id="10" name="Picture 9">
            <a:extLst>
              <a:ext uri="{FF2B5EF4-FFF2-40B4-BE49-F238E27FC236}">
                <a16:creationId xmlns:a16="http://schemas.microsoft.com/office/drawing/2014/main" id="{6D59DF1C-94D1-FE4A-B9B3-0BEE63300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7096" y="3939205"/>
            <a:ext cx="2024824" cy="628761"/>
          </a:xfrm>
          <a:prstGeom prst="rect">
            <a:avLst/>
          </a:prstGeom>
        </p:spPr>
      </p:pic>
    </p:spTree>
    <p:extLst>
      <p:ext uri="{BB962C8B-B14F-4D97-AF65-F5344CB8AC3E}">
        <p14:creationId xmlns:p14="http://schemas.microsoft.com/office/powerpoint/2010/main" val="103500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第一题：空域平移性质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9" name="Picture 8">
            <a:extLst>
              <a:ext uri="{FF2B5EF4-FFF2-40B4-BE49-F238E27FC236}">
                <a16:creationId xmlns:a16="http://schemas.microsoft.com/office/drawing/2014/main" id="{D2C7511C-1B6D-A646-9B31-CF08B5584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614" y="1150938"/>
            <a:ext cx="5246753" cy="3926108"/>
          </a:xfrm>
          <a:prstGeom prst="rect">
            <a:avLst/>
          </a:prstGeom>
        </p:spPr>
      </p:pic>
      <p:sp>
        <p:nvSpPr>
          <p:cNvPr id="3" name="TextBox 2">
            <a:extLst>
              <a:ext uri="{FF2B5EF4-FFF2-40B4-BE49-F238E27FC236}">
                <a16:creationId xmlns:a16="http://schemas.microsoft.com/office/drawing/2014/main" id="{636F86B6-BFD2-484E-B291-D055BD665E4B}"/>
              </a:ext>
            </a:extLst>
          </p:cNvPr>
          <p:cNvSpPr txBox="1"/>
          <p:nvPr/>
        </p:nvSpPr>
        <p:spPr>
          <a:xfrm>
            <a:off x="426027" y="1278082"/>
            <a:ext cx="3086100" cy="400110"/>
          </a:xfrm>
          <a:prstGeom prst="rect">
            <a:avLst/>
          </a:prstGeom>
          <a:noFill/>
        </p:spPr>
        <p:txBody>
          <a:bodyPr wrap="square" rtlCol="0">
            <a:spAutoFit/>
          </a:bodyPr>
          <a:lstStyle/>
          <a:p>
            <a:r>
              <a:rPr lang="zh-CN" altLang="de-DE" sz="2000" b="1" dirty="0"/>
              <a:t>思路：从右向左推导。</a:t>
            </a:r>
            <a:endParaRPr lang="de-DE" sz="2000" b="1" dirty="0"/>
          </a:p>
        </p:txBody>
      </p:sp>
    </p:spTree>
    <p:extLst>
      <p:ext uri="{BB962C8B-B14F-4D97-AF65-F5344CB8AC3E}">
        <p14:creationId xmlns:p14="http://schemas.microsoft.com/office/powerpoint/2010/main" val="212455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第一题：频域平移性质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8" name="Picture 7">
            <a:extLst>
              <a:ext uri="{FF2B5EF4-FFF2-40B4-BE49-F238E27FC236}">
                <a16:creationId xmlns:a16="http://schemas.microsoft.com/office/drawing/2014/main" id="{7042FEC0-AFF6-E744-BBFE-495BC55A6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 y="1150938"/>
            <a:ext cx="8406622" cy="1997613"/>
          </a:xfrm>
          <a:prstGeom prst="rect">
            <a:avLst/>
          </a:prstGeom>
        </p:spPr>
      </p:pic>
      <p:sp>
        <p:nvSpPr>
          <p:cNvPr id="9" name="TextBox 8">
            <a:extLst>
              <a:ext uri="{FF2B5EF4-FFF2-40B4-BE49-F238E27FC236}">
                <a16:creationId xmlns:a16="http://schemas.microsoft.com/office/drawing/2014/main" id="{D3D7933B-1D54-F443-A036-E22FCB36BF1B}"/>
              </a:ext>
            </a:extLst>
          </p:cNvPr>
          <p:cNvSpPr txBox="1"/>
          <p:nvPr/>
        </p:nvSpPr>
        <p:spPr>
          <a:xfrm>
            <a:off x="165100" y="3163392"/>
            <a:ext cx="8838994" cy="1384995"/>
          </a:xfrm>
          <a:prstGeom prst="rect">
            <a:avLst/>
          </a:prstGeom>
          <a:noFill/>
        </p:spPr>
        <p:txBody>
          <a:bodyPr wrap="square" rtlCol="0">
            <a:spAutoFit/>
          </a:bodyPr>
          <a:lstStyle/>
          <a:p>
            <a:r>
              <a:rPr lang="de-DE" altLang="zh-CN" sz="2800" dirty="0"/>
              <a:t>1.</a:t>
            </a:r>
            <a:r>
              <a:rPr lang="zh-CN" altLang="de-DE" sz="2800" dirty="0"/>
              <a:t>需要将</a:t>
            </a:r>
            <a:r>
              <a:rPr lang="de-DE" sz="2800" dirty="0"/>
              <a:t>F(</a:t>
            </a:r>
            <a:r>
              <a:rPr lang="de-DE" sz="2800" dirty="0" err="1"/>
              <a:t>u,v</a:t>
            </a:r>
            <a:r>
              <a:rPr lang="de-DE" sz="2800" dirty="0"/>
              <a:t>)</a:t>
            </a:r>
            <a:r>
              <a:rPr lang="zh-CN" altLang="de-DE" sz="2800" dirty="0"/>
              <a:t>的原点移到</a:t>
            </a:r>
            <a:r>
              <a:rPr lang="de-DE" sz="2800" dirty="0"/>
              <a:t>N*N</a:t>
            </a:r>
            <a:r>
              <a:rPr lang="zh-CN" altLang="de-DE" sz="2800" dirty="0"/>
              <a:t>频域的中心，以便能清楚地分析傅里叶谱的情况，平移前空域、频域原点均在左上方。</a:t>
            </a:r>
            <a:endParaRPr lang="de-DE" sz="2800" dirty="0"/>
          </a:p>
        </p:txBody>
      </p:sp>
    </p:spTree>
    <p:extLst>
      <p:ext uri="{BB962C8B-B14F-4D97-AF65-F5344CB8AC3E}">
        <p14:creationId xmlns:p14="http://schemas.microsoft.com/office/powerpoint/2010/main" val="326462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第一题：频域平移性质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pic>
        <p:nvPicPr>
          <p:cNvPr id="4" name="Picture 3">
            <a:extLst>
              <a:ext uri="{FF2B5EF4-FFF2-40B4-BE49-F238E27FC236}">
                <a16:creationId xmlns:a16="http://schemas.microsoft.com/office/drawing/2014/main" id="{44A03659-82AC-754C-AF16-45C2CE2BD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611686"/>
            <a:ext cx="6609396" cy="3455483"/>
          </a:xfrm>
          <a:prstGeom prst="rect">
            <a:avLst/>
          </a:prstGeom>
        </p:spPr>
      </p:pic>
      <p:sp>
        <p:nvSpPr>
          <p:cNvPr id="5" name="TextBox 4">
            <a:extLst>
              <a:ext uri="{FF2B5EF4-FFF2-40B4-BE49-F238E27FC236}">
                <a16:creationId xmlns:a16="http://schemas.microsoft.com/office/drawing/2014/main" id="{86AEE7B8-CD9D-6E4D-8BA9-8DD176D30C1F}"/>
              </a:ext>
            </a:extLst>
          </p:cNvPr>
          <p:cNvSpPr txBox="1"/>
          <p:nvPr/>
        </p:nvSpPr>
        <p:spPr>
          <a:xfrm>
            <a:off x="342122" y="1205338"/>
            <a:ext cx="3005951" cy="400110"/>
          </a:xfrm>
          <a:prstGeom prst="rect">
            <a:avLst/>
          </a:prstGeom>
          <a:noFill/>
        </p:spPr>
        <p:txBody>
          <a:bodyPr wrap="none" rtlCol="0">
            <a:spAutoFit/>
          </a:bodyPr>
          <a:lstStyle/>
          <a:p>
            <a:r>
              <a:rPr lang="zh-CN" altLang="de-DE" sz="2000" b="1" dirty="0"/>
              <a:t>思路：类似空频平移性质</a:t>
            </a:r>
            <a:endParaRPr lang="de-DE" sz="2000" b="1" dirty="0"/>
          </a:p>
        </p:txBody>
      </p:sp>
    </p:spTree>
    <p:extLst>
      <p:ext uri="{BB962C8B-B14F-4D97-AF65-F5344CB8AC3E}">
        <p14:creationId xmlns:p14="http://schemas.microsoft.com/office/powerpoint/2010/main" val="134684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342122" y="1018280"/>
            <a:ext cx="8304245" cy="37323"/>
            <a:chOff x="342122" y="873500"/>
            <a:chExt cx="8304245" cy="37323"/>
          </a:xfrm>
        </p:grpSpPr>
        <p:cxnSp>
          <p:nvCxnSpPr>
            <p:cNvPr id="23" name="直接连接符 22"/>
            <p:cNvCxnSpPr/>
            <p:nvPr/>
          </p:nvCxnSpPr>
          <p:spPr>
            <a:xfrm>
              <a:off x="342122" y="873500"/>
              <a:ext cx="8304245"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42122" y="910823"/>
              <a:ext cx="5250025" cy="0"/>
            </a:xfrm>
            <a:prstGeom prst="line">
              <a:avLst/>
            </a:prstGeom>
            <a:ln w="76200">
              <a:solidFill>
                <a:srgbClr val="6F1B1B"/>
              </a:solidFill>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211" y="258172"/>
            <a:ext cx="1865156" cy="573535"/>
          </a:xfrm>
          <a:prstGeom prst="rect">
            <a:avLst/>
          </a:prstGeom>
        </p:spPr>
      </p:pic>
      <p:sp>
        <p:nvSpPr>
          <p:cNvPr id="35" name="Rectangle 2"/>
          <p:cNvSpPr>
            <a:spLocks noGrp="1" noChangeArrowheads="1"/>
          </p:cNvSpPr>
          <p:nvPr>
            <p:ph type="title"/>
          </p:nvPr>
        </p:nvSpPr>
        <p:spPr>
          <a:xfrm>
            <a:off x="342122" y="174352"/>
            <a:ext cx="8229600" cy="976586"/>
          </a:xfrm>
        </p:spPr>
        <p:txBody>
          <a:bodyPr>
            <a:normAutofit/>
          </a:bodyPr>
          <a:lstStyle/>
          <a:p>
            <a:r>
              <a:rPr lang="zh-CN" altLang="de-DE" sz="3600" b="1" dirty="0">
                <a:latin typeface="隶书" panose="02010509060101010101" pitchFamily="49" charset="-122"/>
                <a:ea typeface="隶书" panose="02010509060101010101" pitchFamily="49" charset="-122"/>
              </a:rPr>
              <a:t>第一题：对称性质</a:t>
            </a:r>
            <a:endParaRPr lang="zh-CN" altLang="en-US" sz="3600" b="1" dirty="0">
              <a:latin typeface="隶书" panose="02010509060101010101" pitchFamily="49" charset="-122"/>
              <a:ea typeface="隶书" panose="02010509060101010101" pitchFamily="49" charset="-122"/>
            </a:endParaRPr>
          </a:p>
        </p:txBody>
      </p:sp>
      <p:sp>
        <p:nvSpPr>
          <p:cNvPr id="36" name="Rectangle 3"/>
          <p:cNvSpPr txBox="1">
            <a:spLocks noChangeArrowheads="1"/>
          </p:cNvSpPr>
          <p:nvPr/>
        </p:nvSpPr>
        <p:spPr>
          <a:xfrm>
            <a:off x="342123" y="1165779"/>
            <a:ext cx="8304244" cy="3785823"/>
          </a:xfrm>
          <a:prstGeom prst="rect">
            <a:avLst/>
          </a:prstGeom>
        </p:spPr>
        <p:txBody>
          <a:bodyPr vert="horz" lIns="91440" tIns="45720" rIns="91440" bIns="45720" rtlCol="0">
            <a:normAutofit/>
          </a:bodyPr>
          <a:lst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 indent="0">
              <a:lnSpc>
                <a:spcPct val="125000"/>
              </a:lnSpc>
              <a:buClr>
                <a:srgbClr val="6F1B1B"/>
              </a:buClr>
              <a:buNone/>
            </a:pPr>
            <a:endParaRPr lang="en-US" altLang="zh-CN" sz="2000" dirty="0">
              <a:latin typeface="+mn-ea"/>
              <a:cs typeface="Times New Roman" panose="02020603050405020304" pitchFamily="18" charset="0"/>
            </a:endParaRPr>
          </a:p>
          <a:p>
            <a:pPr marL="635" indent="0">
              <a:lnSpc>
                <a:spcPct val="125000"/>
              </a:lnSpc>
              <a:buClr>
                <a:srgbClr val="6F1B1B"/>
              </a:buClr>
              <a:buNone/>
            </a:pPr>
            <a:endParaRPr lang="en-US" altLang="zh-CN" sz="2000" dirty="0">
              <a:latin typeface="+mn-ea"/>
              <a:cs typeface="Times New Roman" panose="02020603050405020304" pitchFamily="18" charset="0"/>
            </a:endParaRPr>
          </a:p>
        </p:txBody>
      </p:sp>
      <p:sp>
        <p:nvSpPr>
          <p:cNvPr id="5" name="TextBox 4">
            <a:extLst>
              <a:ext uri="{FF2B5EF4-FFF2-40B4-BE49-F238E27FC236}">
                <a16:creationId xmlns:a16="http://schemas.microsoft.com/office/drawing/2014/main" id="{86AEE7B8-CD9D-6E4D-8BA9-8DD176D30C1F}"/>
              </a:ext>
            </a:extLst>
          </p:cNvPr>
          <p:cNvSpPr txBox="1"/>
          <p:nvPr/>
        </p:nvSpPr>
        <p:spPr>
          <a:xfrm>
            <a:off x="342122" y="1205338"/>
            <a:ext cx="3005951" cy="400110"/>
          </a:xfrm>
          <a:prstGeom prst="rect">
            <a:avLst/>
          </a:prstGeom>
          <a:noFill/>
        </p:spPr>
        <p:txBody>
          <a:bodyPr wrap="none" rtlCol="0">
            <a:spAutoFit/>
          </a:bodyPr>
          <a:lstStyle/>
          <a:p>
            <a:r>
              <a:rPr lang="zh-CN" altLang="de-DE" sz="2000" b="1" dirty="0"/>
              <a:t>思路：类似空频平移性质</a:t>
            </a:r>
            <a:endParaRPr lang="de-DE" sz="2000" b="1" dirty="0"/>
          </a:p>
        </p:txBody>
      </p:sp>
      <p:pic>
        <p:nvPicPr>
          <p:cNvPr id="6" name="Picture 5">
            <a:extLst>
              <a:ext uri="{FF2B5EF4-FFF2-40B4-BE49-F238E27FC236}">
                <a16:creationId xmlns:a16="http://schemas.microsoft.com/office/drawing/2014/main" id="{1BF820AB-F053-A347-91F3-0EBB9E1EF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22" y="1188260"/>
            <a:ext cx="6247070" cy="2223846"/>
          </a:xfrm>
          <a:prstGeom prst="rect">
            <a:avLst/>
          </a:prstGeom>
        </p:spPr>
      </p:pic>
      <p:sp>
        <p:nvSpPr>
          <p:cNvPr id="7" name="TextBox 6">
            <a:extLst>
              <a:ext uri="{FF2B5EF4-FFF2-40B4-BE49-F238E27FC236}">
                <a16:creationId xmlns:a16="http://schemas.microsoft.com/office/drawing/2014/main" id="{1B8E63C3-EDB9-6B4A-BA59-447456029284}"/>
              </a:ext>
            </a:extLst>
          </p:cNvPr>
          <p:cNvSpPr txBox="1"/>
          <p:nvPr/>
        </p:nvSpPr>
        <p:spPr>
          <a:xfrm>
            <a:off x="159334" y="3412106"/>
            <a:ext cx="8984666" cy="1261884"/>
          </a:xfrm>
          <a:prstGeom prst="rect">
            <a:avLst/>
          </a:prstGeom>
          <a:noFill/>
        </p:spPr>
        <p:txBody>
          <a:bodyPr wrap="square" rtlCol="0">
            <a:spAutoFit/>
          </a:bodyPr>
          <a:lstStyle/>
          <a:p>
            <a:r>
              <a:rPr lang="de-DE" altLang="zh-CN" sz="2000" dirty="0"/>
              <a:t>1.</a:t>
            </a:r>
            <a:r>
              <a:rPr lang="zh-CN" altLang="de-DE" sz="2000" dirty="0"/>
              <a:t>平均可以理解为频域中心的值是空域图像的平均灰度，在频域视为直流分量。</a:t>
            </a:r>
            <a:endParaRPr lang="de-DE" altLang="zh-CN" sz="2000" dirty="0"/>
          </a:p>
          <a:p>
            <a:r>
              <a:rPr lang="de-DE" altLang="zh-CN" sz="2000" dirty="0"/>
              <a:t>2.</a:t>
            </a:r>
            <a:r>
              <a:rPr lang="zh-CN" altLang="de-DE" dirty="0"/>
              <a:t> 根据周期性和共轭对称性，在对图像进行频谱分析处理时只需要关注一个周期就可以了，同时利用图像的傅里叶变换和傅里叶变换的共轭可以直接计算图像的幅度谱，因此使得图像的频谱计算和显示得以简化。</a:t>
            </a:r>
            <a:endParaRPr lang="de-DE" sz="2000" dirty="0"/>
          </a:p>
        </p:txBody>
      </p:sp>
    </p:spTree>
    <p:extLst>
      <p:ext uri="{BB962C8B-B14F-4D97-AF65-F5344CB8AC3E}">
        <p14:creationId xmlns:p14="http://schemas.microsoft.com/office/powerpoint/2010/main" val="5684300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749</Words>
  <Application>Microsoft Macintosh PowerPoint</Application>
  <PresentationFormat>On-screen Show (16:9)</PresentationFormat>
  <Paragraphs>80</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隶书</vt:lpstr>
      <vt:lpstr>微软雅黑</vt:lpstr>
      <vt:lpstr>黑体</vt:lpstr>
      <vt:lpstr>宋体</vt:lpstr>
      <vt:lpstr>Arial</vt:lpstr>
      <vt:lpstr>Calibri</vt:lpstr>
      <vt:lpstr>Calibri Light</vt:lpstr>
      <vt:lpstr>Cambria Math</vt:lpstr>
      <vt:lpstr>Times New Roman</vt:lpstr>
      <vt:lpstr>Wingdings</vt:lpstr>
      <vt:lpstr>Office 主题</vt:lpstr>
      <vt:lpstr>PowerPoint Presentation</vt:lpstr>
      <vt:lpstr>纲要</vt:lpstr>
      <vt:lpstr>第一题：傅立叶变换定义和性质</vt:lpstr>
      <vt:lpstr>第一题：傅立叶变换的定义</vt:lpstr>
      <vt:lpstr>第一题：空域平移性质</vt:lpstr>
      <vt:lpstr>第一题：空域平移性质</vt:lpstr>
      <vt:lpstr>第一题：频域平移性质</vt:lpstr>
      <vt:lpstr>第一题：频域平移性质</vt:lpstr>
      <vt:lpstr>第一题：对称性质</vt:lpstr>
      <vt:lpstr>第一题：对称性质</vt:lpstr>
      <vt:lpstr>第一题：对称性质</vt:lpstr>
      <vt:lpstr>第一题：对称性质</vt:lpstr>
      <vt:lpstr>纲要</vt:lpstr>
      <vt:lpstr>第二题：傅立叶变换的乘法次数</vt:lpstr>
      <vt:lpstr>第二题：可分离性质</vt:lpstr>
      <vt:lpstr>第二题：可分离性质推导</vt:lpstr>
      <vt:lpstr>第二题：傅立叶变换的乘法次数</vt:lpstr>
      <vt:lpstr>第二题：傅立叶变换的乘法次数</vt:lpstr>
      <vt:lpstr>纲要</vt:lpstr>
      <vt:lpstr>第三题：理解傅立叶变换</vt:lpstr>
      <vt:lpstr>第三题：a), b)</vt:lpstr>
      <vt:lpstr>第三题: 旋转性质解释</vt:lpstr>
      <vt:lpstr>第三题: 旋转性质推导</vt:lpstr>
      <vt:lpstr>第三题: 旋转性质推导</vt:lpstr>
      <vt:lpstr>第三题：c), d)</vt:lpstr>
      <vt:lpstr>第三题：复共轭是旋转180度？</vt:lpstr>
      <vt:lpstr>第三题：d)</vt:lpstr>
      <vt:lpstr>第三题：e)</vt:lpstr>
      <vt:lpstr>第三题：e)</vt:lpstr>
      <vt:lpstr>在线问答</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saikr</dc:creator>
  <cp:lastModifiedBy>xin jin</cp:lastModifiedBy>
  <cp:revision>942</cp:revision>
  <dcterms:created xsi:type="dcterms:W3CDTF">2017-03-07T07:29:00Z</dcterms:created>
  <dcterms:modified xsi:type="dcterms:W3CDTF">2020-09-08T14:16:57Z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