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3" r:id="rId2"/>
    <p:sldId id="414" r:id="rId3"/>
    <p:sldId id="415" r:id="rId4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帅" initials="黄" lastIdx="1" clrIdx="0">
    <p:extLst>
      <p:ext uri="{19B8F6BF-5375-455C-9EA6-DF929625EA0E}">
        <p15:presenceInfo xmlns:p15="http://schemas.microsoft.com/office/powerpoint/2012/main" userId="4d1bdb89141f1e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3673" autoAdjust="0"/>
  </p:normalViewPr>
  <p:slideViewPr>
    <p:cSldViewPr snapToGrid="0">
      <p:cViewPr varScale="1">
        <p:scale>
          <a:sx n="110" d="100"/>
          <a:sy n="110" d="100"/>
        </p:scale>
        <p:origin x="408" y="72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5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8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2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第八章作业思路讲解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140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05456C-CF7F-485E-82AF-2568FF39AEDF}"/>
              </a:ext>
            </a:extLst>
          </p:cNvPr>
          <p:cNvSpPr txBox="1"/>
          <p:nvPr/>
        </p:nvSpPr>
        <p:spPr>
          <a:xfrm>
            <a:off x="697717" y="1809205"/>
            <a:ext cx="7748566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rgb2ycbcr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fspecial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imfilter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randn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deconvwnr(I,PSF,NSPR)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deconvwnr(I,PSF)</a:t>
            </a:r>
            <a:endParaRPr lang="it-IT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it-IT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deconvwnr(I,PSF,NCORR,ICORR)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97A80C-2BAF-431D-A080-8EDD01683622}"/>
              </a:ext>
            </a:extLst>
          </p:cNvPr>
          <p:cNvSpPr txBox="1"/>
          <p:nvPr/>
        </p:nvSpPr>
        <p:spPr>
          <a:xfrm>
            <a:off x="810601" y="4204200"/>
            <a:ext cx="736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NSPR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NCORR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ICORR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的具体计算可参见课件</a:t>
            </a:r>
          </a:p>
        </p:txBody>
      </p:sp>
    </p:spTree>
    <p:extLst>
      <p:ext uri="{BB962C8B-B14F-4D97-AF65-F5344CB8AC3E}">
        <p14:creationId xmlns:p14="http://schemas.microsoft.com/office/powerpoint/2010/main" val="12845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第八章作业思路讲解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140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05456C-CF7F-485E-82AF-2568FF39AEDF}"/>
              </a:ext>
            </a:extLst>
          </p:cNvPr>
          <p:cNvSpPr txBox="1"/>
          <p:nvPr/>
        </p:nvSpPr>
        <p:spPr>
          <a:xfrm>
            <a:off x="1135082" y="1490255"/>
            <a:ext cx="7748566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已知约束最小二乘算法在频域中的解为：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97A80C-2BAF-431D-A080-8EDD01683622}"/>
              </a:ext>
            </a:extLst>
          </p:cNvPr>
          <p:cNvSpPr txBox="1"/>
          <p:nvPr/>
        </p:nvSpPr>
        <p:spPr>
          <a:xfrm>
            <a:off x="654342" y="2637326"/>
            <a:ext cx="7725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式中，待复原图像           已知，退化函数           已知，拉普拉斯算子      已知。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此外，假设已知噪声的均值与方差，则噪声欧几里得向量范数的平方已知，为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4A5CA8E-4877-4879-998C-CACB8A323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863255"/>
              </p:ext>
            </p:extLst>
          </p:nvPr>
        </p:nvGraphicFramePr>
        <p:xfrm>
          <a:off x="2291787" y="1932130"/>
          <a:ext cx="3165675" cy="69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5" imgW="2667000" imgH="584200" progId="Equation.DSMT4">
                  <p:embed/>
                </p:oleObj>
              </mc:Choice>
              <mc:Fallback>
                <p:oleObj name="Equation" r:id="rId5" imgW="2667000" imgH="584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787" y="1932130"/>
                        <a:ext cx="3165675" cy="693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89FA68E-83BD-46B0-85A6-A372E38B4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117016"/>
              </p:ext>
            </p:extLst>
          </p:nvPr>
        </p:nvGraphicFramePr>
        <p:xfrm>
          <a:off x="2592730" y="2660474"/>
          <a:ext cx="700268" cy="35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7" imgW="494870" imgH="253780" progId="Equation.DSMT4">
                  <p:embed/>
                </p:oleObj>
              </mc:Choice>
              <mc:Fallback>
                <p:oleObj name="Equation" r:id="rId7" imgW="494870" imgH="2537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730" y="2660474"/>
                        <a:ext cx="700268" cy="359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7D5107F-509B-4BEC-A043-61A5CBBFD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89714"/>
              </p:ext>
            </p:extLst>
          </p:nvPr>
        </p:nvGraphicFramePr>
        <p:xfrm>
          <a:off x="4959461" y="2681238"/>
          <a:ext cx="700268" cy="34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9" imgW="520474" imgH="253890" progId="Equation.DSMT4">
                  <p:embed/>
                </p:oleObj>
              </mc:Choice>
              <mc:Fallback>
                <p:oleObj name="Equation" r:id="rId9" imgW="520474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461" y="2681238"/>
                        <a:ext cx="700268" cy="341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318E4D4-0431-4A7E-9BB6-274234582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247780"/>
              </p:ext>
            </p:extLst>
          </p:nvPr>
        </p:nvGraphicFramePr>
        <p:xfrm>
          <a:off x="7748881" y="2660471"/>
          <a:ext cx="700268" cy="3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11" imgW="482391" imgH="253890" progId="Equation.DSMT4">
                  <p:embed/>
                </p:oleObj>
              </mc:Choice>
              <mc:Fallback>
                <p:oleObj name="Equation" r:id="rId11" imgW="482391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881" y="2660471"/>
                        <a:ext cx="700268" cy="368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572C644-D2F4-4AD2-93DD-6040A0B8F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24779"/>
              </p:ext>
            </p:extLst>
          </p:nvPr>
        </p:nvGraphicFramePr>
        <p:xfrm>
          <a:off x="2309908" y="3822919"/>
          <a:ext cx="1758593" cy="39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13" imgW="1320227" imgH="291973" progId="Equation.DSMT4">
                  <p:embed/>
                </p:oleObj>
              </mc:Choice>
              <mc:Fallback>
                <p:oleObj name="Equation" r:id="rId13" imgW="1320227" imgH="29197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908" y="3822919"/>
                        <a:ext cx="1758593" cy="390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09B5CB56-C7EC-40B6-9B54-7A1BBF695420}"/>
              </a:ext>
            </a:extLst>
          </p:cNvPr>
          <p:cNvSpPr txBox="1"/>
          <p:nvPr/>
        </p:nvSpPr>
        <p:spPr>
          <a:xfrm>
            <a:off x="897801" y="4413042"/>
            <a:ext cx="7748566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计算流程：给定    初值，迭代求解，使目标函数最小。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DE88924-1533-4DC1-A316-CA5221191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346584"/>
              </p:ext>
            </p:extLst>
          </p:nvPr>
        </p:nvGraphicFramePr>
        <p:xfrm>
          <a:off x="2639029" y="4566393"/>
          <a:ext cx="198590" cy="258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15" imgW="126780" imgH="164814" progId="Equation.DSMT4">
                  <p:embed/>
                </p:oleObj>
              </mc:Choice>
              <mc:Fallback>
                <p:oleObj name="Equation" r:id="rId15" imgW="126780" imgH="164814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029" y="4566393"/>
                        <a:ext cx="198590" cy="2581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63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第八章作业思路讲解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140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05456C-CF7F-485E-82AF-2568FF39AEDF}"/>
              </a:ext>
            </a:extLst>
          </p:cNvPr>
          <p:cNvSpPr txBox="1"/>
          <p:nvPr/>
        </p:nvSpPr>
        <p:spPr>
          <a:xfrm>
            <a:off x="744016" y="1712185"/>
            <a:ext cx="774856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下采样：对图像信号进行抽取，缩小原图像。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上采样：对图像信号进行内插，放大原图像。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97A80C-2BAF-431D-A080-8EDD01683622}"/>
              </a:ext>
            </a:extLst>
          </p:cNvPr>
          <p:cNvSpPr txBox="1"/>
          <p:nvPr/>
        </p:nvSpPr>
        <p:spPr>
          <a:xfrm>
            <a:off x="744016" y="2835862"/>
            <a:ext cx="736728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YCbCr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→通道分离、处理、组合→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YCbCr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E12678-F24C-4699-8BDF-7FD0E71FE619}"/>
              </a:ext>
            </a:extLst>
          </p:cNvPr>
          <p:cNvSpPr txBox="1"/>
          <p:nvPr/>
        </p:nvSpPr>
        <p:spPr>
          <a:xfrm>
            <a:off x="744016" y="3748266"/>
            <a:ext cx="774856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验证亮度及色彩信息损失对图像视觉效果的影响</a:t>
            </a:r>
          </a:p>
        </p:txBody>
      </p:sp>
    </p:spTree>
    <p:extLst>
      <p:ext uri="{BB962C8B-B14F-4D97-AF65-F5344CB8AC3E}">
        <p14:creationId xmlns:p14="http://schemas.microsoft.com/office/powerpoint/2010/main" val="118281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18215</TotalTime>
  <Words>200</Words>
  <Application>Microsoft Office PowerPoint</Application>
  <PresentationFormat>全屏显示(16:9)</PresentationFormat>
  <Paragraphs>26</Paragraphs>
  <Slides>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隶书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Equation</vt:lpstr>
      <vt:lpstr>第八章作业思路讲解</vt:lpstr>
      <vt:lpstr>第八章作业思路讲解</vt:lpstr>
      <vt:lpstr>第八章作业思路讲解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黄 帅</cp:lastModifiedBy>
  <cp:revision>984</cp:revision>
  <dcterms:created xsi:type="dcterms:W3CDTF">2017-03-07T07:29:00Z</dcterms:created>
  <dcterms:modified xsi:type="dcterms:W3CDTF">2020-09-30T11:58:45Z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