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sldIdLst>
    <p:sldId id="256" r:id="rId2"/>
    <p:sldId id="321" r:id="rId3"/>
    <p:sldId id="389" r:id="rId4"/>
    <p:sldId id="324" r:id="rId5"/>
    <p:sldId id="363" r:id="rId6"/>
    <p:sldId id="329" r:id="rId7"/>
    <p:sldId id="331" r:id="rId8"/>
    <p:sldId id="327" r:id="rId9"/>
    <p:sldId id="326" r:id="rId10"/>
    <p:sldId id="388" r:id="rId11"/>
    <p:sldId id="328"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9" r:id="rId36"/>
    <p:sldId id="364" r:id="rId37"/>
    <p:sldId id="360" r:id="rId38"/>
    <p:sldId id="366" r:id="rId39"/>
    <p:sldId id="365" r:id="rId40"/>
    <p:sldId id="367" r:id="rId41"/>
    <p:sldId id="368" r:id="rId42"/>
    <p:sldId id="325" r:id="rId43"/>
    <p:sldId id="369" r:id="rId44"/>
    <p:sldId id="370" r:id="rId45"/>
    <p:sldId id="371" r:id="rId46"/>
    <p:sldId id="372" r:id="rId47"/>
    <p:sldId id="374" r:id="rId48"/>
    <p:sldId id="373" r:id="rId49"/>
    <p:sldId id="387" r:id="rId50"/>
    <p:sldId id="375" r:id="rId51"/>
    <p:sldId id="383" r:id="rId52"/>
    <p:sldId id="376" r:id="rId53"/>
    <p:sldId id="384" r:id="rId54"/>
    <p:sldId id="385" r:id="rId55"/>
    <p:sldId id="386" r:id="rId56"/>
    <p:sldId id="378" r:id="rId57"/>
    <p:sldId id="377" r:id="rId58"/>
    <p:sldId id="358" r:id="rId59"/>
    <p:sldId id="357" r:id="rId60"/>
    <p:sldId id="323" r:id="rId61"/>
    <p:sldId id="382" r:id="rId62"/>
    <p:sldId id="330" r:id="rId63"/>
    <p:sldId id="380" r:id="rId64"/>
    <p:sldId id="381" r:id="rId65"/>
    <p:sldId id="379"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00CC00"/>
    <a:srgbClr val="CC9900"/>
    <a:srgbClr val="FFFF66"/>
    <a:srgbClr val="FF6600"/>
    <a:srgbClr val="6699FF"/>
    <a:srgbClr val="CC0066"/>
    <a:srgbClr val="FF3300"/>
    <a:srgbClr val="99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89100" autoAdjust="0"/>
  </p:normalViewPr>
  <p:slideViewPr>
    <p:cSldViewPr>
      <p:cViewPr>
        <p:scale>
          <a:sx n="66" d="100"/>
          <a:sy n="66" d="100"/>
        </p:scale>
        <p:origin x="234" y="8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374F6-710D-4F61-9896-2701F0DE018C}" type="datetimeFigureOut">
              <a:rPr lang="zh-CN" altLang="en-US" smtClean="0"/>
              <a:pPr/>
              <a:t>2015/5/9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9262B4-D3D8-4C37-9E63-0EBA4B892DE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本节课的电机特指直流电机</a:t>
            </a:r>
            <a:endParaRPr lang="en-US" altLang="zh-CN" dirty="0" smtClean="0"/>
          </a:p>
        </p:txBody>
      </p:sp>
      <p:sp>
        <p:nvSpPr>
          <p:cNvPr id="4" name="灯片编号占位符 3"/>
          <p:cNvSpPr>
            <a:spLocks noGrp="1"/>
          </p:cNvSpPr>
          <p:nvPr>
            <p:ph type="sldNum" sz="quarter" idx="10"/>
          </p:nvPr>
        </p:nvSpPr>
        <p:spPr/>
        <p:txBody>
          <a:bodyPr/>
          <a:lstStyle/>
          <a:p>
            <a:fld id="{AD9262B4-D3D8-4C37-9E63-0EBA4B892DE9}"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电解电容器的构造 </a:t>
            </a:r>
            <a:br>
              <a:rPr lang="zh-CN" altLang="en-US" dirty="0" smtClean="0"/>
            </a:br>
            <a:r>
              <a:rPr lang="zh-CN" altLang="en-US" dirty="0" smtClean="0"/>
              <a:t/>
            </a:r>
            <a:br>
              <a:rPr lang="zh-CN" altLang="en-US" dirty="0" smtClean="0"/>
            </a:br>
            <a:r>
              <a:rPr lang="en-US" altLang="zh-CN" dirty="0" smtClean="0"/>
              <a:t>(1)</a:t>
            </a:r>
            <a:r>
              <a:rPr lang="zh-CN" altLang="en-US" dirty="0" smtClean="0"/>
              <a:t>腐蚀    </a:t>
            </a:r>
            <a:r>
              <a:rPr lang="en-US" altLang="zh-CN" dirty="0" smtClean="0"/>
              <a:t>Etching </a:t>
            </a:r>
            <a:br>
              <a:rPr lang="en-US" altLang="zh-CN" dirty="0" smtClean="0"/>
            </a:br>
            <a:r>
              <a:rPr lang="en-US" altLang="zh-CN" dirty="0" smtClean="0"/>
              <a:t/>
            </a:r>
            <a:br>
              <a:rPr lang="en-US" altLang="zh-CN" dirty="0" smtClean="0"/>
            </a:br>
            <a:r>
              <a:rPr lang="en-US" altLang="zh-CN" dirty="0" smtClean="0"/>
              <a:t>     </a:t>
            </a:r>
            <a:r>
              <a:rPr lang="zh-CN" altLang="en-US" dirty="0" smtClean="0"/>
              <a:t>阳极和阴极金属箔是由高纯度的</a:t>
            </a:r>
            <a:r>
              <a:rPr lang="en-US" altLang="zh-CN" dirty="0" smtClean="0"/>
              <a:t>,</a:t>
            </a:r>
            <a:r>
              <a:rPr lang="zh-CN" altLang="en-US" dirty="0" smtClean="0"/>
              <a:t>很薄的只有</a:t>
            </a:r>
            <a:r>
              <a:rPr lang="en-US" altLang="zh-CN" dirty="0" smtClean="0"/>
              <a:t>0.02—0.1mm</a:t>
            </a:r>
            <a:r>
              <a:rPr lang="zh-CN" altLang="en-US" dirty="0" smtClean="0"/>
              <a:t>铝箔做成的</a:t>
            </a:r>
            <a:r>
              <a:rPr lang="en-US" altLang="zh-CN" dirty="0" smtClean="0"/>
              <a:t>,</a:t>
            </a:r>
            <a:r>
              <a:rPr lang="zh-CN" altLang="en-US" dirty="0" smtClean="0"/>
              <a:t>为了增加盘面积和电容量</a:t>
            </a:r>
            <a:r>
              <a:rPr lang="en-US" altLang="zh-CN" dirty="0" smtClean="0"/>
              <a:t>,</a:t>
            </a:r>
            <a:r>
              <a:rPr lang="zh-CN" altLang="en-US" dirty="0" smtClean="0"/>
              <a:t>与电解液接触的表面积的增加是通过蚀刻金属箔去溶解铝</a:t>
            </a:r>
            <a:r>
              <a:rPr lang="en-US" altLang="zh-CN" dirty="0" smtClean="0"/>
              <a:t>,</a:t>
            </a:r>
            <a:r>
              <a:rPr lang="zh-CN" altLang="en-US" dirty="0" smtClean="0"/>
              <a:t>使整个铝箔的表面形成一个高密度的网状的有几十亿个精细微管道的结构。</a:t>
            </a:r>
            <a:r>
              <a:rPr lang="en-US" altLang="zh-CN" dirty="0" smtClean="0"/>
              <a:t/>
            </a:r>
            <a:br>
              <a:rPr lang="en-US" altLang="zh-CN" dirty="0" smtClean="0"/>
            </a:br>
            <a:r>
              <a:rPr lang="en-US" altLang="zh-CN" dirty="0" smtClean="0"/>
              <a:t/>
            </a:r>
            <a:br>
              <a:rPr lang="en-US" altLang="zh-CN" dirty="0" smtClean="0"/>
            </a:br>
            <a:r>
              <a:rPr lang="en-US" altLang="zh-CN" dirty="0" smtClean="0"/>
              <a:t>(2)</a:t>
            </a:r>
            <a:r>
              <a:rPr lang="zh-CN" altLang="en-US" dirty="0" smtClean="0"/>
              <a:t>化成    </a:t>
            </a:r>
            <a:r>
              <a:rPr lang="en-US" altLang="zh-CN" dirty="0" smtClean="0"/>
              <a:t>Forming </a:t>
            </a:r>
            <a:br>
              <a:rPr lang="en-US" altLang="zh-CN" dirty="0" smtClean="0"/>
            </a:br>
            <a:r>
              <a:rPr lang="en-US" altLang="zh-CN" dirty="0" smtClean="0"/>
              <a:t/>
            </a:r>
            <a:br>
              <a:rPr lang="en-US" altLang="zh-CN" dirty="0" smtClean="0"/>
            </a:br>
            <a:r>
              <a:rPr lang="en-US" altLang="zh-CN" dirty="0" smtClean="0"/>
              <a:t>     </a:t>
            </a:r>
            <a:r>
              <a:rPr lang="zh-CN" altLang="en-US" dirty="0" smtClean="0"/>
              <a:t>阳极箔上有电容器的电介质</a:t>
            </a:r>
            <a:r>
              <a:rPr lang="en-US" altLang="zh-CN" dirty="0" smtClean="0"/>
              <a:t>.</a:t>
            </a:r>
            <a:r>
              <a:rPr lang="zh-CN" altLang="en-US" dirty="0" smtClean="0"/>
              <a:t>电介质是一层很薄的铝氧化物</a:t>
            </a:r>
            <a:r>
              <a:rPr lang="en-US" altLang="zh-CN" dirty="0" smtClean="0"/>
              <a:t>,AL2O3,</a:t>
            </a:r>
            <a:r>
              <a:rPr lang="zh-CN" altLang="en-US" dirty="0" smtClean="0"/>
              <a:t>那是一个在阳极箔上的化学生长过程</a:t>
            </a:r>
            <a:r>
              <a:rPr lang="en-US" altLang="zh-CN" dirty="0" smtClean="0"/>
              <a:t>,</a:t>
            </a:r>
            <a:r>
              <a:rPr lang="zh-CN" altLang="en-US" dirty="0" smtClean="0"/>
              <a:t>这个过程叫“化成”。这个电压是最后电容器额定电压的</a:t>
            </a:r>
            <a:r>
              <a:rPr lang="en-US" altLang="zh-CN" dirty="0" smtClean="0"/>
              <a:t>135%-200%</a:t>
            </a:r>
            <a:r>
              <a:rPr lang="zh-CN" altLang="en-US" dirty="0" smtClean="0"/>
              <a:t>。 阴极箔不用化成</a:t>
            </a:r>
            <a:r>
              <a:rPr lang="en-US" altLang="zh-CN" dirty="0" smtClean="0"/>
              <a:t>,</a:t>
            </a:r>
            <a:r>
              <a:rPr lang="zh-CN" altLang="en-US" dirty="0" smtClean="0"/>
              <a:t>它保持着很高的表面积和高密度的蚀刻模式。 氧化膜的耐电压不足和电解液自身的闪火放电都会造成短路。 </a:t>
            </a:r>
            <a:br>
              <a:rPr lang="zh-CN" altLang="en-US" dirty="0" smtClean="0"/>
            </a:br>
            <a:r>
              <a:rPr lang="zh-CN" altLang="en-US" dirty="0" smtClean="0"/>
              <a:t/>
            </a:r>
            <a:br>
              <a:rPr lang="zh-CN" altLang="en-US" dirty="0" smtClean="0"/>
            </a:br>
            <a:r>
              <a:rPr lang="en-US" altLang="zh-CN" dirty="0" smtClean="0"/>
              <a:t>(3)</a:t>
            </a:r>
            <a:r>
              <a:rPr lang="zh-CN" altLang="en-US" dirty="0" smtClean="0"/>
              <a:t>卷绕    </a:t>
            </a:r>
            <a:r>
              <a:rPr lang="en-US" altLang="zh-CN" dirty="0" smtClean="0"/>
              <a:t>Winding       </a:t>
            </a:r>
            <a:br>
              <a:rPr lang="en-US" altLang="zh-CN" dirty="0" smtClean="0"/>
            </a:br>
            <a:r>
              <a:rPr lang="en-US" altLang="zh-CN" dirty="0" smtClean="0"/>
              <a:t/>
            </a:r>
            <a:br>
              <a:rPr lang="en-US" altLang="zh-CN" dirty="0" smtClean="0"/>
            </a:br>
            <a:r>
              <a:rPr lang="en-US" altLang="zh-CN" dirty="0" smtClean="0"/>
              <a:t>    </a:t>
            </a:r>
            <a:r>
              <a:rPr lang="zh-CN" altLang="en-US" dirty="0" smtClean="0"/>
              <a:t>电容元件的卷绕是一层隔离纸</a:t>
            </a:r>
            <a:r>
              <a:rPr lang="en-US" altLang="zh-CN" dirty="0" smtClean="0"/>
              <a:t>,</a:t>
            </a:r>
            <a:r>
              <a:rPr lang="zh-CN" altLang="en-US" dirty="0" smtClean="0"/>
              <a:t>一层阳极箔</a:t>
            </a:r>
            <a:r>
              <a:rPr lang="en-US" altLang="zh-CN" dirty="0" smtClean="0"/>
              <a:t>,</a:t>
            </a:r>
            <a:r>
              <a:rPr lang="zh-CN" altLang="en-US" dirty="0" smtClean="0"/>
              <a:t>另一层隔离纸和阴极箔</a:t>
            </a:r>
            <a:r>
              <a:rPr lang="en-US" altLang="zh-CN" dirty="0" smtClean="0"/>
              <a:t>.</a:t>
            </a:r>
            <a:r>
              <a:rPr lang="zh-CN" altLang="en-US" dirty="0" smtClean="0"/>
              <a:t>这些隔离纸防止箔之间接触形成短路</a:t>
            </a:r>
            <a:r>
              <a:rPr lang="en-US" altLang="zh-CN" dirty="0" smtClean="0"/>
              <a:t>,</a:t>
            </a:r>
            <a:r>
              <a:rPr lang="zh-CN" altLang="en-US" dirty="0" smtClean="0"/>
              <a:t>这些隔离物后来保留住电液。 在卷绕铝箔芯子或卷绕过程中为后来连接电容器端子附上箔</a:t>
            </a:r>
            <a:r>
              <a:rPr lang="en-US" altLang="zh-CN" dirty="0" smtClean="0"/>
              <a:t>.</a:t>
            </a:r>
            <a:r>
              <a:rPr lang="zh-CN" altLang="en-US" dirty="0" smtClean="0"/>
              <a:t>最好的方法是通过冷焊</a:t>
            </a:r>
            <a:r>
              <a:rPr lang="en-US" altLang="zh-CN" dirty="0" smtClean="0"/>
              <a:t>,</a:t>
            </a:r>
            <a:r>
              <a:rPr lang="zh-CN" altLang="en-US" dirty="0" smtClean="0"/>
              <a:t>把箔焊上带子</a:t>
            </a:r>
            <a:r>
              <a:rPr lang="en-US" altLang="zh-CN" dirty="0" smtClean="0"/>
              <a:t>,</a:t>
            </a:r>
            <a:r>
              <a:rPr lang="zh-CN" altLang="en-US" dirty="0" smtClean="0"/>
              <a:t>冷焊可以减少短路失效</a:t>
            </a:r>
            <a:r>
              <a:rPr lang="en-US" altLang="zh-CN" dirty="0" smtClean="0"/>
              <a:t>,</a:t>
            </a:r>
            <a:r>
              <a:rPr lang="zh-CN" altLang="en-US" dirty="0" smtClean="0"/>
              <a:t>有更好的高纹波电流性能和放电性能。 内引出端面切口、与引出端铆接的箔条和电极箔剖面的切口都会有毛刺</a:t>
            </a:r>
            <a:r>
              <a:rPr lang="en-US" altLang="zh-CN" dirty="0" smtClean="0"/>
              <a:t>,</a:t>
            </a:r>
            <a:r>
              <a:rPr lang="zh-CN" altLang="en-US" dirty="0" smtClean="0"/>
              <a:t>从而造成相对电极间短路</a:t>
            </a:r>
            <a:r>
              <a:rPr lang="en-US" altLang="zh-CN" dirty="0" smtClean="0"/>
              <a:t>. </a:t>
            </a:r>
            <a:r>
              <a:rPr lang="zh-CN" altLang="en-US" dirty="0" smtClean="0"/>
              <a:t>电容器发热芯包膨胀和安全阀打开时的压力冲击</a:t>
            </a:r>
            <a:r>
              <a:rPr lang="en-US" altLang="zh-CN" dirty="0" smtClean="0"/>
              <a:t>,</a:t>
            </a:r>
            <a:r>
              <a:rPr lang="zh-CN" altLang="en-US" dirty="0" smtClean="0"/>
              <a:t>芯包发生变形</a:t>
            </a:r>
            <a:r>
              <a:rPr lang="en-US" altLang="zh-CN" dirty="0" smtClean="0"/>
              <a:t>,</a:t>
            </a:r>
            <a:r>
              <a:rPr lang="zh-CN" altLang="en-US" dirty="0" smtClean="0"/>
              <a:t>导致电极间短路。</a:t>
            </a:r>
            <a:r>
              <a:rPr lang="en-US" altLang="zh-CN" dirty="0" smtClean="0"/>
              <a:t/>
            </a:r>
            <a:br>
              <a:rPr lang="en-US" altLang="zh-CN" dirty="0" smtClean="0"/>
            </a:br>
            <a:r>
              <a:rPr lang="en-US" altLang="zh-CN" dirty="0" smtClean="0"/>
              <a:t/>
            </a:r>
            <a:br>
              <a:rPr lang="en-US" altLang="zh-CN" dirty="0" smtClean="0"/>
            </a:br>
            <a:r>
              <a:rPr lang="en-US" altLang="zh-CN" dirty="0" smtClean="0"/>
              <a:t>(4)</a:t>
            </a:r>
            <a:r>
              <a:rPr lang="zh-CN" altLang="en-US" dirty="0" smtClean="0"/>
              <a:t>封口    </a:t>
            </a:r>
            <a:r>
              <a:rPr lang="en-US" altLang="zh-CN" dirty="0" smtClean="0"/>
              <a:t>Sealing   </a:t>
            </a:r>
            <a:br>
              <a:rPr lang="en-US" altLang="zh-CN" dirty="0" smtClean="0"/>
            </a:br>
            <a:r>
              <a:rPr lang="en-US" altLang="zh-CN" dirty="0" smtClean="0"/>
              <a:t/>
            </a:r>
            <a:br>
              <a:rPr lang="en-US" altLang="zh-CN" dirty="0" smtClean="0"/>
            </a:br>
            <a:r>
              <a:rPr lang="en-US" altLang="zh-CN" dirty="0" smtClean="0"/>
              <a:t>    </a:t>
            </a:r>
            <a:r>
              <a:rPr lang="zh-CN" altLang="en-US" dirty="0" smtClean="0"/>
              <a:t>电容元件被密封在一个罐子里</a:t>
            </a:r>
            <a:r>
              <a:rPr lang="en-US" altLang="zh-CN" dirty="0" smtClean="0"/>
              <a:t>. </a:t>
            </a:r>
            <a:r>
              <a:rPr lang="zh-CN" altLang="en-US" dirty="0" smtClean="0"/>
              <a:t>为了释放氢</a:t>
            </a:r>
            <a:r>
              <a:rPr lang="en-US" altLang="zh-CN" dirty="0" smtClean="0"/>
              <a:t>,</a:t>
            </a:r>
            <a:r>
              <a:rPr lang="zh-CN" altLang="en-US" dirty="0" smtClean="0"/>
              <a:t>密封圈不是密闭的</a:t>
            </a:r>
            <a:r>
              <a:rPr lang="en-US" altLang="zh-CN" dirty="0" smtClean="0"/>
              <a:t>,</a:t>
            </a:r>
            <a:r>
              <a:rPr lang="zh-CN" altLang="en-US" dirty="0" smtClean="0"/>
              <a:t>它经常是压力封闭的即将罐子的边沿滚进一个橡胶垫圈</a:t>
            </a:r>
            <a:r>
              <a:rPr lang="en-US" altLang="zh-CN" dirty="0" smtClean="0"/>
              <a:t>,</a:t>
            </a:r>
            <a:r>
              <a:rPr lang="zh-CN" altLang="en-US" dirty="0" smtClean="0"/>
              <a:t>一个橡胶末端插销或滚进压成石碳酸薄板的橡胶</a:t>
            </a:r>
            <a:r>
              <a:rPr lang="en-US" altLang="zh-CN" dirty="0" smtClean="0"/>
              <a:t>. </a:t>
            </a:r>
            <a:r>
              <a:rPr lang="zh-CN" altLang="en-US" dirty="0" smtClean="0"/>
              <a:t>太则紧密封会导致压力增加</a:t>
            </a:r>
            <a:r>
              <a:rPr lang="en-US" altLang="zh-CN" dirty="0" smtClean="0"/>
              <a:t>,</a:t>
            </a:r>
            <a:r>
              <a:rPr lang="zh-CN" altLang="en-US" dirty="0" smtClean="0"/>
              <a:t>太松则密封会因为电解液的可允许的流失而导致缩短寿命。</a:t>
            </a:r>
            <a:endParaRPr lang="zh-CN" altLang="en-US" dirty="0"/>
          </a:p>
        </p:txBody>
      </p:sp>
      <p:sp>
        <p:nvSpPr>
          <p:cNvPr id="4" name="灯片编号占位符 3"/>
          <p:cNvSpPr>
            <a:spLocks noGrp="1"/>
          </p:cNvSpPr>
          <p:nvPr>
            <p:ph type="sldNum" sz="quarter" idx="10"/>
          </p:nvPr>
        </p:nvSpPr>
        <p:spPr/>
        <p:txBody>
          <a:bodyPr/>
          <a:lstStyle/>
          <a:p>
            <a:fld id="{AD9262B4-D3D8-4C37-9E63-0EBA4B892DE9}"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D9262B4-D3D8-4C37-9E63-0EBA4B892DE9}"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9262B4-D3D8-4C37-9E63-0EBA4B892DE9}"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从导电性上来说，本征半导体就是半导体。</a:t>
            </a:r>
            <a:endParaRPr lang="zh-CN" altLang="en-US" dirty="0"/>
          </a:p>
        </p:txBody>
      </p:sp>
      <p:sp>
        <p:nvSpPr>
          <p:cNvPr id="4" name="灯片编号占位符 3"/>
          <p:cNvSpPr>
            <a:spLocks noGrp="1"/>
          </p:cNvSpPr>
          <p:nvPr>
            <p:ph type="sldNum" sz="quarter" idx="10"/>
          </p:nvPr>
        </p:nvSpPr>
        <p:spPr/>
        <p:txBody>
          <a:bodyPr/>
          <a:lstStyle/>
          <a:p>
            <a:fld id="{AD9262B4-D3D8-4C37-9E63-0EBA4B892DE9}"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本征半导体掺杂了</a:t>
            </a:r>
            <a:r>
              <a:rPr lang="en-US" altLang="zh-CN" dirty="0" smtClean="0"/>
              <a:t>As</a:t>
            </a:r>
            <a:r>
              <a:rPr lang="zh-CN" altLang="en-US" dirty="0" smtClean="0"/>
              <a:t>就变成了导体</a:t>
            </a:r>
            <a:endParaRPr lang="zh-CN" altLang="en-US" dirty="0"/>
          </a:p>
        </p:txBody>
      </p:sp>
      <p:sp>
        <p:nvSpPr>
          <p:cNvPr id="4" name="灯片编号占位符 3"/>
          <p:cNvSpPr>
            <a:spLocks noGrp="1"/>
          </p:cNvSpPr>
          <p:nvPr>
            <p:ph type="sldNum" sz="quarter" idx="10"/>
          </p:nvPr>
        </p:nvSpPr>
        <p:spPr/>
        <p:txBody>
          <a:bodyPr/>
          <a:lstStyle/>
          <a:p>
            <a:fld id="{AD9262B4-D3D8-4C37-9E63-0EBA4B892DE9}"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PN</a:t>
            </a:r>
            <a:r>
              <a:rPr lang="zh-CN" altLang="en-US" dirty="0" smtClean="0"/>
              <a:t>结就是</a:t>
            </a:r>
            <a:r>
              <a:rPr lang="en-US" altLang="zh-CN" dirty="0" smtClean="0"/>
              <a:t>P</a:t>
            </a:r>
            <a:r>
              <a:rPr lang="zh-CN" altLang="en-US" dirty="0" smtClean="0"/>
              <a:t>型半导体和</a:t>
            </a:r>
            <a:r>
              <a:rPr lang="en-US" altLang="zh-CN" dirty="0" smtClean="0"/>
              <a:t>N</a:t>
            </a:r>
            <a:r>
              <a:rPr lang="zh-CN" altLang="en-US" dirty="0" smtClean="0"/>
              <a:t>型半导体贴在一起后，形成的一层空穴和电子都无法通过的结合面。</a:t>
            </a:r>
            <a:endParaRPr lang="en-US" altLang="zh-CN" dirty="0" smtClean="0"/>
          </a:p>
          <a:p>
            <a:r>
              <a:rPr lang="zh-CN" altLang="en-US" dirty="0" smtClean="0"/>
              <a:t>就算空穴和电子能够通过这个结合面相互“中和”，也会马上在内电场</a:t>
            </a:r>
            <a:r>
              <a:rPr lang="en-US" altLang="zh-CN" dirty="0" smtClean="0"/>
              <a:t>E</a:t>
            </a:r>
            <a:r>
              <a:rPr lang="zh-CN" altLang="en-US" dirty="0" smtClean="0"/>
              <a:t>的作用下再次被拉开，从微观上说</a:t>
            </a:r>
            <a:r>
              <a:rPr lang="zh-CN" altLang="en-US" baseline="0" dirty="0" smtClean="0"/>
              <a:t>，这其实是一种动态的扩散，从宏观上说，在这个</a:t>
            </a:r>
            <a:r>
              <a:rPr lang="en-US" altLang="zh-CN" baseline="0" dirty="0" smtClean="0"/>
              <a:t>PN</a:t>
            </a:r>
            <a:r>
              <a:rPr lang="zh-CN" altLang="en-US" baseline="0" dirty="0" smtClean="0"/>
              <a:t>结上堆积着浓度较高的两种载流子</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AD9262B4-D3D8-4C37-9E63-0EBA4B892DE9}" type="slidenum">
              <a:rPr lang="zh-CN" altLang="en-US" smtClean="0"/>
              <a:pPr/>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a:t>
            </a:r>
            <a:r>
              <a:rPr lang="zh-CN" altLang="en-US" dirty="0" smtClean="0"/>
              <a:t>（高掺杂）区向左扩散过来的空穴非常多，大量的空穴在</a:t>
            </a:r>
            <a:r>
              <a:rPr lang="en-US" altLang="zh-CN" dirty="0" smtClean="0"/>
              <a:t>N</a:t>
            </a:r>
            <a:r>
              <a:rPr lang="zh-CN" altLang="en-US" dirty="0" smtClean="0"/>
              <a:t>（很薄）区找不到自由电子，会继续在电场的作用下向左扩散，形成大电流。</a:t>
            </a:r>
            <a:endParaRPr lang="zh-CN" altLang="en-US" dirty="0"/>
          </a:p>
        </p:txBody>
      </p:sp>
      <p:sp>
        <p:nvSpPr>
          <p:cNvPr id="4" name="灯片编号占位符 3"/>
          <p:cNvSpPr>
            <a:spLocks noGrp="1"/>
          </p:cNvSpPr>
          <p:nvPr>
            <p:ph type="sldNum" sz="quarter" idx="10"/>
          </p:nvPr>
        </p:nvSpPr>
        <p:spPr/>
        <p:txBody>
          <a:bodyPr/>
          <a:lstStyle/>
          <a:p>
            <a:fld id="{AD9262B4-D3D8-4C37-9E63-0EBA4B892DE9}" type="slidenum">
              <a:rPr lang="zh-CN" altLang="en-US" smtClean="0"/>
              <a:pPr/>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E7BA11-1A9A-422C-AB66-ED3F874BB33D}"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9A5CF4-E720-4E17-91BA-AF8BE5C35D6B}"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0AFB2C-CAA8-4582-9DE9-DCAE6CAF61C6}"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A72253B-8847-4309-9BB1-1C26338E8E79}"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9C88DC-B7CB-4D5C-9A55-E978C84AD7D9}" type="datetime10">
              <a:rPr lang="zh-CN" altLang="en-US" smtClean="0"/>
              <a:pPr/>
              <a:t>15:02</a:t>
            </a:fld>
            <a:endParaRPr lang="zh-CN" altLang="en-US"/>
          </a:p>
        </p:txBody>
      </p:sp>
      <p:sp>
        <p:nvSpPr>
          <p:cNvPr id="6" name="页脚占位符 5"/>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22C6680-5FA9-44C9-8B23-E0BC4CEAACD1}" type="datetime10">
              <a:rPr lang="zh-CN" altLang="en-US" smtClean="0"/>
              <a:pPr/>
              <a:t>15:02</a:t>
            </a:fld>
            <a:endParaRPr lang="zh-CN" altLang="en-US"/>
          </a:p>
        </p:txBody>
      </p:sp>
      <p:sp>
        <p:nvSpPr>
          <p:cNvPr id="8" name="页脚占位符 7"/>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3805C-866E-41DA-BDA5-D1D6BF1722C8}" type="datetime10">
              <a:rPr lang="zh-CN" altLang="en-US" smtClean="0"/>
              <a:pPr/>
              <a:t>15:02</a:t>
            </a:fld>
            <a:endParaRPr lang="zh-CN" altLang="en-US"/>
          </a:p>
        </p:txBody>
      </p:sp>
      <p:sp>
        <p:nvSpPr>
          <p:cNvPr id="3" name="页脚占位符 2"/>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C8D7BF-636C-43BE-8A87-84851509B8F0}" type="datetime10">
              <a:rPr lang="zh-CN" altLang="en-US" smtClean="0"/>
              <a:pPr/>
              <a:t>15:02</a:t>
            </a:fld>
            <a:endParaRPr lang="zh-CN" altLang="en-US"/>
          </a:p>
        </p:txBody>
      </p:sp>
      <p:sp>
        <p:nvSpPr>
          <p:cNvPr id="6" name="页脚占位符 5"/>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ECC0DF-6F3B-4AF3-A2CA-B7010156A582}" type="datetime10">
              <a:rPr lang="zh-CN" altLang="en-US" smtClean="0"/>
              <a:pPr/>
              <a:t>15:02</a:t>
            </a:fld>
            <a:endParaRPr lang="zh-CN" altLang="en-US"/>
          </a:p>
        </p:txBody>
      </p:sp>
      <p:sp>
        <p:nvSpPr>
          <p:cNvPr id="6" name="页脚占位符 5"/>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协会logo新2014.jpg"/>
          <p:cNvPicPr>
            <a:picLocks noChangeAspect="1"/>
          </p:cNvPicPr>
          <p:nvPr userDrawn="1"/>
        </p:nvPicPr>
        <p:blipFill>
          <a:blip r:embed="rId13" cstate="screen"/>
          <a:stretch>
            <a:fillRect/>
          </a:stretch>
        </p:blipFill>
        <p:spPr>
          <a:xfrm>
            <a:off x="0" y="0"/>
            <a:ext cx="1268760" cy="126876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b="0">
                <a:solidFill>
                  <a:schemeClr val="tx1"/>
                </a:solidFill>
              </a:defRPr>
            </a:lvl1pPr>
          </a:lstStyle>
          <a:p>
            <a:fld id="{7AF1CF71-C695-4F4E-A4B7-64D3F79B4E11}" type="datetime10">
              <a:rPr lang="zh-CN" altLang="en-US" smtClean="0"/>
              <a:pPr/>
              <a:t>15:02</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600" b="0">
                <a:solidFill>
                  <a:schemeClr val="tx1"/>
                </a:solidFill>
              </a:defRPr>
            </a:lvl1pPr>
          </a:lstStyle>
          <a:p>
            <a:r>
              <a:rPr lang="en-US" altLang="zh-CN" smtClean="0"/>
              <a:t>R.B.T </a:t>
            </a:r>
            <a:r>
              <a:rPr lang="zh-CN" altLang="en-US" smtClean="0"/>
              <a:t>小课堂</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0">
                <a:solidFill>
                  <a:schemeClr val="tx1"/>
                </a:solidFill>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黑体" pitchFamily="49" charset="-122"/>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机器人常用电子电路</a:t>
            </a:r>
            <a:endParaRPr lang="zh-CN" altLang="en-US" dirty="0"/>
          </a:p>
        </p:txBody>
      </p:sp>
      <p:sp>
        <p:nvSpPr>
          <p:cNvPr id="3" name="副标题 2"/>
          <p:cNvSpPr>
            <a:spLocks noGrp="1"/>
          </p:cNvSpPr>
          <p:nvPr>
            <p:ph type="subTitle" idx="1"/>
          </p:nvPr>
        </p:nvSpPr>
        <p:spPr>
          <a:xfrm>
            <a:off x="1371600" y="3886200"/>
            <a:ext cx="6400800" cy="2135088"/>
          </a:xfrm>
        </p:spPr>
        <p:txBody>
          <a:bodyPr>
            <a:normAutofit/>
          </a:bodyPr>
          <a:lstStyle/>
          <a:p>
            <a:r>
              <a:rPr lang="zh-CN" altLang="en-US" dirty="0" smtClean="0"/>
              <a:t>浙江大学机器人协会</a:t>
            </a:r>
            <a:endParaRPr lang="en-US" altLang="zh-CN" dirty="0" smtClean="0"/>
          </a:p>
          <a:p>
            <a:r>
              <a:rPr lang="zh-CN" altLang="en-US" b="1" dirty="0" smtClean="0">
                <a:solidFill>
                  <a:srgbClr val="FF0000"/>
                </a:solidFill>
                <a:latin typeface="华文新魏" pitchFamily="2" charset="-122"/>
                <a:ea typeface="华文新魏" pitchFamily="2" charset="-122"/>
              </a:rPr>
              <a:t>小</a:t>
            </a:r>
            <a:r>
              <a:rPr lang="zh-CN" altLang="en-US" b="1" dirty="0" smtClean="0">
                <a:solidFill>
                  <a:srgbClr val="0070C0"/>
                </a:solidFill>
                <a:latin typeface="华文新魏" pitchFamily="2" charset="-122"/>
                <a:ea typeface="华文新魏" pitchFamily="2" charset="-122"/>
              </a:rPr>
              <a:t>课</a:t>
            </a:r>
            <a:r>
              <a:rPr lang="zh-CN" altLang="en-US" b="1" dirty="0" smtClean="0">
                <a:solidFill>
                  <a:schemeClr val="accent6">
                    <a:lumMod val="75000"/>
                  </a:schemeClr>
                </a:solidFill>
                <a:latin typeface="华文新魏" pitchFamily="2" charset="-122"/>
                <a:ea typeface="华文新魏" pitchFamily="2" charset="-122"/>
              </a:rPr>
              <a:t>堂  </a:t>
            </a:r>
            <a:r>
              <a:rPr lang="zh-CN" altLang="en-US" sz="2600" dirty="0" smtClean="0"/>
              <a:t>第三讲（时长</a:t>
            </a:r>
            <a:r>
              <a:rPr lang="en-US" altLang="zh-CN" sz="2600" dirty="0" smtClean="0"/>
              <a:t>2</a:t>
            </a:r>
            <a:r>
              <a:rPr lang="zh-CN" altLang="en-US" sz="2600" dirty="0" smtClean="0"/>
              <a:t>小时）</a:t>
            </a:r>
            <a:endParaRPr lang="en-US" altLang="zh-CN" sz="2600" dirty="0" smtClean="0"/>
          </a:p>
          <a:p>
            <a:r>
              <a:rPr lang="zh-CN" altLang="en-US" sz="2600" dirty="0" smtClean="0"/>
              <a:t>主讲老师：王浩</a:t>
            </a:r>
          </a:p>
          <a:p>
            <a:r>
              <a:rPr lang="zh-CN" altLang="en-US" sz="2600" dirty="0" smtClean="0"/>
              <a:t>会员</a:t>
            </a:r>
            <a:r>
              <a:rPr lang="en-US" altLang="zh-CN" sz="2600" dirty="0" smtClean="0"/>
              <a:t>QQ</a:t>
            </a:r>
            <a:r>
              <a:rPr lang="zh-CN" altLang="en-US" sz="2600" dirty="0" smtClean="0"/>
              <a:t>群：</a:t>
            </a:r>
            <a:r>
              <a:rPr lang="en-US" altLang="zh-CN" sz="2600" dirty="0" smtClean="0"/>
              <a:t>366150436</a:t>
            </a:r>
            <a:endParaRPr lang="zh-CN" altLang="en-US" sz="2600" dirty="0"/>
          </a:p>
        </p:txBody>
      </p:sp>
      <p:sp>
        <p:nvSpPr>
          <p:cNvPr id="5" name="矩形 4"/>
          <p:cNvSpPr/>
          <p:nvPr/>
        </p:nvSpPr>
        <p:spPr>
          <a:xfrm>
            <a:off x="0" y="6413266"/>
            <a:ext cx="9144000" cy="400110"/>
          </a:xfrm>
          <a:prstGeom prst="rect">
            <a:avLst/>
          </a:prstGeom>
        </p:spPr>
        <p:txBody>
          <a:bodyPr wrap="square">
            <a:spAutoFit/>
          </a:bodyPr>
          <a:lstStyle/>
          <a:p>
            <a:pPr lvl="0">
              <a:spcBef>
                <a:spcPct val="0"/>
              </a:spcBef>
            </a:pPr>
            <a:r>
              <a:rPr lang="en-US" altLang="zh-CN" sz="2000" dirty="0" smtClean="0">
                <a:solidFill>
                  <a:prstClr val="black"/>
                </a:solidFill>
                <a:cs typeface="+mj-cs"/>
              </a:rPr>
              <a:t>PPT</a:t>
            </a:r>
            <a:r>
              <a:rPr lang="zh-CN" altLang="en-US" sz="2000" dirty="0" smtClean="0">
                <a:solidFill>
                  <a:prstClr val="black"/>
                </a:solidFill>
                <a:cs typeface="+mj-cs"/>
              </a:rPr>
              <a:t>打印建议：右上角有        标记。本课材料</a:t>
            </a:r>
            <a:r>
              <a:rPr lang="en-US" altLang="zh-CN" sz="2000" dirty="0" smtClean="0">
                <a:solidFill>
                  <a:prstClr val="black"/>
                </a:solidFill>
                <a:cs typeface="+mj-cs"/>
              </a:rPr>
              <a:t>R.B.T</a:t>
            </a:r>
            <a:r>
              <a:rPr lang="zh-CN" altLang="en-US" sz="2000" dirty="0" smtClean="0">
                <a:solidFill>
                  <a:prstClr val="black"/>
                </a:solidFill>
                <a:cs typeface="+mj-cs"/>
              </a:rPr>
              <a:t>俱乐部</a:t>
            </a:r>
            <a:r>
              <a:rPr lang="zh-CN" altLang="en-US" sz="1200" dirty="0" smtClean="0">
                <a:solidFill>
                  <a:prstClr val="black"/>
                </a:solidFill>
                <a:cs typeface="+mj-cs"/>
              </a:rPr>
              <a:t>（港湾家园</a:t>
            </a:r>
            <a:r>
              <a:rPr lang="en-US" altLang="zh-CN" sz="1200" dirty="0" smtClean="0">
                <a:solidFill>
                  <a:prstClr val="black"/>
                </a:solidFill>
                <a:cs typeface="+mj-cs"/>
              </a:rPr>
              <a:t>23</a:t>
            </a:r>
            <a:r>
              <a:rPr lang="zh-CN" altLang="en-US" sz="1200" dirty="0" smtClean="0">
                <a:solidFill>
                  <a:prstClr val="black"/>
                </a:solidFill>
                <a:cs typeface="+mj-cs"/>
              </a:rPr>
              <a:t>幢二单元</a:t>
            </a:r>
            <a:r>
              <a:rPr lang="en-US" altLang="zh-CN" sz="1200" dirty="0" smtClean="0">
                <a:solidFill>
                  <a:prstClr val="black"/>
                </a:solidFill>
                <a:cs typeface="+mj-cs"/>
              </a:rPr>
              <a:t>0804</a:t>
            </a:r>
            <a:r>
              <a:rPr lang="zh-CN" altLang="en-US" sz="1200" dirty="0" smtClean="0">
                <a:solidFill>
                  <a:prstClr val="black"/>
                </a:solidFill>
                <a:cs typeface="+mj-cs"/>
              </a:rPr>
              <a:t>）</a:t>
            </a:r>
            <a:r>
              <a:rPr lang="zh-CN" altLang="en-US" sz="2000" dirty="0" smtClean="0">
                <a:solidFill>
                  <a:prstClr val="black"/>
                </a:solidFill>
                <a:cs typeface="+mj-cs"/>
              </a:rPr>
              <a:t>有售。</a:t>
            </a:r>
            <a:endParaRPr lang="zh-CN" altLang="en-US" sz="2000" dirty="0">
              <a:solidFill>
                <a:prstClr val="black"/>
              </a:solidFill>
              <a:cs typeface="+mj-cs"/>
            </a:endParaRPr>
          </a:p>
        </p:txBody>
      </p:sp>
      <p:grpSp>
        <p:nvGrpSpPr>
          <p:cNvPr id="6" name="组合 5"/>
          <p:cNvGrpSpPr/>
          <p:nvPr/>
        </p:nvGrpSpPr>
        <p:grpSpPr>
          <a:xfrm>
            <a:off x="2843808" y="6442883"/>
            <a:ext cx="288032" cy="336037"/>
            <a:chOff x="5940146" y="2420888"/>
            <a:chExt cx="432048" cy="504056"/>
          </a:xfrm>
        </p:grpSpPr>
        <p:sp>
          <p:nvSpPr>
            <p:cNvPr id="7" name="折角形 6"/>
            <p:cNvSpPr/>
            <p:nvPr/>
          </p:nvSpPr>
          <p:spPr>
            <a:xfrm flipV="1">
              <a:off x="5940146"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115616" y="188640"/>
            <a:ext cx="5183214" cy="369332"/>
          </a:xfrm>
          <a:prstGeom prst="rect">
            <a:avLst/>
          </a:prstGeom>
          <a:noFill/>
        </p:spPr>
        <p:txBody>
          <a:bodyPr wrap="none" rtlCol="0">
            <a:spAutoFit/>
          </a:bodyPr>
          <a:lstStyle/>
          <a:p>
            <a:r>
              <a:rPr lang="zh-CN" altLang="en-US" b="1" dirty="0" smtClean="0">
                <a:solidFill>
                  <a:srgbClr val="FF0000"/>
                </a:solidFill>
                <a:effectLst>
                  <a:outerShdw blurRad="38100" dist="38100" dir="2700000" algn="tl">
                    <a:srgbClr val="000000">
                      <a:alpha val="43137"/>
                    </a:srgbClr>
                  </a:outerShdw>
                </a:effectLst>
              </a:rPr>
              <a:t>注意：不要使用</a:t>
            </a:r>
            <a:r>
              <a:rPr lang="en-US" altLang="zh-CN" b="1" dirty="0" smtClean="0">
                <a:solidFill>
                  <a:srgbClr val="FF0000"/>
                </a:solidFill>
                <a:effectLst>
                  <a:outerShdw blurRad="38100" dist="38100" dir="2700000" algn="tl">
                    <a:srgbClr val="000000">
                      <a:alpha val="43137"/>
                    </a:srgbClr>
                  </a:outerShdw>
                </a:effectLst>
              </a:rPr>
              <a:t>7.4V</a:t>
            </a:r>
            <a:r>
              <a:rPr lang="zh-CN" altLang="en-US" b="1" dirty="0" smtClean="0">
                <a:solidFill>
                  <a:srgbClr val="FF0000"/>
                </a:solidFill>
                <a:effectLst>
                  <a:outerShdw blurRad="38100" dist="38100" dir="2700000" algn="tl">
                    <a:srgbClr val="000000">
                      <a:alpha val="43137"/>
                    </a:srgbClr>
                  </a:outerShdw>
                </a:effectLst>
              </a:rPr>
              <a:t>电池组直接给</a:t>
            </a:r>
            <a:r>
              <a:rPr lang="en-US" altLang="zh-CN" b="1" dirty="0" smtClean="0">
                <a:solidFill>
                  <a:srgbClr val="FF0000"/>
                </a:solidFill>
                <a:effectLst>
                  <a:outerShdw blurRad="38100" dist="38100" dir="2700000" algn="tl">
                    <a:srgbClr val="000000">
                      <a:alpha val="43137"/>
                    </a:srgbClr>
                  </a:outerShdw>
                </a:effectLst>
              </a:rPr>
              <a:t>nineteen</a:t>
            </a:r>
            <a:r>
              <a:rPr lang="zh-CN" altLang="en-US" b="1" dirty="0" smtClean="0">
                <a:solidFill>
                  <a:srgbClr val="FF0000"/>
                </a:solidFill>
                <a:effectLst>
                  <a:outerShdw blurRad="38100" dist="38100" dir="2700000" algn="tl">
                    <a:srgbClr val="000000">
                      <a:alpha val="43137"/>
                    </a:srgbClr>
                  </a:outerShdw>
                </a:effectLst>
              </a:rPr>
              <a:t>供电！</a:t>
            </a:r>
            <a:endParaRPr lang="zh-CN" altLang="en-US" b="1" dirty="0">
              <a:solidFill>
                <a:srgbClr val="FF0000"/>
              </a:solidFill>
              <a:effectLst>
                <a:outerShdw blurRad="38100" dist="38100" dir="2700000" algn="tl">
                  <a:srgbClr val="000000">
                    <a:alpha val="43137"/>
                  </a:srgbClr>
                </a:outerShdw>
              </a:effectLst>
            </a:endParaRPr>
          </a:p>
        </p:txBody>
      </p:sp>
      <p:grpSp>
        <p:nvGrpSpPr>
          <p:cNvPr id="16" name="组合 17"/>
          <p:cNvGrpSpPr/>
          <p:nvPr/>
        </p:nvGrpSpPr>
        <p:grpSpPr>
          <a:xfrm>
            <a:off x="8676456" y="116632"/>
            <a:ext cx="370327" cy="432048"/>
            <a:chOff x="5940152" y="2420888"/>
            <a:chExt cx="432048" cy="504056"/>
          </a:xfrm>
        </p:grpSpPr>
        <p:sp>
          <p:nvSpPr>
            <p:cNvPr id="17" name="折角形 16"/>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你能想到什么思路？</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7" name="矩形 6"/>
          <p:cNvSpPr/>
          <p:nvPr/>
        </p:nvSpPr>
        <p:spPr>
          <a:xfrm>
            <a:off x="2335963" y="2695085"/>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grpSp>
        <p:nvGrpSpPr>
          <p:cNvPr id="8" name="组合 80"/>
          <p:cNvGrpSpPr/>
          <p:nvPr/>
        </p:nvGrpSpPr>
        <p:grpSpPr>
          <a:xfrm>
            <a:off x="2266454" y="5223937"/>
            <a:ext cx="373856" cy="171448"/>
            <a:chOff x="3745699" y="1981200"/>
            <a:chExt cx="373856" cy="171448"/>
          </a:xfrm>
        </p:grpSpPr>
        <p:cxnSp>
          <p:nvCxnSpPr>
            <p:cNvPr id="9" name="直接连接符 8"/>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0" name="直接连接符 9"/>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2" name="直接连接符 11"/>
          <p:cNvCxnSpPr/>
          <p:nvPr/>
        </p:nvCxnSpPr>
        <p:spPr bwMode="auto">
          <a:xfrm>
            <a:off x="2447423" y="2413961"/>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3" name="直接连接符 12"/>
          <p:cNvCxnSpPr/>
          <p:nvPr/>
        </p:nvCxnSpPr>
        <p:spPr bwMode="auto">
          <a:xfrm>
            <a:off x="2226636" y="2407721"/>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4" name="TextBox 13"/>
          <p:cNvSpPr txBox="1"/>
          <p:nvPr/>
        </p:nvSpPr>
        <p:spPr>
          <a:xfrm>
            <a:off x="2130785" y="2060848"/>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7" name="直接连接符 16"/>
          <p:cNvCxnSpPr/>
          <p:nvPr/>
        </p:nvCxnSpPr>
        <p:spPr bwMode="auto">
          <a:xfrm>
            <a:off x="1352744" y="3696909"/>
            <a:ext cx="1088628" cy="0"/>
          </a:xfrm>
          <a:prstGeom prst="line">
            <a:avLst/>
          </a:prstGeom>
          <a:noFill/>
          <a:ln w="38100" cap="flat" cmpd="sng" algn="ctr">
            <a:solidFill>
              <a:srgbClr val="000514"/>
            </a:solidFill>
            <a:prstDash val="solid"/>
            <a:round/>
            <a:headEnd type="arrow" w="med" len="med"/>
            <a:tailEnd type="none" w="med" len="med"/>
          </a:ln>
          <a:effectLst/>
        </p:spPr>
      </p:cxnSp>
      <p:cxnSp>
        <p:nvCxnSpPr>
          <p:cNvPr id="28" name="直接连接符 27"/>
          <p:cNvCxnSpPr/>
          <p:nvPr/>
        </p:nvCxnSpPr>
        <p:spPr bwMode="auto">
          <a:xfrm>
            <a:off x="2449012" y="3281753"/>
            <a:ext cx="0" cy="935732"/>
          </a:xfrm>
          <a:prstGeom prst="line">
            <a:avLst/>
          </a:prstGeom>
          <a:noFill/>
          <a:ln w="38100" cap="flat" cmpd="sng" algn="ctr">
            <a:solidFill>
              <a:srgbClr val="000514"/>
            </a:solidFill>
            <a:prstDash val="solid"/>
            <a:round/>
            <a:headEnd type="none" w="med" len="med"/>
            <a:tailEnd type="none" w="med" len="med"/>
          </a:ln>
          <a:effectLst/>
        </p:spPr>
      </p:cxnSp>
      <p:sp>
        <p:nvSpPr>
          <p:cNvPr id="37" name="矩形 36"/>
          <p:cNvSpPr/>
          <p:nvPr/>
        </p:nvSpPr>
        <p:spPr>
          <a:xfrm>
            <a:off x="2335963" y="4228010"/>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38" name="直接连接符 37"/>
          <p:cNvCxnSpPr/>
          <p:nvPr/>
        </p:nvCxnSpPr>
        <p:spPr bwMode="auto">
          <a:xfrm>
            <a:off x="2449012" y="4814678"/>
            <a:ext cx="0" cy="402332"/>
          </a:xfrm>
          <a:prstGeom prst="line">
            <a:avLst/>
          </a:prstGeom>
          <a:noFill/>
          <a:ln w="38100" cap="flat" cmpd="sng" algn="ctr">
            <a:solidFill>
              <a:srgbClr val="000514"/>
            </a:solidFill>
            <a:prstDash val="solid"/>
            <a:round/>
            <a:headEnd type="none" w="med" len="med"/>
            <a:tailEnd type="none" w="med" len="med"/>
          </a:ln>
          <a:effectLst/>
        </p:spPr>
      </p:cxnSp>
      <p:sp>
        <p:nvSpPr>
          <p:cNvPr id="39" name="TextBox 38"/>
          <p:cNvSpPr txBox="1"/>
          <p:nvPr/>
        </p:nvSpPr>
        <p:spPr>
          <a:xfrm>
            <a:off x="2648888" y="2731089"/>
            <a:ext cx="554960" cy="584775"/>
          </a:xfrm>
          <a:prstGeom prst="rect">
            <a:avLst/>
          </a:prstGeom>
          <a:noFill/>
        </p:spPr>
        <p:txBody>
          <a:bodyPr wrap="none" rtlCol="0">
            <a:spAutoFit/>
          </a:bodyPr>
          <a:lstStyle/>
          <a:p>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1</a:t>
            </a:r>
            <a:endParaRPr lang="zh-CN" altLang="en-US" sz="3200" b="1" baseline="-25000" dirty="0">
              <a:effectLst>
                <a:outerShdw blurRad="38100" dist="38100" dir="2700000" algn="tl">
                  <a:srgbClr val="000000">
                    <a:alpha val="43137"/>
                  </a:srgbClr>
                </a:outerShdw>
              </a:effectLst>
            </a:endParaRPr>
          </a:p>
        </p:txBody>
      </p:sp>
      <p:sp>
        <p:nvSpPr>
          <p:cNvPr id="40" name="TextBox 39"/>
          <p:cNvSpPr txBox="1"/>
          <p:nvPr/>
        </p:nvSpPr>
        <p:spPr>
          <a:xfrm>
            <a:off x="2648888" y="4222218"/>
            <a:ext cx="554960" cy="584775"/>
          </a:xfrm>
          <a:prstGeom prst="rect">
            <a:avLst/>
          </a:prstGeom>
          <a:noFill/>
        </p:spPr>
        <p:txBody>
          <a:bodyPr wrap="none" rtlCol="0">
            <a:spAutoFit/>
          </a:bodyPr>
          <a:lstStyle/>
          <a:p>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2</a:t>
            </a:r>
            <a:endParaRPr lang="zh-CN" altLang="en-US" sz="3200" b="1" baseline="-25000" dirty="0">
              <a:effectLst>
                <a:outerShdw blurRad="38100" dist="38100" dir="2700000" algn="tl">
                  <a:srgbClr val="000000">
                    <a:alpha val="43137"/>
                  </a:srgbClr>
                </a:outerShdw>
              </a:effectLst>
            </a:endParaRPr>
          </a:p>
        </p:txBody>
      </p:sp>
      <p:sp>
        <p:nvSpPr>
          <p:cNvPr id="41" name="TextBox 40"/>
          <p:cNvSpPr txBox="1"/>
          <p:nvPr/>
        </p:nvSpPr>
        <p:spPr>
          <a:xfrm>
            <a:off x="1317998" y="3264861"/>
            <a:ext cx="466794"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rgbClr val="FF0000"/>
                </a:solidFill>
                <a:effectLst>
                  <a:outerShdw blurRad="38100" dist="38100" dir="2700000" algn="tl">
                    <a:srgbClr val="000000">
                      <a:alpha val="43137"/>
                    </a:srgbClr>
                  </a:outerShdw>
                </a:effectLst>
              </a:rPr>
              <a:t>5V</a:t>
            </a:r>
            <a:endParaRPr kumimoji="0" lang="zh-CN" altLang="en-US" sz="20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endParaRPr>
          </a:p>
        </p:txBody>
      </p:sp>
      <p:grpSp>
        <p:nvGrpSpPr>
          <p:cNvPr id="61" name="组合 60"/>
          <p:cNvGrpSpPr/>
          <p:nvPr/>
        </p:nvGrpSpPr>
        <p:grpSpPr>
          <a:xfrm>
            <a:off x="818654" y="3696909"/>
            <a:ext cx="930607" cy="1698476"/>
            <a:chOff x="3389838" y="3573016"/>
            <a:chExt cx="930607" cy="1698476"/>
          </a:xfrm>
        </p:grpSpPr>
        <p:cxnSp>
          <p:nvCxnSpPr>
            <p:cNvPr id="42" name="直接连接符 41"/>
            <p:cNvCxnSpPr/>
            <p:nvPr/>
          </p:nvCxnSpPr>
          <p:spPr bwMode="auto">
            <a:xfrm>
              <a:off x="3563888" y="3573016"/>
              <a:ext cx="476248" cy="0"/>
            </a:xfrm>
            <a:prstGeom prst="line">
              <a:avLst/>
            </a:prstGeom>
            <a:noFill/>
            <a:ln w="38100" cap="flat" cmpd="sng" algn="ctr">
              <a:solidFill>
                <a:srgbClr val="000514"/>
              </a:solidFill>
              <a:prstDash val="solid"/>
              <a:round/>
              <a:headEnd type="none" w="med" len="med"/>
              <a:tailEnd type="none" w="med" len="med"/>
            </a:ln>
            <a:effectLst/>
          </p:spPr>
        </p:cxnSp>
        <p:cxnSp>
          <p:nvCxnSpPr>
            <p:cNvPr id="43" name="直接连接符 42"/>
            <p:cNvCxnSpPr/>
            <p:nvPr/>
          </p:nvCxnSpPr>
          <p:spPr bwMode="auto">
            <a:xfrm>
              <a:off x="3563888" y="3573016"/>
              <a:ext cx="0" cy="533276"/>
            </a:xfrm>
            <a:prstGeom prst="line">
              <a:avLst/>
            </a:prstGeom>
            <a:noFill/>
            <a:ln w="38100" cap="flat" cmpd="sng" algn="ctr">
              <a:solidFill>
                <a:srgbClr val="000514"/>
              </a:solidFill>
              <a:prstDash val="solid"/>
              <a:round/>
              <a:headEnd type="none" w="med" len="med"/>
              <a:tailEnd type="none" w="med" len="med"/>
            </a:ln>
            <a:effectLst/>
          </p:spPr>
        </p:cxnSp>
        <p:sp>
          <p:nvSpPr>
            <p:cNvPr id="45" name="矩形 44"/>
            <p:cNvSpPr/>
            <p:nvPr/>
          </p:nvSpPr>
          <p:spPr>
            <a:xfrm>
              <a:off x="3458603" y="4104117"/>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grpSp>
          <p:nvGrpSpPr>
            <p:cNvPr id="46" name="组合 80"/>
            <p:cNvGrpSpPr/>
            <p:nvPr/>
          </p:nvGrpSpPr>
          <p:grpSpPr>
            <a:xfrm>
              <a:off x="3389838" y="5100044"/>
              <a:ext cx="373856" cy="171448"/>
              <a:chOff x="3745699" y="1981200"/>
              <a:chExt cx="373856" cy="171448"/>
            </a:xfrm>
          </p:grpSpPr>
          <p:cxnSp>
            <p:nvCxnSpPr>
              <p:cNvPr id="47" name="直接连接符 46"/>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48" name="直接连接符 47"/>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49" name="直接连接符 48"/>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50" name="直接连接符 49"/>
            <p:cNvCxnSpPr/>
            <p:nvPr/>
          </p:nvCxnSpPr>
          <p:spPr bwMode="auto">
            <a:xfrm>
              <a:off x="3572396" y="4690785"/>
              <a:ext cx="0" cy="402332"/>
            </a:xfrm>
            <a:prstGeom prst="line">
              <a:avLst/>
            </a:prstGeom>
            <a:noFill/>
            <a:ln w="38100" cap="flat" cmpd="sng" algn="ctr">
              <a:solidFill>
                <a:srgbClr val="000514"/>
              </a:solidFill>
              <a:prstDash val="solid"/>
              <a:round/>
              <a:headEnd type="none" w="med" len="med"/>
              <a:tailEnd type="none" w="med" len="med"/>
            </a:ln>
            <a:effectLst/>
          </p:spPr>
        </p:cxnSp>
        <p:sp>
          <p:nvSpPr>
            <p:cNvPr id="51" name="TextBox 50"/>
            <p:cNvSpPr txBox="1"/>
            <p:nvPr/>
          </p:nvSpPr>
          <p:spPr>
            <a:xfrm>
              <a:off x="3779912" y="4098325"/>
              <a:ext cx="540533" cy="584775"/>
            </a:xfrm>
            <a:prstGeom prst="rect">
              <a:avLst/>
            </a:prstGeom>
            <a:noFill/>
          </p:spPr>
          <p:txBody>
            <a:bodyPr wrap="none" rtlCol="0">
              <a:spAutoFit/>
            </a:bodyPr>
            <a:lstStyle/>
            <a:p>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x</a:t>
              </a:r>
              <a:endParaRPr lang="zh-CN" altLang="en-US" sz="3200" b="1" baseline="-25000" dirty="0">
                <a:effectLst>
                  <a:outerShdw blurRad="38100" dist="38100" dir="2700000" algn="tl">
                    <a:srgbClr val="000000">
                      <a:alpha val="43137"/>
                    </a:srgbClr>
                  </a:outerShdw>
                </a:effectLst>
              </a:endParaRPr>
            </a:p>
          </p:txBody>
        </p:sp>
      </p:grpSp>
      <p:grpSp>
        <p:nvGrpSpPr>
          <p:cNvPr id="53" name="组合 58"/>
          <p:cNvGrpSpPr/>
          <p:nvPr/>
        </p:nvGrpSpPr>
        <p:grpSpPr>
          <a:xfrm>
            <a:off x="8676456" y="116632"/>
            <a:ext cx="370327" cy="432048"/>
            <a:chOff x="5940152" y="2420888"/>
            <a:chExt cx="432048" cy="504056"/>
          </a:xfrm>
        </p:grpSpPr>
        <p:sp>
          <p:nvSpPr>
            <p:cNvPr id="54" name="折角形 53"/>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4814219" y="1772816"/>
            <a:ext cx="554960" cy="584775"/>
          </a:xfrm>
          <a:prstGeom prst="rect">
            <a:avLst/>
          </a:prstGeom>
          <a:noFill/>
        </p:spPr>
        <p:txBody>
          <a:bodyPr wrap="none" rtlCol="0">
            <a:spAutoFit/>
          </a:bodyPr>
          <a:lstStyle/>
          <a:p>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2</a:t>
            </a:r>
            <a:endParaRPr lang="zh-CN" altLang="en-US" sz="3200" b="1" baseline="-25000" dirty="0">
              <a:effectLst>
                <a:outerShdw blurRad="38100" dist="38100" dir="2700000" algn="tl">
                  <a:srgbClr val="000000">
                    <a:alpha val="43137"/>
                  </a:srgbClr>
                </a:outerShdw>
              </a:effectLst>
            </a:endParaRPr>
          </a:p>
        </p:txBody>
      </p:sp>
      <p:sp>
        <p:nvSpPr>
          <p:cNvPr id="63" name="TextBox 62"/>
          <p:cNvSpPr txBox="1"/>
          <p:nvPr/>
        </p:nvSpPr>
        <p:spPr>
          <a:xfrm>
            <a:off x="4526187" y="2420888"/>
            <a:ext cx="1130438" cy="584775"/>
          </a:xfrm>
          <a:prstGeom prst="rect">
            <a:avLst/>
          </a:prstGeom>
          <a:noFill/>
        </p:spPr>
        <p:txBody>
          <a:bodyPr wrap="none" rtlCol="0">
            <a:spAutoFit/>
          </a:bodyPr>
          <a:lstStyle/>
          <a:p>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1</a:t>
            </a:r>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2</a:t>
            </a:r>
            <a:endParaRPr lang="zh-CN" altLang="en-US" sz="3200" b="1" baseline="-25000" dirty="0">
              <a:effectLst>
                <a:outerShdw blurRad="38100" dist="38100" dir="2700000" algn="tl">
                  <a:srgbClr val="000000">
                    <a:alpha val="43137"/>
                  </a:srgbClr>
                </a:outerShdw>
              </a:effectLst>
            </a:endParaRPr>
          </a:p>
        </p:txBody>
      </p:sp>
      <p:cxnSp>
        <p:nvCxnSpPr>
          <p:cNvPr id="66" name="直接连接符 65"/>
          <p:cNvCxnSpPr/>
          <p:nvPr/>
        </p:nvCxnSpPr>
        <p:spPr bwMode="auto">
          <a:xfrm>
            <a:off x="4526187" y="2420888"/>
            <a:ext cx="1008112" cy="0"/>
          </a:xfrm>
          <a:prstGeom prst="line">
            <a:avLst/>
          </a:prstGeom>
          <a:noFill/>
          <a:ln w="38100" cap="flat" cmpd="sng" algn="ctr">
            <a:solidFill>
              <a:srgbClr val="000514"/>
            </a:solidFill>
            <a:prstDash val="solid"/>
            <a:round/>
            <a:headEnd type="none" w="med" len="med"/>
            <a:tailEnd type="none" w="med" len="med"/>
          </a:ln>
          <a:effectLst/>
        </p:spPr>
      </p:cxnSp>
      <p:sp>
        <p:nvSpPr>
          <p:cNvPr id="76" name="TextBox 75"/>
          <p:cNvSpPr txBox="1"/>
          <p:nvPr/>
        </p:nvSpPr>
        <p:spPr>
          <a:xfrm>
            <a:off x="5462291" y="2132856"/>
            <a:ext cx="2020105" cy="584775"/>
          </a:xfrm>
          <a:prstGeom prst="rect">
            <a:avLst/>
          </a:prstGeom>
          <a:noFill/>
        </p:spPr>
        <p:txBody>
          <a:bodyPr wrap="none" rtlCol="0">
            <a:spAutoFit/>
          </a:bodyPr>
          <a:lstStyle/>
          <a:p>
            <a:r>
              <a:rPr lang="en-US" altLang="zh-CN" sz="3200" b="1" dirty="0" smtClean="0">
                <a:effectLst>
                  <a:outerShdw blurRad="38100" dist="38100" dir="2700000" algn="tl">
                    <a:srgbClr val="000000">
                      <a:alpha val="43137"/>
                    </a:srgbClr>
                  </a:outerShdw>
                </a:effectLst>
              </a:rPr>
              <a:t>×7.4V</a:t>
            </a:r>
            <a:r>
              <a:rPr lang="en-US" altLang="zh-CN" sz="3200" b="1" dirty="0" smtClean="0">
                <a:solidFill>
                  <a:srgbClr val="FF0000"/>
                </a:solidFill>
                <a:effectLst>
                  <a:outerShdw blurRad="38100" dist="38100" dir="2700000" algn="tl">
                    <a:srgbClr val="000000">
                      <a:alpha val="43137"/>
                    </a:srgbClr>
                  </a:outerShdw>
                </a:effectLst>
              </a:rPr>
              <a:t>=5V</a:t>
            </a:r>
            <a:endParaRPr lang="zh-CN" altLang="en-US" sz="3200" b="1" baseline="-25000" dirty="0">
              <a:solidFill>
                <a:srgbClr val="FF0000"/>
              </a:solidFill>
              <a:effectLst>
                <a:outerShdw blurRad="38100" dist="38100" dir="2700000" algn="tl">
                  <a:srgbClr val="000000">
                    <a:alpha val="43137"/>
                  </a:srgbClr>
                </a:outerShdw>
              </a:effectLst>
            </a:endParaRPr>
          </a:p>
        </p:txBody>
      </p:sp>
      <p:sp>
        <p:nvSpPr>
          <p:cNvPr id="77" name="TextBox 76"/>
          <p:cNvSpPr txBox="1"/>
          <p:nvPr/>
        </p:nvSpPr>
        <p:spPr>
          <a:xfrm>
            <a:off x="3785533" y="2132856"/>
            <a:ext cx="596638" cy="584775"/>
          </a:xfrm>
          <a:prstGeom prst="rect">
            <a:avLst/>
          </a:prstGeom>
          <a:noFill/>
        </p:spPr>
        <p:txBody>
          <a:bodyPr wrap="none" rtlCol="0">
            <a:spAutoFit/>
          </a:bodyPr>
          <a:lstStyle/>
          <a:p>
            <a:r>
              <a:rPr lang="zh-CN" altLang="en-US" sz="3200" b="1" dirty="0" smtClean="0">
                <a:effectLst>
                  <a:outerShdw blurRad="38100" dist="38100" dir="2700000" algn="tl">
                    <a:srgbClr val="000000">
                      <a:alpha val="43137"/>
                    </a:srgbClr>
                  </a:outerShdw>
                </a:effectLst>
              </a:rPr>
              <a:t>使</a:t>
            </a:r>
            <a:endParaRPr lang="zh-CN" altLang="en-US" sz="3200" b="1" baseline="-25000" dirty="0">
              <a:effectLst>
                <a:outerShdw blurRad="38100" dist="38100" dir="2700000" algn="tl">
                  <a:srgbClr val="000000">
                    <a:alpha val="43137"/>
                  </a:srgbClr>
                </a:outerShdw>
              </a:effectLst>
            </a:endParaRPr>
          </a:p>
        </p:txBody>
      </p:sp>
      <p:grpSp>
        <p:nvGrpSpPr>
          <p:cNvPr id="85" name="组合 84"/>
          <p:cNvGrpSpPr/>
          <p:nvPr/>
        </p:nvGrpSpPr>
        <p:grpSpPr>
          <a:xfrm>
            <a:off x="3785533" y="3284984"/>
            <a:ext cx="4818915" cy="1232847"/>
            <a:chOff x="3471306" y="3356992"/>
            <a:chExt cx="4818915" cy="1232847"/>
          </a:xfrm>
        </p:grpSpPr>
        <p:sp>
          <p:nvSpPr>
            <p:cNvPr id="79" name="TextBox 78"/>
            <p:cNvSpPr txBox="1"/>
            <p:nvPr/>
          </p:nvSpPr>
          <p:spPr>
            <a:xfrm>
              <a:off x="4211960" y="4005064"/>
              <a:ext cx="1877437" cy="584775"/>
            </a:xfrm>
            <a:prstGeom prst="rect">
              <a:avLst/>
            </a:prstGeom>
            <a:noFill/>
          </p:spPr>
          <p:txBody>
            <a:bodyPr wrap="none" rtlCol="0">
              <a:spAutoFit/>
            </a:bodyPr>
            <a:lstStyle/>
            <a:p>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1</a:t>
              </a:r>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2</a:t>
              </a:r>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x</a:t>
              </a:r>
              <a:endParaRPr lang="zh-CN" altLang="en-US" sz="3200" b="1" baseline="-25000" dirty="0">
                <a:effectLst>
                  <a:outerShdw blurRad="38100" dist="38100" dir="2700000" algn="tl">
                    <a:srgbClr val="000000">
                      <a:alpha val="43137"/>
                    </a:srgbClr>
                  </a:outerShdw>
                </a:effectLst>
              </a:endParaRPr>
            </a:p>
          </p:txBody>
        </p:sp>
        <p:cxnSp>
          <p:nvCxnSpPr>
            <p:cNvPr id="80" name="直接连接符 79"/>
            <p:cNvCxnSpPr/>
            <p:nvPr/>
          </p:nvCxnSpPr>
          <p:spPr bwMode="auto">
            <a:xfrm>
              <a:off x="4211960" y="4005064"/>
              <a:ext cx="1944216" cy="0"/>
            </a:xfrm>
            <a:prstGeom prst="line">
              <a:avLst/>
            </a:prstGeom>
            <a:noFill/>
            <a:ln w="38100" cap="flat" cmpd="sng" algn="ctr">
              <a:solidFill>
                <a:srgbClr val="000514"/>
              </a:solidFill>
              <a:prstDash val="solid"/>
              <a:round/>
              <a:headEnd type="none" w="med" len="med"/>
              <a:tailEnd type="none" w="med" len="med"/>
            </a:ln>
            <a:effectLst/>
          </p:spPr>
        </p:cxnSp>
        <p:sp>
          <p:nvSpPr>
            <p:cNvPr id="81" name="TextBox 80"/>
            <p:cNvSpPr txBox="1"/>
            <p:nvPr/>
          </p:nvSpPr>
          <p:spPr>
            <a:xfrm>
              <a:off x="6084168" y="3717032"/>
              <a:ext cx="2206053" cy="584775"/>
            </a:xfrm>
            <a:prstGeom prst="rect">
              <a:avLst/>
            </a:prstGeom>
            <a:noFill/>
          </p:spPr>
          <p:txBody>
            <a:bodyPr wrap="none" rtlCol="0">
              <a:spAutoFit/>
            </a:bodyPr>
            <a:lstStyle/>
            <a:p>
              <a:r>
                <a:rPr lang="en-US" altLang="zh-CN" sz="3200" b="1" dirty="0" smtClean="0">
                  <a:effectLst>
                    <a:outerShdw blurRad="38100" dist="38100" dir="2700000" algn="tl">
                      <a:srgbClr val="000000">
                        <a:alpha val="43137"/>
                      </a:srgbClr>
                    </a:outerShdw>
                  </a:effectLst>
                </a:rPr>
                <a:t>×7.4V </a:t>
              </a:r>
              <a:r>
                <a:rPr lang="en-US" altLang="zh-CN" sz="3200" b="1" dirty="0" smtClean="0">
                  <a:solidFill>
                    <a:srgbClr val="FF0000"/>
                  </a:solidFill>
                  <a:effectLst>
                    <a:outerShdw blurRad="38100" dist="38100" dir="2700000" algn="tl">
                      <a:srgbClr val="000000">
                        <a:alpha val="43137"/>
                      </a:srgbClr>
                    </a:outerShdw>
                  </a:effectLst>
                </a:rPr>
                <a:t>&lt;</a:t>
              </a:r>
              <a:r>
                <a:rPr lang="en-US" altLang="zh-CN" sz="3200" b="1" dirty="0" smtClean="0">
                  <a:effectLst>
                    <a:outerShdw blurRad="38100" dist="38100" dir="2700000" algn="tl">
                      <a:srgbClr val="000000">
                        <a:alpha val="43137"/>
                      </a:srgbClr>
                    </a:outerShdw>
                  </a:effectLst>
                </a:rPr>
                <a:t> </a:t>
              </a:r>
              <a:r>
                <a:rPr lang="en-US" altLang="zh-CN" sz="3200" b="1" dirty="0" smtClean="0">
                  <a:solidFill>
                    <a:srgbClr val="FF0000"/>
                  </a:solidFill>
                  <a:effectLst>
                    <a:outerShdw blurRad="38100" dist="38100" dir="2700000" algn="tl">
                      <a:srgbClr val="000000">
                        <a:alpha val="43137"/>
                      </a:srgbClr>
                    </a:outerShdw>
                  </a:effectLst>
                </a:rPr>
                <a:t>5V</a:t>
              </a:r>
              <a:endParaRPr lang="zh-CN" altLang="en-US" sz="3200" b="1" baseline="-25000" dirty="0">
                <a:solidFill>
                  <a:srgbClr val="FF0000"/>
                </a:solidFill>
                <a:effectLst>
                  <a:outerShdw blurRad="38100" dist="38100" dir="2700000" algn="tl">
                    <a:srgbClr val="000000">
                      <a:alpha val="43137"/>
                    </a:srgbClr>
                  </a:outerShdw>
                </a:effectLst>
              </a:endParaRPr>
            </a:p>
          </p:txBody>
        </p:sp>
        <p:sp>
          <p:nvSpPr>
            <p:cNvPr id="82" name="TextBox 81"/>
            <p:cNvSpPr txBox="1"/>
            <p:nvPr/>
          </p:nvSpPr>
          <p:spPr>
            <a:xfrm>
              <a:off x="3471306" y="3717032"/>
              <a:ext cx="596638" cy="584775"/>
            </a:xfrm>
            <a:prstGeom prst="rect">
              <a:avLst/>
            </a:prstGeom>
            <a:noFill/>
          </p:spPr>
          <p:txBody>
            <a:bodyPr wrap="none" rtlCol="0">
              <a:spAutoFit/>
            </a:bodyPr>
            <a:lstStyle/>
            <a:p>
              <a:r>
                <a:rPr lang="zh-CN" altLang="en-US" sz="3200" b="1" dirty="0" smtClean="0">
                  <a:effectLst>
                    <a:outerShdw blurRad="38100" dist="38100" dir="2700000" algn="tl">
                      <a:srgbClr val="000000">
                        <a:alpha val="43137"/>
                      </a:srgbClr>
                    </a:outerShdw>
                  </a:effectLst>
                </a:rPr>
                <a:t>但</a:t>
              </a:r>
              <a:endParaRPr lang="zh-CN" altLang="en-US" sz="3200" b="1" baseline="-25000" dirty="0">
                <a:effectLst>
                  <a:outerShdw blurRad="38100" dist="38100" dir="2700000" algn="tl">
                    <a:srgbClr val="000000">
                      <a:alpha val="43137"/>
                    </a:srgbClr>
                  </a:outerShdw>
                </a:effectLst>
              </a:endParaRPr>
            </a:p>
          </p:txBody>
        </p:sp>
        <p:sp>
          <p:nvSpPr>
            <p:cNvPr id="84" name="TextBox 83"/>
            <p:cNvSpPr txBox="1"/>
            <p:nvPr/>
          </p:nvSpPr>
          <p:spPr>
            <a:xfrm>
              <a:off x="4499992" y="3356992"/>
              <a:ext cx="1301959" cy="584775"/>
            </a:xfrm>
            <a:prstGeom prst="rect">
              <a:avLst/>
            </a:prstGeom>
            <a:noFill/>
          </p:spPr>
          <p:txBody>
            <a:bodyPr wrap="none" rtlCol="0">
              <a:spAutoFit/>
            </a:bodyPr>
            <a:lstStyle/>
            <a:p>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2</a:t>
              </a:r>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x</a:t>
              </a:r>
              <a:endParaRPr lang="zh-CN" altLang="en-US" sz="3200" b="1" baseline="-25000" dirty="0">
                <a:effectLst>
                  <a:outerShdw blurRad="38100" dist="38100" dir="2700000" algn="tl">
                    <a:srgbClr val="000000">
                      <a:alpha val="43137"/>
                    </a:srgbClr>
                  </a:outerShdw>
                </a:effectLst>
              </a:endParaRPr>
            </a:p>
          </p:txBody>
        </p:sp>
      </p:grpSp>
      <p:sp>
        <p:nvSpPr>
          <p:cNvPr id="89" name="TextBox 88"/>
          <p:cNvSpPr txBox="1"/>
          <p:nvPr/>
        </p:nvSpPr>
        <p:spPr>
          <a:xfrm>
            <a:off x="3785533" y="5085184"/>
            <a:ext cx="4633000" cy="584775"/>
          </a:xfrm>
          <a:prstGeom prst="rect">
            <a:avLst/>
          </a:prstGeom>
          <a:noFill/>
        </p:spPr>
        <p:txBody>
          <a:bodyPr wrap="none" rtlCol="0">
            <a:spAutoFit/>
          </a:bodyPr>
          <a:lstStyle/>
          <a:p>
            <a:r>
              <a:rPr lang="zh-CN" altLang="en-US" sz="3200" b="1" dirty="0" smtClean="0">
                <a:effectLst>
                  <a:outerShdw blurRad="38100" dist="38100" dir="2700000" algn="tl">
                    <a:srgbClr val="000000">
                      <a:alpha val="43137"/>
                    </a:srgbClr>
                  </a:outerShdw>
                </a:effectLst>
              </a:rPr>
              <a:t>应相应的减小</a:t>
            </a:r>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1</a:t>
            </a:r>
            <a:r>
              <a:rPr lang="zh-CN" altLang="en-US" sz="3200" b="1" dirty="0" smtClean="0">
                <a:effectLst>
                  <a:outerShdw blurRad="38100" dist="38100" dir="2700000" algn="tl">
                    <a:srgbClr val="000000">
                      <a:alpha val="43137"/>
                    </a:srgbClr>
                  </a:outerShdw>
                </a:effectLst>
              </a:rPr>
              <a:t>，增大</a:t>
            </a:r>
            <a:r>
              <a:rPr lang="en-US" altLang="zh-CN" sz="3200" b="1" dirty="0" smtClean="0">
                <a:effectLst>
                  <a:outerShdw blurRad="38100" dist="38100" dir="2700000" algn="tl">
                    <a:srgbClr val="000000">
                      <a:alpha val="43137"/>
                    </a:srgbClr>
                  </a:outerShdw>
                </a:effectLst>
              </a:rPr>
              <a:t>R</a:t>
            </a:r>
            <a:r>
              <a:rPr lang="en-US" altLang="zh-CN" sz="3200" b="1" baseline="-25000" dirty="0" smtClean="0">
                <a:effectLst>
                  <a:outerShdw blurRad="38100" dist="38100" dir="2700000" algn="tl">
                    <a:srgbClr val="000000">
                      <a:alpha val="43137"/>
                    </a:srgbClr>
                  </a:outerShdw>
                </a:effectLst>
              </a:rPr>
              <a:t>2</a:t>
            </a:r>
            <a:endParaRPr lang="zh-CN" altLang="en-US" sz="3200" b="1" baseline="-25000"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11560" y="1700808"/>
            <a:ext cx="2952328" cy="3128561"/>
            <a:chOff x="611560" y="1700808"/>
            <a:chExt cx="2952328" cy="3128561"/>
          </a:xfrm>
        </p:grpSpPr>
        <p:pic>
          <p:nvPicPr>
            <p:cNvPr id="32" name="图片 31" descr="759090.jpg"/>
            <p:cNvPicPr>
              <a:picLocks noChangeAspect="1"/>
            </p:cNvPicPr>
            <p:nvPr/>
          </p:nvPicPr>
          <p:blipFill>
            <a:blip r:embed="rId2" cstate="screen"/>
            <a:srcRect/>
            <a:stretch>
              <a:fillRect/>
            </a:stretch>
          </p:blipFill>
          <p:spPr>
            <a:xfrm>
              <a:off x="611560" y="1700808"/>
              <a:ext cx="2952328" cy="2933700"/>
            </a:xfrm>
            <a:prstGeom prst="rect">
              <a:avLst/>
            </a:prstGeom>
          </p:spPr>
        </p:pic>
        <p:sp>
          <p:nvSpPr>
            <p:cNvPr id="33" name="矩形 32"/>
            <p:cNvSpPr/>
            <p:nvPr/>
          </p:nvSpPr>
          <p:spPr>
            <a:xfrm rot="20224194">
              <a:off x="2459953" y="4325313"/>
              <a:ext cx="100049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effectLst>
                    <a:outerShdw blurRad="38100" dist="38100" dir="2700000" algn="tl">
                      <a:srgbClr val="000000">
                        <a:alpha val="43137"/>
                      </a:srgbClr>
                    </a:outerShdw>
                  </a:effectLst>
                </a:rPr>
                <a:t>1 2 3</a:t>
              </a:r>
              <a:endParaRPr lang="zh-CN" altLang="en-US" sz="2800" b="1" dirty="0">
                <a:solidFill>
                  <a:schemeClr val="tx1"/>
                </a:solidFill>
                <a:effectLst>
                  <a:outerShdw blurRad="38100" dist="38100" dir="2700000" algn="tl">
                    <a:srgbClr val="000000">
                      <a:alpha val="43137"/>
                    </a:srgbClr>
                  </a:outerShdw>
                </a:effectLst>
              </a:endParaRPr>
            </a:p>
          </p:txBody>
        </p:sp>
        <p:sp>
          <p:nvSpPr>
            <p:cNvPr id="35" name="任意多边形 34"/>
            <p:cNvSpPr/>
            <p:nvPr/>
          </p:nvSpPr>
          <p:spPr>
            <a:xfrm rot="20407183">
              <a:off x="2571151" y="4406154"/>
              <a:ext cx="97694" cy="49745"/>
            </a:xfrm>
            <a:custGeom>
              <a:avLst/>
              <a:gdLst>
                <a:gd name="connsiteX0" fmla="*/ 30956 w 102393"/>
                <a:gd name="connsiteY0" fmla="*/ 0 h 50006"/>
                <a:gd name="connsiteX1" fmla="*/ 30956 w 102393"/>
                <a:gd name="connsiteY1" fmla="*/ 0 h 50006"/>
                <a:gd name="connsiteX2" fmla="*/ 16668 w 102393"/>
                <a:gd name="connsiteY2" fmla="*/ 16668 h 50006"/>
                <a:gd name="connsiteX3" fmla="*/ 0 w 102393"/>
                <a:gd name="connsiteY3" fmla="*/ 38100 h 50006"/>
                <a:gd name="connsiteX4" fmla="*/ 0 w 102393"/>
                <a:gd name="connsiteY4" fmla="*/ 40481 h 50006"/>
                <a:gd name="connsiteX5" fmla="*/ 69056 w 102393"/>
                <a:gd name="connsiteY5" fmla="*/ 50006 h 50006"/>
                <a:gd name="connsiteX6" fmla="*/ 102393 w 102393"/>
                <a:gd name="connsiteY6" fmla="*/ 11906 h 50006"/>
                <a:gd name="connsiteX7" fmla="*/ 30956 w 102393"/>
                <a:gd name="connsiteY7" fmla="*/ 0 h 5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393" h="50006">
                  <a:moveTo>
                    <a:pt x="30956" y="0"/>
                  </a:moveTo>
                  <a:lnTo>
                    <a:pt x="30956" y="0"/>
                  </a:lnTo>
                  <a:cubicBezTo>
                    <a:pt x="26193" y="5556"/>
                    <a:pt x="21563" y="11229"/>
                    <a:pt x="16668" y="16668"/>
                  </a:cubicBezTo>
                  <a:cubicBezTo>
                    <a:pt x="12180" y="21654"/>
                    <a:pt x="0" y="31558"/>
                    <a:pt x="0" y="38100"/>
                  </a:cubicBezTo>
                  <a:lnTo>
                    <a:pt x="0" y="40481"/>
                  </a:lnTo>
                  <a:lnTo>
                    <a:pt x="69056" y="50006"/>
                  </a:lnTo>
                  <a:lnTo>
                    <a:pt x="102393" y="11906"/>
                  </a:lnTo>
                  <a:lnTo>
                    <a:pt x="30956"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rot="20407183">
              <a:off x="2791874" y="4326032"/>
              <a:ext cx="87926" cy="45719"/>
            </a:xfrm>
            <a:custGeom>
              <a:avLst/>
              <a:gdLst>
                <a:gd name="connsiteX0" fmla="*/ 30956 w 102393"/>
                <a:gd name="connsiteY0" fmla="*/ 0 h 50006"/>
                <a:gd name="connsiteX1" fmla="*/ 30956 w 102393"/>
                <a:gd name="connsiteY1" fmla="*/ 0 h 50006"/>
                <a:gd name="connsiteX2" fmla="*/ 16668 w 102393"/>
                <a:gd name="connsiteY2" fmla="*/ 16668 h 50006"/>
                <a:gd name="connsiteX3" fmla="*/ 0 w 102393"/>
                <a:gd name="connsiteY3" fmla="*/ 38100 h 50006"/>
                <a:gd name="connsiteX4" fmla="*/ 0 w 102393"/>
                <a:gd name="connsiteY4" fmla="*/ 40481 h 50006"/>
                <a:gd name="connsiteX5" fmla="*/ 69056 w 102393"/>
                <a:gd name="connsiteY5" fmla="*/ 50006 h 50006"/>
                <a:gd name="connsiteX6" fmla="*/ 102393 w 102393"/>
                <a:gd name="connsiteY6" fmla="*/ 11906 h 50006"/>
                <a:gd name="connsiteX7" fmla="*/ 30956 w 102393"/>
                <a:gd name="connsiteY7" fmla="*/ 0 h 5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393" h="50006">
                  <a:moveTo>
                    <a:pt x="30956" y="0"/>
                  </a:moveTo>
                  <a:lnTo>
                    <a:pt x="30956" y="0"/>
                  </a:lnTo>
                  <a:cubicBezTo>
                    <a:pt x="26193" y="5556"/>
                    <a:pt x="21563" y="11229"/>
                    <a:pt x="16668" y="16668"/>
                  </a:cubicBezTo>
                  <a:cubicBezTo>
                    <a:pt x="12180" y="21654"/>
                    <a:pt x="0" y="31558"/>
                    <a:pt x="0" y="38100"/>
                  </a:cubicBezTo>
                  <a:lnTo>
                    <a:pt x="0" y="40481"/>
                  </a:lnTo>
                  <a:lnTo>
                    <a:pt x="69056" y="50006"/>
                  </a:lnTo>
                  <a:lnTo>
                    <a:pt x="102393" y="11906"/>
                  </a:lnTo>
                  <a:lnTo>
                    <a:pt x="30956"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20407183">
              <a:off x="2973582" y="4248992"/>
              <a:ext cx="97694" cy="49745"/>
            </a:xfrm>
            <a:custGeom>
              <a:avLst/>
              <a:gdLst>
                <a:gd name="connsiteX0" fmla="*/ 30956 w 102393"/>
                <a:gd name="connsiteY0" fmla="*/ 0 h 50006"/>
                <a:gd name="connsiteX1" fmla="*/ 30956 w 102393"/>
                <a:gd name="connsiteY1" fmla="*/ 0 h 50006"/>
                <a:gd name="connsiteX2" fmla="*/ 16668 w 102393"/>
                <a:gd name="connsiteY2" fmla="*/ 16668 h 50006"/>
                <a:gd name="connsiteX3" fmla="*/ 0 w 102393"/>
                <a:gd name="connsiteY3" fmla="*/ 38100 h 50006"/>
                <a:gd name="connsiteX4" fmla="*/ 0 w 102393"/>
                <a:gd name="connsiteY4" fmla="*/ 40481 h 50006"/>
                <a:gd name="connsiteX5" fmla="*/ 69056 w 102393"/>
                <a:gd name="connsiteY5" fmla="*/ 50006 h 50006"/>
                <a:gd name="connsiteX6" fmla="*/ 102393 w 102393"/>
                <a:gd name="connsiteY6" fmla="*/ 11906 h 50006"/>
                <a:gd name="connsiteX7" fmla="*/ 30956 w 102393"/>
                <a:gd name="connsiteY7" fmla="*/ 0 h 5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393" h="50006">
                  <a:moveTo>
                    <a:pt x="30956" y="0"/>
                  </a:moveTo>
                  <a:lnTo>
                    <a:pt x="30956" y="0"/>
                  </a:lnTo>
                  <a:cubicBezTo>
                    <a:pt x="26193" y="5556"/>
                    <a:pt x="21563" y="11229"/>
                    <a:pt x="16668" y="16668"/>
                  </a:cubicBezTo>
                  <a:cubicBezTo>
                    <a:pt x="12180" y="21654"/>
                    <a:pt x="0" y="31558"/>
                    <a:pt x="0" y="38100"/>
                  </a:cubicBezTo>
                  <a:lnTo>
                    <a:pt x="0" y="40481"/>
                  </a:lnTo>
                  <a:lnTo>
                    <a:pt x="69056" y="50006"/>
                  </a:lnTo>
                  <a:lnTo>
                    <a:pt x="102393" y="11906"/>
                  </a:lnTo>
                  <a:lnTo>
                    <a:pt x="30956"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0" name="组合 129"/>
          <p:cNvGrpSpPr/>
          <p:nvPr/>
        </p:nvGrpSpPr>
        <p:grpSpPr>
          <a:xfrm>
            <a:off x="3583985" y="2584336"/>
            <a:ext cx="5230318" cy="3220928"/>
            <a:chOff x="3583985" y="2584336"/>
            <a:chExt cx="5230318" cy="3220928"/>
          </a:xfrm>
        </p:grpSpPr>
        <p:sp>
          <p:nvSpPr>
            <p:cNvPr id="62" name="TextBox 61"/>
            <p:cNvSpPr txBox="1"/>
            <p:nvPr/>
          </p:nvSpPr>
          <p:spPr>
            <a:xfrm>
              <a:off x="7956376" y="2587764"/>
              <a:ext cx="857927" cy="52322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800" b="1" kern="0" dirty="0" smtClean="0">
                  <a:solidFill>
                    <a:srgbClr val="C00000"/>
                  </a:solidFill>
                  <a:effectLst>
                    <a:outerShdw blurRad="38100" dist="38100" dir="2700000" algn="tl">
                      <a:srgbClr val="000000">
                        <a:alpha val="43137"/>
                      </a:srgbClr>
                    </a:outerShdw>
                  </a:effectLst>
                </a:rPr>
                <a:t>7.4V</a:t>
              </a:r>
              <a:endParaRPr kumimoji="0" lang="zh-CN" altLang="en-US" sz="28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endParaRPr>
            </a:p>
          </p:txBody>
        </p:sp>
        <p:grpSp>
          <p:nvGrpSpPr>
            <p:cNvPr id="116" name="组合 115"/>
            <p:cNvGrpSpPr/>
            <p:nvPr/>
          </p:nvGrpSpPr>
          <p:grpSpPr>
            <a:xfrm>
              <a:off x="4151927" y="2973082"/>
              <a:ext cx="4551579" cy="2832182"/>
              <a:chOff x="4749619" y="2900920"/>
              <a:chExt cx="3510317" cy="2184264"/>
            </a:xfrm>
          </p:grpSpPr>
          <p:cxnSp>
            <p:nvCxnSpPr>
              <p:cNvPr id="46" name="直接连接符 45"/>
              <p:cNvCxnSpPr/>
              <p:nvPr/>
            </p:nvCxnSpPr>
            <p:spPr bwMode="auto">
              <a:xfrm flipH="1">
                <a:off x="6721861" y="3206603"/>
                <a:ext cx="1317058" cy="0"/>
              </a:xfrm>
              <a:prstGeom prst="line">
                <a:avLst/>
              </a:prstGeom>
              <a:noFill/>
              <a:ln w="38100" cap="flat" cmpd="sng" algn="ctr">
                <a:solidFill>
                  <a:schemeClr val="tx1"/>
                </a:solidFill>
                <a:prstDash val="solid"/>
                <a:round/>
                <a:headEnd type="none" w="med" len="med"/>
                <a:tailEnd type="none" w="med" len="med"/>
              </a:ln>
              <a:effectLst/>
            </p:spPr>
          </p:cxnSp>
          <p:grpSp>
            <p:nvGrpSpPr>
              <p:cNvPr id="56" name="组合 80"/>
              <p:cNvGrpSpPr/>
              <p:nvPr/>
            </p:nvGrpSpPr>
            <p:grpSpPr>
              <a:xfrm>
                <a:off x="6309258" y="4913736"/>
                <a:ext cx="373856" cy="171448"/>
                <a:chOff x="3740936" y="1847836"/>
                <a:chExt cx="373856" cy="171448"/>
              </a:xfrm>
            </p:grpSpPr>
            <p:cxnSp>
              <p:nvCxnSpPr>
                <p:cNvPr id="63" name="直接连接符 62"/>
                <p:cNvCxnSpPr/>
                <p:nvPr/>
              </p:nvCxnSpPr>
              <p:spPr bwMode="auto">
                <a:xfrm>
                  <a:off x="3740936" y="1847836"/>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64" name="直接连接符 63"/>
                <p:cNvCxnSpPr/>
                <p:nvPr/>
              </p:nvCxnSpPr>
              <p:spPr bwMode="auto">
                <a:xfrm>
                  <a:off x="3817136" y="1933560"/>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65" name="直接连接符 64"/>
                <p:cNvCxnSpPr/>
                <p:nvPr/>
              </p:nvCxnSpPr>
              <p:spPr bwMode="auto">
                <a:xfrm>
                  <a:off x="3888574" y="2019284"/>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60" name="直接连接符 59"/>
              <p:cNvCxnSpPr/>
              <p:nvPr/>
            </p:nvCxnSpPr>
            <p:spPr bwMode="auto">
              <a:xfrm>
                <a:off x="6492962" y="2932918"/>
                <a:ext cx="0" cy="1967101"/>
              </a:xfrm>
              <a:prstGeom prst="line">
                <a:avLst/>
              </a:prstGeom>
              <a:noFill/>
              <a:ln w="38100" cap="flat" cmpd="sng" algn="ctr">
                <a:solidFill>
                  <a:schemeClr val="tx1"/>
                </a:solidFill>
                <a:prstDash val="solid"/>
                <a:round/>
                <a:headEnd type="none" w="med" len="med"/>
                <a:tailEnd type="none" w="med" len="med"/>
              </a:ln>
              <a:effectLst/>
            </p:spPr>
          </p:cxnSp>
          <p:cxnSp>
            <p:nvCxnSpPr>
              <p:cNvPr id="61" name="直接连接符 60"/>
              <p:cNvCxnSpPr/>
              <p:nvPr/>
            </p:nvCxnSpPr>
            <p:spPr bwMode="auto">
              <a:xfrm>
                <a:off x="7762968" y="2964691"/>
                <a:ext cx="496968" cy="0"/>
              </a:xfrm>
              <a:prstGeom prst="line">
                <a:avLst/>
              </a:prstGeom>
              <a:noFill/>
              <a:ln w="38100" cap="flat" cmpd="sng" algn="ctr">
                <a:solidFill>
                  <a:srgbClr val="000514"/>
                </a:solidFill>
                <a:prstDash val="solid"/>
                <a:round/>
                <a:headEnd type="none" w="med" len="med"/>
                <a:tailEnd type="none" w="med" len="med"/>
              </a:ln>
              <a:effectLst/>
            </p:spPr>
          </p:cxnSp>
          <p:cxnSp>
            <p:nvCxnSpPr>
              <p:cNvPr id="67" name="直接连接符 66"/>
              <p:cNvCxnSpPr/>
              <p:nvPr/>
            </p:nvCxnSpPr>
            <p:spPr bwMode="auto">
              <a:xfrm>
                <a:off x="6735230" y="2900920"/>
                <a:ext cx="0" cy="322699"/>
              </a:xfrm>
              <a:prstGeom prst="line">
                <a:avLst/>
              </a:prstGeom>
              <a:noFill/>
              <a:ln w="38100" cap="flat" cmpd="sng" algn="ctr">
                <a:solidFill>
                  <a:schemeClr val="tx1"/>
                </a:solidFill>
                <a:prstDash val="solid"/>
                <a:round/>
                <a:headEnd type="none" w="med" len="med"/>
                <a:tailEnd type="none" w="med" len="med"/>
              </a:ln>
              <a:effectLst/>
            </p:spPr>
          </p:cxnSp>
          <p:cxnSp>
            <p:nvCxnSpPr>
              <p:cNvPr id="70" name="直接连接符 69"/>
              <p:cNvCxnSpPr/>
              <p:nvPr/>
            </p:nvCxnSpPr>
            <p:spPr bwMode="auto">
              <a:xfrm>
                <a:off x="6242043" y="2900920"/>
                <a:ext cx="0" cy="322699"/>
              </a:xfrm>
              <a:prstGeom prst="line">
                <a:avLst/>
              </a:prstGeom>
              <a:noFill/>
              <a:ln w="38100" cap="flat" cmpd="sng" algn="ctr">
                <a:solidFill>
                  <a:schemeClr val="tx1"/>
                </a:solidFill>
                <a:prstDash val="solid"/>
                <a:round/>
                <a:headEnd type="none" w="med" len="med"/>
                <a:tailEnd type="none" w="med" len="med"/>
              </a:ln>
              <a:effectLst/>
            </p:spPr>
          </p:cxnSp>
          <p:cxnSp>
            <p:nvCxnSpPr>
              <p:cNvPr id="71" name="直接连接符 70"/>
              <p:cNvCxnSpPr/>
              <p:nvPr/>
            </p:nvCxnSpPr>
            <p:spPr bwMode="auto">
              <a:xfrm flipH="1">
                <a:off x="4965519" y="3206603"/>
                <a:ext cx="1281113" cy="0"/>
              </a:xfrm>
              <a:prstGeom prst="line">
                <a:avLst/>
              </a:prstGeom>
              <a:noFill/>
              <a:ln w="38100" cap="flat" cmpd="sng" algn="ctr">
                <a:solidFill>
                  <a:schemeClr val="tx1"/>
                </a:solidFill>
                <a:prstDash val="solid"/>
                <a:round/>
                <a:headEnd type="none" w="med" len="med"/>
                <a:tailEnd type="none" w="med" len="med"/>
              </a:ln>
              <a:effectLst/>
            </p:spPr>
          </p:cxnSp>
          <p:cxnSp>
            <p:nvCxnSpPr>
              <p:cNvPr id="73" name="直接连接符 72"/>
              <p:cNvCxnSpPr/>
              <p:nvPr/>
            </p:nvCxnSpPr>
            <p:spPr bwMode="auto">
              <a:xfrm>
                <a:off x="7161949" y="3212953"/>
                <a:ext cx="0" cy="576064"/>
              </a:xfrm>
              <a:prstGeom prst="line">
                <a:avLst/>
              </a:prstGeom>
              <a:noFill/>
              <a:ln w="38100" cap="flat" cmpd="sng" algn="ctr">
                <a:solidFill>
                  <a:schemeClr val="tx1"/>
                </a:solidFill>
                <a:prstDash val="solid"/>
                <a:round/>
                <a:headEnd type="none" w="med" len="med"/>
                <a:tailEnd type="none" w="med" len="med"/>
              </a:ln>
              <a:effectLst/>
            </p:spPr>
          </p:cxnSp>
          <p:cxnSp>
            <p:nvCxnSpPr>
              <p:cNvPr id="75" name="直接连接符 74"/>
              <p:cNvCxnSpPr/>
              <p:nvPr/>
            </p:nvCxnSpPr>
            <p:spPr bwMode="auto">
              <a:xfrm>
                <a:off x="6945925" y="3789017"/>
                <a:ext cx="432048" cy="0"/>
              </a:xfrm>
              <a:prstGeom prst="line">
                <a:avLst/>
              </a:prstGeom>
              <a:noFill/>
              <a:ln w="38100" cap="flat" cmpd="sng" algn="ctr">
                <a:solidFill>
                  <a:schemeClr val="tx1"/>
                </a:solidFill>
                <a:prstDash val="solid"/>
                <a:round/>
                <a:headEnd type="none" w="med" len="med"/>
                <a:tailEnd type="none" w="med" len="med"/>
              </a:ln>
              <a:effectLst/>
            </p:spPr>
          </p:cxnSp>
          <p:cxnSp>
            <p:nvCxnSpPr>
              <p:cNvPr id="79" name="直接连接符 78"/>
              <p:cNvCxnSpPr/>
              <p:nvPr/>
            </p:nvCxnSpPr>
            <p:spPr bwMode="auto">
              <a:xfrm>
                <a:off x="6945925" y="3933033"/>
                <a:ext cx="432048" cy="0"/>
              </a:xfrm>
              <a:prstGeom prst="line">
                <a:avLst/>
              </a:prstGeom>
              <a:noFill/>
              <a:ln w="38100" cap="flat" cmpd="sng" algn="ctr">
                <a:solidFill>
                  <a:schemeClr val="tx1"/>
                </a:solidFill>
                <a:prstDash val="solid"/>
                <a:round/>
                <a:headEnd type="none" w="med" len="med"/>
                <a:tailEnd type="none" w="med" len="med"/>
              </a:ln>
              <a:effectLst/>
            </p:spPr>
          </p:cxnSp>
          <p:cxnSp>
            <p:nvCxnSpPr>
              <p:cNvPr id="80" name="直接连接符 79"/>
              <p:cNvCxnSpPr/>
              <p:nvPr/>
            </p:nvCxnSpPr>
            <p:spPr bwMode="auto">
              <a:xfrm>
                <a:off x="7161949" y="3933033"/>
                <a:ext cx="0" cy="576064"/>
              </a:xfrm>
              <a:prstGeom prst="line">
                <a:avLst/>
              </a:prstGeom>
              <a:noFill/>
              <a:ln w="38100" cap="flat" cmpd="sng" algn="ctr">
                <a:solidFill>
                  <a:schemeClr val="tx1"/>
                </a:solidFill>
                <a:prstDash val="solid"/>
                <a:round/>
                <a:headEnd type="none" w="med" len="med"/>
                <a:tailEnd type="none" w="med" len="med"/>
              </a:ln>
              <a:effectLst/>
            </p:spPr>
          </p:cxnSp>
          <p:cxnSp>
            <p:nvCxnSpPr>
              <p:cNvPr id="81" name="直接连接符 80"/>
              <p:cNvCxnSpPr/>
              <p:nvPr/>
            </p:nvCxnSpPr>
            <p:spPr bwMode="auto">
              <a:xfrm flipH="1">
                <a:off x="4946469" y="4509097"/>
                <a:ext cx="3092450" cy="0"/>
              </a:xfrm>
              <a:prstGeom prst="line">
                <a:avLst/>
              </a:prstGeom>
              <a:noFill/>
              <a:ln w="38100" cap="flat" cmpd="sng" algn="ctr">
                <a:solidFill>
                  <a:schemeClr val="tx1"/>
                </a:solidFill>
                <a:prstDash val="solid"/>
                <a:round/>
                <a:headEnd type="none" w="med" len="med"/>
                <a:tailEnd type="none" w="med" len="med"/>
              </a:ln>
              <a:effectLst/>
            </p:spPr>
          </p:cxnSp>
          <p:cxnSp>
            <p:nvCxnSpPr>
              <p:cNvPr id="84" name="直接连接符 83"/>
              <p:cNvCxnSpPr/>
              <p:nvPr/>
            </p:nvCxnSpPr>
            <p:spPr bwMode="auto">
              <a:xfrm>
                <a:off x="8026045" y="2967585"/>
                <a:ext cx="0" cy="821432"/>
              </a:xfrm>
              <a:prstGeom prst="line">
                <a:avLst/>
              </a:prstGeom>
              <a:noFill/>
              <a:ln w="38100" cap="flat" cmpd="sng" algn="ctr">
                <a:solidFill>
                  <a:schemeClr val="tx1"/>
                </a:solidFill>
                <a:prstDash val="solid"/>
                <a:round/>
                <a:headEnd type="none" w="med" len="med"/>
                <a:tailEnd type="none" w="med" len="med"/>
              </a:ln>
              <a:effectLst/>
            </p:spPr>
          </p:cxnSp>
          <p:cxnSp>
            <p:nvCxnSpPr>
              <p:cNvPr id="85" name="直接连接符 84"/>
              <p:cNvCxnSpPr/>
              <p:nvPr/>
            </p:nvCxnSpPr>
            <p:spPr bwMode="auto">
              <a:xfrm>
                <a:off x="7810021" y="3789017"/>
                <a:ext cx="432048" cy="0"/>
              </a:xfrm>
              <a:prstGeom prst="line">
                <a:avLst/>
              </a:prstGeom>
              <a:noFill/>
              <a:ln w="38100" cap="flat" cmpd="sng" algn="ctr">
                <a:solidFill>
                  <a:schemeClr val="tx1"/>
                </a:solidFill>
                <a:prstDash val="solid"/>
                <a:round/>
                <a:headEnd type="none" w="med" len="med"/>
                <a:tailEnd type="none" w="med" len="med"/>
              </a:ln>
              <a:effectLst/>
            </p:spPr>
          </p:cxnSp>
          <p:cxnSp>
            <p:nvCxnSpPr>
              <p:cNvPr id="86" name="直接连接符 85"/>
              <p:cNvCxnSpPr/>
              <p:nvPr/>
            </p:nvCxnSpPr>
            <p:spPr bwMode="auto">
              <a:xfrm>
                <a:off x="7810021" y="3933033"/>
                <a:ext cx="432048" cy="0"/>
              </a:xfrm>
              <a:prstGeom prst="line">
                <a:avLst/>
              </a:prstGeom>
              <a:noFill/>
              <a:ln w="38100" cap="flat" cmpd="sng" algn="ctr">
                <a:solidFill>
                  <a:schemeClr val="tx1"/>
                </a:solidFill>
                <a:prstDash val="solid"/>
                <a:round/>
                <a:headEnd type="none" w="med" len="med"/>
                <a:tailEnd type="none" w="med" len="med"/>
              </a:ln>
              <a:effectLst/>
            </p:spPr>
          </p:cxnSp>
          <p:cxnSp>
            <p:nvCxnSpPr>
              <p:cNvPr id="87" name="直接连接符 86"/>
              <p:cNvCxnSpPr/>
              <p:nvPr/>
            </p:nvCxnSpPr>
            <p:spPr bwMode="auto">
              <a:xfrm>
                <a:off x="8026045" y="3933033"/>
                <a:ext cx="0" cy="576064"/>
              </a:xfrm>
              <a:prstGeom prst="line">
                <a:avLst/>
              </a:prstGeom>
              <a:noFill/>
              <a:ln w="38100" cap="flat" cmpd="sng" algn="ctr">
                <a:solidFill>
                  <a:schemeClr val="tx1"/>
                </a:solidFill>
                <a:prstDash val="solid"/>
                <a:round/>
                <a:headEnd type="none" w="med" len="med"/>
                <a:tailEnd type="none" w="med" len="med"/>
              </a:ln>
              <a:effectLst/>
            </p:spPr>
          </p:cxnSp>
          <p:cxnSp>
            <p:nvCxnSpPr>
              <p:cNvPr id="97" name="直接连接符 96"/>
              <p:cNvCxnSpPr/>
              <p:nvPr/>
            </p:nvCxnSpPr>
            <p:spPr bwMode="auto">
              <a:xfrm>
                <a:off x="5793797" y="3208885"/>
                <a:ext cx="0" cy="580132"/>
              </a:xfrm>
              <a:prstGeom prst="line">
                <a:avLst/>
              </a:prstGeom>
              <a:noFill/>
              <a:ln w="38100" cap="flat" cmpd="sng" algn="ctr">
                <a:solidFill>
                  <a:schemeClr val="tx1"/>
                </a:solidFill>
                <a:prstDash val="solid"/>
                <a:round/>
                <a:headEnd type="none" w="med" len="med"/>
                <a:tailEnd type="none" w="med" len="med"/>
              </a:ln>
              <a:effectLst/>
            </p:spPr>
          </p:cxnSp>
          <p:cxnSp>
            <p:nvCxnSpPr>
              <p:cNvPr id="98" name="直接连接符 97"/>
              <p:cNvCxnSpPr/>
              <p:nvPr/>
            </p:nvCxnSpPr>
            <p:spPr bwMode="auto">
              <a:xfrm>
                <a:off x="5577773" y="3789017"/>
                <a:ext cx="432048" cy="0"/>
              </a:xfrm>
              <a:prstGeom prst="line">
                <a:avLst/>
              </a:prstGeom>
              <a:noFill/>
              <a:ln w="38100" cap="flat" cmpd="sng" algn="ctr">
                <a:solidFill>
                  <a:schemeClr val="tx1"/>
                </a:solidFill>
                <a:prstDash val="solid"/>
                <a:round/>
                <a:headEnd type="none" w="med" len="med"/>
                <a:tailEnd type="none" w="med" len="med"/>
              </a:ln>
              <a:effectLst/>
            </p:spPr>
          </p:cxnSp>
          <p:cxnSp>
            <p:nvCxnSpPr>
              <p:cNvPr id="99" name="直接连接符 98"/>
              <p:cNvCxnSpPr/>
              <p:nvPr/>
            </p:nvCxnSpPr>
            <p:spPr bwMode="auto">
              <a:xfrm>
                <a:off x="5577773" y="3933033"/>
                <a:ext cx="432048" cy="0"/>
              </a:xfrm>
              <a:prstGeom prst="line">
                <a:avLst/>
              </a:prstGeom>
              <a:noFill/>
              <a:ln w="38100" cap="flat" cmpd="sng" algn="ctr">
                <a:solidFill>
                  <a:schemeClr val="tx1"/>
                </a:solidFill>
                <a:prstDash val="solid"/>
                <a:round/>
                <a:headEnd type="none" w="med" len="med"/>
                <a:tailEnd type="none" w="med" len="med"/>
              </a:ln>
              <a:effectLst/>
            </p:spPr>
          </p:cxnSp>
          <p:cxnSp>
            <p:nvCxnSpPr>
              <p:cNvPr id="100" name="直接连接符 99"/>
              <p:cNvCxnSpPr/>
              <p:nvPr/>
            </p:nvCxnSpPr>
            <p:spPr bwMode="auto">
              <a:xfrm>
                <a:off x="5793797" y="3933033"/>
                <a:ext cx="0" cy="576064"/>
              </a:xfrm>
              <a:prstGeom prst="line">
                <a:avLst/>
              </a:prstGeom>
              <a:noFill/>
              <a:ln w="38100" cap="flat" cmpd="sng" algn="ctr">
                <a:solidFill>
                  <a:schemeClr val="tx1"/>
                </a:solidFill>
                <a:prstDash val="solid"/>
                <a:round/>
                <a:headEnd type="none" w="med" len="med"/>
                <a:tailEnd type="none" w="med" len="med"/>
              </a:ln>
              <a:effectLst/>
            </p:spPr>
          </p:cxnSp>
          <p:cxnSp>
            <p:nvCxnSpPr>
              <p:cNvPr id="102" name="直接连接符 101"/>
              <p:cNvCxnSpPr/>
              <p:nvPr/>
            </p:nvCxnSpPr>
            <p:spPr bwMode="auto">
              <a:xfrm>
                <a:off x="4799333" y="2958815"/>
                <a:ext cx="338903" cy="0"/>
              </a:xfrm>
              <a:prstGeom prst="line">
                <a:avLst/>
              </a:prstGeom>
              <a:noFill/>
              <a:ln w="38100" cap="flat" cmpd="sng" algn="ctr">
                <a:solidFill>
                  <a:srgbClr val="000514"/>
                </a:solidFill>
                <a:prstDash val="solid"/>
                <a:round/>
                <a:headEnd type="none" w="med" len="med"/>
                <a:tailEnd type="none" w="med" len="med"/>
              </a:ln>
              <a:effectLst/>
            </p:spPr>
          </p:cxnSp>
          <p:cxnSp>
            <p:nvCxnSpPr>
              <p:cNvPr id="103" name="直接连接符 102"/>
              <p:cNvCxnSpPr/>
              <p:nvPr/>
            </p:nvCxnSpPr>
            <p:spPr bwMode="auto">
              <a:xfrm>
                <a:off x="4965643" y="2967585"/>
                <a:ext cx="0" cy="821432"/>
              </a:xfrm>
              <a:prstGeom prst="line">
                <a:avLst/>
              </a:prstGeom>
              <a:noFill/>
              <a:ln w="38100" cap="flat" cmpd="sng" algn="ctr">
                <a:solidFill>
                  <a:schemeClr val="tx1"/>
                </a:solidFill>
                <a:prstDash val="solid"/>
                <a:round/>
                <a:headEnd type="none" w="med" len="med"/>
                <a:tailEnd type="none" w="med" len="med"/>
              </a:ln>
              <a:effectLst/>
            </p:spPr>
          </p:cxnSp>
          <p:cxnSp>
            <p:nvCxnSpPr>
              <p:cNvPr id="104" name="直接连接符 103"/>
              <p:cNvCxnSpPr/>
              <p:nvPr/>
            </p:nvCxnSpPr>
            <p:spPr bwMode="auto">
              <a:xfrm>
                <a:off x="4749619" y="3789017"/>
                <a:ext cx="432048" cy="0"/>
              </a:xfrm>
              <a:prstGeom prst="line">
                <a:avLst/>
              </a:prstGeom>
              <a:noFill/>
              <a:ln w="38100" cap="flat" cmpd="sng" algn="ctr">
                <a:solidFill>
                  <a:schemeClr val="tx1"/>
                </a:solidFill>
                <a:prstDash val="solid"/>
                <a:round/>
                <a:headEnd type="none" w="med" len="med"/>
                <a:tailEnd type="none" w="med" len="med"/>
              </a:ln>
              <a:effectLst/>
            </p:spPr>
          </p:cxnSp>
          <p:cxnSp>
            <p:nvCxnSpPr>
              <p:cNvPr id="105" name="直接连接符 104"/>
              <p:cNvCxnSpPr/>
              <p:nvPr/>
            </p:nvCxnSpPr>
            <p:spPr bwMode="auto">
              <a:xfrm>
                <a:off x="4749619" y="3933033"/>
                <a:ext cx="432048" cy="0"/>
              </a:xfrm>
              <a:prstGeom prst="line">
                <a:avLst/>
              </a:prstGeom>
              <a:noFill/>
              <a:ln w="38100" cap="flat" cmpd="sng" algn="ctr">
                <a:solidFill>
                  <a:schemeClr val="tx1"/>
                </a:solidFill>
                <a:prstDash val="solid"/>
                <a:round/>
                <a:headEnd type="none" w="med" len="med"/>
                <a:tailEnd type="none" w="med" len="med"/>
              </a:ln>
              <a:effectLst/>
            </p:spPr>
          </p:cxnSp>
          <p:cxnSp>
            <p:nvCxnSpPr>
              <p:cNvPr id="106" name="直接连接符 105"/>
              <p:cNvCxnSpPr/>
              <p:nvPr/>
            </p:nvCxnSpPr>
            <p:spPr bwMode="auto">
              <a:xfrm>
                <a:off x="4965643" y="3933033"/>
                <a:ext cx="0" cy="576064"/>
              </a:xfrm>
              <a:prstGeom prst="line">
                <a:avLst/>
              </a:prstGeom>
              <a:noFill/>
              <a:ln w="38100" cap="flat" cmpd="sng" algn="ctr">
                <a:solidFill>
                  <a:schemeClr val="tx1"/>
                </a:solidFill>
                <a:prstDash val="solid"/>
                <a:round/>
                <a:headEnd type="none" w="med" len="med"/>
                <a:tailEnd type="none" w="med" len="med"/>
              </a:ln>
              <a:effectLst/>
            </p:spPr>
          </p:cxnSp>
          <p:sp>
            <p:nvSpPr>
              <p:cNvPr id="111" name="椭圆 110"/>
              <p:cNvSpPr/>
              <p:nvPr/>
            </p:nvSpPr>
            <p:spPr bwMode="auto">
              <a:xfrm>
                <a:off x="6442911" y="4444977"/>
                <a:ext cx="114300" cy="1143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b="1" dirty="0" smtClean="0">
                  <a:solidFill>
                    <a:srgbClr val="E5E5FF"/>
                  </a:solidFill>
                  <a:effectLst>
                    <a:outerShdw blurRad="38100" dist="38100" dir="2700000" algn="tl">
                      <a:srgbClr val="000000">
                        <a:alpha val="43137"/>
                      </a:srgbClr>
                    </a:outerShdw>
                  </a:effectLst>
                </a:endParaRPr>
              </a:p>
            </p:txBody>
          </p:sp>
        </p:grpSp>
        <p:sp>
          <p:nvSpPr>
            <p:cNvPr id="112" name="TextBox 111"/>
            <p:cNvSpPr txBox="1"/>
            <p:nvPr/>
          </p:nvSpPr>
          <p:spPr>
            <a:xfrm>
              <a:off x="4155192" y="2584336"/>
              <a:ext cx="579005" cy="52322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800" b="1" kern="0" dirty="0" smtClean="0">
                  <a:solidFill>
                    <a:schemeClr val="tx2"/>
                  </a:solidFill>
                  <a:effectLst>
                    <a:outerShdw blurRad="38100" dist="38100" dir="2700000" algn="tl">
                      <a:srgbClr val="000000">
                        <a:alpha val="43137"/>
                      </a:srgbClr>
                    </a:outerShdw>
                  </a:effectLst>
                </a:rPr>
                <a:t>5V</a:t>
              </a:r>
              <a:endParaRPr kumimoji="0" lang="zh-CN" altLang="en-US" sz="28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endParaRPr>
            </a:p>
          </p:txBody>
        </p:sp>
        <p:sp>
          <p:nvSpPr>
            <p:cNvPr id="124" name="TextBox 123"/>
            <p:cNvSpPr txBox="1"/>
            <p:nvPr/>
          </p:nvSpPr>
          <p:spPr>
            <a:xfrm>
              <a:off x="3583985" y="3721323"/>
              <a:ext cx="801823"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10uF</a:t>
              </a:r>
              <a:endParaRPr lang="zh-CN" altLang="en-US" sz="2400" b="1" dirty="0">
                <a:effectLst>
                  <a:outerShdw blurRad="38100" dist="38100" dir="2700000" algn="tl">
                    <a:srgbClr val="000000">
                      <a:alpha val="43137"/>
                    </a:srgbClr>
                  </a:outerShdw>
                </a:effectLst>
              </a:endParaRPr>
            </a:p>
          </p:txBody>
        </p:sp>
        <p:sp>
          <p:nvSpPr>
            <p:cNvPr id="125" name="矩形 124"/>
            <p:cNvSpPr/>
            <p:nvPr/>
          </p:nvSpPr>
          <p:spPr>
            <a:xfrm>
              <a:off x="4422218" y="3697868"/>
              <a:ext cx="365806" cy="523220"/>
            </a:xfrm>
            <a:prstGeom prst="rect">
              <a:avLst/>
            </a:prstGeom>
          </p:spPr>
          <p:txBody>
            <a:bodyPr wrap="none">
              <a:spAutoFit/>
            </a:bodyPr>
            <a:lstStyle/>
            <a:p>
              <a:r>
                <a:rPr lang="en-US" altLang="zh-CN" sz="2800" b="1" dirty="0" smtClean="0">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126" name="矩形 125"/>
            <p:cNvSpPr/>
            <p:nvPr/>
          </p:nvSpPr>
          <p:spPr>
            <a:xfrm>
              <a:off x="8388424" y="3697868"/>
              <a:ext cx="365806" cy="523220"/>
            </a:xfrm>
            <a:prstGeom prst="rect">
              <a:avLst/>
            </a:prstGeom>
          </p:spPr>
          <p:txBody>
            <a:bodyPr wrap="none">
              <a:spAutoFit/>
            </a:bodyPr>
            <a:lstStyle/>
            <a:p>
              <a:r>
                <a:rPr lang="en-US" altLang="zh-CN" sz="2800" b="1" dirty="0" smtClean="0">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127" name="TextBox 126"/>
            <p:cNvSpPr txBox="1"/>
            <p:nvPr/>
          </p:nvSpPr>
          <p:spPr>
            <a:xfrm>
              <a:off x="7490420" y="3721323"/>
              <a:ext cx="957313"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220uF</a:t>
              </a:r>
              <a:endParaRPr lang="zh-CN" altLang="en-US" sz="2400" b="1" dirty="0">
                <a:effectLst>
                  <a:outerShdw blurRad="38100" dist="38100" dir="2700000" algn="tl">
                    <a:srgbClr val="000000">
                      <a:alpha val="43137"/>
                    </a:srgbClr>
                  </a:outerShdw>
                </a:effectLst>
              </a:endParaRPr>
            </a:p>
          </p:txBody>
        </p:sp>
        <p:sp>
          <p:nvSpPr>
            <p:cNvPr id="128" name="TextBox 127"/>
            <p:cNvSpPr txBox="1"/>
            <p:nvPr/>
          </p:nvSpPr>
          <p:spPr>
            <a:xfrm>
              <a:off x="4906640" y="3721323"/>
              <a:ext cx="651140"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104</a:t>
              </a:r>
              <a:endParaRPr lang="zh-CN" altLang="en-US" sz="2400" b="1" dirty="0">
                <a:effectLst>
                  <a:outerShdw blurRad="38100" dist="38100" dir="2700000" algn="tl">
                    <a:srgbClr val="000000">
                      <a:alpha val="43137"/>
                    </a:srgbClr>
                  </a:outerShdw>
                </a:effectLst>
              </a:endParaRPr>
            </a:p>
          </p:txBody>
        </p:sp>
        <p:sp>
          <p:nvSpPr>
            <p:cNvPr id="129" name="TextBox 128"/>
            <p:cNvSpPr txBox="1"/>
            <p:nvPr/>
          </p:nvSpPr>
          <p:spPr>
            <a:xfrm>
              <a:off x="6664424" y="3721323"/>
              <a:ext cx="651140"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104</a:t>
              </a:r>
              <a:endParaRPr lang="zh-CN" altLang="en-US" sz="2400" b="1" dirty="0">
                <a:effectLst>
                  <a:outerShdw blurRad="38100" dist="38100" dir="2700000" algn="tl">
                    <a:srgbClr val="000000">
                      <a:alpha val="43137"/>
                    </a:srgbClr>
                  </a:outerShdw>
                </a:effectLst>
              </a:endParaRPr>
            </a:p>
          </p:txBody>
        </p:sp>
      </p:grpSp>
      <p:sp>
        <p:nvSpPr>
          <p:cNvPr id="2" name="标题 1"/>
          <p:cNvSpPr>
            <a:spLocks noGrp="1"/>
          </p:cNvSpPr>
          <p:nvPr>
            <p:ph type="title"/>
          </p:nvPr>
        </p:nvSpPr>
        <p:spPr/>
        <p:txBody>
          <a:bodyPr/>
          <a:lstStyle/>
          <a:p>
            <a:r>
              <a:rPr lang="en-US" altLang="zh-CN" dirty="0" smtClean="0"/>
              <a:t>78L05</a:t>
            </a:r>
            <a:r>
              <a:rPr lang="zh-CN" altLang="en-US" dirty="0" smtClean="0"/>
              <a:t>线性稳压器</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1" name="TextBox 40"/>
          <p:cNvSpPr txBox="1"/>
          <p:nvPr/>
        </p:nvSpPr>
        <p:spPr>
          <a:xfrm>
            <a:off x="544272" y="4564285"/>
            <a:ext cx="2587568" cy="1384995"/>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1.   5V</a:t>
            </a:r>
            <a:r>
              <a:rPr lang="zh-CN" altLang="en-US" sz="2800" b="1" dirty="0" smtClean="0">
                <a:effectLst>
                  <a:outerShdw blurRad="38100" dist="38100" dir="2700000" algn="tl">
                    <a:srgbClr val="000000">
                      <a:alpha val="43137"/>
                    </a:srgbClr>
                  </a:outerShdw>
                </a:effectLst>
              </a:rPr>
              <a:t>输出</a:t>
            </a:r>
            <a:endParaRPr lang="en-US" altLang="zh-CN" sz="2800" b="1" dirty="0" smtClean="0">
              <a:effectLst>
                <a:outerShdw blurRad="38100" dist="38100" dir="2700000" algn="tl">
                  <a:srgbClr val="000000">
                    <a:alpha val="43137"/>
                  </a:srgbClr>
                </a:outerShdw>
              </a:effectLst>
            </a:endParaRPr>
          </a:p>
          <a:p>
            <a:r>
              <a:rPr lang="en-US" altLang="zh-CN" sz="2800" b="1" dirty="0" smtClean="0">
                <a:effectLst>
                  <a:outerShdw blurRad="38100" dist="38100" dir="2700000" algn="tl">
                    <a:srgbClr val="000000">
                      <a:alpha val="43137"/>
                    </a:srgbClr>
                  </a:outerShdw>
                </a:effectLst>
              </a:rPr>
              <a:t>2.   GND</a:t>
            </a:r>
          </a:p>
          <a:p>
            <a:r>
              <a:rPr lang="en-US" altLang="zh-CN" sz="2800" b="1" dirty="0" smtClean="0">
                <a:effectLst>
                  <a:outerShdw blurRad="38100" dist="38100" dir="2700000" algn="tl">
                    <a:srgbClr val="000000">
                      <a:alpha val="43137"/>
                    </a:srgbClr>
                  </a:outerShdw>
                </a:effectLst>
              </a:rPr>
              <a:t>3.   7V</a:t>
            </a:r>
            <a:r>
              <a:rPr lang="en-US" altLang="zh-CN" sz="2800" b="1"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b="1" dirty="0" smtClean="0">
                <a:effectLst>
                  <a:outerShdw blurRad="38100" dist="38100" dir="2700000" algn="tl">
                    <a:srgbClr val="000000">
                      <a:alpha val="43137"/>
                    </a:srgbClr>
                  </a:outerShdw>
                </a:effectLst>
              </a:rPr>
              <a:t>20V</a:t>
            </a:r>
            <a:r>
              <a:rPr lang="zh-CN" altLang="en-US" sz="2800" b="1" dirty="0" smtClean="0">
                <a:effectLst>
                  <a:outerShdw blurRad="38100" dist="38100" dir="2700000" algn="tl">
                    <a:srgbClr val="000000">
                      <a:alpha val="43137"/>
                    </a:srgbClr>
                  </a:outerShdw>
                </a:effectLst>
              </a:rPr>
              <a:t>输入</a:t>
            </a:r>
            <a:endParaRPr lang="zh-CN" altLang="en-US" sz="2800" b="1" dirty="0">
              <a:effectLst>
                <a:outerShdw blurRad="38100" dist="38100" dir="2700000" algn="tl">
                  <a:srgbClr val="000000">
                    <a:alpha val="43137"/>
                  </a:srgbClr>
                </a:outerShdw>
              </a:effectLst>
            </a:endParaRPr>
          </a:p>
        </p:txBody>
      </p:sp>
      <p:grpSp>
        <p:nvGrpSpPr>
          <p:cNvPr id="7" name="组合 6"/>
          <p:cNvGrpSpPr/>
          <p:nvPr/>
        </p:nvGrpSpPr>
        <p:grpSpPr>
          <a:xfrm>
            <a:off x="5905231" y="1936755"/>
            <a:ext cx="1390375" cy="1275047"/>
            <a:chOff x="4133645" y="3620742"/>
            <a:chExt cx="704933" cy="646461"/>
          </a:xfrm>
        </p:grpSpPr>
        <p:cxnSp>
          <p:nvCxnSpPr>
            <p:cNvPr id="8" name="直接连接符 7"/>
            <p:cNvCxnSpPr/>
            <p:nvPr/>
          </p:nvCxnSpPr>
          <p:spPr bwMode="auto">
            <a:xfrm flipV="1">
              <a:off x="4228219" y="4048123"/>
              <a:ext cx="58026" cy="109311"/>
            </a:xfrm>
            <a:prstGeom prst="line">
              <a:avLst/>
            </a:prstGeom>
            <a:noFill/>
            <a:ln w="38100" cap="flat" cmpd="sng" algn="ctr">
              <a:solidFill>
                <a:schemeClr val="tx1">
                  <a:lumMod val="85000"/>
                  <a:lumOff val="15000"/>
                </a:schemeClr>
              </a:solidFill>
              <a:prstDash val="solid"/>
              <a:round/>
              <a:headEnd type="oval" w="med" len="med"/>
              <a:tailEnd type="none" w="med" len="med"/>
            </a:ln>
            <a:effectLst/>
          </p:spPr>
        </p:cxnSp>
        <p:cxnSp>
          <p:nvCxnSpPr>
            <p:cNvPr id="9" name="直接连接符 8"/>
            <p:cNvCxnSpPr/>
            <p:nvPr/>
          </p:nvCxnSpPr>
          <p:spPr bwMode="auto">
            <a:xfrm flipV="1">
              <a:off x="4390521" y="4052885"/>
              <a:ext cx="39715" cy="106034"/>
            </a:xfrm>
            <a:prstGeom prst="line">
              <a:avLst/>
            </a:prstGeom>
            <a:noFill/>
            <a:ln w="38100" cap="flat" cmpd="sng" algn="ctr">
              <a:solidFill>
                <a:schemeClr val="tx1">
                  <a:lumMod val="85000"/>
                  <a:lumOff val="15000"/>
                </a:schemeClr>
              </a:solidFill>
              <a:prstDash val="solid"/>
              <a:round/>
              <a:headEnd type="oval" w="med" len="med"/>
              <a:tailEnd type="none" w="med" len="med"/>
            </a:ln>
            <a:effectLst/>
          </p:spPr>
        </p:cxnSp>
        <p:cxnSp>
          <p:nvCxnSpPr>
            <p:cNvPr id="10" name="直接连接符 9"/>
            <p:cNvCxnSpPr/>
            <p:nvPr/>
          </p:nvCxnSpPr>
          <p:spPr bwMode="auto">
            <a:xfrm flipV="1">
              <a:off x="4549468" y="4050503"/>
              <a:ext cx="29673" cy="113491"/>
            </a:xfrm>
            <a:prstGeom prst="line">
              <a:avLst/>
            </a:prstGeom>
            <a:noFill/>
            <a:ln w="38100" cap="flat" cmpd="sng" algn="ctr">
              <a:solidFill>
                <a:schemeClr val="tx1">
                  <a:lumMod val="85000"/>
                  <a:lumOff val="15000"/>
                </a:schemeClr>
              </a:solidFill>
              <a:prstDash val="solid"/>
              <a:round/>
              <a:headEnd type="oval" w="med" len="med"/>
              <a:tailEnd type="none" w="med" len="med"/>
            </a:ln>
            <a:effectLst/>
          </p:spPr>
        </p:cxnSp>
        <p:grpSp>
          <p:nvGrpSpPr>
            <p:cNvPr id="11" name="组合 47"/>
            <p:cNvGrpSpPr/>
            <p:nvPr/>
          </p:nvGrpSpPr>
          <p:grpSpPr>
            <a:xfrm rot="5400000">
              <a:off x="4162881" y="3591506"/>
              <a:ext cx="646461" cy="704933"/>
              <a:chOff x="327985" y="3047976"/>
              <a:chExt cx="982486" cy="1071356"/>
            </a:xfrm>
          </p:grpSpPr>
          <p:grpSp>
            <p:nvGrpSpPr>
              <p:cNvPr id="12" name="组合 48"/>
              <p:cNvGrpSpPr/>
              <p:nvPr/>
            </p:nvGrpSpPr>
            <p:grpSpPr>
              <a:xfrm>
                <a:off x="327985" y="3047976"/>
                <a:ext cx="982486" cy="1067597"/>
                <a:chOff x="327985" y="3047976"/>
                <a:chExt cx="982486" cy="1067597"/>
              </a:xfrm>
            </p:grpSpPr>
            <p:sp>
              <p:nvSpPr>
                <p:cNvPr id="14" name="饼形 13"/>
                <p:cNvSpPr/>
                <p:nvPr/>
              </p:nvSpPr>
              <p:spPr bwMode="auto">
                <a:xfrm>
                  <a:off x="327985" y="3047976"/>
                  <a:ext cx="982486" cy="1066801"/>
                </a:xfrm>
                <a:prstGeom prst="pie">
                  <a:avLst>
                    <a:gd name="adj1" fmla="val 5138939"/>
                    <a:gd name="adj2" fmla="val 11642183"/>
                  </a:avLst>
                </a:prstGeom>
                <a:solidFill>
                  <a:srgbClr val="00051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E5E5FF"/>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5" name="平行四边形 14"/>
                <p:cNvSpPr/>
                <p:nvPr/>
              </p:nvSpPr>
              <p:spPr bwMode="auto">
                <a:xfrm flipH="1">
                  <a:off x="598740" y="3963173"/>
                  <a:ext cx="414074" cy="152400"/>
                </a:xfrm>
                <a:prstGeom prst="parallelogram">
                  <a:avLst>
                    <a:gd name="adj" fmla="val 125963"/>
                  </a:avLst>
                </a:prstGeom>
                <a:solidFill>
                  <a:srgbClr val="00051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E5E5FF"/>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6" name="平行四边形 15"/>
                <p:cNvSpPr/>
                <p:nvPr/>
              </p:nvSpPr>
              <p:spPr bwMode="auto">
                <a:xfrm rot="16200000">
                  <a:off x="402685" y="3506489"/>
                  <a:ext cx="987427" cy="230702"/>
                </a:xfrm>
                <a:prstGeom prst="parallelogram">
                  <a:avLst>
                    <a:gd name="adj" fmla="val 66667"/>
                  </a:avLst>
                </a:prstGeom>
                <a:solidFill>
                  <a:srgbClr val="DADADA">
                    <a:lumMod val="25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E5E5FF"/>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7" name="饼形 16"/>
                <p:cNvSpPr/>
                <p:nvPr/>
              </p:nvSpPr>
              <p:spPr bwMode="auto">
                <a:xfrm>
                  <a:off x="328835" y="3128136"/>
                  <a:ext cx="659398" cy="842425"/>
                </a:xfrm>
                <a:prstGeom prst="pie">
                  <a:avLst>
                    <a:gd name="adj1" fmla="val 5196258"/>
                    <a:gd name="adj2" fmla="val 16289046"/>
                  </a:avLst>
                </a:prstGeom>
                <a:solidFill>
                  <a:srgbClr val="DADADA">
                    <a:lumMod val="1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E5E5FF"/>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8" name="矩形 17"/>
                <p:cNvSpPr/>
                <p:nvPr/>
              </p:nvSpPr>
              <p:spPr bwMode="auto">
                <a:xfrm>
                  <a:off x="618693" y="3128747"/>
                  <a:ext cx="162350" cy="839931"/>
                </a:xfrm>
                <a:prstGeom prst="rect">
                  <a:avLst/>
                </a:prstGeom>
                <a:solidFill>
                  <a:srgbClr val="DADADA">
                    <a:lumMod val="1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E5E5FF"/>
                    </a:solidFill>
                    <a:effectLst>
                      <a:outerShdw blurRad="38100" dist="38100" dir="2700000" algn="tl">
                        <a:srgbClr val="000000">
                          <a:alpha val="43137"/>
                        </a:srgbClr>
                      </a:outerShdw>
                    </a:effectLst>
                    <a:uLnTx/>
                    <a:uFillTx/>
                    <a:latin typeface="Garamond" pitchFamily="18" charset="0"/>
                    <a:ea typeface="宋体" pitchFamily="2" charset="-122"/>
                  </a:endParaRPr>
                </a:p>
              </p:txBody>
            </p:sp>
          </p:grpSp>
          <p:sp>
            <p:nvSpPr>
              <p:cNvPr id="13" name="TextBox 12"/>
              <p:cNvSpPr txBox="1"/>
              <p:nvPr/>
            </p:nvSpPr>
            <p:spPr>
              <a:xfrm rot="16200000">
                <a:off x="440162" y="3466333"/>
                <a:ext cx="950262" cy="355735"/>
              </a:xfrm>
              <a:custGeom>
                <a:avLst/>
                <a:gdLst>
                  <a:gd name="connsiteX0" fmla="*/ 0 w 646331"/>
                  <a:gd name="connsiteY0" fmla="*/ 0 h 369332"/>
                  <a:gd name="connsiteX1" fmla="*/ 646331 w 646331"/>
                  <a:gd name="connsiteY1" fmla="*/ 0 h 369332"/>
                  <a:gd name="connsiteX2" fmla="*/ 646331 w 646331"/>
                  <a:gd name="connsiteY2" fmla="*/ 369332 h 369332"/>
                  <a:gd name="connsiteX3" fmla="*/ 0 w 646331"/>
                  <a:gd name="connsiteY3" fmla="*/ 369332 h 369332"/>
                  <a:gd name="connsiteX4" fmla="*/ 0 w 646331"/>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331" h="369332">
                    <a:moveTo>
                      <a:pt x="0" y="0"/>
                    </a:moveTo>
                    <a:lnTo>
                      <a:pt x="646331" y="0"/>
                    </a:lnTo>
                    <a:lnTo>
                      <a:pt x="646331" y="369332"/>
                    </a:lnTo>
                    <a:lnTo>
                      <a:pt x="0" y="369332"/>
                    </a:lnTo>
                    <a:lnTo>
                      <a:pt x="0" y="0"/>
                    </a:lnTo>
                    <a:close/>
                  </a:path>
                </a:pathLst>
              </a:custGeom>
              <a:noFill/>
              <a:scene3d>
                <a:camera prst="perspectiveRelaxed"/>
                <a:lightRig rig="threePt" dir="t"/>
              </a:scene3d>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i="1" kern="0" dirty="0" smtClean="0">
                    <a:solidFill>
                      <a:schemeClr val="bg1"/>
                    </a:solidFill>
                    <a:latin typeface="Latha" pitchFamily="34" charset="0"/>
                    <a:cs typeface="Latha" pitchFamily="34" charset="0"/>
                  </a:rPr>
                  <a:t>78L05</a:t>
                </a:r>
                <a:endParaRPr kumimoji="0" lang="zh-CN" altLang="en-US" sz="2400" b="0" i="1" u="none" strike="noStrike" kern="0" cap="none" spc="0" normalizeH="0" baseline="0" noProof="0" dirty="0">
                  <a:ln>
                    <a:noFill/>
                  </a:ln>
                  <a:solidFill>
                    <a:schemeClr val="bg1"/>
                  </a:solidFill>
                  <a:effectLst/>
                  <a:uLnTx/>
                  <a:uFillTx/>
                  <a:latin typeface="Latha" pitchFamily="34" charset="0"/>
                  <a:cs typeface="Latha" pitchFamily="34" charset="0"/>
                </a:endParaRPr>
              </a:p>
            </p:txBody>
          </p:sp>
        </p:grpSp>
      </p:grpSp>
      <p:grpSp>
        <p:nvGrpSpPr>
          <p:cNvPr id="121" name="组合 120"/>
          <p:cNvGrpSpPr/>
          <p:nvPr/>
        </p:nvGrpSpPr>
        <p:grpSpPr>
          <a:xfrm>
            <a:off x="5522618" y="2865740"/>
            <a:ext cx="1741846" cy="1063124"/>
            <a:chOff x="5508104" y="2852936"/>
            <a:chExt cx="1741846" cy="1063124"/>
          </a:xfrm>
        </p:grpSpPr>
        <p:sp>
          <p:nvSpPr>
            <p:cNvPr id="117" name="矩形 116"/>
            <p:cNvSpPr/>
            <p:nvPr/>
          </p:nvSpPr>
          <p:spPr>
            <a:xfrm>
              <a:off x="5868144" y="2852936"/>
              <a:ext cx="1080120" cy="72008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ysClr val="windowText" lastClr="000000"/>
                  </a:solidFill>
                  <a:effectLst>
                    <a:outerShdw blurRad="38100" dist="38100" dir="2700000" algn="tl">
                      <a:srgbClr val="000000">
                        <a:alpha val="43137"/>
                      </a:srgbClr>
                    </a:outerShdw>
                  </a:effectLst>
                </a:rPr>
                <a:t>78L05</a:t>
              </a:r>
              <a:endParaRPr lang="zh-CN" altLang="en-US" sz="2400" b="1" dirty="0">
                <a:solidFill>
                  <a:sysClr val="windowText" lastClr="000000"/>
                </a:solidFill>
                <a:effectLst>
                  <a:outerShdw blurRad="38100" dist="38100" dir="2700000" algn="tl">
                    <a:srgbClr val="000000">
                      <a:alpha val="43137"/>
                    </a:srgbClr>
                  </a:outerShdw>
                </a:effectLst>
              </a:endParaRPr>
            </a:p>
          </p:txBody>
        </p:sp>
        <p:sp>
          <p:nvSpPr>
            <p:cNvPr id="118" name="TextBox 117"/>
            <p:cNvSpPr txBox="1"/>
            <p:nvPr/>
          </p:nvSpPr>
          <p:spPr>
            <a:xfrm>
              <a:off x="6948264" y="3011304"/>
              <a:ext cx="301686" cy="369332"/>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3</a:t>
              </a:r>
              <a:endParaRPr lang="zh-CN" altLang="en-US" b="1" dirty="0">
                <a:effectLst>
                  <a:outerShdw blurRad="38100" dist="38100" dir="2700000" algn="tl">
                    <a:srgbClr val="000000">
                      <a:alpha val="43137"/>
                    </a:srgbClr>
                  </a:outerShdw>
                </a:effectLst>
              </a:endParaRPr>
            </a:p>
          </p:txBody>
        </p:sp>
        <p:sp>
          <p:nvSpPr>
            <p:cNvPr id="119" name="TextBox 118"/>
            <p:cNvSpPr txBox="1"/>
            <p:nvPr/>
          </p:nvSpPr>
          <p:spPr>
            <a:xfrm>
              <a:off x="6395060" y="3546728"/>
              <a:ext cx="301686" cy="369332"/>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2</a:t>
              </a:r>
              <a:endParaRPr lang="zh-CN" altLang="en-US" b="1" dirty="0">
                <a:effectLst>
                  <a:outerShdw blurRad="38100" dist="38100" dir="2700000" algn="tl">
                    <a:srgbClr val="000000">
                      <a:alpha val="43137"/>
                    </a:srgbClr>
                  </a:outerShdw>
                </a:effectLst>
              </a:endParaRPr>
            </a:p>
          </p:txBody>
        </p:sp>
        <p:sp>
          <p:nvSpPr>
            <p:cNvPr id="120" name="TextBox 119"/>
            <p:cNvSpPr txBox="1"/>
            <p:nvPr/>
          </p:nvSpPr>
          <p:spPr>
            <a:xfrm>
              <a:off x="5508104" y="3011304"/>
              <a:ext cx="301686" cy="369332"/>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1</a:t>
              </a:r>
              <a:endParaRPr lang="zh-CN" altLang="en-US" b="1" dirty="0">
                <a:effectLst>
                  <a:outerShdw blurRad="38100" dist="38100" dir="2700000" algn="tl">
                    <a:srgbClr val="000000">
                      <a:alpha val="43137"/>
                    </a:srgbClr>
                  </a:outerShdw>
                </a:effectLst>
              </a:endParaRPr>
            </a:p>
          </p:txBody>
        </p:sp>
      </p:grpSp>
      <p:grpSp>
        <p:nvGrpSpPr>
          <p:cNvPr id="131" name="组合 58"/>
          <p:cNvGrpSpPr/>
          <p:nvPr/>
        </p:nvGrpSpPr>
        <p:grpSpPr>
          <a:xfrm>
            <a:off x="8676456" y="116632"/>
            <a:ext cx="370327" cy="432048"/>
            <a:chOff x="5940152" y="2420888"/>
            <a:chExt cx="432048" cy="504056"/>
          </a:xfrm>
        </p:grpSpPr>
        <p:sp>
          <p:nvSpPr>
            <p:cNvPr id="132" name="折角形 131"/>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连接符 132"/>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什么是半导体</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endParaRPr lang="zh-CN" altLang="en-US"/>
          </a:p>
        </p:txBody>
      </p:sp>
      <p:cxnSp>
        <p:nvCxnSpPr>
          <p:cNvPr id="8" name="直接箭头连接符 7"/>
          <p:cNvCxnSpPr/>
          <p:nvPr/>
        </p:nvCxnSpPr>
        <p:spPr>
          <a:xfrm>
            <a:off x="251520" y="4288095"/>
            <a:ext cx="864096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691680" y="4144079"/>
            <a:ext cx="0" cy="1440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03648" y="4360103"/>
            <a:ext cx="704039"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10</a:t>
            </a:r>
            <a:r>
              <a:rPr lang="en-US" altLang="zh-CN" sz="2400" b="1" baseline="30000" dirty="0" smtClean="0">
                <a:effectLst>
                  <a:outerShdw blurRad="38100" dist="38100" dir="2700000" algn="tl">
                    <a:srgbClr val="000000">
                      <a:alpha val="43137"/>
                    </a:srgbClr>
                  </a:outerShdw>
                </a:effectLst>
              </a:rPr>
              <a:t>15</a:t>
            </a:r>
            <a:endParaRPr lang="zh-CN" altLang="en-US" sz="2400" b="1" baseline="30000" dirty="0">
              <a:effectLst>
                <a:outerShdw blurRad="38100" dist="38100" dir="2700000" algn="tl">
                  <a:srgbClr val="000000">
                    <a:alpha val="43137"/>
                  </a:srgbClr>
                </a:outerShdw>
              </a:effectLst>
            </a:endParaRPr>
          </a:p>
        </p:txBody>
      </p:sp>
      <p:sp>
        <p:nvSpPr>
          <p:cNvPr id="12" name="TextBox 11"/>
          <p:cNvSpPr txBox="1"/>
          <p:nvPr/>
        </p:nvSpPr>
        <p:spPr>
          <a:xfrm>
            <a:off x="161674" y="4360103"/>
            <a:ext cx="1176925" cy="830997"/>
          </a:xfrm>
          <a:prstGeom prst="rect">
            <a:avLst/>
          </a:prstGeom>
          <a:noFill/>
        </p:spPr>
        <p:txBody>
          <a:bodyPr wrap="none" rtlCol="0">
            <a:spAutoFit/>
          </a:bodyPr>
          <a:lstStyle/>
          <a:p>
            <a:pPr algn="ctr"/>
            <a:r>
              <a:rPr lang="zh-CN" altLang="en-US" sz="2400" b="1" dirty="0" smtClean="0">
                <a:effectLst>
                  <a:outerShdw blurRad="38100" dist="38100" dir="2700000" algn="tl">
                    <a:srgbClr val="000000">
                      <a:alpha val="43137"/>
                    </a:srgbClr>
                  </a:outerShdw>
                </a:effectLst>
              </a:rPr>
              <a:t>电阻率 </a:t>
            </a:r>
            <a:endParaRPr lang="en-US" altLang="zh-CN" sz="2400" b="1" dirty="0" smtClean="0">
              <a:effectLst>
                <a:outerShdw blurRad="38100" dist="38100" dir="2700000" algn="tl">
                  <a:srgbClr val="000000">
                    <a:alpha val="43137"/>
                  </a:srgbClr>
                </a:outerShdw>
              </a:effectLst>
            </a:endParaRPr>
          </a:p>
          <a:p>
            <a:pPr algn="ctr"/>
            <a:r>
              <a:rPr lang="en-US" altLang="zh-CN" sz="2400" b="1" dirty="0" err="1" smtClean="0">
                <a:effectLst>
                  <a:outerShdw blurRad="38100" dist="38100" dir="2700000" algn="tl">
                    <a:srgbClr val="000000">
                      <a:alpha val="43137"/>
                    </a:srgbClr>
                  </a:outerShdw>
                </a:effectLst>
              </a:rPr>
              <a:t>Ω·m</a:t>
            </a:r>
            <a:endParaRPr lang="zh-CN" altLang="en-US" sz="2400" b="1" dirty="0">
              <a:effectLst>
                <a:outerShdw blurRad="38100" dist="38100" dir="2700000" algn="tl">
                  <a:srgbClr val="000000">
                    <a:alpha val="43137"/>
                  </a:srgbClr>
                </a:outerShdw>
              </a:effectLst>
            </a:endParaRPr>
          </a:p>
        </p:txBody>
      </p:sp>
      <p:cxnSp>
        <p:nvCxnSpPr>
          <p:cNvPr id="13" name="直接连接符 12"/>
          <p:cNvCxnSpPr/>
          <p:nvPr/>
        </p:nvCxnSpPr>
        <p:spPr>
          <a:xfrm flipV="1">
            <a:off x="2469479" y="4144079"/>
            <a:ext cx="0" cy="1440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81447" y="4360103"/>
            <a:ext cx="704039"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10</a:t>
            </a:r>
            <a:r>
              <a:rPr lang="en-US" altLang="zh-CN" sz="2400" b="1" baseline="30000" dirty="0" smtClean="0">
                <a:effectLst>
                  <a:outerShdw blurRad="38100" dist="38100" dir="2700000" algn="tl">
                    <a:srgbClr val="000000">
                      <a:alpha val="43137"/>
                    </a:srgbClr>
                  </a:outerShdw>
                </a:effectLst>
              </a:rPr>
              <a:t>12</a:t>
            </a:r>
            <a:endParaRPr lang="zh-CN" altLang="en-US" sz="2400" b="1" baseline="30000" dirty="0">
              <a:effectLst>
                <a:outerShdw blurRad="38100" dist="38100" dir="2700000" algn="tl">
                  <a:srgbClr val="000000">
                    <a:alpha val="43137"/>
                  </a:srgbClr>
                </a:outerShdw>
              </a:effectLst>
            </a:endParaRPr>
          </a:p>
        </p:txBody>
      </p:sp>
      <p:cxnSp>
        <p:nvCxnSpPr>
          <p:cNvPr id="15" name="直接连接符 14"/>
          <p:cNvCxnSpPr/>
          <p:nvPr/>
        </p:nvCxnSpPr>
        <p:spPr>
          <a:xfrm flipV="1">
            <a:off x="3261567" y="4144079"/>
            <a:ext cx="0" cy="1440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86235" y="4360103"/>
            <a:ext cx="599844"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10</a:t>
            </a:r>
            <a:r>
              <a:rPr lang="en-US" altLang="zh-CN" sz="2400" b="1" baseline="30000" dirty="0" smtClean="0">
                <a:effectLst>
                  <a:outerShdw blurRad="38100" dist="38100" dir="2700000" algn="tl">
                    <a:srgbClr val="000000">
                      <a:alpha val="43137"/>
                    </a:srgbClr>
                  </a:outerShdw>
                </a:effectLst>
              </a:rPr>
              <a:t>9</a:t>
            </a:r>
            <a:endParaRPr lang="zh-CN" altLang="en-US" sz="2400" b="1" baseline="30000" dirty="0">
              <a:effectLst>
                <a:outerShdw blurRad="38100" dist="38100" dir="2700000" algn="tl">
                  <a:srgbClr val="000000">
                    <a:alpha val="43137"/>
                  </a:srgbClr>
                </a:outerShdw>
              </a:effectLst>
            </a:endParaRPr>
          </a:p>
        </p:txBody>
      </p:sp>
      <p:cxnSp>
        <p:nvCxnSpPr>
          <p:cNvPr id="17" name="直接连接符 16"/>
          <p:cNvCxnSpPr/>
          <p:nvPr/>
        </p:nvCxnSpPr>
        <p:spPr>
          <a:xfrm flipV="1">
            <a:off x="4053655" y="4144079"/>
            <a:ext cx="0" cy="1440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78323" y="4360103"/>
            <a:ext cx="599844"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10</a:t>
            </a:r>
            <a:r>
              <a:rPr lang="en-US" altLang="zh-CN" sz="2400" b="1" baseline="30000" dirty="0" smtClean="0">
                <a:effectLst>
                  <a:outerShdw blurRad="38100" dist="38100" dir="2700000" algn="tl">
                    <a:srgbClr val="000000">
                      <a:alpha val="43137"/>
                    </a:srgbClr>
                  </a:outerShdw>
                </a:effectLst>
              </a:rPr>
              <a:t>6</a:t>
            </a:r>
            <a:endParaRPr lang="zh-CN" altLang="en-US" sz="2400" b="1" baseline="30000" dirty="0">
              <a:effectLst>
                <a:outerShdw blurRad="38100" dist="38100" dir="2700000" algn="tl">
                  <a:srgbClr val="000000">
                    <a:alpha val="43137"/>
                  </a:srgbClr>
                </a:outerShdw>
              </a:effectLst>
            </a:endParaRPr>
          </a:p>
        </p:txBody>
      </p:sp>
      <p:cxnSp>
        <p:nvCxnSpPr>
          <p:cNvPr id="19" name="直接连接符 18"/>
          <p:cNvCxnSpPr/>
          <p:nvPr/>
        </p:nvCxnSpPr>
        <p:spPr>
          <a:xfrm flipV="1">
            <a:off x="4845743" y="4144079"/>
            <a:ext cx="0" cy="1440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0411" y="4360103"/>
            <a:ext cx="599844"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10</a:t>
            </a:r>
            <a:r>
              <a:rPr lang="en-US" altLang="zh-CN" sz="2400" b="1" baseline="30000" dirty="0" smtClean="0">
                <a:effectLst>
                  <a:outerShdw blurRad="38100" dist="38100" dir="2700000" algn="tl">
                    <a:srgbClr val="000000">
                      <a:alpha val="43137"/>
                    </a:srgbClr>
                  </a:outerShdw>
                </a:effectLst>
              </a:rPr>
              <a:t>3</a:t>
            </a:r>
            <a:endParaRPr lang="zh-CN" altLang="en-US" sz="2400" b="1" baseline="30000" dirty="0">
              <a:effectLst>
                <a:outerShdw blurRad="38100" dist="38100" dir="2700000" algn="tl">
                  <a:srgbClr val="000000">
                    <a:alpha val="43137"/>
                  </a:srgbClr>
                </a:outerShdw>
              </a:effectLst>
            </a:endParaRPr>
          </a:p>
        </p:txBody>
      </p:sp>
      <p:cxnSp>
        <p:nvCxnSpPr>
          <p:cNvPr id="21" name="直接连接符 20"/>
          <p:cNvCxnSpPr/>
          <p:nvPr/>
        </p:nvCxnSpPr>
        <p:spPr>
          <a:xfrm flipV="1">
            <a:off x="5637831" y="4144079"/>
            <a:ext cx="0" cy="1440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93815" y="4360103"/>
            <a:ext cx="340158"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a:t>
            </a:r>
            <a:endParaRPr lang="en-US" altLang="zh-CN" sz="2400" b="1" baseline="30000" dirty="0" smtClean="0">
              <a:effectLst>
                <a:outerShdw blurRad="38100" dist="38100" dir="2700000" algn="tl">
                  <a:srgbClr val="000000">
                    <a:alpha val="43137"/>
                  </a:srgbClr>
                </a:outerShdw>
              </a:effectLst>
            </a:endParaRPr>
          </a:p>
        </p:txBody>
      </p:sp>
      <p:cxnSp>
        <p:nvCxnSpPr>
          <p:cNvPr id="23" name="直接连接符 22"/>
          <p:cNvCxnSpPr/>
          <p:nvPr/>
        </p:nvCxnSpPr>
        <p:spPr>
          <a:xfrm flipV="1">
            <a:off x="6429919" y="4144079"/>
            <a:ext cx="0" cy="1440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41887" y="4360103"/>
            <a:ext cx="662361"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10</a:t>
            </a:r>
            <a:r>
              <a:rPr lang="en-US" altLang="zh-CN" sz="2400" b="1" baseline="30000" dirty="0" smtClean="0">
                <a:effectLst>
                  <a:outerShdw blurRad="38100" dist="38100" dir="2700000" algn="tl">
                    <a:srgbClr val="000000">
                      <a:alpha val="43137"/>
                    </a:srgbClr>
                  </a:outerShdw>
                </a:effectLst>
              </a:rPr>
              <a:t>-3</a:t>
            </a:r>
            <a:endParaRPr lang="zh-CN" altLang="en-US" sz="2400" b="1" baseline="30000" dirty="0">
              <a:effectLst>
                <a:outerShdw blurRad="38100" dist="38100" dir="2700000" algn="tl">
                  <a:srgbClr val="000000">
                    <a:alpha val="43137"/>
                  </a:srgbClr>
                </a:outerShdw>
              </a:effectLst>
            </a:endParaRPr>
          </a:p>
        </p:txBody>
      </p:sp>
      <p:cxnSp>
        <p:nvCxnSpPr>
          <p:cNvPr id="25" name="直接连接符 24"/>
          <p:cNvCxnSpPr/>
          <p:nvPr/>
        </p:nvCxnSpPr>
        <p:spPr>
          <a:xfrm flipV="1">
            <a:off x="7222007" y="4144079"/>
            <a:ext cx="0" cy="1440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33975" y="4360103"/>
            <a:ext cx="662361"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10</a:t>
            </a:r>
            <a:r>
              <a:rPr lang="en-US" altLang="zh-CN" sz="2400" b="1" baseline="30000" dirty="0" smtClean="0">
                <a:effectLst>
                  <a:outerShdw blurRad="38100" dist="38100" dir="2700000" algn="tl">
                    <a:srgbClr val="000000">
                      <a:alpha val="43137"/>
                    </a:srgbClr>
                  </a:outerShdw>
                </a:effectLst>
              </a:rPr>
              <a:t>-6</a:t>
            </a:r>
            <a:endParaRPr lang="zh-CN" altLang="en-US" sz="2400" b="1" baseline="30000" dirty="0">
              <a:effectLst>
                <a:outerShdw blurRad="38100" dist="38100" dir="2700000" algn="tl">
                  <a:srgbClr val="000000">
                    <a:alpha val="43137"/>
                  </a:srgbClr>
                </a:outerShdw>
              </a:effectLst>
            </a:endParaRPr>
          </a:p>
        </p:txBody>
      </p:sp>
      <p:cxnSp>
        <p:nvCxnSpPr>
          <p:cNvPr id="27" name="直接连接符 26"/>
          <p:cNvCxnSpPr/>
          <p:nvPr/>
        </p:nvCxnSpPr>
        <p:spPr>
          <a:xfrm flipV="1">
            <a:off x="8051244" y="4144079"/>
            <a:ext cx="0" cy="1440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763212" y="4360103"/>
            <a:ext cx="662361" cy="461665"/>
          </a:xfrm>
          <a:prstGeom prst="rect">
            <a:avLst/>
          </a:prstGeom>
          <a:noFill/>
        </p:spPr>
        <p:txBody>
          <a:bodyPr wrap="none" rtlCol="0">
            <a:spAutoFit/>
          </a:bodyPr>
          <a:lstStyle/>
          <a:p>
            <a:r>
              <a:rPr lang="en-US" altLang="zh-CN" sz="2400" b="1" dirty="0" smtClean="0">
                <a:effectLst>
                  <a:outerShdw blurRad="38100" dist="38100" dir="2700000" algn="tl">
                    <a:srgbClr val="000000">
                      <a:alpha val="43137"/>
                    </a:srgbClr>
                  </a:outerShdw>
                </a:effectLst>
              </a:rPr>
              <a:t>10</a:t>
            </a:r>
            <a:r>
              <a:rPr lang="en-US" altLang="zh-CN" sz="2400" b="1" baseline="30000" dirty="0" smtClean="0">
                <a:effectLst>
                  <a:outerShdw blurRad="38100" dist="38100" dir="2700000" algn="tl">
                    <a:srgbClr val="000000">
                      <a:alpha val="43137"/>
                    </a:srgbClr>
                  </a:outerShdw>
                </a:effectLst>
              </a:rPr>
              <a:t>-9</a:t>
            </a:r>
            <a:endParaRPr lang="zh-CN" altLang="en-US" sz="2400" b="1" baseline="30000" dirty="0">
              <a:effectLst>
                <a:outerShdw blurRad="38100" dist="38100" dir="2700000" algn="tl">
                  <a:srgbClr val="000000">
                    <a:alpha val="43137"/>
                  </a:srgbClr>
                </a:outerShdw>
              </a:effectLst>
            </a:endParaRPr>
          </a:p>
        </p:txBody>
      </p:sp>
      <p:cxnSp>
        <p:nvCxnSpPr>
          <p:cNvPr id="33" name="直接箭头连接符 32"/>
          <p:cNvCxnSpPr/>
          <p:nvPr/>
        </p:nvCxnSpPr>
        <p:spPr>
          <a:xfrm>
            <a:off x="1691680" y="3606924"/>
            <a:ext cx="0" cy="432048"/>
          </a:xfrm>
          <a:prstGeom prst="straightConnector1">
            <a:avLst/>
          </a:prstGeom>
          <a:ln w="38100">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425714" y="2836648"/>
            <a:ext cx="553998" cy="698268"/>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石英</a:t>
            </a:r>
            <a:endParaRPr lang="zh-CN" altLang="en-US" sz="2400" b="1" dirty="0">
              <a:effectLst>
                <a:outerShdw blurRad="38100" dist="38100" dir="2700000" algn="tl">
                  <a:srgbClr val="000000">
                    <a:alpha val="43137"/>
                  </a:srgbClr>
                </a:outerShdw>
              </a:effectLst>
            </a:endParaRPr>
          </a:p>
        </p:txBody>
      </p:sp>
      <p:sp>
        <p:nvSpPr>
          <p:cNvPr id="38" name="TextBox 37"/>
          <p:cNvSpPr txBox="1"/>
          <p:nvPr/>
        </p:nvSpPr>
        <p:spPr>
          <a:xfrm>
            <a:off x="1907704" y="2836648"/>
            <a:ext cx="553998" cy="698268"/>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云母</a:t>
            </a:r>
            <a:endParaRPr lang="zh-CN" altLang="en-US" sz="2400" b="1" dirty="0">
              <a:effectLst>
                <a:outerShdw blurRad="38100" dist="38100" dir="2700000" algn="tl">
                  <a:srgbClr val="000000">
                    <a:alpha val="43137"/>
                  </a:srgbClr>
                </a:outerShdw>
              </a:effectLst>
            </a:endParaRPr>
          </a:p>
        </p:txBody>
      </p:sp>
      <p:cxnSp>
        <p:nvCxnSpPr>
          <p:cNvPr id="39" name="直接箭头连接符 38"/>
          <p:cNvCxnSpPr/>
          <p:nvPr/>
        </p:nvCxnSpPr>
        <p:spPr>
          <a:xfrm>
            <a:off x="3275856" y="3606924"/>
            <a:ext cx="0" cy="432048"/>
          </a:xfrm>
          <a:prstGeom prst="straightConnector1">
            <a:avLst/>
          </a:prstGeom>
          <a:ln w="38100">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009890" y="2836648"/>
            <a:ext cx="553998" cy="698268"/>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胶木</a:t>
            </a:r>
            <a:endParaRPr lang="zh-CN" altLang="en-US" sz="2400" b="1" dirty="0">
              <a:effectLst>
                <a:outerShdw blurRad="38100" dist="38100" dir="2700000" algn="tl">
                  <a:srgbClr val="000000">
                    <a:alpha val="43137"/>
                  </a:srgbClr>
                </a:outerShdw>
              </a:effectLst>
            </a:endParaRPr>
          </a:p>
        </p:txBody>
      </p:sp>
      <p:sp>
        <p:nvSpPr>
          <p:cNvPr id="41" name="TextBox 40"/>
          <p:cNvSpPr txBox="1"/>
          <p:nvPr/>
        </p:nvSpPr>
        <p:spPr>
          <a:xfrm>
            <a:off x="3491880" y="2836648"/>
            <a:ext cx="553998" cy="395301"/>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纸</a:t>
            </a:r>
            <a:endParaRPr lang="zh-CN" altLang="en-US" sz="2400" b="1" dirty="0">
              <a:effectLst>
                <a:outerShdw blurRad="38100" dist="38100" dir="2700000" algn="tl">
                  <a:srgbClr val="000000">
                    <a:alpha val="43137"/>
                  </a:srgbClr>
                </a:outerShdw>
              </a:effectLst>
            </a:endParaRPr>
          </a:p>
        </p:txBody>
      </p:sp>
      <p:cxnSp>
        <p:nvCxnSpPr>
          <p:cNvPr id="42" name="直接箭头连接符 41"/>
          <p:cNvCxnSpPr/>
          <p:nvPr/>
        </p:nvCxnSpPr>
        <p:spPr>
          <a:xfrm>
            <a:off x="4355976" y="3606924"/>
            <a:ext cx="0" cy="432048"/>
          </a:xfrm>
          <a:prstGeom prst="straightConnector1">
            <a:avLst/>
          </a:prstGeom>
          <a:ln w="38100">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90010" y="2836648"/>
            <a:ext cx="553998" cy="395301"/>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硒</a:t>
            </a:r>
            <a:endParaRPr lang="zh-CN" altLang="en-US" sz="2400" b="1" dirty="0">
              <a:effectLst>
                <a:outerShdw blurRad="38100" dist="38100" dir="2700000" algn="tl">
                  <a:srgbClr val="000000">
                    <a:alpha val="43137"/>
                  </a:srgbClr>
                </a:outerShdw>
              </a:effectLst>
            </a:endParaRPr>
          </a:p>
        </p:txBody>
      </p:sp>
      <p:cxnSp>
        <p:nvCxnSpPr>
          <p:cNvPr id="45" name="直接箭头连接符 44"/>
          <p:cNvCxnSpPr/>
          <p:nvPr/>
        </p:nvCxnSpPr>
        <p:spPr>
          <a:xfrm>
            <a:off x="5364088" y="3606924"/>
            <a:ext cx="0" cy="432048"/>
          </a:xfrm>
          <a:prstGeom prst="straightConnector1">
            <a:avLst/>
          </a:prstGeom>
          <a:ln w="38100">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098122" y="2836648"/>
            <a:ext cx="553998" cy="395301"/>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硅</a:t>
            </a:r>
            <a:endParaRPr lang="zh-CN" altLang="en-US" sz="2400" b="1" dirty="0">
              <a:effectLst>
                <a:outerShdw blurRad="38100" dist="38100" dir="2700000" algn="tl">
                  <a:srgbClr val="000000">
                    <a:alpha val="43137"/>
                  </a:srgbClr>
                </a:outerShdw>
              </a:effectLst>
            </a:endParaRPr>
          </a:p>
        </p:txBody>
      </p:sp>
      <p:cxnSp>
        <p:nvCxnSpPr>
          <p:cNvPr id="48" name="直接箭头连接符 47"/>
          <p:cNvCxnSpPr/>
          <p:nvPr/>
        </p:nvCxnSpPr>
        <p:spPr>
          <a:xfrm>
            <a:off x="5868144" y="3606924"/>
            <a:ext cx="0" cy="432048"/>
          </a:xfrm>
          <a:prstGeom prst="straightConnector1">
            <a:avLst/>
          </a:prstGeom>
          <a:ln w="38100">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02178" y="2836648"/>
            <a:ext cx="553998" cy="395301"/>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锗</a:t>
            </a:r>
            <a:endParaRPr lang="zh-CN" altLang="en-US" sz="2400" b="1" dirty="0">
              <a:effectLst>
                <a:outerShdw blurRad="38100" dist="38100" dir="2700000" algn="tl">
                  <a:srgbClr val="000000">
                    <a:alpha val="43137"/>
                  </a:srgbClr>
                </a:outerShdw>
              </a:effectLst>
            </a:endParaRPr>
          </a:p>
        </p:txBody>
      </p:sp>
      <p:cxnSp>
        <p:nvCxnSpPr>
          <p:cNvPr id="50" name="直接箭头连接符 49"/>
          <p:cNvCxnSpPr/>
          <p:nvPr/>
        </p:nvCxnSpPr>
        <p:spPr>
          <a:xfrm>
            <a:off x="6998206" y="3606924"/>
            <a:ext cx="0" cy="432048"/>
          </a:xfrm>
          <a:prstGeom prst="straightConnector1">
            <a:avLst/>
          </a:prstGeom>
          <a:ln w="38100">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732240" y="2836648"/>
            <a:ext cx="553998" cy="395301"/>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碳</a:t>
            </a:r>
            <a:endParaRPr lang="zh-CN" altLang="en-US" sz="2400" b="1" dirty="0">
              <a:effectLst>
                <a:outerShdw blurRad="38100" dist="38100" dir="2700000" algn="tl">
                  <a:srgbClr val="000000">
                    <a:alpha val="43137"/>
                  </a:srgbClr>
                </a:outerShdw>
              </a:effectLst>
            </a:endParaRPr>
          </a:p>
        </p:txBody>
      </p:sp>
      <p:cxnSp>
        <p:nvCxnSpPr>
          <p:cNvPr id="52" name="直接箭头连接符 51"/>
          <p:cNvCxnSpPr/>
          <p:nvPr/>
        </p:nvCxnSpPr>
        <p:spPr>
          <a:xfrm>
            <a:off x="7668344" y="3606924"/>
            <a:ext cx="0" cy="432048"/>
          </a:xfrm>
          <a:prstGeom prst="straightConnector1">
            <a:avLst/>
          </a:prstGeom>
          <a:ln w="38100">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402378" y="2836648"/>
            <a:ext cx="553998" cy="698268"/>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铁铝</a:t>
            </a:r>
            <a:endParaRPr lang="zh-CN" altLang="en-US" sz="2400" b="1" dirty="0">
              <a:effectLst>
                <a:outerShdw blurRad="38100" dist="38100" dir="2700000" algn="tl">
                  <a:srgbClr val="000000">
                    <a:alpha val="43137"/>
                  </a:srgbClr>
                </a:outerShdw>
              </a:effectLst>
            </a:endParaRPr>
          </a:p>
        </p:txBody>
      </p:sp>
      <p:sp>
        <p:nvSpPr>
          <p:cNvPr id="54" name="TextBox 53"/>
          <p:cNvSpPr txBox="1"/>
          <p:nvPr/>
        </p:nvSpPr>
        <p:spPr>
          <a:xfrm>
            <a:off x="7812360" y="2836648"/>
            <a:ext cx="553998" cy="395301"/>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铜</a:t>
            </a:r>
            <a:endParaRPr lang="zh-CN" altLang="en-US" sz="2400" b="1" dirty="0">
              <a:effectLst>
                <a:outerShdw blurRad="38100" dist="38100" dir="2700000" algn="tl">
                  <a:srgbClr val="000000">
                    <a:alpha val="43137"/>
                  </a:srgbClr>
                </a:outerShdw>
              </a:effectLst>
            </a:endParaRPr>
          </a:p>
        </p:txBody>
      </p:sp>
      <p:sp>
        <p:nvSpPr>
          <p:cNvPr id="55" name="TextBox 54"/>
          <p:cNvSpPr txBox="1"/>
          <p:nvPr/>
        </p:nvSpPr>
        <p:spPr>
          <a:xfrm>
            <a:off x="8244408" y="2836648"/>
            <a:ext cx="553998" cy="698268"/>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金银</a:t>
            </a:r>
            <a:endParaRPr lang="zh-CN" altLang="en-US" sz="2400" b="1" dirty="0">
              <a:effectLst>
                <a:outerShdw blurRad="38100" dist="38100" dir="2700000" algn="tl">
                  <a:srgbClr val="000000">
                    <a:alpha val="43137"/>
                  </a:srgbClr>
                </a:outerShdw>
              </a:effectLst>
            </a:endParaRPr>
          </a:p>
        </p:txBody>
      </p:sp>
      <p:sp>
        <p:nvSpPr>
          <p:cNvPr id="57" name="右大括号 56"/>
          <p:cNvSpPr/>
          <p:nvPr/>
        </p:nvSpPr>
        <p:spPr>
          <a:xfrm rot="16200000">
            <a:off x="2591780" y="1554696"/>
            <a:ext cx="288032" cy="2088232"/>
          </a:xfrm>
          <a:prstGeom prst="rightBrace">
            <a:avLst>
              <a:gd name="adj1" fmla="val 34789"/>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右大括号 57"/>
          <p:cNvSpPr/>
          <p:nvPr/>
        </p:nvSpPr>
        <p:spPr>
          <a:xfrm rot="16200000">
            <a:off x="4968044" y="1842728"/>
            <a:ext cx="288032" cy="1512168"/>
          </a:xfrm>
          <a:prstGeom prst="rightBrace">
            <a:avLst>
              <a:gd name="adj1" fmla="val 34789"/>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右大括号 58"/>
          <p:cNvSpPr/>
          <p:nvPr/>
        </p:nvSpPr>
        <p:spPr>
          <a:xfrm rot="16200000">
            <a:off x="7632340" y="1842728"/>
            <a:ext cx="288032" cy="1512168"/>
          </a:xfrm>
          <a:prstGeom prst="rightBrace">
            <a:avLst>
              <a:gd name="adj1" fmla="val 34789"/>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矩形 59"/>
          <p:cNvSpPr/>
          <p:nvPr/>
        </p:nvSpPr>
        <p:spPr>
          <a:xfrm>
            <a:off x="1954312" y="1700808"/>
            <a:ext cx="1569660" cy="646331"/>
          </a:xfrm>
          <a:prstGeom prst="rect">
            <a:avLst/>
          </a:prstGeom>
        </p:spPr>
        <p:txBody>
          <a:bodyPr wrap="none">
            <a:spAutoFit/>
          </a:bodyPr>
          <a:lstStyle/>
          <a:p>
            <a:r>
              <a:rPr lang="zh-CN" altLang="en-US" sz="3600" dirty="0" smtClean="0">
                <a:solidFill>
                  <a:prstClr val="black"/>
                </a:solidFill>
                <a:latin typeface="黑体" pitchFamily="49" charset="-122"/>
                <a:ea typeface="黑体" pitchFamily="49" charset="-122"/>
                <a:cs typeface="+mj-cs"/>
              </a:rPr>
              <a:t>绝缘体</a:t>
            </a:r>
            <a:endParaRPr lang="zh-CN" altLang="en-US" sz="3600" dirty="0"/>
          </a:p>
        </p:txBody>
      </p:sp>
      <p:sp>
        <p:nvSpPr>
          <p:cNvPr id="61" name="矩形 60"/>
          <p:cNvSpPr/>
          <p:nvPr/>
        </p:nvSpPr>
        <p:spPr>
          <a:xfrm>
            <a:off x="4331593" y="1700808"/>
            <a:ext cx="1569660" cy="646331"/>
          </a:xfrm>
          <a:prstGeom prst="rect">
            <a:avLst/>
          </a:prstGeom>
        </p:spPr>
        <p:txBody>
          <a:bodyPr wrap="none">
            <a:spAutoFit/>
          </a:bodyPr>
          <a:lstStyle/>
          <a:p>
            <a:r>
              <a:rPr lang="zh-CN" altLang="en-US" sz="3600" dirty="0" smtClean="0">
                <a:solidFill>
                  <a:prstClr val="black"/>
                </a:solidFill>
                <a:latin typeface="黑体" pitchFamily="49" charset="-122"/>
                <a:ea typeface="黑体" pitchFamily="49" charset="-122"/>
                <a:cs typeface="+mj-cs"/>
              </a:rPr>
              <a:t>半导体</a:t>
            </a:r>
            <a:endParaRPr lang="zh-CN" altLang="en-US" sz="3600" dirty="0"/>
          </a:p>
        </p:txBody>
      </p:sp>
      <p:sp>
        <p:nvSpPr>
          <p:cNvPr id="62" name="矩形 61"/>
          <p:cNvSpPr/>
          <p:nvPr/>
        </p:nvSpPr>
        <p:spPr>
          <a:xfrm>
            <a:off x="7236296" y="1700808"/>
            <a:ext cx="1107996" cy="646331"/>
          </a:xfrm>
          <a:prstGeom prst="rect">
            <a:avLst/>
          </a:prstGeom>
        </p:spPr>
        <p:txBody>
          <a:bodyPr wrap="none">
            <a:spAutoFit/>
          </a:bodyPr>
          <a:lstStyle/>
          <a:p>
            <a:r>
              <a:rPr lang="zh-CN" altLang="en-US" sz="3600" dirty="0" smtClean="0">
                <a:solidFill>
                  <a:prstClr val="black"/>
                </a:solidFill>
                <a:latin typeface="黑体" pitchFamily="49" charset="-122"/>
                <a:ea typeface="黑体" pitchFamily="49" charset="-122"/>
                <a:cs typeface="+mj-cs"/>
              </a:rPr>
              <a:t>导体</a:t>
            </a:r>
            <a:endParaRPr lang="zh-CN" altLang="en-US" sz="3600" dirty="0"/>
          </a:p>
        </p:txBody>
      </p:sp>
      <p:sp>
        <p:nvSpPr>
          <p:cNvPr id="65" name="TextBox 64"/>
          <p:cNvSpPr txBox="1"/>
          <p:nvPr/>
        </p:nvSpPr>
        <p:spPr>
          <a:xfrm>
            <a:off x="2339752" y="2836648"/>
            <a:ext cx="553998" cy="698268"/>
          </a:xfrm>
          <a:prstGeom prst="rect">
            <a:avLst/>
          </a:prstGeom>
          <a:noFill/>
        </p:spPr>
        <p:txBody>
          <a:bodyPr vert="eaVert" wrap="none" rtlCol="0">
            <a:spAutoFit/>
          </a:bodyPr>
          <a:lstStyle/>
          <a:p>
            <a:r>
              <a:rPr lang="zh-CN" altLang="en-US" sz="2400" b="1" dirty="0" smtClean="0">
                <a:effectLst>
                  <a:outerShdw blurRad="38100" dist="38100" dir="2700000" algn="tl">
                    <a:srgbClr val="000000">
                      <a:alpha val="43137"/>
                    </a:srgbClr>
                  </a:outerShdw>
                </a:effectLst>
              </a:rPr>
              <a:t>玻璃</a:t>
            </a:r>
            <a:endParaRPr lang="zh-CN" altLang="en-US" sz="2400" b="1" dirty="0">
              <a:effectLst>
                <a:outerShdw blurRad="38100" dist="38100" dir="2700000" algn="tl">
                  <a:srgbClr val="000000">
                    <a:alpha val="43137"/>
                  </a:srgbClr>
                </a:outerShdw>
              </a:effectLst>
            </a:endParaRPr>
          </a:p>
        </p:txBody>
      </p:sp>
      <p:sp>
        <p:nvSpPr>
          <p:cNvPr id="66" name="TextBox 65"/>
          <p:cNvSpPr txBox="1"/>
          <p:nvPr/>
        </p:nvSpPr>
        <p:spPr>
          <a:xfrm>
            <a:off x="251520" y="5373216"/>
            <a:ext cx="8712968" cy="461665"/>
          </a:xfrm>
          <a:prstGeom prst="rect">
            <a:avLst/>
          </a:prstGeom>
          <a:noFill/>
        </p:spPr>
        <p:txBody>
          <a:bodyPr wrap="square" rtlCol="0">
            <a:spAutoFit/>
          </a:bodyPr>
          <a:lstStyle/>
          <a:p>
            <a:pPr algn="ctr"/>
            <a:r>
              <a:rPr lang="zh-CN" altLang="en-US" sz="2400" b="1" dirty="0" smtClean="0">
                <a:solidFill>
                  <a:srgbClr val="FF0000"/>
                </a:solidFill>
                <a:effectLst>
                  <a:outerShdw blurRad="38100" dist="38100" dir="2700000" algn="tl">
                    <a:srgbClr val="000000">
                      <a:alpha val="43137"/>
                    </a:srgbClr>
                  </a:outerShdw>
                </a:effectLst>
              </a:rPr>
              <a:t>电阻率：材料在长</a:t>
            </a:r>
            <a:r>
              <a:rPr lang="en-US" altLang="zh-CN" sz="2400" b="1" dirty="0" smtClean="0">
                <a:solidFill>
                  <a:srgbClr val="FF0000"/>
                </a:solidFill>
                <a:effectLst>
                  <a:outerShdw blurRad="38100" dist="38100" dir="2700000" algn="tl">
                    <a:srgbClr val="000000">
                      <a:alpha val="43137"/>
                    </a:srgbClr>
                  </a:outerShdw>
                </a:effectLst>
              </a:rPr>
              <a:t>1m</a:t>
            </a:r>
            <a:r>
              <a:rPr lang="zh-CN" altLang="en-US" sz="2400" b="1" dirty="0" smtClean="0">
                <a:solidFill>
                  <a:srgbClr val="FF0000"/>
                </a:solidFill>
                <a:effectLst>
                  <a:outerShdw blurRad="38100" dist="38100" dir="2700000" algn="tl">
                    <a:srgbClr val="000000">
                      <a:alpha val="43137"/>
                    </a:srgbClr>
                  </a:outerShdw>
                </a:effectLst>
              </a:rPr>
              <a:t>、横截面积</a:t>
            </a:r>
            <a:r>
              <a:rPr lang="en-US" altLang="zh-CN" sz="2400" b="1" dirty="0" smtClean="0">
                <a:solidFill>
                  <a:srgbClr val="FF0000"/>
                </a:solidFill>
                <a:effectLst>
                  <a:outerShdw blurRad="38100" dist="38100" dir="2700000" algn="tl">
                    <a:srgbClr val="000000">
                      <a:alpha val="43137"/>
                    </a:srgbClr>
                  </a:outerShdw>
                </a:effectLst>
              </a:rPr>
              <a:t>1mm</a:t>
            </a:r>
            <a:r>
              <a:rPr lang="en-US" altLang="zh-CN" sz="2400" b="1" baseline="30000" dirty="0" smtClean="0">
                <a:solidFill>
                  <a:srgbClr val="FF0000"/>
                </a:solidFill>
                <a:effectLst>
                  <a:outerShdw blurRad="38100" dist="38100" dir="2700000" algn="tl">
                    <a:srgbClr val="000000">
                      <a:alpha val="43137"/>
                    </a:srgbClr>
                  </a:outerShdw>
                </a:effectLst>
              </a:rPr>
              <a:t>2</a:t>
            </a:r>
            <a:r>
              <a:rPr lang="zh-CN" altLang="en-US" sz="2400" b="1" dirty="0" smtClean="0">
                <a:solidFill>
                  <a:srgbClr val="FF0000"/>
                </a:solidFill>
                <a:effectLst>
                  <a:outerShdw blurRad="38100" dist="38100" dir="2700000" algn="tl">
                    <a:srgbClr val="000000">
                      <a:alpha val="43137"/>
                    </a:srgbClr>
                  </a:outerShdw>
                </a:effectLst>
              </a:rPr>
              <a:t>、</a:t>
            </a:r>
            <a:r>
              <a:rPr lang="en-US" altLang="zh-CN" sz="2400" b="1" dirty="0" smtClean="0">
                <a:solidFill>
                  <a:srgbClr val="FF0000"/>
                </a:solidFill>
                <a:effectLst>
                  <a:outerShdw blurRad="38100" dist="38100" dir="2700000" algn="tl">
                    <a:srgbClr val="000000">
                      <a:alpha val="43137"/>
                    </a:srgbClr>
                  </a:outerShdw>
                </a:effectLst>
              </a:rPr>
              <a:t>20℃</a:t>
            </a:r>
            <a:r>
              <a:rPr lang="zh-CN" altLang="en-US" sz="2400" b="1" dirty="0" smtClean="0">
                <a:solidFill>
                  <a:srgbClr val="FF0000"/>
                </a:solidFill>
                <a:effectLst>
                  <a:outerShdw blurRad="38100" dist="38100" dir="2700000" algn="tl">
                    <a:srgbClr val="000000">
                      <a:alpha val="43137"/>
                    </a:srgbClr>
                  </a:outerShdw>
                </a:effectLst>
              </a:rPr>
              <a:t>时的电阻。</a:t>
            </a:r>
            <a:endParaRPr lang="zh-CN" altLang="en-US" sz="2400" b="1" dirty="0">
              <a:solidFill>
                <a:srgbClr val="FF0000"/>
              </a:solidFill>
              <a:effectLst>
                <a:outerShdw blurRad="38100" dist="38100" dir="2700000" algn="tl">
                  <a:srgbClr val="000000">
                    <a:alpha val="43137"/>
                  </a:srgbClr>
                </a:outerShdw>
              </a:effectLst>
            </a:endParaRPr>
          </a:p>
        </p:txBody>
      </p:sp>
      <p:grpSp>
        <p:nvGrpSpPr>
          <p:cNvPr id="56" name="组合 58"/>
          <p:cNvGrpSpPr/>
          <p:nvPr/>
        </p:nvGrpSpPr>
        <p:grpSpPr>
          <a:xfrm>
            <a:off x="8676456" y="116632"/>
            <a:ext cx="370327" cy="432048"/>
            <a:chOff x="5940152" y="2420888"/>
            <a:chExt cx="432048" cy="504056"/>
          </a:xfrm>
        </p:grpSpPr>
        <p:sp>
          <p:nvSpPr>
            <p:cNvPr id="63" name="折角形 62"/>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矩形 269"/>
          <p:cNvSpPr/>
          <p:nvPr/>
        </p:nvSpPr>
        <p:spPr>
          <a:xfrm>
            <a:off x="2339752" y="1641500"/>
            <a:ext cx="4392488" cy="43924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34"/>
          <p:cNvGrpSpPr/>
          <p:nvPr/>
        </p:nvGrpSpPr>
        <p:grpSpPr>
          <a:xfrm>
            <a:off x="3347864" y="2204864"/>
            <a:ext cx="914400" cy="360040"/>
            <a:chOff x="3347864" y="2204864"/>
            <a:chExt cx="914400" cy="360040"/>
          </a:xfrm>
        </p:grpSpPr>
        <p:grpSp>
          <p:nvGrpSpPr>
            <p:cNvPr id="7" name="组合 30"/>
            <p:cNvGrpSpPr/>
            <p:nvPr/>
          </p:nvGrpSpPr>
          <p:grpSpPr>
            <a:xfrm>
              <a:off x="3347864" y="2204864"/>
              <a:ext cx="914400" cy="360040"/>
              <a:chOff x="3347864" y="2132856"/>
              <a:chExt cx="914400" cy="432048"/>
            </a:xfrm>
          </p:grpSpPr>
          <p:sp>
            <p:nvSpPr>
              <p:cNvPr id="29" name="弧形 28"/>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4" name="组合 31"/>
            <p:cNvGrpSpPr/>
            <p:nvPr/>
          </p:nvGrpSpPr>
          <p:grpSpPr>
            <a:xfrm flipV="1">
              <a:off x="3347864" y="2204864"/>
              <a:ext cx="914400" cy="360040"/>
              <a:chOff x="3347864" y="2132856"/>
              <a:chExt cx="914400" cy="432048"/>
            </a:xfrm>
          </p:grpSpPr>
          <p:sp>
            <p:nvSpPr>
              <p:cNvPr id="33" name="弧形 32"/>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15" name="组合 44"/>
          <p:cNvGrpSpPr/>
          <p:nvPr/>
        </p:nvGrpSpPr>
        <p:grpSpPr>
          <a:xfrm>
            <a:off x="4788024" y="2204864"/>
            <a:ext cx="914400" cy="360040"/>
            <a:chOff x="3347864" y="2204864"/>
            <a:chExt cx="914400" cy="360040"/>
          </a:xfrm>
        </p:grpSpPr>
        <p:grpSp>
          <p:nvGrpSpPr>
            <p:cNvPr id="16" name="组合 45"/>
            <p:cNvGrpSpPr/>
            <p:nvPr/>
          </p:nvGrpSpPr>
          <p:grpSpPr>
            <a:xfrm>
              <a:off x="3347864" y="2204864"/>
              <a:ext cx="914400" cy="360040"/>
              <a:chOff x="3347864" y="2132856"/>
              <a:chExt cx="914400" cy="432048"/>
            </a:xfrm>
          </p:grpSpPr>
          <p:sp>
            <p:nvSpPr>
              <p:cNvPr id="50" name="弧形 49"/>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弧形 50"/>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7" name="组合 46"/>
            <p:cNvGrpSpPr/>
            <p:nvPr/>
          </p:nvGrpSpPr>
          <p:grpSpPr>
            <a:xfrm flipV="1">
              <a:off x="3347864" y="2204864"/>
              <a:ext cx="914400" cy="360040"/>
              <a:chOff x="3347864" y="2132856"/>
              <a:chExt cx="914400" cy="432048"/>
            </a:xfrm>
          </p:grpSpPr>
          <p:sp>
            <p:nvSpPr>
              <p:cNvPr id="48" name="弧形 47"/>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弧形 48"/>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59" name="弧形 58"/>
          <p:cNvSpPr/>
          <p:nvPr/>
        </p:nvSpPr>
        <p:spPr>
          <a:xfrm rot="16200000">
            <a:off x="650536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弧形 56"/>
          <p:cNvSpPr/>
          <p:nvPr/>
        </p:nvSpPr>
        <p:spPr>
          <a:xfrm rot="5400000" flipV="1">
            <a:off x="650536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弧形 68"/>
          <p:cNvSpPr/>
          <p:nvPr/>
        </p:nvSpPr>
        <p:spPr>
          <a:xfrm rot="16200000" flipV="1">
            <a:off x="218488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弧形 66"/>
          <p:cNvSpPr/>
          <p:nvPr/>
        </p:nvSpPr>
        <p:spPr>
          <a:xfrm rot="5400000">
            <a:off x="218488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 name="组合 70"/>
          <p:cNvGrpSpPr/>
          <p:nvPr/>
        </p:nvGrpSpPr>
        <p:grpSpPr>
          <a:xfrm rot="16200000">
            <a:off x="4078796" y="2936952"/>
            <a:ext cx="914400" cy="360040"/>
            <a:chOff x="3347864" y="2204864"/>
            <a:chExt cx="914400" cy="360040"/>
          </a:xfrm>
        </p:grpSpPr>
        <p:grpSp>
          <p:nvGrpSpPr>
            <p:cNvPr id="19" name="组合 71"/>
            <p:cNvGrpSpPr/>
            <p:nvPr/>
          </p:nvGrpSpPr>
          <p:grpSpPr>
            <a:xfrm>
              <a:off x="3347864" y="2204864"/>
              <a:ext cx="914400" cy="360040"/>
              <a:chOff x="3347864" y="2132856"/>
              <a:chExt cx="914400" cy="432048"/>
            </a:xfrm>
          </p:grpSpPr>
          <p:sp>
            <p:nvSpPr>
              <p:cNvPr id="76" name="弧形 7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弧形 7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0" name="组合 72"/>
            <p:cNvGrpSpPr/>
            <p:nvPr/>
          </p:nvGrpSpPr>
          <p:grpSpPr>
            <a:xfrm flipV="1">
              <a:off x="3347864" y="2204864"/>
              <a:ext cx="914400" cy="360040"/>
              <a:chOff x="3347864" y="2132856"/>
              <a:chExt cx="914400" cy="432048"/>
            </a:xfrm>
          </p:grpSpPr>
          <p:sp>
            <p:nvSpPr>
              <p:cNvPr id="74" name="弧形 7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弧形 7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83" name="弧形 82"/>
          <p:cNvSpPr/>
          <p:nvPr/>
        </p:nvSpPr>
        <p:spPr>
          <a:xfrm rot="10800000">
            <a:off x="435597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弧形 80"/>
          <p:cNvSpPr/>
          <p:nvPr/>
        </p:nvSpPr>
        <p:spPr>
          <a:xfrm flipV="1">
            <a:off x="435597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2" name="组合 86"/>
          <p:cNvGrpSpPr/>
          <p:nvPr/>
        </p:nvGrpSpPr>
        <p:grpSpPr>
          <a:xfrm rot="16200000">
            <a:off x="4078796" y="4375956"/>
            <a:ext cx="914400" cy="360040"/>
            <a:chOff x="3347864" y="2204864"/>
            <a:chExt cx="914400" cy="360040"/>
          </a:xfrm>
        </p:grpSpPr>
        <p:grpSp>
          <p:nvGrpSpPr>
            <p:cNvPr id="23" name="组合 87"/>
            <p:cNvGrpSpPr/>
            <p:nvPr/>
          </p:nvGrpSpPr>
          <p:grpSpPr>
            <a:xfrm>
              <a:off x="3347864" y="2204864"/>
              <a:ext cx="914400" cy="360040"/>
              <a:chOff x="3347864" y="2132856"/>
              <a:chExt cx="914400" cy="432048"/>
            </a:xfrm>
          </p:grpSpPr>
          <p:sp>
            <p:nvSpPr>
              <p:cNvPr id="92" name="弧形 91"/>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6" name="组合 88"/>
            <p:cNvGrpSpPr/>
            <p:nvPr/>
          </p:nvGrpSpPr>
          <p:grpSpPr>
            <a:xfrm flipV="1">
              <a:off x="3347864" y="2204864"/>
              <a:ext cx="914400" cy="360040"/>
              <a:chOff x="3347864" y="2132856"/>
              <a:chExt cx="914400" cy="432048"/>
            </a:xfrm>
          </p:grpSpPr>
          <p:sp>
            <p:nvSpPr>
              <p:cNvPr id="90" name="弧形 89"/>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弧形 90"/>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7" name="组合 102"/>
          <p:cNvGrpSpPr/>
          <p:nvPr/>
        </p:nvGrpSpPr>
        <p:grpSpPr>
          <a:xfrm>
            <a:off x="3347864" y="3645024"/>
            <a:ext cx="914400" cy="360040"/>
            <a:chOff x="3347864" y="2204864"/>
            <a:chExt cx="914400" cy="360040"/>
          </a:xfrm>
        </p:grpSpPr>
        <p:grpSp>
          <p:nvGrpSpPr>
            <p:cNvPr id="28" name="组合 103"/>
            <p:cNvGrpSpPr/>
            <p:nvPr/>
          </p:nvGrpSpPr>
          <p:grpSpPr>
            <a:xfrm>
              <a:off x="3347864" y="2204864"/>
              <a:ext cx="914400" cy="360040"/>
              <a:chOff x="3347864" y="2132856"/>
              <a:chExt cx="914400" cy="432048"/>
            </a:xfrm>
          </p:grpSpPr>
          <p:sp>
            <p:nvSpPr>
              <p:cNvPr id="108" name="弧形 107"/>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弧形 108"/>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1" name="组合 104"/>
            <p:cNvGrpSpPr/>
            <p:nvPr/>
          </p:nvGrpSpPr>
          <p:grpSpPr>
            <a:xfrm flipV="1">
              <a:off x="3347864" y="2204864"/>
              <a:ext cx="914400" cy="360040"/>
              <a:chOff x="3347864" y="2132856"/>
              <a:chExt cx="914400" cy="432048"/>
            </a:xfrm>
          </p:grpSpPr>
          <p:sp>
            <p:nvSpPr>
              <p:cNvPr id="106" name="弧形 10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 name="弧形 10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25" name="组合 110"/>
          <p:cNvGrpSpPr/>
          <p:nvPr/>
        </p:nvGrpSpPr>
        <p:grpSpPr>
          <a:xfrm>
            <a:off x="4788024" y="3645024"/>
            <a:ext cx="914400" cy="360040"/>
            <a:chOff x="3347864" y="2204864"/>
            <a:chExt cx="914400" cy="360040"/>
          </a:xfrm>
        </p:grpSpPr>
        <p:grpSp>
          <p:nvGrpSpPr>
            <p:cNvPr id="226" name="组合 111"/>
            <p:cNvGrpSpPr/>
            <p:nvPr/>
          </p:nvGrpSpPr>
          <p:grpSpPr>
            <a:xfrm>
              <a:off x="3347864" y="2204864"/>
              <a:ext cx="914400" cy="360040"/>
              <a:chOff x="3347864" y="2132856"/>
              <a:chExt cx="914400" cy="432048"/>
            </a:xfrm>
          </p:grpSpPr>
          <p:sp>
            <p:nvSpPr>
              <p:cNvPr id="116" name="弧形 11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弧形 11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7" name="组合 112"/>
            <p:cNvGrpSpPr/>
            <p:nvPr/>
          </p:nvGrpSpPr>
          <p:grpSpPr>
            <a:xfrm flipV="1">
              <a:off x="3347864" y="2204864"/>
              <a:ext cx="914400" cy="360040"/>
              <a:chOff x="3347864" y="2132856"/>
              <a:chExt cx="914400" cy="432048"/>
            </a:xfrm>
          </p:grpSpPr>
          <p:sp>
            <p:nvSpPr>
              <p:cNvPr id="114" name="弧形 11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弧形 11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18" name="弧形 117"/>
          <p:cNvSpPr/>
          <p:nvPr/>
        </p:nvSpPr>
        <p:spPr>
          <a:xfrm rot="16200000">
            <a:off x="650536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弧形 118"/>
          <p:cNvSpPr/>
          <p:nvPr/>
        </p:nvSpPr>
        <p:spPr>
          <a:xfrm rot="5400000" flipV="1">
            <a:off x="650536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弧形 119"/>
          <p:cNvSpPr/>
          <p:nvPr/>
        </p:nvSpPr>
        <p:spPr>
          <a:xfrm rot="16200000" flipV="1">
            <a:off x="218488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弧形 120"/>
          <p:cNvSpPr/>
          <p:nvPr/>
        </p:nvSpPr>
        <p:spPr>
          <a:xfrm rot="5400000">
            <a:off x="218488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28" name="组合 122"/>
          <p:cNvGrpSpPr/>
          <p:nvPr/>
        </p:nvGrpSpPr>
        <p:grpSpPr>
          <a:xfrm rot="16200000">
            <a:off x="2638636" y="2936952"/>
            <a:ext cx="914400" cy="360040"/>
            <a:chOff x="3347864" y="2204864"/>
            <a:chExt cx="914400" cy="360040"/>
          </a:xfrm>
        </p:grpSpPr>
        <p:grpSp>
          <p:nvGrpSpPr>
            <p:cNvPr id="229" name="组合 123"/>
            <p:cNvGrpSpPr/>
            <p:nvPr/>
          </p:nvGrpSpPr>
          <p:grpSpPr>
            <a:xfrm>
              <a:off x="3347864" y="2204864"/>
              <a:ext cx="914400" cy="360040"/>
              <a:chOff x="3347864" y="2132856"/>
              <a:chExt cx="914400" cy="432048"/>
            </a:xfrm>
          </p:grpSpPr>
          <p:sp>
            <p:nvSpPr>
              <p:cNvPr id="128" name="弧形 127"/>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9" name="弧形 128"/>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34" name="组合 124"/>
            <p:cNvGrpSpPr/>
            <p:nvPr/>
          </p:nvGrpSpPr>
          <p:grpSpPr>
            <a:xfrm flipV="1">
              <a:off x="3347864" y="2204864"/>
              <a:ext cx="914400" cy="360040"/>
              <a:chOff x="3347864" y="2132856"/>
              <a:chExt cx="914400" cy="432048"/>
            </a:xfrm>
          </p:grpSpPr>
          <p:sp>
            <p:nvSpPr>
              <p:cNvPr id="126" name="弧形 12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 name="弧形 12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39" name="组合 130"/>
          <p:cNvGrpSpPr/>
          <p:nvPr/>
        </p:nvGrpSpPr>
        <p:grpSpPr>
          <a:xfrm rot="16200000">
            <a:off x="5518956" y="2936952"/>
            <a:ext cx="914400" cy="360040"/>
            <a:chOff x="3347864" y="2204864"/>
            <a:chExt cx="914400" cy="360040"/>
          </a:xfrm>
        </p:grpSpPr>
        <p:grpSp>
          <p:nvGrpSpPr>
            <p:cNvPr id="240" name="组合 131"/>
            <p:cNvGrpSpPr/>
            <p:nvPr/>
          </p:nvGrpSpPr>
          <p:grpSpPr>
            <a:xfrm>
              <a:off x="3347864" y="2204864"/>
              <a:ext cx="914400" cy="360040"/>
              <a:chOff x="3347864" y="2132856"/>
              <a:chExt cx="914400" cy="432048"/>
            </a:xfrm>
          </p:grpSpPr>
          <p:sp>
            <p:nvSpPr>
              <p:cNvPr id="136" name="弧形 13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弧形 13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45" name="组合 132"/>
            <p:cNvGrpSpPr/>
            <p:nvPr/>
          </p:nvGrpSpPr>
          <p:grpSpPr>
            <a:xfrm flipV="1">
              <a:off x="3347864" y="2204864"/>
              <a:ext cx="914400" cy="360040"/>
              <a:chOff x="3347864" y="2132856"/>
              <a:chExt cx="914400" cy="432048"/>
            </a:xfrm>
          </p:grpSpPr>
          <p:sp>
            <p:nvSpPr>
              <p:cNvPr id="134" name="弧形 13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 name="弧形 13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44" name="弧形 143"/>
          <p:cNvSpPr/>
          <p:nvPr/>
        </p:nvSpPr>
        <p:spPr>
          <a:xfrm rot="10800000">
            <a:off x="579613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2" name="弧形 141"/>
          <p:cNvSpPr/>
          <p:nvPr/>
        </p:nvSpPr>
        <p:spPr>
          <a:xfrm flipV="1">
            <a:off x="579613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弧形 151"/>
          <p:cNvSpPr/>
          <p:nvPr/>
        </p:nvSpPr>
        <p:spPr>
          <a:xfrm rot="10800000">
            <a:off x="291581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0" name="弧形 149"/>
          <p:cNvSpPr/>
          <p:nvPr/>
        </p:nvSpPr>
        <p:spPr>
          <a:xfrm flipV="1">
            <a:off x="291581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0" name="组合 155"/>
          <p:cNvGrpSpPr/>
          <p:nvPr/>
        </p:nvGrpSpPr>
        <p:grpSpPr>
          <a:xfrm rot="16200000">
            <a:off x="4078796" y="4377112"/>
            <a:ext cx="914400" cy="360040"/>
            <a:chOff x="3347864" y="2204864"/>
            <a:chExt cx="914400" cy="360040"/>
          </a:xfrm>
        </p:grpSpPr>
        <p:grpSp>
          <p:nvGrpSpPr>
            <p:cNvPr id="255" name="组合 156"/>
            <p:cNvGrpSpPr/>
            <p:nvPr/>
          </p:nvGrpSpPr>
          <p:grpSpPr>
            <a:xfrm>
              <a:off x="3347864" y="2204864"/>
              <a:ext cx="914400" cy="360040"/>
              <a:chOff x="3347864" y="2132856"/>
              <a:chExt cx="914400" cy="432048"/>
            </a:xfrm>
          </p:grpSpPr>
          <p:sp>
            <p:nvSpPr>
              <p:cNvPr id="161" name="弧形 160"/>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2" name="弧形 161"/>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60" name="组合 157"/>
            <p:cNvGrpSpPr/>
            <p:nvPr/>
          </p:nvGrpSpPr>
          <p:grpSpPr>
            <a:xfrm flipV="1">
              <a:off x="3347864" y="2204864"/>
              <a:ext cx="914400" cy="360040"/>
              <a:chOff x="3347864" y="2132856"/>
              <a:chExt cx="914400" cy="432048"/>
            </a:xfrm>
          </p:grpSpPr>
          <p:sp>
            <p:nvSpPr>
              <p:cNvPr id="159" name="弧形 158"/>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弧形 159"/>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69" name="弧形 168"/>
          <p:cNvSpPr/>
          <p:nvPr/>
        </p:nvSpPr>
        <p:spPr>
          <a:xfrm rot="10800000" flipV="1">
            <a:off x="4355976" y="5538936"/>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弧形 166"/>
          <p:cNvSpPr/>
          <p:nvPr/>
        </p:nvSpPr>
        <p:spPr>
          <a:xfrm>
            <a:off x="4355976" y="5538936"/>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5" name="组合 170"/>
          <p:cNvGrpSpPr/>
          <p:nvPr/>
        </p:nvGrpSpPr>
        <p:grpSpPr>
          <a:xfrm>
            <a:off x="3347864" y="5085184"/>
            <a:ext cx="914400" cy="360040"/>
            <a:chOff x="3347864" y="2204864"/>
            <a:chExt cx="914400" cy="360040"/>
          </a:xfrm>
        </p:grpSpPr>
        <p:grpSp>
          <p:nvGrpSpPr>
            <p:cNvPr id="271" name="组合 171"/>
            <p:cNvGrpSpPr/>
            <p:nvPr/>
          </p:nvGrpSpPr>
          <p:grpSpPr>
            <a:xfrm>
              <a:off x="3347864" y="2204864"/>
              <a:ext cx="914400" cy="360040"/>
              <a:chOff x="3347864" y="2132856"/>
              <a:chExt cx="914400" cy="432048"/>
            </a:xfrm>
          </p:grpSpPr>
          <p:sp>
            <p:nvSpPr>
              <p:cNvPr id="176" name="弧形 17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7" name="弧形 17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2" name="组合 172"/>
            <p:cNvGrpSpPr/>
            <p:nvPr/>
          </p:nvGrpSpPr>
          <p:grpSpPr>
            <a:xfrm flipV="1">
              <a:off x="3347864" y="2204864"/>
              <a:ext cx="914400" cy="360040"/>
              <a:chOff x="3347864" y="2132856"/>
              <a:chExt cx="914400" cy="432048"/>
            </a:xfrm>
          </p:grpSpPr>
          <p:sp>
            <p:nvSpPr>
              <p:cNvPr id="174" name="弧形 17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5" name="弧形 17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73" name="组合 178"/>
          <p:cNvGrpSpPr/>
          <p:nvPr/>
        </p:nvGrpSpPr>
        <p:grpSpPr>
          <a:xfrm>
            <a:off x="4788024" y="5085184"/>
            <a:ext cx="914400" cy="360040"/>
            <a:chOff x="3347864" y="2204864"/>
            <a:chExt cx="914400" cy="360040"/>
          </a:xfrm>
        </p:grpSpPr>
        <p:grpSp>
          <p:nvGrpSpPr>
            <p:cNvPr id="274" name="组合 179"/>
            <p:cNvGrpSpPr/>
            <p:nvPr/>
          </p:nvGrpSpPr>
          <p:grpSpPr>
            <a:xfrm>
              <a:off x="3347864" y="2204864"/>
              <a:ext cx="914400" cy="360040"/>
              <a:chOff x="3347864" y="2132856"/>
              <a:chExt cx="914400" cy="432048"/>
            </a:xfrm>
          </p:grpSpPr>
          <p:sp>
            <p:nvSpPr>
              <p:cNvPr id="184" name="弧形 18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5" name="组合 180"/>
            <p:cNvGrpSpPr/>
            <p:nvPr/>
          </p:nvGrpSpPr>
          <p:grpSpPr>
            <a:xfrm flipV="1">
              <a:off x="3347864" y="2204864"/>
              <a:ext cx="914400" cy="360040"/>
              <a:chOff x="3347864" y="2132856"/>
              <a:chExt cx="914400" cy="432048"/>
            </a:xfrm>
          </p:grpSpPr>
          <p:sp>
            <p:nvSpPr>
              <p:cNvPr id="182" name="弧形 181"/>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弧形 182"/>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86" name="弧形 185"/>
          <p:cNvSpPr/>
          <p:nvPr/>
        </p:nvSpPr>
        <p:spPr>
          <a:xfrm rot="16200000">
            <a:off x="650536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7" name="弧形 186"/>
          <p:cNvSpPr/>
          <p:nvPr/>
        </p:nvSpPr>
        <p:spPr>
          <a:xfrm rot="5400000" flipV="1">
            <a:off x="650536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8" name="弧形 187"/>
          <p:cNvSpPr/>
          <p:nvPr/>
        </p:nvSpPr>
        <p:spPr>
          <a:xfrm rot="16200000" flipV="1">
            <a:off x="218488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9" name="弧形 188"/>
          <p:cNvSpPr/>
          <p:nvPr/>
        </p:nvSpPr>
        <p:spPr>
          <a:xfrm rot="5400000">
            <a:off x="218488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76" name="组合 189"/>
          <p:cNvGrpSpPr/>
          <p:nvPr/>
        </p:nvGrpSpPr>
        <p:grpSpPr>
          <a:xfrm rot="16200000">
            <a:off x="2638636" y="4377112"/>
            <a:ext cx="914400" cy="360040"/>
            <a:chOff x="3347864" y="2204864"/>
            <a:chExt cx="914400" cy="360040"/>
          </a:xfrm>
        </p:grpSpPr>
        <p:grpSp>
          <p:nvGrpSpPr>
            <p:cNvPr id="277" name="组合 190"/>
            <p:cNvGrpSpPr/>
            <p:nvPr/>
          </p:nvGrpSpPr>
          <p:grpSpPr>
            <a:xfrm>
              <a:off x="3347864" y="2204864"/>
              <a:ext cx="914400" cy="360040"/>
              <a:chOff x="3347864" y="2132856"/>
              <a:chExt cx="914400" cy="432048"/>
            </a:xfrm>
          </p:grpSpPr>
          <p:sp>
            <p:nvSpPr>
              <p:cNvPr id="195" name="弧形 194"/>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弧形 195"/>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8" name="组合 191"/>
            <p:cNvGrpSpPr/>
            <p:nvPr/>
          </p:nvGrpSpPr>
          <p:grpSpPr>
            <a:xfrm flipV="1">
              <a:off x="3347864" y="2204864"/>
              <a:ext cx="914400" cy="360040"/>
              <a:chOff x="3347864" y="2132856"/>
              <a:chExt cx="914400" cy="432048"/>
            </a:xfrm>
          </p:grpSpPr>
          <p:sp>
            <p:nvSpPr>
              <p:cNvPr id="193" name="弧形 192"/>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4" name="弧形 193"/>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79" name="组合 196"/>
          <p:cNvGrpSpPr/>
          <p:nvPr/>
        </p:nvGrpSpPr>
        <p:grpSpPr>
          <a:xfrm rot="16200000">
            <a:off x="5518956" y="4377112"/>
            <a:ext cx="914400" cy="360040"/>
            <a:chOff x="3347864" y="2204864"/>
            <a:chExt cx="914400" cy="360040"/>
          </a:xfrm>
        </p:grpSpPr>
        <p:grpSp>
          <p:nvGrpSpPr>
            <p:cNvPr id="280" name="组合 197"/>
            <p:cNvGrpSpPr/>
            <p:nvPr/>
          </p:nvGrpSpPr>
          <p:grpSpPr>
            <a:xfrm>
              <a:off x="3347864" y="2204864"/>
              <a:ext cx="914400" cy="360040"/>
              <a:chOff x="3347864" y="2132856"/>
              <a:chExt cx="914400" cy="432048"/>
            </a:xfrm>
          </p:grpSpPr>
          <p:sp>
            <p:nvSpPr>
              <p:cNvPr id="202" name="弧形 201"/>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弧形 202"/>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81" name="组合 198"/>
            <p:cNvGrpSpPr/>
            <p:nvPr/>
          </p:nvGrpSpPr>
          <p:grpSpPr>
            <a:xfrm flipV="1">
              <a:off x="3347864" y="2204864"/>
              <a:ext cx="914400" cy="360040"/>
              <a:chOff x="3347864" y="2132856"/>
              <a:chExt cx="914400" cy="432048"/>
            </a:xfrm>
          </p:grpSpPr>
          <p:sp>
            <p:nvSpPr>
              <p:cNvPr id="200" name="弧形 199"/>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1" name="弧形 200"/>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212" name="弧形 211"/>
          <p:cNvSpPr/>
          <p:nvPr/>
        </p:nvSpPr>
        <p:spPr>
          <a:xfrm rot="10800000" flipV="1">
            <a:off x="291581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弧形 209"/>
          <p:cNvSpPr/>
          <p:nvPr/>
        </p:nvSpPr>
        <p:spPr>
          <a:xfrm>
            <a:off x="291581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弧形 218"/>
          <p:cNvSpPr/>
          <p:nvPr/>
        </p:nvSpPr>
        <p:spPr>
          <a:xfrm rot="10800000" flipV="1">
            <a:off x="579613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弧形 216"/>
          <p:cNvSpPr/>
          <p:nvPr/>
        </p:nvSpPr>
        <p:spPr>
          <a:xfrm>
            <a:off x="579613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本征半导体</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8" name="椭圆 7"/>
          <p:cNvSpPr/>
          <p:nvPr/>
        </p:nvSpPr>
        <p:spPr>
          <a:xfrm>
            <a:off x="638340"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9" name="椭圆 8"/>
          <p:cNvSpPr/>
          <p:nvPr/>
        </p:nvSpPr>
        <p:spPr>
          <a:xfrm>
            <a:off x="422316" y="1772816"/>
            <a:ext cx="1224136"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59713" y="1700808"/>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0308" y="2310213"/>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65602" y="2924944"/>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574444" y="231077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79512" y="3284984"/>
            <a:ext cx="1728192" cy="1384995"/>
          </a:xfrm>
          <a:prstGeom prst="rect">
            <a:avLst/>
          </a:prstGeom>
          <a:noFill/>
        </p:spPr>
        <p:txBody>
          <a:bodyPr wrap="square" rtlCol="0">
            <a:spAutoFit/>
          </a:bodyPr>
          <a:lstStyle/>
          <a:p>
            <a:r>
              <a:rPr lang="zh-CN" altLang="en-US" sz="2800" b="1" dirty="0" smtClean="0">
                <a:effectLst>
                  <a:outerShdw blurRad="38100" dist="38100" dir="2700000" algn="tl">
                    <a:srgbClr val="000000">
                      <a:alpha val="43137"/>
                    </a:srgbClr>
                  </a:outerShdw>
                </a:effectLst>
              </a:rPr>
              <a:t>最外层有</a:t>
            </a:r>
            <a:endParaRPr lang="en-US" altLang="zh-CN" sz="2800" b="1" dirty="0" smtClean="0">
              <a:effectLst>
                <a:outerShdw blurRad="38100" dist="38100" dir="2700000" algn="tl">
                  <a:srgbClr val="000000">
                    <a:alpha val="43137"/>
                  </a:srgbClr>
                </a:outerShdw>
              </a:effectLst>
            </a:endParaRPr>
          </a:p>
          <a:p>
            <a:r>
              <a:rPr lang="en-US" altLang="zh-CN" sz="2800" b="1" dirty="0" smtClean="0">
                <a:effectLst>
                  <a:outerShdw blurRad="38100" dist="38100" dir="2700000" algn="tl">
                    <a:srgbClr val="000000">
                      <a:alpha val="43137"/>
                    </a:srgbClr>
                  </a:outerShdw>
                </a:effectLst>
              </a:rPr>
              <a:t> 4 </a:t>
            </a:r>
            <a:r>
              <a:rPr lang="zh-CN" altLang="en-US" sz="2800" b="1" dirty="0" smtClean="0">
                <a:effectLst>
                  <a:outerShdw blurRad="38100" dist="38100" dir="2700000" algn="tl">
                    <a:srgbClr val="000000">
                      <a:alpha val="43137"/>
                    </a:srgbClr>
                  </a:outerShdw>
                </a:effectLst>
              </a:rPr>
              <a:t>个电子</a:t>
            </a:r>
            <a:endParaRPr lang="en-US" altLang="zh-CN" sz="2800" b="1" dirty="0" smtClean="0">
              <a:effectLst>
                <a:outerShdw blurRad="38100" dist="38100" dir="2700000" algn="tl">
                  <a:srgbClr val="000000">
                    <a:alpha val="43137"/>
                  </a:srgbClr>
                </a:outerShdw>
              </a:effectLst>
            </a:endParaRPr>
          </a:p>
          <a:p>
            <a:r>
              <a:rPr lang="zh-CN" altLang="en-US" sz="2800" b="1" dirty="0" smtClean="0">
                <a:effectLst>
                  <a:outerShdw blurRad="38100" dist="38100" dir="2700000" algn="tl">
                    <a:srgbClr val="000000">
                      <a:alpha val="43137"/>
                    </a:srgbClr>
                  </a:outerShdw>
                </a:effectLst>
              </a:rPr>
              <a:t>的硅原子</a:t>
            </a:r>
            <a:endParaRPr lang="zh-CN" altLang="en-US" sz="2800" b="1" dirty="0">
              <a:effectLst>
                <a:outerShdw blurRad="38100" dist="38100" dir="2700000" algn="tl">
                  <a:srgbClr val="000000">
                    <a:alpha val="43137"/>
                  </a:srgbClr>
                </a:outerShdw>
              </a:effectLst>
            </a:endParaRPr>
          </a:p>
        </p:txBody>
      </p:sp>
      <p:sp>
        <p:nvSpPr>
          <p:cNvPr id="86" name="椭圆 85"/>
          <p:cNvSpPr/>
          <p:nvPr/>
        </p:nvSpPr>
        <p:spPr>
          <a:xfrm>
            <a:off x="4139952" y="342784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24" name="椭圆 23"/>
          <p:cNvSpPr/>
          <p:nvPr/>
        </p:nvSpPr>
        <p:spPr>
          <a:xfrm>
            <a:off x="2699792"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25" name="椭圆 24"/>
          <p:cNvSpPr/>
          <p:nvPr/>
        </p:nvSpPr>
        <p:spPr>
          <a:xfrm>
            <a:off x="4139952"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44" name="椭圆 43"/>
          <p:cNvSpPr/>
          <p:nvPr/>
        </p:nvSpPr>
        <p:spPr>
          <a:xfrm>
            <a:off x="5580112"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01" name="椭圆 100"/>
          <p:cNvSpPr/>
          <p:nvPr/>
        </p:nvSpPr>
        <p:spPr>
          <a:xfrm>
            <a:off x="2699792" y="342900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10" name="椭圆 109"/>
          <p:cNvSpPr/>
          <p:nvPr/>
        </p:nvSpPr>
        <p:spPr>
          <a:xfrm>
            <a:off x="5580112" y="342900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54" name="椭圆 153"/>
          <p:cNvSpPr/>
          <p:nvPr/>
        </p:nvSpPr>
        <p:spPr>
          <a:xfrm>
            <a:off x="4139952" y="486800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70" name="椭圆 169"/>
          <p:cNvSpPr/>
          <p:nvPr/>
        </p:nvSpPr>
        <p:spPr>
          <a:xfrm>
            <a:off x="2699792" y="486916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78" name="椭圆 177"/>
          <p:cNvSpPr/>
          <p:nvPr/>
        </p:nvSpPr>
        <p:spPr>
          <a:xfrm>
            <a:off x="5580112" y="486916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grpSp>
        <p:nvGrpSpPr>
          <p:cNvPr id="282" name="组合 227"/>
          <p:cNvGrpSpPr/>
          <p:nvPr/>
        </p:nvGrpSpPr>
        <p:grpSpPr>
          <a:xfrm>
            <a:off x="2483768" y="1772816"/>
            <a:ext cx="1224136" cy="1224136"/>
            <a:chOff x="2483768" y="1772816"/>
            <a:chExt cx="1224136" cy="1224136"/>
          </a:xfrm>
        </p:grpSpPr>
        <p:sp>
          <p:nvSpPr>
            <p:cNvPr id="221" name="椭圆 22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3" name="组合 228"/>
          <p:cNvGrpSpPr/>
          <p:nvPr/>
        </p:nvGrpSpPr>
        <p:grpSpPr>
          <a:xfrm>
            <a:off x="3923928" y="1772816"/>
            <a:ext cx="1224136" cy="1224136"/>
            <a:chOff x="2483768" y="1772816"/>
            <a:chExt cx="1224136" cy="1224136"/>
          </a:xfrm>
        </p:grpSpPr>
        <p:sp>
          <p:nvSpPr>
            <p:cNvPr id="230" name="椭圆 229"/>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4" name="组合 233"/>
          <p:cNvGrpSpPr/>
          <p:nvPr/>
        </p:nvGrpSpPr>
        <p:grpSpPr>
          <a:xfrm>
            <a:off x="5364088" y="1772816"/>
            <a:ext cx="1224136" cy="1224136"/>
            <a:chOff x="2483768" y="1772816"/>
            <a:chExt cx="1224136" cy="1224136"/>
          </a:xfrm>
        </p:grpSpPr>
        <p:sp>
          <p:nvSpPr>
            <p:cNvPr id="235" name="椭圆 234"/>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5" name="组合 239"/>
          <p:cNvGrpSpPr/>
          <p:nvPr/>
        </p:nvGrpSpPr>
        <p:grpSpPr>
          <a:xfrm>
            <a:off x="2483768" y="3212976"/>
            <a:ext cx="1224136" cy="1224136"/>
            <a:chOff x="2483768" y="1772816"/>
            <a:chExt cx="1224136" cy="1224136"/>
          </a:xfrm>
        </p:grpSpPr>
        <p:sp>
          <p:nvSpPr>
            <p:cNvPr id="241" name="椭圆 24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6" name="组合 244"/>
          <p:cNvGrpSpPr/>
          <p:nvPr/>
        </p:nvGrpSpPr>
        <p:grpSpPr>
          <a:xfrm>
            <a:off x="3923928" y="3212976"/>
            <a:ext cx="1224136" cy="1224136"/>
            <a:chOff x="2483768" y="1772816"/>
            <a:chExt cx="1224136" cy="1224136"/>
          </a:xfrm>
        </p:grpSpPr>
        <p:sp>
          <p:nvSpPr>
            <p:cNvPr id="246" name="椭圆 245"/>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7" name="组合 249"/>
          <p:cNvGrpSpPr/>
          <p:nvPr/>
        </p:nvGrpSpPr>
        <p:grpSpPr>
          <a:xfrm>
            <a:off x="5364088" y="3212976"/>
            <a:ext cx="1224136" cy="1224136"/>
            <a:chOff x="2483768" y="1772816"/>
            <a:chExt cx="1224136" cy="1224136"/>
          </a:xfrm>
        </p:grpSpPr>
        <p:sp>
          <p:nvSpPr>
            <p:cNvPr id="251" name="椭圆 25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254"/>
          <p:cNvGrpSpPr/>
          <p:nvPr/>
        </p:nvGrpSpPr>
        <p:grpSpPr>
          <a:xfrm>
            <a:off x="2483768" y="4653136"/>
            <a:ext cx="1224136" cy="1224136"/>
            <a:chOff x="2483768" y="1772816"/>
            <a:chExt cx="1224136" cy="1224136"/>
          </a:xfrm>
        </p:grpSpPr>
        <p:sp>
          <p:nvSpPr>
            <p:cNvPr id="256" name="椭圆 255"/>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259"/>
          <p:cNvGrpSpPr/>
          <p:nvPr/>
        </p:nvGrpSpPr>
        <p:grpSpPr>
          <a:xfrm>
            <a:off x="3923928" y="4653136"/>
            <a:ext cx="1224136" cy="1224136"/>
            <a:chOff x="2483768" y="1772816"/>
            <a:chExt cx="1224136" cy="1224136"/>
          </a:xfrm>
        </p:grpSpPr>
        <p:sp>
          <p:nvSpPr>
            <p:cNvPr id="261" name="椭圆 26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264"/>
          <p:cNvGrpSpPr/>
          <p:nvPr/>
        </p:nvGrpSpPr>
        <p:grpSpPr>
          <a:xfrm>
            <a:off x="5364088" y="4653136"/>
            <a:ext cx="1224136" cy="1224136"/>
            <a:chOff x="2483768" y="1772816"/>
            <a:chExt cx="1224136" cy="1224136"/>
          </a:xfrm>
        </p:grpSpPr>
        <p:sp>
          <p:nvSpPr>
            <p:cNvPr id="266" name="椭圆 265"/>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7" name="TextBox 196"/>
          <p:cNvSpPr txBox="1"/>
          <p:nvPr/>
        </p:nvSpPr>
        <p:spPr>
          <a:xfrm>
            <a:off x="7308304" y="3284984"/>
            <a:ext cx="1656184" cy="1384995"/>
          </a:xfrm>
          <a:prstGeom prst="rect">
            <a:avLst/>
          </a:prstGeom>
          <a:noFill/>
        </p:spPr>
        <p:txBody>
          <a:bodyPr wrap="square" rtlCol="0">
            <a:spAutoFit/>
          </a:bodyPr>
          <a:lstStyle/>
          <a:p>
            <a:r>
              <a:rPr lang="zh-CN" altLang="en-US" sz="2800" b="1" dirty="0" smtClean="0">
                <a:effectLst>
                  <a:outerShdw blurRad="38100" dist="38100" dir="2700000" algn="tl">
                    <a:srgbClr val="000000">
                      <a:alpha val="43137"/>
                    </a:srgbClr>
                  </a:outerShdw>
                </a:effectLst>
              </a:rPr>
              <a:t>这是一种稳定的共价键结构</a:t>
            </a:r>
            <a:endParaRPr lang="zh-CN" altLang="en-US" sz="2800" b="1" dirty="0">
              <a:effectLst>
                <a:outerShdw blurRad="38100" dist="38100" dir="2700000" algn="tl">
                  <a:srgbClr val="000000">
                    <a:alpha val="43137"/>
                  </a:srgbClr>
                </a:outerShdw>
              </a:effectLst>
            </a:endParaRPr>
          </a:p>
        </p:txBody>
      </p:sp>
      <p:grpSp>
        <p:nvGrpSpPr>
          <p:cNvPr id="190" name="组合 58"/>
          <p:cNvGrpSpPr/>
          <p:nvPr/>
        </p:nvGrpSpPr>
        <p:grpSpPr>
          <a:xfrm>
            <a:off x="8676456" y="116632"/>
            <a:ext cx="370327" cy="432048"/>
            <a:chOff x="5940152" y="2420888"/>
            <a:chExt cx="432048" cy="504056"/>
          </a:xfrm>
        </p:grpSpPr>
        <p:sp>
          <p:nvSpPr>
            <p:cNvPr id="191" name="折角形 190"/>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2" name="直接连接符 191"/>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矩形 269"/>
          <p:cNvSpPr/>
          <p:nvPr/>
        </p:nvSpPr>
        <p:spPr>
          <a:xfrm>
            <a:off x="2339752" y="1641500"/>
            <a:ext cx="4392488" cy="43924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683584" y="2780928"/>
            <a:ext cx="144016" cy="144016"/>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34"/>
          <p:cNvGrpSpPr/>
          <p:nvPr/>
        </p:nvGrpSpPr>
        <p:grpSpPr>
          <a:xfrm>
            <a:off x="3347864" y="2204864"/>
            <a:ext cx="914400" cy="360040"/>
            <a:chOff x="3347864" y="2204864"/>
            <a:chExt cx="914400" cy="360040"/>
          </a:xfrm>
        </p:grpSpPr>
        <p:grpSp>
          <p:nvGrpSpPr>
            <p:cNvPr id="7" name="组合 30"/>
            <p:cNvGrpSpPr/>
            <p:nvPr/>
          </p:nvGrpSpPr>
          <p:grpSpPr>
            <a:xfrm>
              <a:off x="3347864" y="2204864"/>
              <a:ext cx="914400" cy="360040"/>
              <a:chOff x="3347864" y="2132856"/>
              <a:chExt cx="914400" cy="432048"/>
            </a:xfrm>
          </p:grpSpPr>
          <p:sp>
            <p:nvSpPr>
              <p:cNvPr id="29" name="弧形 28"/>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3" name="组合 31"/>
            <p:cNvGrpSpPr/>
            <p:nvPr/>
          </p:nvGrpSpPr>
          <p:grpSpPr>
            <a:xfrm flipV="1">
              <a:off x="3347864" y="2204864"/>
              <a:ext cx="914400" cy="360040"/>
              <a:chOff x="3347864" y="2132856"/>
              <a:chExt cx="914400" cy="432048"/>
            </a:xfrm>
          </p:grpSpPr>
          <p:sp>
            <p:nvSpPr>
              <p:cNvPr id="33" name="弧形 32"/>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6" name="组合 44"/>
          <p:cNvGrpSpPr/>
          <p:nvPr/>
        </p:nvGrpSpPr>
        <p:grpSpPr>
          <a:xfrm>
            <a:off x="4788024" y="2204864"/>
            <a:ext cx="914400" cy="360040"/>
            <a:chOff x="3347864" y="2204864"/>
            <a:chExt cx="914400" cy="360040"/>
          </a:xfrm>
        </p:grpSpPr>
        <p:grpSp>
          <p:nvGrpSpPr>
            <p:cNvPr id="27" name="组合 45"/>
            <p:cNvGrpSpPr/>
            <p:nvPr/>
          </p:nvGrpSpPr>
          <p:grpSpPr>
            <a:xfrm>
              <a:off x="3347864" y="2204864"/>
              <a:ext cx="914400" cy="360040"/>
              <a:chOff x="3347864" y="2132856"/>
              <a:chExt cx="914400" cy="432048"/>
            </a:xfrm>
          </p:grpSpPr>
          <p:sp>
            <p:nvSpPr>
              <p:cNvPr id="50" name="弧形 49"/>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弧形 50"/>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8" name="组合 46"/>
            <p:cNvGrpSpPr/>
            <p:nvPr/>
          </p:nvGrpSpPr>
          <p:grpSpPr>
            <a:xfrm flipV="1">
              <a:off x="3347864" y="2204864"/>
              <a:ext cx="914400" cy="360040"/>
              <a:chOff x="3347864" y="2132856"/>
              <a:chExt cx="914400" cy="432048"/>
            </a:xfrm>
          </p:grpSpPr>
          <p:sp>
            <p:nvSpPr>
              <p:cNvPr id="48" name="弧形 47"/>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弧形 48"/>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59" name="弧形 58"/>
          <p:cNvSpPr/>
          <p:nvPr/>
        </p:nvSpPr>
        <p:spPr>
          <a:xfrm rot="16200000">
            <a:off x="650536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弧形 56"/>
          <p:cNvSpPr/>
          <p:nvPr/>
        </p:nvSpPr>
        <p:spPr>
          <a:xfrm rot="5400000" flipV="1">
            <a:off x="650536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弧形 68"/>
          <p:cNvSpPr/>
          <p:nvPr/>
        </p:nvSpPr>
        <p:spPr>
          <a:xfrm rot="16200000" flipV="1">
            <a:off x="218488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弧形 66"/>
          <p:cNvSpPr/>
          <p:nvPr/>
        </p:nvSpPr>
        <p:spPr>
          <a:xfrm rot="5400000">
            <a:off x="218488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1" name="组合 70"/>
          <p:cNvGrpSpPr/>
          <p:nvPr/>
        </p:nvGrpSpPr>
        <p:grpSpPr>
          <a:xfrm rot="16200000">
            <a:off x="4078796" y="2936952"/>
            <a:ext cx="914400" cy="360040"/>
            <a:chOff x="3347864" y="2204864"/>
            <a:chExt cx="914400" cy="360040"/>
          </a:xfrm>
        </p:grpSpPr>
        <p:grpSp>
          <p:nvGrpSpPr>
            <p:cNvPr id="225" name="组合 71"/>
            <p:cNvGrpSpPr/>
            <p:nvPr/>
          </p:nvGrpSpPr>
          <p:grpSpPr>
            <a:xfrm>
              <a:off x="3347864" y="2204864"/>
              <a:ext cx="914400" cy="360040"/>
              <a:chOff x="3347864" y="2132856"/>
              <a:chExt cx="914400" cy="432048"/>
            </a:xfrm>
          </p:grpSpPr>
          <p:sp>
            <p:nvSpPr>
              <p:cNvPr id="76" name="弧形 7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弧形 7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6" name="组合 72"/>
            <p:cNvGrpSpPr/>
            <p:nvPr/>
          </p:nvGrpSpPr>
          <p:grpSpPr>
            <a:xfrm flipV="1">
              <a:off x="3347864" y="2204864"/>
              <a:ext cx="914400" cy="360040"/>
              <a:chOff x="3347864" y="2132856"/>
              <a:chExt cx="914400" cy="432048"/>
            </a:xfrm>
          </p:grpSpPr>
          <p:sp>
            <p:nvSpPr>
              <p:cNvPr id="74" name="弧形 7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弧形 7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83" name="弧形 82"/>
          <p:cNvSpPr/>
          <p:nvPr/>
        </p:nvSpPr>
        <p:spPr>
          <a:xfrm rot="10800000">
            <a:off x="435597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弧形 80"/>
          <p:cNvSpPr/>
          <p:nvPr/>
        </p:nvSpPr>
        <p:spPr>
          <a:xfrm flipV="1">
            <a:off x="435597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27" name="组合 86"/>
          <p:cNvGrpSpPr/>
          <p:nvPr/>
        </p:nvGrpSpPr>
        <p:grpSpPr>
          <a:xfrm rot="16200000">
            <a:off x="4078796" y="4375956"/>
            <a:ext cx="914400" cy="360040"/>
            <a:chOff x="3347864" y="2204864"/>
            <a:chExt cx="914400" cy="360040"/>
          </a:xfrm>
        </p:grpSpPr>
        <p:grpSp>
          <p:nvGrpSpPr>
            <p:cNvPr id="228" name="组合 87"/>
            <p:cNvGrpSpPr/>
            <p:nvPr/>
          </p:nvGrpSpPr>
          <p:grpSpPr>
            <a:xfrm>
              <a:off x="3347864" y="2204864"/>
              <a:ext cx="914400" cy="360040"/>
              <a:chOff x="3347864" y="2132856"/>
              <a:chExt cx="914400" cy="432048"/>
            </a:xfrm>
          </p:grpSpPr>
          <p:sp>
            <p:nvSpPr>
              <p:cNvPr id="92" name="弧形 91"/>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9" name="组合 88"/>
            <p:cNvGrpSpPr/>
            <p:nvPr/>
          </p:nvGrpSpPr>
          <p:grpSpPr>
            <a:xfrm flipV="1">
              <a:off x="3347864" y="2204864"/>
              <a:ext cx="914400" cy="360040"/>
              <a:chOff x="3347864" y="2132856"/>
              <a:chExt cx="914400" cy="432048"/>
            </a:xfrm>
          </p:grpSpPr>
          <p:sp>
            <p:nvSpPr>
              <p:cNvPr id="90" name="弧形 89"/>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弧形 90"/>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34" name="组合 102"/>
          <p:cNvGrpSpPr/>
          <p:nvPr/>
        </p:nvGrpSpPr>
        <p:grpSpPr>
          <a:xfrm>
            <a:off x="3347864" y="3645024"/>
            <a:ext cx="914400" cy="360040"/>
            <a:chOff x="3347864" y="2204864"/>
            <a:chExt cx="914400" cy="360040"/>
          </a:xfrm>
        </p:grpSpPr>
        <p:grpSp>
          <p:nvGrpSpPr>
            <p:cNvPr id="240" name="组合 103"/>
            <p:cNvGrpSpPr/>
            <p:nvPr/>
          </p:nvGrpSpPr>
          <p:grpSpPr>
            <a:xfrm>
              <a:off x="3347864" y="2204864"/>
              <a:ext cx="914400" cy="360040"/>
              <a:chOff x="3347864" y="2132856"/>
              <a:chExt cx="914400" cy="432048"/>
            </a:xfrm>
          </p:grpSpPr>
          <p:sp>
            <p:nvSpPr>
              <p:cNvPr id="108" name="弧形 107"/>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弧形 108"/>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45" name="组合 104"/>
            <p:cNvGrpSpPr/>
            <p:nvPr/>
          </p:nvGrpSpPr>
          <p:grpSpPr>
            <a:xfrm flipV="1">
              <a:off x="3347864" y="2204864"/>
              <a:ext cx="914400" cy="360040"/>
              <a:chOff x="3347864" y="2132856"/>
              <a:chExt cx="914400" cy="432048"/>
            </a:xfrm>
          </p:grpSpPr>
          <p:sp>
            <p:nvSpPr>
              <p:cNvPr id="106" name="弧形 10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 name="弧形 10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50" name="组合 110"/>
          <p:cNvGrpSpPr/>
          <p:nvPr/>
        </p:nvGrpSpPr>
        <p:grpSpPr>
          <a:xfrm>
            <a:off x="4788024" y="3645024"/>
            <a:ext cx="914400" cy="360040"/>
            <a:chOff x="3347864" y="2204864"/>
            <a:chExt cx="914400" cy="360040"/>
          </a:xfrm>
        </p:grpSpPr>
        <p:grpSp>
          <p:nvGrpSpPr>
            <p:cNvPr id="255" name="组合 111"/>
            <p:cNvGrpSpPr/>
            <p:nvPr/>
          </p:nvGrpSpPr>
          <p:grpSpPr>
            <a:xfrm>
              <a:off x="3347864" y="2204864"/>
              <a:ext cx="914400" cy="360040"/>
              <a:chOff x="3347864" y="2132856"/>
              <a:chExt cx="914400" cy="432048"/>
            </a:xfrm>
          </p:grpSpPr>
          <p:sp>
            <p:nvSpPr>
              <p:cNvPr id="116" name="弧形 11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弧形 11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60" name="组合 112"/>
            <p:cNvGrpSpPr/>
            <p:nvPr/>
          </p:nvGrpSpPr>
          <p:grpSpPr>
            <a:xfrm flipV="1">
              <a:off x="3347864" y="2204864"/>
              <a:ext cx="914400" cy="360040"/>
              <a:chOff x="3347864" y="2132856"/>
              <a:chExt cx="914400" cy="432048"/>
            </a:xfrm>
          </p:grpSpPr>
          <p:sp>
            <p:nvSpPr>
              <p:cNvPr id="114" name="弧形 11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弧形 11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18" name="弧形 117"/>
          <p:cNvSpPr/>
          <p:nvPr/>
        </p:nvSpPr>
        <p:spPr>
          <a:xfrm rot="16200000">
            <a:off x="650536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弧形 118"/>
          <p:cNvSpPr/>
          <p:nvPr/>
        </p:nvSpPr>
        <p:spPr>
          <a:xfrm rot="5400000" flipV="1">
            <a:off x="650536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弧形 119"/>
          <p:cNvSpPr/>
          <p:nvPr/>
        </p:nvSpPr>
        <p:spPr>
          <a:xfrm rot="16200000" flipV="1">
            <a:off x="218488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弧形 120"/>
          <p:cNvSpPr/>
          <p:nvPr/>
        </p:nvSpPr>
        <p:spPr>
          <a:xfrm rot="5400000">
            <a:off x="218488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5" name="组合 122"/>
          <p:cNvGrpSpPr/>
          <p:nvPr/>
        </p:nvGrpSpPr>
        <p:grpSpPr>
          <a:xfrm rot="16200000">
            <a:off x="2638636" y="2936952"/>
            <a:ext cx="914400" cy="360040"/>
            <a:chOff x="3347864" y="2204864"/>
            <a:chExt cx="914400" cy="360040"/>
          </a:xfrm>
        </p:grpSpPr>
        <p:grpSp>
          <p:nvGrpSpPr>
            <p:cNvPr id="276" name="组合 123"/>
            <p:cNvGrpSpPr/>
            <p:nvPr/>
          </p:nvGrpSpPr>
          <p:grpSpPr>
            <a:xfrm>
              <a:off x="3347864" y="2204864"/>
              <a:ext cx="914400" cy="360040"/>
              <a:chOff x="3347864" y="2132856"/>
              <a:chExt cx="914400" cy="432048"/>
            </a:xfrm>
          </p:grpSpPr>
          <p:sp>
            <p:nvSpPr>
              <p:cNvPr id="128" name="弧形 127"/>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9" name="弧形 128"/>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7" name="组合 124"/>
            <p:cNvGrpSpPr/>
            <p:nvPr/>
          </p:nvGrpSpPr>
          <p:grpSpPr>
            <a:xfrm flipV="1">
              <a:off x="3347864" y="2204864"/>
              <a:ext cx="914400" cy="360040"/>
              <a:chOff x="3347864" y="2132856"/>
              <a:chExt cx="914400" cy="432048"/>
            </a:xfrm>
          </p:grpSpPr>
          <p:sp>
            <p:nvSpPr>
              <p:cNvPr id="126" name="弧形 12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 name="弧形 12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78" name="组合 130"/>
          <p:cNvGrpSpPr/>
          <p:nvPr/>
        </p:nvGrpSpPr>
        <p:grpSpPr>
          <a:xfrm rot="16200000">
            <a:off x="5518956" y="2936952"/>
            <a:ext cx="914400" cy="360040"/>
            <a:chOff x="3347864" y="2204864"/>
            <a:chExt cx="914400" cy="360040"/>
          </a:xfrm>
        </p:grpSpPr>
        <p:grpSp>
          <p:nvGrpSpPr>
            <p:cNvPr id="279" name="组合 131"/>
            <p:cNvGrpSpPr/>
            <p:nvPr/>
          </p:nvGrpSpPr>
          <p:grpSpPr>
            <a:xfrm>
              <a:off x="3347864" y="2204864"/>
              <a:ext cx="914400" cy="360040"/>
              <a:chOff x="3347864" y="2132856"/>
              <a:chExt cx="914400" cy="432048"/>
            </a:xfrm>
          </p:grpSpPr>
          <p:sp>
            <p:nvSpPr>
              <p:cNvPr id="136" name="弧形 13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弧形 13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80" name="组合 132"/>
            <p:cNvGrpSpPr/>
            <p:nvPr/>
          </p:nvGrpSpPr>
          <p:grpSpPr>
            <a:xfrm flipV="1">
              <a:off x="3347864" y="2204864"/>
              <a:ext cx="914400" cy="360040"/>
              <a:chOff x="3347864" y="2132856"/>
              <a:chExt cx="914400" cy="432048"/>
            </a:xfrm>
          </p:grpSpPr>
          <p:sp>
            <p:nvSpPr>
              <p:cNvPr id="134" name="弧形 13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 name="弧形 13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44" name="弧形 143"/>
          <p:cNvSpPr/>
          <p:nvPr/>
        </p:nvSpPr>
        <p:spPr>
          <a:xfrm rot="10800000">
            <a:off x="579613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2" name="弧形 141"/>
          <p:cNvSpPr/>
          <p:nvPr/>
        </p:nvSpPr>
        <p:spPr>
          <a:xfrm flipV="1">
            <a:off x="579613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弧形 151"/>
          <p:cNvSpPr/>
          <p:nvPr/>
        </p:nvSpPr>
        <p:spPr>
          <a:xfrm rot="10800000">
            <a:off x="291581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0" name="弧形 149"/>
          <p:cNvSpPr/>
          <p:nvPr/>
        </p:nvSpPr>
        <p:spPr>
          <a:xfrm flipV="1">
            <a:off x="291581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81" name="组合 155"/>
          <p:cNvGrpSpPr/>
          <p:nvPr/>
        </p:nvGrpSpPr>
        <p:grpSpPr>
          <a:xfrm rot="16200000">
            <a:off x="4078796" y="4377112"/>
            <a:ext cx="914400" cy="360040"/>
            <a:chOff x="3347864" y="2204864"/>
            <a:chExt cx="914400" cy="360040"/>
          </a:xfrm>
        </p:grpSpPr>
        <p:grpSp>
          <p:nvGrpSpPr>
            <p:cNvPr id="282" name="组合 156"/>
            <p:cNvGrpSpPr/>
            <p:nvPr/>
          </p:nvGrpSpPr>
          <p:grpSpPr>
            <a:xfrm>
              <a:off x="3347864" y="2204864"/>
              <a:ext cx="914400" cy="360040"/>
              <a:chOff x="3347864" y="2132856"/>
              <a:chExt cx="914400" cy="432048"/>
            </a:xfrm>
          </p:grpSpPr>
          <p:sp>
            <p:nvSpPr>
              <p:cNvPr id="161" name="弧形 160"/>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2" name="弧形 161"/>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83" name="组合 157"/>
            <p:cNvGrpSpPr/>
            <p:nvPr/>
          </p:nvGrpSpPr>
          <p:grpSpPr>
            <a:xfrm flipV="1">
              <a:off x="3347864" y="2204864"/>
              <a:ext cx="914400" cy="360040"/>
              <a:chOff x="3347864" y="2132856"/>
              <a:chExt cx="914400" cy="432048"/>
            </a:xfrm>
          </p:grpSpPr>
          <p:sp>
            <p:nvSpPr>
              <p:cNvPr id="159" name="弧形 158"/>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弧形 159"/>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69" name="弧形 168"/>
          <p:cNvSpPr/>
          <p:nvPr/>
        </p:nvSpPr>
        <p:spPr>
          <a:xfrm rot="10800000" flipV="1">
            <a:off x="4355976" y="5538936"/>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弧形 166"/>
          <p:cNvSpPr/>
          <p:nvPr/>
        </p:nvSpPr>
        <p:spPr>
          <a:xfrm>
            <a:off x="4355976" y="5538936"/>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84" name="组合 170"/>
          <p:cNvGrpSpPr/>
          <p:nvPr/>
        </p:nvGrpSpPr>
        <p:grpSpPr>
          <a:xfrm>
            <a:off x="3347864" y="5085184"/>
            <a:ext cx="914400" cy="360040"/>
            <a:chOff x="3347864" y="2204864"/>
            <a:chExt cx="914400" cy="360040"/>
          </a:xfrm>
        </p:grpSpPr>
        <p:grpSp>
          <p:nvGrpSpPr>
            <p:cNvPr id="285" name="组合 171"/>
            <p:cNvGrpSpPr/>
            <p:nvPr/>
          </p:nvGrpSpPr>
          <p:grpSpPr>
            <a:xfrm>
              <a:off x="3347864" y="2204864"/>
              <a:ext cx="914400" cy="360040"/>
              <a:chOff x="3347864" y="2132856"/>
              <a:chExt cx="914400" cy="432048"/>
            </a:xfrm>
          </p:grpSpPr>
          <p:sp>
            <p:nvSpPr>
              <p:cNvPr id="176" name="弧形 17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7" name="弧形 17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86" name="组合 172"/>
            <p:cNvGrpSpPr/>
            <p:nvPr/>
          </p:nvGrpSpPr>
          <p:grpSpPr>
            <a:xfrm flipV="1">
              <a:off x="3347864" y="2204864"/>
              <a:ext cx="914400" cy="360040"/>
              <a:chOff x="3347864" y="2132856"/>
              <a:chExt cx="914400" cy="432048"/>
            </a:xfrm>
          </p:grpSpPr>
          <p:sp>
            <p:nvSpPr>
              <p:cNvPr id="174" name="弧形 17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5" name="弧形 17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87" name="组合 178"/>
          <p:cNvGrpSpPr/>
          <p:nvPr/>
        </p:nvGrpSpPr>
        <p:grpSpPr>
          <a:xfrm>
            <a:off x="4788024" y="5085184"/>
            <a:ext cx="914400" cy="360040"/>
            <a:chOff x="3347864" y="2204864"/>
            <a:chExt cx="914400" cy="360040"/>
          </a:xfrm>
        </p:grpSpPr>
        <p:grpSp>
          <p:nvGrpSpPr>
            <p:cNvPr id="32" name="组合 179"/>
            <p:cNvGrpSpPr/>
            <p:nvPr/>
          </p:nvGrpSpPr>
          <p:grpSpPr>
            <a:xfrm>
              <a:off x="3347864" y="2204864"/>
              <a:ext cx="914400" cy="360040"/>
              <a:chOff x="3347864" y="2132856"/>
              <a:chExt cx="914400" cy="432048"/>
            </a:xfrm>
          </p:grpSpPr>
          <p:sp>
            <p:nvSpPr>
              <p:cNvPr id="184" name="弧形 18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5" name="组合 180"/>
            <p:cNvGrpSpPr/>
            <p:nvPr/>
          </p:nvGrpSpPr>
          <p:grpSpPr>
            <a:xfrm flipV="1">
              <a:off x="3347864" y="2204864"/>
              <a:ext cx="914400" cy="360040"/>
              <a:chOff x="3347864" y="2132856"/>
              <a:chExt cx="914400" cy="432048"/>
            </a:xfrm>
          </p:grpSpPr>
          <p:sp>
            <p:nvSpPr>
              <p:cNvPr id="182" name="弧形 181"/>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弧形 182"/>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86" name="弧形 185"/>
          <p:cNvSpPr/>
          <p:nvPr/>
        </p:nvSpPr>
        <p:spPr>
          <a:xfrm rot="16200000">
            <a:off x="650536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7" name="弧形 186"/>
          <p:cNvSpPr/>
          <p:nvPr/>
        </p:nvSpPr>
        <p:spPr>
          <a:xfrm rot="5400000" flipV="1">
            <a:off x="650536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8" name="弧形 187"/>
          <p:cNvSpPr/>
          <p:nvPr/>
        </p:nvSpPr>
        <p:spPr>
          <a:xfrm rot="16200000" flipV="1">
            <a:off x="218488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9" name="弧形 188"/>
          <p:cNvSpPr/>
          <p:nvPr/>
        </p:nvSpPr>
        <p:spPr>
          <a:xfrm rot="5400000">
            <a:off x="218488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6" name="组合 189"/>
          <p:cNvGrpSpPr/>
          <p:nvPr/>
        </p:nvGrpSpPr>
        <p:grpSpPr>
          <a:xfrm rot="16200000">
            <a:off x="2638636" y="4377112"/>
            <a:ext cx="914400" cy="360040"/>
            <a:chOff x="3347864" y="2204864"/>
            <a:chExt cx="914400" cy="360040"/>
          </a:xfrm>
        </p:grpSpPr>
        <p:grpSp>
          <p:nvGrpSpPr>
            <p:cNvPr id="37" name="组合 190"/>
            <p:cNvGrpSpPr/>
            <p:nvPr/>
          </p:nvGrpSpPr>
          <p:grpSpPr>
            <a:xfrm>
              <a:off x="3347864" y="2204864"/>
              <a:ext cx="914400" cy="360040"/>
              <a:chOff x="3347864" y="2132856"/>
              <a:chExt cx="914400" cy="432048"/>
            </a:xfrm>
          </p:grpSpPr>
          <p:sp>
            <p:nvSpPr>
              <p:cNvPr id="195" name="弧形 194"/>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弧形 195"/>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8" name="组合 191"/>
            <p:cNvGrpSpPr/>
            <p:nvPr/>
          </p:nvGrpSpPr>
          <p:grpSpPr>
            <a:xfrm flipV="1">
              <a:off x="3347864" y="2204864"/>
              <a:ext cx="914400" cy="360040"/>
              <a:chOff x="3347864" y="2132856"/>
              <a:chExt cx="914400" cy="432048"/>
            </a:xfrm>
          </p:grpSpPr>
          <p:sp>
            <p:nvSpPr>
              <p:cNvPr id="193" name="弧形 192"/>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4" name="弧形 193"/>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39" name="组合 196"/>
          <p:cNvGrpSpPr/>
          <p:nvPr/>
        </p:nvGrpSpPr>
        <p:grpSpPr>
          <a:xfrm rot="16200000">
            <a:off x="5518956" y="4377112"/>
            <a:ext cx="914400" cy="360040"/>
            <a:chOff x="3347864" y="2204864"/>
            <a:chExt cx="914400" cy="360040"/>
          </a:xfrm>
        </p:grpSpPr>
        <p:grpSp>
          <p:nvGrpSpPr>
            <p:cNvPr id="40" name="组合 197"/>
            <p:cNvGrpSpPr/>
            <p:nvPr/>
          </p:nvGrpSpPr>
          <p:grpSpPr>
            <a:xfrm>
              <a:off x="3347864" y="2204864"/>
              <a:ext cx="914400" cy="360040"/>
              <a:chOff x="3347864" y="2132856"/>
              <a:chExt cx="914400" cy="432048"/>
            </a:xfrm>
          </p:grpSpPr>
          <p:sp>
            <p:nvSpPr>
              <p:cNvPr id="202" name="弧形 201"/>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弧形 202"/>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1" name="组合 198"/>
            <p:cNvGrpSpPr/>
            <p:nvPr/>
          </p:nvGrpSpPr>
          <p:grpSpPr>
            <a:xfrm flipV="1">
              <a:off x="3347864" y="2204864"/>
              <a:ext cx="914400" cy="360040"/>
              <a:chOff x="3347864" y="2132856"/>
              <a:chExt cx="914400" cy="432048"/>
            </a:xfrm>
          </p:grpSpPr>
          <p:sp>
            <p:nvSpPr>
              <p:cNvPr id="200" name="弧形 199"/>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1" name="弧形 200"/>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212" name="弧形 211"/>
          <p:cNvSpPr/>
          <p:nvPr/>
        </p:nvSpPr>
        <p:spPr>
          <a:xfrm rot="10800000" flipV="1">
            <a:off x="291581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弧形 209"/>
          <p:cNvSpPr/>
          <p:nvPr/>
        </p:nvSpPr>
        <p:spPr>
          <a:xfrm>
            <a:off x="291581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弧形 218"/>
          <p:cNvSpPr/>
          <p:nvPr/>
        </p:nvSpPr>
        <p:spPr>
          <a:xfrm rot="10800000" flipV="1">
            <a:off x="579613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弧形 216"/>
          <p:cNvSpPr/>
          <p:nvPr/>
        </p:nvSpPr>
        <p:spPr>
          <a:xfrm>
            <a:off x="579613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N</a:t>
            </a:r>
            <a:r>
              <a:rPr lang="zh-CN" altLang="en-US" dirty="0" smtClean="0"/>
              <a:t>型半导体</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8" name="椭圆 7"/>
          <p:cNvSpPr/>
          <p:nvPr/>
        </p:nvSpPr>
        <p:spPr>
          <a:xfrm>
            <a:off x="638340"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9" name="椭圆 8"/>
          <p:cNvSpPr/>
          <p:nvPr/>
        </p:nvSpPr>
        <p:spPr>
          <a:xfrm>
            <a:off x="422316" y="1772816"/>
            <a:ext cx="1224136"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59713" y="1700808"/>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0308" y="2310213"/>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65602" y="2924944"/>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574444" y="231077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725838"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As</a:t>
            </a:r>
            <a:endParaRPr lang="zh-CN" altLang="en-US" sz="2800" b="1" dirty="0">
              <a:effectLst>
                <a:outerShdw blurRad="38100" dist="38100" dir="2700000" algn="tl">
                  <a:srgbClr val="000000">
                    <a:alpha val="43137"/>
                  </a:srgbClr>
                </a:outerShdw>
              </a:effectLst>
            </a:endParaRPr>
          </a:p>
        </p:txBody>
      </p:sp>
      <p:sp>
        <p:nvSpPr>
          <p:cNvPr id="15" name="椭圆 14"/>
          <p:cNvSpPr/>
          <p:nvPr/>
        </p:nvSpPr>
        <p:spPr>
          <a:xfrm>
            <a:off x="7509814" y="1772816"/>
            <a:ext cx="1224136"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452320" y="213285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429952" y="2788548"/>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622412" y="2107312"/>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028384" y="1700808"/>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79512" y="3284984"/>
            <a:ext cx="1728192" cy="1384995"/>
          </a:xfrm>
          <a:prstGeom prst="rect">
            <a:avLst/>
          </a:prstGeom>
          <a:noFill/>
        </p:spPr>
        <p:txBody>
          <a:bodyPr wrap="square" rtlCol="0">
            <a:spAutoFit/>
          </a:bodyPr>
          <a:lstStyle/>
          <a:p>
            <a:r>
              <a:rPr lang="zh-CN" altLang="en-US" sz="2800" b="1" dirty="0" smtClean="0">
                <a:effectLst>
                  <a:outerShdw blurRad="38100" dist="38100" dir="2700000" algn="tl">
                    <a:srgbClr val="000000">
                      <a:alpha val="43137"/>
                    </a:srgbClr>
                  </a:outerShdw>
                </a:effectLst>
              </a:rPr>
              <a:t>最外层有</a:t>
            </a:r>
            <a:endParaRPr lang="en-US" altLang="zh-CN" sz="2800" b="1" dirty="0" smtClean="0">
              <a:effectLst>
                <a:outerShdw blurRad="38100" dist="38100" dir="2700000" algn="tl">
                  <a:srgbClr val="000000">
                    <a:alpha val="43137"/>
                  </a:srgbClr>
                </a:outerShdw>
              </a:effectLst>
            </a:endParaRPr>
          </a:p>
          <a:p>
            <a:r>
              <a:rPr lang="en-US" altLang="zh-CN" sz="2800" b="1" dirty="0" smtClean="0">
                <a:effectLst>
                  <a:outerShdw blurRad="38100" dist="38100" dir="2700000" algn="tl">
                    <a:srgbClr val="000000">
                      <a:alpha val="43137"/>
                    </a:srgbClr>
                  </a:outerShdw>
                </a:effectLst>
              </a:rPr>
              <a:t> 4 </a:t>
            </a:r>
            <a:r>
              <a:rPr lang="zh-CN" altLang="en-US" sz="2800" b="1" dirty="0" smtClean="0">
                <a:effectLst>
                  <a:outerShdw blurRad="38100" dist="38100" dir="2700000" algn="tl">
                    <a:srgbClr val="000000">
                      <a:alpha val="43137"/>
                    </a:srgbClr>
                  </a:outerShdw>
                </a:effectLst>
              </a:rPr>
              <a:t>个电子</a:t>
            </a:r>
            <a:endParaRPr lang="en-US" altLang="zh-CN" sz="2800" b="1" dirty="0" smtClean="0">
              <a:effectLst>
                <a:outerShdw blurRad="38100" dist="38100" dir="2700000" algn="tl">
                  <a:srgbClr val="000000">
                    <a:alpha val="43137"/>
                  </a:srgbClr>
                </a:outerShdw>
              </a:effectLst>
            </a:endParaRPr>
          </a:p>
          <a:p>
            <a:r>
              <a:rPr lang="zh-CN" altLang="en-US" sz="2800" b="1" dirty="0" smtClean="0">
                <a:effectLst>
                  <a:outerShdw blurRad="38100" dist="38100" dir="2700000" algn="tl">
                    <a:srgbClr val="000000">
                      <a:alpha val="43137"/>
                    </a:srgbClr>
                  </a:outerShdw>
                </a:effectLst>
              </a:rPr>
              <a:t>的硅原子</a:t>
            </a:r>
            <a:endParaRPr lang="zh-CN" altLang="en-US" sz="2800" b="1" dirty="0">
              <a:effectLst>
                <a:outerShdw blurRad="38100" dist="38100" dir="2700000" algn="tl">
                  <a:srgbClr val="000000">
                    <a:alpha val="43137"/>
                  </a:srgbClr>
                </a:outerShdw>
              </a:effectLst>
            </a:endParaRPr>
          </a:p>
        </p:txBody>
      </p:sp>
      <p:sp>
        <p:nvSpPr>
          <p:cNvPr id="22" name="TextBox 21"/>
          <p:cNvSpPr txBox="1"/>
          <p:nvPr/>
        </p:nvSpPr>
        <p:spPr>
          <a:xfrm>
            <a:off x="7308304" y="3284984"/>
            <a:ext cx="1656184" cy="1384995"/>
          </a:xfrm>
          <a:prstGeom prst="rect">
            <a:avLst/>
          </a:prstGeom>
          <a:noFill/>
        </p:spPr>
        <p:txBody>
          <a:bodyPr wrap="square" rtlCol="0">
            <a:spAutoFit/>
          </a:bodyPr>
          <a:lstStyle/>
          <a:p>
            <a:r>
              <a:rPr lang="zh-CN" altLang="en-US" sz="2800" b="1" dirty="0" smtClean="0">
                <a:effectLst>
                  <a:outerShdw blurRad="38100" dist="38100" dir="2700000" algn="tl">
                    <a:srgbClr val="000000">
                      <a:alpha val="43137"/>
                    </a:srgbClr>
                  </a:outerShdw>
                </a:effectLst>
              </a:rPr>
              <a:t>最外层有</a:t>
            </a:r>
            <a:endParaRPr lang="en-US" altLang="zh-CN" sz="2800" b="1" dirty="0" smtClean="0">
              <a:effectLst>
                <a:outerShdw blurRad="38100" dist="38100" dir="2700000" algn="tl">
                  <a:srgbClr val="000000">
                    <a:alpha val="43137"/>
                  </a:srgbClr>
                </a:outerShdw>
              </a:effectLst>
            </a:endParaRPr>
          </a:p>
          <a:p>
            <a:r>
              <a:rPr lang="en-US" altLang="zh-CN" sz="2800" b="1" dirty="0" smtClean="0">
                <a:effectLst>
                  <a:outerShdw blurRad="38100" dist="38100" dir="2700000" algn="tl">
                    <a:srgbClr val="000000">
                      <a:alpha val="43137"/>
                    </a:srgbClr>
                  </a:outerShdw>
                </a:effectLst>
              </a:rPr>
              <a:t> 5 </a:t>
            </a:r>
            <a:r>
              <a:rPr lang="zh-CN" altLang="en-US" sz="2800" b="1" dirty="0" smtClean="0">
                <a:effectLst>
                  <a:outerShdw blurRad="38100" dist="38100" dir="2700000" algn="tl">
                    <a:srgbClr val="000000">
                      <a:alpha val="43137"/>
                    </a:srgbClr>
                  </a:outerShdw>
                </a:effectLst>
              </a:rPr>
              <a:t>个电子的砷原子</a:t>
            </a:r>
            <a:endParaRPr lang="zh-CN" altLang="en-US" sz="2800" b="1" dirty="0">
              <a:effectLst>
                <a:outerShdw blurRad="38100" dist="38100" dir="2700000" algn="tl">
                  <a:srgbClr val="000000">
                    <a:alpha val="43137"/>
                  </a:srgbClr>
                </a:outerShdw>
              </a:effectLst>
            </a:endParaRPr>
          </a:p>
        </p:txBody>
      </p:sp>
      <p:sp>
        <p:nvSpPr>
          <p:cNvPr id="86" name="椭圆 85"/>
          <p:cNvSpPr/>
          <p:nvPr/>
        </p:nvSpPr>
        <p:spPr>
          <a:xfrm>
            <a:off x="4139952" y="342784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As</a:t>
            </a:r>
            <a:endParaRPr lang="zh-CN" altLang="en-US" sz="2800" b="1" dirty="0">
              <a:effectLst>
                <a:outerShdw blurRad="38100" dist="38100" dir="2700000" algn="tl">
                  <a:srgbClr val="000000">
                    <a:alpha val="43137"/>
                  </a:srgbClr>
                </a:outerShdw>
              </a:effectLst>
            </a:endParaRPr>
          </a:p>
        </p:txBody>
      </p:sp>
      <p:sp>
        <p:nvSpPr>
          <p:cNvPr id="24" name="椭圆 23"/>
          <p:cNvSpPr/>
          <p:nvPr/>
        </p:nvSpPr>
        <p:spPr>
          <a:xfrm>
            <a:off x="2699792"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25" name="椭圆 24"/>
          <p:cNvSpPr/>
          <p:nvPr/>
        </p:nvSpPr>
        <p:spPr>
          <a:xfrm>
            <a:off x="4139952"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44" name="椭圆 43"/>
          <p:cNvSpPr/>
          <p:nvPr/>
        </p:nvSpPr>
        <p:spPr>
          <a:xfrm>
            <a:off x="5580112"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01" name="椭圆 100"/>
          <p:cNvSpPr/>
          <p:nvPr/>
        </p:nvSpPr>
        <p:spPr>
          <a:xfrm>
            <a:off x="2699792" y="342900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10" name="椭圆 109"/>
          <p:cNvSpPr/>
          <p:nvPr/>
        </p:nvSpPr>
        <p:spPr>
          <a:xfrm>
            <a:off x="5580112" y="342900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54" name="椭圆 153"/>
          <p:cNvSpPr/>
          <p:nvPr/>
        </p:nvSpPr>
        <p:spPr>
          <a:xfrm>
            <a:off x="4139952" y="486800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70" name="椭圆 169"/>
          <p:cNvSpPr/>
          <p:nvPr/>
        </p:nvSpPr>
        <p:spPr>
          <a:xfrm>
            <a:off x="2699792" y="486916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78" name="椭圆 177"/>
          <p:cNvSpPr/>
          <p:nvPr/>
        </p:nvSpPr>
        <p:spPr>
          <a:xfrm>
            <a:off x="5580112" y="486916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grpSp>
        <p:nvGrpSpPr>
          <p:cNvPr id="42" name="组合 227"/>
          <p:cNvGrpSpPr/>
          <p:nvPr/>
        </p:nvGrpSpPr>
        <p:grpSpPr>
          <a:xfrm>
            <a:off x="2483768" y="1772816"/>
            <a:ext cx="1224136" cy="1224136"/>
            <a:chOff x="2483768" y="1772816"/>
            <a:chExt cx="1224136" cy="1224136"/>
          </a:xfrm>
        </p:grpSpPr>
        <p:sp>
          <p:nvSpPr>
            <p:cNvPr id="221" name="椭圆 22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228"/>
          <p:cNvGrpSpPr/>
          <p:nvPr/>
        </p:nvGrpSpPr>
        <p:grpSpPr>
          <a:xfrm>
            <a:off x="3923928" y="1772816"/>
            <a:ext cx="1224136" cy="1224136"/>
            <a:chOff x="2483768" y="1772816"/>
            <a:chExt cx="1224136" cy="1224136"/>
          </a:xfrm>
        </p:grpSpPr>
        <p:sp>
          <p:nvSpPr>
            <p:cNvPr id="230" name="椭圆 229"/>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233"/>
          <p:cNvGrpSpPr/>
          <p:nvPr/>
        </p:nvGrpSpPr>
        <p:grpSpPr>
          <a:xfrm>
            <a:off x="5364088" y="1772816"/>
            <a:ext cx="1224136" cy="1224136"/>
            <a:chOff x="2483768" y="1772816"/>
            <a:chExt cx="1224136" cy="1224136"/>
          </a:xfrm>
        </p:grpSpPr>
        <p:sp>
          <p:nvSpPr>
            <p:cNvPr id="235" name="椭圆 234"/>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9" name="椭圆 238"/>
          <p:cNvSpPr/>
          <p:nvPr/>
        </p:nvSpPr>
        <p:spPr>
          <a:xfrm>
            <a:off x="4932040" y="3284984"/>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239"/>
          <p:cNvGrpSpPr/>
          <p:nvPr/>
        </p:nvGrpSpPr>
        <p:grpSpPr>
          <a:xfrm>
            <a:off x="2483768" y="3212976"/>
            <a:ext cx="1224136" cy="1224136"/>
            <a:chOff x="2483768" y="1772816"/>
            <a:chExt cx="1224136" cy="1224136"/>
          </a:xfrm>
        </p:grpSpPr>
        <p:sp>
          <p:nvSpPr>
            <p:cNvPr id="241" name="椭圆 24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244"/>
          <p:cNvGrpSpPr/>
          <p:nvPr/>
        </p:nvGrpSpPr>
        <p:grpSpPr>
          <a:xfrm>
            <a:off x="3923928" y="3212976"/>
            <a:ext cx="1224136" cy="1224136"/>
            <a:chOff x="2483768" y="1772816"/>
            <a:chExt cx="1224136" cy="1224136"/>
          </a:xfrm>
        </p:grpSpPr>
        <p:sp>
          <p:nvSpPr>
            <p:cNvPr id="246" name="椭圆 245"/>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249"/>
          <p:cNvGrpSpPr/>
          <p:nvPr/>
        </p:nvGrpSpPr>
        <p:grpSpPr>
          <a:xfrm>
            <a:off x="5364088" y="3212976"/>
            <a:ext cx="1224136" cy="1224136"/>
            <a:chOff x="2483768" y="1772816"/>
            <a:chExt cx="1224136" cy="1224136"/>
          </a:xfrm>
        </p:grpSpPr>
        <p:sp>
          <p:nvSpPr>
            <p:cNvPr id="251" name="椭圆 25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254"/>
          <p:cNvGrpSpPr/>
          <p:nvPr/>
        </p:nvGrpSpPr>
        <p:grpSpPr>
          <a:xfrm>
            <a:off x="2483768" y="4653136"/>
            <a:ext cx="1224136" cy="1224136"/>
            <a:chOff x="2483768" y="1772816"/>
            <a:chExt cx="1224136" cy="1224136"/>
          </a:xfrm>
        </p:grpSpPr>
        <p:sp>
          <p:nvSpPr>
            <p:cNvPr id="256" name="椭圆 255"/>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259"/>
          <p:cNvGrpSpPr/>
          <p:nvPr/>
        </p:nvGrpSpPr>
        <p:grpSpPr>
          <a:xfrm>
            <a:off x="3923928" y="4653136"/>
            <a:ext cx="1224136" cy="1224136"/>
            <a:chOff x="2483768" y="1772816"/>
            <a:chExt cx="1224136" cy="1224136"/>
          </a:xfrm>
        </p:grpSpPr>
        <p:sp>
          <p:nvSpPr>
            <p:cNvPr id="261" name="椭圆 26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264"/>
          <p:cNvGrpSpPr/>
          <p:nvPr/>
        </p:nvGrpSpPr>
        <p:grpSpPr>
          <a:xfrm>
            <a:off x="5364088" y="4653136"/>
            <a:ext cx="1224136" cy="1224136"/>
            <a:chOff x="2483768" y="1772816"/>
            <a:chExt cx="1224136" cy="1224136"/>
          </a:xfrm>
        </p:grpSpPr>
        <p:sp>
          <p:nvSpPr>
            <p:cNvPr id="266" name="椭圆 265"/>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1" name="TextBox 270"/>
          <p:cNvSpPr txBox="1"/>
          <p:nvPr/>
        </p:nvSpPr>
        <p:spPr>
          <a:xfrm>
            <a:off x="4992711" y="2564904"/>
            <a:ext cx="803425" cy="830997"/>
          </a:xfrm>
          <a:prstGeom prst="rect">
            <a:avLst/>
          </a:prstGeom>
          <a:noFill/>
        </p:spPr>
        <p:txBody>
          <a:bodyPr wrap="none" rtlCol="0">
            <a:spAutoFit/>
          </a:bodyPr>
          <a:lstStyle/>
          <a:p>
            <a:r>
              <a:rPr lang="zh-CN" altLang="en-US" sz="2400" b="1" dirty="0" smtClean="0">
                <a:effectLst>
                  <a:outerShdw blurRad="38100" dist="38100" dir="2700000" algn="tl">
                    <a:srgbClr val="000000">
                      <a:alpha val="43137"/>
                    </a:srgbClr>
                  </a:outerShdw>
                </a:effectLst>
              </a:rPr>
              <a:t>自由</a:t>
            </a:r>
            <a:endParaRPr lang="en-US" altLang="zh-CN" sz="2400" b="1" dirty="0" smtClean="0">
              <a:effectLst>
                <a:outerShdw blurRad="38100" dist="38100" dir="2700000" algn="tl">
                  <a:srgbClr val="000000">
                    <a:alpha val="43137"/>
                  </a:srgbClr>
                </a:outerShdw>
              </a:effectLst>
            </a:endParaRPr>
          </a:p>
          <a:p>
            <a:r>
              <a:rPr lang="zh-CN" altLang="en-US" sz="2400" b="1" dirty="0" smtClean="0">
                <a:effectLst>
                  <a:outerShdw blurRad="38100" dist="38100" dir="2700000" algn="tl">
                    <a:srgbClr val="000000">
                      <a:alpha val="43137"/>
                    </a:srgbClr>
                  </a:outerShdw>
                </a:effectLst>
              </a:rPr>
              <a:t>电子</a:t>
            </a:r>
            <a:endParaRPr lang="zh-CN" altLang="en-US" sz="2400" b="1" dirty="0">
              <a:effectLst>
                <a:outerShdw blurRad="38100" dist="38100" dir="2700000" algn="tl">
                  <a:srgbClr val="000000">
                    <a:alpha val="43137"/>
                  </a:srgbClr>
                </a:outerShdw>
              </a:effectLst>
            </a:endParaRPr>
          </a:p>
        </p:txBody>
      </p:sp>
      <p:sp>
        <p:nvSpPr>
          <p:cNvPr id="272" name="矩形 271"/>
          <p:cNvSpPr/>
          <p:nvPr/>
        </p:nvSpPr>
        <p:spPr>
          <a:xfrm>
            <a:off x="7452320" y="5013176"/>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右箭头 272"/>
          <p:cNvSpPr/>
          <p:nvPr/>
        </p:nvSpPr>
        <p:spPr>
          <a:xfrm>
            <a:off x="6948264" y="5373216"/>
            <a:ext cx="293467"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TextBox 273"/>
          <p:cNvSpPr txBox="1"/>
          <p:nvPr/>
        </p:nvSpPr>
        <p:spPr>
          <a:xfrm>
            <a:off x="7727652" y="5110584"/>
            <a:ext cx="441146" cy="707886"/>
          </a:xfrm>
          <a:prstGeom prst="rect">
            <a:avLst/>
          </a:prstGeom>
          <a:noFill/>
        </p:spPr>
        <p:txBody>
          <a:bodyPr wrap="none" rtlCol="0">
            <a:spAutoFit/>
          </a:bodyPr>
          <a:lstStyle/>
          <a:p>
            <a:r>
              <a:rPr lang="en-US" altLang="zh-CN" sz="4000" dirty="0" smtClean="0">
                <a:solidFill>
                  <a:schemeClr val="accent1">
                    <a:lumMod val="75000"/>
                  </a:schemeClr>
                </a:solidFill>
                <a:latin typeface="+mj-ea"/>
                <a:ea typeface="+mj-ea"/>
              </a:rPr>
              <a:t>+</a:t>
            </a:r>
            <a:endParaRPr lang="zh-CN" altLang="en-US" sz="4000" dirty="0">
              <a:solidFill>
                <a:schemeClr val="accent1">
                  <a:lumMod val="75000"/>
                </a:schemeClr>
              </a:solidFill>
              <a:latin typeface="+mj-ea"/>
              <a:ea typeface="+mj-ea"/>
            </a:endParaRPr>
          </a:p>
        </p:txBody>
      </p:sp>
      <p:sp>
        <p:nvSpPr>
          <p:cNvPr id="275" name="椭圆 274"/>
          <p:cNvSpPr/>
          <p:nvPr/>
        </p:nvSpPr>
        <p:spPr>
          <a:xfrm>
            <a:off x="8100392" y="5157192"/>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7" name="组合 58"/>
          <p:cNvGrpSpPr/>
          <p:nvPr/>
        </p:nvGrpSpPr>
        <p:grpSpPr>
          <a:xfrm>
            <a:off x="8676456" y="116632"/>
            <a:ext cx="370327" cy="432048"/>
            <a:chOff x="5940152" y="2420888"/>
            <a:chExt cx="432048" cy="504056"/>
          </a:xfrm>
        </p:grpSpPr>
        <p:sp>
          <p:nvSpPr>
            <p:cNvPr id="198" name="折角形 197"/>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9" name="直接连接符 198"/>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矩形 269"/>
          <p:cNvSpPr/>
          <p:nvPr/>
        </p:nvSpPr>
        <p:spPr>
          <a:xfrm>
            <a:off x="2339752" y="1641500"/>
            <a:ext cx="4392488" cy="43924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34"/>
          <p:cNvGrpSpPr/>
          <p:nvPr/>
        </p:nvGrpSpPr>
        <p:grpSpPr>
          <a:xfrm>
            <a:off x="3347864" y="2204864"/>
            <a:ext cx="914400" cy="360040"/>
            <a:chOff x="3347864" y="2204864"/>
            <a:chExt cx="914400" cy="360040"/>
          </a:xfrm>
        </p:grpSpPr>
        <p:grpSp>
          <p:nvGrpSpPr>
            <p:cNvPr id="7" name="组合 30"/>
            <p:cNvGrpSpPr/>
            <p:nvPr/>
          </p:nvGrpSpPr>
          <p:grpSpPr>
            <a:xfrm>
              <a:off x="3347864" y="2204864"/>
              <a:ext cx="914400" cy="360040"/>
              <a:chOff x="3347864" y="2132856"/>
              <a:chExt cx="914400" cy="432048"/>
            </a:xfrm>
          </p:grpSpPr>
          <p:sp>
            <p:nvSpPr>
              <p:cNvPr id="29" name="弧形 28"/>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9" name="组合 31"/>
            <p:cNvGrpSpPr/>
            <p:nvPr/>
          </p:nvGrpSpPr>
          <p:grpSpPr>
            <a:xfrm flipV="1">
              <a:off x="3347864" y="2204864"/>
              <a:ext cx="914400" cy="360040"/>
              <a:chOff x="3347864" y="2132856"/>
              <a:chExt cx="914400" cy="432048"/>
            </a:xfrm>
          </p:grpSpPr>
          <p:sp>
            <p:nvSpPr>
              <p:cNvPr id="33" name="弧形 32"/>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0" name="组合 44"/>
          <p:cNvGrpSpPr/>
          <p:nvPr/>
        </p:nvGrpSpPr>
        <p:grpSpPr>
          <a:xfrm>
            <a:off x="4788024" y="2204864"/>
            <a:ext cx="914400" cy="360040"/>
            <a:chOff x="3347864" y="2204864"/>
            <a:chExt cx="914400" cy="360040"/>
          </a:xfrm>
        </p:grpSpPr>
        <p:grpSp>
          <p:nvGrpSpPr>
            <p:cNvPr id="23" name="组合 45"/>
            <p:cNvGrpSpPr/>
            <p:nvPr/>
          </p:nvGrpSpPr>
          <p:grpSpPr>
            <a:xfrm>
              <a:off x="3347864" y="2204864"/>
              <a:ext cx="914400" cy="360040"/>
              <a:chOff x="3347864" y="2132856"/>
              <a:chExt cx="914400" cy="432048"/>
            </a:xfrm>
          </p:grpSpPr>
          <p:sp>
            <p:nvSpPr>
              <p:cNvPr id="50" name="弧形 49"/>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弧形 50"/>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6" name="组合 46"/>
            <p:cNvGrpSpPr/>
            <p:nvPr/>
          </p:nvGrpSpPr>
          <p:grpSpPr>
            <a:xfrm flipV="1">
              <a:off x="3347864" y="2204864"/>
              <a:ext cx="914400" cy="360040"/>
              <a:chOff x="3347864" y="2132856"/>
              <a:chExt cx="914400" cy="432048"/>
            </a:xfrm>
          </p:grpSpPr>
          <p:sp>
            <p:nvSpPr>
              <p:cNvPr id="48" name="弧形 47"/>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弧形 48"/>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59" name="弧形 58"/>
          <p:cNvSpPr/>
          <p:nvPr/>
        </p:nvSpPr>
        <p:spPr>
          <a:xfrm rot="16200000">
            <a:off x="650536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弧形 56"/>
          <p:cNvSpPr/>
          <p:nvPr/>
        </p:nvSpPr>
        <p:spPr>
          <a:xfrm rot="5400000" flipV="1">
            <a:off x="650536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弧形 68"/>
          <p:cNvSpPr/>
          <p:nvPr/>
        </p:nvSpPr>
        <p:spPr>
          <a:xfrm rot="16200000" flipV="1">
            <a:off x="218488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弧形 66"/>
          <p:cNvSpPr/>
          <p:nvPr/>
        </p:nvSpPr>
        <p:spPr>
          <a:xfrm rot="5400000">
            <a:off x="2184884" y="192768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7" name="组合 70"/>
          <p:cNvGrpSpPr/>
          <p:nvPr/>
        </p:nvGrpSpPr>
        <p:grpSpPr>
          <a:xfrm rot="16200000">
            <a:off x="4078796" y="2936952"/>
            <a:ext cx="914400" cy="360040"/>
            <a:chOff x="3347864" y="2204864"/>
            <a:chExt cx="914400" cy="360040"/>
          </a:xfrm>
        </p:grpSpPr>
        <p:grpSp>
          <p:nvGrpSpPr>
            <p:cNvPr id="28" name="组合 71"/>
            <p:cNvGrpSpPr/>
            <p:nvPr/>
          </p:nvGrpSpPr>
          <p:grpSpPr>
            <a:xfrm>
              <a:off x="3347864" y="2204864"/>
              <a:ext cx="914400" cy="360040"/>
              <a:chOff x="3347864" y="2132856"/>
              <a:chExt cx="914400" cy="432048"/>
            </a:xfrm>
          </p:grpSpPr>
          <p:sp>
            <p:nvSpPr>
              <p:cNvPr id="76" name="弧形 7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弧形 7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1" name="组合 72"/>
            <p:cNvGrpSpPr/>
            <p:nvPr/>
          </p:nvGrpSpPr>
          <p:grpSpPr>
            <a:xfrm flipV="1">
              <a:off x="3347864" y="2204864"/>
              <a:ext cx="914400" cy="360040"/>
              <a:chOff x="3347864" y="2132856"/>
              <a:chExt cx="914400" cy="432048"/>
            </a:xfrm>
          </p:grpSpPr>
          <p:sp>
            <p:nvSpPr>
              <p:cNvPr id="74" name="弧形 7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弧形 7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83" name="弧形 82"/>
          <p:cNvSpPr/>
          <p:nvPr/>
        </p:nvSpPr>
        <p:spPr>
          <a:xfrm rot="10800000">
            <a:off x="435597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弧形 80"/>
          <p:cNvSpPr/>
          <p:nvPr/>
        </p:nvSpPr>
        <p:spPr>
          <a:xfrm flipV="1">
            <a:off x="435597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25" name="组合 86"/>
          <p:cNvGrpSpPr/>
          <p:nvPr/>
        </p:nvGrpSpPr>
        <p:grpSpPr>
          <a:xfrm rot="16200000">
            <a:off x="4078796" y="4375956"/>
            <a:ext cx="914400" cy="360040"/>
            <a:chOff x="3347864" y="2204864"/>
            <a:chExt cx="914400" cy="360040"/>
          </a:xfrm>
        </p:grpSpPr>
        <p:grpSp>
          <p:nvGrpSpPr>
            <p:cNvPr id="226" name="组合 87"/>
            <p:cNvGrpSpPr/>
            <p:nvPr/>
          </p:nvGrpSpPr>
          <p:grpSpPr>
            <a:xfrm>
              <a:off x="3347864" y="2204864"/>
              <a:ext cx="914400" cy="360040"/>
              <a:chOff x="3347864" y="2132856"/>
              <a:chExt cx="914400" cy="432048"/>
            </a:xfrm>
          </p:grpSpPr>
          <p:sp>
            <p:nvSpPr>
              <p:cNvPr id="92" name="弧形 91"/>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7" name="组合 88"/>
            <p:cNvGrpSpPr/>
            <p:nvPr/>
          </p:nvGrpSpPr>
          <p:grpSpPr>
            <a:xfrm flipV="1">
              <a:off x="3347864" y="2204864"/>
              <a:ext cx="914400" cy="360040"/>
              <a:chOff x="3347864" y="2132856"/>
              <a:chExt cx="914400" cy="432048"/>
            </a:xfrm>
          </p:grpSpPr>
          <p:sp>
            <p:nvSpPr>
              <p:cNvPr id="90" name="弧形 89"/>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弧形 90"/>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28" name="组合 102"/>
          <p:cNvGrpSpPr/>
          <p:nvPr/>
        </p:nvGrpSpPr>
        <p:grpSpPr>
          <a:xfrm>
            <a:off x="3347864" y="3645024"/>
            <a:ext cx="914400" cy="360040"/>
            <a:chOff x="3347864" y="2204864"/>
            <a:chExt cx="914400" cy="360040"/>
          </a:xfrm>
        </p:grpSpPr>
        <p:grpSp>
          <p:nvGrpSpPr>
            <p:cNvPr id="229" name="组合 103"/>
            <p:cNvGrpSpPr/>
            <p:nvPr/>
          </p:nvGrpSpPr>
          <p:grpSpPr>
            <a:xfrm>
              <a:off x="3347864" y="2204864"/>
              <a:ext cx="914400" cy="360040"/>
              <a:chOff x="3347864" y="2132856"/>
              <a:chExt cx="914400" cy="432048"/>
            </a:xfrm>
          </p:grpSpPr>
          <p:sp>
            <p:nvSpPr>
              <p:cNvPr id="108" name="弧形 107"/>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弧形 108"/>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34" name="组合 104"/>
            <p:cNvGrpSpPr/>
            <p:nvPr/>
          </p:nvGrpSpPr>
          <p:grpSpPr>
            <a:xfrm flipV="1">
              <a:off x="3347864" y="2204864"/>
              <a:ext cx="914400" cy="360040"/>
              <a:chOff x="3347864" y="2132856"/>
              <a:chExt cx="914400" cy="432048"/>
            </a:xfrm>
          </p:grpSpPr>
          <p:sp>
            <p:nvSpPr>
              <p:cNvPr id="106" name="弧形 10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 name="弧形 10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39" name="组合 110"/>
          <p:cNvGrpSpPr/>
          <p:nvPr/>
        </p:nvGrpSpPr>
        <p:grpSpPr>
          <a:xfrm>
            <a:off x="4788024" y="3645024"/>
            <a:ext cx="914400" cy="360040"/>
            <a:chOff x="3347864" y="2204864"/>
            <a:chExt cx="914400" cy="360040"/>
          </a:xfrm>
        </p:grpSpPr>
        <p:grpSp>
          <p:nvGrpSpPr>
            <p:cNvPr id="240" name="组合 111"/>
            <p:cNvGrpSpPr/>
            <p:nvPr/>
          </p:nvGrpSpPr>
          <p:grpSpPr>
            <a:xfrm>
              <a:off x="3347864" y="2204864"/>
              <a:ext cx="914400" cy="360040"/>
              <a:chOff x="3347864" y="2132856"/>
              <a:chExt cx="914400" cy="432048"/>
            </a:xfrm>
          </p:grpSpPr>
          <p:sp>
            <p:nvSpPr>
              <p:cNvPr id="116" name="弧形 11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弧形 11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45" name="组合 112"/>
            <p:cNvGrpSpPr/>
            <p:nvPr/>
          </p:nvGrpSpPr>
          <p:grpSpPr>
            <a:xfrm flipV="1">
              <a:off x="3347864" y="2204864"/>
              <a:ext cx="914400" cy="360040"/>
              <a:chOff x="3347864" y="2132856"/>
              <a:chExt cx="914400" cy="432048"/>
            </a:xfrm>
          </p:grpSpPr>
          <p:sp>
            <p:nvSpPr>
              <p:cNvPr id="114" name="弧形 11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弧形 11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18" name="弧形 117"/>
          <p:cNvSpPr/>
          <p:nvPr/>
        </p:nvSpPr>
        <p:spPr>
          <a:xfrm rot="16200000">
            <a:off x="650536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弧形 118"/>
          <p:cNvSpPr/>
          <p:nvPr/>
        </p:nvSpPr>
        <p:spPr>
          <a:xfrm rot="5400000" flipV="1">
            <a:off x="650536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弧形 119"/>
          <p:cNvSpPr/>
          <p:nvPr/>
        </p:nvSpPr>
        <p:spPr>
          <a:xfrm rot="16200000" flipV="1">
            <a:off x="218488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弧形 120"/>
          <p:cNvSpPr/>
          <p:nvPr/>
        </p:nvSpPr>
        <p:spPr>
          <a:xfrm rot="5400000">
            <a:off x="2184884" y="336784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0" name="组合 122"/>
          <p:cNvGrpSpPr/>
          <p:nvPr/>
        </p:nvGrpSpPr>
        <p:grpSpPr>
          <a:xfrm rot="16200000">
            <a:off x="2638636" y="2936952"/>
            <a:ext cx="914400" cy="360040"/>
            <a:chOff x="3347864" y="2204864"/>
            <a:chExt cx="914400" cy="360040"/>
          </a:xfrm>
        </p:grpSpPr>
        <p:grpSp>
          <p:nvGrpSpPr>
            <p:cNvPr id="255" name="组合 123"/>
            <p:cNvGrpSpPr/>
            <p:nvPr/>
          </p:nvGrpSpPr>
          <p:grpSpPr>
            <a:xfrm>
              <a:off x="3347864" y="2204864"/>
              <a:ext cx="914400" cy="360040"/>
              <a:chOff x="3347864" y="2132856"/>
              <a:chExt cx="914400" cy="432048"/>
            </a:xfrm>
          </p:grpSpPr>
          <p:sp>
            <p:nvSpPr>
              <p:cNvPr id="128" name="弧形 127"/>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9" name="弧形 128"/>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60" name="组合 124"/>
            <p:cNvGrpSpPr/>
            <p:nvPr/>
          </p:nvGrpSpPr>
          <p:grpSpPr>
            <a:xfrm flipV="1">
              <a:off x="3347864" y="2204864"/>
              <a:ext cx="914400" cy="360040"/>
              <a:chOff x="3347864" y="2132856"/>
              <a:chExt cx="914400" cy="432048"/>
            </a:xfrm>
          </p:grpSpPr>
          <p:sp>
            <p:nvSpPr>
              <p:cNvPr id="126" name="弧形 12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 name="弧形 12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65" name="组合 130"/>
          <p:cNvGrpSpPr/>
          <p:nvPr/>
        </p:nvGrpSpPr>
        <p:grpSpPr>
          <a:xfrm rot="16200000">
            <a:off x="5518956" y="2936952"/>
            <a:ext cx="914400" cy="360040"/>
            <a:chOff x="3347864" y="2204864"/>
            <a:chExt cx="914400" cy="360040"/>
          </a:xfrm>
        </p:grpSpPr>
        <p:grpSp>
          <p:nvGrpSpPr>
            <p:cNvPr id="271" name="组合 131"/>
            <p:cNvGrpSpPr/>
            <p:nvPr/>
          </p:nvGrpSpPr>
          <p:grpSpPr>
            <a:xfrm>
              <a:off x="3347864" y="2204864"/>
              <a:ext cx="914400" cy="360040"/>
              <a:chOff x="3347864" y="2132856"/>
              <a:chExt cx="914400" cy="432048"/>
            </a:xfrm>
          </p:grpSpPr>
          <p:sp>
            <p:nvSpPr>
              <p:cNvPr id="136" name="弧形 13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弧形 13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2" name="组合 132"/>
            <p:cNvGrpSpPr/>
            <p:nvPr/>
          </p:nvGrpSpPr>
          <p:grpSpPr>
            <a:xfrm flipV="1">
              <a:off x="3347864" y="2204864"/>
              <a:ext cx="914400" cy="360040"/>
              <a:chOff x="3347864" y="2132856"/>
              <a:chExt cx="914400" cy="432048"/>
            </a:xfrm>
          </p:grpSpPr>
          <p:sp>
            <p:nvSpPr>
              <p:cNvPr id="134" name="弧形 13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 name="弧形 13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44" name="弧形 143"/>
          <p:cNvSpPr/>
          <p:nvPr/>
        </p:nvSpPr>
        <p:spPr>
          <a:xfrm rot="10800000">
            <a:off x="579613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2" name="弧形 141"/>
          <p:cNvSpPr/>
          <p:nvPr/>
        </p:nvSpPr>
        <p:spPr>
          <a:xfrm flipV="1">
            <a:off x="579613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弧形 151"/>
          <p:cNvSpPr/>
          <p:nvPr/>
        </p:nvSpPr>
        <p:spPr>
          <a:xfrm rot="10800000">
            <a:off x="291581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0" name="弧形 149"/>
          <p:cNvSpPr/>
          <p:nvPr/>
        </p:nvSpPr>
        <p:spPr>
          <a:xfrm flipV="1">
            <a:off x="2915816" y="121961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73" name="组合 155"/>
          <p:cNvGrpSpPr/>
          <p:nvPr/>
        </p:nvGrpSpPr>
        <p:grpSpPr>
          <a:xfrm rot="16200000">
            <a:off x="4078796" y="4377112"/>
            <a:ext cx="914400" cy="360040"/>
            <a:chOff x="3347864" y="2204864"/>
            <a:chExt cx="914400" cy="360040"/>
          </a:xfrm>
        </p:grpSpPr>
        <p:grpSp>
          <p:nvGrpSpPr>
            <p:cNvPr id="274" name="组合 156"/>
            <p:cNvGrpSpPr/>
            <p:nvPr/>
          </p:nvGrpSpPr>
          <p:grpSpPr>
            <a:xfrm>
              <a:off x="3347864" y="2204864"/>
              <a:ext cx="914400" cy="360040"/>
              <a:chOff x="3347864" y="2132856"/>
              <a:chExt cx="914400" cy="432048"/>
            </a:xfrm>
          </p:grpSpPr>
          <p:sp>
            <p:nvSpPr>
              <p:cNvPr id="161" name="弧形 160"/>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2" name="弧形 161"/>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5" name="组合 157"/>
            <p:cNvGrpSpPr/>
            <p:nvPr/>
          </p:nvGrpSpPr>
          <p:grpSpPr>
            <a:xfrm flipV="1">
              <a:off x="3347864" y="2204864"/>
              <a:ext cx="914400" cy="360040"/>
              <a:chOff x="3347864" y="2132856"/>
              <a:chExt cx="914400" cy="432048"/>
            </a:xfrm>
          </p:grpSpPr>
          <p:sp>
            <p:nvSpPr>
              <p:cNvPr id="159" name="弧形 158"/>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弧形 159"/>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69" name="弧形 168"/>
          <p:cNvSpPr/>
          <p:nvPr/>
        </p:nvSpPr>
        <p:spPr>
          <a:xfrm rot="10800000" flipV="1">
            <a:off x="4355976" y="5538936"/>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弧形 166"/>
          <p:cNvSpPr/>
          <p:nvPr/>
        </p:nvSpPr>
        <p:spPr>
          <a:xfrm>
            <a:off x="4355976" y="5538936"/>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76" name="组合 170"/>
          <p:cNvGrpSpPr/>
          <p:nvPr/>
        </p:nvGrpSpPr>
        <p:grpSpPr>
          <a:xfrm>
            <a:off x="3347864" y="5085184"/>
            <a:ext cx="914400" cy="360040"/>
            <a:chOff x="3347864" y="2204864"/>
            <a:chExt cx="914400" cy="360040"/>
          </a:xfrm>
        </p:grpSpPr>
        <p:grpSp>
          <p:nvGrpSpPr>
            <p:cNvPr id="277" name="组合 171"/>
            <p:cNvGrpSpPr/>
            <p:nvPr/>
          </p:nvGrpSpPr>
          <p:grpSpPr>
            <a:xfrm>
              <a:off x="3347864" y="2204864"/>
              <a:ext cx="914400" cy="360040"/>
              <a:chOff x="3347864" y="2132856"/>
              <a:chExt cx="914400" cy="432048"/>
            </a:xfrm>
          </p:grpSpPr>
          <p:sp>
            <p:nvSpPr>
              <p:cNvPr id="176" name="弧形 175"/>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7" name="弧形 176"/>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8" name="组合 172"/>
            <p:cNvGrpSpPr/>
            <p:nvPr/>
          </p:nvGrpSpPr>
          <p:grpSpPr>
            <a:xfrm flipV="1">
              <a:off x="3347864" y="2204864"/>
              <a:ext cx="914400" cy="360040"/>
              <a:chOff x="3347864" y="2132856"/>
              <a:chExt cx="914400" cy="432048"/>
            </a:xfrm>
          </p:grpSpPr>
          <p:sp>
            <p:nvSpPr>
              <p:cNvPr id="174" name="弧形 17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5" name="弧形 17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79" name="组合 178"/>
          <p:cNvGrpSpPr/>
          <p:nvPr/>
        </p:nvGrpSpPr>
        <p:grpSpPr>
          <a:xfrm>
            <a:off x="4788024" y="5085184"/>
            <a:ext cx="914400" cy="360040"/>
            <a:chOff x="3347864" y="2204864"/>
            <a:chExt cx="914400" cy="360040"/>
          </a:xfrm>
        </p:grpSpPr>
        <p:grpSp>
          <p:nvGrpSpPr>
            <p:cNvPr id="280" name="组合 179"/>
            <p:cNvGrpSpPr/>
            <p:nvPr/>
          </p:nvGrpSpPr>
          <p:grpSpPr>
            <a:xfrm>
              <a:off x="3347864" y="2204864"/>
              <a:ext cx="914400" cy="360040"/>
              <a:chOff x="3347864" y="2132856"/>
              <a:chExt cx="914400" cy="432048"/>
            </a:xfrm>
          </p:grpSpPr>
          <p:sp>
            <p:nvSpPr>
              <p:cNvPr id="184" name="弧形 183"/>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81" name="组合 180"/>
            <p:cNvGrpSpPr/>
            <p:nvPr/>
          </p:nvGrpSpPr>
          <p:grpSpPr>
            <a:xfrm flipV="1">
              <a:off x="3347864" y="2204864"/>
              <a:ext cx="914400" cy="360040"/>
              <a:chOff x="3347864" y="2132856"/>
              <a:chExt cx="914400" cy="432048"/>
            </a:xfrm>
          </p:grpSpPr>
          <p:sp>
            <p:nvSpPr>
              <p:cNvPr id="182" name="弧形 181"/>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弧形 182"/>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86" name="弧形 185"/>
          <p:cNvSpPr/>
          <p:nvPr/>
        </p:nvSpPr>
        <p:spPr>
          <a:xfrm rot="16200000">
            <a:off x="650536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7" name="弧形 186"/>
          <p:cNvSpPr/>
          <p:nvPr/>
        </p:nvSpPr>
        <p:spPr>
          <a:xfrm rot="5400000" flipV="1">
            <a:off x="650536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8" name="弧形 187"/>
          <p:cNvSpPr/>
          <p:nvPr/>
        </p:nvSpPr>
        <p:spPr>
          <a:xfrm rot="16200000" flipV="1">
            <a:off x="218488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9" name="弧形 188"/>
          <p:cNvSpPr/>
          <p:nvPr/>
        </p:nvSpPr>
        <p:spPr>
          <a:xfrm rot="5400000">
            <a:off x="2184884" y="4808004"/>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82" name="组合 189"/>
          <p:cNvGrpSpPr/>
          <p:nvPr/>
        </p:nvGrpSpPr>
        <p:grpSpPr>
          <a:xfrm rot="16200000">
            <a:off x="2638636" y="4377112"/>
            <a:ext cx="914400" cy="360040"/>
            <a:chOff x="3347864" y="2204864"/>
            <a:chExt cx="914400" cy="360040"/>
          </a:xfrm>
        </p:grpSpPr>
        <p:grpSp>
          <p:nvGrpSpPr>
            <p:cNvPr id="283" name="组合 190"/>
            <p:cNvGrpSpPr/>
            <p:nvPr/>
          </p:nvGrpSpPr>
          <p:grpSpPr>
            <a:xfrm>
              <a:off x="3347864" y="2204864"/>
              <a:ext cx="914400" cy="360040"/>
              <a:chOff x="3347864" y="2132856"/>
              <a:chExt cx="914400" cy="432048"/>
            </a:xfrm>
          </p:grpSpPr>
          <p:sp>
            <p:nvSpPr>
              <p:cNvPr id="195" name="弧形 194"/>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弧形 195"/>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84" name="组合 191"/>
            <p:cNvGrpSpPr/>
            <p:nvPr/>
          </p:nvGrpSpPr>
          <p:grpSpPr>
            <a:xfrm flipV="1">
              <a:off x="3347864" y="2204864"/>
              <a:ext cx="914400" cy="360040"/>
              <a:chOff x="3347864" y="2132856"/>
              <a:chExt cx="914400" cy="432048"/>
            </a:xfrm>
          </p:grpSpPr>
          <p:sp>
            <p:nvSpPr>
              <p:cNvPr id="193" name="弧形 192"/>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4" name="弧形 193"/>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85" name="组合 196"/>
          <p:cNvGrpSpPr/>
          <p:nvPr/>
        </p:nvGrpSpPr>
        <p:grpSpPr>
          <a:xfrm rot="16200000">
            <a:off x="5518956" y="4377112"/>
            <a:ext cx="914400" cy="360040"/>
            <a:chOff x="3347864" y="2204864"/>
            <a:chExt cx="914400" cy="360040"/>
          </a:xfrm>
        </p:grpSpPr>
        <p:grpSp>
          <p:nvGrpSpPr>
            <p:cNvPr id="286" name="组合 197"/>
            <p:cNvGrpSpPr/>
            <p:nvPr/>
          </p:nvGrpSpPr>
          <p:grpSpPr>
            <a:xfrm>
              <a:off x="3347864" y="2204864"/>
              <a:ext cx="914400" cy="360040"/>
              <a:chOff x="3347864" y="2132856"/>
              <a:chExt cx="914400" cy="432048"/>
            </a:xfrm>
          </p:grpSpPr>
          <p:sp>
            <p:nvSpPr>
              <p:cNvPr id="202" name="弧形 201"/>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弧形 202"/>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87" name="组合 198"/>
            <p:cNvGrpSpPr/>
            <p:nvPr/>
          </p:nvGrpSpPr>
          <p:grpSpPr>
            <a:xfrm flipV="1">
              <a:off x="3347864" y="2204864"/>
              <a:ext cx="914400" cy="360040"/>
              <a:chOff x="3347864" y="2132856"/>
              <a:chExt cx="914400" cy="432048"/>
            </a:xfrm>
          </p:grpSpPr>
          <p:sp>
            <p:nvSpPr>
              <p:cNvPr id="200" name="弧形 199"/>
              <p:cNvSpPr/>
              <p:nvPr/>
            </p:nvSpPr>
            <p:spPr>
              <a:xfrm rot="16200000">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1" name="弧形 200"/>
              <p:cNvSpPr/>
              <p:nvPr/>
            </p:nvSpPr>
            <p:spPr>
              <a:xfrm rot="16200000" flipV="1">
                <a:off x="3589040" y="1891680"/>
                <a:ext cx="432048"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212" name="弧形 211"/>
          <p:cNvSpPr/>
          <p:nvPr/>
        </p:nvSpPr>
        <p:spPr>
          <a:xfrm rot="10800000" flipV="1">
            <a:off x="291581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弧形 209"/>
          <p:cNvSpPr/>
          <p:nvPr/>
        </p:nvSpPr>
        <p:spPr>
          <a:xfrm>
            <a:off x="291581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弧形 218"/>
          <p:cNvSpPr/>
          <p:nvPr/>
        </p:nvSpPr>
        <p:spPr>
          <a:xfrm rot="10800000" flipV="1">
            <a:off x="579613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弧形 216"/>
          <p:cNvSpPr/>
          <p:nvPr/>
        </p:nvSpPr>
        <p:spPr>
          <a:xfrm>
            <a:off x="5796136" y="5540092"/>
            <a:ext cx="360040" cy="914400"/>
          </a:xfrm>
          <a:prstGeom prst="arc">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P</a:t>
            </a:r>
            <a:r>
              <a:rPr lang="zh-CN" altLang="en-US" dirty="0" smtClean="0"/>
              <a:t>型半导体</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8" name="椭圆 7"/>
          <p:cNvSpPr/>
          <p:nvPr/>
        </p:nvSpPr>
        <p:spPr>
          <a:xfrm>
            <a:off x="638340"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9" name="椭圆 8"/>
          <p:cNvSpPr/>
          <p:nvPr/>
        </p:nvSpPr>
        <p:spPr>
          <a:xfrm>
            <a:off x="422316" y="1772816"/>
            <a:ext cx="1224136"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59713" y="1700808"/>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0308" y="2310213"/>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65602" y="2924944"/>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574444" y="231077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725838"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B</a:t>
            </a:r>
            <a:endParaRPr lang="zh-CN" altLang="en-US" sz="2800" b="1" dirty="0">
              <a:effectLst>
                <a:outerShdw blurRad="38100" dist="38100" dir="2700000" algn="tl">
                  <a:srgbClr val="000000">
                    <a:alpha val="43137"/>
                  </a:srgbClr>
                </a:outerShdw>
              </a:effectLst>
            </a:endParaRPr>
          </a:p>
        </p:txBody>
      </p:sp>
      <p:sp>
        <p:nvSpPr>
          <p:cNvPr id="15" name="椭圆 14"/>
          <p:cNvSpPr/>
          <p:nvPr/>
        </p:nvSpPr>
        <p:spPr>
          <a:xfrm>
            <a:off x="7509814" y="1772816"/>
            <a:ext cx="1224136"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047211" y="1700808"/>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79512" y="3284984"/>
            <a:ext cx="1728192" cy="1384995"/>
          </a:xfrm>
          <a:prstGeom prst="rect">
            <a:avLst/>
          </a:prstGeom>
          <a:noFill/>
        </p:spPr>
        <p:txBody>
          <a:bodyPr wrap="square" rtlCol="0">
            <a:spAutoFit/>
          </a:bodyPr>
          <a:lstStyle/>
          <a:p>
            <a:r>
              <a:rPr lang="zh-CN" altLang="en-US" sz="2800" b="1" dirty="0" smtClean="0">
                <a:effectLst>
                  <a:outerShdw blurRad="38100" dist="38100" dir="2700000" algn="tl">
                    <a:srgbClr val="000000">
                      <a:alpha val="43137"/>
                    </a:srgbClr>
                  </a:outerShdw>
                </a:effectLst>
              </a:rPr>
              <a:t>最外层有</a:t>
            </a:r>
            <a:endParaRPr lang="en-US" altLang="zh-CN" sz="2800" b="1" dirty="0" smtClean="0">
              <a:effectLst>
                <a:outerShdw blurRad="38100" dist="38100" dir="2700000" algn="tl">
                  <a:srgbClr val="000000">
                    <a:alpha val="43137"/>
                  </a:srgbClr>
                </a:outerShdw>
              </a:effectLst>
            </a:endParaRPr>
          </a:p>
          <a:p>
            <a:r>
              <a:rPr lang="en-US" altLang="zh-CN" sz="2800" b="1" dirty="0" smtClean="0">
                <a:effectLst>
                  <a:outerShdw blurRad="38100" dist="38100" dir="2700000" algn="tl">
                    <a:srgbClr val="000000">
                      <a:alpha val="43137"/>
                    </a:srgbClr>
                  </a:outerShdw>
                </a:effectLst>
              </a:rPr>
              <a:t> 4 </a:t>
            </a:r>
            <a:r>
              <a:rPr lang="zh-CN" altLang="en-US" sz="2800" b="1" dirty="0" smtClean="0">
                <a:effectLst>
                  <a:outerShdw blurRad="38100" dist="38100" dir="2700000" algn="tl">
                    <a:srgbClr val="000000">
                      <a:alpha val="43137"/>
                    </a:srgbClr>
                  </a:outerShdw>
                </a:effectLst>
              </a:rPr>
              <a:t>个电子</a:t>
            </a:r>
            <a:endParaRPr lang="en-US" altLang="zh-CN" sz="2800" b="1" dirty="0" smtClean="0">
              <a:effectLst>
                <a:outerShdw blurRad="38100" dist="38100" dir="2700000" algn="tl">
                  <a:srgbClr val="000000">
                    <a:alpha val="43137"/>
                  </a:srgbClr>
                </a:outerShdw>
              </a:effectLst>
            </a:endParaRPr>
          </a:p>
          <a:p>
            <a:r>
              <a:rPr lang="zh-CN" altLang="en-US" sz="2800" b="1" dirty="0" smtClean="0">
                <a:effectLst>
                  <a:outerShdw blurRad="38100" dist="38100" dir="2700000" algn="tl">
                    <a:srgbClr val="000000">
                      <a:alpha val="43137"/>
                    </a:srgbClr>
                  </a:outerShdw>
                </a:effectLst>
              </a:rPr>
              <a:t>的硅原子</a:t>
            </a:r>
            <a:endParaRPr lang="zh-CN" altLang="en-US" sz="2800" b="1" dirty="0">
              <a:effectLst>
                <a:outerShdw blurRad="38100" dist="38100" dir="2700000" algn="tl">
                  <a:srgbClr val="000000">
                    <a:alpha val="43137"/>
                  </a:srgbClr>
                </a:outerShdw>
              </a:effectLst>
            </a:endParaRPr>
          </a:p>
        </p:txBody>
      </p:sp>
      <p:sp>
        <p:nvSpPr>
          <p:cNvPr id="22" name="TextBox 21"/>
          <p:cNvSpPr txBox="1"/>
          <p:nvPr/>
        </p:nvSpPr>
        <p:spPr>
          <a:xfrm>
            <a:off x="7308304" y="3284984"/>
            <a:ext cx="1656184" cy="1384995"/>
          </a:xfrm>
          <a:prstGeom prst="rect">
            <a:avLst/>
          </a:prstGeom>
          <a:noFill/>
        </p:spPr>
        <p:txBody>
          <a:bodyPr wrap="square" rtlCol="0">
            <a:spAutoFit/>
          </a:bodyPr>
          <a:lstStyle/>
          <a:p>
            <a:r>
              <a:rPr lang="zh-CN" altLang="en-US" sz="2800" b="1" dirty="0" smtClean="0">
                <a:effectLst>
                  <a:outerShdw blurRad="38100" dist="38100" dir="2700000" algn="tl">
                    <a:srgbClr val="000000">
                      <a:alpha val="43137"/>
                    </a:srgbClr>
                  </a:outerShdw>
                </a:effectLst>
              </a:rPr>
              <a:t>最外层有</a:t>
            </a:r>
            <a:endParaRPr lang="en-US" altLang="zh-CN" sz="2800" b="1" dirty="0" smtClean="0">
              <a:effectLst>
                <a:outerShdw blurRad="38100" dist="38100" dir="2700000" algn="tl">
                  <a:srgbClr val="000000">
                    <a:alpha val="43137"/>
                  </a:srgbClr>
                </a:outerShdw>
              </a:effectLst>
            </a:endParaRPr>
          </a:p>
          <a:p>
            <a:r>
              <a:rPr lang="en-US" altLang="zh-CN" sz="2800" b="1" dirty="0" smtClean="0">
                <a:effectLst>
                  <a:outerShdw blurRad="38100" dist="38100" dir="2700000" algn="tl">
                    <a:srgbClr val="000000">
                      <a:alpha val="43137"/>
                    </a:srgbClr>
                  </a:outerShdw>
                </a:effectLst>
              </a:rPr>
              <a:t> 3 </a:t>
            </a:r>
            <a:r>
              <a:rPr lang="zh-CN" altLang="en-US" sz="2800" b="1" dirty="0" smtClean="0">
                <a:effectLst>
                  <a:outerShdw blurRad="38100" dist="38100" dir="2700000" algn="tl">
                    <a:srgbClr val="000000">
                      <a:alpha val="43137"/>
                    </a:srgbClr>
                  </a:outerShdw>
                </a:effectLst>
              </a:rPr>
              <a:t>个电子的硼原子</a:t>
            </a:r>
            <a:endParaRPr lang="zh-CN" altLang="en-US" sz="2800" b="1" dirty="0">
              <a:effectLst>
                <a:outerShdw blurRad="38100" dist="38100" dir="2700000" algn="tl">
                  <a:srgbClr val="000000">
                    <a:alpha val="43137"/>
                  </a:srgbClr>
                </a:outerShdw>
              </a:effectLst>
            </a:endParaRPr>
          </a:p>
        </p:txBody>
      </p:sp>
      <p:sp>
        <p:nvSpPr>
          <p:cNvPr id="86" name="椭圆 85"/>
          <p:cNvSpPr/>
          <p:nvPr/>
        </p:nvSpPr>
        <p:spPr>
          <a:xfrm>
            <a:off x="4139952" y="342784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B</a:t>
            </a:r>
            <a:endParaRPr lang="zh-CN" altLang="en-US" sz="2800" b="1" dirty="0">
              <a:effectLst>
                <a:outerShdw blurRad="38100" dist="38100" dir="2700000" algn="tl">
                  <a:srgbClr val="000000">
                    <a:alpha val="43137"/>
                  </a:srgbClr>
                </a:outerShdw>
              </a:effectLst>
            </a:endParaRPr>
          </a:p>
        </p:txBody>
      </p:sp>
      <p:sp>
        <p:nvSpPr>
          <p:cNvPr id="24" name="椭圆 23"/>
          <p:cNvSpPr/>
          <p:nvPr/>
        </p:nvSpPr>
        <p:spPr>
          <a:xfrm>
            <a:off x="2699792"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25" name="椭圆 24"/>
          <p:cNvSpPr/>
          <p:nvPr/>
        </p:nvSpPr>
        <p:spPr>
          <a:xfrm>
            <a:off x="4139952"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44" name="椭圆 43"/>
          <p:cNvSpPr/>
          <p:nvPr/>
        </p:nvSpPr>
        <p:spPr>
          <a:xfrm>
            <a:off x="5580112" y="198884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01" name="椭圆 100"/>
          <p:cNvSpPr/>
          <p:nvPr/>
        </p:nvSpPr>
        <p:spPr>
          <a:xfrm>
            <a:off x="2699792" y="342900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10" name="椭圆 109"/>
          <p:cNvSpPr/>
          <p:nvPr/>
        </p:nvSpPr>
        <p:spPr>
          <a:xfrm>
            <a:off x="5580112" y="342900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54" name="椭圆 153"/>
          <p:cNvSpPr/>
          <p:nvPr/>
        </p:nvSpPr>
        <p:spPr>
          <a:xfrm>
            <a:off x="4139952" y="486800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70" name="椭圆 169"/>
          <p:cNvSpPr/>
          <p:nvPr/>
        </p:nvSpPr>
        <p:spPr>
          <a:xfrm>
            <a:off x="2699792" y="486916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sp>
        <p:nvSpPr>
          <p:cNvPr id="178" name="椭圆 177"/>
          <p:cNvSpPr/>
          <p:nvPr/>
        </p:nvSpPr>
        <p:spPr>
          <a:xfrm>
            <a:off x="5580112" y="4869160"/>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rPr>
              <a:t>Si</a:t>
            </a:r>
            <a:endParaRPr lang="zh-CN" altLang="en-US" sz="2800" b="1" dirty="0">
              <a:effectLst>
                <a:outerShdw blurRad="38100" dist="38100" dir="2700000" algn="tl">
                  <a:srgbClr val="000000">
                    <a:alpha val="43137"/>
                  </a:srgbClr>
                </a:outerShdw>
              </a:effectLst>
            </a:endParaRPr>
          </a:p>
        </p:txBody>
      </p:sp>
      <p:grpSp>
        <p:nvGrpSpPr>
          <p:cNvPr id="32" name="组合 227"/>
          <p:cNvGrpSpPr/>
          <p:nvPr/>
        </p:nvGrpSpPr>
        <p:grpSpPr>
          <a:xfrm>
            <a:off x="2483768" y="1772816"/>
            <a:ext cx="1224136" cy="1224136"/>
            <a:chOff x="2483768" y="1772816"/>
            <a:chExt cx="1224136" cy="1224136"/>
          </a:xfrm>
        </p:grpSpPr>
        <p:sp>
          <p:nvSpPr>
            <p:cNvPr id="221" name="椭圆 22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228"/>
          <p:cNvGrpSpPr/>
          <p:nvPr/>
        </p:nvGrpSpPr>
        <p:grpSpPr>
          <a:xfrm>
            <a:off x="3923928" y="1772816"/>
            <a:ext cx="1224136" cy="1224136"/>
            <a:chOff x="2483768" y="1772816"/>
            <a:chExt cx="1224136" cy="1224136"/>
          </a:xfrm>
        </p:grpSpPr>
        <p:sp>
          <p:nvSpPr>
            <p:cNvPr id="230" name="椭圆 229"/>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233"/>
          <p:cNvGrpSpPr/>
          <p:nvPr/>
        </p:nvGrpSpPr>
        <p:grpSpPr>
          <a:xfrm>
            <a:off x="5364088" y="1772816"/>
            <a:ext cx="1224136" cy="1224136"/>
            <a:chOff x="2483768" y="1772816"/>
            <a:chExt cx="1224136" cy="1224136"/>
          </a:xfrm>
        </p:grpSpPr>
        <p:sp>
          <p:nvSpPr>
            <p:cNvPr id="235" name="椭圆 234"/>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239"/>
          <p:cNvGrpSpPr/>
          <p:nvPr/>
        </p:nvGrpSpPr>
        <p:grpSpPr>
          <a:xfrm>
            <a:off x="2483768" y="3212976"/>
            <a:ext cx="1224136" cy="1224136"/>
            <a:chOff x="2483768" y="1772816"/>
            <a:chExt cx="1224136" cy="1224136"/>
          </a:xfrm>
        </p:grpSpPr>
        <p:sp>
          <p:nvSpPr>
            <p:cNvPr id="241" name="椭圆 24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6" name="椭圆 245"/>
          <p:cNvSpPr/>
          <p:nvPr/>
        </p:nvSpPr>
        <p:spPr>
          <a:xfrm>
            <a:off x="4462909" y="321297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4462909" y="429309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3923928" y="375332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5004048" y="3751957"/>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249"/>
          <p:cNvGrpSpPr/>
          <p:nvPr/>
        </p:nvGrpSpPr>
        <p:grpSpPr>
          <a:xfrm>
            <a:off x="5364088" y="3212976"/>
            <a:ext cx="1224136" cy="1224136"/>
            <a:chOff x="2483768" y="1772816"/>
            <a:chExt cx="1224136" cy="1224136"/>
          </a:xfrm>
        </p:grpSpPr>
        <p:sp>
          <p:nvSpPr>
            <p:cNvPr id="251" name="椭圆 25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254"/>
          <p:cNvGrpSpPr/>
          <p:nvPr/>
        </p:nvGrpSpPr>
        <p:grpSpPr>
          <a:xfrm>
            <a:off x="2483768" y="4653136"/>
            <a:ext cx="1224136" cy="1224136"/>
            <a:chOff x="2483768" y="1772816"/>
            <a:chExt cx="1224136" cy="1224136"/>
          </a:xfrm>
        </p:grpSpPr>
        <p:sp>
          <p:nvSpPr>
            <p:cNvPr id="256" name="椭圆 255"/>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259"/>
          <p:cNvGrpSpPr/>
          <p:nvPr/>
        </p:nvGrpSpPr>
        <p:grpSpPr>
          <a:xfrm>
            <a:off x="3923928" y="4653136"/>
            <a:ext cx="1224136" cy="1224136"/>
            <a:chOff x="2483768" y="1772816"/>
            <a:chExt cx="1224136" cy="1224136"/>
          </a:xfrm>
        </p:grpSpPr>
        <p:sp>
          <p:nvSpPr>
            <p:cNvPr id="261" name="椭圆 260"/>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264"/>
          <p:cNvGrpSpPr/>
          <p:nvPr/>
        </p:nvGrpSpPr>
        <p:grpSpPr>
          <a:xfrm>
            <a:off x="5364088" y="4653136"/>
            <a:ext cx="1224136" cy="1224136"/>
            <a:chOff x="2483768" y="1772816"/>
            <a:chExt cx="1224136" cy="1224136"/>
          </a:xfrm>
        </p:grpSpPr>
        <p:sp>
          <p:nvSpPr>
            <p:cNvPr id="266" name="椭圆 265"/>
            <p:cNvSpPr/>
            <p:nvPr/>
          </p:nvSpPr>
          <p:spPr>
            <a:xfrm>
              <a:off x="3022749" y="177281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3022749"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2483768" y="2313165"/>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3563888" y="2311797"/>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2" name="TextBox 191"/>
          <p:cNvSpPr txBox="1"/>
          <p:nvPr/>
        </p:nvSpPr>
        <p:spPr>
          <a:xfrm>
            <a:off x="4860032" y="3068960"/>
            <a:ext cx="803425" cy="461665"/>
          </a:xfrm>
          <a:prstGeom prst="rect">
            <a:avLst/>
          </a:prstGeom>
          <a:noFill/>
        </p:spPr>
        <p:txBody>
          <a:bodyPr wrap="none" rtlCol="0">
            <a:spAutoFit/>
          </a:bodyPr>
          <a:lstStyle/>
          <a:p>
            <a:r>
              <a:rPr lang="zh-CN" altLang="en-US" sz="2400" b="1" dirty="0" smtClean="0">
                <a:effectLst>
                  <a:outerShdw blurRad="38100" dist="38100" dir="2700000" algn="tl">
                    <a:srgbClr val="000000">
                      <a:alpha val="43137"/>
                    </a:srgbClr>
                  </a:outerShdw>
                </a:effectLst>
              </a:rPr>
              <a:t>空穴</a:t>
            </a:r>
            <a:endParaRPr lang="en-US" altLang="zh-CN" sz="2400" b="1" dirty="0" smtClean="0">
              <a:effectLst>
                <a:outerShdw blurRad="38100" dist="38100" dir="2700000" algn="tl">
                  <a:srgbClr val="000000">
                    <a:alpha val="43137"/>
                  </a:srgbClr>
                </a:outerShdw>
              </a:effectLst>
            </a:endParaRPr>
          </a:p>
        </p:txBody>
      </p:sp>
      <p:sp>
        <p:nvSpPr>
          <p:cNvPr id="17" name="椭圆 16"/>
          <p:cNvSpPr/>
          <p:nvPr/>
        </p:nvSpPr>
        <p:spPr>
          <a:xfrm>
            <a:off x="7538811" y="2637858"/>
            <a:ext cx="144016" cy="144016"/>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582358" y="2633092"/>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196"/>
          <p:cNvSpPr/>
          <p:nvPr/>
        </p:nvSpPr>
        <p:spPr>
          <a:xfrm>
            <a:off x="7452320" y="5013176"/>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右箭头 197"/>
          <p:cNvSpPr/>
          <p:nvPr/>
        </p:nvSpPr>
        <p:spPr>
          <a:xfrm>
            <a:off x="6948264" y="5373216"/>
            <a:ext cx="293467"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TextBox 198"/>
          <p:cNvSpPr txBox="1"/>
          <p:nvPr/>
        </p:nvSpPr>
        <p:spPr>
          <a:xfrm>
            <a:off x="7727652" y="5110584"/>
            <a:ext cx="441146" cy="707886"/>
          </a:xfrm>
          <a:prstGeom prst="rect">
            <a:avLst/>
          </a:prstGeom>
          <a:noFill/>
        </p:spPr>
        <p:txBody>
          <a:bodyPr wrap="none" rtlCol="0">
            <a:spAutoFit/>
          </a:bodyPr>
          <a:lstStyle/>
          <a:p>
            <a:r>
              <a:rPr lang="en-US" altLang="zh-CN" sz="4000" dirty="0" smtClean="0">
                <a:solidFill>
                  <a:schemeClr val="accent1">
                    <a:lumMod val="75000"/>
                  </a:schemeClr>
                </a:solidFill>
                <a:latin typeface="+mj-ea"/>
                <a:ea typeface="+mj-ea"/>
              </a:rPr>
              <a:t>-</a:t>
            </a:r>
            <a:endParaRPr lang="zh-CN" altLang="en-US" sz="4000" dirty="0">
              <a:solidFill>
                <a:schemeClr val="accent1">
                  <a:lumMod val="75000"/>
                </a:schemeClr>
              </a:solidFill>
              <a:latin typeface="+mj-ea"/>
              <a:ea typeface="+mj-ea"/>
            </a:endParaRPr>
          </a:p>
        </p:txBody>
      </p:sp>
      <p:sp>
        <p:nvSpPr>
          <p:cNvPr id="205" name="椭圆 204"/>
          <p:cNvSpPr/>
          <p:nvPr/>
        </p:nvSpPr>
        <p:spPr>
          <a:xfrm>
            <a:off x="8100392" y="515719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4" name="组合 58"/>
          <p:cNvGrpSpPr/>
          <p:nvPr/>
        </p:nvGrpSpPr>
        <p:grpSpPr>
          <a:xfrm>
            <a:off x="8676456" y="116632"/>
            <a:ext cx="370327" cy="432048"/>
            <a:chOff x="5940152" y="2420888"/>
            <a:chExt cx="432048" cy="504056"/>
          </a:xfrm>
        </p:grpSpPr>
        <p:sp>
          <p:nvSpPr>
            <p:cNvPr id="206" name="折角形 205"/>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7" name="直接连接符 206"/>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35696"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572000"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PN</a:t>
            </a:r>
            <a:r>
              <a:rPr lang="zh-CN" altLang="en-US" dirty="0" smtClean="0"/>
              <a:t>结</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9" name="椭圆 8"/>
          <p:cNvSpPr/>
          <p:nvPr/>
        </p:nvSpPr>
        <p:spPr>
          <a:xfrm>
            <a:off x="5292080" y="2545854"/>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231931"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2" name="椭圆 11"/>
          <p:cNvSpPr/>
          <p:nvPr/>
        </p:nvSpPr>
        <p:spPr>
          <a:xfrm>
            <a:off x="4037464" y="25649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267744" y="4725144"/>
            <a:ext cx="1944216" cy="523220"/>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rPr>
              <a:t>P</a:t>
            </a:r>
            <a:r>
              <a:rPr lang="zh-CN" altLang="en-US" sz="2800" b="1" dirty="0" smtClean="0">
                <a:effectLst>
                  <a:outerShdw blurRad="38100" dist="38100" dir="2700000" algn="tl">
                    <a:srgbClr val="000000">
                      <a:alpha val="43137"/>
                    </a:srgbClr>
                  </a:outerShdw>
                </a:effectLst>
              </a:rPr>
              <a:t>型半导体</a:t>
            </a:r>
            <a:endParaRPr lang="zh-CN" altLang="en-US" sz="2800" b="1" dirty="0">
              <a:effectLst>
                <a:outerShdw blurRad="38100" dist="38100" dir="2700000" algn="tl">
                  <a:srgbClr val="000000">
                    <a:alpha val="43137"/>
                  </a:srgbClr>
                </a:outerShdw>
              </a:effectLst>
            </a:endParaRPr>
          </a:p>
        </p:txBody>
      </p:sp>
      <p:sp>
        <p:nvSpPr>
          <p:cNvPr id="15" name="TextBox 14"/>
          <p:cNvSpPr txBox="1"/>
          <p:nvPr/>
        </p:nvSpPr>
        <p:spPr>
          <a:xfrm>
            <a:off x="4932040" y="4725144"/>
            <a:ext cx="1944216" cy="523220"/>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rPr>
              <a:t>N</a:t>
            </a:r>
            <a:r>
              <a:rPr lang="zh-CN" altLang="en-US" sz="2800" b="1" dirty="0" smtClean="0">
                <a:effectLst>
                  <a:outerShdw blurRad="38100" dist="38100" dir="2700000" algn="tl">
                    <a:srgbClr val="000000">
                      <a:alpha val="43137"/>
                    </a:srgbClr>
                  </a:outerShdw>
                </a:effectLst>
              </a:rPr>
              <a:t>型半导体</a:t>
            </a:r>
            <a:endParaRPr lang="zh-CN" altLang="en-US" sz="2800" b="1" dirty="0">
              <a:effectLst>
                <a:outerShdw blurRad="38100" dist="38100" dir="2700000" algn="tl">
                  <a:srgbClr val="000000">
                    <a:alpha val="43137"/>
                  </a:srgbClr>
                </a:outerShdw>
              </a:effectLst>
            </a:endParaRPr>
          </a:p>
        </p:txBody>
      </p:sp>
      <p:sp>
        <p:nvSpPr>
          <p:cNvPr id="16" name="TextBox 15"/>
          <p:cNvSpPr txBox="1"/>
          <p:nvPr/>
        </p:nvSpPr>
        <p:spPr>
          <a:xfrm>
            <a:off x="4932040"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7" name="椭圆 16"/>
          <p:cNvSpPr/>
          <p:nvPr/>
        </p:nvSpPr>
        <p:spPr>
          <a:xfrm>
            <a:off x="6012160" y="2545854"/>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804248" y="2545854"/>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292080" y="3409950"/>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012160" y="3409950"/>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804248" y="3409950"/>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92080" y="427404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012160" y="427404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804248" y="427404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275856" y="25649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483768" y="25649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037464" y="342900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75856" y="342900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2483768" y="342900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37464" y="42930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275856" y="42930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483768" y="42930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58"/>
          <p:cNvGrpSpPr/>
          <p:nvPr/>
        </p:nvGrpSpPr>
        <p:grpSpPr>
          <a:xfrm>
            <a:off x="8676456" y="116632"/>
            <a:ext cx="370327" cy="432048"/>
            <a:chOff x="5940152" y="2420888"/>
            <a:chExt cx="432048" cy="504056"/>
          </a:xfrm>
        </p:grpSpPr>
        <p:sp>
          <p:nvSpPr>
            <p:cNvPr id="34" name="折角形 33"/>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932040"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7" name="矩形 6"/>
          <p:cNvSpPr/>
          <p:nvPr/>
        </p:nvSpPr>
        <p:spPr>
          <a:xfrm>
            <a:off x="1835696"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572000"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PN</a:t>
            </a:r>
            <a:r>
              <a:rPr lang="zh-CN" altLang="en-US" dirty="0" smtClean="0"/>
              <a:t>结</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9" name="椭圆 8"/>
          <p:cNvSpPr/>
          <p:nvPr/>
        </p:nvSpPr>
        <p:spPr>
          <a:xfrm>
            <a:off x="4788024" y="2348880"/>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231931"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2" name="椭圆 11"/>
          <p:cNvSpPr/>
          <p:nvPr/>
        </p:nvSpPr>
        <p:spPr>
          <a:xfrm>
            <a:off x="4211960" y="23488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267744" y="4725144"/>
            <a:ext cx="1944216" cy="523220"/>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rPr>
              <a:t>P</a:t>
            </a:r>
            <a:r>
              <a:rPr lang="zh-CN" altLang="en-US" sz="2800" b="1" dirty="0" smtClean="0">
                <a:effectLst>
                  <a:outerShdw blurRad="38100" dist="38100" dir="2700000" algn="tl">
                    <a:srgbClr val="000000">
                      <a:alpha val="43137"/>
                    </a:srgbClr>
                  </a:outerShdw>
                </a:effectLst>
              </a:rPr>
              <a:t>型半导体</a:t>
            </a:r>
            <a:endParaRPr lang="zh-CN" altLang="en-US" sz="2800" b="1" dirty="0">
              <a:effectLst>
                <a:outerShdw blurRad="38100" dist="38100" dir="2700000" algn="tl">
                  <a:srgbClr val="000000">
                    <a:alpha val="43137"/>
                  </a:srgbClr>
                </a:outerShdw>
              </a:effectLst>
            </a:endParaRPr>
          </a:p>
        </p:txBody>
      </p:sp>
      <p:sp>
        <p:nvSpPr>
          <p:cNvPr id="15" name="TextBox 14"/>
          <p:cNvSpPr txBox="1"/>
          <p:nvPr/>
        </p:nvSpPr>
        <p:spPr>
          <a:xfrm>
            <a:off x="4932040" y="4725144"/>
            <a:ext cx="1944216" cy="523220"/>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rPr>
              <a:t>N</a:t>
            </a:r>
            <a:r>
              <a:rPr lang="zh-CN" altLang="en-US" sz="2800" b="1" dirty="0" smtClean="0">
                <a:effectLst>
                  <a:outerShdw blurRad="38100" dist="38100" dir="2700000" algn="tl">
                    <a:srgbClr val="000000">
                      <a:alpha val="43137"/>
                    </a:srgbClr>
                  </a:outerShdw>
                </a:effectLst>
              </a:rPr>
              <a:t>型半导体</a:t>
            </a:r>
            <a:endParaRPr lang="zh-CN" altLang="en-US" sz="2800" b="1" dirty="0">
              <a:effectLst>
                <a:outerShdw blurRad="38100" dist="38100" dir="2700000" algn="tl">
                  <a:srgbClr val="000000">
                    <a:alpha val="43137"/>
                  </a:srgbClr>
                </a:outerShdw>
              </a:effectLst>
            </a:endParaRPr>
          </a:p>
        </p:txBody>
      </p:sp>
      <p:sp>
        <p:nvSpPr>
          <p:cNvPr id="17" name="椭圆 16"/>
          <p:cNvSpPr/>
          <p:nvPr/>
        </p:nvSpPr>
        <p:spPr>
          <a:xfrm>
            <a:off x="5076056" y="285293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084168" y="249289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88024" y="3501008"/>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364088" y="3501008"/>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228184" y="3356992"/>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88024" y="4365104"/>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508104" y="4365104"/>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228184" y="4293096"/>
            <a:ext cx="144016" cy="144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9912" y="270892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915816" y="24928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211960" y="328498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707904" y="357301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2843808" y="364502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211960" y="41490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563888" y="400506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987824" y="43651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p:nvPr/>
        </p:nvCxnSpPr>
        <p:spPr>
          <a:xfrm flipH="1">
            <a:off x="5796136" y="2564904"/>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3851920" y="3645024"/>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923928" y="2780928"/>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3059832" y="2564904"/>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87824" y="3717032"/>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707904" y="4077072"/>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3131840" y="4437112"/>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4788024" y="2924944"/>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5076056" y="3573016"/>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5940152" y="342900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5940152" y="4365104"/>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5220072" y="4437112"/>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3" name="组合 49"/>
          <p:cNvGrpSpPr/>
          <p:nvPr/>
        </p:nvGrpSpPr>
        <p:grpSpPr>
          <a:xfrm>
            <a:off x="3203848" y="1215802"/>
            <a:ext cx="2736304" cy="701030"/>
            <a:chOff x="3203848" y="1215802"/>
            <a:chExt cx="2736304" cy="701030"/>
          </a:xfrm>
        </p:grpSpPr>
        <p:grpSp>
          <p:nvGrpSpPr>
            <p:cNvPr id="8" name="组合 44"/>
            <p:cNvGrpSpPr/>
            <p:nvPr/>
          </p:nvGrpSpPr>
          <p:grpSpPr>
            <a:xfrm>
              <a:off x="3203848" y="1556792"/>
              <a:ext cx="2736304" cy="360040"/>
              <a:chOff x="3203848" y="1700808"/>
              <a:chExt cx="2736304" cy="216024"/>
            </a:xfrm>
          </p:grpSpPr>
          <p:cxnSp>
            <p:nvCxnSpPr>
              <p:cNvPr id="46" name="直接连接符 45"/>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48" name="直接箭头连接符 47"/>
            <p:cNvCxnSpPr/>
            <p:nvPr/>
          </p:nvCxnSpPr>
          <p:spPr>
            <a:xfrm flipH="1">
              <a:off x="3275856" y="1688083"/>
              <a:ext cx="25922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402584" y="1215802"/>
              <a:ext cx="359394" cy="523220"/>
            </a:xfrm>
            <a:prstGeom prst="rect">
              <a:avLst/>
            </a:prstGeom>
            <a:noFill/>
          </p:spPr>
          <p:txBody>
            <a:bodyPr wrap="none" rtlCol="0">
              <a:spAutoFit/>
            </a:bodyPr>
            <a:lstStyle/>
            <a:p>
              <a:r>
                <a:rPr lang="el-GR" altLang="zh-CN" sz="2800" b="1" dirty="0" smtClean="0">
                  <a:effectLst>
                    <a:outerShdw blurRad="38100" dist="38100" dir="2700000" algn="tl">
                      <a:srgbClr val="000000">
                        <a:alpha val="43137"/>
                      </a:srgbClr>
                    </a:outerShdw>
                  </a:effectLst>
                </a:rPr>
                <a:t>Ε</a:t>
              </a:r>
              <a:endParaRPr lang="zh-CN" altLang="en-US" sz="2800" b="1" dirty="0">
                <a:effectLst>
                  <a:outerShdw blurRad="38100" dist="38100" dir="2700000" algn="tl">
                    <a:srgbClr val="000000">
                      <a:alpha val="43137"/>
                    </a:srgbClr>
                  </a:outerShdw>
                </a:effectLst>
              </a:endParaRPr>
            </a:p>
          </p:txBody>
        </p:sp>
      </p:grpSp>
      <p:grpSp>
        <p:nvGrpSpPr>
          <p:cNvPr id="50" name="组合 58"/>
          <p:cNvGrpSpPr/>
          <p:nvPr/>
        </p:nvGrpSpPr>
        <p:grpSpPr>
          <a:xfrm>
            <a:off x="8676456" y="116632"/>
            <a:ext cx="370327" cy="432048"/>
            <a:chOff x="5940152" y="2420888"/>
            <a:chExt cx="432048" cy="504056"/>
          </a:xfrm>
        </p:grpSpPr>
        <p:sp>
          <p:nvSpPr>
            <p:cNvPr id="51" name="折角形 50"/>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2"/>
          <p:cNvGrpSpPr/>
          <p:nvPr/>
        </p:nvGrpSpPr>
        <p:grpSpPr>
          <a:xfrm>
            <a:off x="1835696" y="1916832"/>
            <a:ext cx="5472608" cy="2736304"/>
            <a:chOff x="1259632" y="1916832"/>
            <a:chExt cx="2016224" cy="1008112"/>
          </a:xfrm>
        </p:grpSpPr>
        <p:sp>
          <p:nvSpPr>
            <p:cNvPr id="7" name="矩形 6"/>
            <p:cNvSpPr/>
            <p:nvPr/>
          </p:nvSpPr>
          <p:spPr>
            <a:xfrm>
              <a:off x="1259632"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7744"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smtClean="0"/>
              <a:t>PN</a:t>
            </a:r>
            <a:r>
              <a:rPr lang="zh-CN" altLang="en-US" dirty="0" smtClean="0"/>
              <a:t>结</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11" name="TextBox 10"/>
          <p:cNvSpPr txBox="1"/>
          <p:nvPr/>
        </p:nvSpPr>
        <p:spPr>
          <a:xfrm>
            <a:off x="2231931"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2" name="椭圆 11"/>
          <p:cNvSpPr/>
          <p:nvPr/>
        </p:nvSpPr>
        <p:spPr>
          <a:xfrm>
            <a:off x="4355976" y="206084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267744" y="4725144"/>
            <a:ext cx="1944216" cy="523220"/>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rPr>
              <a:t>P</a:t>
            </a:r>
            <a:r>
              <a:rPr lang="zh-CN" altLang="en-US" sz="2800" b="1" dirty="0" smtClean="0">
                <a:effectLst>
                  <a:outerShdw blurRad="38100" dist="38100" dir="2700000" algn="tl">
                    <a:srgbClr val="000000">
                      <a:alpha val="43137"/>
                    </a:srgbClr>
                  </a:outerShdw>
                </a:effectLst>
              </a:rPr>
              <a:t>型半导体</a:t>
            </a:r>
            <a:endParaRPr lang="zh-CN" altLang="en-US" sz="2800" b="1" dirty="0">
              <a:effectLst>
                <a:outerShdw blurRad="38100" dist="38100" dir="2700000" algn="tl">
                  <a:srgbClr val="000000">
                    <a:alpha val="43137"/>
                  </a:srgbClr>
                </a:outerShdw>
              </a:effectLst>
            </a:endParaRPr>
          </a:p>
        </p:txBody>
      </p:sp>
      <p:sp>
        <p:nvSpPr>
          <p:cNvPr id="15" name="TextBox 14"/>
          <p:cNvSpPr txBox="1"/>
          <p:nvPr/>
        </p:nvSpPr>
        <p:spPr>
          <a:xfrm>
            <a:off x="4932040" y="4725144"/>
            <a:ext cx="1944216" cy="523220"/>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rPr>
              <a:t>N</a:t>
            </a:r>
            <a:r>
              <a:rPr lang="zh-CN" altLang="en-US" sz="2800" b="1" dirty="0" smtClean="0">
                <a:effectLst>
                  <a:outerShdw blurRad="38100" dist="38100" dir="2700000" algn="tl">
                    <a:srgbClr val="000000">
                      <a:alpha val="43137"/>
                    </a:srgbClr>
                  </a:outerShdw>
                </a:effectLst>
              </a:rPr>
              <a:t>型半导体</a:t>
            </a:r>
            <a:endParaRPr lang="zh-CN" altLang="en-US" sz="2800" b="1" dirty="0">
              <a:effectLst>
                <a:outerShdw blurRad="38100" dist="38100" dir="2700000" algn="tl">
                  <a:srgbClr val="000000">
                    <a:alpha val="43137"/>
                  </a:srgbClr>
                </a:outerShdw>
              </a:effectLst>
            </a:endParaRPr>
          </a:p>
        </p:txBody>
      </p:sp>
      <p:sp>
        <p:nvSpPr>
          <p:cNvPr id="16" name="TextBox 15"/>
          <p:cNvSpPr txBox="1"/>
          <p:nvPr/>
        </p:nvSpPr>
        <p:spPr>
          <a:xfrm>
            <a:off x="4932040"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3" name="椭圆 32"/>
          <p:cNvSpPr/>
          <p:nvPr/>
        </p:nvSpPr>
        <p:spPr>
          <a:xfrm>
            <a:off x="4355976" y="23488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995936"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355976"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355976" y="321297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35896"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355976"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55976" y="40770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355976" y="43651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644008" y="206084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644008" y="23488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644008"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364088"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644008" y="321297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44008"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5004048"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644008" y="40770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644008" y="436510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箭头连接符 52"/>
          <p:cNvCxnSpPr/>
          <p:nvPr/>
        </p:nvCxnSpPr>
        <p:spPr>
          <a:xfrm>
            <a:off x="4139952" y="270892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5076056" y="2996952"/>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4716016" y="3861048"/>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3779912" y="3573016"/>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8" name="组合 62"/>
          <p:cNvGrpSpPr/>
          <p:nvPr/>
        </p:nvGrpSpPr>
        <p:grpSpPr>
          <a:xfrm>
            <a:off x="3203848" y="1556792"/>
            <a:ext cx="2736304" cy="360040"/>
            <a:chOff x="3203848" y="1700808"/>
            <a:chExt cx="2736304" cy="216024"/>
          </a:xfrm>
        </p:grpSpPr>
        <p:cxnSp>
          <p:nvCxnSpPr>
            <p:cNvPr id="64" name="直接连接符 63"/>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66" name="直接箭头连接符 65"/>
          <p:cNvCxnSpPr/>
          <p:nvPr/>
        </p:nvCxnSpPr>
        <p:spPr>
          <a:xfrm flipH="1">
            <a:off x="3275856" y="1688083"/>
            <a:ext cx="25922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402584" y="1215802"/>
            <a:ext cx="359394" cy="523220"/>
          </a:xfrm>
          <a:prstGeom prst="rect">
            <a:avLst/>
          </a:prstGeom>
          <a:noFill/>
        </p:spPr>
        <p:txBody>
          <a:bodyPr wrap="none" rtlCol="0">
            <a:spAutoFit/>
          </a:bodyPr>
          <a:lstStyle/>
          <a:p>
            <a:r>
              <a:rPr lang="el-GR" altLang="zh-CN" sz="2800" b="1" dirty="0" smtClean="0">
                <a:effectLst>
                  <a:outerShdw blurRad="38100" dist="38100" dir="2700000" algn="tl">
                    <a:srgbClr val="000000">
                      <a:alpha val="43137"/>
                    </a:srgbClr>
                  </a:outerShdw>
                </a:effectLst>
              </a:rPr>
              <a:t>Ε</a:t>
            </a:r>
            <a:endParaRPr lang="zh-CN" altLang="en-US" sz="2800" b="1" dirty="0">
              <a:effectLst>
                <a:outerShdw blurRad="38100" dist="38100" dir="2700000" algn="tl">
                  <a:srgbClr val="000000">
                    <a:alpha val="43137"/>
                  </a:srgbClr>
                </a:outerShdw>
              </a:effectLst>
            </a:endParaRPr>
          </a:p>
        </p:txBody>
      </p:sp>
      <p:grpSp>
        <p:nvGrpSpPr>
          <p:cNvPr id="50" name="组合 58"/>
          <p:cNvGrpSpPr/>
          <p:nvPr/>
        </p:nvGrpSpPr>
        <p:grpSpPr>
          <a:xfrm>
            <a:off x="8676456" y="116632"/>
            <a:ext cx="370327" cy="432048"/>
            <a:chOff x="5940152" y="2420888"/>
            <a:chExt cx="432048" cy="504056"/>
          </a:xfrm>
        </p:grpSpPr>
        <p:sp>
          <p:nvSpPr>
            <p:cNvPr id="51" name="折角形 50"/>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2"/>
          <p:cNvGrpSpPr/>
          <p:nvPr/>
        </p:nvGrpSpPr>
        <p:grpSpPr>
          <a:xfrm>
            <a:off x="1835696" y="1916832"/>
            <a:ext cx="5472608" cy="2736304"/>
            <a:chOff x="1259632" y="1916832"/>
            <a:chExt cx="2016224" cy="1008112"/>
          </a:xfrm>
        </p:grpSpPr>
        <p:sp>
          <p:nvSpPr>
            <p:cNvPr id="7" name="矩形 6"/>
            <p:cNvSpPr/>
            <p:nvPr/>
          </p:nvSpPr>
          <p:spPr>
            <a:xfrm>
              <a:off x="1259632"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7744"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smtClean="0"/>
              <a:t>PN</a:t>
            </a:r>
            <a:r>
              <a:rPr lang="zh-CN" altLang="en-US" dirty="0" smtClean="0"/>
              <a:t>结</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11" name="TextBox 10"/>
          <p:cNvSpPr txBox="1"/>
          <p:nvPr/>
        </p:nvSpPr>
        <p:spPr>
          <a:xfrm>
            <a:off x="2231931"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2" name="椭圆 11"/>
          <p:cNvSpPr/>
          <p:nvPr/>
        </p:nvSpPr>
        <p:spPr>
          <a:xfrm>
            <a:off x="4355976" y="206084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267744" y="4725144"/>
            <a:ext cx="1944216" cy="523220"/>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rPr>
              <a:t>P</a:t>
            </a:r>
            <a:r>
              <a:rPr lang="zh-CN" altLang="en-US" sz="2800" b="1" dirty="0" smtClean="0">
                <a:effectLst>
                  <a:outerShdw blurRad="38100" dist="38100" dir="2700000" algn="tl">
                    <a:srgbClr val="000000">
                      <a:alpha val="43137"/>
                    </a:srgbClr>
                  </a:outerShdw>
                </a:effectLst>
              </a:rPr>
              <a:t>型半导体</a:t>
            </a:r>
            <a:endParaRPr lang="zh-CN" altLang="en-US" sz="2800" b="1" dirty="0">
              <a:effectLst>
                <a:outerShdw blurRad="38100" dist="38100" dir="2700000" algn="tl">
                  <a:srgbClr val="000000">
                    <a:alpha val="43137"/>
                  </a:srgbClr>
                </a:outerShdw>
              </a:effectLst>
            </a:endParaRPr>
          </a:p>
        </p:txBody>
      </p:sp>
      <p:sp>
        <p:nvSpPr>
          <p:cNvPr id="15" name="TextBox 14"/>
          <p:cNvSpPr txBox="1"/>
          <p:nvPr/>
        </p:nvSpPr>
        <p:spPr>
          <a:xfrm>
            <a:off x="4932040" y="4725144"/>
            <a:ext cx="1944216" cy="523220"/>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rPr>
              <a:t>N</a:t>
            </a:r>
            <a:r>
              <a:rPr lang="zh-CN" altLang="en-US" sz="2800" b="1" dirty="0" smtClean="0">
                <a:effectLst>
                  <a:outerShdw blurRad="38100" dist="38100" dir="2700000" algn="tl">
                    <a:srgbClr val="000000">
                      <a:alpha val="43137"/>
                    </a:srgbClr>
                  </a:outerShdw>
                </a:effectLst>
              </a:rPr>
              <a:t>型半导体</a:t>
            </a:r>
            <a:endParaRPr lang="zh-CN" altLang="en-US" sz="2800" b="1" dirty="0">
              <a:effectLst>
                <a:outerShdw blurRad="38100" dist="38100" dir="2700000" algn="tl">
                  <a:srgbClr val="000000">
                    <a:alpha val="43137"/>
                  </a:srgbClr>
                </a:outerShdw>
              </a:effectLst>
            </a:endParaRPr>
          </a:p>
        </p:txBody>
      </p:sp>
      <p:sp>
        <p:nvSpPr>
          <p:cNvPr id="16" name="TextBox 15"/>
          <p:cNvSpPr txBox="1"/>
          <p:nvPr/>
        </p:nvSpPr>
        <p:spPr>
          <a:xfrm>
            <a:off x="4932040"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3" name="椭圆 32"/>
          <p:cNvSpPr/>
          <p:nvPr/>
        </p:nvSpPr>
        <p:spPr>
          <a:xfrm>
            <a:off x="4355976" y="23488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55976"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355976"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355976" y="321297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355976"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355976"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55976" y="40770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355976" y="43651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644008" y="206084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644008" y="23488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644008"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644008"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644008" y="321297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44008"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644008"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644008" y="40770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644008" y="436510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62"/>
          <p:cNvGrpSpPr/>
          <p:nvPr/>
        </p:nvGrpSpPr>
        <p:grpSpPr>
          <a:xfrm>
            <a:off x="3203848" y="1556792"/>
            <a:ext cx="2736304" cy="360040"/>
            <a:chOff x="3203848" y="1700808"/>
            <a:chExt cx="2736304" cy="216024"/>
          </a:xfrm>
        </p:grpSpPr>
        <p:cxnSp>
          <p:nvCxnSpPr>
            <p:cNvPr id="51" name="直接连接符 50"/>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54" name="直接箭头连接符 53"/>
          <p:cNvCxnSpPr/>
          <p:nvPr/>
        </p:nvCxnSpPr>
        <p:spPr>
          <a:xfrm flipH="1">
            <a:off x="3275856" y="1688083"/>
            <a:ext cx="25922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402584" y="1215802"/>
            <a:ext cx="359394" cy="523220"/>
          </a:xfrm>
          <a:prstGeom prst="rect">
            <a:avLst/>
          </a:prstGeom>
          <a:noFill/>
        </p:spPr>
        <p:txBody>
          <a:bodyPr wrap="none" rtlCol="0">
            <a:spAutoFit/>
          </a:bodyPr>
          <a:lstStyle/>
          <a:p>
            <a:r>
              <a:rPr lang="el-GR" altLang="zh-CN" sz="2800" b="1" dirty="0" smtClean="0">
                <a:effectLst>
                  <a:outerShdw blurRad="38100" dist="38100" dir="2700000" algn="tl">
                    <a:srgbClr val="000000">
                      <a:alpha val="43137"/>
                    </a:srgbClr>
                  </a:outerShdw>
                </a:effectLst>
              </a:rPr>
              <a:t>Ε</a:t>
            </a:r>
            <a:endParaRPr lang="zh-CN" altLang="en-US" sz="2800" b="1" dirty="0">
              <a:effectLst>
                <a:outerShdw blurRad="38100" dist="38100" dir="2700000" algn="tl">
                  <a:srgbClr val="000000">
                    <a:alpha val="43137"/>
                  </a:srgbClr>
                </a:outerShdw>
              </a:effectLst>
            </a:endParaRPr>
          </a:p>
        </p:txBody>
      </p:sp>
      <p:grpSp>
        <p:nvGrpSpPr>
          <p:cNvPr id="9" name="组合 65"/>
          <p:cNvGrpSpPr/>
          <p:nvPr/>
        </p:nvGrpSpPr>
        <p:grpSpPr>
          <a:xfrm>
            <a:off x="4250060" y="4725144"/>
            <a:ext cx="646331" cy="1345486"/>
            <a:chOff x="4250060" y="4725144"/>
            <a:chExt cx="646331" cy="1345486"/>
          </a:xfrm>
        </p:grpSpPr>
        <p:sp>
          <p:nvSpPr>
            <p:cNvPr id="64" name="右大括号 63"/>
            <p:cNvSpPr/>
            <p:nvPr/>
          </p:nvSpPr>
          <p:spPr>
            <a:xfrm rot="5400000">
              <a:off x="4457125" y="4653136"/>
              <a:ext cx="216024" cy="360040"/>
            </a:xfrm>
            <a:prstGeom prst="rightBrace">
              <a:avLst>
                <a:gd name="adj1" fmla="val 34789"/>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矩形 64"/>
            <p:cNvSpPr/>
            <p:nvPr/>
          </p:nvSpPr>
          <p:spPr>
            <a:xfrm>
              <a:off x="4250060" y="4870301"/>
              <a:ext cx="646331" cy="1200329"/>
            </a:xfrm>
            <a:prstGeom prst="rect">
              <a:avLst/>
            </a:prstGeom>
          </p:spPr>
          <p:txBody>
            <a:bodyPr wrap="none">
              <a:spAutoFit/>
            </a:bodyPr>
            <a:lstStyle/>
            <a:p>
              <a:r>
                <a:rPr lang="en-US" altLang="zh-CN" sz="36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cs typeface="+mj-cs"/>
                </a:rPr>
                <a:t>PN</a:t>
              </a:r>
            </a:p>
            <a:p>
              <a:r>
                <a:rPr lang="zh-CN" altLang="en-US" sz="36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cs typeface="+mj-cs"/>
                </a:rPr>
                <a:t>结</a:t>
              </a:r>
              <a:endParaRPr lang="zh-CN" altLang="en-US" sz="3600" b="1" dirty="0">
                <a:effectLst>
                  <a:outerShdw blurRad="38100" dist="38100" dir="2700000" algn="tl">
                    <a:srgbClr val="000000">
                      <a:alpha val="43137"/>
                    </a:srgbClr>
                  </a:outerShdw>
                </a:effectLst>
              </a:endParaRPr>
            </a:p>
          </p:txBody>
        </p:sp>
      </p:grpSp>
      <p:grpSp>
        <p:nvGrpSpPr>
          <p:cNvPr id="50" name="组合 58"/>
          <p:cNvGrpSpPr/>
          <p:nvPr/>
        </p:nvGrpSpPr>
        <p:grpSpPr>
          <a:xfrm>
            <a:off x="8676456" y="116632"/>
            <a:ext cx="370327" cy="432048"/>
            <a:chOff x="5940152" y="2420888"/>
            <a:chExt cx="432048" cy="504056"/>
          </a:xfrm>
        </p:grpSpPr>
        <p:sp>
          <p:nvSpPr>
            <p:cNvPr id="53" name="折角形 52"/>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课程大纲</a:t>
            </a:r>
            <a:endParaRPr lang="zh-CN" altLang="en-US" dirty="0"/>
          </a:p>
        </p:txBody>
      </p:sp>
      <p:sp>
        <p:nvSpPr>
          <p:cNvPr id="3" name="内容占位符 2"/>
          <p:cNvSpPr>
            <a:spLocks noGrp="1"/>
          </p:cNvSpPr>
          <p:nvPr>
            <p:ph idx="1"/>
          </p:nvPr>
        </p:nvSpPr>
        <p:spPr/>
        <p:txBody>
          <a:bodyPr/>
          <a:lstStyle/>
          <a:p>
            <a:r>
              <a:rPr lang="zh-CN" altLang="en-US" dirty="0" smtClean="0"/>
              <a:t>电容器</a:t>
            </a:r>
            <a:endParaRPr lang="en-US" altLang="zh-CN" dirty="0" smtClean="0"/>
          </a:p>
          <a:p>
            <a:r>
              <a:rPr lang="zh-CN" altLang="en-US" dirty="0" smtClean="0"/>
              <a:t>获得</a:t>
            </a:r>
            <a:r>
              <a:rPr lang="en-US" altLang="zh-CN" dirty="0" smtClean="0"/>
              <a:t>5V</a:t>
            </a:r>
            <a:r>
              <a:rPr lang="zh-CN" altLang="en-US" dirty="0" smtClean="0"/>
              <a:t>电压</a:t>
            </a:r>
            <a:endParaRPr lang="en-US" altLang="zh-CN" dirty="0" smtClean="0"/>
          </a:p>
          <a:p>
            <a:r>
              <a:rPr lang="zh-CN" altLang="en-US" dirty="0" smtClean="0"/>
              <a:t>二极管和三极管的原理</a:t>
            </a:r>
            <a:endParaRPr lang="en-US" altLang="zh-CN" dirty="0" smtClean="0"/>
          </a:p>
          <a:p>
            <a:r>
              <a:rPr lang="zh-CN" altLang="en-US" dirty="0" smtClean="0"/>
              <a:t>搭建</a:t>
            </a:r>
            <a:r>
              <a:rPr lang="en-US" altLang="zh-CN" dirty="0" smtClean="0"/>
              <a:t>H</a:t>
            </a:r>
            <a:r>
              <a:rPr lang="zh-CN" altLang="en-US" dirty="0" smtClean="0"/>
              <a:t>桥（直流电机正反转控制）</a:t>
            </a:r>
            <a:endParaRPr lang="en-US" altLang="zh-CN" dirty="0" smtClean="0"/>
          </a:p>
          <a:p>
            <a:r>
              <a:rPr lang="en-US" altLang="zh-CN" dirty="0" smtClean="0"/>
              <a:t>PWM</a:t>
            </a:r>
            <a:r>
              <a:rPr lang="zh-CN" altLang="en-US" dirty="0" smtClean="0"/>
              <a:t>（数字脉宽调制）技术用于电机调速</a:t>
            </a:r>
            <a:endParaRPr lang="en-US" altLang="zh-CN" dirty="0" smtClean="0"/>
          </a:p>
          <a:p>
            <a:r>
              <a:rPr lang="zh-CN" altLang="en-US" dirty="0" smtClean="0"/>
              <a:t>推杯小车的技术实现</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grpSp>
        <p:nvGrpSpPr>
          <p:cNvPr id="7" name="组合 58"/>
          <p:cNvGrpSpPr/>
          <p:nvPr/>
        </p:nvGrpSpPr>
        <p:grpSpPr>
          <a:xfrm>
            <a:off x="8676456" y="116632"/>
            <a:ext cx="370327" cy="432048"/>
            <a:chOff x="5940152" y="2420888"/>
            <a:chExt cx="432048" cy="504056"/>
          </a:xfrm>
        </p:grpSpPr>
        <p:sp>
          <p:nvSpPr>
            <p:cNvPr id="8" name="折角形 7"/>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2"/>
          <p:cNvGrpSpPr/>
          <p:nvPr/>
        </p:nvGrpSpPr>
        <p:grpSpPr>
          <a:xfrm>
            <a:off x="1835696" y="1916832"/>
            <a:ext cx="5472608" cy="2736304"/>
            <a:chOff x="1259632" y="1916832"/>
            <a:chExt cx="2016224" cy="1008112"/>
          </a:xfrm>
        </p:grpSpPr>
        <p:sp>
          <p:nvSpPr>
            <p:cNvPr id="7" name="矩形 6"/>
            <p:cNvSpPr/>
            <p:nvPr/>
          </p:nvSpPr>
          <p:spPr>
            <a:xfrm>
              <a:off x="1259632"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7744"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smtClean="0"/>
              <a:t>PN</a:t>
            </a:r>
            <a:r>
              <a:rPr lang="zh-CN" altLang="en-US" dirty="0" smtClean="0"/>
              <a:t>节的单向导电性</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11" name="TextBox 10"/>
          <p:cNvSpPr txBox="1"/>
          <p:nvPr/>
        </p:nvSpPr>
        <p:spPr>
          <a:xfrm>
            <a:off x="2231931"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2" name="椭圆 11"/>
          <p:cNvSpPr/>
          <p:nvPr/>
        </p:nvSpPr>
        <p:spPr>
          <a:xfrm>
            <a:off x="4355976" y="206084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4932040"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3" name="椭圆 32"/>
          <p:cNvSpPr/>
          <p:nvPr/>
        </p:nvSpPr>
        <p:spPr>
          <a:xfrm>
            <a:off x="4355976" y="23488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55976"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355976"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355976" y="321297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355976"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355976"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55976" y="40770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355976" y="43651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644008" y="206084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644008" y="23488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644008"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644008"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644008" y="321297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44008"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644008"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644008" y="40770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644008" y="436510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69"/>
          <p:cNvGrpSpPr/>
          <p:nvPr/>
        </p:nvGrpSpPr>
        <p:grpSpPr>
          <a:xfrm>
            <a:off x="1043608" y="2780928"/>
            <a:ext cx="6989142" cy="3456384"/>
            <a:chOff x="1043608" y="2780928"/>
            <a:chExt cx="6989142" cy="3456384"/>
          </a:xfrm>
        </p:grpSpPr>
        <p:cxnSp>
          <p:nvCxnSpPr>
            <p:cNvPr id="57" name="直接连接符 56"/>
            <p:cNvCxnSpPr/>
            <p:nvPr/>
          </p:nvCxnSpPr>
          <p:spPr>
            <a:xfrm flipH="1">
              <a:off x="1043608" y="5877272"/>
              <a:ext cx="3384376"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716016" y="5877272"/>
              <a:ext cx="3316734"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组合 68"/>
            <p:cNvGrpSpPr/>
            <p:nvPr/>
          </p:nvGrpSpPr>
          <p:grpSpPr>
            <a:xfrm>
              <a:off x="1043608" y="2780928"/>
              <a:ext cx="6984776" cy="3456384"/>
              <a:chOff x="1043608" y="2780928"/>
              <a:chExt cx="6984776" cy="3456384"/>
            </a:xfrm>
          </p:grpSpPr>
          <p:cxnSp>
            <p:nvCxnSpPr>
              <p:cNvPr id="50" name="直接连接符 49"/>
              <p:cNvCxnSpPr/>
              <p:nvPr/>
            </p:nvCxnSpPr>
            <p:spPr>
              <a:xfrm flipH="1">
                <a:off x="1043608" y="3284984"/>
                <a:ext cx="79208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7308304" y="3284984"/>
                <a:ext cx="72008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716016" y="551723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427984" y="573325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8008952" y="3262124"/>
                <a:ext cx="0" cy="262432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1071166" y="3265934"/>
                <a:ext cx="0" cy="262051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3995936"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63" name="矩形 62"/>
              <p:cNvSpPr/>
              <p:nvPr/>
            </p:nvSpPr>
            <p:spPr>
              <a:xfrm>
                <a:off x="4744482"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66" name="矩形 65"/>
              <p:cNvSpPr/>
              <p:nvPr/>
            </p:nvSpPr>
            <p:spPr>
              <a:xfrm>
                <a:off x="1331640"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67" name="矩形 66"/>
              <p:cNvSpPr/>
              <p:nvPr/>
            </p:nvSpPr>
            <p:spPr>
              <a:xfrm>
                <a:off x="7380312"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grpSp>
      </p:grpSp>
      <p:sp>
        <p:nvSpPr>
          <p:cNvPr id="68" name="矩形 67"/>
          <p:cNvSpPr/>
          <p:nvPr/>
        </p:nvSpPr>
        <p:spPr>
          <a:xfrm>
            <a:off x="4017836" y="4870301"/>
            <a:ext cx="1112805" cy="646331"/>
          </a:xfrm>
          <a:prstGeom prst="rect">
            <a:avLst/>
          </a:prstGeom>
        </p:spPr>
        <p:txBody>
          <a:bodyPr wrap="none">
            <a:spAutoFit/>
          </a:bodyPr>
          <a:lstStyle/>
          <a:p>
            <a:r>
              <a:rPr lang="en-US" altLang="zh-CN" sz="36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cs typeface="+mj-cs"/>
              </a:rPr>
              <a:t>PN</a:t>
            </a:r>
            <a:r>
              <a:rPr lang="zh-CN" altLang="en-US" sz="36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cs typeface="+mj-cs"/>
              </a:rPr>
              <a:t>结</a:t>
            </a:r>
            <a:endParaRPr lang="zh-CN" altLang="en-US" sz="3600" b="1" dirty="0">
              <a:effectLst>
                <a:outerShdw blurRad="38100" dist="38100" dir="2700000" algn="tl">
                  <a:srgbClr val="000000">
                    <a:alpha val="43137"/>
                  </a:srgbClr>
                </a:outerShdw>
              </a:effectLst>
            </a:endParaRPr>
          </a:p>
        </p:txBody>
      </p:sp>
      <p:sp>
        <p:nvSpPr>
          <p:cNvPr id="71" name="右大括号 70"/>
          <p:cNvSpPr/>
          <p:nvPr/>
        </p:nvSpPr>
        <p:spPr>
          <a:xfrm rot="5400000">
            <a:off x="4457125" y="4653136"/>
            <a:ext cx="216024" cy="360040"/>
          </a:xfrm>
          <a:prstGeom prst="rightBrace">
            <a:avLst>
              <a:gd name="adj1" fmla="val 34789"/>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矩形 71"/>
          <p:cNvSpPr/>
          <p:nvPr/>
        </p:nvSpPr>
        <p:spPr>
          <a:xfrm>
            <a:off x="1835696" y="1916832"/>
            <a:ext cx="5472608" cy="2736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2267744" y="5724872"/>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74"/>
          <p:cNvGrpSpPr/>
          <p:nvPr/>
        </p:nvGrpSpPr>
        <p:grpSpPr>
          <a:xfrm>
            <a:off x="3203848" y="1556792"/>
            <a:ext cx="2736304" cy="360040"/>
            <a:chOff x="3203848" y="1700808"/>
            <a:chExt cx="2736304" cy="216024"/>
          </a:xfrm>
        </p:grpSpPr>
        <p:cxnSp>
          <p:nvCxnSpPr>
            <p:cNvPr id="76" name="直接连接符 75"/>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78" name="直接箭头连接符 77"/>
          <p:cNvCxnSpPr/>
          <p:nvPr/>
        </p:nvCxnSpPr>
        <p:spPr>
          <a:xfrm flipH="1">
            <a:off x="3275856" y="1688083"/>
            <a:ext cx="25922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402584" y="1215802"/>
            <a:ext cx="359394" cy="523220"/>
          </a:xfrm>
          <a:prstGeom prst="rect">
            <a:avLst/>
          </a:prstGeom>
          <a:noFill/>
        </p:spPr>
        <p:txBody>
          <a:bodyPr wrap="none" rtlCol="0">
            <a:spAutoFit/>
          </a:bodyPr>
          <a:lstStyle/>
          <a:p>
            <a:r>
              <a:rPr lang="el-GR" altLang="zh-CN" sz="2800" b="1" dirty="0" smtClean="0">
                <a:effectLst>
                  <a:outerShdw blurRad="38100" dist="38100" dir="2700000" algn="tl">
                    <a:srgbClr val="000000">
                      <a:alpha val="43137"/>
                    </a:srgbClr>
                  </a:outerShdw>
                </a:effectLst>
              </a:rPr>
              <a:t>Ε</a:t>
            </a:r>
            <a:endParaRPr lang="zh-CN" altLang="en-US" sz="2800" b="1" dirty="0">
              <a:effectLst>
                <a:outerShdw blurRad="38100" dist="38100" dir="2700000" algn="tl">
                  <a:srgbClr val="000000">
                    <a:alpha val="43137"/>
                  </a:srgbClr>
                </a:outerShdw>
              </a:effectLst>
            </a:endParaRPr>
          </a:p>
        </p:txBody>
      </p:sp>
      <p:grpSp>
        <p:nvGrpSpPr>
          <p:cNvPr id="52" name="组合 58"/>
          <p:cNvGrpSpPr/>
          <p:nvPr/>
        </p:nvGrpSpPr>
        <p:grpSpPr>
          <a:xfrm>
            <a:off x="8676456" y="116632"/>
            <a:ext cx="370327" cy="432048"/>
            <a:chOff x="5940152" y="2420888"/>
            <a:chExt cx="432048" cy="504056"/>
          </a:xfrm>
        </p:grpSpPr>
        <p:sp>
          <p:nvSpPr>
            <p:cNvPr id="54" name="折角形 53"/>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2"/>
          <p:cNvGrpSpPr/>
          <p:nvPr/>
        </p:nvGrpSpPr>
        <p:grpSpPr>
          <a:xfrm>
            <a:off x="1835696" y="1916832"/>
            <a:ext cx="5472608" cy="2736304"/>
            <a:chOff x="1259632" y="1916832"/>
            <a:chExt cx="2016224" cy="1008112"/>
          </a:xfrm>
        </p:grpSpPr>
        <p:sp>
          <p:nvSpPr>
            <p:cNvPr id="7" name="矩形 6"/>
            <p:cNvSpPr/>
            <p:nvPr/>
          </p:nvSpPr>
          <p:spPr>
            <a:xfrm>
              <a:off x="1259632"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7744"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smtClean="0"/>
              <a:t>PN</a:t>
            </a:r>
            <a:r>
              <a:rPr lang="zh-CN" altLang="en-US" dirty="0" smtClean="0"/>
              <a:t>节的单向导电性</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11" name="TextBox 10"/>
          <p:cNvSpPr txBox="1"/>
          <p:nvPr/>
        </p:nvSpPr>
        <p:spPr>
          <a:xfrm>
            <a:off x="2231931"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2" name="椭圆 11"/>
          <p:cNvSpPr/>
          <p:nvPr/>
        </p:nvSpPr>
        <p:spPr>
          <a:xfrm>
            <a:off x="3995936" y="206084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4932040"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3" name="椭圆 32"/>
          <p:cNvSpPr/>
          <p:nvPr/>
        </p:nvSpPr>
        <p:spPr>
          <a:xfrm>
            <a:off x="3635896" y="23488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55976"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995936"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355976" y="321297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995936"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355976"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3635896" y="40770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355976" y="43651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004048" y="206084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644008" y="23488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04048"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644008"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644008" y="321297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364088"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5004048"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644008" y="40770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364088" y="436510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835696" y="1916832"/>
            <a:ext cx="5472608" cy="2736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0" idx="1"/>
          </p:cNvCxnSpPr>
          <p:nvPr/>
        </p:nvCxnSpPr>
        <p:spPr>
          <a:xfrm flipH="1">
            <a:off x="1043608" y="3284984"/>
            <a:ext cx="79208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50" idx="3"/>
          </p:cNvCxnSpPr>
          <p:nvPr/>
        </p:nvCxnSpPr>
        <p:spPr>
          <a:xfrm flipH="1">
            <a:off x="7308304" y="3284984"/>
            <a:ext cx="72008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716016" y="551723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427984" y="573325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043608" y="5877272"/>
            <a:ext cx="3384376"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716016" y="5877272"/>
            <a:ext cx="3316734"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008952" y="3262124"/>
            <a:ext cx="0" cy="262432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1071166" y="3265934"/>
            <a:ext cx="0" cy="262051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995936"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4" name="矩形 83"/>
          <p:cNvSpPr/>
          <p:nvPr/>
        </p:nvSpPr>
        <p:spPr>
          <a:xfrm>
            <a:off x="4744482"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5" name="矩形 84"/>
          <p:cNvSpPr/>
          <p:nvPr/>
        </p:nvSpPr>
        <p:spPr>
          <a:xfrm>
            <a:off x="1331640"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6" name="矩形 85"/>
          <p:cNvSpPr/>
          <p:nvPr/>
        </p:nvSpPr>
        <p:spPr>
          <a:xfrm>
            <a:off x="7380312"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cxnSp>
        <p:nvCxnSpPr>
          <p:cNvPr id="87" name="直接箭头连接符 86"/>
          <p:cNvCxnSpPr/>
          <p:nvPr/>
        </p:nvCxnSpPr>
        <p:spPr>
          <a:xfrm flipH="1">
            <a:off x="3347864" y="2420888"/>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5148064" y="270892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5508104" y="3573016"/>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5508104" y="4437112"/>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5148064" y="3861048"/>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5148064" y="2132856"/>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H="1">
            <a:off x="3707904" y="2132856"/>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H="1">
            <a:off x="3707904" y="2996952"/>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3707904" y="3573016"/>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H="1">
            <a:off x="3347864" y="414908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2267744" y="5724872"/>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97"/>
          <p:cNvGrpSpPr/>
          <p:nvPr/>
        </p:nvGrpSpPr>
        <p:grpSpPr>
          <a:xfrm>
            <a:off x="3203848" y="1556792"/>
            <a:ext cx="2736304" cy="360040"/>
            <a:chOff x="3203848" y="1700808"/>
            <a:chExt cx="2736304" cy="216024"/>
          </a:xfrm>
        </p:grpSpPr>
        <p:cxnSp>
          <p:nvCxnSpPr>
            <p:cNvPr id="99" name="直接连接符 98"/>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101" name="直接箭头连接符 100"/>
          <p:cNvCxnSpPr/>
          <p:nvPr/>
        </p:nvCxnSpPr>
        <p:spPr>
          <a:xfrm flipH="1">
            <a:off x="3275856" y="1688083"/>
            <a:ext cx="25922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402584" y="1215802"/>
            <a:ext cx="359394" cy="523220"/>
          </a:xfrm>
          <a:prstGeom prst="rect">
            <a:avLst/>
          </a:prstGeom>
          <a:noFill/>
        </p:spPr>
        <p:txBody>
          <a:bodyPr wrap="none" rtlCol="0">
            <a:spAutoFit/>
          </a:bodyPr>
          <a:lstStyle/>
          <a:p>
            <a:r>
              <a:rPr lang="el-GR" altLang="zh-CN" sz="2800" b="1" dirty="0" smtClean="0">
                <a:effectLst>
                  <a:outerShdw blurRad="38100" dist="38100" dir="2700000" algn="tl">
                    <a:srgbClr val="000000">
                      <a:alpha val="43137"/>
                    </a:srgbClr>
                  </a:outerShdw>
                </a:effectLst>
              </a:rPr>
              <a:t>Ε</a:t>
            </a:r>
            <a:endParaRPr lang="zh-CN" altLang="en-US" sz="2800" b="1" dirty="0">
              <a:effectLst>
                <a:outerShdw blurRad="38100" dist="38100" dir="2700000" algn="tl">
                  <a:srgbClr val="000000">
                    <a:alpha val="43137"/>
                  </a:srgbClr>
                </a:outerShdw>
              </a:effectLst>
            </a:endParaRPr>
          </a:p>
        </p:txBody>
      </p:sp>
      <p:grpSp>
        <p:nvGrpSpPr>
          <p:cNvPr id="58" name="组合 58"/>
          <p:cNvGrpSpPr/>
          <p:nvPr/>
        </p:nvGrpSpPr>
        <p:grpSpPr>
          <a:xfrm>
            <a:off x="8676456" y="116632"/>
            <a:ext cx="370327" cy="432048"/>
            <a:chOff x="5940152" y="2420888"/>
            <a:chExt cx="432048" cy="504056"/>
          </a:xfrm>
        </p:grpSpPr>
        <p:sp>
          <p:nvSpPr>
            <p:cNvPr id="59" name="折角形 58"/>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2"/>
          <p:cNvGrpSpPr/>
          <p:nvPr/>
        </p:nvGrpSpPr>
        <p:grpSpPr>
          <a:xfrm>
            <a:off x="1835696" y="1916832"/>
            <a:ext cx="5472608" cy="2736304"/>
            <a:chOff x="1259632" y="1916832"/>
            <a:chExt cx="2016224" cy="1008112"/>
          </a:xfrm>
        </p:grpSpPr>
        <p:sp>
          <p:nvSpPr>
            <p:cNvPr id="7" name="矩形 6"/>
            <p:cNvSpPr/>
            <p:nvPr/>
          </p:nvSpPr>
          <p:spPr>
            <a:xfrm>
              <a:off x="1259632"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7744"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smtClean="0"/>
              <a:t>PN</a:t>
            </a:r>
            <a:r>
              <a:rPr lang="zh-CN" altLang="en-US" dirty="0" smtClean="0"/>
              <a:t>节的单向导电性</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11" name="TextBox 10"/>
          <p:cNvSpPr txBox="1"/>
          <p:nvPr/>
        </p:nvSpPr>
        <p:spPr>
          <a:xfrm>
            <a:off x="2231931"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6" name="TextBox 15"/>
          <p:cNvSpPr txBox="1"/>
          <p:nvPr/>
        </p:nvSpPr>
        <p:spPr>
          <a:xfrm>
            <a:off x="4932040"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50" name="矩形 49"/>
          <p:cNvSpPr/>
          <p:nvPr/>
        </p:nvSpPr>
        <p:spPr>
          <a:xfrm>
            <a:off x="1835696" y="1916832"/>
            <a:ext cx="5472608" cy="2736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0" idx="1"/>
          </p:cNvCxnSpPr>
          <p:nvPr/>
        </p:nvCxnSpPr>
        <p:spPr>
          <a:xfrm flipH="1">
            <a:off x="1043608" y="3284984"/>
            <a:ext cx="79208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50" idx="3"/>
          </p:cNvCxnSpPr>
          <p:nvPr/>
        </p:nvCxnSpPr>
        <p:spPr>
          <a:xfrm flipH="1">
            <a:off x="7308304" y="3284984"/>
            <a:ext cx="72008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716016" y="551723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427984" y="573325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043608" y="5877272"/>
            <a:ext cx="3384376"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716016" y="5877272"/>
            <a:ext cx="3316734"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008952" y="3262124"/>
            <a:ext cx="0" cy="262432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1071166" y="3265934"/>
            <a:ext cx="0" cy="262051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995936"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4" name="矩形 83"/>
          <p:cNvSpPr/>
          <p:nvPr/>
        </p:nvSpPr>
        <p:spPr>
          <a:xfrm>
            <a:off x="4744482"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5" name="矩形 84"/>
          <p:cNvSpPr/>
          <p:nvPr/>
        </p:nvSpPr>
        <p:spPr>
          <a:xfrm>
            <a:off x="1331640"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6" name="矩形 85"/>
          <p:cNvSpPr/>
          <p:nvPr/>
        </p:nvSpPr>
        <p:spPr>
          <a:xfrm>
            <a:off x="7380312"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56" name="椭圆 55"/>
          <p:cNvSpPr/>
          <p:nvPr/>
        </p:nvSpPr>
        <p:spPr>
          <a:xfrm>
            <a:off x="2843808" y="206084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2843808" y="23488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843808"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843808"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843808" y="321297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2843808"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843808"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843808" y="40770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843808" y="43651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156176" y="206084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156176" y="23488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6156176"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6156176"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6156176" y="321297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6156176"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6156176"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6156176" y="40770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6156176" y="436510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2267744" y="5724872"/>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5724128" y="5013176"/>
            <a:ext cx="1832553" cy="584775"/>
          </a:xfrm>
          <a:prstGeom prst="rect">
            <a:avLst/>
          </a:prstGeom>
        </p:spPr>
        <p:txBody>
          <a:bodyPr wrap="none">
            <a:spAutoFit/>
          </a:bodyPr>
          <a:lstStyle/>
          <a:p>
            <a:r>
              <a:rPr lang="zh-CN" altLang="en-US" sz="3200" b="1" dirty="0" smtClean="0">
                <a:effectLst>
                  <a:outerShdw blurRad="38100" dist="38100" dir="2700000" algn="tl">
                    <a:srgbClr val="000000">
                      <a:alpha val="43137"/>
                    </a:srgbClr>
                  </a:outerShdw>
                </a:effectLst>
              </a:rPr>
              <a:t>重新平衡</a:t>
            </a:r>
            <a:endParaRPr lang="zh-CN" altLang="en-US" sz="3200" b="1" dirty="0">
              <a:effectLst>
                <a:outerShdw blurRad="38100" dist="38100" dir="2700000" algn="tl">
                  <a:srgbClr val="000000">
                    <a:alpha val="43137"/>
                  </a:srgbClr>
                </a:outerShdw>
              </a:effectLst>
            </a:endParaRPr>
          </a:p>
        </p:txBody>
      </p:sp>
      <p:grpSp>
        <p:nvGrpSpPr>
          <p:cNvPr id="8" name="组合 51"/>
          <p:cNvGrpSpPr/>
          <p:nvPr/>
        </p:nvGrpSpPr>
        <p:grpSpPr>
          <a:xfrm>
            <a:off x="3203848" y="1628800"/>
            <a:ext cx="2736304" cy="288032"/>
            <a:chOff x="3203848" y="1700808"/>
            <a:chExt cx="2736304" cy="216024"/>
          </a:xfrm>
        </p:grpSpPr>
        <p:cxnSp>
          <p:nvCxnSpPr>
            <p:cNvPr id="105" name="直接连接符 104"/>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107" name="直接箭头连接符 106"/>
          <p:cNvCxnSpPr/>
          <p:nvPr/>
        </p:nvCxnSpPr>
        <p:spPr>
          <a:xfrm flipH="1">
            <a:off x="3275856" y="1772816"/>
            <a:ext cx="25922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4421634" y="1448906"/>
            <a:ext cx="309700" cy="400110"/>
          </a:xfrm>
          <a:prstGeom prst="rect">
            <a:avLst/>
          </a:prstGeom>
          <a:noFill/>
        </p:spPr>
        <p:txBody>
          <a:bodyPr wrap="none" rtlCol="0">
            <a:spAutoFit/>
          </a:bodyPr>
          <a:lstStyle/>
          <a:p>
            <a:r>
              <a:rPr lang="el-GR" altLang="zh-CN" sz="2000" b="1" dirty="0" smtClean="0">
                <a:effectLst>
                  <a:outerShdw blurRad="38100" dist="38100" dir="2700000" algn="tl">
                    <a:srgbClr val="000000">
                      <a:alpha val="43137"/>
                    </a:srgbClr>
                  </a:outerShdw>
                </a:effectLst>
              </a:rPr>
              <a:t>Ε</a:t>
            </a:r>
            <a:endParaRPr lang="zh-CN" altLang="en-US" sz="2000" b="1" dirty="0">
              <a:effectLst>
                <a:outerShdw blurRad="38100" dist="38100" dir="2700000" algn="tl">
                  <a:srgbClr val="000000">
                    <a:alpha val="43137"/>
                  </a:srgbClr>
                </a:outerShdw>
              </a:effectLst>
            </a:endParaRPr>
          </a:p>
        </p:txBody>
      </p:sp>
      <p:grpSp>
        <p:nvGrpSpPr>
          <p:cNvPr id="9" name="组合 51"/>
          <p:cNvGrpSpPr/>
          <p:nvPr/>
        </p:nvGrpSpPr>
        <p:grpSpPr>
          <a:xfrm>
            <a:off x="1835696" y="1268760"/>
            <a:ext cx="5472608" cy="648072"/>
            <a:chOff x="3203848" y="1700808"/>
            <a:chExt cx="2736304" cy="216024"/>
          </a:xfrm>
        </p:grpSpPr>
        <p:cxnSp>
          <p:nvCxnSpPr>
            <p:cNvPr id="110" name="直接连接符 109"/>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112" name="直接箭头连接符 111"/>
          <p:cNvCxnSpPr/>
          <p:nvPr/>
        </p:nvCxnSpPr>
        <p:spPr>
          <a:xfrm flipH="1">
            <a:off x="1888232" y="1522884"/>
            <a:ext cx="534806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374009" y="1096169"/>
            <a:ext cx="452368" cy="523220"/>
          </a:xfrm>
          <a:prstGeom prst="rect">
            <a:avLst/>
          </a:prstGeom>
          <a:noFill/>
        </p:spPr>
        <p:txBody>
          <a:bodyPr wrap="none" rtlCol="0">
            <a:spAutoFit/>
          </a:bodyPr>
          <a:lstStyle/>
          <a:p>
            <a:r>
              <a:rPr lang="el-GR" altLang="zh-CN" sz="2800" b="1" dirty="0" smtClean="0">
                <a:effectLst>
                  <a:outerShdw blurRad="38100" dist="38100" dir="2700000" algn="tl">
                    <a:srgbClr val="000000">
                      <a:alpha val="43137"/>
                    </a:srgbClr>
                  </a:outerShdw>
                </a:effectLst>
              </a:rPr>
              <a:t>Ε</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grpSp>
        <p:nvGrpSpPr>
          <p:cNvPr id="54" name="组合 58"/>
          <p:cNvGrpSpPr/>
          <p:nvPr/>
        </p:nvGrpSpPr>
        <p:grpSpPr>
          <a:xfrm>
            <a:off x="8676456" y="116632"/>
            <a:ext cx="370327" cy="432048"/>
            <a:chOff x="5940152" y="2420888"/>
            <a:chExt cx="432048" cy="504056"/>
          </a:xfrm>
        </p:grpSpPr>
        <p:sp>
          <p:nvSpPr>
            <p:cNvPr id="64" name="折角形 63"/>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2" name="矩形 91"/>
          <p:cNvSpPr/>
          <p:nvPr/>
        </p:nvSpPr>
        <p:spPr>
          <a:xfrm>
            <a:off x="4017836" y="4870301"/>
            <a:ext cx="1112805" cy="646331"/>
          </a:xfrm>
          <a:prstGeom prst="rect">
            <a:avLst/>
          </a:prstGeom>
        </p:spPr>
        <p:txBody>
          <a:bodyPr wrap="none">
            <a:spAutoFit/>
          </a:bodyPr>
          <a:lstStyle/>
          <a:p>
            <a:r>
              <a:rPr lang="en-US" altLang="zh-CN" sz="36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cs typeface="+mj-cs"/>
              </a:rPr>
              <a:t>PN</a:t>
            </a:r>
            <a:r>
              <a:rPr lang="zh-CN" altLang="en-US" sz="36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cs typeface="+mj-cs"/>
              </a:rPr>
              <a:t>结</a:t>
            </a:r>
            <a:endParaRPr lang="zh-CN" altLang="en-US" sz="3600" b="1" dirty="0">
              <a:effectLst>
                <a:outerShdw blurRad="38100" dist="38100" dir="2700000" algn="tl">
                  <a:srgbClr val="000000">
                    <a:alpha val="43137"/>
                  </a:srgbClr>
                </a:outerShdw>
              </a:effectLst>
            </a:endParaRPr>
          </a:p>
        </p:txBody>
      </p:sp>
      <p:sp>
        <p:nvSpPr>
          <p:cNvPr id="93" name="右大括号 92"/>
          <p:cNvSpPr/>
          <p:nvPr/>
        </p:nvSpPr>
        <p:spPr>
          <a:xfrm rot="5400000">
            <a:off x="4457125" y="3170109"/>
            <a:ext cx="216024" cy="3326094"/>
          </a:xfrm>
          <a:prstGeom prst="rightBrace">
            <a:avLst>
              <a:gd name="adj1" fmla="val 34789"/>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2"/>
          <p:cNvGrpSpPr/>
          <p:nvPr/>
        </p:nvGrpSpPr>
        <p:grpSpPr>
          <a:xfrm>
            <a:off x="1835696" y="1916832"/>
            <a:ext cx="5472608" cy="2736304"/>
            <a:chOff x="1259632" y="1916832"/>
            <a:chExt cx="2016224" cy="1008112"/>
          </a:xfrm>
        </p:grpSpPr>
        <p:sp>
          <p:nvSpPr>
            <p:cNvPr id="7" name="矩形 6"/>
            <p:cNvSpPr/>
            <p:nvPr/>
          </p:nvSpPr>
          <p:spPr>
            <a:xfrm>
              <a:off x="1259632"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7744"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smtClean="0"/>
              <a:t>PN</a:t>
            </a:r>
            <a:r>
              <a:rPr lang="zh-CN" altLang="en-US" dirty="0" smtClean="0"/>
              <a:t>节的单向导电性</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11" name="TextBox 10"/>
          <p:cNvSpPr txBox="1"/>
          <p:nvPr/>
        </p:nvSpPr>
        <p:spPr>
          <a:xfrm>
            <a:off x="2231931"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2" name="椭圆 11"/>
          <p:cNvSpPr/>
          <p:nvPr/>
        </p:nvSpPr>
        <p:spPr>
          <a:xfrm>
            <a:off x="4355976" y="206084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4932040"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3" name="椭圆 32"/>
          <p:cNvSpPr/>
          <p:nvPr/>
        </p:nvSpPr>
        <p:spPr>
          <a:xfrm>
            <a:off x="4355976" y="23488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55976"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355976"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355976" y="321297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355976"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355976"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55976" y="40770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355976" y="43651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644008" y="206084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644008" y="23488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644008"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644008"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644008" y="321297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44008"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644008"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644008" y="40770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644008" y="436510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65"/>
          <p:cNvGrpSpPr/>
          <p:nvPr/>
        </p:nvGrpSpPr>
        <p:grpSpPr>
          <a:xfrm>
            <a:off x="4017836" y="4725144"/>
            <a:ext cx="1112805" cy="791488"/>
            <a:chOff x="4017836" y="4725144"/>
            <a:chExt cx="1112805" cy="791488"/>
          </a:xfrm>
        </p:grpSpPr>
        <p:sp>
          <p:nvSpPr>
            <p:cNvPr id="64" name="右大括号 63"/>
            <p:cNvSpPr/>
            <p:nvPr/>
          </p:nvSpPr>
          <p:spPr>
            <a:xfrm rot="5400000">
              <a:off x="4457125" y="4653136"/>
              <a:ext cx="216024" cy="360040"/>
            </a:xfrm>
            <a:prstGeom prst="rightBrace">
              <a:avLst>
                <a:gd name="adj1" fmla="val 34789"/>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矩形 64"/>
            <p:cNvSpPr/>
            <p:nvPr/>
          </p:nvSpPr>
          <p:spPr>
            <a:xfrm>
              <a:off x="4017836" y="4870301"/>
              <a:ext cx="1112805" cy="646331"/>
            </a:xfrm>
            <a:prstGeom prst="rect">
              <a:avLst/>
            </a:prstGeom>
          </p:spPr>
          <p:txBody>
            <a:bodyPr wrap="none">
              <a:spAutoFit/>
            </a:bodyPr>
            <a:lstStyle/>
            <a:p>
              <a:r>
                <a:rPr lang="en-US" altLang="zh-CN" sz="36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cs typeface="+mj-cs"/>
                </a:rPr>
                <a:t>PN</a:t>
              </a:r>
              <a:r>
                <a:rPr lang="zh-CN" altLang="en-US" sz="36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cs typeface="+mj-cs"/>
                </a:rPr>
                <a:t>结</a:t>
              </a:r>
              <a:endParaRPr lang="zh-CN" altLang="en-US" sz="3600" b="1" dirty="0">
                <a:effectLst>
                  <a:outerShdw blurRad="38100" dist="38100" dir="2700000" algn="tl">
                    <a:srgbClr val="000000">
                      <a:alpha val="43137"/>
                    </a:srgbClr>
                  </a:outerShdw>
                </a:effectLst>
              </a:endParaRPr>
            </a:p>
          </p:txBody>
        </p:sp>
      </p:grpSp>
      <p:sp>
        <p:nvSpPr>
          <p:cNvPr id="50" name="矩形 49"/>
          <p:cNvSpPr/>
          <p:nvPr/>
        </p:nvSpPr>
        <p:spPr>
          <a:xfrm>
            <a:off x="1835696" y="1916832"/>
            <a:ext cx="5472608" cy="2736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58"/>
          <p:cNvGrpSpPr/>
          <p:nvPr/>
        </p:nvGrpSpPr>
        <p:grpSpPr>
          <a:xfrm>
            <a:off x="1043608" y="2780928"/>
            <a:ext cx="6989142" cy="3456384"/>
            <a:chOff x="1043608" y="2780928"/>
            <a:chExt cx="6989142" cy="3456384"/>
          </a:xfrm>
        </p:grpSpPr>
        <p:cxnSp>
          <p:nvCxnSpPr>
            <p:cNvPr id="55" name="直接连接符 54"/>
            <p:cNvCxnSpPr>
              <a:stCxn id="50" idx="1"/>
            </p:cNvCxnSpPr>
            <p:nvPr/>
          </p:nvCxnSpPr>
          <p:spPr>
            <a:xfrm flipH="1">
              <a:off x="1043608" y="3284984"/>
              <a:ext cx="79208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50" idx="3"/>
            </p:cNvCxnSpPr>
            <p:nvPr/>
          </p:nvCxnSpPr>
          <p:spPr>
            <a:xfrm flipH="1">
              <a:off x="7308304" y="3284984"/>
              <a:ext cx="72008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427984" y="551723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716016" y="573325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043608" y="5877272"/>
              <a:ext cx="3384376"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716016" y="5877272"/>
              <a:ext cx="3316734"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008952" y="3262124"/>
              <a:ext cx="0" cy="262432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1071166" y="3265934"/>
              <a:ext cx="0" cy="262051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995936"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4" name="矩形 83"/>
            <p:cNvSpPr/>
            <p:nvPr/>
          </p:nvSpPr>
          <p:spPr>
            <a:xfrm>
              <a:off x="4744482"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5" name="矩形 84"/>
            <p:cNvSpPr/>
            <p:nvPr/>
          </p:nvSpPr>
          <p:spPr>
            <a:xfrm>
              <a:off x="1331640"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6" name="矩形 85"/>
            <p:cNvSpPr/>
            <p:nvPr/>
          </p:nvSpPr>
          <p:spPr>
            <a:xfrm>
              <a:off x="7380312"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51" name="矩形 50"/>
            <p:cNvSpPr/>
            <p:nvPr/>
          </p:nvSpPr>
          <p:spPr>
            <a:xfrm>
              <a:off x="2267744" y="5724872"/>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51"/>
          <p:cNvGrpSpPr/>
          <p:nvPr/>
        </p:nvGrpSpPr>
        <p:grpSpPr>
          <a:xfrm>
            <a:off x="3203848" y="1556792"/>
            <a:ext cx="2736304" cy="360040"/>
            <a:chOff x="3203848" y="1700808"/>
            <a:chExt cx="2736304" cy="216024"/>
          </a:xfrm>
        </p:grpSpPr>
        <p:cxnSp>
          <p:nvCxnSpPr>
            <p:cNvPr id="53" name="直接连接符 52"/>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56" name="直接箭头连接符 55"/>
          <p:cNvCxnSpPr/>
          <p:nvPr/>
        </p:nvCxnSpPr>
        <p:spPr>
          <a:xfrm flipH="1">
            <a:off x="3275856" y="1688083"/>
            <a:ext cx="25922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402584" y="1215802"/>
            <a:ext cx="359394" cy="523220"/>
          </a:xfrm>
          <a:prstGeom prst="rect">
            <a:avLst/>
          </a:prstGeom>
          <a:noFill/>
        </p:spPr>
        <p:txBody>
          <a:bodyPr wrap="none" rtlCol="0">
            <a:spAutoFit/>
          </a:bodyPr>
          <a:lstStyle/>
          <a:p>
            <a:r>
              <a:rPr lang="el-GR" altLang="zh-CN" sz="2800" b="1" dirty="0" smtClean="0">
                <a:effectLst>
                  <a:outerShdw blurRad="38100" dist="38100" dir="2700000" algn="tl">
                    <a:srgbClr val="000000">
                      <a:alpha val="43137"/>
                    </a:srgbClr>
                  </a:outerShdw>
                </a:effectLst>
              </a:rPr>
              <a:t>Ε</a:t>
            </a:r>
            <a:endParaRPr lang="zh-CN" altLang="en-US" sz="2800" b="1" dirty="0">
              <a:effectLst>
                <a:outerShdw blurRad="38100" dist="38100" dir="2700000" algn="tl">
                  <a:srgbClr val="000000">
                    <a:alpha val="43137"/>
                  </a:srgbClr>
                </a:outerShdw>
              </a:effectLst>
            </a:endParaRPr>
          </a:p>
        </p:txBody>
      </p:sp>
      <p:grpSp>
        <p:nvGrpSpPr>
          <p:cNvPr id="52" name="组合 17"/>
          <p:cNvGrpSpPr/>
          <p:nvPr/>
        </p:nvGrpSpPr>
        <p:grpSpPr>
          <a:xfrm>
            <a:off x="8676456" y="116632"/>
            <a:ext cx="370327" cy="432048"/>
            <a:chOff x="5940152" y="2420888"/>
            <a:chExt cx="432048" cy="504056"/>
          </a:xfrm>
        </p:grpSpPr>
        <p:sp>
          <p:nvSpPr>
            <p:cNvPr id="59" name="折角形 58"/>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2"/>
          <p:cNvGrpSpPr/>
          <p:nvPr/>
        </p:nvGrpSpPr>
        <p:grpSpPr>
          <a:xfrm>
            <a:off x="1835696" y="1916832"/>
            <a:ext cx="5472608" cy="2736304"/>
            <a:chOff x="1259632" y="1916832"/>
            <a:chExt cx="2016224" cy="1008112"/>
          </a:xfrm>
        </p:grpSpPr>
        <p:sp>
          <p:nvSpPr>
            <p:cNvPr id="7" name="矩形 6"/>
            <p:cNvSpPr/>
            <p:nvPr/>
          </p:nvSpPr>
          <p:spPr>
            <a:xfrm>
              <a:off x="1259632"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7744"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smtClean="0"/>
              <a:t>PN</a:t>
            </a:r>
            <a:r>
              <a:rPr lang="zh-CN" altLang="en-US" dirty="0" smtClean="0"/>
              <a:t>节的单向导电性</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11" name="TextBox 10"/>
          <p:cNvSpPr txBox="1"/>
          <p:nvPr/>
        </p:nvSpPr>
        <p:spPr>
          <a:xfrm>
            <a:off x="2231931"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2" name="椭圆 11"/>
          <p:cNvSpPr/>
          <p:nvPr/>
        </p:nvSpPr>
        <p:spPr>
          <a:xfrm>
            <a:off x="4499992" y="206084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4932040"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3" name="椭圆 32"/>
          <p:cNvSpPr/>
          <p:nvPr/>
        </p:nvSpPr>
        <p:spPr>
          <a:xfrm>
            <a:off x="4427984" y="23488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499992"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427984"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427984" y="321297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499992"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427984"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499992" y="40770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427984" y="43651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99992" y="206084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572000" y="23488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572000"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499992"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572000" y="321297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499992"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499992"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572000" y="40770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572000" y="436510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835696" y="1916832"/>
            <a:ext cx="5472608" cy="2736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0" idx="1"/>
          </p:cNvCxnSpPr>
          <p:nvPr/>
        </p:nvCxnSpPr>
        <p:spPr>
          <a:xfrm flipH="1">
            <a:off x="1043608" y="3284984"/>
            <a:ext cx="79208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50" idx="3"/>
          </p:cNvCxnSpPr>
          <p:nvPr/>
        </p:nvCxnSpPr>
        <p:spPr>
          <a:xfrm flipH="1">
            <a:off x="7308304" y="3284984"/>
            <a:ext cx="72008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427984" y="551723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716016" y="573325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043608" y="5877272"/>
            <a:ext cx="3384376"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716016" y="5877272"/>
            <a:ext cx="3316734"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008952" y="3262124"/>
            <a:ext cx="0" cy="262432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1071166" y="3265934"/>
            <a:ext cx="0" cy="262051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995936"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4" name="矩形 83"/>
          <p:cNvSpPr/>
          <p:nvPr/>
        </p:nvSpPr>
        <p:spPr>
          <a:xfrm>
            <a:off x="4744482"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5" name="矩形 84"/>
          <p:cNvSpPr/>
          <p:nvPr/>
        </p:nvSpPr>
        <p:spPr>
          <a:xfrm>
            <a:off x="1331640"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6" name="矩形 85"/>
          <p:cNvSpPr/>
          <p:nvPr/>
        </p:nvSpPr>
        <p:spPr>
          <a:xfrm>
            <a:off x="7380312"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51" name="矩形 50"/>
          <p:cNvSpPr/>
          <p:nvPr/>
        </p:nvSpPr>
        <p:spPr>
          <a:xfrm>
            <a:off x="2267744" y="5724872"/>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51"/>
          <p:cNvGrpSpPr/>
          <p:nvPr/>
        </p:nvGrpSpPr>
        <p:grpSpPr>
          <a:xfrm>
            <a:off x="3203848" y="1628800"/>
            <a:ext cx="2736304" cy="288032"/>
            <a:chOff x="3203848" y="1700808"/>
            <a:chExt cx="2736304" cy="216024"/>
          </a:xfrm>
        </p:grpSpPr>
        <p:cxnSp>
          <p:nvCxnSpPr>
            <p:cNvPr id="59" name="直接连接符 58"/>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61" name="直接箭头连接符 60"/>
          <p:cNvCxnSpPr/>
          <p:nvPr/>
        </p:nvCxnSpPr>
        <p:spPr>
          <a:xfrm flipH="1">
            <a:off x="3275856" y="1772816"/>
            <a:ext cx="25922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421634" y="1448906"/>
            <a:ext cx="309700" cy="400110"/>
          </a:xfrm>
          <a:prstGeom prst="rect">
            <a:avLst/>
          </a:prstGeom>
          <a:noFill/>
        </p:spPr>
        <p:txBody>
          <a:bodyPr wrap="none" rtlCol="0">
            <a:spAutoFit/>
          </a:bodyPr>
          <a:lstStyle/>
          <a:p>
            <a:r>
              <a:rPr lang="el-GR" altLang="zh-CN" sz="2000" b="1" dirty="0" smtClean="0">
                <a:effectLst>
                  <a:outerShdw blurRad="38100" dist="38100" dir="2700000" algn="tl">
                    <a:srgbClr val="000000">
                      <a:alpha val="43137"/>
                    </a:srgbClr>
                  </a:outerShdw>
                </a:effectLst>
              </a:rPr>
              <a:t>Ε</a:t>
            </a:r>
            <a:endParaRPr lang="zh-CN" altLang="en-US" sz="2000" b="1" dirty="0">
              <a:effectLst>
                <a:outerShdw blurRad="38100" dist="38100" dir="2700000" algn="tl">
                  <a:srgbClr val="000000">
                    <a:alpha val="43137"/>
                  </a:srgbClr>
                </a:outerShdw>
              </a:effectLst>
            </a:endParaRPr>
          </a:p>
        </p:txBody>
      </p:sp>
      <p:grpSp>
        <p:nvGrpSpPr>
          <p:cNvPr id="9" name="组合 51"/>
          <p:cNvGrpSpPr/>
          <p:nvPr/>
        </p:nvGrpSpPr>
        <p:grpSpPr>
          <a:xfrm>
            <a:off x="1835696" y="1268760"/>
            <a:ext cx="5472608" cy="648072"/>
            <a:chOff x="3203848" y="1700808"/>
            <a:chExt cx="2736304" cy="216024"/>
          </a:xfrm>
        </p:grpSpPr>
        <p:cxnSp>
          <p:nvCxnSpPr>
            <p:cNvPr id="68" name="直接连接符 67"/>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72" name="直接箭头连接符 71"/>
          <p:cNvCxnSpPr/>
          <p:nvPr/>
        </p:nvCxnSpPr>
        <p:spPr>
          <a:xfrm>
            <a:off x="1907704" y="1522884"/>
            <a:ext cx="532859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374009" y="1096169"/>
            <a:ext cx="452368" cy="523220"/>
          </a:xfrm>
          <a:prstGeom prst="rect">
            <a:avLst/>
          </a:prstGeom>
          <a:noFill/>
        </p:spPr>
        <p:txBody>
          <a:bodyPr wrap="none" rtlCol="0">
            <a:spAutoFit/>
          </a:bodyPr>
          <a:lstStyle/>
          <a:p>
            <a:r>
              <a:rPr lang="el-GR" altLang="zh-CN" sz="2800" b="1" dirty="0" smtClean="0">
                <a:effectLst>
                  <a:outerShdw blurRad="38100" dist="38100" dir="2700000" algn="tl">
                    <a:srgbClr val="000000">
                      <a:alpha val="43137"/>
                    </a:srgbClr>
                  </a:outerShdw>
                </a:effectLst>
              </a:rPr>
              <a:t>Ε</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grpSp>
        <p:nvGrpSpPr>
          <p:cNvPr id="53" name="组合 17"/>
          <p:cNvGrpSpPr/>
          <p:nvPr/>
        </p:nvGrpSpPr>
        <p:grpSpPr>
          <a:xfrm>
            <a:off x="8676456" y="116632"/>
            <a:ext cx="370327" cy="432048"/>
            <a:chOff x="5940152" y="2420888"/>
            <a:chExt cx="432048" cy="504056"/>
          </a:xfrm>
        </p:grpSpPr>
        <p:sp>
          <p:nvSpPr>
            <p:cNvPr id="54" name="折角形 53"/>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2"/>
          <p:cNvGrpSpPr/>
          <p:nvPr/>
        </p:nvGrpSpPr>
        <p:grpSpPr>
          <a:xfrm>
            <a:off x="1835696" y="1916832"/>
            <a:ext cx="5472608" cy="2736304"/>
            <a:chOff x="1259632" y="1916832"/>
            <a:chExt cx="2016224" cy="1008112"/>
          </a:xfrm>
        </p:grpSpPr>
        <p:sp>
          <p:nvSpPr>
            <p:cNvPr id="7" name="矩形 6"/>
            <p:cNvSpPr/>
            <p:nvPr/>
          </p:nvSpPr>
          <p:spPr>
            <a:xfrm>
              <a:off x="1259632"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7744"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smtClean="0"/>
              <a:t>PN</a:t>
            </a:r>
            <a:r>
              <a:rPr lang="zh-CN" altLang="en-US" dirty="0" smtClean="0"/>
              <a:t>节的单向导电性</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11" name="TextBox 10"/>
          <p:cNvSpPr txBox="1"/>
          <p:nvPr/>
        </p:nvSpPr>
        <p:spPr>
          <a:xfrm>
            <a:off x="2231931"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6" name="TextBox 15"/>
          <p:cNvSpPr txBox="1"/>
          <p:nvPr/>
        </p:nvSpPr>
        <p:spPr>
          <a:xfrm>
            <a:off x="4932040"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5" name="椭圆 34"/>
          <p:cNvSpPr/>
          <p:nvPr/>
        </p:nvSpPr>
        <p:spPr>
          <a:xfrm>
            <a:off x="4427984" y="25649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427984" y="321297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427984"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499992" y="213285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427984" y="43651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572000" y="256490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572000" y="321297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499992"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572000" y="213285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572000" y="436510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835696" y="1916832"/>
            <a:ext cx="5472608" cy="2736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0" idx="1"/>
          </p:cNvCxnSpPr>
          <p:nvPr/>
        </p:nvCxnSpPr>
        <p:spPr>
          <a:xfrm flipH="1">
            <a:off x="1043608" y="3284984"/>
            <a:ext cx="79208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50" idx="3"/>
          </p:cNvCxnSpPr>
          <p:nvPr/>
        </p:nvCxnSpPr>
        <p:spPr>
          <a:xfrm flipH="1">
            <a:off x="7308304" y="3284984"/>
            <a:ext cx="72008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427984" y="551723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716016" y="573325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043608" y="5877272"/>
            <a:ext cx="3384376"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716016" y="5877272"/>
            <a:ext cx="3316734"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008952" y="3262124"/>
            <a:ext cx="0" cy="262432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1071166" y="3265934"/>
            <a:ext cx="0" cy="262051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995936"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4" name="矩形 83"/>
          <p:cNvSpPr/>
          <p:nvPr/>
        </p:nvSpPr>
        <p:spPr>
          <a:xfrm>
            <a:off x="4744482"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5" name="矩形 84"/>
          <p:cNvSpPr/>
          <p:nvPr/>
        </p:nvSpPr>
        <p:spPr>
          <a:xfrm>
            <a:off x="1331640"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6" name="矩形 85"/>
          <p:cNvSpPr/>
          <p:nvPr/>
        </p:nvSpPr>
        <p:spPr>
          <a:xfrm>
            <a:off x="7380312"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51" name="矩形 50"/>
          <p:cNvSpPr/>
          <p:nvPr/>
        </p:nvSpPr>
        <p:spPr>
          <a:xfrm>
            <a:off x="2267744" y="5724872"/>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020272" y="2996952"/>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020272" y="3284984"/>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804248" y="3501008"/>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7020272" y="3789040"/>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876256" y="2708920"/>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6444208" y="2780928"/>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195736" y="2780928"/>
            <a:ext cx="144016" cy="144016"/>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9" name="椭圆 68"/>
          <p:cNvSpPr/>
          <p:nvPr/>
        </p:nvSpPr>
        <p:spPr>
          <a:xfrm>
            <a:off x="2123728" y="3356992"/>
            <a:ext cx="144016" cy="144016"/>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2" name="椭圆 71"/>
          <p:cNvSpPr/>
          <p:nvPr/>
        </p:nvSpPr>
        <p:spPr>
          <a:xfrm>
            <a:off x="2339752" y="3789040"/>
            <a:ext cx="144016" cy="144016"/>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3" name="椭圆 72"/>
          <p:cNvSpPr/>
          <p:nvPr/>
        </p:nvSpPr>
        <p:spPr>
          <a:xfrm>
            <a:off x="1979712" y="3068960"/>
            <a:ext cx="144016" cy="144016"/>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5" name="椭圆 74"/>
          <p:cNvSpPr/>
          <p:nvPr/>
        </p:nvSpPr>
        <p:spPr>
          <a:xfrm>
            <a:off x="2771800" y="3501008"/>
            <a:ext cx="144016" cy="144016"/>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6" name="椭圆 75"/>
          <p:cNvSpPr/>
          <p:nvPr/>
        </p:nvSpPr>
        <p:spPr>
          <a:xfrm>
            <a:off x="2699792" y="2492896"/>
            <a:ext cx="144016" cy="144016"/>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77" name="直接箭头连接符 76"/>
          <p:cNvCxnSpPr/>
          <p:nvPr/>
        </p:nvCxnSpPr>
        <p:spPr>
          <a:xfrm>
            <a:off x="2843808" y="2564904"/>
            <a:ext cx="288032" cy="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78" name="直接箭头连接符 77"/>
          <p:cNvCxnSpPr/>
          <p:nvPr/>
        </p:nvCxnSpPr>
        <p:spPr>
          <a:xfrm flipH="1">
            <a:off x="6156176" y="285293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2339752" y="2852936"/>
            <a:ext cx="288032" cy="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81" name="直接箭头连接符 80"/>
          <p:cNvCxnSpPr/>
          <p:nvPr/>
        </p:nvCxnSpPr>
        <p:spPr>
          <a:xfrm>
            <a:off x="2123728" y="3140968"/>
            <a:ext cx="288032" cy="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82" name="直接箭头连接符 81"/>
          <p:cNvCxnSpPr/>
          <p:nvPr/>
        </p:nvCxnSpPr>
        <p:spPr>
          <a:xfrm>
            <a:off x="2267744" y="3429000"/>
            <a:ext cx="288032" cy="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87" name="直接箭头连接符 86"/>
          <p:cNvCxnSpPr/>
          <p:nvPr/>
        </p:nvCxnSpPr>
        <p:spPr>
          <a:xfrm>
            <a:off x="2915816" y="3573016"/>
            <a:ext cx="288032" cy="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88" name="直接箭头连接符 87"/>
          <p:cNvCxnSpPr/>
          <p:nvPr/>
        </p:nvCxnSpPr>
        <p:spPr>
          <a:xfrm>
            <a:off x="2483768" y="3861048"/>
            <a:ext cx="288032" cy="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89" name="直接箭头连接符 88"/>
          <p:cNvCxnSpPr/>
          <p:nvPr/>
        </p:nvCxnSpPr>
        <p:spPr>
          <a:xfrm flipH="1">
            <a:off x="6588224" y="278092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flipH="1">
            <a:off x="6732240" y="3068960"/>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H="1">
            <a:off x="6732240" y="3356992"/>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H="1">
            <a:off x="6516216" y="357301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H="1">
            <a:off x="6732240" y="386104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51"/>
          <p:cNvGrpSpPr/>
          <p:nvPr/>
        </p:nvGrpSpPr>
        <p:grpSpPr>
          <a:xfrm>
            <a:off x="3203848" y="1628800"/>
            <a:ext cx="2736304" cy="288032"/>
            <a:chOff x="3203848" y="1700808"/>
            <a:chExt cx="2736304" cy="216024"/>
          </a:xfrm>
        </p:grpSpPr>
        <p:cxnSp>
          <p:nvCxnSpPr>
            <p:cNvPr id="95" name="直接连接符 94"/>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97" name="直接箭头连接符 96"/>
          <p:cNvCxnSpPr/>
          <p:nvPr/>
        </p:nvCxnSpPr>
        <p:spPr>
          <a:xfrm flipH="1">
            <a:off x="3275856" y="1772816"/>
            <a:ext cx="25922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421634" y="1448906"/>
            <a:ext cx="309700" cy="400110"/>
          </a:xfrm>
          <a:prstGeom prst="rect">
            <a:avLst/>
          </a:prstGeom>
          <a:noFill/>
        </p:spPr>
        <p:txBody>
          <a:bodyPr wrap="none" rtlCol="0">
            <a:spAutoFit/>
          </a:bodyPr>
          <a:lstStyle/>
          <a:p>
            <a:r>
              <a:rPr lang="el-GR" altLang="zh-CN" sz="2000" b="1" dirty="0" smtClean="0">
                <a:effectLst>
                  <a:outerShdw blurRad="38100" dist="38100" dir="2700000" algn="tl">
                    <a:srgbClr val="000000">
                      <a:alpha val="43137"/>
                    </a:srgbClr>
                  </a:outerShdw>
                </a:effectLst>
              </a:rPr>
              <a:t>Ε</a:t>
            </a:r>
            <a:endParaRPr lang="zh-CN" altLang="en-US" sz="2000" b="1" dirty="0">
              <a:effectLst>
                <a:outerShdw blurRad="38100" dist="38100" dir="2700000" algn="tl">
                  <a:srgbClr val="000000">
                    <a:alpha val="43137"/>
                  </a:srgbClr>
                </a:outerShdw>
              </a:effectLst>
            </a:endParaRPr>
          </a:p>
        </p:txBody>
      </p:sp>
      <p:grpSp>
        <p:nvGrpSpPr>
          <p:cNvPr id="9" name="组合 51"/>
          <p:cNvGrpSpPr/>
          <p:nvPr/>
        </p:nvGrpSpPr>
        <p:grpSpPr>
          <a:xfrm>
            <a:off x="1835696" y="1268760"/>
            <a:ext cx="5472608" cy="648072"/>
            <a:chOff x="3203848" y="1700808"/>
            <a:chExt cx="2736304" cy="216024"/>
          </a:xfrm>
        </p:grpSpPr>
        <p:cxnSp>
          <p:nvCxnSpPr>
            <p:cNvPr id="100" name="直接连接符 99"/>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a:off x="1907704" y="1522884"/>
            <a:ext cx="532859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74009" y="1096169"/>
            <a:ext cx="452368" cy="523220"/>
          </a:xfrm>
          <a:prstGeom prst="rect">
            <a:avLst/>
          </a:prstGeom>
          <a:noFill/>
        </p:spPr>
        <p:txBody>
          <a:bodyPr wrap="none" rtlCol="0">
            <a:spAutoFit/>
          </a:bodyPr>
          <a:lstStyle/>
          <a:p>
            <a:r>
              <a:rPr lang="el-GR" altLang="zh-CN" sz="2800" b="1" dirty="0" smtClean="0">
                <a:effectLst>
                  <a:outerShdw blurRad="38100" dist="38100" dir="2700000" algn="tl">
                    <a:srgbClr val="000000">
                      <a:alpha val="43137"/>
                    </a:srgbClr>
                  </a:outerShdw>
                </a:effectLst>
              </a:rPr>
              <a:t>Ε</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grpSp>
        <p:nvGrpSpPr>
          <p:cNvPr id="94" name="组合 17"/>
          <p:cNvGrpSpPr/>
          <p:nvPr/>
        </p:nvGrpSpPr>
        <p:grpSpPr>
          <a:xfrm>
            <a:off x="8676456" y="116632"/>
            <a:ext cx="370327" cy="432048"/>
            <a:chOff x="5940152" y="2420888"/>
            <a:chExt cx="432048" cy="504056"/>
          </a:xfrm>
        </p:grpSpPr>
        <p:sp>
          <p:nvSpPr>
            <p:cNvPr id="99" name="折角形 98"/>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连接符 103"/>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2"/>
          <p:cNvGrpSpPr/>
          <p:nvPr/>
        </p:nvGrpSpPr>
        <p:grpSpPr>
          <a:xfrm>
            <a:off x="1835696" y="1916832"/>
            <a:ext cx="5472608" cy="2736304"/>
            <a:chOff x="1259632" y="1916832"/>
            <a:chExt cx="2016224" cy="1008112"/>
          </a:xfrm>
        </p:grpSpPr>
        <p:sp>
          <p:nvSpPr>
            <p:cNvPr id="7" name="矩形 6"/>
            <p:cNvSpPr/>
            <p:nvPr/>
          </p:nvSpPr>
          <p:spPr>
            <a:xfrm>
              <a:off x="1259632"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7744" y="1916832"/>
              <a:ext cx="1008112" cy="10081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smtClean="0"/>
              <a:t>PN</a:t>
            </a:r>
            <a:r>
              <a:rPr lang="zh-CN" altLang="en-US" dirty="0" smtClean="0"/>
              <a:t>节的单向导电性</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11" name="TextBox 10"/>
          <p:cNvSpPr txBox="1"/>
          <p:nvPr/>
        </p:nvSpPr>
        <p:spPr>
          <a:xfrm>
            <a:off x="2231931"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16" name="TextBox 15"/>
          <p:cNvSpPr txBox="1"/>
          <p:nvPr/>
        </p:nvSpPr>
        <p:spPr>
          <a:xfrm>
            <a:off x="4932040"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5" name="椭圆 34"/>
          <p:cNvSpPr/>
          <p:nvPr/>
        </p:nvSpPr>
        <p:spPr>
          <a:xfrm>
            <a:off x="4475609" y="25649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485134" y="321297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466084"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499992" y="213285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466084" y="436510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524375" y="256490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524375" y="321297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499992"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533900" y="213285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524375" y="436510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835696" y="1916832"/>
            <a:ext cx="5472608" cy="2736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0" idx="1"/>
          </p:cNvCxnSpPr>
          <p:nvPr/>
        </p:nvCxnSpPr>
        <p:spPr>
          <a:xfrm flipH="1">
            <a:off x="1043608" y="3284984"/>
            <a:ext cx="79208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50" idx="3"/>
          </p:cNvCxnSpPr>
          <p:nvPr/>
        </p:nvCxnSpPr>
        <p:spPr>
          <a:xfrm flipH="1">
            <a:off x="7308304" y="3284984"/>
            <a:ext cx="72008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427984" y="551723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716016" y="573325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043608" y="5877272"/>
            <a:ext cx="3384376"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716016" y="5877272"/>
            <a:ext cx="3316734"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008952" y="3262124"/>
            <a:ext cx="0" cy="262432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1071166" y="3265934"/>
            <a:ext cx="0" cy="262051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995936"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4" name="矩形 83"/>
          <p:cNvSpPr/>
          <p:nvPr/>
        </p:nvSpPr>
        <p:spPr>
          <a:xfrm>
            <a:off x="4744482" y="542606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5" name="矩形 84"/>
          <p:cNvSpPr/>
          <p:nvPr/>
        </p:nvSpPr>
        <p:spPr>
          <a:xfrm>
            <a:off x="1331640"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6" name="矩形 85"/>
          <p:cNvSpPr/>
          <p:nvPr/>
        </p:nvSpPr>
        <p:spPr>
          <a:xfrm>
            <a:off x="7380312"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51" name="矩形 50"/>
          <p:cNvSpPr/>
          <p:nvPr/>
        </p:nvSpPr>
        <p:spPr>
          <a:xfrm>
            <a:off x="2267744" y="5724872"/>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51"/>
          <p:cNvGrpSpPr/>
          <p:nvPr/>
        </p:nvGrpSpPr>
        <p:grpSpPr>
          <a:xfrm>
            <a:off x="3203848" y="1628800"/>
            <a:ext cx="2736304" cy="288032"/>
            <a:chOff x="3203848" y="1700808"/>
            <a:chExt cx="2736304" cy="216024"/>
          </a:xfrm>
        </p:grpSpPr>
        <p:cxnSp>
          <p:nvCxnSpPr>
            <p:cNvPr id="53" name="直接连接符 52"/>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56" name="直接箭头连接符 55"/>
          <p:cNvCxnSpPr/>
          <p:nvPr/>
        </p:nvCxnSpPr>
        <p:spPr>
          <a:xfrm flipH="1">
            <a:off x="3275856" y="1772816"/>
            <a:ext cx="25922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421634" y="1448906"/>
            <a:ext cx="309700" cy="400110"/>
          </a:xfrm>
          <a:prstGeom prst="rect">
            <a:avLst/>
          </a:prstGeom>
          <a:noFill/>
        </p:spPr>
        <p:txBody>
          <a:bodyPr wrap="none" rtlCol="0">
            <a:spAutoFit/>
          </a:bodyPr>
          <a:lstStyle/>
          <a:p>
            <a:r>
              <a:rPr lang="el-GR" altLang="zh-CN" sz="2000" b="1" dirty="0" smtClean="0">
                <a:effectLst>
                  <a:outerShdw blurRad="38100" dist="38100" dir="2700000" algn="tl">
                    <a:srgbClr val="000000">
                      <a:alpha val="43137"/>
                    </a:srgbClr>
                  </a:outerShdw>
                </a:effectLst>
              </a:rPr>
              <a:t>Ε</a:t>
            </a:r>
            <a:endParaRPr lang="zh-CN" altLang="en-US" sz="2000" b="1" dirty="0">
              <a:effectLst>
                <a:outerShdw blurRad="38100" dist="38100" dir="2700000" algn="tl">
                  <a:srgbClr val="000000">
                    <a:alpha val="43137"/>
                  </a:srgbClr>
                </a:outerShdw>
              </a:effectLst>
            </a:endParaRPr>
          </a:p>
        </p:txBody>
      </p:sp>
      <p:sp>
        <p:nvSpPr>
          <p:cNvPr id="52" name="椭圆 51"/>
          <p:cNvSpPr/>
          <p:nvPr/>
        </p:nvSpPr>
        <p:spPr>
          <a:xfrm>
            <a:off x="6876256" y="2852936"/>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020272" y="3429000"/>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876256" y="3861048"/>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156176" y="3429000"/>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508104" y="2564904"/>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6300192" y="2420888"/>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051720" y="3356992"/>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339752" y="3789040"/>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771800" y="3501008"/>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p:cNvCxnSpPr/>
          <p:nvPr/>
        </p:nvCxnSpPr>
        <p:spPr>
          <a:xfrm>
            <a:off x="2195736" y="3429000"/>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H="1">
            <a:off x="6732240" y="350100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5364088" y="3429000"/>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5220072" y="4293096"/>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6228184" y="4221088"/>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987824" y="2420888"/>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635896" y="2708920"/>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707904" y="3429000"/>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491880" y="4221088"/>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627784" y="4365104"/>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2339752" y="2852936"/>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箭头连接符 101"/>
          <p:cNvCxnSpPr/>
          <p:nvPr/>
        </p:nvCxnSpPr>
        <p:spPr>
          <a:xfrm>
            <a:off x="2483768" y="2924944"/>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3131840" y="249289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3779912" y="278092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3851920" y="350100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3635896" y="429309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2915816" y="357301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483768" y="386104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2771800" y="4437112"/>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H="1">
            <a:off x="6588224" y="2924944"/>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H="1">
            <a:off x="6012160" y="249289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H="1">
            <a:off x="5220072" y="2636912"/>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H="1">
            <a:off x="5076056" y="350100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5868144" y="350100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H="1">
            <a:off x="5940152" y="429309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H="1">
            <a:off x="4932040" y="4365104"/>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51"/>
          <p:cNvGrpSpPr/>
          <p:nvPr/>
        </p:nvGrpSpPr>
        <p:grpSpPr>
          <a:xfrm>
            <a:off x="1835696" y="1268760"/>
            <a:ext cx="5472608" cy="648072"/>
            <a:chOff x="3203848" y="1700808"/>
            <a:chExt cx="2736304" cy="216024"/>
          </a:xfrm>
        </p:grpSpPr>
        <p:cxnSp>
          <p:nvCxnSpPr>
            <p:cNvPr id="118" name="直接连接符 117"/>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120" name="直接箭头连接符 119"/>
          <p:cNvCxnSpPr/>
          <p:nvPr/>
        </p:nvCxnSpPr>
        <p:spPr>
          <a:xfrm>
            <a:off x="1907704" y="1522884"/>
            <a:ext cx="532859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374009" y="1096169"/>
            <a:ext cx="452368" cy="523220"/>
          </a:xfrm>
          <a:prstGeom prst="rect">
            <a:avLst/>
          </a:prstGeom>
          <a:noFill/>
        </p:spPr>
        <p:txBody>
          <a:bodyPr wrap="none" rtlCol="0">
            <a:spAutoFit/>
          </a:bodyPr>
          <a:lstStyle/>
          <a:p>
            <a:r>
              <a:rPr lang="el-GR" altLang="zh-CN" sz="2800" b="1" dirty="0" smtClean="0">
                <a:effectLst>
                  <a:outerShdw blurRad="38100" dist="38100" dir="2700000" algn="tl">
                    <a:srgbClr val="000000">
                      <a:alpha val="43137"/>
                    </a:srgbClr>
                  </a:outerShdw>
                </a:effectLst>
              </a:rPr>
              <a:t>Ε</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cxnSp>
        <p:nvCxnSpPr>
          <p:cNvPr id="125" name="直接箭头连接符 124"/>
          <p:cNvCxnSpPr/>
          <p:nvPr/>
        </p:nvCxnSpPr>
        <p:spPr>
          <a:xfrm flipH="1">
            <a:off x="6588224" y="393305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1187427" y="4832201"/>
            <a:ext cx="6776214" cy="584775"/>
          </a:xfrm>
          <a:prstGeom prst="rect">
            <a:avLst/>
          </a:prstGeom>
        </p:spPr>
        <p:txBody>
          <a:bodyPr wrap="none">
            <a:spAutoFit/>
          </a:bodyPr>
          <a:lstStyle/>
          <a:p>
            <a:r>
              <a:rPr lang="zh-CN" altLang="en-US" sz="32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cs typeface="+mj-cs"/>
              </a:rPr>
              <a:t>空穴和电子肆意的结合，电路导通了</a:t>
            </a:r>
            <a:endParaRPr lang="zh-CN" altLang="en-US" sz="3200" b="1" dirty="0">
              <a:effectLst>
                <a:outerShdw blurRad="38100" dist="38100" dir="2700000" algn="tl">
                  <a:srgbClr val="000000">
                    <a:alpha val="43137"/>
                  </a:srgbClr>
                </a:outerShdw>
              </a:effectLst>
            </a:endParaRPr>
          </a:p>
        </p:txBody>
      </p:sp>
      <p:sp>
        <p:nvSpPr>
          <p:cNvPr id="127" name="左箭头 126"/>
          <p:cNvSpPr/>
          <p:nvPr/>
        </p:nvSpPr>
        <p:spPr>
          <a:xfrm flipH="1">
            <a:off x="1994570" y="2564904"/>
            <a:ext cx="5169718" cy="1440372"/>
          </a:xfrm>
          <a:prstGeom prst="leftArrow">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87" name="组合 58"/>
          <p:cNvGrpSpPr/>
          <p:nvPr/>
        </p:nvGrpSpPr>
        <p:grpSpPr>
          <a:xfrm>
            <a:off x="8676456" y="116632"/>
            <a:ext cx="370327" cy="432048"/>
            <a:chOff x="5940152" y="2420888"/>
            <a:chExt cx="432048" cy="504056"/>
          </a:xfrm>
        </p:grpSpPr>
        <p:sp>
          <p:nvSpPr>
            <p:cNvPr id="89" name="折角形 88"/>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left)">
                                      <p:cBhvr>
                                        <p:cTn id="11"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a:t>
            </a:r>
            <a:r>
              <a:rPr lang="en-US" altLang="zh-CN" dirty="0" smtClean="0"/>
              <a:t>PN</a:t>
            </a:r>
            <a:r>
              <a:rPr lang="zh-CN" altLang="en-US" dirty="0" smtClean="0"/>
              <a:t>结的电子元器件</a:t>
            </a:r>
            <a:endParaRPr lang="zh-CN" altLang="en-US" dirty="0"/>
          </a:p>
        </p:txBody>
      </p:sp>
      <p:sp>
        <p:nvSpPr>
          <p:cNvPr id="3" name="内容占位符 2"/>
          <p:cNvSpPr>
            <a:spLocks noGrp="1"/>
          </p:cNvSpPr>
          <p:nvPr>
            <p:ph idx="1"/>
          </p:nvPr>
        </p:nvSpPr>
        <p:spPr/>
        <p:txBody>
          <a:bodyPr/>
          <a:lstStyle/>
          <a:p>
            <a:r>
              <a:rPr lang="zh-CN" altLang="en-US" dirty="0" smtClean="0"/>
              <a:t>二极管</a:t>
            </a:r>
            <a:endParaRPr lang="en-US" altLang="zh-CN" dirty="0" smtClean="0"/>
          </a:p>
          <a:p>
            <a:r>
              <a:rPr lang="en-US" altLang="zh-CN" dirty="0" smtClean="0"/>
              <a:t>LED</a:t>
            </a:r>
            <a:r>
              <a:rPr lang="zh-CN" altLang="en-US" dirty="0" smtClean="0"/>
              <a:t>灯</a:t>
            </a:r>
            <a:endParaRPr lang="en-US" altLang="zh-CN" dirty="0" smtClean="0"/>
          </a:p>
          <a:p>
            <a:r>
              <a:rPr lang="zh-CN" altLang="en-US" dirty="0" smtClean="0"/>
              <a:t>三极管</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27</a:t>
            </a:fld>
            <a:endParaRPr lang="zh-CN" altLang="en-US"/>
          </a:p>
        </p:txBody>
      </p:sp>
      <p:pic>
        <p:nvPicPr>
          <p:cNvPr id="7" name="图片 6" descr="10101814182c27334b83cca920.jpg"/>
          <p:cNvPicPr>
            <a:picLocks noChangeAspect="1"/>
          </p:cNvPicPr>
          <p:nvPr/>
        </p:nvPicPr>
        <p:blipFill>
          <a:blip r:embed="rId2" cstate="screen"/>
          <a:stretch>
            <a:fillRect/>
          </a:stretch>
        </p:blipFill>
        <p:spPr>
          <a:xfrm>
            <a:off x="395536" y="3489920"/>
            <a:ext cx="3790950" cy="2819400"/>
          </a:xfrm>
          <a:prstGeom prst="rect">
            <a:avLst/>
          </a:prstGeom>
        </p:spPr>
      </p:pic>
      <p:pic>
        <p:nvPicPr>
          <p:cNvPr id="10" name="图片 9" descr="01300000170366121238741177913.jpg"/>
          <p:cNvPicPr>
            <a:picLocks noChangeAspect="1"/>
          </p:cNvPicPr>
          <p:nvPr/>
        </p:nvPicPr>
        <p:blipFill>
          <a:blip r:embed="rId3" cstate="screen"/>
          <a:srcRect/>
          <a:stretch>
            <a:fillRect/>
          </a:stretch>
        </p:blipFill>
        <p:spPr>
          <a:xfrm>
            <a:off x="3491880" y="1552515"/>
            <a:ext cx="2627784" cy="2596565"/>
          </a:xfrm>
          <a:prstGeom prst="rect">
            <a:avLst/>
          </a:prstGeom>
        </p:spPr>
      </p:pic>
      <p:pic>
        <p:nvPicPr>
          <p:cNvPr id="8" name="图片 7" descr="bki-20110315100336-1515092329.jpg"/>
          <p:cNvPicPr>
            <a:picLocks noChangeAspect="1"/>
          </p:cNvPicPr>
          <p:nvPr/>
        </p:nvPicPr>
        <p:blipFill>
          <a:blip r:embed="rId4" cstate="screen"/>
          <a:srcRect/>
          <a:stretch>
            <a:fillRect/>
          </a:stretch>
        </p:blipFill>
        <p:spPr>
          <a:xfrm>
            <a:off x="6150407" y="3580634"/>
            <a:ext cx="2598057" cy="2728686"/>
          </a:xfrm>
          <a:prstGeom prst="rect">
            <a:avLst/>
          </a:prstGeom>
        </p:spPr>
      </p:pic>
      <p:grpSp>
        <p:nvGrpSpPr>
          <p:cNvPr id="11" name="组合 31"/>
          <p:cNvGrpSpPr/>
          <p:nvPr/>
        </p:nvGrpSpPr>
        <p:grpSpPr>
          <a:xfrm>
            <a:off x="6741865" y="1849760"/>
            <a:ext cx="1447800" cy="762000"/>
            <a:chOff x="5943600" y="2743200"/>
            <a:chExt cx="1447800" cy="762000"/>
          </a:xfrm>
        </p:grpSpPr>
        <p:cxnSp>
          <p:nvCxnSpPr>
            <p:cNvPr id="12" name="直接连接符 11"/>
            <p:cNvCxnSpPr/>
            <p:nvPr/>
          </p:nvCxnSpPr>
          <p:spPr bwMode="auto">
            <a:xfrm>
              <a:off x="6438900" y="2743200"/>
              <a:ext cx="0" cy="762000"/>
            </a:xfrm>
            <a:prstGeom prst="line">
              <a:avLst/>
            </a:prstGeom>
            <a:noFill/>
            <a:ln w="38100"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a:off x="5943600" y="3124200"/>
              <a:ext cx="1447800" cy="0"/>
            </a:xfrm>
            <a:prstGeom prst="line">
              <a:avLst/>
            </a:prstGeom>
            <a:noFill/>
            <a:ln w="38100" cap="flat" cmpd="sng" algn="ctr">
              <a:solidFill>
                <a:schemeClr val="tx1"/>
              </a:solidFill>
              <a:prstDash val="solid"/>
              <a:round/>
              <a:headEnd type="none" w="med" len="med"/>
              <a:tailEnd type="none" w="med" len="med"/>
            </a:ln>
            <a:effectLst/>
          </p:spPr>
        </p:cxnSp>
        <p:sp>
          <p:nvSpPr>
            <p:cNvPr id="14" name="直角三角形 13"/>
            <p:cNvSpPr/>
            <p:nvPr/>
          </p:nvSpPr>
          <p:spPr bwMode="auto">
            <a:xfrm rot="2700000">
              <a:off x="6563237" y="2862084"/>
              <a:ext cx="537229" cy="537229"/>
            </a:xfrm>
            <a:prstGeom prst="rtTriangl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b="1" smtClean="0">
                <a:solidFill>
                  <a:srgbClr val="E5E5FF"/>
                </a:solidFill>
                <a:effectLst>
                  <a:outerShdw blurRad="38100" dist="38100" dir="2700000" algn="tl">
                    <a:srgbClr val="000000">
                      <a:alpha val="43137"/>
                    </a:srgbClr>
                  </a:outerShdw>
                </a:effectLst>
              </a:endParaRPr>
            </a:p>
          </p:txBody>
        </p:sp>
      </p:grpSp>
      <p:sp>
        <p:nvSpPr>
          <p:cNvPr id="17" name="TextBox 16"/>
          <p:cNvSpPr txBox="1"/>
          <p:nvPr/>
        </p:nvSpPr>
        <p:spPr>
          <a:xfrm>
            <a:off x="7977862" y="1773560"/>
            <a:ext cx="338554" cy="461665"/>
          </a:xfrm>
          <a:prstGeom prst="rect">
            <a:avLst/>
          </a:prstGeom>
          <a:noFill/>
        </p:spPr>
        <p:txBody>
          <a:bodyPr wrap="none" rtlCol="0">
            <a:spAutoFit/>
          </a:bodyPr>
          <a:lstStyle/>
          <a:p>
            <a:pPr algn="ctr" fontAlgn="base">
              <a:spcBef>
                <a:spcPct val="0"/>
              </a:spcBef>
              <a:spcAft>
                <a:spcPct val="0"/>
              </a:spcAft>
            </a:pPr>
            <a:r>
              <a:rPr lang="en-US" altLang="zh-CN" sz="2400" b="1" dirty="0" smtClean="0">
                <a:solidFill>
                  <a:srgbClr val="FF0000"/>
                </a:solidFill>
              </a:rPr>
              <a:t>+</a:t>
            </a:r>
            <a:endParaRPr lang="zh-CN" altLang="en-US" sz="2400" b="1" dirty="0">
              <a:solidFill>
                <a:srgbClr val="FF0000"/>
              </a:solidFill>
            </a:endParaRPr>
          </a:p>
        </p:txBody>
      </p:sp>
      <p:sp>
        <p:nvSpPr>
          <p:cNvPr id="18" name="TextBox 17"/>
          <p:cNvSpPr txBox="1"/>
          <p:nvPr/>
        </p:nvSpPr>
        <p:spPr>
          <a:xfrm>
            <a:off x="6513265" y="1692895"/>
            <a:ext cx="338555" cy="461665"/>
          </a:xfrm>
          <a:prstGeom prst="rect">
            <a:avLst/>
          </a:prstGeom>
          <a:noFill/>
        </p:spPr>
        <p:txBody>
          <a:bodyPr wrap="none" rtlCol="0">
            <a:spAutoFit/>
          </a:bodyPr>
          <a:lstStyle/>
          <a:p>
            <a:pPr algn="ctr" fontAlgn="base">
              <a:spcBef>
                <a:spcPct val="0"/>
              </a:spcBef>
              <a:spcAft>
                <a:spcPct val="0"/>
              </a:spcAft>
            </a:pPr>
            <a:r>
              <a:rPr lang="en-US" altLang="zh-CN" sz="2400" b="1" dirty="0" smtClean="0">
                <a:solidFill>
                  <a:srgbClr val="FF0000"/>
                </a:solidFill>
              </a:rPr>
              <a:t>_</a:t>
            </a:r>
            <a:endParaRPr lang="zh-CN" altLang="en-US" sz="2400" b="1" dirty="0">
              <a:solidFill>
                <a:srgbClr val="FF0000"/>
              </a:solidFill>
            </a:endParaRPr>
          </a:p>
        </p:txBody>
      </p:sp>
      <p:grpSp>
        <p:nvGrpSpPr>
          <p:cNvPr id="19" name="组合 31"/>
          <p:cNvGrpSpPr/>
          <p:nvPr/>
        </p:nvGrpSpPr>
        <p:grpSpPr>
          <a:xfrm>
            <a:off x="4355976" y="4954017"/>
            <a:ext cx="1447800" cy="1219200"/>
            <a:chOff x="5943600" y="2743200"/>
            <a:chExt cx="1447800" cy="1219200"/>
          </a:xfrm>
        </p:grpSpPr>
        <p:cxnSp>
          <p:nvCxnSpPr>
            <p:cNvPr id="20" name="直接连接符 19"/>
            <p:cNvCxnSpPr/>
            <p:nvPr/>
          </p:nvCxnSpPr>
          <p:spPr bwMode="auto">
            <a:xfrm>
              <a:off x="6438900" y="2743200"/>
              <a:ext cx="0" cy="762000"/>
            </a:xfrm>
            <a:prstGeom prst="line">
              <a:avLst/>
            </a:prstGeom>
            <a:noFill/>
            <a:ln w="3810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5943600" y="3124200"/>
              <a:ext cx="1447800" cy="0"/>
            </a:xfrm>
            <a:prstGeom prst="line">
              <a:avLst/>
            </a:prstGeom>
            <a:noFill/>
            <a:ln w="38100" cap="flat" cmpd="sng" algn="ctr">
              <a:solidFill>
                <a:schemeClr val="tx1"/>
              </a:solidFill>
              <a:prstDash val="solid"/>
              <a:round/>
              <a:headEnd type="none" w="med" len="med"/>
              <a:tailEnd type="none" w="med" len="med"/>
            </a:ln>
            <a:effectLst/>
          </p:spPr>
        </p:cxnSp>
        <p:sp>
          <p:nvSpPr>
            <p:cNvPr id="22" name="直角三角形 21"/>
            <p:cNvSpPr/>
            <p:nvPr/>
          </p:nvSpPr>
          <p:spPr bwMode="auto">
            <a:xfrm rot="2700000">
              <a:off x="6563237" y="2862084"/>
              <a:ext cx="537229" cy="537229"/>
            </a:xfrm>
            <a:prstGeom prst="rtTriangl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b="1" smtClean="0">
                <a:solidFill>
                  <a:srgbClr val="E5E5FF"/>
                </a:solidFill>
                <a:effectLst>
                  <a:outerShdw blurRad="38100" dist="38100" dir="2700000" algn="tl">
                    <a:srgbClr val="000000">
                      <a:alpha val="43137"/>
                    </a:srgbClr>
                  </a:outerShdw>
                </a:effectLst>
              </a:endParaRPr>
            </a:p>
          </p:txBody>
        </p:sp>
        <p:cxnSp>
          <p:nvCxnSpPr>
            <p:cNvPr id="23" name="直接箭头连接符 22"/>
            <p:cNvCxnSpPr/>
            <p:nvPr/>
          </p:nvCxnSpPr>
          <p:spPr bwMode="auto">
            <a:xfrm>
              <a:off x="6477000" y="3657600"/>
              <a:ext cx="304800" cy="304800"/>
            </a:xfrm>
            <a:prstGeom prst="straightConnector1">
              <a:avLst/>
            </a:prstGeom>
            <a:noFill/>
            <a:ln w="38100" cap="flat" cmpd="sng" algn="ctr">
              <a:solidFill>
                <a:schemeClr val="tx1"/>
              </a:solidFill>
              <a:prstDash val="solid"/>
              <a:round/>
              <a:headEnd type="none" w="med" len="med"/>
              <a:tailEnd type="arrow"/>
            </a:ln>
            <a:effectLst/>
          </p:spPr>
        </p:cxnSp>
        <p:cxnSp>
          <p:nvCxnSpPr>
            <p:cNvPr id="24" name="直接箭头连接符 23"/>
            <p:cNvCxnSpPr/>
            <p:nvPr/>
          </p:nvCxnSpPr>
          <p:spPr bwMode="auto">
            <a:xfrm>
              <a:off x="6705600" y="3657600"/>
              <a:ext cx="304800" cy="304800"/>
            </a:xfrm>
            <a:prstGeom prst="straightConnector1">
              <a:avLst/>
            </a:prstGeom>
            <a:noFill/>
            <a:ln w="38100" cap="flat" cmpd="sng" algn="ctr">
              <a:solidFill>
                <a:schemeClr val="tx1"/>
              </a:solidFill>
              <a:prstDash val="solid"/>
              <a:round/>
              <a:headEnd type="none" w="med" len="med"/>
              <a:tailEnd type="arrow"/>
            </a:ln>
            <a:effectLst/>
          </p:spPr>
        </p:cxnSp>
      </p:grpSp>
      <p:sp>
        <p:nvSpPr>
          <p:cNvPr id="25" name="TextBox 24"/>
          <p:cNvSpPr txBox="1"/>
          <p:nvPr/>
        </p:nvSpPr>
        <p:spPr>
          <a:xfrm>
            <a:off x="5591973" y="4877817"/>
            <a:ext cx="338554" cy="461665"/>
          </a:xfrm>
          <a:prstGeom prst="rect">
            <a:avLst/>
          </a:prstGeom>
          <a:noFill/>
        </p:spPr>
        <p:txBody>
          <a:bodyPr wrap="none" rtlCol="0">
            <a:spAutoFit/>
          </a:bodyPr>
          <a:lstStyle/>
          <a:p>
            <a:pPr algn="ctr" fontAlgn="base">
              <a:spcBef>
                <a:spcPct val="0"/>
              </a:spcBef>
              <a:spcAft>
                <a:spcPct val="0"/>
              </a:spcAft>
            </a:pPr>
            <a:r>
              <a:rPr lang="en-US" altLang="zh-CN" sz="2400" b="1" dirty="0" smtClean="0">
                <a:solidFill>
                  <a:srgbClr val="FF0000"/>
                </a:solidFill>
              </a:rPr>
              <a:t>+</a:t>
            </a:r>
            <a:endParaRPr lang="zh-CN" altLang="en-US" sz="2400" b="1" dirty="0">
              <a:solidFill>
                <a:srgbClr val="FF0000"/>
              </a:solidFill>
            </a:endParaRPr>
          </a:p>
        </p:txBody>
      </p:sp>
      <p:sp>
        <p:nvSpPr>
          <p:cNvPr id="26" name="TextBox 25"/>
          <p:cNvSpPr txBox="1"/>
          <p:nvPr/>
        </p:nvSpPr>
        <p:spPr>
          <a:xfrm>
            <a:off x="4127376" y="4797152"/>
            <a:ext cx="338555" cy="461665"/>
          </a:xfrm>
          <a:prstGeom prst="rect">
            <a:avLst/>
          </a:prstGeom>
          <a:noFill/>
        </p:spPr>
        <p:txBody>
          <a:bodyPr wrap="none" rtlCol="0">
            <a:spAutoFit/>
          </a:bodyPr>
          <a:lstStyle/>
          <a:p>
            <a:pPr algn="ctr" fontAlgn="base">
              <a:spcBef>
                <a:spcPct val="0"/>
              </a:spcBef>
              <a:spcAft>
                <a:spcPct val="0"/>
              </a:spcAft>
            </a:pPr>
            <a:r>
              <a:rPr lang="en-US" altLang="zh-CN" sz="2400" b="1" dirty="0" smtClean="0">
                <a:solidFill>
                  <a:srgbClr val="FF0000"/>
                </a:solidFill>
              </a:rPr>
              <a:t>_</a:t>
            </a:r>
            <a:endParaRPr lang="zh-CN" altLang="en-US" sz="2400" b="1" dirty="0">
              <a:solidFill>
                <a:srgbClr val="FF0000"/>
              </a:solidFill>
            </a:endParaRPr>
          </a:p>
        </p:txBody>
      </p:sp>
      <p:grpSp>
        <p:nvGrpSpPr>
          <p:cNvPr id="27" name="组合 17"/>
          <p:cNvGrpSpPr/>
          <p:nvPr/>
        </p:nvGrpSpPr>
        <p:grpSpPr>
          <a:xfrm>
            <a:off x="8676456" y="116632"/>
            <a:ext cx="370327" cy="432048"/>
            <a:chOff x="5940152" y="2420888"/>
            <a:chExt cx="432048" cy="504056"/>
          </a:xfrm>
        </p:grpSpPr>
        <p:sp>
          <p:nvSpPr>
            <p:cNvPr id="28" name="折角形 27"/>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PNP</a:t>
            </a:r>
            <a:r>
              <a:rPr lang="zh-CN" altLang="en-US" dirty="0" smtClean="0"/>
              <a:t>型三极管</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8" name="矩形 7"/>
          <p:cNvSpPr/>
          <p:nvPr/>
        </p:nvSpPr>
        <p:spPr>
          <a:xfrm>
            <a:off x="1259632"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655867"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a:t>
            </a:r>
            <a:endParaRPr lang="zh-CN" altLang="en-US" sz="4000" dirty="0" smtClean="0">
              <a:solidFill>
                <a:schemeClr val="accent1">
                  <a:lumMod val="75000"/>
                </a:schemeClr>
              </a:solidFill>
              <a:latin typeface="+mj-ea"/>
            </a:endParaRPr>
          </a:p>
        </p:txBody>
      </p:sp>
      <p:sp>
        <p:nvSpPr>
          <p:cNvPr id="11" name="椭圆 10"/>
          <p:cNvSpPr/>
          <p:nvPr/>
        </p:nvSpPr>
        <p:spPr>
          <a:xfrm>
            <a:off x="3779912"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211960" y="1791068"/>
            <a:ext cx="697627"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endParaRPr lang="zh-CN" altLang="en-US" sz="4000" dirty="0" smtClean="0">
              <a:solidFill>
                <a:schemeClr val="accent1">
                  <a:lumMod val="75000"/>
                </a:schemeClr>
              </a:solidFill>
              <a:latin typeface="+mj-ea"/>
            </a:endParaRPr>
          </a:p>
        </p:txBody>
      </p:sp>
      <p:sp>
        <p:nvSpPr>
          <p:cNvPr id="13" name="椭圆 12"/>
          <p:cNvSpPr/>
          <p:nvPr/>
        </p:nvSpPr>
        <p:spPr>
          <a:xfrm>
            <a:off x="1907704" y="24928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9912"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067944"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932040" y="22768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067944"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1835696" y="1393612"/>
            <a:ext cx="1656184"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P (</a:t>
            </a:r>
            <a:r>
              <a:rPr lang="zh-CN" altLang="en-US" sz="2800" b="1" dirty="0" smtClean="0">
                <a:effectLst>
                  <a:outerShdw blurRad="38100" dist="38100" dir="2700000" algn="tl">
                    <a:srgbClr val="000000">
                      <a:alpha val="43137"/>
                    </a:srgbClr>
                  </a:outerShdw>
                </a:effectLst>
              </a:rPr>
              <a:t>低掺杂</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sp>
        <p:nvSpPr>
          <p:cNvPr id="31" name="TextBox 30"/>
          <p:cNvSpPr txBox="1"/>
          <p:nvPr/>
        </p:nvSpPr>
        <p:spPr>
          <a:xfrm>
            <a:off x="5652120" y="1393612"/>
            <a:ext cx="1800200"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P (</a:t>
            </a:r>
            <a:r>
              <a:rPr lang="zh-CN" altLang="en-US" sz="2800" b="1" dirty="0" smtClean="0">
                <a:effectLst>
                  <a:outerShdw blurRad="38100" dist="38100" dir="2700000" algn="tl">
                    <a:srgbClr val="000000">
                      <a:alpha val="43137"/>
                    </a:srgbClr>
                  </a:outerShdw>
                </a:effectLst>
              </a:rPr>
              <a:t>高掺杂</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sp>
        <p:nvSpPr>
          <p:cNvPr id="32" name="矩形 31"/>
          <p:cNvSpPr/>
          <p:nvPr/>
        </p:nvSpPr>
        <p:spPr>
          <a:xfrm>
            <a:off x="3995936" y="1916832"/>
            <a:ext cx="1152128"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148064"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544299"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5" name="椭圆 34"/>
          <p:cNvSpPr/>
          <p:nvPr/>
        </p:nvSpPr>
        <p:spPr>
          <a:xfrm>
            <a:off x="7380312" y="24928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588224" y="24928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220072" y="22768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220072"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220072" y="41490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3754512" y="1393612"/>
            <a:ext cx="1897608"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N  (</a:t>
            </a:r>
            <a:r>
              <a:rPr lang="zh-CN" altLang="en-US" sz="2800" b="1" dirty="0" smtClean="0">
                <a:effectLst>
                  <a:outerShdw blurRad="38100" dist="38100" dir="2700000" algn="tl">
                    <a:srgbClr val="000000">
                      <a:alpha val="43137"/>
                    </a:srgbClr>
                  </a:outerShdw>
                </a:effectLst>
              </a:rPr>
              <a:t>很薄</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sp>
        <p:nvSpPr>
          <p:cNvPr id="45" name="椭圆 44"/>
          <p:cNvSpPr/>
          <p:nvPr/>
        </p:nvSpPr>
        <p:spPr>
          <a:xfrm>
            <a:off x="4932040"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32040" y="41490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907704" y="42930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699792" y="335699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380312" y="335699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380312" y="42930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6588224" y="42930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32040"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20072"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flipH="1">
            <a:off x="7884368"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27584"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4572000" y="4653136"/>
            <a:ext cx="0" cy="36004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683568"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8306519"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499992" y="500365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107504"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C</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7" name="TextBox 66"/>
          <p:cNvSpPr txBox="1"/>
          <p:nvPr/>
        </p:nvSpPr>
        <p:spPr>
          <a:xfrm>
            <a:off x="8316416"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E</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8" name="TextBox 67"/>
          <p:cNvSpPr txBox="1"/>
          <p:nvPr/>
        </p:nvSpPr>
        <p:spPr>
          <a:xfrm>
            <a:off x="4355976" y="5085184"/>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B</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grpSp>
        <p:nvGrpSpPr>
          <p:cNvPr id="47" name="组合 58"/>
          <p:cNvGrpSpPr/>
          <p:nvPr/>
        </p:nvGrpSpPr>
        <p:grpSpPr>
          <a:xfrm>
            <a:off x="8676456" y="116632"/>
            <a:ext cx="370327" cy="432048"/>
            <a:chOff x="5940152" y="2420888"/>
            <a:chExt cx="432048" cy="504056"/>
          </a:xfrm>
        </p:grpSpPr>
        <p:sp>
          <p:nvSpPr>
            <p:cNvPr id="49" name="折角形 48"/>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PNP</a:t>
            </a:r>
            <a:r>
              <a:rPr lang="zh-CN" altLang="en-US" dirty="0" smtClean="0"/>
              <a:t>型三极管</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8" name="矩形 7"/>
          <p:cNvSpPr/>
          <p:nvPr/>
        </p:nvSpPr>
        <p:spPr>
          <a:xfrm>
            <a:off x="1259632"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655867"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a:t>
            </a:r>
            <a:endParaRPr lang="zh-CN" altLang="en-US" sz="4000" dirty="0" smtClean="0">
              <a:solidFill>
                <a:schemeClr val="accent1">
                  <a:lumMod val="75000"/>
                </a:schemeClr>
              </a:solidFill>
              <a:latin typeface="+mj-ea"/>
            </a:endParaRPr>
          </a:p>
        </p:txBody>
      </p:sp>
      <p:sp>
        <p:nvSpPr>
          <p:cNvPr id="11" name="椭圆 10"/>
          <p:cNvSpPr/>
          <p:nvPr/>
        </p:nvSpPr>
        <p:spPr>
          <a:xfrm>
            <a:off x="3779912"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211960" y="1791068"/>
            <a:ext cx="697627"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endParaRPr lang="zh-CN" altLang="en-US" sz="4000" dirty="0" smtClean="0">
              <a:solidFill>
                <a:schemeClr val="accent1">
                  <a:lumMod val="75000"/>
                </a:schemeClr>
              </a:solidFill>
              <a:latin typeface="+mj-ea"/>
            </a:endParaRPr>
          </a:p>
        </p:txBody>
      </p:sp>
      <p:sp>
        <p:nvSpPr>
          <p:cNvPr id="13" name="椭圆 12"/>
          <p:cNvSpPr/>
          <p:nvPr/>
        </p:nvSpPr>
        <p:spPr>
          <a:xfrm>
            <a:off x="1907704" y="24928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9912"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067944"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932040" y="22768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067944"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267744"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P</a:t>
            </a:r>
            <a:endParaRPr lang="zh-CN" altLang="en-US" sz="2800" b="1" dirty="0">
              <a:effectLst>
                <a:outerShdw blurRad="38100" dist="38100" dir="2700000" algn="tl">
                  <a:srgbClr val="000000">
                    <a:alpha val="43137"/>
                  </a:srgbClr>
                </a:outerShdw>
              </a:effectLst>
            </a:endParaRPr>
          </a:p>
        </p:txBody>
      </p:sp>
      <p:sp>
        <p:nvSpPr>
          <p:cNvPr id="31" name="TextBox 30"/>
          <p:cNvSpPr txBox="1"/>
          <p:nvPr/>
        </p:nvSpPr>
        <p:spPr>
          <a:xfrm>
            <a:off x="6156176"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P</a:t>
            </a:r>
            <a:endParaRPr lang="zh-CN" altLang="en-US" sz="2800" b="1" dirty="0">
              <a:effectLst>
                <a:outerShdw blurRad="38100" dist="38100" dir="2700000" algn="tl">
                  <a:srgbClr val="000000">
                    <a:alpha val="43137"/>
                  </a:srgbClr>
                </a:outerShdw>
              </a:effectLst>
            </a:endParaRPr>
          </a:p>
        </p:txBody>
      </p:sp>
      <p:sp>
        <p:nvSpPr>
          <p:cNvPr id="32" name="矩形 31"/>
          <p:cNvSpPr/>
          <p:nvPr/>
        </p:nvSpPr>
        <p:spPr>
          <a:xfrm>
            <a:off x="3995936" y="1916832"/>
            <a:ext cx="1152128"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148064"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544299"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5" name="椭圆 34"/>
          <p:cNvSpPr/>
          <p:nvPr/>
        </p:nvSpPr>
        <p:spPr>
          <a:xfrm>
            <a:off x="7380312" y="24928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588224" y="24928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220072" y="22768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220072"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220072" y="41490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4258568"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N</a:t>
            </a:r>
            <a:endParaRPr lang="zh-CN" altLang="en-US" sz="2800" b="1" dirty="0">
              <a:effectLst>
                <a:outerShdw blurRad="38100" dist="38100" dir="2700000" algn="tl">
                  <a:srgbClr val="000000">
                    <a:alpha val="43137"/>
                  </a:srgbClr>
                </a:outerShdw>
              </a:effectLst>
            </a:endParaRPr>
          </a:p>
        </p:txBody>
      </p:sp>
      <p:sp>
        <p:nvSpPr>
          <p:cNvPr id="45" name="椭圆 44"/>
          <p:cNvSpPr/>
          <p:nvPr/>
        </p:nvSpPr>
        <p:spPr>
          <a:xfrm>
            <a:off x="4932040"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32040" y="41490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907704" y="42930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699792" y="335699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380312" y="335699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380312" y="42930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6588224" y="42930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32040"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20072"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flipH="1">
            <a:off x="7884368"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27584"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4572000" y="4653136"/>
            <a:ext cx="0" cy="36004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683568"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8306519"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499992" y="500365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107504"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C</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7" name="TextBox 66"/>
          <p:cNvSpPr txBox="1"/>
          <p:nvPr/>
        </p:nvSpPr>
        <p:spPr>
          <a:xfrm>
            <a:off x="8316416"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E</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8" name="TextBox 67"/>
          <p:cNvSpPr txBox="1"/>
          <p:nvPr/>
        </p:nvSpPr>
        <p:spPr>
          <a:xfrm>
            <a:off x="4255393" y="5075659"/>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B</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cxnSp>
        <p:nvCxnSpPr>
          <p:cNvPr id="47" name="直接连接符 46"/>
          <p:cNvCxnSpPr/>
          <p:nvPr/>
        </p:nvCxnSpPr>
        <p:spPr>
          <a:xfrm>
            <a:off x="7159922" y="4725144"/>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871890" y="4941168"/>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4644571" y="5085184"/>
            <a:ext cx="2227319"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7159922" y="5085184"/>
            <a:ext cx="124747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439842" y="4633972"/>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62" name="矩形 61"/>
          <p:cNvSpPr/>
          <p:nvPr/>
        </p:nvSpPr>
        <p:spPr>
          <a:xfrm>
            <a:off x="7188388" y="4633972"/>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69" name="矩形 68"/>
          <p:cNvSpPr/>
          <p:nvPr/>
        </p:nvSpPr>
        <p:spPr>
          <a:xfrm>
            <a:off x="5364088" y="4932784"/>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flipV="1">
            <a:off x="8388424" y="3356992"/>
            <a:ext cx="0" cy="2681858"/>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36890"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348858"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739140" y="6040452"/>
            <a:ext cx="44577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636891" y="6040452"/>
            <a:ext cx="1773684"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665356" y="558924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4" name="矩形 83"/>
          <p:cNvSpPr/>
          <p:nvPr/>
        </p:nvSpPr>
        <p:spPr>
          <a:xfrm>
            <a:off x="2708176" y="5888052"/>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p:nvPr/>
        </p:nvCxnSpPr>
        <p:spPr>
          <a:xfrm>
            <a:off x="6065192"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5777160"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5489128"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201096"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769048" y="558924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97" name="椭圆 96"/>
          <p:cNvSpPr/>
          <p:nvPr/>
        </p:nvSpPr>
        <p:spPr>
          <a:xfrm>
            <a:off x="8334448" y="5028033"/>
            <a:ext cx="107877" cy="107877"/>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p:nvPr/>
        </p:nvCxnSpPr>
        <p:spPr>
          <a:xfrm flipV="1">
            <a:off x="763196" y="3356992"/>
            <a:ext cx="0" cy="2681858"/>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1259632" y="1916832"/>
            <a:ext cx="6624736" cy="2736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17"/>
          <p:cNvGrpSpPr/>
          <p:nvPr/>
        </p:nvGrpSpPr>
        <p:grpSpPr>
          <a:xfrm>
            <a:off x="8676456" y="116632"/>
            <a:ext cx="370327" cy="432048"/>
            <a:chOff x="5940152" y="2420888"/>
            <a:chExt cx="432048" cy="504056"/>
          </a:xfrm>
        </p:grpSpPr>
        <p:sp>
          <p:nvSpPr>
            <p:cNvPr id="71" name="折角形 70"/>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cstate="print"/>
          <a:srcRect/>
          <a:stretch>
            <a:fillRect/>
          </a:stretch>
        </p:blipFill>
        <p:spPr bwMode="auto">
          <a:xfrm>
            <a:off x="2095500" y="1484784"/>
            <a:ext cx="4953000" cy="47625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使用扩展包改造</a:t>
            </a:r>
            <a:r>
              <a:rPr lang="en-US" altLang="zh-CN" dirty="0" err="1" smtClean="0"/>
              <a:t>ANYcar</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7" name="矩形 6"/>
          <p:cNvSpPr/>
          <p:nvPr/>
        </p:nvSpPr>
        <p:spPr>
          <a:xfrm>
            <a:off x="7308304" y="1700808"/>
            <a:ext cx="1415772" cy="1077218"/>
          </a:xfrm>
          <a:prstGeom prst="rect">
            <a:avLst/>
          </a:prstGeom>
        </p:spPr>
        <p:txBody>
          <a:bodyPr wrap="none">
            <a:spAutoFit/>
          </a:bodyPr>
          <a:lstStyle/>
          <a:p>
            <a:r>
              <a:rPr lang="en-US" altLang="zh-CN" sz="3200" b="1" dirty="0" err="1" smtClean="0">
                <a:effectLst>
                  <a:outerShdw blurRad="38100" dist="38100" dir="2700000" algn="tl">
                    <a:srgbClr val="000000">
                      <a:alpha val="43137"/>
                    </a:srgbClr>
                  </a:outerShdw>
                </a:effectLst>
              </a:rPr>
              <a:t>ANYcar</a:t>
            </a:r>
            <a:endParaRPr lang="en-US" altLang="zh-CN" sz="3200" b="1" dirty="0" smtClean="0">
              <a:effectLst>
                <a:outerShdw blurRad="38100" dist="38100" dir="2700000" algn="tl">
                  <a:srgbClr val="000000">
                    <a:alpha val="43137"/>
                  </a:srgbClr>
                </a:outerShdw>
              </a:effectLst>
            </a:endParaRPr>
          </a:p>
          <a:p>
            <a:r>
              <a:rPr lang="zh-CN" altLang="en-US" sz="3200" b="1" dirty="0" smtClean="0">
                <a:effectLst>
                  <a:outerShdw blurRad="38100" dist="38100" dir="2700000" algn="tl">
                    <a:srgbClr val="000000">
                      <a:alpha val="43137"/>
                    </a:srgbClr>
                  </a:outerShdw>
                </a:effectLst>
              </a:rPr>
              <a:t>扩展后</a:t>
            </a:r>
            <a:endParaRPr lang="zh-CN" altLang="en-US" sz="3200" b="1" dirty="0">
              <a:effectLst>
                <a:outerShdw blurRad="38100" dist="38100" dir="2700000" algn="tl">
                  <a:srgbClr val="000000">
                    <a:alpha val="43137"/>
                  </a:srgbClr>
                </a:outerShdw>
              </a:effectLst>
            </a:endParaRPr>
          </a:p>
        </p:txBody>
      </p:sp>
      <p:sp>
        <p:nvSpPr>
          <p:cNvPr id="8" name="矩形 7"/>
          <p:cNvSpPr/>
          <p:nvPr/>
        </p:nvSpPr>
        <p:spPr>
          <a:xfrm>
            <a:off x="0" y="1283276"/>
            <a:ext cx="2339752" cy="1569660"/>
          </a:xfrm>
          <a:prstGeom prst="rect">
            <a:avLst/>
          </a:prstGeom>
        </p:spPr>
        <p:txBody>
          <a:bodyPr wrap="square">
            <a:spAutoFit/>
          </a:bodyPr>
          <a:lstStyle/>
          <a:p>
            <a:r>
              <a:rPr lang="zh-CN" altLang="en-US" sz="3200" b="1" dirty="0" smtClean="0">
                <a:effectLst>
                  <a:outerShdw blurRad="38100" dist="38100" dir="2700000" algn="tl">
                    <a:srgbClr val="000000">
                      <a:alpha val="43137"/>
                    </a:srgbClr>
                  </a:outerShdw>
                </a:effectLst>
              </a:rPr>
              <a:t>在</a:t>
            </a:r>
            <a:r>
              <a:rPr lang="en-US" altLang="zh-CN" sz="3200" b="1" dirty="0" smtClean="0">
                <a:effectLst>
                  <a:outerShdw blurRad="38100" dist="38100" dir="2700000" algn="tl">
                    <a:srgbClr val="000000">
                      <a:alpha val="43137"/>
                    </a:srgbClr>
                  </a:outerShdw>
                </a:effectLst>
              </a:rPr>
              <a:t>400</a:t>
            </a:r>
            <a:r>
              <a:rPr lang="zh-CN" altLang="en-US" sz="3200" b="1" dirty="0" smtClean="0">
                <a:effectLst>
                  <a:outerShdw blurRad="38100" dist="38100" dir="2700000" algn="tl">
                    <a:srgbClr val="000000">
                      <a:alpha val="43137"/>
                    </a:srgbClr>
                  </a:outerShdw>
                </a:effectLst>
              </a:rPr>
              <a:t>孔面包板上搭建其他电路</a:t>
            </a:r>
            <a:endParaRPr lang="zh-CN" altLang="en-US" sz="3200" b="1" dirty="0">
              <a:effectLst>
                <a:outerShdw blurRad="38100" dist="38100" dir="2700000" algn="tl">
                  <a:srgbClr val="000000">
                    <a:alpha val="43137"/>
                  </a:srgbClr>
                </a:outerShdw>
              </a:effectLst>
            </a:endParaRPr>
          </a:p>
        </p:txBody>
      </p:sp>
      <p:cxnSp>
        <p:nvCxnSpPr>
          <p:cNvPr id="9" name="直接连接符 8"/>
          <p:cNvCxnSpPr/>
          <p:nvPr/>
        </p:nvCxnSpPr>
        <p:spPr>
          <a:xfrm flipH="1" flipV="1">
            <a:off x="1835696" y="2564904"/>
            <a:ext cx="1080120" cy="72008"/>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PNP</a:t>
            </a:r>
            <a:r>
              <a:rPr lang="zh-CN" altLang="en-US" dirty="0" smtClean="0"/>
              <a:t>型三极管</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8" name="矩形 7"/>
          <p:cNvSpPr/>
          <p:nvPr/>
        </p:nvSpPr>
        <p:spPr>
          <a:xfrm>
            <a:off x="1259632"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655867"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a:t>
            </a:r>
            <a:endParaRPr lang="zh-CN" altLang="en-US" sz="4000" dirty="0" smtClean="0">
              <a:solidFill>
                <a:schemeClr val="accent1">
                  <a:lumMod val="75000"/>
                </a:schemeClr>
              </a:solidFill>
              <a:latin typeface="+mj-ea"/>
            </a:endParaRPr>
          </a:p>
        </p:txBody>
      </p:sp>
      <p:sp>
        <p:nvSpPr>
          <p:cNvPr id="11" name="椭圆 10"/>
          <p:cNvSpPr/>
          <p:nvPr/>
        </p:nvSpPr>
        <p:spPr>
          <a:xfrm>
            <a:off x="3779912"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211960" y="1791068"/>
            <a:ext cx="697627"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endParaRPr lang="zh-CN" altLang="en-US" sz="4000" dirty="0" smtClean="0">
              <a:solidFill>
                <a:schemeClr val="accent1">
                  <a:lumMod val="75000"/>
                </a:schemeClr>
              </a:solidFill>
              <a:latin typeface="+mj-ea"/>
            </a:endParaRPr>
          </a:p>
        </p:txBody>
      </p:sp>
      <p:sp>
        <p:nvSpPr>
          <p:cNvPr id="13" name="椭圆 12"/>
          <p:cNvSpPr/>
          <p:nvPr/>
        </p:nvSpPr>
        <p:spPr>
          <a:xfrm>
            <a:off x="2987824" y="24928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9912"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067944"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004048" y="22768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067944"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267744"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P</a:t>
            </a:r>
            <a:endParaRPr lang="zh-CN" altLang="en-US" sz="2800" b="1" dirty="0">
              <a:effectLst>
                <a:outerShdw blurRad="38100" dist="38100" dir="2700000" algn="tl">
                  <a:srgbClr val="000000">
                    <a:alpha val="43137"/>
                  </a:srgbClr>
                </a:outerShdw>
              </a:effectLst>
            </a:endParaRPr>
          </a:p>
        </p:txBody>
      </p:sp>
      <p:sp>
        <p:nvSpPr>
          <p:cNvPr id="31" name="TextBox 30"/>
          <p:cNvSpPr txBox="1"/>
          <p:nvPr/>
        </p:nvSpPr>
        <p:spPr>
          <a:xfrm>
            <a:off x="6156176"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P</a:t>
            </a:r>
            <a:endParaRPr lang="zh-CN" altLang="en-US" sz="2800" b="1" dirty="0">
              <a:effectLst>
                <a:outerShdw blurRad="38100" dist="38100" dir="2700000" algn="tl">
                  <a:srgbClr val="000000">
                    <a:alpha val="43137"/>
                  </a:srgbClr>
                </a:outerShdw>
              </a:effectLst>
            </a:endParaRPr>
          </a:p>
        </p:txBody>
      </p:sp>
      <p:sp>
        <p:nvSpPr>
          <p:cNvPr id="32" name="矩形 31"/>
          <p:cNvSpPr/>
          <p:nvPr/>
        </p:nvSpPr>
        <p:spPr>
          <a:xfrm>
            <a:off x="3995936" y="1916832"/>
            <a:ext cx="1152128"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148064"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544299" y="1791068"/>
            <a:ext cx="1980029" cy="271805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5" name="椭圆 34"/>
          <p:cNvSpPr/>
          <p:nvPr/>
        </p:nvSpPr>
        <p:spPr>
          <a:xfrm>
            <a:off x="6228184" y="299695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139952" y="22768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355976"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139952" y="41490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4258568"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N</a:t>
            </a:r>
            <a:endParaRPr lang="zh-CN" altLang="en-US" sz="2800" b="1" dirty="0">
              <a:effectLst>
                <a:outerShdw blurRad="38100" dist="38100" dir="2700000" algn="tl">
                  <a:srgbClr val="000000">
                    <a:alpha val="43137"/>
                  </a:srgbClr>
                </a:outerShdw>
              </a:effectLst>
            </a:endParaRPr>
          </a:p>
        </p:txBody>
      </p:sp>
      <p:sp>
        <p:nvSpPr>
          <p:cNvPr id="45" name="椭圆 44"/>
          <p:cNvSpPr/>
          <p:nvPr/>
        </p:nvSpPr>
        <p:spPr>
          <a:xfrm>
            <a:off x="5004048"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76056" y="41490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131840" y="4293096"/>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699792" y="335699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148064"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148064" y="41490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076056"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572000"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flipH="1">
            <a:off x="7884368"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27584"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4572000" y="4653136"/>
            <a:ext cx="0" cy="36004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683568"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8306519"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499992" y="500365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107504"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C</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7" name="TextBox 66"/>
          <p:cNvSpPr txBox="1"/>
          <p:nvPr/>
        </p:nvSpPr>
        <p:spPr>
          <a:xfrm>
            <a:off x="8316416"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E</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8" name="TextBox 67"/>
          <p:cNvSpPr txBox="1"/>
          <p:nvPr/>
        </p:nvSpPr>
        <p:spPr>
          <a:xfrm>
            <a:off x="4255393" y="5075659"/>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B</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cxnSp>
        <p:nvCxnSpPr>
          <p:cNvPr id="47" name="直接连接符 46"/>
          <p:cNvCxnSpPr/>
          <p:nvPr/>
        </p:nvCxnSpPr>
        <p:spPr>
          <a:xfrm>
            <a:off x="7159922" y="4725144"/>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871890" y="4941168"/>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4644571" y="5085184"/>
            <a:ext cx="2227319"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7159922" y="5085184"/>
            <a:ext cx="124747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439842" y="4633972"/>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62" name="矩形 61"/>
          <p:cNvSpPr/>
          <p:nvPr/>
        </p:nvSpPr>
        <p:spPr>
          <a:xfrm>
            <a:off x="7188388" y="4633972"/>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69" name="矩形 68"/>
          <p:cNvSpPr/>
          <p:nvPr/>
        </p:nvSpPr>
        <p:spPr>
          <a:xfrm>
            <a:off x="5364088" y="4932784"/>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flipV="1">
            <a:off x="8388424" y="3356992"/>
            <a:ext cx="0" cy="2681858"/>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36890"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348858"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739140" y="6040452"/>
            <a:ext cx="44577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636891" y="6040452"/>
            <a:ext cx="1773684"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665356" y="558924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4" name="矩形 83"/>
          <p:cNvSpPr/>
          <p:nvPr/>
        </p:nvSpPr>
        <p:spPr>
          <a:xfrm>
            <a:off x="2708176" y="5888052"/>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p:nvPr/>
        </p:nvCxnSpPr>
        <p:spPr>
          <a:xfrm>
            <a:off x="6065192"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5777160"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5489128"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201096"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769048" y="558924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97" name="椭圆 96"/>
          <p:cNvSpPr/>
          <p:nvPr/>
        </p:nvSpPr>
        <p:spPr>
          <a:xfrm>
            <a:off x="8334448" y="5028033"/>
            <a:ext cx="107877" cy="107877"/>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p:nvPr/>
        </p:nvCxnSpPr>
        <p:spPr>
          <a:xfrm flipV="1">
            <a:off x="763196" y="3356992"/>
            <a:ext cx="0" cy="2681858"/>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1259632" y="1916832"/>
            <a:ext cx="6624736" cy="2736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箭头连接符 70"/>
          <p:cNvCxnSpPr/>
          <p:nvPr/>
        </p:nvCxnSpPr>
        <p:spPr>
          <a:xfrm flipH="1">
            <a:off x="4283968" y="2996952"/>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3851920" y="234888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4067944" y="3573016"/>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3851920" y="4221088"/>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4211960" y="270892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5148064" y="234888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5148064" y="3573016"/>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H="1">
            <a:off x="5940152" y="306896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3491880" y="270892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H="1">
            <a:off x="3491880" y="3861048"/>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4211960" y="3861048"/>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H="1">
            <a:off x="2411760" y="342900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2699792" y="2564904"/>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2843808" y="4365104"/>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5868144"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箭头连接符 104"/>
          <p:cNvCxnSpPr/>
          <p:nvPr/>
        </p:nvCxnSpPr>
        <p:spPr>
          <a:xfrm flipH="1">
            <a:off x="5580112" y="270892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5940152" y="371703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箭头连接符 106"/>
          <p:cNvCxnSpPr/>
          <p:nvPr/>
        </p:nvCxnSpPr>
        <p:spPr>
          <a:xfrm flipH="1">
            <a:off x="5652120" y="378904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4355976" y="1393612"/>
            <a:ext cx="1897608"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很薄</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sp>
        <p:nvSpPr>
          <p:cNvPr id="109" name="矩形 108"/>
          <p:cNvSpPr/>
          <p:nvPr/>
        </p:nvSpPr>
        <p:spPr>
          <a:xfrm>
            <a:off x="827584"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110" name="矩形 109"/>
          <p:cNvSpPr/>
          <p:nvPr/>
        </p:nvSpPr>
        <p:spPr>
          <a:xfrm>
            <a:off x="7956376"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111" name="矩形 110"/>
          <p:cNvSpPr/>
          <p:nvPr/>
        </p:nvSpPr>
        <p:spPr>
          <a:xfrm>
            <a:off x="4134186" y="45811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112" name="圆角右箭头 111"/>
          <p:cNvSpPr/>
          <p:nvPr/>
        </p:nvSpPr>
        <p:spPr>
          <a:xfrm rot="5400000" flipV="1">
            <a:off x="5760132" y="2528900"/>
            <a:ext cx="720080" cy="3384376"/>
          </a:xfrm>
          <a:prstGeom prst="bentArrow">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113" name="左箭头 112"/>
          <p:cNvSpPr/>
          <p:nvPr/>
        </p:nvSpPr>
        <p:spPr>
          <a:xfrm>
            <a:off x="1403648" y="2564904"/>
            <a:ext cx="6408712" cy="1440372"/>
          </a:xfrm>
          <a:prstGeom prst="leftArrow">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6" name="椭圆 115"/>
          <p:cNvSpPr/>
          <p:nvPr/>
        </p:nvSpPr>
        <p:spPr>
          <a:xfrm>
            <a:off x="1835696" y="2420888"/>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直接箭头连接符 116"/>
          <p:cNvCxnSpPr/>
          <p:nvPr/>
        </p:nvCxnSpPr>
        <p:spPr>
          <a:xfrm>
            <a:off x="1979712" y="249289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8" name="椭圆 117"/>
          <p:cNvSpPr/>
          <p:nvPr/>
        </p:nvSpPr>
        <p:spPr>
          <a:xfrm>
            <a:off x="1331640" y="2996952"/>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直接箭头连接符 118"/>
          <p:cNvCxnSpPr/>
          <p:nvPr/>
        </p:nvCxnSpPr>
        <p:spPr>
          <a:xfrm>
            <a:off x="1475656" y="3068960"/>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1547664" y="2708920"/>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箭头连接符 120"/>
          <p:cNvCxnSpPr/>
          <p:nvPr/>
        </p:nvCxnSpPr>
        <p:spPr>
          <a:xfrm>
            <a:off x="1691680" y="278092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4" name="椭圆 123"/>
          <p:cNvSpPr/>
          <p:nvPr/>
        </p:nvSpPr>
        <p:spPr>
          <a:xfrm>
            <a:off x="1403648" y="3573016"/>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5" name="直接箭头连接符 124"/>
          <p:cNvCxnSpPr/>
          <p:nvPr/>
        </p:nvCxnSpPr>
        <p:spPr>
          <a:xfrm>
            <a:off x="1547664" y="3645024"/>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763688" y="3861048"/>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箭头连接符 126"/>
          <p:cNvCxnSpPr/>
          <p:nvPr/>
        </p:nvCxnSpPr>
        <p:spPr>
          <a:xfrm>
            <a:off x="1907704" y="393305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4716016" y="3861048"/>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箭头连接符 128"/>
          <p:cNvCxnSpPr/>
          <p:nvPr/>
        </p:nvCxnSpPr>
        <p:spPr>
          <a:xfrm>
            <a:off x="4860032" y="393305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7596336" y="2708920"/>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箭头连接符 130"/>
          <p:cNvCxnSpPr/>
          <p:nvPr/>
        </p:nvCxnSpPr>
        <p:spPr>
          <a:xfrm flipH="1">
            <a:off x="7308304" y="278092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5580112" y="3861048"/>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箭头连接符 132"/>
          <p:cNvCxnSpPr/>
          <p:nvPr/>
        </p:nvCxnSpPr>
        <p:spPr>
          <a:xfrm flipH="1">
            <a:off x="5292080" y="393305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4" name="椭圆 133"/>
          <p:cNvSpPr/>
          <p:nvPr/>
        </p:nvSpPr>
        <p:spPr>
          <a:xfrm>
            <a:off x="7164288" y="2492896"/>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箭头连接符 134"/>
          <p:cNvCxnSpPr/>
          <p:nvPr/>
        </p:nvCxnSpPr>
        <p:spPr>
          <a:xfrm flipH="1">
            <a:off x="6876256" y="2564904"/>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7596336" y="3429000"/>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7" name="直接箭头连接符 136"/>
          <p:cNvCxnSpPr/>
          <p:nvPr/>
        </p:nvCxnSpPr>
        <p:spPr>
          <a:xfrm flipH="1">
            <a:off x="7308304" y="350100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a:off x="7596336" y="3068960"/>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箭头连接符 138"/>
          <p:cNvCxnSpPr/>
          <p:nvPr/>
        </p:nvCxnSpPr>
        <p:spPr>
          <a:xfrm flipH="1">
            <a:off x="7308304" y="314096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0" name="椭圆 139"/>
          <p:cNvSpPr/>
          <p:nvPr/>
        </p:nvSpPr>
        <p:spPr>
          <a:xfrm>
            <a:off x="7380312" y="3717032"/>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箭头连接符 140"/>
          <p:cNvCxnSpPr/>
          <p:nvPr/>
        </p:nvCxnSpPr>
        <p:spPr>
          <a:xfrm flipH="1">
            <a:off x="7092280" y="3789040"/>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162"/>
          <p:cNvGrpSpPr/>
          <p:nvPr/>
        </p:nvGrpSpPr>
        <p:grpSpPr>
          <a:xfrm>
            <a:off x="1259632" y="1061879"/>
            <a:ext cx="6624736" cy="854953"/>
            <a:chOff x="1259632" y="1061879"/>
            <a:chExt cx="6624736" cy="854953"/>
          </a:xfrm>
        </p:grpSpPr>
        <p:grpSp>
          <p:nvGrpSpPr>
            <p:cNvPr id="7" name="组合 159"/>
            <p:cNvGrpSpPr/>
            <p:nvPr/>
          </p:nvGrpSpPr>
          <p:grpSpPr>
            <a:xfrm>
              <a:off x="1259632" y="1268760"/>
              <a:ext cx="6624736" cy="648072"/>
              <a:chOff x="1259632" y="1268760"/>
              <a:chExt cx="6624736" cy="648072"/>
            </a:xfrm>
          </p:grpSpPr>
          <p:grpSp>
            <p:nvGrpSpPr>
              <p:cNvPr id="9" name="组合 51"/>
              <p:cNvGrpSpPr/>
              <p:nvPr/>
            </p:nvGrpSpPr>
            <p:grpSpPr>
              <a:xfrm>
                <a:off x="1259632" y="1268760"/>
                <a:ext cx="6624736" cy="648072"/>
                <a:chOff x="3203848" y="1700808"/>
                <a:chExt cx="2736304" cy="216024"/>
              </a:xfrm>
            </p:grpSpPr>
            <p:cxnSp>
              <p:nvCxnSpPr>
                <p:cNvPr id="144" name="直接连接符 143"/>
                <p:cNvCxnSpPr/>
                <p:nvPr/>
              </p:nvCxnSpPr>
              <p:spPr>
                <a:xfrm flipV="1">
                  <a:off x="5940152" y="1700808"/>
                  <a:ext cx="0" cy="216024"/>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3203848" y="1700808"/>
                  <a:ext cx="0" cy="216024"/>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cxnSp>
            <p:nvCxnSpPr>
              <p:cNvPr id="146" name="直接箭头连接符 145"/>
              <p:cNvCxnSpPr/>
              <p:nvPr/>
            </p:nvCxnSpPr>
            <p:spPr>
              <a:xfrm flipH="1">
                <a:off x="1313682" y="1477164"/>
                <a:ext cx="6525393"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4374009" y="1061879"/>
              <a:ext cx="545342" cy="523220"/>
            </a:xfrm>
            <a:prstGeom prst="rect">
              <a:avLst/>
            </a:prstGeom>
            <a:noFill/>
          </p:spPr>
          <p:txBody>
            <a:bodyPr wrap="none" rtlCol="0">
              <a:spAutoFit/>
            </a:bodyPr>
            <a:lstStyle/>
            <a:p>
              <a:r>
                <a:rPr lang="el-GR" altLang="zh-CN" sz="2800" b="1" dirty="0" smtClean="0">
                  <a:solidFill>
                    <a:schemeClr val="accent2"/>
                  </a:solidFill>
                  <a:effectLst>
                    <a:outerShdw blurRad="38100" dist="38100" dir="2700000" algn="tl">
                      <a:srgbClr val="000000">
                        <a:alpha val="43137"/>
                      </a:srgbClr>
                    </a:outerShdw>
                  </a:effectLst>
                </a:rPr>
                <a:t>Ε</a:t>
              </a:r>
              <a:r>
                <a:rPr lang="en-US" altLang="zh-CN" sz="2800" b="1" dirty="0" smtClean="0">
                  <a:solidFill>
                    <a:schemeClr val="accent2"/>
                  </a:solidFill>
                  <a:effectLst>
                    <a:outerShdw blurRad="38100" dist="38100" dir="2700000" algn="tl">
                      <a:srgbClr val="000000">
                        <a:alpha val="43137"/>
                      </a:srgbClr>
                    </a:outerShdw>
                  </a:effectLst>
                </a:rPr>
                <a:t>’’</a:t>
              </a:r>
              <a:endParaRPr lang="zh-CN" altLang="en-US" sz="2800" b="1" dirty="0">
                <a:solidFill>
                  <a:schemeClr val="accent2"/>
                </a:solidFill>
                <a:effectLst>
                  <a:outerShdw blurRad="38100" dist="38100" dir="2700000" algn="tl">
                    <a:srgbClr val="000000">
                      <a:alpha val="43137"/>
                    </a:srgbClr>
                  </a:outerShdw>
                </a:effectLst>
              </a:endParaRPr>
            </a:p>
          </p:txBody>
        </p:sp>
      </p:grpSp>
      <p:grpSp>
        <p:nvGrpSpPr>
          <p:cNvPr id="14" name="组合 163"/>
          <p:cNvGrpSpPr/>
          <p:nvPr/>
        </p:nvGrpSpPr>
        <p:grpSpPr>
          <a:xfrm>
            <a:off x="2627784" y="1829584"/>
            <a:ext cx="3888432" cy="447288"/>
            <a:chOff x="2627784" y="1829584"/>
            <a:chExt cx="3888432" cy="447288"/>
          </a:xfrm>
        </p:grpSpPr>
        <p:grpSp>
          <p:nvGrpSpPr>
            <p:cNvPr id="15" name="组合 158"/>
            <p:cNvGrpSpPr/>
            <p:nvPr/>
          </p:nvGrpSpPr>
          <p:grpSpPr>
            <a:xfrm>
              <a:off x="2627784" y="1916832"/>
              <a:ext cx="3888432" cy="360040"/>
              <a:chOff x="2627784" y="1628800"/>
              <a:chExt cx="3888432" cy="288032"/>
            </a:xfrm>
          </p:grpSpPr>
          <p:grpSp>
            <p:nvGrpSpPr>
              <p:cNvPr id="16" name="组合 51"/>
              <p:cNvGrpSpPr/>
              <p:nvPr/>
            </p:nvGrpSpPr>
            <p:grpSpPr>
              <a:xfrm>
                <a:off x="2627784" y="1628800"/>
                <a:ext cx="1944216" cy="288032"/>
                <a:chOff x="3203848" y="1700808"/>
                <a:chExt cx="2736304" cy="216024"/>
              </a:xfrm>
            </p:grpSpPr>
            <p:cxnSp>
              <p:nvCxnSpPr>
                <p:cNvPr id="115" name="直接连接符 114"/>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123" name="直接箭头连接符 122"/>
              <p:cNvCxnSpPr/>
              <p:nvPr/>
            </p:nvCxnSpPr>
            <p:spPr>
              <a:xfrm flipH="1">
                <a:off x="2699792" y="1852064"/>
                <a:ext cx="17960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V="1">
                <a:off x="6516216" y="1628800"/>
                <a:ext cx="0" cy="288032"/>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a:off x="4640580" y="1852064"/>
                <a:ext cx="18078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61" name="TextBox 160"/>
            <p:cNvSpPr txBox="1"/>
            <p:nvPr/>
          </p:nvSpPr>
          <p:spPr>
            <a:xfrm>
              <a:off x="3419872" y="1837204"/>
              <a:ext cx="396262" cy="400110"/>
            </a:xfrm>
            <a:prstGeom prst="rect">
              <a:avLst/>
            </a:prstGeom>
            <a:noFill/>
          </p:spPr>
          <p:txBody>
            <a:bodyPr wrap="none" rtlCol="0">
              <a:spAutoFit/>
            </a:bodyPr>
            <a:lstStyle/>
            <a:p>
              <a:r>
                <a:rPr lang="el-GR" altLang="zh-CN" sz="2000" b="1" dirty="0" smtClean="0">
                  <a:solidFill>
                    <a:schemeClr val="accent1">
                      <a:lumMod val="50000"/>
                    </a:schemeClr>
                  </a:solidFill>
                  <a:effectLst>
                    <a:outerShdw blurRad="38100" dist="38100" dir="2700000" algn="tl">
                      <a:srgbClr val="000000">
                        <a:alpha val="43137"/>
                      </a:srgbClr>
                    </a:outerShdw>
                  </a:effectLst>
                </a:rPr>
                <a:t>Ε</a:t>
              </a:r>
              <a:r>
                <a:rPr lang="en-US" altLang="zh-CN" sz="2000" b="1" baseline="-25000" dirty="0" smtClean="0">
                  <a:solidFill>
                    <a:schemeClr val="accent1">
                      <a:lumMod val="50000"/>
                    </a:schemeClr>
                  </a:solidFill>
                  <a:effectLst>
                    <a:outerShdw blurRad="38100" dist="38100" dir="2700000" algn="tl">
                      <a:srgbClr val="000000">
                        <a:alpha val="43137"/>
                      </a:srgbClr>
                    </a:outerShdw>
                  </a:effectLst>
                </a:rPr>
                <a:t>1</a:t>
              </a:r>
              <a:endParaRPr lang="zh-CN" altLang="en-US" sz="2000" b="1" baseline="-25000" dirty="0">
                <a:solidFill>
                  <a:schemeClr val="accent1">
                    <a:lumMod val="50000"/>
                  </a:schemeClr>
                </a:solidFill>
                <a:effectLst>
                  <a:outerShdw blurRad="38100" dist="38100" dir="2700000" algn="tl">
                    <a:srgbClr val="000000">
                      <a:alpha val="43137"/>
                    </a:srgbClr>
                  </a:outerShdw>
                </a:effectLst>
              </a:endParaRPr>
            </a:p>
          </p:txBody>
        </p:sp>
        <p:sp>
          <p:nvSpPr>
            <p:cNvPr id="162" name="TextBox 161"/>
            <p:cNvSpPr txBox="1"/>
            <p:nvPr/>
          </p:nvSpPr>
          <p:spPr>
            <a:xfrm>
              <a:off x="5292080" y="1829584"/>
              <a:ext cx="396262" cy="400110"/>
            </a:xfrm>
            <a:prstGeom prst="rect">
              <a:avLst/>
            </a:prstGeom>
            <a:noFill/>
          </p:spPr>
          <p:txBody>
            <a:bodyPr wrap="none" rtlCol="0">
              <a:spAutoFit/>
            </a:bodyPr>
            <a:lstStyle/>
            <a:p>
              <a:r>
                <a:rPr lang="el-GR" altLang="zh-CN" sz="2000" b="1" dirty="0" smtClean="0">
                  <a:solidFill>
                    <a:schemeClr val="accent1">
                      <a:lumMod val="50000"/>
                    </a:schemeClr>
                  </a:solidFill>
                  <a:effectLst>
                    <a:outerShdw blurRad="38100" dist="38100" dir="2700000" algn="tl">
                      <a:srgbClr val="000000">
                        <a:alpha val="43137"/>
                      </a:srgbClr>
                    </a:outerShdw>
                  </a:effectLst>
                </a:rPr>
                <a:t>Ε</a:t>
              </a:r>
              <a:r>
                <a:rPr lang="en-US" altLang="zh-CN" sz="2000" b="1" baseline="-25000" dirty="0" smtClean="0">
                  <a:solidFill>
                    <a:schemeClr val="accent1">
                      <a:lumMod val="50000"/>
                    </a:schemeClr>
                  </a:solidFill>
                  <a:effectLst>
                    <a:outerShdw blurRad="38100" dist="38100" dir="2700000" algn="tl">
                      <a:srgbClr val="000000">
                        <a:alpha val="43137"/>
                      </a:srgbClr>
                    </a:outerShdw>
                  </a:effectLst>
                </a:rPr>
                <a:t>2</a:t>
              </a:r>
              <a:endParaRPr lang="zh-CN" altLang="en-US" sz="2000" b="1" baseline="-25000" dirty="0">
                <a:solidFill>
                  <a:schemeClr val="accent1">
                    <a:lumMod val="50000"/>
                  </a:schemeClr>
                </a:solidFill>
                <a:effectLst>
                  <a:outerShdw blurRad="38100" dist="38100" dir="2700000" algn="tl">
                    <a:srgbClr val="000000">
                      <a:alpha val="43137"/>
                    </a:srgbClr>
                  </a:outerShdw>
                </a:effectLst>
              </a:endParaRPr>
            </a:p>
          </p:txBody>
        </p:sp>
      </p:grpSp>
      <p:grpSp>
        <p:nvGrpSpPr>
          <p:cNvPr id="17" name="组合 172"/>
          <p:cNvGrpSpPr/>
          <p:nvPr/>
        </p:nvGrpSpPr>
        <p:grpSpPr>
          <a:xfrm>
            <a:off x="4572000" y="4077072"/>
            <a:ext cx="3312368" cy="648072"/>
            <a:chOff x="4572000" y="4077072"/>
            <a:chExt cx="3312368" cy="648072"/>
          </a:xfrm>
        </p:grpSpPr>
        <p:grpSp>
          <p:nvGrpSpPr>
            <p:cNvPr id="18" name="组合 165"/>
            <p:cNvGrpSpPr/>
            <p:nvPr/>
          </p:nvGrpSpPr>
          <p:grpSpPr>
            <a:xfrm>
              <a:off x="4572000" y="4437112"/>
              <a:ext cx="3312368" cy="288032"/>
              <a:chOff x="1259632" y="1268760"/>
              <a:chExt cx="6624736" cy="648072"/>
            </a:xfrm>
          </p:grpSpPr>
          <p:grpSp>
            <p:nvGrpSpPr>
              <p:cNvPr id="19" name="组合 51"/>
              <p:cNvGrpSpPr/>
              <p:nvPr/>
            </p:nvGrpSpPr>
            <p:grpSpPr>
              <a:xfrm>
                <a:off x="1259632" y="1268760"/>
                <a:ext cx="6624736" cy="648072"/>
                <a:chOff x="3203848" y="1700808"/>
                <a:chExt cx="2736304" cy="216024"/>
              </a:xfrm>
            </p:grpSpPr>
            <p:cxnSp>
              <p:nvCxnSpPr>
                <p:cNvPr id="170" name="直接连接符 169"/>
                <p:cNvCxnSpPr/>
                <p:nvPr/>
              </p:nvCxnSpPr>
              <p:spPr>
                <a:xfrm flipV="1">
                  <a:off x="5940152" y="1700808"/>
                  <a:ext cx="0" cy="216024"/>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3203848" y="1700808"/>
                  <a:ext cx="0" cy="216024"/>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cxnSp>
            <p:nvCxnSpPr>
              <p:cNvPr id="169" name="直接箭头连接符 168"/>
              <p:cNvCxnSpPr/>
              <p:nvPr/>
            </p:nvCxnSpPr>
            <p:spPr>
              <a:xfrm flipH="1">
                <a:off x="1351784" y="1477164"/>
                <a:ext cx="6426668"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67" name="TextBox 166"/>
            <p:cNvSpPr txBox="1"/>
            <p:nvPr/>
          </p:nvSpPr>
          <p:spPr>
            <a:xfrm>
              <a:off x="5985173" y="4077072"/>
              <a:ext cx="603051" cy="523220"/>
            </a:xfrm>
            <a:prstGeom prst="rect">
              <a:avLst/>
            </a:prstGeom>
            <a:noFill/>
          </p:spPr>
          <p:txBody>
            <a:bodyPr wrap="square" rtlCol="0">
              <a:spAutoFit/>
            </a:bodyPr>
            <a:lstStyle/>
            <a:p>
              <a:r>
                <a:rPr lang="el-GR" altLang="zh-CN" sz="2800" b="1" dirty="0" smtClean="0">
                  <a:solidFill>
                    <a:schemeClr val="accent2"/>
                  </a:solidFill>
                  <a:effectLst>
                    <a:outerShdw blurRad="38100" dist="38100" dir="2700000" algn="tl">
                      <a:srgbClr val="000000">
                        <a:alpha val="43137"/>
                      </a:srgbClr>
                    </a:outerShdw>
                  </a:effectLst>
                </a:rPr>
                <a:t>Ε</a:t>
              </a:r>
              <a:r>
                <a:rPr lang="en-US" altLang="zh-CN" sz="2800" b="1" dirty="0" smtClean="0">
                  <a:solidFill>
                    <a:schemeClr val="accent2"/>
                  </a:solidFill>
                  <a:effectLst>
                    <a:outerShdw blurRad="38100" dist="38100" dir="2700000" algn="tl">
                      <a:srgbClr val="000000">
                        <a:alpha val="43137"/>
                      </a:srgbClr>
                    </a:outerShdw>
                  </a:effectLst>
                </a:rPr>
                <a:t>’</a:t>
              </a:r>
              <a:endParaRPr lang="zh-CN" altLang="en-US" sz="2800" b="1" dirty="0">
                <a:solidFill>
                  <a:schemeClr val="accent2"/>
                </a:solidFill>
                <a:effectLst>
                  <a:outerShdw blurRad="38100" dist="38100" dir="2700000" algn="tl">
                    <a:srgbClr val="000000">
                      <a:alpha val="43137"/>
                    </a:srgbClr>
                  </a:outerShdw>
                </a:effectLst>
              </a:endParaRPr>
            </a:p>
          </p:txBody>
        </p:sp>
      </p:grpSp>
      <p:grpSp>
        <p:nvGrpSpPr>
          <p:cNvPr id="142" name="组合 58"/>
          <p:cNvGrpSpPr/>
          <p:nvPr/>
        </p:nvGrpSpPr>
        <p:grpSpPr>
          <a:xfrm>
            <a:off x="8676456" y="116632"/>
            <a:ext cx="370327" cy="432048"/>
            <a:chOff x="5940152" y="2420888"/>
            <a:chExt cx="432048" cy="504056"/>
          </a:xfrm>
        </p:grpSpPr>
        <p:sp>
          <p:nvSpPr>
            <p:cNvPr id="143" name="折角形 142"/>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连接符 147"/>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wipe(right)">
                                      <p:cBhvr>
                                        <p:cTn id="19" dur="500"/>
                                        <p:tgtEl>
                                          <p:spTgt spid="1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wipe(right)">
                                      <p:cBhvr>
                                        <p:cTn id="24"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2" grpId="0" animBg="1"/>
      <p:bldP spid="1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NPN</a:t>
            </a:r>
            <a:r>
              <a:rPr lang="zh-CN" altLang="en-US" dirty="0" smtClean="0"/>
              <a:t>型三极管</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8" name="矩形 7"/>
          <p:cNvSpPr/>
          <p:nvPr/>
        </p:nvSpPr>
        <p:spPr>
          <a:xfrm>
            <a:off x="1259632"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655867"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a:t>
            </a:r>
            <a:endParaRPr lang="zh-CN" altLang="en-US" sz="4000" dirty="0" smtClean="0">
              <a:solidFill>
                <a:schemeClr val="accent1">
                  <a:lumMod val="75000"/>
                </a:schemeClr>
              </a:solidFill>
              <a:latin typeface="+mj-ea"/>
            </a:endParaRPr>
          </a:p>
        </p:txBody>
      </p:sp>
      <p:sp>
        <p:nvSpPr>
          <p:cNvPr id="11" name="椭圆 10"/>
          <p:cNvSpPr/>
          <p:nvPr/>
        </p:nvSpPr>
        <p:spPr>
          <a:xfrm>
            <a:off x="3779912"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211960" y="1791068"/>
            <a:ext cx="697627"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endParaRPr lang="zh-CN" altLang="en-US" sz="4000" dirty="0" smtClean="0">
              <a:solidFill>
                <a:schemeClr val="accent1">
                  <a:lumMod val="75000"/>
                </a:schemeClr>
              </a:solidFill>
              <a:latin typeface="+mj-ea"/>
            </a:endParaRPr>
          </a:p>
        </p:txBody>
      </p:sp>
      <p:sp>
        <p:nvSpPr>
          <p:cNvPr id="13" name="椭圆 12"/>
          <p:cNvSpPr/>
          <p:nvPr/>
        </p:nvSpPr>
        <p:spPr>
          <a:xfrm>
            <a:off x="1907704" y="24928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9912"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067944"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932040" y="22768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067944"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1835696" y="1393612"/>
            <a:ext cx="1800200"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N (</a:t>
            </a:r>
            <a:r>
              <a:rPr lang="zh-CN" altLang="en-US" sz="2800" b="1" dirty="0" smtClean="0">
                <a:effectLst>
                  <a:outerShdw blurRad="38100" dist="38100" dir="2700000" algn="tl">
                    <a:srgbClr val="000000">
                      <a:alpha val="43137"/>
                    </a:srgbClr>
                  </a:outerShdw>
                </a:effectLst>
              </a:rPr>
              <a:t>低掺杂</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sp>
        <p:nvSpPr>
          <p:cNvPr id="31" name="TextBox 30"/>
          <p:cNvSpPr txBox="1"/>
          <p:nvPr/>
        </p:nvSpPr>
        <p:spPr>
          <a:xfrm>
            <a:off x="5652120" y="1393612"/>
            <a:ext cx="1800200"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N (</a:t>
            </a:r>
            <a:r>
              <a:rPr lang="zh-CN" altLang="en-US" sz="2800" b="1" dirty="0" smtClean="0">
                <a:effectLst>
                  <a:outerShdw blurRad="38100" dist="38100" dir="2700000" algn="tl">
                    <a:srgbClr val="000000">
                      <a:alpha val="43137"/>
                    </a:srgbClr>
                  </a:outerShdw>
                </a:effectLst>
              </a:rPr>
              <a:t>高掺杂</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sp>
        <p:nvSpPr>
          <p:cNvPr id="32" name="矩形 31"/>
          <p:cNvSpPr/>
          <p:nvPr/>
        </p:nvSpPr>
        <p:spPr>
          <a:xfrm>
            <a:off x="3995936" y="1916832"/>
            <a:ext cx="1152128"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148064"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544299"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5" name="椭圆 34"/>
          <p:cNvSpPr/>
          <p:nvPr/>
        </p:nvSpPr>
        <p:spPr>
          <a:xfrm>
            <a:off x="7380312" y="24928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588224" y="24928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220072" y="22768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220072"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220072" y="41490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3754512" y="1393612"/>
            <a:ext cx="1897608"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P  (</a:t>
            </a:r>
            <a:r>
              <a:rPr lang="zh-CN" altLang="en-US" sz="2800" b="1" dirty="0" smtClean="0">
                <a:effectLst>
                  <a:outerShdw blurRad="38100" dist="38100" dir="2700000" algn="tl">
                    <a:srgbClr val="000000">
                      <a:alpha val="43137"/>
                    </a:srgbClr>
                  </a:outerShdw>
                </a:effectLst>
              </a:rPr>
              <a:t>很薄</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sp>
        <p:nvSpPr>
          <p:cNvPr id="45" name="椭圆 44"/>
          <p:cNvSpPr/>
          <p:nvPr/>
        </p:nvSpPr>
        <p:spPr>
          <a:xfrm>
            <a:off x="4932040"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32040" y="41490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907704" y="42930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699792" y="335699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380312" y="335699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380312" y="42930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6588224" y="42930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32040"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20072"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flipH="1">
            <a:off x="7884368"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27584"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4572000" y="4653136"/>
            <a:ext cx="0" cy="36004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683568"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8306519"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499992" y="500365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107504"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C</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7" name="TextBox 66"/>
          <p:cNvSpPr txBox="1"/>
          <p:nvPr/>
        </p:nvSpPr>
        <p:spPr>
          <a:xfrm>
            <a:off x="8316416"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E</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8" name="TextBox 67"/>
          <p:cNvSpPr txBox="1"/>
          <p:nvPr/>
        </p:nvSpPr>
        <p:spPr>
          <a:xfrm>
            <a:off x="4355976" y="5085184"/>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B</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grpSp>
        <p:nvGrpSpPr>
          <p:cNvPr id="47" name="组合 58"/>
          <p:cNvGrpSpPr/>
          <p:nvPr/>
        </p:nvGrpSpPr>
        <p:grpSpPr>
          <a:xfrm>
            <a:off x="8676456" y="116632"/>
            <a:ext cx="370327" cy="432048"/>
            <a:chOff x="5940152" y="2420888"/>
            <a:chExt cx="432048" cy="504056"/>
          </a:xfrm>
        </p:grpSpPr>
        <p:sp>
          <p:nvSpPr>
            <p:cNvPr id="49" name="折角形 48"/>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NPN</a:t>
            </a:r>
            <a:r>
              <a:rPr lang="zh-CN" altLang="en-US" dirty="0" smtClean="0"/>
              <a:t>型三极管</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8" name="矩形 7"/>
          <p:cNvSpPr/>
          <p:nvPr/>
        </p:nvSpPr>
        <p:spPr>
          <a:xfrm>
            <a:off x="1259632"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655867"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a:t>
            </a:r>
            <a:endParaRPr lang="zh-CN" altLang="en-US" sz="4000" dirty="0" smtClean="0">
              <a:solidFill>
                <a:schemeClr val="accent1">
                  <a:lumMod val="75000"/>
                </a:schemeClr>
              </a:solidFill>
              <a:latin typeface="+mj-ea"/>
            </a:endParaRPr>
          </a:p>
        </p:txBody>
      </p:sp>
      <p:sp>
        <p:nvSpPr>
          <p:cNvPr id="11" name="椭圆 10"/>
          <p:cNvSpPr/>
          <p:nvPr/>
        </p:nvSpPr>
        <p:spPr>
          <a:xfrm>
            <a:off x="3779912"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211960" y="1791068"/>
            <a:ext cx="697627"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endParaRPr lang="zh-CN" altLang="en-US" sz="4000" dirty="0" smtClean="0">
              <a:solidFill>
                <a:schemeClr val="accent1">
                  <a:lumMod val="75000"/>
                </a:schemeClr>
              </a:solidFill>
              <a:latin typeface="+mj-ea"/>
            </a:endParaRPr>
          </a:p>
        </p:txBody>
      </p:sp>
      <p:sp>
        <p:nvSpPr>
          <p:cNvPr id="13" name="椭圆 12"/>
          <p:cNvSpPr/>
          <p:nvPr/>
        </p:nvSpPr>
        <p:spPr>
          <a:xfrm>
            <a:off x="1907704" y="24928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9912"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067944"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932040" y="22768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067944"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267744"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N</a:t>
            </a:r>
            <a:endParaRPr lang="zh-CN" altLang="en-US" sz="2800" b="1" dirty="0">
              <a:effectLst>
                <a:outerShdw blurRad="38100" dist="38100" dir="2700000" algn="tl">
                  <a:srgbClr val="000000">
                    <a:alpha val="43137"/>
                  </a:srgbClr>
                </a:outerShdw>
              </a:effectLst>
            </a:endParaRPr>
          </a:p>
        </p:txBody>
      </p:sp>
      <p:sp>
        <p:nvSpPr>
          <p:cNvPr id="31" name="TextBox 30"/>
          <p:cNvSpPr txBox="1"/>
          <p:nvPr/>
        </p:nvSpPr>
        <p:spPr>
          <a:xfrm>
            <a:off x="6156176"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N</a:t>
            </a:r>
            <a:endParaRPr lang="zh-CN" altLang="en-US" sz="2800" b="1" dirty="0">
              <a:effectLst>
                <a:outerShdw blurRad="38100" dist="38100" dir="2700000" algn="tl">
                  <a:srgbClr val="000000">
                    <a:alpha val="43137"/>
                  </a:srgbClr>
                </a:outerShdw>
              </a:effectLst>
            </a:endParaRPr>
          </a:p>
        </p:txBody>
      </p:sp>
      <p:sp>
        <p:nvSpPr>
          <p:cNvPr id="32" name="矩形 31"/>
          <p:cNvSpPr/>
          <p:nvPr/>
        </p:nvSpPr>
        <p:spPr>
          <a:xfrm>
            <a:off x="3995936" y="1916832"/>
            <a:ext cx="1152128"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148064"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544299"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5" name="椭圆 34"/>
          <p:cNvSpPr/>
          <p:nvPr/>
        </p:nvSpPr>
        <p:spPr>
          <a:xfrm>
            <a:off x="7380312" y="24928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588224" y="24928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220072" y="22768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220072"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220072" y="41490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4258568"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P</a:t>
            </a:r>
            <a:endParaRPr lang="zh-CN" altLang="en-US" sz="2800" b="1" dirty="0">
              <a:effectLst>
                <a:outerShdw blurRad="38100" dist="38100" dir="2700000" algn="tl">
                  <a:srgbClr val="000000">
                    <a:alpha val="43137"/>
                  </a:srgbClr>
                </a:outerShdw>
              </a:effectLst>
            </a:endParaRPr>
          </a:p>
        </p:txBody>
      </p:sp>
      <p:sp>
        <p:nvSpPr>
          <p:cNvPr id="45" name="椭圆 44"/>
          <p:cNvSpPr/>
          <p:nvPr/>
        </p:nvSpPr>
        <p:spPr>
          <a:xfrm>
            <a:off x="4932040"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32040" y="41490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907704" y="42930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699792" y="335699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380312" y="335699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380312" y="42930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6588224" y="42930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32040"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20072"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flipH="1">
            <a:off x="7884368"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27584"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4572000" y="4653136"/>
            <a:ext cx="0" cy="36004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683568"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8306519"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499992" y="500365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107504"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C</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7" name="TextBox 66"/>
          <p:cNvSpPr txBox="1"/>
          <p:nvPr/>
        </p:nvSpPr>
        <p:spPr>
          <a:xfrm>
            <a:off x="8316416"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E</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8" name="TextBox 67"/>
          <p:cNvSpPr txBox="1"/>
          <p:nvPr/>
        </p:nvSpPr>
        <p:spPr>
          <a:xfrm>
            <a:off x="4255393" y="5075659"/>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B</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cxnSp>
        <p:nvCxnSpPr>
          <p:cNvPr id="47" name="直接连接符 46"/>
          <p:cNvCxnSpPr/>
          <p:nvPr/>
        </p:nvCxnSpPr>
        <p:spPr>
          <a:xfrm>
            <a:off x="6876256" y="4725144"/>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164288" y="4941168"/>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4644571" y="5085184"/>
            <a:ext cx="2227319"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7159922" y="5085184"/>
            <a:ext cx="124747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439842" y="4633972"/>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62" name="矩形 61"/>
          <p:cNvSpPr/>
          <p:nvPr/>
        </p:nvSpPr>
        <p:spPr>
          <a:xfrm>
            <a:off x="7188388" y="4633972"/>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69" name="矩形 68"/>
          <p:cNvSpPr/>
          <p:nvPr/>
        </p:nvSpPr>
        <p:spPr>
          <a:xfrm>
            <a:off x="5364088" y="4932784"/>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flipV="1">
            <a:off x="8388424" y="3356992"/>
            <a:ext cx="0" cy="2681858"/>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347330"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638418"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739140" y="6040452"/>
            <a:ext cx="44577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636891" y="6040452"/>
            <a:ext cx="1773684"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665356" y="558924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4" name="矩形 83"/>
          <p:cNvSpPr/>
          <p:nvPr/>
        </p:nvSpPr>
        <p:spPr>
          <a:xfrm>
            <a:off x="2708176" y="5888052"/>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p:nvPr/>
        </p:nvCxnSpPr>
        <p:spPr>
          <a:xfrm>
            <a:off x="5775632"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066720"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5199568"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483036"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769048" y="558924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97" name="椭圆 96"/>
          <p:cNvSpPr/>
          <p:nvPr/>
        </p:nvSpPr>
        <p:spPr>
          <a:xfrm>
            <a:off x="8334448" y="5028033"/>
            <a:ext cx="107877" cy="107877"/>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p:nvPr/>
        </p:nvCxnSpPr>
        <p:spPr>
          <a:xfrm flipV="1">
            <a:off x="763196" y="3356992"/>
            <a:ext cx="0" cy="2681858"/>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1259632" y="1916832"/>
            <a:ext cx="6624736" cy="2736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17"/>
          <p:cNvGrpSpPr/>
          <p:nvPr/>
        </p:nvGrpSpPr>
        <p:grpSpPr>
          <a:xfrm>
            <a:off x="8676456" y="116632"/>
            <a:ext cx="370327" cy="432048"/>
            <a:chOff x="5940152" y="2420888"/>
            <a:chExt cx="432048" cy="504056"/>
          </a:xfrm>
        </p:grpSpPr>
        <p:sp>
          <p:nvSpPr>
            <p:cNvPr id="71" name="折角形 70"/>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NPN</a:t>
            </a:r>
            <a:r>
              <a:rPr lang="zh-CN" altLang="en-US" dirty="0" smtClean="0"/>
              <a:t>型三极管</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8" name="矩形 7"/>
          <p:cNvSpPr/>
          <p:nvPr/>
        </p:nvSpPr>
        <p:spPr>
          <a:xfrm>
            <a:off x="1259632"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655867"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a:t>
            </a:r>
            <a:endParaRPr lang="zh-CN" altLang="en-US" sz="4000" dirty="0" smtClean="0">
              <a:solidFill>
                <a:schemeClr val="accent1">
                  <a:lumMod val="75000"/>
                </a:schemeClr>
              </a:solidFill>
              <a:latin typeface="+mj-ea"/>
            </a:endParaRPr>
          </a:p>
        </p:txBody>
      </p:sp>
      <p:sp>
        <p:nvSpPr>
          <p:cNvPr id="11" name="椭圆 10"/>
          <p:cNvSpPr/>
          <p:nvPr/>
        </p:nvSpPr>
        <p:spPr>
          <a:xfrm>
            <a:off x="3779912"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211960" y="1791068"/>
            <a:ext cx="697627"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p>
          <a:p>
            <a:pPr>
              <a:lnSpc>
                <a:spcPct val="150000"/>
              </a:lnSpc>
            </a:pPr>
            <a:r>
              <a:rPr lang="en-US" altLang="zh-CN" sz="4000" dirty="0" smtClean="0">
                <a:solidFill>
                  <a:schemeClr val="accent1">
                    <a:lumMod val="75000"/>
                  </a:schemeClr>
                </a:solidFill>
                <a:latin typeface="+mj-ea"/>
              </a:rPr>
              <a:t>--</a:t>
            </a:r>
            <a:endParaRPr lang="zh-CN" altLang="en-US" sz="4000" dirty="0" smtClean="0">
              <a:solidFill>
                <a:schemeClr val="accent1">
                  <a:lumMod val="75000"/>
                </a:schemeClr>
              </a:solidFill>
              <a:latin typeface="+mj-ea"/>
            </a:endParaRPr>
          </a:p>
        </p:txBody>
      </p:sp>
      <p:sp>
        <p:nvSpPr>
          <p:cNvPr id="13" name="椭圆 12"/>
          <p:cNvSpPr/>
          <p:nvPr/>
        </p:nvSpPr>
        <p:spPr>
          <a:xfrm>
            <a:off x="2987824" y="24928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9912" y="378904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067944" y="263691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004048" y="2276872"/>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067944" y="378904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267744"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N</a:t>
            </a:r>
            <a:endParaRPr lang="zh-CN" altLang="en-US" sz="2800" b="1" dirty="0">
              <a:effectLst>
                <a:outerShdw blurRad="38100" dist="38100" dir="2700000" algn="tl">
                  <a:srgbClr val="000000">
                    <a:alpha val="43137"/>
                  </a:srgbClr>
                </a:outerShdw>
              </a:effectLst>
            </a:endParaRPr>
          </a:p>
        </p:txBody>
      </p:sp>
      <p:sp>
        <p:nvSpPr>
          <p:cNvPr id="31" name="TextBox 30"/>
          <p:cNvSpPr txBox="1"/>
          <p:nvPr/>
        </p:nvSpPr>
        <p:spPr>
          <a:xfrm>
            <a:off x="6156176"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N</a:t>
            </a:r>
            <a:endParaRPr lang="zh-CN" altLang="en-US" sz="2800" b="1" dirty="0">
              <a:effectLst>
                <a:outerShdw blurRad="38100" dist="38100" dir="2700000" algn="tl">
                  <a:srgbClr val="000000">
                    <a:alpha val="43137"/>
                  </a:srgbClr>
                </a:outerShdw>
              </a:effectLst>
            </a:endParaRPr>
          </a:p>
        </p:txBody>
      </p:sp>
      <p:sp>
        <p:nvSpPr>
          <p:cNvPr id="32" name="矩形 31"/>
          <p:cNvSpPr/>
          <p:nvPr/>
        </p:nvSpPr>
        <p:spPr>
          <a:xfrm>
            <a:off x="3995936" y="1916832"/>
            <a:ext cx="1152128"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148064" y="1916832"/>
            <a:ext cx="2736304" cy="27363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544299" y="1791068"/>
            <a:ext cx="1980029" cy="2862322"/>
          </a:xfrm>
          <a:prstGeom prst="rect">
            <a:avLst/>
          </a:prstGeom>
          <a:noFill/>
        </p:spPr>
        <p:txBody>
          <a:bodyPr wrap="none" rtlCol="0">
            <a:spAutoFit/>
          </a:bodyPr>
          <a:lstStyle/>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p>
          <a:p>
            <a:pPr>
              <a:lnSpc>
                <a:spcPct val="150000"/>
              </a:lnSpc>
            </a:pPr>
            <a:r>
              <a:rPr lang="en-US" altLang="zh-CN" sz="4000" dirty="0" smtClean="0">
                <a:solidFill>
                  <a:schemeClr val="accent1">
                    <a:lumMod val="75000"/>
                  </a:schemeClr>
                </a:solidFill>
                <a:latin typeface="+mj-ea"/>
              </a:rPr>
              <a:t>+  +  +</a:t>
            </a:r>
            <a:endParaRPr lang="zh-CN" altLang="en-US" sz="4000" dirty="0" smtClean="0">
              <a:solidFill>
                <a:schemeClr val="accent1">
                  <a:lumMod val="75000"/>
                </a:schemeClr>
              </a:solidFill>
              <a:latin typeface="+mj-ea"/>
            </a:endParaRPr>
          </a:p>
        </p:txBody>
      </p:sp>
      <p:sp>
        <p:nvSpPr>
          <p:cNvPr id="35" name="椭圆 34"/>
          <p:cNvSpPr/>
          <p:nvPr/>
        </p:nvSpPr>
        <p:spPr>
          <a:xfrm>
            <a:off x="6228184" y="299695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139952" y="227687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355976" y="3501008"/>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139952" y="41490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4258568" y="1393612"/>
            <a:ext cx="648072"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P</a:t>
            </a:r>
            <a:endParaRPr lang="zh-CN" altLang="en-US" sz="2800" b="1" dirty="0">
              <a:effectLst>
                <a:outerShdw blurRad="38100" dist="38100" dir="2700000" algn="tl">
                  <a:srgbClr val="000000">
                    <a:alpha val="43137"/>
                  </a:srgbClr>
                </a:outerShdw>
              </a:effectLst>
            </a:endParaRPr>
          </a:p>
        </p:txBody>
      </p:sp>
      <p:sp>
        <p:nvSpPr>
          <p:cNvPr id="45" name="椭圆 44"/>
          <p:cNvSpPr/>
          <p:nvPr/>
        </p:nvSpPr>
        <p:spPr>
          <a:xfrm>
            <a:off x="5004048" y="3501008"/>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76056" y="4149080"/>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131840" y="4293096"/>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699792" y="335699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148064"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148064" y="4149080"/>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076056" y="2924944"/>
            <a:ext cx="144016" cy="144016"/>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572000" y="2924944"/>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flipH="1">
            <a:off x="7884368"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27584" y="3284984"/>
            <a:ext cx="43204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4572000" y="4653136"/>
            <a:ext cx="0" cy="36004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683568"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8306519" y="320726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499992" y="5003651"/>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107504"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C</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7" name="TextBox 66"/>
          <p:cNvSpPr txBox="1"/>
          <p:nvPr/>
        </p:nvSpPr>
        <p:spPr>
          <a:xfrm>
            <a:off x="8316416" y="2998693"/>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E</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sp>
        <p:nvSpPr>
          <p:cNvPr id="68" name="TextBox 67"/>
          <p:cNvSpPr txBox="1"/>
          <p:nvPr/>
        </p:nvSpPr>
        <p:spPr>
          <a:xfrm>
            <a:off x="4255393" y="5075659"/>
            <a:ext cx="648072" cy="646331"/>
          </a:xfrm>
          <a:prstGeom prst="rect">
            <a:avLst/>
          </a:prstGeom>
          <a:noFill/>
        </p:spPr>
        <p:txBody>
          <a:bodyPr wrap="square" rtlCol="0">
            <a:spAutoFit/>
          </a:bodyPr>
          <a:lstStyle/>
          <a:p>
            <a:pPr algn="ctr"/>
            <a:r>
              <a:rPr lang="en-US" altLang="zh-CN" sz="3600" b="1" dirty="0" smtClean="0">
                <a:solidFill>
                  <a:schemeClr val="accent1">
                    <a:lumMod val="75000"/>
                  </a:schemeClr>
                </a:solidFill>
                <a:effectLst>
                  <a:outerShdw blurRad="38100" dist="38100" dir="2700000" algn="tl">
                    <a:srgbClr val="000000">
                      <a:alpha val="43137"/>
                    </a:srgbClr>
                  </a:outerShdw>
                </a:effectLst>
              </a:rPr>
              <a:t>B</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cxnSp>
        <p:nvCxnSpPr>
          <p:cNvPr id="47" name="直接连接符 46"/>
          <p:cNvCxnSpPr/>
          <p:nvPr/>
        </p:nvCxnSpPr>
        <p:spPr>
          <a:xfrm>
            <a:off x="6876256" y="4725144"/>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164288" y="4941168"/>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4644571" y="5085184"/>
            <a:ext cx="2227319"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7159922" y="5085184"/>
            <a:ext cx="124747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439842" y="4633972"/>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62" name="矩形 61"/>
          <p:cNvSpPr/>
          <p:nvPr/>
        </p:nvSpPr>
        <p:spPr>
          <a:xfrm>
            <a:off x="7188388" y="4633972"/>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69" name="矩形 68"/>
          <p:cNvSpPr/>
          <p:nvPr/>
        </p:nvSpPr>
        <p:spPr>
          <a:xfrm>
            <a:off x="5364088" y="4932784"/>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flipV="1">
            <a:off x="8388424" y="3356992"/>
            <a:ext cx="0" cy="2681858"/>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372200"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641182"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739140" y="6040452"/>
            <a:ext cx="44577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636891" y="6040452"/>
            <a:ext cx="1773684"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665356" y="558924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84" name="矩形 83"/>
          <p:cNvSpPr/>
          <p:nvPr/>
        </p:nvSpPr>
        <p:spPr>
          <a:xfrm>
            <a:off x="2708176" y="5888052"/>
            <a:ext cx="783704" cy="2964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p:nvPr/>
        </p:nvCxnSpPr>
        <p:spPr>
          <a:xfrm>
            <a:off x="5800502"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069484"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5224438" y="5680412"/>
            <a:ext cx="0" cy="72008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502945" y="5896436"/>
            <a:ext cx="0" cy="28803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769048" y="5589240"/>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97" name="椭圆 96"/>
          <p:cNvSpPr/>
          <p:nvPr/>
        </p:nvSpPr>
        <p:spPr>
          <a:xfrm>
            <a:off x="8334448" y="5028033"/>
            <a:ext cx="107877" cy="107877"/>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p:nvPr/>
        </p:nvCxnSpPr>
        <p:spPr>
          <a:xfrm flipV="1">
            <a:off x="763196" y="3356992"/>
            <a:ext cx="0" cy="2681858"/>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1259632" y="1916832"/>
            <a:ext cx="6624736" cy="2736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箭头连接符 70"/>
          <p:cNvCxnSpPr/>
          <p:nvPr/>
        </p:nvCxnSpPr>
        <p:spPr>
          <a:xfrm flipH="1">
            <a:off x="4283968" y="2996952"/>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3851920" y="234888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4067944" y="3573016"/>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3851920" y="4221088"/>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4211960" y="270892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5148064" y="234888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5148064" y="3573016"/>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H="1">
            <a:off x="5940152" y="306896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3491880" y="270892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H="1">
            <a:off x="3491880" y="3861048"/>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4211960" y="3861048"/>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H="1">
            <a:off x="2411760" y="342900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2699792" y="2564904"/>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2843808" y="4365104"/>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5868144" y="263691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箭头连接符 104"/>
          <p:cNvCxnSpPr/>
          <p:nvPr/>
        </p:nvCxnSpPr>
        <p:spPr>
          <a:xfrm flipH="1">
            <a:off x="5580112" y="270892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5940152" y="3717032"/>
            <a:ext cx="144016" cy="144016"/>
          </a:xfrm>
          <a:prstGeom prst="ellipse">
            <a:avLst/>
          </a:prstGeom>
          <a:solidFill>
            <a:schemeClr val="accent1">
              <a:lumMod val="75000"/>
            </a:scheme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箭头连接符 106"/>
          <p:cNvCxnSpPr/>
          <p:nvPr/>
        </p:nvCxnSpPr>
        <p:spPr>
          <a:xfrm flipH="1">
            <a:off x="5652120" y="3789040"/>
            <a:ext cx="2880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4355976" y="1393612"/>
            <a:ext cx="1897608" cy="523220"/>
          </a:xfrm>
          <a:prstGeom prst="rect">
            <a:avLst/>
          </a:prstGeom>
          <a:noFill/>
        </p:spPr>
        <p:txBody>
          <a:bodyPr wrap="square" rtlCol="0">
            <a:spAutoFit/>
          </a:bodyPr>
          <a:lstStyle/>
          <a:p>
            <a:pPr algn="ct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很薄</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sp>
        <p:nvSpPr>
          <p:cNvPr id="109" name="矩形 108"/>
          <p:cNvSpPr/>
          <p:nvPr/>
        </p:nvSpPr>
        <p:spPr>
          <a:xfrm>
            <a:off x="827584"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110" name="矩形 109"/>
          <p:cNvSpPr/>
          <p:nvPr/>
        </p:nvSpPr>
        <p:spPr>
          <a:xfrm>
            <a:off x="7956376" y="27809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111" name="矩形 110"/>
          <p:cNvSpPr/>
          <p:nvPr/>
        </p:nvSpPr>
        <p:spPr>
          <a:xfrm>
            <a:off x="4134186" y="4581128"/>
            <a:ext cx="365806" cy="523220"/>
          </a:xfrm>
          <a:prstGeom prst="rect">
            <a:avLst/>
          </a:prstGeom>
        </p:spPr>
        <p:txBody>
          <a:bodyPr wrap="none">
            <a:spAutoFit/>
          </a:bodyPr>
          <a:lstStyle/>
          <a:p>
            <a:r>
              <a:rPr lang="en-US" altLang="zh-CN" sz="2800" b="1" dirty="0" smtClean="0">
                <a:solidFill>
                  <a:srgbClr val="4F81BD">
                    <a:lumMod val="75000"/>
                  </a:srgbClr>
                </a:solidFill>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112" name="圆角右箭头 111"/>
          <p:cNvSpPr/>
          <p:nvPr/>
        </p:nvSpPr>
        <p:spPr>
          <a:xfrm>
            <a:off x="4499992" y="4005064"/>
            <a:ext cx="3240360" cy="576064"/>
          </a:xfrm>
          <a:prstGeom prst="bentArrow">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113" name="左箭头 112"/>
          <p:cNvSpPr/>
          <p:nvPr/>
        </p:nvSpPr>
        <p:spPr>
          <a:xfrm flipH="1">
            <a:off x="1403648" y="2564904"/>
            <a:ext cx="6408712" cy="1440372"/>
          </a:xfrm>
          <a:prstGeom prst="leftArrow">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6" name="椭圆 115"/>
          <p:cNvSpPr/>
          <p:nvPr/>
        </p:nvSpPr>
        <p:spPr>
          <a:xfrm>
            <a:off x="1835696" y="2420888"/>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直接箭头连接符 116"/>
          <p:cNvCxnSpPr/>
          <p:nvPr/>
        </p:nvCxnSpPr>
        <p:spPr>
          <a:xfrm>
            <a:off x="1979712" y="249289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8" name="椭圆 117"/>
          <p:cNvSpPr/>
          <p:nvPr/>
        </p:nvSpPr>
        <p:spPr>
          <a:xfrm>
            <a:off x="1331640" y="2996952"/>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直接箭头连接符 118"/>
          <p:cNvCxnSpPr/>
          <p:nvPr/>
        </p:nvCxnSpPr>
        <p:spPr>
          <a:xfrm>
            <a:off x="1475656" y="3068960"/>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1547664" y="2708920"/>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箭头连接符 120"/>
          <p:cNvCxnSpPr/>
          <p:nvPr/>
        </p:nvCxnSpPr>
        <p:spPr>
          <a:xfrm>
            <a:off x="1691680" y="278092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4" name="椭圆 123"/>
          <p:cNvSpPr/>
          <p:nvPr/>
        </p:nvSpPr>
        <p:spPr>
          <a:xfrm>
            <a:off x="1403648" y="3573016"/>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5" name="直接箭头连接符 124"/>
          <p:cNvCxnSpPr/>
          <p:nvPr/>
        </p:nvCxnSpPr>
        <p:spPr>
          <a:xfrm>
            <a:off x="1547664" y="3645024"/>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763688" y="3861048"/>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箭头连接符 126"/>
          <p:cNvCxnSpPr/>
          <p:nvPr/>
        </p:nvCxnSpPr>
        <p:spPr>
          <a:xfrm>
            <a:off x="1907704" y="393305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4716016" y="3861048"/>
            <a:ext cx="144016" cy="144016"/>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箭头连接符 128"/>
          <p:cNvCxnSpPr/>
          <p:nvPr/>
        </p:nvCxnSpPr>
        <p:spPr>
          <a:xfrm>
            <a:off x="4860032" y="393305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7596336" y="2708920"/>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箭头连接符 130"/>
          <p:cNvCxnSpPr/>
          <p:nvPr/>
        </p:nvCxnSpPr>
        <p:spPr>
          <a:xfrm flipH="1">
            <a:off x="7308304" y="278092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5580112" y="3861048"/>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箭头连接符 132"/>
          <p:cNvCxnSpPr/>
          <p:nvPr/>
        </p:nvCxnSpPr>
        <p:spPr>
          <a:xfrm flipH="1">
            <a:off x="5292080" y="3933056"/>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4" name="椭圆 133"/>
          <p:cNvSpPr/>
          <p:nvPr/>
        </p:nvSpPr>
        <p:spPr>
          <a:xfrm>
            <a:off x="7164288" y="2492896"/>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箭头连接符 134"/>
          <p:cNvCxnSpPr/>
          <p:nvPr/>
        </p:nvCxnSpPr>
        <p:spPr>
          <a:xfrm flipH="1">
            <a:off x="6876256" y="2564904"/>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7596336" y="3429000"/>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7" name="直接箭头连接符 136"/>
          <p:cNvCxnSpPr/>
          <p:nvPr/>
        </p:nvCxnSpPr>
        <p:spPr>
          <a:xfrm flipH="1">
            <a:off x="7308304" y="350100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a:off x="7596336" y="3068960"/>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箭头连接符 138"/>
          <p:cNvCxnSpPr/>
          <p:nvPr/>
        </p:nvCxnSpPr>
        <p:spPr>
          <a:xfrm flipH="1">
            <a:off x="7308304" y="3140968"/>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0" name="椭圆 139"/>
          <p:cNvSpPr/>
          <p:nvPr/>
        </p:nvSpPr>
        <p:spPr>
          <a:xfrm>
            <a:off x="7380312" y="3717032"/>
            <a:ext cx="144016" cy="144016"/>
          </a:xfrm>
          <a:prstGeom prst="ellipse">
            <a:avLst/>
          </a:prstGeom>
          <a:solidFill>
            <a:schemeClr val="accent2"/>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箭头连接符 140"/>
          <p:cNvCxnSpPr/>
          <p:nvPr/>
        </p:nvCxnSpPr>
        <p:spPr>
          <a:xfrm flipH="1">
            <a:off x="7092280" y="3789040"/>
            <a:ext cx="28803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162"/>
          <p:cNvGrpSpPr/>
          <p:nvPr/>
        </p:nvGrpSpPr>
        <p:grpSpPr>
          <a:xfrm>
            <a:off x="1259632" y="1061879"/>
            <a:ext cx="6624736" cy="854953"/>
            <a:chOff x="1259632" y="1061879"/>
            <a:chExt cx="6624736" cy="854953"/>
          </a:xfrm>
        </p:grpSpPr>
        <p:grpSp>
          <p:nvGrpSpPr>
            <p:cNvPr id="7" name="组合 159"/>
            <p:cNvGrpSpPr/>
            <p:nvPr/>
          </p:nvGrpSpPr>
          <p:grpSpPr>
            <a:xfrm>
              <a:off x="1259632" y="1268760"/>
              <a:ext cx="6624736" cy="648072"/>
              <a:chOff x="1259632" y="1268760"/>
              <a:chExt cx="6624736" cy="648072"/>
            </a:xfrm>
          </p:grpSpPr>
          <p:grpSp>
            <p:nvGrpSpPr>
              <p:cNvPr id="9" name="组合 51"/>
              <p:cNvGrpSpPr/>
              <p:nvPr/>
            </p:nvGrpSpPr>
            <p:grpSpPr>
              <a:xfrm>
                <a:off x="1259632" y="1268760"/>
                <a:ext cx="6624736" cy="648072"/>
                <a:chOff x="3203848" y="1700808"/>
                <a:chExt cx="2736304" cy="216024"/>
              </a:xfrm>
            </p:grpSpPr>
            <p:cxnSp>
              <p:nvCxnSpPr>
                <p:cNvPr id="144" name="直接连接符 143"/>
                <p:cNvCxnSpPr/>
                <p:nvPr/>
              </p:nvCxnSpPr>
              <p:spPr>
                <a:xfrm flipV="1">
                  <a:off x="5940152" y="1700808"/>
                  <a:ext cx="0" cy="216024"/>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3203848" y="1700808"/>
                  <a:ext cx="0" cy="216024"/>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cxnSp>
            <p:nvCxnSpPr>
              <p:cNvPr id="146" name="直接箭头连接符 145"/>
              <p:cNvCxnSpPr/>
              <p:nvPr/>
            </p:nvCxnSpPr>
            <p:spPr>
              <a:xfrm flipH="1">
                <a:off x="1313682" y="1477164"/>
                <a:ext cx="6525393" cy="0"/>
              </a:xfrm>
              <a:prstGeom prst="straightConnector1">
                <a:avLst/>
              </a:prstGeom>
              <a:ln w="190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4374009" y="1061879"/>
              <a:ext cx="545342" cy="523220"/>
            </a:xfrm>
            <a:prstGeom prst="rect">
              <a:avLst/>
            </a:prstGeom>
            <a:noFill/>
          </p:spPr>
          <p:txBody>
            <a:bodyPr wrap="none" rtlCol="0">
              <a:spAutoFit/>
            </a:bodyPr>
            <a:lstStyle/>
            <a:p>
              <a:r>
                <a:rPr lang="el-GR" altLang="zh-CN" sz="2800" b="1" dirty="0" smtClean="0">
                  <a:solidFill>
                    <a:schemeClr val="accent2"/>
                  </a:solidFill>
                  <a:effectLst>
                    <a:outerShdw blurRad="38100" dist="38100" dir="2700000" algn="tl">
                      <a:srgbClr val="000000">
                        <a:alpha val="43137"/>
                      </a:srgbClr>
                    </a:outerShdw>
                  </a:effectLst>
                </a:rPr>
                <a:t>Ε</a:t>
              </a:r>
              <a:r>
                <a:rPr lang="en-US" altLang="zh-CN" sz="2800" b="1" dirty="0" smtClean="0">
                  <a:solidFill>
                    <a:schemeClr val="accent2"/>
                  </a:solidFill>
                  <a:effectLst>
                    <a:outerShdw blurRad="38100" dist="38100" dir="2700000" algn="tl">
                      <a:srgbClr val="000000">
                        <a:alpha val="43137"/>
                      </a:srgbClr>
                    </a:outerShdw>
                  </a:effectLst>
                </a:rPr>
                <a:t>’’</a:t>
              </a:r>
              <a:endParaRPr lang="zh-CN" altLang="en-US" sz="2800" b="1" dirty="0">
                <a:solidFill>
                  <a:schemeClr val="accent2"/>
                </a:solidFill>
                <a:effectLst>
                  <a:outerShdw blurRad="38100" dist="38100" dir="2700000" algn="tl">
                    <a:srgbClr val="000000">
                      <a:alpha val="43137"/>
                    </a:srgbClr>
                  </a:outerShdw>
                </a:effectLst>
              </a:endParaRPr>
            </a:p>
          </p:txBody>
        </p:sp>
      </p:grpSp>
      <p:grpSp>
        <p:nvGrpSpPr>
          <p:cNvPr id="14" name="组合 163"/>
          <p:cNvGrpSpPr/>
          <p:nvPr/>
        </p:nvGrpSpPr>
        <p:grpSpPr>
          <a:xfrm>
            <a:off x="2627784" y="1829584"/>
            <a:ext cx="3888432" cy="447288"/>
            <a:chOff x="2627784" y="1829584"/>
            <a:chExt cx="3888432" cy="447288"/>
          </a:xfrm>
        </p:grpSpPr>
        <p:grpSp>
          <p:nvGrpSpPr>
            <p:cNvPr id="15" name="组合 158"/>
            <p:cNvGrpSpPr/>
            <p:nvPr/>
          </p:nvGrpSpPr>
          <p:grpSpPr>
            <a:xfrm>
              <a:off x="2627784" y="1916832"/>
              <a:ext cx="3888432" cy="360040"/>
              <a:chOff x="2627784" y="1628800"/>
              <a:chExt cx="3888432" cy="288032"/>
            </a:xfrm>
          </p:grpSpPr>
          <p:grpSp>
            <p:nvGrpSpPr>
              <p:cNvPr id="16" name="组合 51"/>
              <p:cNvGrpSpPr/>
              <p:nvPr/>
            </p:nvGrpSpPr>
            <p:grpSpPr>
              <a:xfrm>
                <a:off x="2627784" y="1628800"/>
                <a:ext cx="1944216" cy="288032"/>
                <a:chOff x="3203848" y="1700808"/>
                <a:chExt cx="2736304" cy="216024"/>
              </a:xfrm>
            </p:grpSpPr>
            <p:cxnSp>
              <p:nvCxnSpPr>
                <p:cNvPr id="115" name="直接连接符 114"/>
                <p:cNvCxnSpPr/>
                <p:nvPr/>
              </p:nvCxnSpPr>
              <p:spPr>
                <a:xfrm flipV="1">
                  <a:off x="5940152"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3203848" y="1700808"/>
                  <a:ext cx="0" cy="2160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cxnSp>
            <p:nvCxnSpPr>
              <p:cNvPr id="123" name="直接箭头连接符 122"/>
              <p:cNvCxnSpPr/>
              <p:nvPr/>
            </p:nvCxnSpPr>
            <p:spPr>
              <a:xfrm flipH="1">
                <a:off x="2699792" y="1852064"/>
                <a:ext cx="1796008"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V="1">
                <a:off x="6516216" y="1628800"/>
                <a:ext cx="0" cy="288032"/>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a:off x="4640580" y="1852064"/>
                <a:ext cx="1807820"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61" name="TextBox 160"/>
            <p:cNvSpPr txBox="1"/>
            <p:nvPr/>
          </p:nvSpPr>
          <p:spPr>
            <a:xfrm>
              <a:off x="3419872" y="1837204"/>
              <a:ext cx="396262" cy="400110"/>
            </a:xfrm>
            <a:prstGeom prst="rect">
              <a:avLst/>
            </a:prstGeom>
            <a:noFill/>
          </p:spPr>
          <p:txBody>
            <a:bodyPr wrap="none" rtlCol="0">
              <a:spAutoFit/>
            </a:bodyPr>
            <a:lstStyle/>
            <a:p>
              <a:r>
                <a:rPr lang="el-GR" altLang="zh-CN" sz="2000" b="1" dirty="0" smtClean="0">
                  <a:solidFill>
                    <a:schemeClr val="accent1">
                      <a:lumMod val="50000"/>
                    </a:schemeClr>
                  </a:solidFill>
                  <a:effectLst>
                    <a:outerShdw blurRad="38100" dist="38100" dir="2700000" algn="tl">
                      <a:srgbClr val="000000">
                        <a:alpha val="43137"/>
                      </a:srgbClr>
                    </a:outerShdw>
                  </a:effectLst>
                </a:rPr>
                <a:t>Ε</a:t>
              </a:r>
              <a:r>
                <a:rPr lang="en-US" altLang="zh-CN" sz="2000" b="1" baseline="-25000" dirty="0" smtClean="0">
                  <a:solidFill>
                    <a:schemeClr val="accent1">
                      <a:lumMod val="50000"/>
                    </a:schemeClr>
                  </a:solidFill>
                  <a:effectLst>
                    <a:outerShdw blurRad="38100" dist="38100" dir="2700000" algn="tl">
                      <a:srgbClr val="000000">
                        <a:alpha val="43137"/>
                      </a:srgbClr>
                    </a:outerShdw>
                  </a:effectLst>
                </a:rPr>
                <a:t>1</a:t>
              </a:r>
              <a:endParaRPr lang="zh-CN" altLang="en-US" sz="2000" b="1" baseline="-25000" dirty="0">
                <a:solidFill>
                  <a:schemeClr val="accent1">
                    <a:lumMod val="50000"/>
                  </a:schemeClr>
                </a:solidFill>
                <a:effectLst>
                  <a:outerShdw blurRad="38100" dist="38100" dir="2700000" algn="tl">
                    <a:srgbClr val="000000">
                      <a:alpha val="43137"/>
                    </a:srgbClr>
                  </a:outerShdw>
                </a:effectLst>
              </a:endParaRPr>
            </a:p>
          </p:txBody>
        </p:sp>
        <p:sp>
          <p:nvSpPr>
            <p:cNvPr id="162" name="TextBox 161"/>
            <p:cNvSpPr txBox="1"/>
            <p:nvPr/>
          </p:nvSpPr>
          <p:spPr>
            <a:xfrm>
              <a:off x="5292080" y="1829584"/>
              <a:ext cx="396262" cy="400110"/>
            </a:xfrm>
            <a:prstGeom prst="rect">
              <a:avLst/>
            </a:prstGeom>
            <a:noFill/>
          </p:spPr>
          <p:txBody>
            <a:bodyPr wrap="none" rtlCol="0">
              <a:spAutoFit/>
            </a:bodyPr>
            <a:lstStyle/>
            <a:p>
              <a:r>
                <a:rPr lang="el-GR" altLang="zh-CN" sz="2000" b="1" dirty="0" smtClean="0">
                  <a:solidFill>
                    <a:schemeClr val="accent1">
                      <a:lumMod val="50000"/>
                    </a:schemeClr>
                  </a:solidFill>
                  <a:effectLst>
                    <a:outerShdw blurRad="38100" dist="38100" dir="2700000" algn="tl">
                      <a:srgbClr val="000000">
                        <a:alpha val="43137"/>
                      </a:srgbClr>
                    </a:outerShdw>
                  </a:effectLst>
                </a:rPr>
                <a:t>Ε</a:t>
              </a:r>
              <a:r>
                <a:rPr lang="en-US" altLang="zh-CN" sz="2000" b="1" baseline="-25000" dirty="0" smtClean="0">
                  <a:solidFill>
                    <a:schemeClr val="accent1">
                      <a:lumMod val="50000"/>
                    </a:schemeClr>
                  </a:solidFill>
                  <a:effectLst>
                    <a:outerShdw blurRad="38100" dist="38100" dir="2700000" algn="tl">
                      <a:srgbClr val="000000">
                        <a:alpha val="43137"/>
                      </a:srgbClr>
                    </a:outerShdw>
                  </a:effectLst>
                </a:rPr>
                <a:t>2</a:t>
              </a:r>
              <a:endParaRPr lang="zh-CN" altLang="en-US" sz="2000" b="1" baseline="-25000" dirty="0">
                <a:solidFill>
                  <a:schemeClr val="accent1">
                    <a:lumMod val="50000"/>
                  </a:schemeClr>
                </a:solidFill>
                <a:effectLst>
                  <a:outerShdw blurRad="38100" dist="38100" dir="2700000" algn="tl">
                    <a:srgbClr val="000000">
                      <a:alpha val="43137"/>
                    </a:srgbClr>
                  </a:outerShdw>
                </a:effectLst>
              </a:endParaRPr>
            </a:p>
          </p:txBody>
        </p:sp>
      </p:grpSp>
      <p:grpSp>
        <p:nvGrpSpPr>
          <p:cNvPr id="17" name="组合 172"/>
          <p:cNvGrpSpPr/>
          <p:nvPr/>
        </p:nvGrpSpPr>
        <p:grpSpPr>
          <a:xfrm>
            <a:off x="4572000" y="4077072"/>
            <a:ext cx="3312368" cy="648072"/>
            <a:chOff x="4572000" y="4077072"/>
            <a:chExt cx="3312368" cy="648072"/>
          </a:xfrm>
        </p:grpSpPr>
        <p:grpSp>
          <p:nvGrpSpPr>
            <p:cNvPr id="18" name="组合 165"/>
            <p:cNvGrpSpPr/>
            <p:nvPr/>
          </p:nvGrpSpPr>
          <p:grpSpPr>
            <a:xfrm>
              <a:off x="4572000" y="4437112"/>
              <a:ext cx="3312368" cy="288032"/>
              <a:chOff x="1259632" y="1268760"/>
              <a:chExt cx="6624736" cy="648072"/>
            </a:xfrm>
          </p:grpSpPr>
          <p:grpSp>
            <p:nvGrpSpPr>
              <p:cNvPr id="19" name="组合 51"/>
              <p:cNvGrpSpPr/>
              <p:nvPr/>
            </p:nvGrpSpPr>
            <p:grpSpPr>
              <a:xfrm>
                <a:off x="1259632" y="1268760"/>
                <a:ext cx="6624736" cy="648072"/>
                <a:chOff x="3203848" y="1700808"/>
                <a:chExt cx="2736304" cy="216024"/>
              </a:xfrm>
            </p:grpSpPr>
            <p:cxnSp>
              <p:nvCxnSpPr>
                <p:cNvPr id="170" name="直接连接符 169"/>
                <p:cNvCxnSpPr/>
                <p:nvPr/>
              </p:nvCxnSpPr>
              <p:spPr>
                <a:xfrm flipV="1">
                  <a:off x="5940152" y="1700808"/>
                  <a:ext cx="0" cy="216024"/>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3203848" y="1700808"/>
                  <a:ext cx="0" cy="216024"/>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cxnSp>
            <p:nvCxnSpPr>
              <p:cNvPr id="169" name="直接箭头连接符 168"/>
              <p:cNvCxnSpPr/>
              <p:nvPr/>
            </p:nvCxnSpPr>
            <p:spPr>
              <a:xfrm flipH="1">
                <a:off x="1351784" y="1477164"/>
                <a:ext cx="6426668" cy="0"/>
              </a:xfrm>
              <a:prstGeom prst="straightConnector1">
                <a:avLst/>
              </a:prstGeom>
              <a:ln w="190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67" name="TextBox 166"/>
            <p:cNvSpPr txBox="1"/>
            <p:nvPr/>
          </p:nvSpPr>
          <p:spPr>
            <a:xfrm>
              <a:off x="5985173" y="4077072"/>
              <a:ext cx="603051" cy="523220"/>
            </a:xfrm>
            <a:prstGeom prst="rect">
              <a:avLst/>
            </a:prstGeom>
            <a:noFill/>
          </p:spPr>
          <p:txBody>
            <a:bodyPr wrap="square" rtlCol="0">
              <a:spAutoFit/>
            </a:bodyPr>
            <a:lstStyle/>
            <a:p>
              <a:r>
                <a:rPr lang="el-GR" altLang="zh-CN" sz="2800" b="1" dirty="0" smtClean="0">
                  <a:solidFill>
                    <a:schemeClr val="accent2"/>
                  </a:solidFill>
                  <a:effectLst>
                    <a:outerShdw blurRad="38100" dist="38100" dir="2700000" algn="tl">
                      <a:srgbClr val="000000">
                        <a:alpha val="43137"/>
                      </a:srgbClr>
                    </a:outerShdw>
                  </a:effectLst>
                </a:rPr>
                <a:t>Ε</a:t>
              </a:r>
              <a:r>
                <a:rPr lang="en-US" altLang="zh-CN" sz="2800" b="1" dirty="0" smtClean="0">
                  <a:solidFill>
                    <a:schemeClr val="accent2"/>
                  </a:solidFill>
                  <a:effectLst>
                    <a:outerShdw blurRad="38100" dist="38100" dir="2700000" algn="tl">
                      <a:srgbClr val="000000">
                        <a:alpha val="43137"/>
                      </a:srgbClr>
                    </a:outerShdw>
                  </a:effectLst>
                </a:rPr>
                <a:t>’</a:t>
              </a:r>
              <a:endParaRPr lang="zh-CN" altLang="en-US" sz="2800" b="1" dirty="0">
                <a:solidFill>
                  <a:schemeClr val="accent2"/>
                </a:solidFill>
                <a:effectLst>
                  <a:outerShdw blurRad="38100" dist="38100" dir="2700000" algn="tl">
                    <a:srgbClr val="000000">
                      <a:alpha val="43137"/>
                    </a:srgbClr>
                  </a:outerShdw>
                </a:effectLst>
              </a:endParaRPr>
            </a:p>
          </p:txBody>
        </p:sp>
      </p:grpSp>
      <p:grpSp>
        <p:nvGrpSpPr>
          <p:cNvPr id="142" name="组合 58"/>
          <p:cNvGrpSpPr/>
          <p:nvPr/>
        </p:nvGrpSpPr>
        <p:grpSpPr>
          <a:xfrm>
            <a:off x="8676456" y="116632"/>
            <a:ext cx="370327" cy="432048"/>
            <a:chOff x="5940152" y="2420888"/>
            <a:chExt cx="432048" cy="504056"/>
          </a:xfrm>
        </p:grpSpPr>
        <p:sp>
          <p:nvSpPr>
            <p:cNvPr id="143" name="折角形 142"/>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连接符 147"/>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2"/>
                                        </p:tgtEl>
                                        <p:attrNameLst>
                                          <p:attrName>style.visibility</p:attrName>
                                        </p:attrNameLst>
                                      </p:cBhvr>
                                      <p:to>
                                        <p:strVal val="visible"/>
                                      </p:to>
                                    </p:set>
                                    <p:animEffect transition="in" filter="wipe(left)">
                                      <p:cBhvr>
                                        <p:cTn id="20" dur="500"/>
                                        <p:tgtEl>
                                          <p:spTgt spid="1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3"/>
                                        </p:tgtEl>
                                        <p:attrNameLst>
                                          <p:attrName>style.visibility</p:attrName>
                                        </p:attrNameLst>
                                      </p:cBhvr>
                                      <p:to>
                                        <p:strVal val="visible"/>
                                      </p:to>
                                    </p:set>
                                    <p:animEffect transition="in" filter="wipe(left)">
                                      <p:cBhvr>
                                        <p:cTn id="25"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2" grpId="0" animBg="1"/>
      <p:bldP spid="1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a:t>
            </a:r>
            <a:r>
              <a:rPr lang="en-US" altLang="zh-CN" dirty="0" smtClean="0"/>
              <a:t>B</a:t>
            </a:r>
            <a:r>
              <a:rPr lang="zh-CN" altLang="en-US" dirty="0" smtClean="0"/>
              <a:t>、</a:t>
            </a:r>
            <a:r>
              <a:rPr lang="en-US" altLang="zh-CN" dirty="0" smtClean="0"/>
              <a:t>E</a:t>
            </a:r>
            <a:r>
              <a:rPr lang="zh-CN" altLang="en-US" dirty="0" smtClean="0"/>
              <a:t>管脚名字的由来</a:t>
            </a:r>
            <a:endParaRPr lang="zh-CN" altLang="en-US" dirty="0"/>
          </a:p>
        </p:txBody>
      </p:sp>
      <p:sp>
        <p:nvSpPr>
          <p:cNvPr id="3" name="内容占位符 2"/>
          <p:cNvSpPr>
            <a:spLocks noGrp="1"/>
          </p:cNvSpPr>
          <p:nvPr>
            <p:ph idx="1"/>
          </p:nvPr>
        </p:nvSpPr>
        <p:spPr/>
        <p:txBody>
          <a:bodyPr/>
          <a:lstStyle/>
          <a:p>
            <a:r>
              <a:rPr lang="en-US" altLang="zh-CN" b="1" dirty="0" smtClean="0">
                <a:effectLst>
                  <a:outerShdw blurRad="38100" dist="38100" dir="2700000" algn="tl">
                    <a:srgbClr val="000000">
                      <a:alpha val="43137"/>
                    </a:srgbClr>
                  </a:outerShdw>
                </a:effectLst>
              </a:rPr>
              <a:t>C</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Collector</a:t>
            </a:r>
            <a:r>
              <a:rPr lang="zh-CN" altLang="en-US" b="1" dirty="0" smtClean="0">
                <a:effectLst>
                  <a:outerShdw blurRad="38100" dist="38100" dir="2700000" algn="tl">
                    <a:srgbClr val="000000">
                      <a:alpha val="43137"/>
                    </a:srgbClr>
                  </a:outerShdw>
                </a:effectLst>
              </a:rPr>
              <a:t>（集电极）</a:t>
            </a:r>
            <a:endParaRPr lang="en-US" altLang="zh-CN" b="1" dirty="0" smtClean="0">
              <a:effectLst>
                <a:outerShdw blurRad="38100" dist="38100" dir="2700000" algn="tl">
                  <a:srgbClr val="000000">
                    <a:alpha val="43137"/>
                  </a:srgbClr>
                </a:outerShdw>
              </a:effectLst>
            </a:endParaRPr>
          </a:p>
          <a:p>
            <a:r>
              <a:rPr lang="en-US" altLang="zh-CN" b="1" dirty="0" smtClean="0">
                <a:effectLst>
                  <a:outerShdw blurRad="38100" dist="38100" dir="2700000" algn="tl">
                    <a:srgbClr val="000000">
                      <a:alpha val="43137"/>
                    </a:srgbClr>
                  </a:outerShdw>
                </a:effectLst>
              </a:rPr>
              <a:t>B</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Base</a:t>
            </a:r>
            <a:r>
              <a:rPr lang="zh-CN" altLang="en-US" b="1" dirty="0" smtClean="0">
                <a:effectLst>
                  <a:outerShdw blurRad="38100" dist="38100" dir="2700000" algn="tl">
                    <a:srgbClr val="000000">
                      <a:alpha val="43137"/>
                    </a:srgbClr>
                  </a:outerShdw>
                </a:effectLst>
              </a:rPr>
              <a:t>（基极）</a:t>
            </a:r>
            <a:endParaRPr lang="en-US" altLang="zh-CN" b="1" dirty="0" smtClean="0">
              <a:effectLst>
                <a:outerShdw blurRad="38100" dist="38100" dir="2700000" algn="tl">
                  <a:srgbClr val="000000">
                    <a:alpha val="43137"/>
                  </a:srgbClr>
                </a:outerShdw>
              </a:effectLst>
            </a:endParaRPr>
          </a:p>
          <a:p>
            <a:r>
              <a:rPr lang="en-US" altLang="zh-CN" b="1" dirty="0" smtClean="0">
                <a:effectLst>
                  <a:outerShdw blurRad="38100" dist="38100" dir="2700000" algn="tl">
                    <a:srgbClr val="000000">
                      <a:alpha val="43137"/>
                    </a:srgbClr>
                  </a:outerShdw>
                </a:effectLst>
              </a:rPr>
              <a:t>E</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Emitter</a:t>
            </a:r>
            <a:r>
              <a:rPr lang="zh-CN" altLang="en-US" b="1" dirty="0" smtClean="0">
                <a:effectLst>
                  <a:outerShdw blurRad="38100" dist="38100" dir="2700000" algn="tl">
                    <a:srgbClr val="000000">
                      <a:alpha val="43137"/>
                    </a:srgbClr>
                  </a:outerShdw>
                </a:effectLst>
              </a:rPr>
              <a:t>（发射极）</a:t>
            </a:r>
            <a:endParaRPr lang="zh-CN" altLang="en-US" b="1" dirty="0">
              <a:effectLst>
                <a:outerShdw blurRad="38100" dist="38100" dir="2700000" algn="tl">
                  <a:srgbClr val="000000">
                    <a:alpha val="43137"/>
                  </a:srgbClr>
                </a:outerShdw>
              </a:effectLst>
            </a:endParaRPr>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7" name="TextBox 6"/>
          <p:cNvSpPr txBox="1"/>
          <p:nvPr/>
        </p:nvSpPr>
        <p:spPr>
          <a:xfrm>
            <a:off x="5032227" y="1628800"/>
            <a:ext cx="1988045" cy="523220"/>
          </a:xfrm>
          <a:prstGeom prst="rect">
            <a:avLst/>
          </a:prstGeom>
          <a:noFill/>
        </p:spPr>
        <p:txBody>
          <a:bodyPr wrap="none" rtlCol="0">
            <a:spAutoFit/>
          </a:bodyPr>
          <a:lstStyle/>
          <a:p>
            <a:r>
              <a:rPr lang="zh-CN" altLang="en-US" sz="2800" b="1" dirty="0" smtClean="0">
                <a:solidFill>
                  <a:srgbClr val="FF0000"/>
                </a:solidFill>
                <a:effectLst>
                  <a:outerShdw blurRad="38100" dist="38100" dir="2700000" algn="tl">
                    <a:srgbClr val="000000">
                      <a:alpha val="43137"/>
                    </a:srgbClr>
                  </a:outerShdw>
                </a:effectLst>
              </a:rPr>
              <a:t>收集载流子</a:t>
            </a:r>
            <a:endParaRPr lang="zh-CN" altLang="en-US" sz="2800" b="1" dirty="0">
              <a:solidFill>
                <a:srgbClr val="FF0000"/>
              </a:solidFill>
              <a:effectLst>
                <a:outerShdw blurRad="38100" dist="38100" dir="2700000" algn="tl">
                  <a:srgbClr val="000000">
                    <a:alpha val="43137"/>
                  </a:srgbClr>
                </a:outerShdw>
              </a:effectLst>
            </a:endParaRPr>
          </a:p>
        </p:txBody>
      </p:sp>
      <p:sp>
        <p:nvSpPr>
          <p:cNvPr id="8" name="TextBox 7"/>
          <p:cNvSpPr txBox="1"/>
          <p:nvPr/>
        </p:nvSpPr>
        <p:spPr>
          <a:xfrm>
            <a:off x="4644008" y="2780928"/>
            <a:ext cx="1988045" cy="523220"/>
          </a:xfrm>
          <a:prstGeom prst="rect">
            <a:avLst/>
          </a:prstGeom>
          <a:noFill/>
        </p:spPr>
        <p:txBody>
          <a:bodyPr wrap="none" rtlCol="0">
            <a:spAutoFit/>
          </a:bodyPr>
          <a:lstStyle/>
          <a:p>
            <a:r>
              <a:rPr lang="zh-CN" altLang="en-US" sz="2800" b="1" dirty="0" smtClean="0">
                <a:solidFill>
                  <a:srgbClr val="FF0000"/>
                </a:solidFill>
                <a:effectLst>
                  <a:outerShdw blurRad="38100" dist="38100" dir="2700000" algn="tl">
                    <a:srgbClr val="000000">
                      <a:alpha val="43137"/>
                    </a:srgbClr>
                  </a:outerShdw>
                </a:effectLst>
              </a:rPr>
              <a:t>发射载流子</a:t>
            </a:r>
            <a:endParaRPr lang="zh-CN" altLang="en-US" sz="2800" b="1" dirty="0">
              <a:solidFill>
                <a:srgbClr val="FF0000"/>
              </a:solidFill>
              <a:effectLst>
                <a:outerShdw blurRad="38100" dist="38100" dir="2700000" algn="tl">
                  <a:srgbClr val="000000">
                    <a:alpha val="43137"/>
                  </a:srgbClr>
                </a:outerShdw>
              </a:effectLst>
            </a:endParaRPr>
          </a:p>
        </p:txBody>
      </p:sp>
      <p:grpSp>
        <p:nvGrpSpPr>
          <p:cNvPr id="13" name="组合 28"/>
          <p:cNvGrpSpPr/>
          <p:nvPr/>
        </p:nvGrpSpPr>
        <p:grpSpPr>
          <a:xfrm>
            <a:off x="1143174" y="3356992"/>
            <a:ext cx="6669186" cy="3024336"/>
            <a:chOff x="1143174" y="3356992"/>
            <a:chExt cx="6669186" cy="3024336"/>
          </a:xfrm>
        </p:grpSpPr>
        <p:cxnSp>
          <p:nvCxnSpPr>
            <p:cNvPr id="26" name="直接连接符 25"/>
            <p:cNvCxnSpPr/>
            <p:nvPr/>
          </p:nvCxnSpPr>
          <p:spPr>
            <a:xfrm flipV="1">
              <a:off x="3965456" y="3618736"/>
              <a:ext cx="0" cy="168404"/>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5181972" y="3618736"/>
              <a:ext cx="0" cy="168404"/>
            </a:xfrm>
            <a:prstGeom prst="line">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059832" y="5445224"/>
              <a:ext cx="302433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p:nvPr/>
          </p:nvSpPr>
          <p:spPr>
            <a:xfrm rot="5400000">
              <a:off x="3409682" y="4087262"/>
              <a:ext cx="1093707" cy="497263"/>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五边形 11"/>
            <p:cNvSpPr/>
            <p:nvPr/>
          </p:nvSpPr>
          <p:spPr>
            <a:xfrm rot="5400000">
              <a:off x="4640611" y="4087263"/>
              <a:ext cx="1093707" cy="497263"/>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矩形 9"/>
            <p:cNvSpPr/>
            <p:nvPr/>
          </p:nvSpPr>
          <p:spPr>
            <a:xfrm>
              <a:off x="3059832" y="4869160"/>
              <a:ext cx="3024336"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14" name="直接连接符 13"/>
            <p:cNvCxnSpPr/>
            <p:nvPr/>
          </p:nvCxnSpPr>
          <p:spPr>
            <a:xfrm flipH="1">
              <a:off x="5166732" y="3645024"/>
              <a:ext cx="648072" cy="0"/>
            </a:xfrm>
            <a:prstGeom prst="line">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3359150" y="3645024"/>
              <a:ext cx="631826"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572000" y="5661248"/>
              <a:ext cx="0" cy="36004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199656" y="3567301"/>
              <a:ext cx="144016" cy="144016"/>
            </a:xfrm>
            <a:prstGeom prst="ellipse">
              <a:avLst/>
            </a:prstGeom>
            <a:noFill/>
            <a:ln w="57150">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804907" y="3567301"/>
              <a:ext cx="144016" cy="144016"/>
            </a:xfrm>
            <a:prstGeom prst="ellipse">
              <a:avLst/>
            </a:prstGeom>
            <a:noFill/>
            <a:ln w="57150">
              <a:solidFill>
                <a:schemeClr val="accent3">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99992" y="6011763"/>
              <a:ext cx="144016" cy="144016"/>
            </a:xfrm>
            <a:prstGeom prst="ellipse">
              <a:avLst/>
            </a:prstGeom>
            <a:noFill/>
            <a:ln w="571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143174" y="3356992"/>
              <a:ext cx="2060674" cy="646331"/>
            </a:xfrm>
            <a:prstGeom prst="rect">
              <a:avLst/>
            </a:prstGeom>
            <a:noFill/>
          </p:spPr>
          <p:txBody>
            <a:bodyPr wrap="square" rtlCol="0">
              <a:spAutoFit/>
            </a:bodyPr>
            <a:lstStyle/>
            <a:p>
              <a:pPr algn="r"/>
              <a:r>
                <a:rPr lang="en-US" altLang="zh-CN" sz="3600" b="1" dirty="0" smtClean="0">
                  <a:solidFill>
                    <a:schemeClr val="accent6">
                      <a:lumMod val="50000"/>
                    </a:schemeClr>
                  </a:solidFill>
                  <a:effectLst>
                    <a:outerShdw blurRad="38100" dist="38100" dir="2700000" algn="tl">
                      <a:srgbClr val="000000">
                        <a:alpha val="43137"/>
                      </a:srgbClr>
                    </a:outerShdw>
                  </a:effectLst>
                </a:rPr>
                <a:t>Collector</a:t>
              </a:r>
              <a:endParaRPr lang="zh-CN" altLang="en-US" sz="3600" b="1" dirty="0">
                <a:solidFill>
                  <a:schemeClr val="accent6">
                    <a:lumMod val="50000"/>
                  </a:schemeClr>
                </a:solidFill>
                <a:effectLst>
                  <a:outerShdw blurRad="38100" dist="38100" dir="2700000" algn="tl">
                    <a:srgbClr val="000000">
                      <a:alpha val="43137"/>
                    </a:srgbClr>
                  </a:outerShdw>
                </a:effectLst>
              </a:endParaRPr>
            </a:p>
          </p:txBody>
        </p:sp>
        <p:sp>
          <p:nvSpPr>
            <p:cNvPr id="21" name="TextBox 20"/>
            <p:cNvSpPr txBox="1"/>
            <p:nvPr/>
          </p:nvSpPr>
          <p:spPr>
            <a:xfrm>
              <a:off x="5940152" y="3358733"/>
              <a:ext cx="1872208" cy="646331"/>
            </a:xfrm>
            <a:prstGeom prst="rect">
              <a:avLst/>
            </a:prstGeom>
            <a:noFill/>
          </p:spPr>
          <p:txBody>
            <a:bodyPr wrap="square" rtlCol="0">
              <a:spAutoFit/>
            </a:bodyPr>
            <a:lstStyle/>
            <a:p>
              <a:r>
                <a:rPr lang="en-US" altLang="zh-CN" sz="3600" b="1" dirty="0" smtClean="0">
                  <a:solidFill>
                    <a:schemeClr val="accent3">
                      <a:lumMod val="50000"/>
                    </a:schemeClr>
                  </a:solidFill>
                  <a:effectLst>
                    <a:outerShdw blurRad="38100" dist="38100" dir="2700000" algn="tl">
                      <a:srgbClr val="000000">
                        <a:alpha val="43137"/>
                      </a:srgbClr>
                    </a:outerShdw>
                  </a:effectLst>
                </a:rPr>
                <a:t>Emitter</a:t>
              </a:r>
              <a:endParaRPr lang="zh-CN" altLang="en-US" sz="3600" b="1" dirty="0">
                <a:solidFill>
                  <a:schemeClr val="accent3">
                    <a:lumMod val="50000"/>
                  </a:schemeClr>
                </a:solidFill>
                <a:effectLst>
                  <a:outerShdw blurRad="38100" dist="38100" dir="2700000" algn="tl">
                    <a:srgbClr val="000000">
                      <a:alpha val="43137"/>
                    </a:srgbClr>
                  </a:outerShdw>
                </a:effectLst>
              </a:endParaRPr>
            </a:p>
          </p:txBody>
        </p:sp>
        <p:sp>
          <p:nvSpPr>
            <p:cNvPr id="22" name="TextBox 21"/>
            <p:cNvSpPr txBox="1"/>
            <p:nvPr/>
          </p:nvSpPr>
          <p:spPr>
            <a:xfrm>
              <a:off x="4644008" y="5734997"/>
              <a:ext cx="1512168" cy="646331"/>
            </a:xfrm>
            <a:prstGeom prst="rect">
              <a:avLst/>
            </a:prstGeom>
            <a:noFill/>
          </p:spPr>
          <p:txBody>
            <a:bodyPr wrap="square" rtlCol="0">
              <a:spAutoFit/>
            </a:bodyPr>
            <a:lstStyle/>
            <a:p>
              <a:r>
                <a:rPr lang="en-US" altLang="zh-CN" sz="3600" b="1" dirty="0" smtClean="0">
                  <a:solidFill>
                    <a:schemeClr val="accent1">
                      <a:lumMod val="75000"/>
                    </a:schemeClr>
                  </a:solidFill>
                  <a:effectLst>
                    <a:outerShdw blurRad="38100" dist="38100" dir="2700000" algn="tl">
                      <a:srgbClr val="000000">
                        <a:alpha val="43137"/>
                      </a:srgbClr>
                    </a:outerShdw>
                  </a:effectLst>
                </a:rPr>
                <a:t>Base</a:t>
              </a:r>
              <a:endParaRPr lang="zh-CN" altLang="en-US" sz="3600" b="1" dirty="0">
                <a:solidFill>
                  <a:schemeClr val="accent1">
                    <a:lumMod val="75000"/>
                  </a:schemeClr>
                </a:solidFill>
                <a:effectLst>
                  <a:outerShdw blurRad="38100" dist="38100" dir="2700000" algn="tl">
                    <a:srgbClr val="000000">
                      <a:alpha val="43137"/>
                    </a:srgbClr>
                  </a:outerShdw>
                </a:effectLst>
              </a:endParaRPr>
            </a:p>
          </p:txBody>
        </p:sp>
      </p:grpSp>
      <p:sp>
        <p:nvSpPr>
          <p:cNvPr id="28" name="TextBox 27"/>
          <p:cNvSpPr txBox="1"/>
          <p:nvPr/>
        </p:nvSpPr>
        <p:spPr>
          <a:xfrm>
            <a:off x="6444209" y="4205406"/>
            <a:ext cx="2448271" cy="1815882"/>
          </a:xfrm>
          <a:prstGeom prst="rect">
            <a:avLst/>
          </a:prstGeom>
          <a:noFill/>
        </p:spPr>
        <p:txBody>
          <a:bodyPr wrap="square" rtlCol="0">
            <a:spAutoFit/>
          </a:bodyPr>
          <a:lstStyle/>
          <a:p>
            <a:r>
              <a:rPr lang="zh-CN" altLang="en-US" sz="2800" b="1" dirty="0" smtClean="0">
                <a:solidFill>
                  <a:srgbClr val="FF0000"/>
                </a:solidFill>
                <a:effectLst>
                  <a:outerShdw blurRad="38100" dist="38100" dir="2700000" algn="tl">
                    <a:srgbClr val="000000">
                      <a:alpha val="43137"/>
                    </a:srgbClr>
                  </a:outerShdw>
                </a:effectLst>
              </a:rPr>
              <a:t>发明晶体管时是在半导体基极上设立金属针进行的实验</a:t>
            </a:r>
            <a:endParaRPr lang="zh-CN" altLang="en-US" sz="2800" b="1" dirty="0">
              <a:solidFill>
                <a:srgbClr val="FF0000"/>
              </a:solidFill>
              <a:effectLst>
                <a:outerShdw blurRad="38100" dist="38100" dir="2700000" algn="tl">
                  <a:srgbClr val="000000">
                    <a:alpha val="43137"/>
                  </a:srgbClr>
                </a:outerShdw>
              </a:effectLst>
            </a:endParaRPr>
          </a:p>
        </p:txBody>
      </p:sp>
      <p:grpSp>
        <p:nvGrpSpPr>
          <p:cNvPr id="27" name="组合 58"/>
          <p:cNvGrpSpPr/>
          <p:nvPr/>
        </p:nvGrpSpPr>
        <p:grpSpPr>
          <a:xfrm>
            <a:off x="8676456" y="116632"/>
            <a:ext cx="370327" cy="432048"/>
            <a:chOff x="5940152" y="2420888"/>
            <a:chExt cx="432048" cy="504056"/>
          </a:xfrm>
        </p:grpSpPr>
        <p:sp>
          <p:nvSpPr>
            <p:cNvPr id="29" name="折角形 28"/>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49"/>
          <p:cNvGrpSpPr/>
          <p:nvPr/>
        </p:nvGrpSpPr>
        <p:grpSpPr>
          <a:xfrm>
            <a:off x="7308304" y="1331204"/>
            <a:ext cx="1759496" cy="4906108"/>
            <a:chOff x="7467600" y="1481667"/>
            <a:chExt cx="1600200" cy="4461933"/>
          </a:xfrm>
        </p:grpSpPr>
        <p:pic>
          <p:nvPicPr>
            <p:cNvPr id="77" name="图片 76" descr="下载.jpg"/>
            <p:cNvPicPr>
              <a:picLocks noChangeAspect="1"/>
            </p:cNvPicPr>
            <p:nvPr/>
          </p:nvPicPr>
          <p:blipFill>
            <a:blip r:embed="rId2" cstate="screen"/>
            <a:srcRect/>
            <a:stretch>
              <a:fillRect/>
            </a:stretch>
          </p:blipFill>
          <p:spPr>
            <a:xfrm>
              <a:off x="7467600" y="1481667"/>
              <a:ext cx="1600200" cy="4461933"/>
            </a:xfrm>
            <a:prstGeom prst="rect">
              <a:avLst/>
            </a:prstGeom>
          </p:spPr>
        </p:pic>
        <p:sp>
          <p:nvSpPr>
            <p:cNvPr id="148" name="矩形 147"/>
            <p:cNvSpPr/>
            <p:nvPr/>
          </p:nvSpPr>
          <p:spPr>
            <a:xfrm>
              <a:off x="8002984" y="2192164"/>
              <a:ext cx="613966" cy="75423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dirty="0" smtClean="0"/>
              <a:t>三极管</a:t>
            </a:r>
            <a:r>
              <a:rPr lang="en-US" altLang="zh-CN" dirty="0" smtClean="0"/>
              <a:t>(PNP)</a:t>
            </a:r>
            <a:endParaRPr lang="zh-CN" altLang="en-US" dirty="0"/>
          </a:p>
        </p:txBody>
      </p:sp>
      <p:sp>
        <p:nvSpPr>
          <p:cNvPr id="3" name="日期占位符 2"/>
          <p:cNvSpPr>
            <a:spLocks noGrp="1"/>
          </p:cNvSpPr>
          <p:nvPr>
            <p:ph type="dt" sz="half" idx="10"/>
          </p:nvPr>
        </p:nvSpPr>
        <p:spPr/>
        <p:txBody>
          <a:bodyPr/>
          <a:lstStyle/>
          <a:p>
            <a:fld id="{4EDA445F-EC0A-4F4A-A8B2-CCE83F8A978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CASK</a:t>
            </a:r>
            <a:r>
              <a:rPr lang="zh-CN" altLang="en-US" smtClean="0"/>
              <a:t>机器人竞赛</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35</a:t>
            </a:fld>
            <a:endParaRPr lang="zh-CN" altLang="en-US"/>
          </a:p>
        </p:txBody>
      </p:sp>
      <p:pic>
        <p:nvPicPr>
          <p:cNvPr id="76" name="图片 75" descr="u=384660419,4097762702&amp;fm=21&amp;gp=0.jpg"/>
          <p:cNvPicPr>
            <a:picLocks noChangeAspect="1"/>
          </p:cNvPicPr>
          <p:nvPr/>
        </p:nvPicPr>
        <p:blipFill>
          <a:blip r:embed="rId3" cstate="screen"/>
          <a:srcRect/>
          <a:stretch>
            <a:fillRect/>
          </a:stretch>
        </p:blipFill>
        <p:spPr>
          <a:xfrm>
            <a:off x="45367" y="2132856"/>
            <a:ext cx="2438401" cy="2177989"/>
          </a:xfrm>
          <a:prstGeom prst="rect">
            <a:avLst/>
          </a:prstGeom>
        </p:spPr>
      </p:pic>
      <p:sp>
        <p:nvSpPr>
          <p:cNvPr id="82" name="TextBox 81"/>
          <p:cNvSpPr txBox="1"/>
          <p:nvPr/>
        </p:nvSpPr>
        <p:spPr bwMode="auto">
          <a:xfrm>
            <a:off x="7668344" y="5373216"/>
            <a:ext cx="364202" cy="523220"/>
          </a:xfrm>
          <a:prstGeom prst="rect">
            <a:avLst/>
          </a:prstGeom>
          <a:noFill/>
          <a:ln w="9525">
            <a:noFill/>
            <a:miter lim="800000"/>
            <a:headEnd/>
            <a:tailEnd/>
          </a:ln>
          <a:effectLst>
            <a:outerShdw dist="35921" dir="2700000" algn="ctr" rotWithShape="0">
              <a:srgbClr val="000514"/>
            </a:outerShdw>
          </a:effectLst>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rPr>
              <a:t>E</a:t>
            </a:r>
            <a:endParaRPr kumimoji="0" lang="zh-CN" altLang="en-US"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endParaRPr>
          </a:p>
        </p:txBody>
      </p:sp>
      <p:sp>
        <p:nvSpPr>
          <p:cNvPr id="83" name="TextBox 82"/>
          <p:cNvSpPr txBox="1"/>
          <p:nvPr/>
        </p:nvSpPr>
        <p:spPr bwMode="auto">
          <a:xfrm>
            <a:off x="7981528" y="5390108"/>
            <a:ext cx="364202" cy="523220"/>
          </a:xfrm>
          <a:prstGeom prst="rect">
            <a:avLst/>
          </a:prstGeom>
          <a:noFill/>
          <a:ln w="9525">
            <a:noFill/>
            <a:miter lim="800000"/>
            <a:headEnd/>
            <a:tailEnd/>
          </a:ln>
          <a:effectLst>
            <a:outerShdw dist="35921" dir="2700000" algn="ctr" rotWithShape="0">
              <a:srgbClr val="000514"/>
            </a:outerShdw>
          </a:effectLst>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rPr>
              <a:t>B</a:t>
            </a:r>
            <a:endParaRPr kumimoji="0" lang="zh-CN" altLang="en-US"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endParaRPr>
          </a:p>
        </p:txBody>
      </p:sp>
      <p:sp>
        <p:nvSpPr>
          <p:cNvPr id="84" name="TextBox 83"/>
          <p:cNvSpPr txBox="1"/>
          <p:nvPr/>
        </p:nvSpPr>
        <p:spPr bwMode="auto">
          <a:xfrm>
            <a:off x="8274154" y="5387960"/>
            <a:ext cx="364202" cy="523220"/>
          </a:xfrm>
          <a:prstGeom prst="rect">
            <a:avLst/>
          </a:prstGeom>
          <a:noFill/>
          <a:ln w="9525">
            <a:noFill/>
            <a:miter lim="800000"/>
            <a:headEnd/>
            <a:tailEnd/>
          </a:ln>
          <a:effectLst>
            <a:outerShdw dist="35921" dir="2700000" algn="ctr" rotWithShape="0">
              <a:srgbClr val="000514"/>
            </a:outerShdw>
          </a:effectLst>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rPr>
              <a:t>C</a:t>
            </a:r>
            <a:endParaRPr kumimoji="0" lang="zh-CN" altLang="en-US"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endParaRPr>
          </a:p>
        </p:txBody>
      </p:sp>
      <p:grpSp>
        <p:nvGrpSpPr>
          <p:cNvPr id="7" name="组合 83"/>
          <p:cNvGrpSpPr/>
          <p:nvPr/>
        </p:nvGrpSpPr>
        <p:grpSpPr>
          <a:xfrm>
            <a:off x="4560591" y="1988840"/>
            <a:ext cx="1904999" cy="2961620"/>
            <a:chOff x="5334001" y="3591580"/>
            <a:chExt cx="1904999" cy="2961620"/>
          </a:xfrm>
        </p:grpSpPr>
        <p:sp>
          <p:nvSpPr>
            <p:cNvPr id="107" name="TextBox 106"/>
            <p:cNvSpPr txBox="1"/>
            <p:nvPr/>
          </p:nvSpPr>
          <p:spPr bwMode="auto">
            <a:xfrm>
              <a:off x="6722398" y="6029980"/>
              <a:ext cx="364202"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i="0" u="none" strike="noStrike" kern="0" normalizeH="0" baseline="0" noProof="0" dirty="0" smtClean="0">
                  <a:uLnTx/>
                  <a:uFillTx/>
                  <a:latin typeface="黑体" pitchFamily="2" charset="-122"/>
                  <a:ea typeface="黑体" pitchFamily="2" charset="-122"/>
                </a:rPr>
                <a:t>C</a:t>
              </a:r>
              <a:endParaRPr kumimoji="0" lang="zh-CN" altLang="en-US" sz="2800" i="0" u="none" strike="noStrike" kern="0" normalizeH="0" baseline="0" noProof="0" dirty="0" smtClean="0">
                <a:uLnTx/>
                <a:uFillTx/>
                <a:latin typeface="黑体" pitchFamily="2" charset="-122"/>
                <a:ea typeface="黑体" pitchFamily="2" charset="-122"/>
              </a:endParaRPr>
            </a:p>
          </p:txBody>
        </p:sp>
        <p:sp>
          <p:nvSpPr>
            <p:cNvPr id="108" name="TextBox 107"/>
            <p:cNvSpPr txBox="1"/>
            <p:nvPr/>
          </p:nvSpPr>
          <p:spPr bwMode="auto">
            <a:xfrm>
              <a:off x="6705600" y="3591580"/>
              <a:ext cx="364202"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i="0" u="none" strike="noStrike" kern="0" normalizeH="0" baseline="0" noProof="0" dirty="0" smtClean="0">
                  <a:uLnTx/>
                  <a:uFillTx/>
                  <a:latin typeface="黑体" pitchFamily="2" charset="-122"/>
                  <a:ea typeface="黑体" pitchFamily="2" charset="-122"/>
                </a:rPr>
                <a:t>E</a:t>
              </a:r>
              <a:endParaRPr kumimoji="0" lang="zh-CN" altLang="en-US" sz="2800" i="0" u="none" strike="noStrike" kern="0" normalizeH="0" baseline="0" noProof="0" dirty="0" smtClean="0">
                <a:uLnTx/>
                <a:uFillTx/>
                <a:latin typeface="黑体" pitchFamily="2" charset="-122"/>
                <a:ea typeface="黑体" pitchFamily="2" charset="-122"/>
              </a:endParaRPr>
            </a:p>
          </p:txBody>
        </p:sp>
        <p:sp>
          <p:nvSpPr>
            <p:cNvPr id="109" name="TextBox 108"/>
            <p:cNvSpPr txBox="1"/>
            <p:nvPr/>
          </p:nvSpPr>
          <p:spPr bwMode="auto">
            <a:xfrm>
              <a:off x="5417418" y="4220488"/>
              <a:ext cx="364202"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i="0" u="none" strike="noStrike" kern="0" normalizeH="0" baseline="0" noProof="0" dirty="0" smtClean="0">
                  <a:uLnTx/>
                  <a:uFillTx/>
                  <a:latin typeface="黑体" pitchFamily="2" charset="-122"/>
                  <a:ea typeface="黑体" pitchFamily="2" charset="-122"/>
                </a:rPr>
                <a:t>B</a:t>
              </a:r>
              <a:endParaRPr kumimoji="0" lang="zh-CN" altLang="en-US" sz="2800" i="0" u="none" strike="noStrike" kern="0" normalizeH="0" baseline="0" noProof="0" dirty="0" smtClean="0">
                <a:uLnTx/>
                <a:uFillTx/>
                <a:latin typeface="黑体" pitchFamily="2" charset="-122"/>
                <a:ea typeface="黑体" pitchFamily="2" charset="-122"/>
              </a:endParaRPr>
            </a:p>
          </p:txBody>
        </p:sp>
        <p:sp>
          <p:nvSpPr>
            <p:cNvPr id="110" name="矩形 109"/>
            <p:cNvSpPr/>
            <p:nvPr/>
          </p:nvSpPr>
          <p:spPr>
            <a:xfrm flipH="1">
              <a:off x="6477000" y="4048780"/>
              <a:ext cx="762000" cy="2057400"/>
            </a:xfrm>
            <a:prstGeom prst="rect">
              <a:avLst/>
            </a:prstGeom>
            <a:solidFill>
              <a:srgbClr val="0099CC"/>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11" name="矩形 110"/>
            <p:cNvSpPr/>
            <p:nvPr/>
          </p:nvSpPr>
          <p:spPr>
            <a:xfrm flipH="1">
              <a:off x="5486400" y="4687408"/>
              <a:ext cx="990600" cy="762000"/>
            </a:xfrm>
            <a:prstGeom prst="rect">
              <a:avLst/>
            </a:prstGeom>
            <a:solidFill>
              <a:srgbClr val="0099CC"/>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12" name="椭圆 111"/>
            <p:cNvSpPr/>
            <p:nvPr/>
          </p:nvSpPr>
          <p:spPr>
            <a:xfrm flipH="1">
              <a:off x="6752772" y="5144608"/>
              <a:ext cx="457200" cy="4572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13" name="椭圆 112"/>
            <p:cNvSpPr/>
            <p:nvPr/>
          </p:nvSpPr>
          <p:spPr>
            <a:xfrm flipH="1">
              <a:off x="6477000" y="5220808"/>
              <a:ext cx="457200" cy="4572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14" name="椭圆 113"/>
            <p:cNvSpPr/>
            <p:nvPr/>
          </p:nvSpPr>
          <p:spPr>
            <a:xfrm flipH="1">
              <a:off x="6781800" y="5525608"/>
              <a:ext cx="457200" cy="4572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15" name="椭圆 114"/>
            <p:cNvSpPr/>
            <p:nvPr/>
          </p:nvSpPr>
          <p:spPr>
            <a:xfrm flipH="1">
              <a:off x="6172200" y="4916008"/>
              <a:ext cx="457200" cy="4572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16" name="椭圆 115"/>
            <p:cNvSpPr/>
            <p:nvPr/>
          </p:nvSpPr>
          <p:spPr>
            <a:xfrm flipH="1">
              <a:off x="6477000" y="5525608"/>
              <a:ext cx="533400" cy="5334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17" name="椭圆 116"/>
            <p:cNvSpPr/>
            <p:nvPr/>
          </p:nvSpPr>
          <p:spPr>
            <a:xfrm flipH="1">
              <a:off x="6553200" y="4916008"/>
              <a:ext cx="457200" cy="4572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18" name="椭圆 117"/>
            <p:cNvSpPr/>
            <p:nvPr/>
          </p:nvSpPr>
          <p:spPr>
            <a:xfrm flipH="1">
              <a:off x="6477000" y="48398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19" name="椭圆 118"/>
            <p:cNvSpPr/>
            <p:nvPr/>
          </p:nvSpPr>
          <p:spPr>
            <a:xfrm flipH="1">
              <a:off x="6553200" y="45350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20" name="椭圆 119"/>
            <p:cNvSpPr/>
            <p:nvPr/>
          </p:nvSpPr>
          <p:spPr>
            <a:xfrm flipH="1">
              <a:off x="6858000" y="47636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21" name="椭圆 120"/>
            <p:cNvSpPr/>
            <p:nvPr/>
          </p:nvSpPr>
          <p:spPr>
            <a:xfrm flipH="1">
              <a:off x="6553200" y="43826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22" name="椭圆 121"/>
            <p:cNvSpPr/>
            <p:nvPr/>
          </p:nvSpPr>
          <p:spPr>
            <a:xfrm flipH="1">
              <a:off x="6477000" y="46112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23" name="椭圆 122"/>
            <p:cNvSpPr/>
            <p:nvPr/>
          </p:nvSpPr>
          <p:spPr>
            <a:xfrm flipH="1">
              <a:off x="7010400" y="49160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24" name="椭圆 123"/>
            <p:cNvSpPr/>
            <p:nvPr/>
          </p:nvSpPr>
          <p:spPr>
            <a:xfrm flipH="1">
              <a:off x="6324600" y="46874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25" name="椭圆 124"/>
            <p:cNvSpPr/>
            <p:nvPr/>
          </p:nvSpPr>
          <p:spPr>
            <a:xfrm flipH="1">
              <a:off x="6934200" y="42302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26" name="椭圆 125"/>
            <p:cNvSpPr/>
            <p:nvPr/>
          </p:nvSpPr>
          <p:spPr>
            <a:xfrm flipH="1">
              <a:off x="6781800" y="45350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27" name="椭圆 126"/>
            <p:cNvSpPr/>
            <p:nvPr/>
          </p:nvSpPr>
          <p:spPr>
            <a:xfrm flipH="1">
              <a:off x="6705600" y="46874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28" name="椭圆 127"/>
            <p:cNvSpPr/>
            <p:nvPr/>
          </p:nvSpPr>
          <p:spPr>
            <a:xfrm flipH="1">
              <a:off x="6781800" y="43826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29" name="椭圆 128"/>
            <p:cNvSpPr/>
            <p:nvPr/>
          </p:nvSpPr>
          <p:spPr>
            <a:xfrm flipH="1">
              <a:off x="7010400" y="445880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30" name="椭圆 129"/>
            <p:cNvSpPr/>
            <p:nvPr/>
          </p:nvSpPr>
          <p:spPr>
            <a:xfrm flipH="1">
              <a:off x="6977742" y="4625722"/>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normalizeH="0" baseline="0" noProof="0">
                <a:uLnTx/>
                <a:uFillTx/>
                <a:latin typeface="Garamond"/>
                <a:ea typeface="宋体"/>
                <a:cs typeface="+mn-cs"/>
              </a:endParaRPr>
            </a:p>
          </p:txBody>
        </p:sp>
        <p:sp>
          <p:nvSpPr>
            <p:cNvPr id="131" name="TextBox 130"/>
            <p:cNvSpPr txBox="1"/>
            <p:nvPr/>
          </p:nvSpPr>
          <p:spPr bwMode="auto">
            <a:xfrm>
              <a:off x="5334001" y="5679812"/>
              <a:ext cx="902811"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800" kern="0" dirty="0" smtClean="0">
                  <a:latin typeface="黑体" pitchFamily="2" charset="-122"/>
                  <a:ea typeface="黑体" pitchFamily="2" charset="-122"/>
                </a:rPr>
                <a:t>8550</a:t>
              </a:r>
              <a:endParaRPr kumimoji="0" lang="zh-CN" altLang="en-US" sz="2800" i="0" u="none" strike="noStrike" kern="0" normalizeH="0" baseline="0" noProof="0" dirty="0" smtClean="0">
                <a:uLnTx/>
                <a:uFillTx/>
                <a:latin typeface="黑体" pitchFamily="2" charset="-122"/>
                <a:ea typeface="黑体" pitchFamily="2" charset="-122"/>
              </a:endParaRPr>
            </a:p>
          </p:txBody>
        </p:sp>
      </p:grpSp>
      <p:pic>
        <p:nvPicPr>
          <p:cNvPr id="134" name="Picture 4"/>
          <p:cNvPicPr>
            <a:picLocks noChangeAspect="1" noChangeArrowheads="1"/>
          </p:cNvPicPr>
          <p:nvPr/>
        </p:nvPicPr>
        <p:blipFill>
          <a:blip r:embed="rId4" cstate="screen"/>
          <a:srcRect/>
          <a:stretch>
            <a:fillRect/>
          </a:stretch>
        </p:blipFill>
        <p:spPr bwMode="auto">
          <a:xfrm>
            <a:off x="3037384" y="3023289"/>
            <a:ext cx="1115516" cy="929596"/>
          </a:xfrm>
          <a:prstGeom prst="rect">
            <a:avLst/>
          </a:prstGeom>
          <a:noFill/>
          <a:ln w="9525">
            <a:noFill/>
            <a:miter lim="800000"/>
            <a:headEnd/>
            <a:tailEnd/>
          </a:ln>
        </p:spPr>
      </p:pic>
      <p:cxnSp>
        <p:nvCxnSpPr>
          <p:cNvPr id="135" name="直接箭头连接符 134"/>
          <p:cNvCxnSpPr/>
          <p:nvPr/>
        </p:nvCxnSpPr>
        <p:spPr>
          <a:xfrm flipH="1">
            <a:off x="5627390" y="2664460"/>
            <a:ext cx="762000" cy="685800"/>
          </a:xfrm>
          <a:prstGeom prst="straightConnector1">
            <a:avLst/>
          </a:prstGeom>
          <a:noFill/>
          <a:ln w="38100" cap="flat" cmpd="sng" algn="ctr">
            <a:solidFill>
              <a:srgbClr val="FF0000"/>
            </a:solidFill>
            <a:prstDash val="solid"/>
            <a:tailEnd type="arrow"/>
          </a:ln>
          <a:effectLst/>
        </p:spPr>
      </p:cxnSp>
      <p:sp>
        <p:nvSpPr>
          <p:cNvPr id="136" name="TextBox 135"/>
          <p:cNvSpPr txBox="1"/>
          <p:nvPr/>
        </p:nvSpPr>
        <p:spPr>
          <a:xfrm>
            <a:off x="45368" y="2854115"/>
            <a:ext cx="1426994" cy="923330"/>
          </a:xfrm>
          <a:prstGeom prst="rect">
            <a:avLst/>
          </a:prstGeom>
          <a:solidFill>
            <a:srgbClr val="FFFFFF"/>
          </a:solidFill>
          <a:ln w="25400" cap="flat" cmpd="sng" algn="ctr">
            <a:noFill/>
            <a:prstDash val="solid"/>
          </a:ln>
          <a:effectLst/>
        </p:spPr>
        <p:txBody>
          <a:bodyPr wrap="none" rtlCol="0">
            <a:spAutoFit/>
          </a:bodyPr>
          <a:lstStyle/>
          <a:p>
            <a:pPr marL="342900" marR="0" lvl="0" indent="-34290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1.   E </a:t>
            </a:r>
            <a:r>
              <a:rPr kumimoji="0" lang="zh-CN" altLang="en-US"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发射极</a:t>
            </a:r>
            <a:endPar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endParaRPr>
          </a:p>
          <a:p>
            <a:pPr marL="342900" marR="0" lvl="0" indent="-34290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2.   B </a:t>
            </a:r>
            <a:r>
              <a:rPr kumimoji="0" lang="zh-CN" altLang="en-US"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基极</a:t>
            </a:r>
            <a:endPar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endParaRPr>
          </a:p>
          <a:p>
            <a:pPr marL="342900" marR="0" lvl="0" indent="-34290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3.   C </a:t>
            </a:r>
            <a:r>
              <a:rPr kumimoji="0" lang="zh-CN" altLang="en-US"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集电极</a:t>
            </a:r>
            <a:endPar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endParaRPr>
          </a:p>
        </p:txBody>
      </p:sp>
      <p:grpSp>
        <p:nvGrpSpPr>
          <p:cNvPr id="8" name="组合 78"/>
          <p:cNvGrpSpPr/>
          <p:nvPr/>
        </p:nvGrpSpPr>
        <p:grpSpPr>
          <a:xfrm flipH="1">
            <a:off x="2783035" y="2492896"/>
            <a:ext cx="1280510" cy="1872208"/>
            <a:chOff x="2419705" y="1681334"/>
            <a:chExt cx="876138" cy="1872208"/>
          </a:xfrm>
        </p:grpSpPr>
        <p:sp>
          <p:nvSpPr>
            <p:cNvPr id="143" name="TextBox 142"/>
            <p:cNvSpPr txBox="1"/>
            <p:nvPr/>
          </p:nvSpPr>
          <p:spPr bwMode="auto">
            <a:xfrm>
              <a:off x="2442007" y="3030322"/>
              <a:ext cx="249191"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800" kern="0" dirty="0" smtClean="0">
                  <a:latin typeface="黑体" pitchFamily="2" charset="-122"/>
                  <a:ea typeface="黑体" pitchFamily="2" charset="-122"/>
                </a:rPr>
                <a:t>c</a:t>
              </a:r>
              <a:endParaRPr kumimoji="0" lang="zh-CN" altLang="en-US" sz="2800" i="0" u="none" strike="noStrike" kern="0" normalizeH="0" baseline="0" noProof="0" dirty="0" smtClean="0">
                <a:uLnTx/>
                <a:uFillTx/>
                <a:latin typeface="黑体" pitchFamily="2" charset="-122"/>
                <a:ea typeface="黑体" pitchFamily="2" charset="-122"/>
              </a:endParaRPr>
            </a:p>
          </p:txBody>
        </p:sp>
        <p:sp>
          <p:nvSpPr>
            <p:cNvPr id="144" name="TextBox 143"/>
            <p:cNvSpPr txBox="1"/>
            <p:nvPr/>
          </p:nvSpPr>
          <p:spPr bwMode="auto">
            <a:xfrm>
              <a:off x="2419705" y="1681334"/>
              <a:ext cx="249191"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800" kern="0" dirty="0" smtClean="0">
                  <a:latin typeface="黑体" pitchFamily="2" charset="-122"/>
                  <a:ea typeface="黑体" pitchFamily="2" charset="-122"/>
                </a:rPr>
                <a:t>e</a:t>
              </a:r>
              <a:endParaRPr kumimoji="0" lang="zh-CN" altLang="en-US" sz="2800" i="0" u="none" strike="noStrike" kern="0" normalizeH="0" baseline="0" noProof="0" dirty="0" smtClean="0">
                <a:uLnTx/>
                <a:uFillTx/>
                <a:latin typeface="黑体" pitchFamily="2" charset="-122"/>
                <a:ea typeface="黑体" pitchFamily="2" charset="-122"/>
              </a:endParaRPr>
            </a:p>
          </p:txBody>
        </p:sp>
        <p:sp>
          <p:nvSpPr>
            <p:cNvPr id="145" name="TextBox 144"/>
            <p:cNvSpPr txBox="1"/>
            <p:nvPr/>
          </p:nvSpPr>
          <p:spPr bwMode="auto">
            <a:xfrm>
              <a:off x="3045555" y="2257398"/>
              <a:ext cx="250288"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i="0" u="none" strike="noStrike" kern="0" normalizeH="0" baseline="0" noProof="0" dirty="0" smtClean="0">
                  <a:uLnTx/>
                  <a:uFillTx/>
                  <a:latin typeface="黑体" pitchFamily="2" charset="-122"/>
                  <a:ea typeface="黑体" pitchFamily="2" charset="-122"/>
                </a:rPr>
                <a:t>b</a:t>
              </a:r>
              <a:endParaRPr kumimoji="0" lang="zh-CN" altLang="en-US" sz="2800" i="0" u="none" strike="noStrike" kern="0" normalizeH="0" baseline="0" noProof="0" dirty="0" smtClean="0">
                <a:uLnTx/>
                <a:uFillTx/>
                <a:latin typeface="黑体" pitchFamily="2" charset="-122"/>
                <a:ea typeface="黑体" pitchFamily="2" charset="-122"/>
              </a:endParaRPr>
            </a:p>
          </p:txBody>
        </p:sp>
      </p:grpSp>
      <p:sp>
        <p:nvSpPr>
          <p:cNvPr id="146" name="Text Box 20"/>
          <p:cNvSpPr txBox="1">
            <a:spLocks noChangeArrowheads="1"/>
          </p:cNvSpPr>
          <p:nvPr/>
        </p:nvSpPr>
        <p:spPr bwMode="auto">
          <a:xfrm>
            <a:off x="2627784" y="4293096"/>
            <a:ext cx="1620958" cy="52322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zh-CN" altLang="en-US" sz="2800" dirty="0" smtClean="0">
                <a:effectLst>
                  <a:outerShdw blurRad="38100" dist="38100" dir="2700000" algn="tl">
                    <a:srgbClr val="000000">
                      <a:alpha val="43137"/>
                    </a:srgbClr>
                  </a:outerShdw>
                </a:effectLst>
                <a:latin typeface="黑体" pitchFamily="2" charset="-122"/>
                <a:ea typeface="黑体" pitchFamily="2" charset="-122"/>
              </a:rPr>
              <a:t>电路符号</a:t>
            </a:r>
            <a:endParaRPr lang="zh-CN" altLang="en-US" sz="2800" dirty="0">
              <a:effectLst>
                <a:outerShdw blurRad="38100" dist="38100" dir="2700000" algn="tl">
                  <a:srgbClr val="000000">
                    <a:alpha val="43137"/>
                  </a:srgbClr>
                </a:outerShdw>
              </a:effectLst>
              <a:latin typeface="黑体" pitchFamily="2" charset="-122"/>
              <a:ea typeface="黑体" pitchFamily="2" charset="-122"/>
            </a:endParaRPr>
          </a:p>
        </p:txBody>
      </p:sp>
      <p:sp>
        <p:nvSpPr>
          <p:cNvPr id="147" name="TextBox 146"/>
          <p:cNvSpPr txBox="1"/>
          <p:nvPr/>
        </p:nvSpPr>
        <p:spPr>
          <a:xfrm>
            <a:off x="7831725" y="2267580"/>
            <a:ext cx="806631" cy="461665"/>
          </a:xfrm>
          <a:prstGeom prst="rect">
            <a:avLst/>
          </a:prstGeom>
          <a:noFill/>
        </p:spPr>
        <p:txBody>
          <a:bodyPr wrap="none" rtlCol="0">
            <a:spAutoFit/>
          </a:bodyPr>
          <a:lstStyle/>
          <a:p>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8550</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9" name="组合 17"/>
          <p:cNvGrpSpPr/>
          <p:nvPr/>
        </p:nvGrpSpPr>
        <p:grpSpPr>
          <a:xfrm>
            <a:off x="8676456" y="116632"/>
            <a:ext cx="370327" cy="432048"/>
            <a:chOff x="5940152" y="2420888"/>
            <a:chExt cx="432048" cy="504056"/>
          </a:xfrm>
        </p:grpSpPr>
        <p:sp>
          <p:nvSpPr>
            <p:cNvPr id="57" name="折角形 56"/>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4067944" y="2924944"/>
            <a:ext cx="386644" cy="1200329"/>
          </a:xfrm>
          <a:prstGeom prst="rect">
            <a:avLst/>
          </a:prstGeom>
          <a:noFill/>
        </p:spPr>
        <p:txBody>
          <a:bodyPr wrap="none" rtlCol="0">
            <a:spAutoFit/>
          </a:bodyPr>
          <a:lstStyle/>
          <a:p>
            <a:r>
              <a:rPr lang="en-US" altLang="zh-CN" sz="2400" b="1" dirty="0" smtClean="0"/>
              <a:t>P</a:t>
            </a:r>
          </a:p>
          <a:p>
            <a:r>
              <a:rPr lang="en-US" altLang="zh-CN" sz="2400" b="1" dirty="0" smtClean="0"/>
              <a:t>N</a:t>
            </a:r>
          </a:p>
          <a:p>
            <a:r>
              <a:rPr lang="en-US" altLang="zh-CN" sz="2400" b="1" dirty="0" smtClean="0"/>
              <a:t>P</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4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5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49"/>
          <p:cNvGrpSpPr/>
          <p:nvPr/>
        </p:nvGrpSpPr>
        <p:grpSpPr>
          <a:xfrm>
            <a:off x="7308304" y="1331204"/>
            <a:ext cx="1759496" cy="4906108"/>
            <a:chOff x="7467600" y="1481667"/>
            <a:chExt cx="1600200" cy="4461933"/>
          </a:xfrm>
        </p:grpSpPr>
        <p:pic>
          <p:nvPicPr>
            <p:cNvPr id="77" name="图片 76" descr="下载.jpg"/>
            <p:cNvPicPr>
              <a:picLocks noChangeAspect="1"/>
            </p:cNvPicPr>
            <p:nvPr/>
          </p:nvPicPr>
          <p:blipFill>
            <a:blip r:embed="rId2" cstate="screen"/>
            <a:srcRect/>
            <a:stretch>
              <a:fillRect/>
            </a:stretch>
          </p:blipFill>
          <p:spPr>
            <a:xfrm>
              <a:off x="7467600" y="1481667"/>
              <a:ext cx="1600200" cy="4461933"/>
            </a:xfrm>
            <a:prstGeom prst="rect">
              <a:avLst/>
            </a:prstGeom>
          </p:spPr>
        </p:pic>
        <p:sp>
          <p:nvSpPr>
            <p:cNvPr id="148" name="矩形 147"/>
            <p:cNvSpPr/>
            <p:nvPr/>
          </p:nvSpPr>
          <p:spPr>
            <a:xfrm>
              <a:off x="8002984" y="2192164"/>
              <a:ext cx="613966" cy="75423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dirty="0" smtClean="0"/>
              <a:t>三极管</a:t>
            </a:r>
            <a:r>
              <a:rPr lang="en-US" altLang="zh-CN" dirty="0" smtClean="0"/>
              <a:t>(NPN)</a:t>
            </a:r>
            <a:endParaRPr lang="zh-CN" altLang="en-US" dirty="0"/>
          </a:p>
        </p:txBody>
      </p:sp>
      <p:sp>
        <p:nvSpPr>
          <p:cNvPr id="3" name="日期占位符 2"/>
          <p:cNvSpPr>
            <a:spLocks noGrp="1"/>
          </p:cNvSpPr>
          <p:nvPr>
            <p:ph type="dt" sz="half" idx="10"/>
          </p:nvPr>
        </p:nvSpPr>
        <p:spPr/>
        <p:txBody>
          <a:bodyPr/>
          <a:lstStyle/>
          <a:p>
            <a:fld id="{4EDA445F-EC0A-4F4A-A8B2-CCE83F8A978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CASK</a:t>
            </a:r>
            <a:r>
              <a:rPr lang="zh-CN" altLang="en-US" smtClean="0"/>
              <a:t>机器人竞赛</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36</a:t>
            </a:fld>
            <a:endParaRPr lang="zh-CN" altLang="en-US"/>
          </a:p>
        </p:txBody>
      </p:sp>
      <p:pic>
        <p:nvPicPr>
          <p:cNvPr id="76" name="图片 75" descr="u=384660419,4097762702&amp;fm=21&amp;gp=0.jpg"/>
          <p:cNvPicPr>
            <a:picLocks noChangeAspect="1"/>
          </p:cNvPicPr>
          <p:nvPr/>
        </p:nvPicPr>
        <p:blipFill>
          <a:blip r:embed="rId3" cstate="screen"/>
          <a:srcRect/>
          <a:stretch>
            <a:fillRect/>
          </a:stretch>
        </p:blipFill>
        <p:spPr>
          <a:xfrm>
            <a:off x="45367" y="2132856"/>
            <a:ext cx="2438401" cy="2177989"/>
          </a:xfrm>
          <a:prstGeom prst="rect">
            <a:avLst/>
          </a:prstGeom>
        </p:spPr>
      </p:pic>
      <p:sp>
        <p:nvSpPr>
          <p:cNvPr id="82" name="TextBox 81"/>
          <p:cNvSpPr txBox="1"/>
          <p:nvPr/>
        </p:nvSpPr>
        <p:spPr bwMode="auto">
          <a:xfrm>
            <a:off x="7668344" y="5373216"/>
            <a:ext cx="364202" cy="523220"/>
          </a:xfrm>
          <a:prstGeom prst="rect">
            <a:avLst/>
          </a:prstGeom>
          <a:noFill/>
          <a:ln w="9525">
            <a:noFill/>
            <a:miter lim="800000"/>
            <a:headEnd/>
            <a:tailEnd/>
          </a:ln>
          <a:effectLst>
            <a:outerShdw dist="35921" dir="2700000" algn="ctr" rotWithShape="0">
              <a:srgbClr val="000514"/>
            </a:outerShdw>
          </a:effectLst>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rPr>
              <a:t>E</a:t>
            </a:r>
            <a:endParaRPr kumimoji="0" lang="zh-CN" altLang="en-US"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endParaRPr>
          </a:p>
        </p:txBody>
      </p:sp>
      <p:sp>
        <p:nvSpPr>
          <p:cNvPr id="83" name="TextBox 82"/>
          <p:cNvSpPr txBox="1"/>
          <p:nvPr/>
        </p:nvSpPr>
        <p:spPr bwMode="auto">
          <a:xfrm>
            <a:off x="7981528" y="5390108"/>
            <a:ext cx="364202" cy="523220"/>
          </a:xfrm>
          <a:prstGeom prst="rect">
            <a:avLst/>
          </a:prstGeom>
          <a:noFill/>
          <a:ln w="9525">
            <a:noFill/>
            <a:miter lim="800000"/>
            <a:headEnd/>
            <a:tailEnd/>
          </a:ln>
          <a:effectLst>
            <a:outerShdw dist="35921" dir="2700000" algn="ctr" rotWithShape="0">
              <a:srgbClr val="000514"/>
            </a:outerShdw>
          </a:effectLst>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rPr>
              <a:t>B</a:t>
            </a:r>
            <a:endParaRPr kumimoji="0" lang="zh-CN" altLang="en-US"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endParaRPr>
          </a:p>
        </p:txBody>
      </p:sp>
      <p:sp>
        <p:nvSpPr>
          <p:cNvPr id="84" name="TextBox 83"/>
          <p:cNvSpPr txBox="1"/>
          <p:nvPr/>
        </p:nvSpPr>
        <p:spPr bwMode="auto">
          <a:xfrm>
            <a:off x="8274154" y="5387960"/>
            <a:ext cx="364202" cy="523220"/>
          </a:xfrm>
          <a:prstGeom prst="rect">
            <a:avLst/>
          </a:prstGeom>
          <a:noFill/>
          <a:ln w="9525">
            <a:noFill/>
            <a:miter lim="800000"/>
            <a:headEnd/>
            <a:tailEnd/>
          </a:ln>
          <a:effectLst>
            <a:outerShdw dist="35921" dir="2700000" algn="ctr" rotWithShape="0">
              <a:srgbClr val="000514"/>
            </a:outerShdw>
          </a:effectLst>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rPr>
              <a:t>C</a:t>
            </a:r>
            <a:endParaRPr kumimoji="0" lang="zh-CN" altLang="en-US" sz="2800" b="1" i="0" u="none" strike="noStrike" kern="0" cap="none" spc="0" normalizeH="0" baseline="0" noProof="0" dirty="0" smtClean="0">
              <a:ln>
                <a:noFill/>
              </a:ln>
              <a:solidFill>
                <a:srgbClr val="E5E5FF"/>
              </a:solidFill>
              <a:effectLst>
                <a:outerShdw blurRad="38100" dist="38100" dir="2700000" algn="tl">
                  <a:srgbClr val="000000">
                    <a:alpha val="43137"/>
                  </a:srgbClr>
                </a:outerShdw>
              </a:effectLst>
              <a:uLnTx/>
              <a:uFillTx/>
              <a:latin typeface="黑体" pitchFamily="2" charset="-122"/>
              <a:ea typeface="黑体" pitchFamily="2" charset="-122"/>
            </a:endParaRPr>
          </a:p>
        </p:txBody>
      </p:sp>
      <p:sp>
        <p:nvSpPr>
          <p:cNvPr id="136" name="TextBox 135"/>
          <p:cNvSpPr txBox="1"/>
          <p:nvPr/>
        </p:nvSpPr>
        <p:spPr>
          <a:xfrm>
            <a:off x="45368" y="2854115"/>
            <a:ext cx="1426994" cy="923330"/>
          </a:xfrm>
          <a:prstGeom prst="rect">
            <a:avLst/>
          </a:prstGeom>
          <a:solidFill>
            <a:srgbClr val="FFFFFF"/>
          </a:solidFill>
          <a:ln w="25400" cap="flat" cmpd="sng" algn="ctr">
            <a:noFill/>
            <a:prstDash val="solid"/>
          </a:ln>
          <a:effectLst/>
        </p:spPr>
        <p:txBody>
          <a:bodyPr wrap="none" rtlCol="0">
            <a:spAutoFit/>
          </a:bodyPr>
          <a:lstStyle/>
          <a:p>
            <a:pPr marL="342900" marR="0" lvl="0" indent="-34290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1.   E </a:t>
            </a:r>
            <a:r>
              <a:rPr kumimoji="0" lang="zh-CN" altLang="en-US"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发射极</a:t>
            </a:r>
            <a:endPar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endParaRPr>
          </a:p>
          <a:p>
            <a:pPr marL="342900" marR="0" lvl="0" indent="-34290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2.   B </a:t>
            </a:r>
            <a:r>
              <a:rPr kumimoji="0" lang="zh-CN" altLang="en-US"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基极</a:t>
            </a:r>
            <a:endPar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endParaRPr>
          </a:p>
          <a:p>
            <a:pPr marL="342900" marR="0" lvl="0" indent="-34290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3.   C </a:t>
            </a:r>
            <a:r>
              <a:rPr kumimoji="0" lang="zh-CN" altLang="en-US"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rPr>
              <a:t>集电极</a:t>
            </a:r>
            <a:endParaRPr kumimoji="0" lang="en-US" altLang="zh-CN" sz="1800" b="1" i="0" u="none" strike="noStrike" kern="0" cap="none" spc="0" normalizeH="0" baseline="0" noProof="0" dirty="0" smtClean="0">
              <a:ln>
                <a:noFill/>
              </a:ln>
              <a:solidFill>
                <a:srgbClr val="000514"/>
              </a:solidFill>
              <a:effectLst>
                <a:outerShdw blurRad="38100" dist="38100" dir="2700000" algn="tl">
                  <a:srgbClr val="000000">
                    <a:alpha val="43137"/>
                  </a:srgbClr>
                </a:outerShdw>
              </a:effectLst>
              <a:uLnTx/>
              <a:uFillTx/>
              <a:latin typeface="Garamond"/>
              <a:ea typeface="宋体"/>
              <a:cs typeface="+mn-cs"/>
            </a:endParaRPr>
          </a:p>
        </p:txBody>
      </p:sp>
      <p:sp>
        <p:nvSpPr>
          <p:cNvPr id="146" name="Text Box 20"/>
          <p:cNvSpPr txBox="1">
            <a:spLocks noChangeArrowheads="1"/>
          </p:cNvSpPr>
          <p:nvPr/>
        </p:nvSpPr>
        <p:spPr bwMode="auto">
          <a:xfrm>
            <a:off x="2627784" y="4293096"/>
            <a:ext cx="1620958" cy="52322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zh-CN" altLang="en-US" sz="2800" dirty="0" smtClean="0">
                <a:effectLst>
                  <a:outerShdw blurRad="38100" dist="38100" dir="2700000" algn="tl">
                    <a:srgbClr val="000000">
                      <a:alpha val="43137"/>
                    </a:srgbClr>
                  </a:outerShdw>
                </a:effectLst>
                <a:latin typeface="黑体" pitchFamily="2" charset="-122"/>
                <a:ea typeface="黑体" pitchFamily="2" charset="-122"/>
              </a:rPr>
              <a:t>电路符号</a:t>
            </a:r>
            <a:endParaRPr lang="zh-CN" altLang="en-US" sz="2800" dirty="0">
              <a:effectLst>
                <a:outerShdw blurRad="38100" dist="38100" dir="2700000" algn="tl">
                  <a:srgbClr val="000000">
                    <a:alpha val="43137"/>
                  </a:srgbClr>
                </a:outerShdw>
              </a:effectLst>
              <a:latin typeface="黑体" pitchFamily="2" charset="-122"/>
              <a:ea typeface="黑体" pitchFamily="2" charset="-122"/>
            </a:endParaRPr>
          </a:p>
        </p:txBody>
      </p:sp>
      <p:sp>
        <p:nvSpPr>
          <p:cNvPr id="147" name="TextBox 146"/>
          <p:cNvSpPr txBox="1"/>
          <p:nvPr/>
        </p:nvSpPr>
        <p:spPr>
          <a:xfrm>
            <a:off x="7831725" y="2267580"/>
            <a:ext cx="806631" cy="461665"/>
          </a:xfrm>
          <a:prstGeom prst="rect">
            <a:avLst/>
          </a:prstGeom>
          <a:noFill/>
        </p:spPr>
        <p:txBody>
          <a:bodyPr wrap="none" rtlCol="0">
            <a:spAutoFit/>
          </a:bodyPr>
          <a:lstStyle/>
          <a:p>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8050</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9" name="组合 17"/>
          <p:cNvGrpSpPr/>
          <p:nvPr/>
        </p:nvGrpSpPr>
        <p:grpSpPr>
          <a:xfrm>
            <a:off x="8676456" y="116632"/>
            <a:ext cx="370327" cy="432048"/>
            <a:chOff x="5940152" y="2420888"/>
            <a:chExt cx="432048" cy="504056"/>
          </a:xfrm>
        </p:grpSpPr>
        <p:sp>
          <p:nvSpPr>
            <p:cNvPr id="57" name="折角形 56"/>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89" name="组合 75"/>
          <p:cNvGrpSpPr/>
          <p:nvPr/>
        </p:nvGrpSpPr>
        <p:grpSpPr>
          <a:xfrm>
            <a:off x="4716016" y="1945860"/>
            <a:ext cx="1766907" cy="3037820"/>
            <a:chOff x="381000" y="1143000"/>
            <a:chExt cx="1766907" cy="3037820"/>
          </a:xfrm>
        </p:grpSpPr>
        <p:sp>
          <p:nvSpPr>
            <p:cNvPr id="90" name="矩形 89"/>
            <p:cNvSpPr/>
            <p:nvPr/>
          </p:nvSpPr>
          <p:spPr>
            <a:xfrm>
              <a:off x="381000" y="1637192"/>
              <a:ext cx="762000" cy="2057400"/>
            </a:xfrm>
            <a:prstGeom prst="rect">
              <a:avLst/>
            </a:prstGeom>
            <a:solidFill>
              <a:srgbClr val="0099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91" name="矩形 90"/>
            <p:cNvSpPr/>
            <p:nvPr/>
          </p:nvSpPr>
          <p:spPr>
            <a:xfrm>
              <a:off x="1143000" y="2275820"/>
              <a:ext cx="990600" cy="762000"/>
            </a:xfrm>
            <a:prstGeom prst="rect">
              <a:avLst/>
            </a:prstGeom>
            <a:solidFill>
              <a:srgbClr val="0099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92" name="TextBox 91"/>
            <p:cNvSpPr txBox="1"/>
            <p:nvPr/>
          </p:nvSpPr>
          <p:spPr bwMode="auto">
            <a:xfrm>
              <a:off x="550198" y="1143000"/>
              <a:ext cx="364202" cy="523220"/>
            </a:xfrm>
            <a:prstGeom prst="rect">
              <a:avLst/>
            </a:prstGeom>
            <a:noFill/>
            <a:ln w="9525">
              <a:noFill/>
              <a:miter lim="800000"/>
              <a:headEnd/>
              <a:tailEn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normalizeH="0" baseline="0" noProof="0" dirty="0" smtClean="0">
                  <a:uLnTx/>
                  <a:uFillTx/>
                  <a:latin typeface="黑体" pitchFamily="2" charset="-122"/>
                  <a:ea typeface="黑体" pitchFamily="2" charset="-122"/>
                </a:rPr>
                <a:t>C</a:t>
              </a:r>
              <a:endParaRPr kumimoji="0" lang="zh-CN" altLang="en-US" sz="2800" i="0" u="none" strike="noStrike" kern="0" normalizeH="0" baseline="0" noProof="0" dirty="0" smtClean="0">
                <a:uLnTx/>
                <a:uFillTx/>
                <a:latin typeface="黑体" pitchFamily="2" charset="-122"/>
                <a:ea typeface="黑体" pitchFamily="2" charset="-122"/>
              </a:endParaRPr>
            </a:p>
          </p:txBody>
        </p:sp>
        <p:sp>
          <p:nvSpPr>
            <p:cNvPr id="93" name="TextBox 92"/>
            <p:cNvSpPr txBox="1"/>
            <p:nvPr/>
          </p:nvSpPr>
          <p:spPr bwMode="auto">
            <a:xfrm>
              <a:off x="550198" y="3657600"/>
              <a:ext cx="364202" cy="523220"/>
            </a:xfrm>
            <a:prstGeom prst="rect">
              <a:avLst/>
            </a:prstGeom>
            <a:noFill/>
            <a:ln w="9525">
              <a:noFill/>
              <a:miter lim="800000"/>
              <a:headEnd/>
              <a:tailEn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normalizeH="0" baseline="0" noProof="0" dirty="0" smtClean="0">
                  <a:uLnTx/>
                  <a:uFillTx/>
                  <a:latin typeface="黑体" pitchFamily="2" charset="-122"/>
                  <a:ea typeface="黑体" pitchFamily="2" charset="-122"/>
                </a:rPr>
                <a:t>E</a:t>
              </a:r>
              <a:endParaRPr kumimoji="0" lang="zh-CN" altLang="en-US" sz="2800" i="0" u="none" strike="noStrike" kern="0" normalizeH="0" baseline="0" noProof="0" dirty="0" smtClean="0">
                <a:uLnTx/>
                <a:uFillTx/>
                <a:latin typeface="黑体" pitchFamily="2" charset="-122"/>
                <a:ea typeface="黑体" pitchFamily="2" charset="-122"/>
              </a:endParaRPr>
            </a:p>
          </p:txBody>
        </p:sp>
        <p:sp>
          <p:nvSpPr>
            <p:cNvPr id="94" name="TextBox 93"/>
            <p:cNvSpPr txBox="1"/>
            <p:nvPr/>
          </p:nvSpPr>
          <p:spPr bwMode="auto">
            <a:xfrm>
              <a:off x="1752600" y="1742420"/>
              <a:ext cx="364202" cy="523220"/>
            </a:xfrm>
            <a:prstGeom prst="rect">
              <a:avLst/>
            </a:prstGeom>
            <a:noFill/>
            <a:ln w="9525">
              <a:noFill/>
              <a:miter lim="800000"/>
              <a:headEnd/>
              <a:tailEn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normalizeH="0" baseline="0" noProof="0" dirty="0" smtClean="0">
                  <a:uLnTx/>
                  <a:uFillTx/>
                  <a:latin typeface="黑体" pitchFamily="2" charset="-122"/>
                  <a:ea typeface="黑体" pitchFamily="2" charset="-122"/>
                </a:rPr>
                <a:t>B</a:t>
              </a:r>
              <a:endParaRPr kumimoji="0" lang="zh-CN" altLang="en-US" sz="2800" i="0" u="none" strike="noStrike" kern="0" normalizeH="0" baseline="0" noProof="0" dirty="0" smtClean="0">
                <a:uLnTx/>
                <a:uFillTx/>
                <a:latin typeface="黑体" pitchFamily="2" charset="-122"/>
                <a:ea typeface="黑体" pitchFamily="2" charset="-122"/>
              </a:endParaRPr>
            </a:p>
          </p:txBody>
        </p:sp>
        <p:sp>
          <p:nvSpPr>
            <p:cNvPr id="95" name="椭圆 94"/>
            <p:cNvSpPr/>
            <p:nvPr/>
          </p:nvSpPr>
          <p:spPr>
            <a:xfrm>
              <a:off x="609600" y="2047220"/>
              <a:ext cx="457200" cy="4572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96" name="椭圆 95"/>
            <p:cNvSpPr/>
            <p:nvPr/>
          </p:nvSpPr>
          <p:spPr>
            <a:xfrm>
              <a:off x="838200" y="2275820"/>
              <a:ext cx="457200" cy="4572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97" name="椭圆 96"/>
            <p:cNvSpPr/>
            <p:nvPr/>
          </p:nvSpPr>
          <p:spPr>
            <a:xfrm>
              <a:off x="381000" y="2199620"/>
              <a:ext cx="457200" cy="4572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98" name="椭圆 97"/>
            <p:cNvSpPr/>
            <p:nvPr/>
          </p:nvSpPr>
          <p:spPr>
            <a:xfrm>
              <a:off x="381000" y="2656820"/>
              <a:ext cx="457200" cy="4572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99" name="椭圆 98"/>
            <p:cNvSpPr/>
            <p:nvPr/>
          </p:nvSpPr>
          <p:spPr>
            <a:xfrm>
              <a:off x="457200" y="1742420"/>
              <a:ext cx="533400" cy="5334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100" name="椭圆 99"/>
            <p:cNvSpPr/>
            <p:nvPr/>
          </p:nvSpPr>
          <p:spPr>
            <a:xfrm>
              <a:off x="685800" y="2428220"/>
              <a:ext cx="457200" cy="4572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101" name="椭圆 100"/>
            <p:cNvSpPr/>
            <p:nvPr/>
          </p:nvSpPr>
          <p:spPr>
            <a:xfrm>
              <a:off x="1219200" y="2809220"/>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102" name="椭圆 101"/>
            <p:cNvSpPr/>
            <p:nvPr/>
          </p:nvSpPr>
          <p:spPr>
            <a:xfrm>
              <a:off x="990600" y="2733020"/>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103" name="椭圆 102"/>
            <p:cNvSpPr/>
            <p:nvPr/>
          </p:nvSpPr>
          <p:spPr>
            <a:xfrm>
              <a:off x="762000" y="2885420"/>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104" name="椭圆 103"/>
            <p:cNvSpPr/>
            <p:nvPr/>
          </p:nvSpPr>
          <p:spPr>
            <a:xfrm>
              <a:off x="914400" y="2961620"/>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105" name="椭圆 104"/>
            <p:cNvSpPr/>
            <p:nvPr/>
          </p:nvSpPr>
          <p:spPr>
            <a:xfrm>
              <a:off x="533400" y="3037820"/>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106" name="椭圆 105"/>
            <p:cNvSpPr/>
            <p:nvPr/>
          </p:nvSpPr>
          <p:spPr>
            <a:xfrm>
              <a:off x="381000" y="3190220"/>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132" name="椭圆 131"/>
            <p:cNvSpPr/>
            <p:nvPr/>
          </p:nvSpPr>
          <p:spPr>
            <a:xfrm>
              <a:off x="762000" y="3114020"/>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133" name="椭圆 132"/>
            <p:cNvSpPr/>
            <p:nvPr/>
          </p:nvSpPr>
          <p:spPr>
            <a:xfrm>
              <a:off x="899886" y="3219248"/>
              <a:ext cx="228600" cy="228600"/>
            </a:xfrm>
            <a:prstGeom prst="ellipse">
              <a:avLst/>
            </a:prstGeom>
            <a:solidFill>
              <a:srgbClr val="A886E0">
                <a:alpha val="70000"/>
              </a:srgbClr>
            </a:solidFill>
            <a:ln w="25400" cap="flat" cmpd="sng" algn="ctr">
              <a:solidFill>
                <a:srgbClr val="A886E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Garamond"/>
                <a:ea typeface="宋体"/>
                <a:cs typeface="+mn-cs"/>
              </a:endParaRPr>
            </a:p>
          </p:txBody>
        </p:sp>
        <p:sp>
          <p:nvSpPr>
            <p:cNvPr id="137" name="TextBox 136"/>
            <p:cNvSpPr txBox="1"/>
            <p:nvPr/>
          </p:nvSpPr>
          <p:spPr bwMode="auto">
            <a:xfrm>
              <a:off x="1245096" y="3124200"/>
              <a:ext cx="902811" cy="523220"/>
            </a:xfrm>
            <a:prstGeom prst="rect">
              <a:avLst/>
            </a:prstGeom>
            <a:noFill/>
            <a:ln w="9525">
              <a:noFill/>
              <a:miter lim="800000"/>
              <a:headEnd/>
              <a:tailEn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ysClr val="windowText" lastClr="000000"/>
                  </a:solidFill>
                  <a:latin typeface="黑体" pitchFamily="2" charset="-122"/>
                  <a:ea typeface="黑体" pitchFamily="2" charset="-122"/>
                </a:rPr>
                <a:t>8</a:t>
              </a:r>
              <a:r>
                <a:rPr kumimoji="0" lang="en-US" altLang="zh-CN" sz="2800" b="0" i="0" u="none" strike="noStrike" kern="0" cap="none" spc="0" normalizeH="0" baseline="0" noProof="0" dirty="0" smtClean="0">
                  <a:ln>
                    <a:noFill/>
                  </a:ln>
                  <a:solidFill>
                    <a:sysClr val="windowText" lastClr="000000"/>
                  </a:solidFill>
                  <a:effectLst/>
                  <a:uLnTx/>
                  <a:uFillTx/>
                  <a:latin typeface="黑体" pitchFamily="2" charset="-122"/>
                  <a:ea typeface="黑体" pitchFamily="2" charset="-122"/>
                </a:rPr>
                <a:t>050</a:t>
              </a:r>
              <a:endParaRPr kumimoji="0" lang="zh-CN" altLang="en-US" sz="2800" b="0" i="0" u="none" strike="noStrike" kern="0" cap="none" spc="0" normalizeH="0" baseline="0" noProof="0" dirty="0" smtClean="0">
                <a:ln>
                  <a:noFill/>
                </a:ln>
                <a:solidFill>
                  <a:sysClr val="windowText" lastClr="000000"/>
                </a:solidFill>
                <a:effectLst/>
                <a:uLnTx/>
                <a:uFillTx/>
                <a:latin typeface="黑体" pitchFamily="2" charset="-122"/>
                <a:ea typeface="黑体" pitchFamily="2" charset="-122"/>
              </a:endParaRPr>
            </a:p>
          </p:txBody>
        </p:sp>
      </p:grpSp>
      <p:cxnSp>
        <p:nvCxnSpPr>
          <p:cNvPr id="135" name="直接箭头连接符 134"/>
          <p:cNvCxnSpPr/>
          <p:nvPr/>
        </p:nvCxnSpPr>
        <p:spPr>
          <a:xfrm flipH="1">
            <a:off x="4788024" y="3573016"/>
            <a:ext cx="762000" cy="685800"/>
          </a:xfrm>
          <a:prstGeom prst="straightConnector1">
            <a:avLst/>
          </a:prstGeom>
          <a:noFill/>
          <a:ln w="38100" cap="flat" cmpd="sng" algn="ctr">
            <a:solidFill>
              <a:srgbClr val="FF0000"/>
            </a:solidFill>
            <a:prstDash val="solid"/>
            <a:tailEnd type="arrow"/>
          </a:ln>
          <a:effectLst/>
        </p:spPr>
      </p:cxnSp>
      <p:pic>
        <p:nvPicPr>
          <p:cNvPr id="139" name="Picture 4"/>
          <p:cNvPicPr>
            <a:picLocks noChangeAspect="1" noChangeArrowheads="1"/>
          </p:cNvPicPr>
          <p:nvPr/>
        </p:nvPicPr>
        <p:blipFill>
          <a:blip r:embed="rId4" cstate="screen"/>
          <a:srcRect/>
          <a:stretch>
            <a:fillRect/>
          </a:stretch>
        </p:blipFill>
        <p:spPr bwMode="auto">
          <a:xfrm>
            <a:off x="3166884" y="3031996"/>
            <a:ext cx="938024" cy="938024"/>
          </a:xfrm>
          <a:prstGeom prst="rect">
            <a:avLst/>
          </a:prstGeom>
          <a:noFill/>
          <a:ln w="9525">
            <a:noFill/>
            <a:miter lim="800000"/>
            <a:headEnd/>
            <a:tailEnd/>
          </a:ln>
        </p:spPr>
      </p:pic>
      <p:grpSp>
        <p:nvGrpSpPr>
          <p:cNvPr id="8" name="组合 78"/>
          <p:cNvGrpSpPr/>
          <p:nvPr/>
        </p:nvGrpSpPr>
        <p:grpSpPr>
          <a:xfrm flipH="1">
            <a:off x="3059830" y="2492896"/>
            <a:ext cx="1368148" cy="1800200"/>
            <a:chOff x="2170354" y="1681334"/>
            <a:chExt cx="936100" cy="1800200"/>
          </a:xfrm>
        </p:grpSpPr>
        <p:sp>
          <p:nvSpPr>
            <p:cNvPr id="143" name="TextBox 142"/>
            <p:cNvSpPr txBox="1"/>
            <p:nvPr/>
          </p:nvSpPr>
          <p:spPr bwMode="auto">
            <a:xfrm>
              <a:off x="2857262" y="1681334"/>
              <a:ext cx="249191"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800" kern="0" dirty="0" smtClean="0">
                  <a:latin typeface="黑体" pitchFamily="2" charset="-122"/>
                  <a:ea typeface="黑体" pitchFamily="2" charset="-122"/>
                </a:rPr>
                <a:t>c</a:t>
              </a:r>
              <a:endParaRPr kumimoji="0" lang="zh-CN" altLang="en-US" sz="2800" i="0" u="none" strike="noStrike" kern="0" normalizeH="0" baseline="0" noProof="0" dirty="0" smtClean="0">
                <a:uLnTx/>
                <a:uFillTx/>
                <a:latin typeface="黑体" pitchFamily="2" charset="-122"/>
                <a:ea typeface="黑体" pitchFamily="2" charset="-122"/>
              </a:endParaRPr>
            </a:p>
          </p:txBody>
        </p:sp>
        <p:sp>
          <p:nvSpPr>
            <p:cNvPr id="144" name="TextBox 143"/>
            <p:cNvSpPr txBox="1"/>
            <p:nvPr/>
          </p:nvSpPr>
          <p:spPr bwMode="auto">
            <a:xfrm>
              <a:off x="2857263" y="2958314"/>
              <a:ext cx="249191"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800" kern="0" dirty="0" smtClean="0">
                  <a:latin typeface="黑体" pitchFamily="2" charset="-122"/>
                  <a:ea typeface="黑体" pitchFamily="2" charset="-122"/>
                </a:rPr>
                <a:t>e</a:t>
              </a:r>
              <a:endParaRPr kumimoji="0" lang="zh-CN" altLang="en-US" sz="2800" i="0" u="none" strike="noStrike" kern="0" normalizeH="0" baseline="0" noProof="0" dirty="0" smtClean="0">
                <a:uLnTx/>
                <a:uFillTx/>
                <a:latin typeface="黑体" pitchFamily="2" charset="-122"/>
                <a:ea typeface="黑体" pitchFamily="2" charset="-122"/>
              </a:endParaRPr>
            </a:p>
          </p:txBody>
        </p:sp>
        <p:sp>
          <p:nvSpPr>
            <p:cNvPr id="145" name="TextBox 144"/>
            <p:cNvSpPr txBox="1"/>
            <p:nvPr/>
          </p:nvSpPr>
          <p:spPr bwMode="auto">
            <a:xfrm>
              <a:off x="2170354" y="2257398"/>
              <a:ext cx="250288"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i="0" u="none" strike="noStrike" kern="0" normalizeH="0" baseline="0" noProof="0" dirty="0" smtClean="0">
                  <a:uLnTx/>
                  <a:uFillTx/>
                  <a:latin typeface="黑体" pitchFamily="2" charset="-122"/>
                  <a:ea typeface="黑体" pitchFamily="2" charset="-122"/>
                </a:rPr>
                <a:t>b</a:t>
              </a:r>
              <a:endParaRPr kumimoji="0" lang="zh-CN" altLang="en-US" sz="2800" i="0" u="none" strike="noStrike" kern="0" normalizeH="0" baseline="0" noProof="0" dirty="0" smtClean="0">
                <a:uLnTx/>
                <a:uFillTx/>
                <a:latin typeface="黑体" pitchFamily="2" charset="-122"/>
                <a:ea typeface="黑体" pitchFamily="2" charset="-122"/>
              </a:endParaRPr>
            </a:p>
          </p:txBody>
        </p:sp>
      </p:grpSp>
      <p:grpSp>
        <p:nvGrpSpPr>
          <p:cNvPr id="163" name="组合 162"/>
          <p:cNvGrpSpPr/>
          <p:nvPr/>
        </p:nvGrpSpPr>
        <p:grpSpPr>
          <a:xfrm rot="20700000">
            <a:off x="489931" y="4795828"/>
            <a:ext cx="728118" cy="1381728"/>
            <a:chOff x="272850" y="4783576"/>
            <a:chExt cx="728118" cy="1381728"/>
          </a:xfrm>
        </p:grpSpPr>
        <p:cxnSp>
          <p:nvCxnSpPr>
            <p:cNvPr id="142" name="直接箭头连接符 141"/>
            <p:cNvCxnSpPr/>
            <p:nvPr/>
          </p:nvCxnSpPr>
          <p:spPr>
            <a:xfrm flipV="1">
              <a:off x="755576" y="5085184"/>
              <a:ext cx="0" cy="1080120"/>
            </a:xfrm>
            <a:prstGeom prst="straightConnector1">
              <a:avLst/>
            </a:prstGeom>
            <a:noFill/>
            <a:ln w="38100" cap="flat" cmpd="sng" algn="ctr">
              <a:solidFill>
                <a:srgbClr val="000514"/>
              </a:solidFill>
              <a:prstDash val="solid"/>
              <a:tailEnd type="arrow"/>
            </a:ln>
            <a:effectLst/>
          </p:spPr>
        </p:cxnSp>
        <p:cxnSp>
          <p:nvCxnSpPr>
            <p:cNvPr id="150" name="直接连接符 149"/>
            <p:cNvCxnSpPr/>
            <p:nvPr/>
          </p:nvCxnSpPr>
          <p:spPr>
            <a:xfrm rot="900000" flipH="1">
              <a:off x="517566" y="5785450"/>
              <a:ext cx="483402" cy="129527"/>
            </a:xfrm>
            <a:prstGeom prst="line">
              <a:avLst/>
            </a:prstGeom>
            <a:noFill/>
            <a:ln w="38100" cap="flat" cmpd="sng" algn="ctr">
              <a:solidFill>
                <a:srgbClr val="000514"/>
              </a:solidFill>
              <a:prstDash val="solid"/>
            </a:ln>
            <a:effectLst/>
          </p:spPr>
        </p:cxnSp>
        <p:sp>
          <p:nvSpPr>
            <p:cNvPr id="154" name="TextBox 153"/>
            <p:cNvSpPr txBox="1"/>
            <p:nvPr/>
          </p:nvSpPr>
          <p:spPr>
            <a:xfrm>
              <a:off x="272850" y="4783576"/>
              <a:ext cx="421910" cy="523220"/>
            </a:xfrm>
            <a:prstGeom prst="rect">
              <a:avLst/>
            </a:prstGeom>
            <a:noFill/>
          </p:spPr>
          <p:txBody>
            <a:bodyPr wrap="none" rtlCol="0">
              <a:spAutoFit/>
            </a:bodyPr>
            <a:lstStyle/>
            <a:p>
              <a:r>
                <a:rPr lang="en-US" altLang="zh-CN" sz="2800" b="1" dirty="0" smtClean="0"/>
                <a:t>N</a:t>
              </a:r>
              <a:endParaRPr lang="zh-CN" altLang="en-US" sz="2800" b="1" dirty="0"/>
            </a:p>
          </p:txBody>
        </p:sp>
      </p:grpSp>
      <p:sp>
        <p:nvSpPr>
          <p:cNvPr id="165" name="TextBox 164"/>
          <p:cNvSpPr txBox="1"/>
          <p:nvPr/>
        </p:nvSpPr>
        <p:spPr>
          <a:xfrm>
            <a:off x="2771800" y="2924944"/>
            <a:ext cx="386644" cy="1200329"/>
          </a:xfrm>
          <a:prstGeom prst="rect">
            <a:avLst/>
          </a:prstGeom>
          <a:noFill/>
        </p:spPr>
        <p:txBody>
          <a:bodyPr wrap="none" rtlCol="0">
            <a:spAutoFit/>
          </a:bodyPr>
          <a:lstStyle/>
          <a:p>
            <a:r>
              <a:rPr lang="en-US" altLang="zh-CN" sz="2400" b="1" dirty="0" smtClean="0"/>
              <a:t>N</a:t>
            </a:r>
          </a:p>
          <a:p>
            <a:r>
              <a:rPr lang="en-US" altLang="zh-CN" sz="2400" b="1" dirty="0" smtClean="0"/>
              <a:t>P</a:t>
            </a:r>
          </a:p>
          <a:p>
            <a:r>
              <a:rPr lang="en-US" altLang="zh-CN" sz="2400" b="1" dirty="0" smtClean="0"/>
              <a:t>N</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4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6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8550</a:t>
            </a:r>
            <a:r>
              <a:rPr lang="zh-CN" altLang="en-US" dirty="0" smtClean="0"/>
              <a:t>三极管的开关作用</a:t>
            </a:r>
            <a:endParaRPr lang="zh-CN" altLang="en-US" dirty="0"/>
          </a:p>
        </p:txBody>
      </p:sp>
      <p:sp>
        <p:nvSpPr>
          <p:cNvPr id="3" name="日期占位符 2"/>
          <p:cNvSpPr>
            <a:spLocks noGrp="1"/>
          </p:cNvSpPr>
          <p:nvPr>
            <p:ph type="dt" sz="half" idx="10"/>
          </p:nvPr>
        </p:nvSpPr>
        <p:spPr/>
        <p:txBody>
          <a:bodyPr/>
          <a:lstStyle/>
          <a:p>
            <a:fld id="{851FF51E-8319-4E5A-9B0E-27D2F401A2C3}"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CASK</a:t>
            </a:r>
            <a:r>
              <a:rPr lang="zh-CN" altLang="en-US" smtClean="0"/>
              <a:t>机器人竞赛</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24" name="TextBox 23"/>
          <p:cNvSpPr txBox="1"/>
          <p:nvPr/>
        </p:nvSpPr>
        <p:spPr>
          <a:xfrm flipH="1">
            <a:off x="3469020" y="3364612"/>
            <a:ext cx="349776" cy="461665"/>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b</a:t>
            </a:r>
            <a:endParaRPr kumimoji="0" lang="zh-CN" altLang="en-US" sz="24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25" name="TextBox 24"/>
          <p:cNvSpPr txBox="1"/>
          <p:nvPr/>
        </p:nvSpPr>
        <p:spPr>
          <a:xfrm flipH="1">
            <a:off x="4785046" y="2470899"/>
            <a:ext cx="340158" cy="461665"/>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400" b="1" kern="0" dirty="0" smtClean="0">
                <a:solidFill>
                  <a:sysClr val="windowText" lastClr="000000"/>
                </a:solidFill>
                <a:effectLst>
                  <a:outerShdw blurRad="38100" dist="38100" dir="2700000" algn="tl">
                    <a:srgbClr val="000000">
                      <a:alpha val="43137"/>
                    </a:srgbClr>
                  </a:outerShdw>
                </a:effectLst>
              </a:rPr>
              <a:t>e</a:t>
            </a:r>
            <a:endParaRPr kumimoji="0" lang="zh-CN" altLang="en-US" sz="24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26" name="TextBox 25"/>
          <p:cNvSpPr txBox="1"/>
          <p:nvPr/>
        </p:nvSpPr>
        <p:spPr>
          <a:xfrm flipH="1">
            <a:off x="4812298" y="4300716"/>
            <a:ext cx="312906" cy="461665"/>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400" b="1" kern="0" dirty="0" smtClean="0">
                <a:solidFill>
                  <a:sysClr val="windowText" lastClr="000000"/>
                </a:solidFill>
                <a:effectLst>
                  <a:outerShdw blurRad="38100" dist="38100" dir="2700000" algn="tl">
                    <a:srgbClr val="000000">
                      <a:alpha val="43137"/>
                    </a:srgbClr>
                  </a:outerShdw>
                </a:effectLst>
              </a:rPr>
              <a:t>c</a:t>
            </a:r>
            <a:endParaRPr kumimoji="0" lang="zh-CN" altLang="en-US" sz="24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27" name="直接连接符 26"/>
          <p:cNvCxnSpPr/>
          <p:nvPr/>
        </p:nvCxnSpPr>
        <p:spPr bwMode="auto">
          <a:xfrm>
            <a:off x="2915816" y="3789040"/>
            <a:ext cx="1000044" cy="0"/>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a:xfrm>
            <a:off x="4757544" y="1999888"/>
            <a:ext cx="0" cy="1478260"/>
          </a:xfrm>
          <a:prstGeom prst="line">
            <a:avLst/>
          </a:prstGeom>
          <a:noFill/>
          <a:ln w="38100" cap="flat" cmpd="sng" algn="ctr">
            <a:solidFill>
              <a:srgbClr val="000514"/>
            </a:solidFill>
            <a:prstDash val="solid"/>
          </a:ln>
          <a:effectLst/>
        </p:spPr>
      </p:cxnSp>
      <p:cxnSp>
        <p:nvCxnSpPr>
          <p:cNvPr id="29" name="直接连接符 28"/>
          <p:cNvCxnSpPr/>
          <p:nvPr/>
        </p:nvCxnSpPr>
        <p:spPr>
          <a:xfrm>
            <a:off x="4768556" y="4011548"/>
            <a:ext cx="0" cy="1225272"/>
          </a:xfrm>
          <a:prstGeom prst="line">
            <a:avLst/>
          </a:prstGeom>
          <a:noFill/>
          <a:ln w="38100" cap="flat" cmpd="sng" algn="ctr">
            <a:solidFill>
              <a:srgbClr val="000514"/>
            </a:solidFill>
            <a:prstDash val="solid"/>
          </a:ln>
          <a:effectLst/>
        </p:spPr>
      </p:cxnSp>
      <p:grpSp>
        <p:nvGrpSpPr>
          <p:cNvPr id="6" name="组合 72"/>
          <p:cNvGrpSpPr/>
          <p:nvPr/>
        </p:nvGrpSpPr>
        <p:grpSpPr>
          <a:xfrm flipH="1">
            <a:off x="755576" y="3434326"/>
            <a:ext cx="641356" cy="648072"/>
            <a:chOff x="1979712" y="2924944"/>
            <a:chExt cx="648072" cy="648072"/>
          </a:xfrm>
          <a:noFill/>
        </p:grpSpPr>
        <p:sp>
          <p:nvSpPr>
            <p:cNvPr id="31" name="椭圆 30"/>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32" name="直接箭头连接符 31"/>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33" name="直接连接符 32"/>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34" name="直接连接符 33"/>
            <p:cNvCxnSpPr/>
            <p:nvPr/>
          </p:nvCxnSpPr>
          <p:spPr>
            <a:xfrm flipV="1">
              <a:off x="2135976" y="3253741"/>
              <a:ext cx="271942" cy="240396"/>
            </a:xfrm>
            <a:prstGeom prst="line">
              <a:avLst/>
            </a:prstGeom>
            <a:grpFill/>
            <a:ln w="38100" cap="flat" cmpd="sng" algn="ctr">
              <a:solidFill>
                <a:srgbClr val="000514"/>
              </a:solidFill>
              <a:prstDash val="solid"/>
            </a:ln>
            <a:effectLst/>
          </p:spPr>
        </p:cxnSp>
      </p:grpSp>
      <p:sp>
        <p:nvSpPr>
          <p:cNvPr id="35" name="TextBox 34"/>
          <p:cNvSpPr txBox="1"/>
          <p:nvPr/>
        </p:nvSpPr>
        <p:spPr>
          <a:xfrm flipH="1">
            <a:off x="421364" y="3442214"/>
            <a:ext cx="31290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b</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36" name="TextBox 35"/>
          <p:cNvSpPr txBox="1"/>
          <p:nvPr/>
        </p:nvSpPr>
        <p:spPr>
          <a:xfrm flipH="1">
            <a:off x="1247582" y="3146294"/>
            <a:ext cx="300082"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e</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37" name="TextBox 36"/>
          <p:cNvSpPr txBox="1"/>
          <p:nvPr/>
        </p:nvSpPr>
        <p:spPr>
          <a:xfrm flipH="1">
            <a:off x="1228651" y="3919218"/>
            <a:ext cx="28084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c</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38" name="直接连接符 37"/>
          <p:cNvCxnSpPr/>
          <p:nvPr/>
        </p:nvCxnSpPr>
        <p:spPr bwMode="auto">
          <a:xfrm>
            <a:off x="251520" y="3775314"/>
            <a:ext cx="712012" cy="0"/>
          </a:xfrm>
          <a:prstGeom prst="line">
            <a:avLst/>
          </a:prstGeom>
          <a:noFill/>
          <a:ln w="38100" cap="flat" cmpd="sng" algn="ctr">
            <a:solidFill>
              <a:srgbClr val="000514"/>
            </a:solidFill>
            <a:prstDash val="solid"/>
            <a:round/>
            <a:headEnd type="none" w="med" len="med"/>
            <a:tailEnd type="none" w="med" len="med"/>
          </a:ln>
          <a:effectLst/>
        </p:spPr>
      </p:cxnSp>
      <p:cxnSp>
        <p:nvCxnSpPr>
          <p:cNvPr id="39" name="直接连接符 38"/>
          <p:cNvCxnSpPr/>
          <p:nvPr/>
        </p:nvCxnSpPr>
        <p:spPr>
          <a:xfrm>
            <a:off x="1245343" y="2858262"/>
            <a:ext cx="3392" cy="648072"/>
          </a:xfrm>
          <a:prstGeom prst="line">
            <a:avLst/>
          </a:prstGeom>
          <a:noFill/>
          <a:ln w="38100" cap="flat" cmpd="sng" algn="ctr">
            <a:solidFill>
              <a:srgbClr val="000514"/>
            </a:solidFill>
            <a:prstDash val="solid"/>
          </a:ln>
          <a:effectLst/>
        </p:spPr>
      </p:cxnSp>
      <p:cxnSp>
        <p:nvCxnSpPr>
          <p:cNvPr id="40" name="直接连接符 39"/>
          <p:cNvCxnSpPr/>
          <p:nvPr/>
        </p:nvCxnSpPr>
        <p:spPr>
          <a:xfrm>
            <a:off x="1245343" y="4005064"/>
            <a:ext cx="3392" cy="648072"/>
          </a:xfrm>
          <a:prstGeom prst="line">
            <a:avLst/>
          </a:prstGeom>
          <a:noFill/>
          <a:ln w="38100" cap="flat" cmpd="sng" algn="ctr">
            <a:solidFill>
              <a:srgbClr val="000514"/>
            </a:solidFill>
            <a:prstDash val="solid"/>
          </a:ln>
          <a:effectLst/>
        </p:spPr>
      </p:cxnSp>
      <p:grpSp>
        <p:nvGrpSpPr>
          <p:cNvPr id="7" name="组合 44"/>
          <p:cNvGrpSpPr/>
          <p:nvPr/>
        </p:nvGrpSpPr>
        <p:grpSpPr>
          <a:xfrm rot="18900000">
            <a:off x="3901068" y="2927161"/>
            <a:ext cx="858692" cy="858692"/>
            <a:chOff x="3910964" y="2426292"/>
            <a:chExt cx="1717384" cy="1717384"/>
          </a:xfrm>
        </p:grpSpPr>
        <p:cxnSp>
          <p:nvCxnSpPr>
            <p:cNvPr id="41" name="直接连接符 40"/>
            <p:cNvCxnSpPr/>
            <p:nvPr/>
          </p:nvCxnSpPr>
          <p:spPr bwMode="auto">
            <a:xfrm>
              <a:off x="4532007" y="2919267"/>
              <a:ext cx="0" cy="762000"/>
            </a:xfrm>
            <a:prstGeom prst="line">
              <a:avLst/>
            </a:prstGeom>
            <a:noFill/>
            <a:ln w="3810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rot="2700000" flipV="1">
              <a:off x="3910964" y="2426292"/>
              <a:ext cx="1717384" cy="1717384"/>
            </a:xfrm>
            <a:prstGeom prst="line">
              <a:avLst/>
            </a:prstGeom>
            <a:noFill/>
            <a:ln w="38100" cap="flat" cmpd="sng" algn="ctr">
              <a:solidFill>
                <a:schemeClr val="tx1"/>
              </a:solidFill>
              <a:prstDash val="solid"/>
              <a:round/>
              <a:headEnd type="none" w="med" len="med"/>
              <a:tailEnd type="none" w="med" len="med"/>
            </a:ln>
            <a:effectLst/>
          </p:spPr>
        </p:cxnSp>
        <p:sp>
          <p:nvSpPr>
            <p:cNvPr id="43" name="直角三角形 42"/>
            <p:cNvSpPr/>
            <p:nvPr/>
          </p:nvSpPr>
          <p:spPr bwMode="auto">
            <a:xfrm rot="2700000">
              <a:off x="4656343" y="3038151"/>
              <a:ext cx="537230" cy="537230"/>
            </a:xfrm>
            <a:prstGeom prst="rtTriangl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b="1" smtClean="0">
                <a:solidFill>
                  <a:srgbClr val="E5E5FF"/>
                </a:solidFill>
                <a:effectLst>
                  <a:outerShdw blurRad="38100" dist="38100" dir="2700000" algn="tl">
                    <a:srgbClr val="000000">
                      <a:alpha val="43137"/>
                    </a:srgbClr>
                  </a:outerShdw>
                </a:effectLst>
              </a:endParaRPr>
            </a:p>
          </p:txBody>
        </p:sp>
      </p:grpSp>
      <p:sp>
        <p:nvSpPr>
          <p:cNvPr id="49" name="椭圆 48"/>
          <p:cNvSpPr/>
          <p:nvPr/>
        </p:nvSpPr>
        <p:spPr>
          <a:xfrm flipH="1">
            <a:off x="3901068" y="2940184"/>
            <a:ext cx="1440160" cy="1455240"/>
          </a:xfrm>
          <a:prstGeom prst="ellipse">
            <a:avLst/>
          </a:prstGeom>
          <a:noFill/>
          <a:ln w="19050" cap="flat" cmpd="sng" algn="ctr">
            <a:solidFill>
              <a:srgbClr val="000514"/>
            </a:solidFill>
            <a:prstDash val="dash"/>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52" name="椭圆 51"/>
          <p:cNvSpPr/>
          <p:nvPr/>
        </p:nvSpPr>
        <p:spPr bwMode="auto">
          <a:xfrm>
            <a:off x="4700776" y="2875796"/>
            <a:ext cx="114300" cy="1143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b="1" dirty="0" smtClean="0">
              <a:solidFill>
                <a:srgbClr val="E5E5FF"/>
              </a:solidFill>
              <a:effectLst>
                <a:outerShdw blurRad="38100" dist="38100" dir="2700000" algn="tl">
                  <a:srgbClr val="000000">
                    <a:alpha val="43137"/>
                  </a:srgbClr>
                </a:outerShdw>
              </a:effectLst>
            </a:endParaRPr>
          </a:p>
        </p:txBody>
      </p:sp>
      <p:sp>
        <p:nvSpPr>
          <p:cNvPr id="53" name="矩形 52"/>
          <p:cNvSpPr/>
          <p:nvPr/>
        </p:nvSpPr>
        <p:spPr>
          <a:xfrm>
            <a:off x="4670296" y="3493388"/>
            <a:ext cx="189021" cy="504056"/>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grpSp>
        <p:nvGrpSpPr>
          <p:cNvPr id="8" name="组合 61"/>
          <p:cNvGrpSpPr/>
          <p:nvPr/>
        </p:nvGrpSpPr>
        <p:grpSpPr>
          <a:xfrm>
            <a:off x="2483768" y="1412776"/>
            <a:ext cx="1944216" cy="1944216"/>
            <a:chOff x="-20510" y="1412777"/>
            <a:chExt cx="2376264" cy="2376264"/>
          </a:xfrm>
        </p:grpSpPr>
        <p:sp>
          <p:nvSpPr>
            <p:cNvPr id="63" name="弧形 62"/>
            <p:cNvSpPr/>
            <p:nvPr/>
          </p:nvSpPr>
          <p:spPr>
            <a:xfrm rot="5400000">
              <a:off x="-20510" y="1412777"/>
              <a:ext cx="2376264" cy="2376264"/>
            </a:xfrm>
            <a:prstGeom prst="arc">
              <a:avLst/>
            </a:prstGeom>
            <a:ln w="28575">
              <a:solidFill>
                <a:srgbClr val="C0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64" name="TextBox 63"/>
            <p:cNvSpPr txBox="1"/>
            <p:nvPr/>
          </p:nvSpPr>
          <p:spPr>
            <a:xfrm>
              <a:off x="1475656" y="2708920"/>
              <a:ext cx="476412" cy="707886"/>
            </a:xfrm>
            <a:prstGeom prst="rect">
              <a:avLst/>
            </a:prstGeom>
            <a:noFill/>
          </p:spPr>
          <p:txBody>
            <a:bodyPr wrap="none" rtlCol="0">
              <a:spAutoFit/>
            </a:bodyPr>
            <a:lstStyle/>
            <a:p>
              <a:r>
                <a:rPr lang="en-US" altLang="zh-CN" sz="4000" b="1" dirty="0" err="1" smtClean="0">
                  <a:solidFill>
                    <a:srgbClr val="C00000"/>
                  </a:solidFill>
                  <a:effectLst>
                    <a:outerShdw blurRad="38100" dist="38100" dir="2700000" algn="tl">
                      <a:srgbClr val="000000">
                        <a:alpha val="43137"/>
                      </a:srgbClr>
                    </a:outerShdw>
                  </a:effectLst>
                </a:rPr>
                <a:t>i</a:t>
              </a:r>
              <a:r>
                <a:rPr lang="en-US" altLang="zh-CN" sz="2400" b="1" dirty="0" err="1" smtClean="0">
                  <a:solidFill>
                    <a:srgbClr val="C00000"/>
                  </a:solidFill>
                  <a:effectLst>
                    <a:outerShdw blurRad="38100" dist="38100" dir="2700000" algn="tl">
                      <a:srgbClr val="000000">
                        <a:alpha val="43137"/>
                      </a:srgbClr>
                    </a:outerShdw>
                  </a:effectLst>
                </a:rPr>
                <a:t>b</a:t>
              </a:r>
              <a:endParaRPr lang="zh-CN" altLang="en-US" sz="2400" b="1" dirty="0">
                <a:solidFill>
                  <a:srgbClr val="C00000"/>
                </a:solidFill>
                <a:effectLst>
                  <a:outerShdw blurRad="38100" dist="38100" dir="2700000" algn="tl">
                    <a:srgbClr val="000000">
                      <a:alpha val="43137"/>
                    </a:srgbClr>
                  </a:outerShdw>
                </a:effectLst>
              </a:endParaRPr>
            </a:p>
          </p:txBody>
        </p:sp>
      </p:grpSp>
      <p:sp>
        <p:nvSpPr>
          <p:cNvPr id="66" name="TextBox 65"/>
          <p:cNvSpPr txBox="1"/>
          <p:nvPr/>
        </p:nvSpPr>
        <p:spPr>
          <a:xfrm>
            <a:off x="5508104" y="1844824"/>
            <a:ext cx="3456384" cy="1569660"/>
          </a:xfrm>
          <a:prstGeom prst="rect">
            <a:avLst/>
          </a:prstGeom>
          <a:noFill/>
        </p:spPr>
        <p:txBody>
          <a:bodyPr wrap="square" rtlCol="0">
            <a:spAutoFit/>
          </a:bodyPr>
          <a:lstStyle/>
          <a:p>
            <a:r>
              <a:rPr lang="zh-CN" altLang="en-US" sz="2400" b="1" dirty="0" smtClean="0">
                <a:solidFill>
                  <a:schemeClr val="accent5">
                    <a:lumMod val="50000"/>
                  </a:schemeClr>
                </a:solidFill>
                <a:effectLst>
                  <a:outerShdw blurRad="38100" dist="38100" dir="2700000" algn="tl">
                    <a:srgbClr val="000000">
                      <a:alpha val="43137"/>
                    </a:srgbClr>
                  </a:outerShdw>
                </a:effectLst>
              </a:rPr>
              <a:t>如果：</a:t>
            </a:r>
            <a:endParaRPr lang="en-US" altLang="zh-CN" sz="2400" b="1" dirty="0" smtClean="0">
              <a:solidFill>
                <a:schemeClr val="accent5">
                  <a:lumMod val="50000"/>
                </a:schemeClr>
              </a:solidFill>
              <a:effectLst>
                <a:outerShdw blurRad="38100" dist="38100" dir="2700000" algn="tl">
                  <a:srgbClr val="000000">
                    <a:alpha val="43137"/>
                  </a:srgbClr>
                </a:outerShdw>
              </a:effectLst>
            </a:endParaRPr>
          </a:p>
          <a:p>
            <a:r>
              <a:rPr lang="en-US" altLang="zh-CN" sz="2400" b="1" dirty="0" smtClean="0">
                <a:effectLst>
                  <a:outerShdw blurRad="38100" dist="38100" dir="2700000" algn="tl">
                    <a:srgbClr val="000000">
                      <a:alpha val="43137"/>
                    </a:srgbClr>
                  </a:outerShdw>
                </a:effectLst>
              </a:rPr>
              <a:t>    </a:t>
            </a:r>
            <a:r>
              <a:rPr lang="en-US" altLang="zh-CN" sz="2400" b="1" dirty="0" err="1" smtClean="0">
                <a:effectLst>
                  <a:outerShdw blurRad="38100" dist="38100" dir="2700000" algn="tl">
                    <a:srgbClr val="000000">
                      <a:alpha val="43137"/>
                    </a:srgbClr>
                  </a:outerShdw>
                </a:effectLst>
              </a:rPr>
              <a:t>eb</a:t>
            </a:r>
            <a:r>
              <a:rPr lang="zh-CN" altLang="en-US" sz="2400" b="1" dirty="0" smtClean="0">
                <a:effectLst>
                  <a:outerShdw blurRad="38100" dist="38100" dir="2700000" algn="tl">
                    <a:srgbClr val="000000">
                      <a:alpha val="43137"/>
                    </a:srgbClr>
                  </a:outerShdw>
                </a:effectLst>
              </a:rPr>
              <a:t>间有电流通过，</a:t>
            </a:r>
            <a:endParaRPr lang="en-US" altLang="zh-CN" sz="2400" b="1" dirty="0" smtClean="0">
              <a:effectLst>
                <a:outerShdw blurRad="38100" dist="38100" dir="2700000" algn="tl">
                  <a:srgbClr val="000000">
                    <a:alpha val="43137"/>
                  </a:srgbClr>
                </a:outerShdw>
              </a:effectLst>
            </a:endParaRPr>
          </a:p>
          <a:p>
            <a:r>
              <a:rPr lang="zh-CN" altLang="en-US" sz="2400" b="1" dirty="0" smtClean="0">
                <a:solidFill>
                  <a:schemeClr val="accent5">
                    <a:lumMod val="50000"/>
                  </a:schemeClr>
                </a:solidFill>
                <a:effectLst>
                  <a:outerShdw blurRad="38100" dist="38100" dir="2700000" algn="tl">
                    <a:srgbClr val="000000">
                      <a:alpha val="43137"/>
                    </a:srgbClr>
                  </a:outerShdw>
                </a:effectLst>
              </a:rPr>
              <a:t>那么：</a:t>
            </a:r>
            <a:endParaRPr lang="en-US" altLang="zh-CN" sz="2400" b="1" dirty="0" smtClean="0">
              <a:solidFill>
                <a:schemeClr val="accent5">
                  <a:lumMod val="50000"/>
                </a:schemeClr>
              </a:solidFill>
              <a:effectLst>
                <a:outerShdw blurRad="38100" dist="38100" dir="2700000" algn="tl">
                  <a:srgbClr val="000000">
                    <a:alpha val="43137"/>
                  </a:srgbClr>
                </a:outerShdw>
              </a:effectLst>
            </a:endParaRPr>
          </a:p>
          <a:p>
            <a:r>
              <a:rPr lang="en-US" altLang="zh-CN" sz="2400" b="1" dirty="0" smtClean="0">
                <a:effectLst>
                  <a:outerShdw blurRad="38100" dist="38100" dir="2700000" algn="tl">
                    <a:srgbClr val="000000">
                      <a:alpha val="43137"/>
                    </a:srgbClr>
                  </a:outerShdw>
                </a:effectLst>
              </a:rPr>
              <a:t>    </a:t>
            </a:r>
            <a:r>
              <a:rPr lang="en-US" altLang="zh-CN" sz="2400" b="1" dirty="0" err="1" smtClean="0">
                <a:effectLst>
                  <a:outerShdw blurRad="38100" dist="38100" dir="2700000" algn="tl">
                    <a:srgbClr val="000000">
                      <a:alpha val="43137"/>
                    </a:srgbClr>
                  </a:outerShdw>
                </a:effectLst>
              </a:rPr>
              <a:t>R</a:t>
            </a:r>
            <a:r>
              <a:rPr lang="en-US" altLang="zh-CN" b="1" dirty="0" err="1" smtClean="0">
                <a:effectLst>
                  <a:outerShdw blurRad="38100" dist="38100" dir="2700000" algn="tl">
                    <a:srgbClr val="000000">
                      <a:alpha val="43137"/>
                    </a:srgbClr>
                  </a:outerShdw>
                </a:effectLst>
              </a:rPr>
              <a:t>ec</a:t>
            </a:r>
            <a:r>
              <a:rPr lang="zh-CN" altLang="en-US" sz="2400" b="1" dirty="0" smtClean="0">
                <a:effectLst>
                  <a:outerShdw blurRad="38100" dist="38100" dir="2700000" algn="tl">
                    <a:srgbClr val="000000">
                      <a:alpha val="43137"/>
                    </a:srgbClr>
                  </a:outerShdw>
                </a:effectLst>
              </a:rPr>
              <a:t>就很小很小；</a:t>
            </a:r>
            <a:endParaRPr lang="en-US" altLang="zh-CN" sz="2400" b="1" dirty="0" smtClean="0">
              <a:effectLst>
                <a:outerShdw blurRad="38100" dist="38100" dir="2700000" algn="tl">
                  <a:srgbClr val="000000">
                    <a:alpha val="43137"/>
                  </a:srgbClr>
                </a:outerShdw>
              </a:effectLst>
            </a:endParaRPr>
          </a:p>
        </p:txBody>
      </p:sp>
      <p:sp>
        <p:nvSpPr>
          <p:cNvPr id="67" name="右箭头 66"/>
          <p:cNvSpPr/>
          <p:nvPr/>
        </p:nvSpPr>
        <p:spPr>
          <a:xfrm>
            <a:off x="1763688" y="3429000"/>
            <a:ext cx="936104" cy="733650"/>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rPr>
              <a:t>近似</a:t>
            </a:r>
            <a:endParaRPr lang="zh-CN" altLang="en-US" b="1" dirty="0">
              <a:effectLst>
                <a:outerShdw blurRad="38100" dist="38100" dir="2700000" algn="tl">
                  <a:srgbClr val="000000">
                    <a:alpha val="43137"/>
                  </a:srgbClr>
                </a:outerShdw>
              </a:effectLst>
            </a:endParaRPr>
          </a:p>
        </p:txBody>
      </p:sp>
      <p:sp>
        <p:nvSpPr>
          <p:cNvPr id="68" name="TextBox 67"/>
          <p:cNvSpPr txBox="1"/>
          <p:nvPr/>
        </p:nvSpPr>
        <p:spPr>
          <a:xfrm flipH="1">
            <a:off x="4860032" y="3441194"/>
            <a:ext cx="699230" cy="584775"/>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3200" b="1" kern="0" dirty="0" err="1" smtClean="0">
                <a:solidFill>
                  <a:sysClr val="windowText" lastClr="000000"/>
                </a:solidFill>
                <a:effectLst>
                  <a:outerShdw blurRad="38100" dist="38100" dir="2700000" algn="tl">
                    <a:srgbClr val="000000">
                      <a:alpha val="43137"/>
                    </a:srgbClr>
                  </a:outerShdw>
                </a:effectLst>
              </a:rPr>
              <a:t>R</a:t>
            </a:r>
            <a:r>
              <a:rPr lang="en-US" altLang="zh-CN" sz="2400" b="1" kern="0" dirty="0" err="1" smtClean="0">
                <a:solidFill>
                  <a:sysClr val="windowText" lastClr="000000"/>
                </a:solidFill>
                <a:effectLst>
                  <a:outerShdw blurRad="38100" dist="38100" dir="2700000" algn="tl">
                    <a:srgbClr val="000000">
                      <a:alpha val="43137"/>
                    </a:srgbClr>
                  </a:outerShdw>
                </a:effectLst>
              </a:rPr>
              <a:t>ec</a:t>
            </a:r>
            <a:endParaRPr kumimoji="0" lang="zh-CN" altLang="en-US" sz="24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70" name="TextBox 69"/>
          <p:cNvSpPr txBox="1"/>
          <p:nvPr/>
        </p:nvSpPr>
        <p:spPr>
          <a:xfrm>
            <a:off x="5508104" y="3659540"/>
            <a:ext cx="3456384" cy="1569660"/>
          </a:xfrm>
          <a:prstGeom prst="rect">
            <a:avLst/>
          </a:prstGeom>
          <a:noFill/>
        </p:spPr>
        <p:txBody>
          <a:bodyPr wrap="square" rtlCol="0">
            <a:spAutoFit/>
          </a:bodyPr>
          <a:lstStyle/>
          <a:p>
            <a:r>
              <a:rPr lang="zh-CN" altLang="en-US" sz="2400" b="1" dirty="0" smtClean="0">
                <a:solidFill>
                  <a:schemeClr val="accent5">
                    <a:lumMod val="50000"/>
                  </a:schemeClr>
                </a:solidFill>
                <a:effectLst>
                  <a:outerShdw blurRad="38100" dist="38100" dir="2700000" algn="tl">
                    <a:srgbClr val="000000">
                      <a:alpha val="43137"/>
                    </a:srgbClr>
                  </a:outerShdw>
                </a:effectLst>
              </a:rPr>
              <a:t>如果：</a:t>
            </a:r>
            <a:endParaRPr lang="en-US" altLang="zh-CN" sz="2400" b="1" dirty="0" smtClean="0">
              <a:solidFill>
                <a:schemeClr val="accent5">
                  <a:lumMod val="50000"/>
                </a:schemeClr>
              </a:solidFill>
              <a:effectLst>
                <a:outerShdw blurRad="38100" dist="38100" dir="2700000" algn="tl">
                  <a:srgbClr val="000000">
                    <a:alpha val="43137"/>
                  </a:srgbClr>
                </a:outerShdw>
              </a:effectLst>
            </a:endParaRPr>
          </a:p>
          <a:p>
            <a:r>
              <a:rPr lang="en-US" altLang="zh-CN" sz="2400" b="1" dirty="0" smtClean="0">
                <a:effectLst>
                  <a:outerShdw blurRad="38100" dist="38100" dir="2700000" algn="tl">
                    <a:srgbClr val="000000">
                      <a:alpha val="43137"/>
                    </a:srgbClr>
                  </a:outerShdw>
                </a:effectLst>
              </a:rPr>
              <a:t>    </a:t>
            </a:r>
            <a:r>
              <a:rPr lang="en-US" altLang="zh-CN" sz="2400" b="1" dirty="0" err="1" smtClean="0">
                <a:effectLst>
                  <a:outerShdw blurRad="38100" dist="38100" dir="2700000" algn="tl">
                    <a:srgbClr val="000000">
                      <a:alpha val="43137"/>
                    </a:srgbClr>
                  </a:outerShdw>
                </a:effectLst>
              </a:rPr>
              <a:t>eb</a:t>
            </a:r>
            <a:r>
              <a:rPr lang="zh-CN" altLang="en-US" sz="2400" b="1" dirty="0" smtClean="0">
                <a:effectLst>
                  <a:outerShdw blurRad="38100" dist="38100" dir="2700000" algn="tl">
                    <a:srgbClr val="000000">
                      <a:alpha val="43137"/>
                    </a:srgbClr>
                  </a:outerShdw>
                </a:effectLst>
              </a:rPr>
              <a:t>间没有电流通过，</a:t>
            </a:r>
            <a:endParaRPr lang="en-US" altLang="zh-CN" sz="2400" b="1" dirty="0" smtClean="0">
              <a:effectLst>
                <a:outerShdw blurRad="38100" dist="38100" dir="2700000" algn="tl">
                  <a:srgbClr val="000000">
                    <a:alpha val="43137"/>
                  </a:srgbClr>
                </a:outerShdw>
              </a:effectLst>
            </a:endParaRPr>
          </a:p>
          <a:p>
            <a:r>
              <a:rPr lang="zh-CN" altLang="en-US" sz="2400" b="1" dirty="0" smtClean="0">
                <a:solidFill>
                  <a:schemeClr val="accent5">
                    <a:lumMod val="50000"/>
                  </a:schemeClr>
                </a:solidFill>
                <a:effectLst>
                  <a:outerShdw blurRad="38100" dist="38100" dir="2700000" algn="tl">
                    <a:srgbClr val="000000">
                      <a:alpha val="43137"/>
                    </a:srgbClr>
                  </a:outerShdw>
                </a:effectLst>
              </a:rPr>
              <a:t>那么：</a:t>
            </a:r>
            <a:endParaRPr lang="en-US" altLang="zh-CN" sz="2400" b="1" dirty="0" smtClean="0">
              <a:solidFill>
                <a:schemeClr val="accent5">
                  <a:lumMod val="50000"/>
                </a:schemeClr>
              </a:solidFill>
              <a:effectLst>
                <a:outerShdw blurRad="38100" dist="38100" dir="2700000" algn="tl">
                  <a:srgbClr val="000000">
                    <a:alpha val="43137"/>
                  </a:srgbClr>
                </a:outerShdw>
              </a:effectLst>
            </a:endParaRPr>
          </a:p>
          <a:p>
            <a:r>
              <a:rPr lang="en-US" altLang="zh-CN" sz="2400" b="1" dirty="0" smtClean="0">
                <a:effectLst>
                  <a:outerShdw blurRad="38100" dist="38100" dir="2700000" algn="tl">
                    <a:srgbClr val="000000">
                      <a:alpha val="43137"/>
                    </a:srgbClr>
                  </a:outerShdw>
                </a:effectLst>
              </a:rPr>
              <a:t>    </a:t>
            </a:r>
            <a:r>
              <a:rPr lang="en-US" altLang="zh-CN" sz="2400" b="1" dirty="0" err="1" smtClean="0">
                <a:effectLst>
                  <a:outerShdw blurRad="38100" dist="38100" dir="2700000" algn="tl">
                    <a:srgbClr val="000000">
                      <a:alpha val="43137"/>
                    </a:srgbClr>
                  </a:outerShdw>
                </a:effectLst>
              </a:rPr>
              <a:t>Rec</a:t>
            </a:r>
            <a:r>
              <a:rPr lang="zh-CN" altLang="en-US" sz="2400" b="1" dirty="0" smtClean="0">
                <a:effectLst>
                  <a:outerShdw blurRad="38100" dist="38100" dir="2700000" algn="tl">
                    <a:srgbClr val="000000">
                      <a:alpha val="43137"/>
                    </a:srgbClr>
                  </a:outerShdw>
                </a:effectLst>
              </a:rPr>
              <a:t>就很大很大！</a:t>
            </a:r>
            <a:endParaRPr lang="zh-CN" altLang="en-US" sz="2400" b="1" dirty="0">
              <a:effectLst>
                <a:outerShdw blurRad="38100" dist="38100" dir="2700000" algn="tl">
                  <a:srgbClr val="000000">
                    <a:alpha val="43137"/>
                  </a:srgbClr>
                </a:outerShdw>
              </a:effectLst>
            </a:endParaRPr>
          </a:p>
        </p:txBody>
      </p:sp>
      <p:sp>
        <p:nvSpPr>
          <p:cNvPr id="71" name="TextBox 70"/>
          <p:cNvSpPr txBox="1"/>
          <p:nvPr/>
        </p:nvSpPr>
        <p:spPr>
          <a:xfrm>
            <a:off x="1619672" y="5642084"/>
            <a:ext cx="5955476"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rPr>
              <a:t>三极管实现了一种可控“开关”功能</a:t>
            </a:r>
            <a:endParaRPr lang="zh-CN" altLang="en-US" sz="2800" b="1" dirty="0">
              <a:effectLst>
                <a:outerShdw blurRad="38100" dist="38100" dir="2700000" algn="tl">
                  <a:srgbClr val="000000">
                    <a:alpha val="43137"/>
                  </a:srgbClr>
                </a:outerShdw>
              </a:effectLst>
            </a:endParaRPr>
          </a:p>
        </p:txBody>
      </p:sp>
      <p:grpSp>
        <p:nvGrpSpPr>
          <p:cNvPr id="9" name="组合 17"/>
          <p:cNvGrpSpPr/>
          <p:nvPr/>
        </p:nvGrpSpPr>
        <p:grpSpPr>
          <a:xfrm>
            <a:off x="8676456" y="116632"/>
            <a:ext cx="370327" cy="432048"/>
            <a:chOff x="5940152" y="2420888"/>
            <a:chExt cx="432048" cy="504056"/>
          </a:xfrm>
        </p:grpSpPr>
        <p:sp>
          <p:nvSpPr>
            <p:cNvPr id="57" name="折角形 56"/>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0"/>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nodeType="after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0" grpId="0"/>
      <p:bldP spid="7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8550</a:t>
            </a:r>
            <a:r>
              <a:rPr lang="zh-CN" altLang="en-US" dirty="0" smtClean="0"/>
              <a:t>三极管的电流放大作用</a:t>
            </a:r>
            <a:endParaRPr lang="zh-CN" altLang="en-US" dirty="0"/>
          </a:p>
        </p:txBody>
      </p:sp>
      <p:sp>
        <p:nvSpPr>
          <p:cNvPr id="3" name="日期占位符 2"/>
          <p:cNvSpPr>
            <a:spLocks noGrp="1"/>
          </p:cNvSpPr>
          <p:nvPr>
            <p:ph type="dt" sz="half" idx="10"/>
          </p:nvPr>
        </p:nvSpPr>
        <p:spPr/>
        <p:txBody>
          <a:bodyPr/>
          <a:lstStyle/>
          <a:p>
            <a:fld id="{0E3CE982-9B56-4100-B39C-91C2226C12EA}"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CASK</a:t>
            </a:r>
            <a:r>
              <a:rPr lang="zh-CN" altLang="en-US" smtClean="0"/>
              <a:t>机器人竞赛</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39" name="矩形 38"/>
          <p:cNvSpPr/>
          <p:nvPr/>
        </p:nvSpPr>
        <p:spPr>
          <a:xfrm rot="5400000">
            <a:off x="1206514" y="3122443"/>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grpSp>
        <p:nvGrpSpPr>
          <p:cNvPr id="6" name="组合 72"/>
          <p:cNvGrpSpPr/>
          <p:nvPr/>
        </p:nvGrpSpPr>
        <p:grpSpPr>
          <a:xfrm flipH="1">
            <a:off x="2296810" y="3093310"/>
            <a:ext cx="641356" cy="648072"/>
            <a:chOff x="1979712" y="2924944"/>
            <a:chExt cx="648072" cy="648072"/>
          </a:xfrm>
          <a:noFill/>
        </p:grpSpPr>
        <p:sp>
          <p:nvSpPr>
            <p:cNvPr id="44" name="椭圆 43"/>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5" name="直接箭头连接符 44"/>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46" name="直接连接符 45"/>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47" name="直接连接符 46"/>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7" name="组合 55"/>
          <p:cNvGrpSpPr/>
          <p:nvPr/>
        </p:nvGrpSpPr>
        <p:grpSpPr>
          <a:xfrm>
            <a:off x="2381864" y="4193656"/>
            <a:ext cx="783880" cy="792088"/>
            <a:chOff x="2392286" y="2599324"/>
            <a:chExt cx="783880" cy="792088"/>
          </a:xfrm>
        </p:grpSpPr>
        <p:sp>
          <p:nvSpPr>
            <p:cNvPr id="48" name="椭圆 47"/>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49" name="TextBox 48"/>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cxnSp>
        <p:nvCxnSpPr>
          <p:cNvPr id="50" name="直接连接符 49"/>
          <p:cNvCxnSpPr/>
          <p:nvPr/>
        </p:nvCxnSpPr>
        <p:spPr bwMode="auto">
          <a:xfrm>
            <a:off x="2771800" y="1844824"/>
            <a:ext cx="0" cy="1325350"/>
          </a:xfrm>
          <a:prstGeom prst="line">
            <a:avLst/>
          </a:prstGeom>
          <a:noFill/>
          <a:ln w="38100" cap="flat" cmpd="sng" algn="ctr">
            <a:solidFill>
              <a:srgbClr val="000514"/>
            </a:solidFill>
            <a:prstDash val="solid"/>
            <a:round/>
            <a:headEnd type="none" w="med" len="med"/>
            <a:tailEnd type="none" w="med" len="med"/>
          </a:ln>
          <a:effectLst/>
        </p:spPr>
      </p:cxnSp>
      <p:cxnSp>
        <p:nvCxnSpPr>
          <p:cNvPr id="51" name="直接连接符 50"/>
          <p:cNvCxnSpPr/>
          <p:nvPr/>
        </p:nvCxnSpPr>
        <p:spPr bwMode="auto">
          <a:xfrm>
            <a:off x="2771800" y="3650933"/>
            <a:ext cx="0" cy="553490"/>
          </a:xfrm>
          <a:prstGeom prst="line">
            <a:avLst/>
          </a:prstGeom>
          <a:noFill/>
          <a:ln w="38100" cap="flat" cmpd="sng" algn="ctr">
            <a:solidFill>
              <a:srgbClr val="000514"/>
            </a:solidFill>
            <a:prstDash val="solid"/>
            <a:round/>
            <a:headEnd type="none" w="med" len="med"/>
            <a:tailEnd type="none" w="med" len="med"/>
          </a:ln>
          <a:effectLst/>
        </p:spPr>
      </p:cxnSp>
      <p:cxnSp>
        <p:nvCxnSpPr>
          <p:cNvPr id="52" name="直接连接符 51"/>
          <p:cNvCxnSpPr/>
          <p:nvPr/>
        </p:nvCxnSpPr>
        <p:spPr bwMode="auto">
          <a:xfrm>
            <a:off x="2550692" y="1831657"/>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53" name="TextBox 52"/>
          <p:cNvSpPr txBox="1"/>
          <p:nvPr/>
        </p:nvSpPr>
        <p:spPr>
          <a:xfrm>
            <a:off x="2455444" y="1484784"/>
            <a:ext cx="612668"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VDD</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59" name="直接连接符 58"/>
          <p:cNvCxnSpPr/>
          <p:nvPr/>
        </p:nvCxnSpPr>
        <p:spPr bwMode="auto">
          <a:xfrm>
            <a:off x="1610626" y="3431398"/>
            <a:ext cx="928036" cy="0"/>
          </a:xfrm>
          <a:prstGeom prst="line">
            <a:avLst/>
          </a:prstGeom>
          <a:noFill/>
          <a:ln w="38100" cap="flat" cmpd="sng" algn="ctr">
            <a:solidFill>
              <a:srgbClr val="000514"/>
            </a:solidFill>
            <a:prstDash val="solid"/>
            <a:round/>
            <a:headEnd type="none" w="med" len="med"/>
            <a:tailEnd type="none" w="med" len="med"/>
          </a:ln>
          <a:effectLst/>
        </p:spPr>
      </p:cxnSp>
      <p:cxnSp>
        <p:nvCxnSpPr>
          <p:cNvPr id="60" name="直接连接符 59"/>
          <p:cNvCxnSpPr/>
          <p:nvPr/>
        </p:nvCxnSpPr>
        <p:spPr bwMode="auto">
          <a:xfrm>
            <a:off x="2782938" y="4995765"/>
            <a:ext cx="0" cy="494035"/>
          </a:xfrm>
          <a:prstGeom prst="line">
            <a:avLst/>
          </a:prstGeom>
          <a:noFill/>
          <a:ln w="38100" cap="flat" cmpd="sng" algn="ctr">
            <a:solidFill>
              <a:srgbClr val="000514"/>
            </a:solidFill>
            <a:prstDash val="solid"/>
            <a:round/>
            <a:headEnd type="none" w="med" len="med"/>
            <a:tailEnd type="none" w="med" len="med"/>
          </a:ln>
          <a:effectLst/>
        </p:spPr>
      </p:cxnSp>
      <p:grpSp>
        <p:nvGrpSpPr>
          <p:cNvPr id="8" name="组合 80"/>
          <p:cNvGrpSpPr/>
          <p:nvPr/>
        </p:nvGrpSpPr>
        <p:grpSpPr>
          <a:xfrm>
            <a:off x="2599229" y="5489800"/>
            <a:ext cx="373856" cy="171448"/>
            <a:chOff x="3745699" y="1981200"/>
            <a:chExt cx="373856" cy="171448"/>
          </a:xfrm>
        </p:grpSpPr>
        <p:cxnSp>
          <p:nvCxnSpPr>
            <p:cNvPr id="62" name="直接连接符 61"/>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63" name="直接连接符 62"/>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64" name="直接连接符 63"/>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65" name="直接连接符 64"/>
          <p:cNvCxnSpPr/>
          <p:nvPr/>
        </p:nvCxnSpPr>
        <p:spPr bwMode="auto">
          <a:xfrm>
            <a:off x="393662" y="3446479"/>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66" name="TextBox 65"/>
          <p:cNvSpPr txBox="1"/>
          <p:nvPr/>
        </p:nvSpPr>
        <p:spPr>
          <a:xfrm flipH="1">
            <a:off x="1962598" y="3101198"/>
            <a:ext cx="31290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b</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67" name="TextBox 66"/>
          <p:cNvSpPr txBox="1"/>
          <p:nvPr/>
        </p:nvSpPr>
        <p:spPr>
          <a:xfrm flipH="1">
            <a:off x="2806415" y="2795406"/>
            <a:ext cx="300082"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e</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68" name="TextBox 67"/>
          <p:cNvSpPr txBox="1"/>
          <p:nvPr/>
        </p:nvSpPr>
        <p:spPr>
          <a:xfrm flipH="1">
            <a:off x="2769885" y="3578202"/>
            <a:ext cx="28084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c</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69" name="TextBox 68"/>
          <p:cNvSpPr txBox="1"/>
          <p:nvPr/>
        </p:nvSpPr>
        <p:spPr>
          <a:xfrm>
            <a:off x="1110242" y="3518487"/>
            <a:ext cx="420308" cy="36933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rgbClr val="000514"/>
                </a:solidFill>
                <a:effectLst>
                  <a:outerShdw blurRad="38100" dist="38100" dir="2700000" algn="tl">
                    <a:srgbClr val="000000">
                      <a:alpha val="43137"/>
                    </a:srgbClr>
                  </a:outerShdw>
                </a:effectLst>
              </a:rPr>
              <a:t>Rx</a:t>
            </a:r>
            <a:endParaRPr kumimoji="0" lang="zh-CN" altLang="en-US" sz="1800" b="1" i="0" u="none" strike="noStrike" kern="0" cap="none" spc="0" normalizeH="0" baseline="0" noProof="0" dirty="0">
              <a:ln>
                <a:noFill/>
              </a:ln>
              <a:solidFill>
                <a:srgbClr val="000514"/>
              </a:solidFill>
              <a:effectLst>
                <a:outerShdw blurRad="38100" dist="38100" dir="2700000" algn="tl">
                  <a:srgbClr val="000000">
                    <a:alpha val="43137"/>
                  </a:srgbClr>
                </a:outerShdw>
              </a:effectLst>
              <a:uLnTx/>
              <a:uFillTx/>
            </a:endParaRPr>
          </a:p>
        </p:txBody>
      </p:sp>
      <p:cxnSp>
        <p:nvCxnSpPr>
          <p:cNvPr id="74" name="直接连接符 73"/>
          <p:cNvCxnSpPr/>
          <p:nvPr/>
        </p:nvCxnSpPr>
        <p:spPr bwMode="auto">
          <a:xfrm>
            <a:off x="378422" y="3431398"/>
            <a:ext cx="645160" cy="0"/>
          </a:xfrm>
          <a:prstGeom prst="line">
            <a:avLst/>
          </a:prstGeom>
          <a:noFill/>
          <a:ln w="38100" cap="flat" cmpd="sng" algn="ctr">
            <a:solidFill>
              <a:srgbClr val="000514"/>
            </a:solidFill>
            <a:prstDash val="solid"/>
            <a:round/>
            <a:headEnd type="none" w="med" len="med"/>
            <a:tailEnd type="none" w="med" len="med"/>
          </a:ln>
          <a:effectLst/>
        </p:spPr>
      </p:cxnSp>
      <p:grpSp>
        <p:nvGrpSpPr>
          <p:cNvPr id="9" name="组合 80"/>
          <p:cNvGrpSpPr/>
          <p:nvPr/>
        </p:nvGrpSpPr>
        <p:grpSpPr>
          <a:xfrm>
            <a:off x="211546" y="3756227"/>
            <a:ext cx="373856" cy="171448"/>
            <a:chOff x="3745699" y="1981200"/>
            <a:chExt cx="373856" cy="171448"/>
          </a:xfrm>
        </p:grpSpPr>
        <p:cxnSp>
          <p:nvCxnSpPr>
            <p:cNvPr id="79" name="直接连接符 78"/>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0" name="直接连接符 79"/>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81" name="直接连接符 80"/>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sp>
        <p:nvSpPr>
          <p:cNvPr id="85" name="TextBox 84"/>
          <p:cNvSpPr txBox="1"/>
          <p:nvPr/>
        </p:nvSpPr>
        <p:spPr>
          <a:xfrm>
            <a:off x="3897075" y="1825660"/>
            <a:ext cx="5067413"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rPr>
              <a:t>如果这只</a:t>
            </a:r>
            <a:r>
              <a:rPr lang="en-US" altLang="zh-CN" sz="2800" b="1" dirty="0" smtClean="0">
                <a:effectLst>
                  <a:outerShdw blurRad="38100" dist="38100" dir="2700000" algn="tl">
                    <a:srgbClr val="000000">
                      <a:alpha val="43137"/>
                    </a:srgbClr>
                  </a:outerShdw>
                </a:effectLst>
              </a:rPr>
              <a:t>8550</a:t>
            </a:r>
            <a:r>
              <a:rPr lang="zh-CN" altLang="en-US" sz="2800" b="1" dirty="0" smtClean="0">
                <a:effectLst>
                  <a:outerShdw blurRad="38100" dist="38100" dir="2700000" algn="tl">
                    <a:srgbClr val="000000">
                      <a:alpha val="43137"/>
                    </a:srgbClr>
                  </a:outerShdw>
                </a:effectLst>
              </a:rPr>
              <a:t>的放大倍数</a:t>
            </a:r>
            <a:r>
              <a:rPr lang="en-US" altLang="zh-CN" sz="2800" b="1" dirty="0" smtClean="0">
                <a:effectLst>
                  <a:outerShdw blurRad="38100" dist="38100" dir="2700000" algn="tl">
                    <a:srgbClr val="000000">
                      <a:alpha val="43137"/>
                    </a:srgbClr>
                  </a:outerShdw>
                </a:effectLst>
              </a:rPr>
              <a:t>a=300</a:t>
            </a:r>
            <a:endParaRPr lang="zh-CN" altLang="en-US" sz="2800" b="1" dirty="0">
              <a:effectLst>
                <a:outerShdw blurRad="38100" dist="38100" dir="2700000" algn="tl">
                  <a:srgbClr val="000000">
                    <a:alpha val="43137"/>
                  </a:srgbClr>
                </a:outerShdw>
              </a:effectLst>
            </a:endParaRPr>
          </a:p>
        </p:txBody>
      </p:sp>
      <p:sp>
        <p:nvSpPr>
          <p:cNvPr id="86" name="TextBox 85"/>
          <p:cNvSpPr txBox="1"/>
          <p:nvPr/>
        </p:nvSpPr>
        <p:spPr>
          <a:xfrm>
            <a:off x="2033141" y="2488324"/>
            <a:ext cx="649537" cy="646331"/>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0.7V</a:t>
            </a:r>
          </a:p>
          <a:p>
            <a:r>
              <a:rPr lang="zh-CN" altLang="en-US" b="1" dirty="0" smtClean="0">
                <a:effectLst>
                  <a:outerShdw blurRad="38100" dist="38100" dir="2700000" algn="tl">
                    <a:srgbClr val="000000">
                      <a:alpha val="43137"/>
                    </a:srgbClr>
                  </a:outerShdw>
                </a:effectLst>
              </a:rPr>
              <a:t>压降</a:t>
            </a:r>
            <a:endParaRPr lang="zh-CN" altLang="en-US" b="1" dirty="0">
              <a:effectLst>
                <a:outerShdw blurRad="38100" dist="38100" dir="2700000" algn="tl">
                  <a:srgbClr val="000000">
                    <a:alpha val="43137"/>
                  </a:srgbClr>
                </a:outerShdw>
              </a:effectLst>
            </a:endParaRPr>
          </a:p>
        </p:txBody>
      </p:sp>
      <p:grpSp>
        <p:nvGrpSpPr>
          <p:cNvPr id="10" name="组合 98"/>
          <p:cNvGrpSpPr/>
          <p:nvPr/>
        </p:nvGrpSpPr>
        <p:grpSpPr>
          <a:xfrm>
            <a:off x="-125634" y="764704"/>
            <a:ext cx="2376264" cy="2376264"/>
            <a:chOff x="-108520" y="1412777"/>
            <a:chExt cx="2376264" cy="2376264"/>
          </a:xfrm>
        </p:grpSpPr>
        <p:sp>
          <p:nvSpPr>
            <p:cNvPr id="97" name="弧形 96"/>
            <p:cNvSpPr/>
            <p:nvPr/>
          </p:nvSpPr>
          <p:spPr>
            <a:xfrm rot="5400000">
              <a:off x="-108520" y="1412777"/>
              <a:ext cx="2376264" cy="2376264"/>
            </a:xfrm>
            <a:prstGeom prst="arc">
              <a:avLst/>
            </a:prstGeom>
            <a:ln w="28575">
              <a:solidFill>
                <a:srgbClr val="C0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98" name="TextBox 97"/>
            <p:cNvSpPr txBox="1"/>
            <p:nvPr/>
          </p:nvSpPr>
          <p:spPr>
            <a:xfrm>
              <a:off x="1475656" y="2708920"/>
              <a:ext cx="476412" cy="707886"/>
            </a:xfrm>
            <a:prstGeom prst="rect">
              <a:avLst/>
            </a:prstGeom>
            <a:noFill/>
          </p:spPr>
          <p:txBody>
            <a:bodyPr wrap="none" rtlCol="0">
              <a:spAutoFit/>
            </a:bodyPr>
            <a:lstStyle/>
            <a:p>
              <a:r>
                <a:rPr lang="en-US" altLang="zh-CN" sz="4000" b="1" dirty="0" err="1" smtClean="0">
                  <a:solidFill>
                    <a:srgbClr val="C00000"/>
                  </a:solidFill>
                  <a:effectLst>
                    <a:outerShdw blurRad="38100" dist="38100" dir="2700000" algn="tl">
                      <a:srgbClr val="000000">
                        <a:alpha val="43137"/>
                      </a:srgbClr>
                    </a:outerShdw>
                  </a:effectLst>
                </a:rPr>
                <a:t>i</a:t>
              </a:r>
              <a:r>
                <a:rPr lang="en-US" altLang="zh-CN" sz="2400" b="1" dirty="0" err="1" smtClean="0">
                  <a:solidFill>
                    <a:srgbClr val="C00000"/>
                  </a:solidFill>
                  <a:effectLst>
                    <a:outerShdw blurRad="38100" dist="38100" dir="2700000" algn="tl">
                      <a:srgbClr val="000000">
                        <a:alpha val="43137"/>
                      </a:srgbClr>
                    </a:outerShdw>
                  </a:effectLst>
                </a:rPr>
                <a:t>b</a:t>
              </a:r>
              <a:endParaRPr lang="zh-CN" altLang="en-US" sz="2400" b="1" dirty="0">
                <a:solidFill>
                  <a:srgbClr val="C00000"/>
                </a:solidFill>
                <a:effectLst>
                  <a:outerShdw blurRad="38100" dist="38100" dir="2700000" algn="tl">
                    <a:srgbClr val="000000">
                      <a:alpha val="43137"/>
                    </a:srgbClr>
                  </a:outerShdw>
                </a:effectLst>
              </a:endParaRPr>
            </a:p>
          </p:txBody>
        </p:sp>
      </p:grpSp>
      <p:grpSp>
        <p:nvGrpSpPr>
          <p:cNvPr id="11" name="组合 115"/>
          <p:cNvGrpSpPr/>
          <p:nvPr/>
        </p:nvGrpSpPr>
        <p:grpSpPr>
          <a:xfrm>
            <a:off x="3402758" y="2708920"/>
            <a:ext cx="521170" cy="2160240"/>
            <a:chOff x="3330750" y="2924944"/>
            <a:chExt cx="521170" cy="2160240"/>
          </a:xfrm>
        </p:grpSpPr>
        <p:cxnSp>
          <p:nvCxnSpPr>
            <p:cNvPr id="101" name="直接箭头连接符 100"/>
            <p:cNvCxnSpPr/>
            <p:nvPr/>
          </p:nvCxnSpPr>
          <p:spPr>
            <a:xfrm>
              <a:off x="3330750" y="2924944"/>
              <a:ext cx="0" cy="2160240"/>
            </a:xfrm>
            <a:prstGeom prst="straightConnector1">
              <a:avLst/>
            </a:prstGeom>
            <a:ln w="5715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3402758" y="3645024"/>
              <a:ext cx="449162" cy="707886"/>
            </a:xfrm>
            <a:prstGeom prst="rect">
              <a:avLst/>
            </a:prstGeom>
            <a:noFill/>
          </p:spPr>
          <p:txBody>
            <a:bodyPr wrap="none" rtlCol="0">
              <a:spAutoFit/>
            </a:bodyPr>
            <a:lstStyle/>
            <a:p>
              <a:r>
                <a:rPr lang="en-US" altLang="zh-CN" sz="4000" b="1" dirty="0" err="1" smtClean="0">
                  <a:solidFill>
                    <a:srgbClr val="C00000"/>
                  </a:solidFill>
                  <a:effectLst>
                    <a:outerShdw blurRad="38100" dist="38100" dir="2700000" algn="tl">
                      <a:srgbClr val="000000">
                        <a:alpha val="43137"/>
                      </a:srgbClr>
                    </a:outerShdw>
                  </a:effectLst>
                </a:rPr>
                <a:t>I</a:t>
              </a:r>
              <a:r>
                <a:rPr lang="en-US" altLang="zh-CN" sz="2400" b="1" dirty="0" err="1" smtClean="0">
                  <a:solidFill>
                    <a:srgbClr val="C00000"/>
                  </a:solidFill>
                  <a:effectLst>
                    <a:outerShdw blurRad="38100" dist="38100" dir="2700000" algn="tl">
                      <a:srgbClr val="000000">
                        <a:alpha val="43137"/>
                      </a:srgbClr>
                    </a:outerShdw>
                  </a:effectLst>
                </a:rPr>
                <a:t>c</a:t>
              </a:r>
              <a:endParaRPr lang="zh-CN" altLang="en-US" sz="2400" b="1" dirty="0">
                <a:solidFill>
                  <a:srgbClr val="C00000"/>
                </a:solidFill>
                <a:effectLst>
                  <a:outerShdw blurRad="38100" dist="38100" dir="2700000" algn="tl">
                    <a:srgbClr val="000000">
                      <a:alpha val="43137"/>
                    </a:srgbClr>
                  </a:outerShdw>
                </a:effectLst>
              </a:endParaRPr>
            </a:p>
          </p:txBody>
        </p:sp>
      </p:grpSp>
      <p:sp>
        <p:nvSpPr>
          <p:cNvPr id="112" name="TextBox 111"/>
          <p:cNvSpPr txBox="1"/>
          <p:nvPr/>
        </p:nvSpPr>
        <p:spPr>
          <a:xfrm>
            <a:off x="4085389" y="2875583"/>
            <a:ext cx="4075155" cy="769441"/>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rPr>
              <a:t>那么，</a:t>
            </a:r>
            <a:r>
              <a:rPr lang="en-US" altLang="zh-CN" sz="4400" b="1" dirty="0" err="1" smtClean="0">
                <a:effectLst>
                  <a:outerShdw blurRad="38100" dist="38100" dir="2700000" algn="tl">
                    <a:srgbClr val="000000">
                      <a:alpha val="43137"/>
                    </a:srgbClr>
                  </a:outerShdw>
                </a:effectLst>
              </a:rPr>
              <a:t>I</a:t>
            </a:r>
            <a:r>
              <a:rPr lang="en-US" altLang="zh-CN" sz="2800" b="1" dirty="0" err="1" smtClean="0">
                <a:effectLst>
                  <a:outerShdw blurRad="38100" dist="38100" dir="2700000" algn="tl">
                    <a:srgbClr val="000000">
                      <a:alpha val="43137"/>
                    </a:srgbClr>
                  </a:outerShdw>
                </a:effectLst>
              </a:rPr>
              <a:t>c</a:t>
            </a:r>
            <a:r>
              <a:rPr lang="en-US" altLang="zh-CN" sz="4400" b="1" dirty="0" smtClean="0">
                <a:effectLst>
                  <a:outerShdw blurRad="38100" dist="38100" dir="2700000" algn="tl">
                    <a:srgbClr val="000000">
                      <a:alpha val="43137"/>
                    </a:srgbClr>
                  </a:outerShdw>
                </a:effectLst>
              </a:rPr>
              <a:t>=</a:t>
            </a:r>
            <a:r>
              <a:rPr lang="en-US" altLang="zh-CN" sz="4400" b="1" dirty="0" err="1" smtClean="0">
                <a:effectLst>
                  <a:outerShdw blurRad="38100" dist="38100" dir="2700000" algn="tl">
                    <a:srgbClr val="000000">
                      <a:alpha val="43137"/>
                    </a:srgbClr>
                  </a:outerShdw>
                </a:effectLst>
              </a:rPr>
              <a:t>i</a:t>
            </a:r>
            <a:r>
              <a:rPr lang="en-US" altLang="zh-CN" sz="2800" b="1" dirty="0" err="1" smtClean="0">
                <a:effectLst>
                  <a:outerShdw blurRad="38100" dist="38100" dir="2700000" algn="tl">
                    <a:srgbClr val="000000">
                      <a:alpha val="43137"/>
                    </a:srgbClr>
                  </a:outerShdw>
                </a:effectLst>
              </a:rPr>
              <a:t>b</a:t>
            </a:r>
            <a:r>
              <a:rPr lang="en-US" altLang="zh-CN" sz="4400" b="1" dirty="0" err="1" smtClean="0">
                <a:effectLst>
                  <a:outerShdw blurRad="38100" dist="38100" dir="2700000" algn="tl">
                    <a:srgbClr val="000000">
                      <a:alpha val="43137"/>
                    </a:srgbClr>
                  </a:outerShdw>
                </a:effectLst>
              </a:rPr>
              <a:t>·a</a:t>
            </a:r>
            <a:r>
              <a:rPr lang="en-US" altLang="zh-CN" sz="4400" b="1" dirty="0" smtClean="0">
                <a:effectLst>
                  <a:outerShdw blurRad="38100" dist="38100" dir="2700000" algn="tl">
                    <a:srgbClr val="000000">
                      <a:alpha val="43137"/>
                    </a:srgbClr>
                  </a:outerShdw>
                </a:effectLst>
              </a:rPr>
              <a:t>=300i</a:t>
            </a:r>
            <a:r>
              <a:rPr lang="en-US" altLang="zh-CN" sz="2800" b="1" dirty="0" smtClean="0">
                <a:effectLst>
                  <a:outerShdw blurRad="38100" dist="38100" dir="2700000" algn="tl">
                    <a:srgbClr val="000000">
                      <a:alpha val="43137"/>
                    </a:srgbClr>
                  </a:outerShdw>
                </a:effectLst>
              </a:rPr>
              <a:t>b</a:t>
            </a:r>
            <a:endParaRPr lang="zh-CN" altLang="en-US" sz="4400" b="1" dirty="0">
              <a:effectLst>
                <a:outerShdw blurRad="38100" dist="38100" dir="2700000" algn="tl">
                  <a:srgbClr val="000000">
                    <a:alpha val="43137"/>
                  </a:srgbClr>
                </a:outerShdw>
              </a:effectLst>
            </a:endParaRPr>
          </a:p>
        </p:txBody>
      </p:sp>
      <p:sp>
        <p:nvSpPr>
          <p:cNvPr id="114" name="TextBox 113"/>
          <p:cNvSpPr txBox="1"/>
          <p:nvPr/>
        </p:nvSpPr>
        <p:spPr>
          <a:xfrm>
            <a:off x="3707904" y="5333146"/>
            <a:ext cx="5399584" cy="400110"/>
          </a:xfrm>
          <a:prstGeom prst="rect">
            <a:avLst/>
          </a:prstGeom>
          <a:noFill/>
        </p:spPr>
        <p:txBody>
          <a:bodyPr wrap="square" rtlCol="0">
            <a:spAutoFit/>
          </a:bodyPr>
          <a:lstStyle/>
          <a:p>
            <a:pPr algn="ctr"/>
            <a:r>
              <a:rPr lang="zh-CN" altLang="en-US" sz="2000" b="1" dirty="0" smtClean="0">
                <a:effectLst>
                  <a:outerShdw blurRad="38100" dist="38100" dir="2700000" algn="tl">
                    <a:srgbClr val="000000">
                      <a:alpha val="43137"/>
                    </a:srgbClr>
                  </a:outerShdw>
                </a:effectLst>
              </a:rPr>
              <a:t>注意：实际计算时，</a:t>
            </a:r>
            <a:r>
              <a:rPr lang="en-US" altLang="zh-CN" sz="2000" b="1" dirty="0" err="1" smtClean="0">
                <a:effectLst>
                  <a:outerShdw blurRad="38100" dist="38100" dir="2700000" algn="tl">
                    <a:srgbClr val="000000">
                      <a:alpha val="43137"/>
                    </a:srgbClr>
                  </a:outerShdw>
                </a:effectLst>
              </a:rPr>
              <a:t>eb</a:t>
            </a:r>
            <a:r>
              <a:rPr lang="zh-CN" altLang="en-US" sz="2000" b="1" dirty="0" smtClean="0">
                <a:effectLst>
                  <a:outerShdw blurRad="38100" dist="38100" dir="2700000" algn="tl">
                    <a:srgbClr val="000000">
                      <a:alpha val="43137"/>
                    </a:srgbClr>
                  </a:outerShdw>
                </a:effectLst>
              </a:rPr>
              <a:t>之间还有约</a:t>
            </a:r>
            <a:r>
              <a:rPr lang="en-US" altLang="zh-CN" sz="2000" b="1" dirty="0" smtClean="0">
                <a:effectLst>
                  <a:outerShdw blurRad="38100" dist="38100" dir="2700000" algn="tl">
                    <a:srgbClr val="000000">
                      <a:alpha val="43137"/>
                    </a:srgbClr>
                  </a:outerShdw>
                </a:effectLst>
              </a:rPr>
              <a:t>0.7V</a:t>
            </a:r>
            <a:r>
              <a:rPr lang="zh-CN" altLang="en-US" sz="2000" b="1" dirty="0" smtClean="0">
                <a:effectLst>
                  <a:outerShdw blurRad="38100" dist="38100" dir="2700000" algn="tl">
                    <a:srgbClr val="000000">
                      <a:alpha val="43137"/>
                    </a:srgbClr>
                  </a:outerShdw>
                </a:effectLst>
              </a:rPr>
              <a:t>的压降。</a:t>
            </a:r>
            <a:endParaRPr lang="zh-CN" altLang="en-US" sz="2000" b="1" dirty="0">
              <a:effectLst>
                <a:outerShdw blurRad="38100" dist="38100" dir="2700000" algn="tl">
                  <a:srgbClr val="000000">
                    <a:alpha val="43137"/>
                  </a:srgbClr>
                </a:outerShdw>
              </a:effectLst>
            </a:endParaRPr>
          </a:p>
        </p:txBody>
      </p:sp>
      <p:sp>
        <p:nvSpPr>
          <p:cNvPr id="115" name="TextBox 114"/>
          <p:cNvSpPr txBox="1"/>
          <p:nvPr/>
        </p:nvSpPr>
        <p:spPr>
          <a:xfrm>
            <a:off x="3802371" y="4293096"/>
            <a:ext cx="5234125"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rPr>
              <a:t>三极管实现了小电流控制大电流</a:t>
            </a:r>
            <a:endParaRPr lang="zh-CN" altLang="en-US" sz="2800" b="1" dirty="0">
              <a:effectLst>
                <a:outerShdw blurRad="38100" dist="38100" dir="2700000" algn="tl">
                  <a:srgbClr val="000000">
                    <a:alpha val="43137"/>
                  </a:srgbClr>
                </a:outerShdw>
              </a:effectLst>
            </a:endParaRPr>
          </a:p>
        </p:txBody>
      </p:sp>
      <p:grpSp>
        <p:nvGrpSpPr>
          <p:cNvPr id="12" name="组合 17"/>
          <p:cNvGrpSpPr/>
          <p:nvPr/>
        </p:nvGrpSpPr>
        <p:grpSpPr>
          <a:xfrm>
            <a:off x="8676456" y="116632"/>
            <a:ext cx="370327" cy="432048"/>
            <a:chOff x="5940152" y="2420888"/>
            <a:chExt cx="432048" cy="504056"/>
          </a:xfrm>
        </p:grpSpPr>
        <p:sp>
          <p:nvSpPr>
            <p:cNvPr id="77" name="折角形 76"/>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112" grpId="0"/>
      <p:bldP spid="114" grpId="0"/>
      <p:bldP spid="1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8550</a:t>
            </a:r>
            <a:r>
              <a:rPr lang="zh-CN" altLang="en-US" dirty="0" smtClean="0"/>
              <a:t>和</a:t>
            </a:r>
            <a:r>
              <a:rPr lang="en-US" altLang="zh-CN" dirty="0" smtClean="0"/>
              <a:t>8050</a:t>
            </a:r>
            <a:r>
              <a:rPr lang="zh-CN" altLang="en-US" dirty="0" smtClean="0"/>
              <a:t>的使用场合</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39</a:t>
            </a:fld>
            <a:endParaRPr lang="zh-CN" altLang="en-US"/>
          </a:p>
        </p:txBody>
      </p:sp>
      <p:grpSp>
        <p:nvGrpSpPr>
          <p:cNvPr id="76" name="组合 17"/>
          <p:cNvGrpSpPr/>
          <p:nvPr/>
        </p:nvGrpSpPr>
        <p:grpSpPr>
          <a:xfrm>
            <a:off x="8676456" y="116632"/>
            <a:ext cx="370327" cy="432048"/>
            <a:chOff x="5940152" y="2420888"/>
            <a:chExt cx="432048" cy="504056"/>
          </a:xfrm>
        </p:grpSpPr>
        <p:sp>
          <p:nvSpPr>
            <p:cNvPr id="77" name="折角形 76"/>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4" name="矩形 83"/>
          <p:cNvSpPr/>
          <p:nvPr/>
        </p:nvSpPr>
        <p:spPr>
          <a:xfrm rot="5400000">
            <a:off x="1206514" y="3122443"/>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grpSp>
        <p:nvGrpSpPr>
          <p:cNvPr id="85" name="组合 72"/>
          <p:cNvGrpSpPr/>
          <p:nvPr/>
        </p:nvGrpSpPr>
        <p:grpSpPr>
          <a:xfrm flipH="1">
            <a:off x="2296810" y="3093310"/>
            <a:ext cx="641356" cy="648072"/>
            <a:chOff x="1979712" y="2924944"/>
            <a:chExt cx="648072" cy="648072"/>
          </a:xfrm>
          <a:noFill/>
        </p:grpSpPr>
        <p:sp>
          <p:nvSpPr>
            <p:cNvPr id="86" name="椭圆 8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87" name="直接箭头连接符 86"/>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88" name="直接连接符 87"/>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89" name="直接连接符 88"/>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90" name="组合 55"/>
          <p:cNvGrpSpPr/>
          <p:nvPr/>
        </p:nvGrpSpPr>
        <p:grpSpPr>
          <a:xfrm>
            <a:off x="2381864" y="4193656"/>
            <a:ext cx="783880" cy="792088"/>
            <a:chOff x="2392286" y="2599324"/>
            <a:chExt cx="783880" cy="792088"/>
          </a:xfrm>
        </p:grpSpPr>
        <p:sp>
          <p:nvSpPr>
            <p:cNvPr id="91" name="椭圆 90"/>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92" name="TextBox 91"/>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cxnSp>
        <p:nvCxnSpPr>
          <p:cNvPr id="93" name="直接连接符 92"/>
          <p:cNvCxnSpPr/>
          <p:nvPr/>
        </p:nvCxnSpPr>
        <p:spPr bwMode="auto">
          <a:xfrm>
            <a:off x="2771800" y="1844824"/>
            <a:ext cx="0" cy="1325350"/>
          </a:xfrm>
          <a:prstGeom prst="line">
            <a:avLst/>
          </a:prstGeom>
          <a:noFill/>
          <a:ln w="38100" cap="flat" cmpd="sng" algn="ctr">
            <a:solidFill>
              <a:srgbClr val="000514"/>
            </a:solidFill>
            <a:prstDash val="solid"/>
            <a:round/>
            <a:headEnd type="none" w="med" len="med"/>
            <a:tailEnd type="none" w="med" len="med"/>
          </a:ln>
          <a:effectLst/>
        </p:spPr>
      </p:cxnSp>
      <p:cxnSp>
        <p:nvCxnSpPr>
          <p:cNvPr id="94" name="直接连接符 93"/>
          <p:cNvCxnSpPr/>
          <p:nvPr/>
        </p:nvCxnSpPr>
        <p:spPr bwMode="auto">
          <a:xfrm>
            <a:off x="2771800" y="3650933"/>
            <a:ext cx="0" cy="553490"/>
          </a:xfrm>
          <a:prstGeom prst="line">
            <a:avLst/>
          </a:prstGeom>
          <a:noFill/>
          <a:ln w="38100" cap="flat" cmpd="sng" algn="ctr">
            <a:solidFill>
              <a:srgbClr val="000514"/>
            </a:solidFill>
            <a:prstDash val="solid"/>
            <a:round/>
            <a:headEnd type="none" w="med" len="med"/>
            <a:tailEnd type="none" w="med" len="med"/>
          </a:ln>
          <a:effectLst/>
        </p:spPr>
      </p:cxnSp>
      <p:cxnSp>
        <p:nvCxnSpPr>
          <p:cNvPr id="95" name="直接连接符 94"/>
          <p:cNvCxnSpPr/>
          <p:nvPr/>
        </p:nvCxnSpPr>
        <p:spPr bwMode="auto">
          <a:xfrm>
            <a:off x="2550692" y="1831657"/>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96" name="TextBox 95"/>
          <p:cNvSpPr txBox="1"/>
          <p:nvPr/>
        </p:nvSpPr>
        <p:spPr>
          <a:xfrm>
            <a:off x="2483768" y="1484784"/>
            <a:ext cx="615874"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7.4V</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97" name="直接连接符 96"/>
          <p:cNvCxnSpPr/>
          <p:nvPr/>
        </p:nvCxnSpPr>
        <p:spPr bwMode="auto">
          <a:xfrm>
            <a:off x="1610626" y="3431398"/>
            <a:ext cx="928036" cy="0"/>
          </a:xfrm>
          <a:prstGeom prst="line">
            <a:avLst/>
          </a:prstGeom>
          <a:noFill/>
          <a:ln w="38100" cap="flat" cmpd="sng" algn="ctr">
            <a:solidFill>
              <a:srgbClr val="000514"/>
            </a:solidFill>
            <a:prstDash val="solid"/>
            <a:round/>
            <a:headEnd type="none" w="med" len="med"/>
            <a:tailEnd type="none" w="med" len="med"/>
          </a:ln>
          <a:effectLst/>
        </p:spPr>
      </p:cxnSp>
      <p:cxnSp>
        <p:nvCxnSpPr>
          <p:cNvPr id="98" name="直接连接符 97"/>
          <p:cNvCxnSpPr/>
          <p:nvPr/>
        </p:nvCxnSpPr>
        <p:spPr bwMode="auto">
          <a:xfrm>
            <a:off x="2782938" y="4995765"/>
            <a:ext cx="0" cy="494035"/>
          </a:xfrm>
          <a:prstGeom prst="line">
            <a:avLst/>
          </a:prstGeom>
          <a:noFill/>
          <a:ln w="38100" cap="flat" cmpd="sng" algn="ctr">
            <a:solidFill>
              <a:srgbClr val="000514"/>
            </a:solidFill>
            <a:prstDash val="solid"/>
            <a:round/>
            <a:headEnd type="none" w="med" len="med"/>
            <a:tailEnd type="none" w="med" len="med"/>
          </a:ln>
          <a:effectLst/>
        </p:spPr>
      </p:cxnSp>
      <p:grpSp>
        <p:nvGrpSpPr>
          <p:cNvPr id="99" name="组合 80"/>
          <p:cNvGrpSpPr/>
          <p:nvPr/>
        </p:nvGrpSpPr>
        <p:grpSpPr>
          <a:xfrm>
            <a:off x="2599229" y="5489800"/>
            <a:ext cx="373856" cy="171448"/>
            <a:chOff x="3745699" y="1981200"/>
            <a:chExt cx="373856" cy="171448"/>
          </a:xfrm>
        </p:grpSpPr>
        <p:cxnSp>
          <p:nvCxnSpPr>
            <p:cNvPr id="100" name="直接连接符 99"/>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01" name="直接连接符 100"/>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02" name="直接连接符 101"/>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03" name="直接连接符 102"/>
          <p:cNvCxnSpPr/>
          <p:nvPr/>
        </p:nvCxnSpPr>
        <p:spPr bwMode="auto">
          <a:xfrm>
            <a:off x="393662" y="3446479"/>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104" name="TextBox 103"/>
          <p:cNvSpPr txBox="1"/>
          <p:nvPr/>
        </p:nvSpPr>
        <p:spPr>
          <a:xfrm flipH="1">
            <a:off x="1962598" y="3101198"/>
            <a:ext cx="31290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b</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05" name="TextBox 104"/>
          <p:cNvSpPr txBox="1"/>
          <p:nvPr/>
        </p:nvSpPr>
        <p:spPr>
          <a:xfrm flipH="1">
            <a:off x="2806415" y="2795406"/>
            <a:ext cx="300082"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e</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06" name="TextBox 105"/>
          <p:cNvSpPr txBox="1"/>
          <p:nvPr/>
        </p:nvSpPr>
        <p:spPr>
          <a:xfrm flipH="1">
            <a:off x="2769885" y="3578202"/>
            <a:ext cx="28084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c</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07" name="TextBox 106"/>
          <p:cNvSpPr txBox="1"/>
          <p:nvPr/>
        </p:nvSpPr>
        <p:spPr>
          <a:xfrm>
            <a:off x="1110242" y="3518487"/>
            <a:ext cx="420308" cy="36933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rgbClr val="000514"/>
                </a:solidFill>
                <a:effectLst>
                  <a:outerShdw blurRad="38100" dist="38100" dir="2700000" algn="tl">
                    <a:srgbClr val="000000">
                      <a:alpha val="43137"/>
                    </a:srgbClr>
                  </a:outerShdw>
                </a:effectLst>
              </a:rPr>
              <a:t>Rx</a:t>
            </a:r>
            <a:endParaRPr kumimoji="0" lang="zh-CN" altLang="en-US" sz="1800" b="1" i="0" u="none" strike="noStrike" kern="0" cap="none" spc="0" normalizeH="0" baseline="0" noProof="0" dirty="0">
              <a:ln>
                <a:noFill/>
              </a:ln>
              <a:solidFill>
                <a:srgbClr val="000514"/>
              </a:solidFill>
              <a:effectLst>
                <a:outerShdw blurRad="38100" dist="38100" dir="2700000" algn="tl">
                  <a:srgbClr val="000000">
                    <a:alpha val="43137"/>
                  </a:srgbClr>
                </a:outerShdw>
              </a:effectLst>
              <a:uLnTx/>
              <a:uFillTx/>
            </a:endParaRPr>
          </a:p>
        </p:txBody>
      </p:sp>
      <p:cxnSp>
        <p:nvCxnSpPr>
          <p:cNvPr id="108" name="直接连接符 107"/>
          <p:cNvCxnSpPr/>
          <p:nvPr/>
        </p:nvCxnSpPr>
        <p:spPr bwMode="auto">
          <a:xfrm>
            <a:off x="378422" y="3431398"/>
            <a:ext cx="645160" cy="0"/>
          </a:xfrm>
          <a:prstGeom prst="line">
            <a:avLst/>
          </a:prstGeom>
          <a:noFill/>
          <a:ln w="38100" cap="flat" cmpd="sng" algn="ctr">
            <a:solidFill>
              <a:srgbClr val="000514"/>
            </a:solidFill>
            <a:prstDash val="solid"/>
            <a:round/>
            <a:headEnd type="none" w="med" len="med"/>
            <a:tailEnd type="none" w="med" len="med"/>
          </a:ln>
          <a:effectLst/>
        </p:spPr>
      </p:cxnSp>
      <p:grpSp>
        <p:nvGrpSpPr>
          <p:cNvPr id="109" name="组合 80"/>
          <p:cNvGrpSpPr/>
          <p:nvPr/>
        </p:nvGrpSpPr>
        <p:grpSpPr>
          <a:xfrm>
            <a:off x="211546" y="3756227"/>
            <a:ext cx="373856" cy="171448"/>
            <a:chOff x="3745699" y="1981200"/>
            <a:chExt cx="373856" cy="171448"/>
          </a:xfrm>
        </p:grpSpPr>
        <p:cxnSp>
          <p:nvCxnSpPr>
            <p:cNvPr id="110" name="直接连接符 109"/>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11" name="直接连接符 110"/>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12" name="直接连接符 111"/>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sp>
        <p:nvSpPr>
          <p:cNvPr id="113" name="TextBox 112"/>
          <p:cNvSpPr txBox="1"/>
          <p:nvPr/>
        </p:nvSpPr>
        <p:spPr>
          <a:xfrm>
            <a:off x="2033141" y="2488324"/>
            <a:ext cx="649537" cy="646331"/>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0.7V</a:t>
            </a:r>
          </a:p>
          <a:p>
            <a:r>
              <a:rPr lang="zh-CN" altLang="en-US" b="1" dirty="0" smtClean="0">
                <a:effectLst>
                  <a:outerShdw blurRad="38100" dist="38100" dir="2700000" algn="tl">
                    <a:srgbClr val="000000">
                      <a:alpha val="43137"/>
                    </a:srgbClr>
                  </a:outerShdw>
                </a:effectLst>
              </a:rPr>
              <a:t>压降</a:t>
            </a:r>
            <a:endParaRPr lang="zh-CN" altLang="en-US" b="1" dirty="0">
              <a:effectLst>
                <a:outerShdw blurRad="38100" dist="38100" dir="2700000" algn="tl">
                  <a:srgbClr val="000000">
                    <a:alpha val="43137"/>
                  </a:srgbClr>
                </a:outerShdw>
              </a:effectLst>
            </a:endParaRPr>
          </a:p>
        </p:txBody>
      </p:sp>
      <p:grpSp>
        <p:nvGrpSpPr>
          <p:cNvPr id="114" name="组合 98"/>
          <p:cNvGrpSpPr/>
          <p:nvPr/>
        </p:nvGrpSpPr>
        <p:grpSpPr>
          <a:xfrm>
            <a:off x="-125634" y="764704"/>
            <a:ext cx="2376264" cy="2376264"/>
            <a:chOff x="-108520" y="1412777"/>
            <a:chExt cx="2376264" cy="2376264"/>
          </a:xfrm>
        </p:grpSpPr>
        <p:sp>
          <p:nvSpPr>
            <p:cNvPr id="115" name="弧形 114"/>
            <p:cNvSpPr/>
            <p:nvPr/>
          </p:nvSpPr>
          <p:spPr>
            <a:xfrm rot="5400000">
              <a:off x="-108520" y="1412777"/>
              <a:ext cx="2376264" cy="2376264"/>
            </a:xfrm>
            <a:prstGeom prst="arc">
              <a:avLst/>
            </a:prstGeom>
            <a:ln w="28575">
              <a:solidFill>
                <a:srgbClr val="C0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116" name="TextBox 115"/>
            <p:cNvSpPr txBox="1"/>
            <p:nvPr/>
          </p:nvSpPr>
          <p:spPr>
            <a:xfrm>
              <a:off x="1475656" y="2708920"/>
              <a:ext cx="476412" cy="707886"/>
            </a:xfrm>
            <a:prstGeom prst="rect">
              <a:avLst/>
            </a:prstGeom>
            <a:noFill/>
          </p:spPr>
          <p:txBody>
            <a:bodyPr wrap="none" rtlCol="0">
              <a:spAutoFit/>
            </a:bodyPr>
            <a:lstStyle/>
            <a:p>
              <a:r>
                <a:rPr lang="en-US" altLang="zh-CN" sz="4000" b="1" dirty="0" err="1" smtClean="0">
                  <a:solidFill>
                    <a:srgbClr val="C00000"/>
                  </a:solidFill>
                  <a:effectLst>
                    <a:outerShdw blurRad="38100" dist="38100" dir="2700000" algn="tl">
                      <a:srgbClr val="000000">
                        <a:alpha val="43137"/>
                      </a:srgbClr>
                    </a:outerShdw>
                  </a:effectLst>
                </a:rPr>
                <a:t>i</a:t>
              </a:r>
              <a:r>
                <a:rPr lang="en-US" altLang="zh-CN" sz="2400" b="1" dirty="0" err="1" smtClean="0">
                  <a:solidFill>
                    <a:srgbClr val="C00000"/>
                  </a:solidFill>
                  <a:effectLst>
                    <a:outerShdw blurRad="38100" dist="38100" dir="2700000" algn="tl">
                      <a:srgbClr val="000000">
                        <a:alpha val="43137"/>
                      </a:srgbClr>
                    </a:outerShdw>
                  </a:effectLst>
                </a:rPr>
                <a:t>b</a:t>
              </a:r>
              <a:endParaRPr lang="zh-CN" altLang="en-US" sz="2400" b="1" dirty="0">
                <a:solidFill>
                  <a:srgbClr val="C00000"/>
                </a:solidFill>
                <a:effectLst>
                  <a:outerShdw blurRad="38100" dist="38100" dir="2700000" algn="tl">
                    <a:srgbClr val="000000">
                      <a:alpha val="43137"/>
                    </a:srgbClr>
                  </a:outerShdw>
                </a:effectLst>
              </a:endParaRPr>
            </a:p>
          </p:txBody>
        </p:sp>
      </p:grpSp>
      <p:grpSp>
        <p:nvGrpSpPr>
          <p:cNvPr id="117" name="组合 115"/>
          <p:cNvGrpSpPr/>
          <p:nvPr/>
        </p:nvGrpSpPr>
        <p:grpSpPr>
          <a:xfrm>
            <a:off x="3402758" y="2708920"/>
            <a:ext cx="521170" cy="2160240"/>
            <a:chOff x="3330750" y="2924944"/>
            <a:chExt cx="521170" cy="2160240"/>
          </a:xfrm>
        </p:grpSpPr>
        <p:cxnSp>
          <p:nvCxnSpPr>
            <p:cNvPr id="118" name="直接箭头连接符 117"/>
            <p:cNvCxnSpPr/>
            <p:nvPr/>
          </p:nvCxnSpPr>
          <p:spPr>
            <a:xfrm>
              <a:off x="3330750" y="2924944"/>
              <a:ext cx="0" cy="2160240"/>
            </a:xfrm>
            <a:prstGeom prst="straightConnector1">
              <a:avLst/>
            </a:prstGeom>
            <a:ln w="5715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402758" y="3645024"/>
              <a:ext cx="449162" cy="707886"/>
            </a:xfrm>
            <a:prstGeom prst="rect">
              <a:avLst/>
            </a:prstGeom>
            <a:noFill/>
          </p:spPr>
          <p:txBody>
            <a:bodyPr wrap="none" rtlCol="0">
              <a:spAutoFit/>
            </a:bodyPr>
            <a:lstStyle/>
            <a:p>
              <a:r>
                <a:rPr lang="en-US" altLang="zh-CN" sz="4000" b="1" dirty="0" err="1" smtClean="0">
                  <a:solidFill>
                    <a:srgbClr val="C00000"/>
                  </a:solidFill>
                  <a:effectLst>
                    <a:outerShdw blurRad="38100" dist="38100" dir="2700000" algn="tl">
                      <a:srgbClr val="000000">
                        <a:alpha val="43137"/>
                      </a:srgbClr>
                    </a:outerShdw>
                  </a:effectLst>
                </a:rPr>
                <a:t>I</a:t>
              </a:r>
              <a:r>
                <a:rPr lang="en-US" altLang="zh-CN" sz="2400" b="1" dirty="0" err="1" smtClean="0">
                  <a:solidFill>
                    <a:srgbClr val="C00000"/>
                  </a:solidFill>
                  <a:effectLst>
                    <a:outerShdw blurRad="38100" dist="38100" dir="2700000" algn="tl">
                      <a:srgbClr val="000000">
                        <a:alpha val="43137"/>
                      </a:srgbClr>
                    </a:outerShdw>
                  </a:effectLst>
                </a:rPr>
                <a:t>c</a:t>
              </a:r>
              <a:endParaRPr lang="zh-CN" altLang="en-US" sz="2400" b="1" dirty="0">
                <a:solidFill>
                  <a:srgbClr val="C00000"/>
                </a:solidFill>
                <a:effectLst>
                  <a:outerShdw blurRad="38100" dist="38100" dir="2700000" algn="tl">
                    <a:srgbClr val="000000">
                      <a:alpha val="43137"/>
                    </a:srgbClr>
                  </a:outerShdw>
                </a:effectLst>
              </a:endParaRPr>
            </a:p>
          </p:txBody>
        </p:sp>
      </p:grpSp>
      <p:sp>
        <p:nvSpPr>
          <p:cNvPr id="120" name="矩形 119"/>
          <p:cNvSpPr/>
          <p:nvPr/>
        </p:nvSpPr>
        <p:spPr>
          <a:xfrm rot="5400000">
            <a:off x="5988938" y="3688221"/>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grpSp>
        <p:nvGrpSpPr>
          <p:cNvPr id="121" name="组合 72"/>
          <p:cNvGrpSpPr/>
          <p:nvPr/>
        </p:nvGrpSpPr>
        <p:grpSpPr>
          <a:xfrm flipH="1">
            <a:off x="7079234" y="3659088"/>
            <a:ext cx="641356" cy="648072"/>
            <a:chOff x="1979712" y="2924944"/>
            <a:chExt cx="648072" cy="648072"/>
          </a:xfrm>
          <a:noFill/>
        </p:grpSpPr>
        <p:sp>
          <p:nvSpPr>
            <p:cNvPr id="122" name="椭圆 121"/>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23" name="直接箭头连接符 122"/>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124" name="直接连接符 123"/>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125" name="直接连接符 124"/>
            <p:cNvCxnSpPr/>
            <p:nvPr/>
          </p:nvCxnSpPr>
          <p:spPr>
            <a:xfrm>
              <a:off x="2141510" y="2971089"/>
              <a:ext cx="266408" cy="282652"/>
            </a:xfrm>
            <a:prstGeom prst="line">
              <a:avLst/>
            </a:prstGeom>
            <a:grpFill/>
            <a:ln w="38100" cap="flat" cmpd="sng" algn="ctr">
              <a:solidFill>
                <a:srgbClr val="000514"/>
              </a:solidFill>
              <a:prstDash val="solid"/>
            </a:ln>
            <a:effectLst/>
          </p:spPr>
        </p:cxnSp>
      </p:grpSp>
      <p:grpSp>
        <p:nvGrpSpPr>
          <p:cNvPr id="126" name="组合 55"/>
          <p:cNvGrpSpPr/>
          <p:nvPr/>
        </p:nvGrpSpPr>
        <p:grpSpPr>
          <a:xfrm>
            <a:off x="7164288" y="2348880"/>
            <a:ext cx="783880" cy="792088"/>
            <a:chOff x="2392286" y="2599324"/>
            <a:chExt cx="783880" cy="792088"/>
          </a:xfrm>
        </p:grpSpPr>
        <p:sp>
          <p:nvSpPr>
            <p:cNvPr id="127" name="椭圆 126"/>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128" name="TextBox 127"/>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cxnSp>
        <p:nvCxnSpPr>
          <p:cNvPr id="129" name="直接连接符 128"/>
          <p:cNvCxnSpPr/>
          <p:nvPr/>
        </p:nvCxnSpPr>
        <p:spPr bwMode="auto">
          <a:xfrm>
            <a:off x="7554224" y="4253604"/>
            <a:ext cx="0" cy="1232796"/>
          </a:xfrm>
          <a:prstGeom prst="line">
            <a:avLst/>
          </a:prstGeom>
          <a:noFill/>
          <a:ln w="38100" cap="flat" cmpd="sng" algn="ctr">
            <a:solidFill>
              <a:srgbClr val="000514"/>
            </a:solidFill>
            <a:prstDash val="solid"/>
            <a:round/>
            <a:headEnd type="none" w="med" len="med"/>
            <a:tailEnd type="none" w="med" len="med"/>
          </a:ln>
          <a:effectLst/>
        </p:spPr>
      </p:cxnSp>
      <p:cxnSp>
        <p:nvCxnSpPr>
          <p:cNvPr id="130" name="直接连接符 129"/>
          <p:cNvCxnSpPr/>
          <p:nvPr/>
        </p:nvCxnSpPr>
        <p:spPr bwMode="auto">
          <a:xfrm>
            <a:off x="7554224" y="3140968"/>
            <a:ext cx="0" cy="553490"/>
          </a:xfrm>
          <a:prstGeom prst="line">
            <a:avLst/>
          </a:prstGeom>
          <a:noFill/>
          <a:ln w="38100" cap="flat" cmpd="sng" algn="ctr">
            <a:solidFill>
              <a:srgbClr val="000514"/>
            </a:solidFill>
            <a:prstDash val="solid"/>
            <a:round/>
            <a:headEnd type="none" w="med" len="med"/>
            <a:tailEnd type="none" w="med" len="med"/>
          </a:ln>
          <a:effectLst/>
        </p:spPr>
      </p:cxnSp>
      <p:cxnSp>
        <p:nvCxnSpPr>
          <p:cNvPr id="131" name="直接连接符 130"/>
          <p:cNvCxnSpPr/>
          <p:nvPr/>
        </p:nvCxnSpPr>
        <p:spPr bwMode="auto">
          <a:xfrm>
            <a:off x="7333116" y="1831657"/>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32" name="TextBox 131"/>
          <p:cNvSpPr txBox="1"/>
          <p:nvPr/>
        </p:nvSpPr>
        <p:spPr>
          <a:xfrm>
            <a:off x="7247393" y="1484784"/>
            <a:ext cx="615874"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7.4V</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3" name="直接连接符 132"/>
          <p:cNvCxnSpPr/>
          <p:nvPr/>
        </p:nvCxnSpPr>
        <p:spPr bwMode="auto">
          <a:xfrm>
            <a:off x="6393050" y="3997176"/>
            <a:ext cx="928036" cy="0"/>
          </a:xfrm>
          <a:prstGeom prst="line">
            <a:avLst/>
          </a:prstGeom>
          <a:noFill/>
          <a:ln w="38100" cap="flat" cmpd="sng" algn="ctr">
            <a:solidFill>
              <a:srgbClr val="000514"/>
            </a:solidFill>
            <a:prstDash val="solid"/>
            <a:round/>
            <a:headEnd type="none" w="med" len="med"/>
            <a:tailEnd type="none" w="med" len="med"/>
          </a:ln>
          <a:effectLst/>
        </p:spPr>
      </p:cxnSp>
      <p:cxnSp>
        <p:nvCxnSpPr>
          <p:cNvPr id="134" name="直接连接符 133"/>
          <p:cNvCxnSpPr/>
          <p:nvPr/>
        </p:nvCxnSpPr>
        <p:spPr bwMode="auto">
          <a:xfrm>
            <a:off x="7565362" y="1844824"/>
            <a:ext cx="0" cy="494035"/>
          </a:xfrm>
          <a:prstGeom prst="line">
            <a:avLst/>
          </a:prstGeom>
          <a:noFill/>
          <a:ln w="38100" cap="flat" cmpd="sng" algn="ctr">
            <a:solidFill>
              <a:srgbClr val="000514"/>
            </a:solidFill>
            <a:prstDash val="solid"/>
            <a:round/>
            <a:headEnd type="none" w="med" len="med"/>
            <a:tailEnd type="none" w="med" len="med"/>
          </a:ln>
          <a:effectLst/>
        </p:spPr>
      </p:cxnSp>
      <p:grpSp>
        <p:nvGrpSpPr>
          <p:cNvPr id="135" name="组合 80"/>
          <p:cNvGrpSpPr/>
          <p:nvPr/>
        </p:nvGrpSpPr>
        <p:grpSpPr>
          <a:xfrm>
            <a:off x="7381653" y="5489800"/>
            <a:ext cx="373856" cy="171448"/>
            <a:chOff x="3745699" y="1981200"/>
            <a:chExt cx="373856" cy="171448"/>
          </a:xfrm>
        </p:grpSpPr>
        <p:cxnSp>
          <p:nvCxnSpPr>
            <p:cNvPr id="136" name="直接连接符 135"/>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37" name="直接连接符 136"/>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38" name="直接连接符 137"/>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39" name="直接连接符 138"/>
          <p:cNvCxnSpPr/>
          <p:nvPr/>
        </p:nvCxnSpPr>
        <p:spPr bwMode="auto">
          <a:xfrm>
            <a:off x="5176086" y="3710105"/>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140" name="TextBox 139"/>
          <p:cNvSpPr txBox="1"/>
          <p:nvPr/>
        </p:nvSpPr>
        <p:spPr>
          <a:xfrm flipH="1">
            <a:off x="6745022" y="3666976"/>
            <a:ext cx="31290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b</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41" name="TextBox 140"/>
          <p:cNvSpPr txBox="1"/>
          <p:nvPr/>
        </p:nvSpPr>
        <p:spPr>
          <a:xfrm flipH="1">
            <a:off x="7588839" y="3361184"/>
            <a:ext cx="28084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c</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42" name="TextBox 141"/>
          <p:cNvSpPr txBox="1"/>
          <p:nvPr/>
        </p:nvSpPr>
        <p:spPr>
          <a:xfrm flipH="1">
            <a:off x="7552309" y="4143980"/>
            <a:ext cx="300082"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noProof="0" dirty="0" smtClean="0">
                <a:solidFill>
                  <a:sysClr val="windowText" lastClr="000000"/>
                </a:solidFill>
                <a:effectLst>
                  <a:outerShdw blurRad="38100" dist="38100" dir="2700000" algn="tl">
                    <a:srgbClr val="000000">
                      <a:alpha val="43137"/>
                    </a:srgbClr>
                  </a:outerShdw>
                </a:effectLst>
              </a:rPr>
              <a:t>e</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43" name="TextBox 142"/>
          <p:cNvSpPr txBox="1"/>
          <p:nvPr/>
        </p:nvSpPr>
        <p:spPr>
          <a:xfrm>
            <a:off x="5892666" y="3501008"/>
            <a:ext cx="420308" cy="36933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rgbClr val="000514"/>
                </a:solidFill>
                <a:effectLst>
                  <a:outerShdw blurRad="38100" dist="38100" dir="2700000" algn="tl">
                    <a:srgbClr val="000000">
                      <a:alpha val="43137"/>
                    </a:srgbClr>
                  </a:outerShdw>
                </a:effectLst>
              </a:rPr>
              <a:t>Rx</a:t>
            </a:r>
            <a:endParaRPr kumimoji="0" lang="zh-CN" altLang="en-US" sz="1800" b="1" i="0" u="none" strike="noStrike" kern="0" cap="none" spc="0" normalizeH="0" baseline="0" noProof="0" dirty="0">
              <a:ln>
                <a:noFill/>
              </a:ln>
              <a:solidFill>
                <a:srgbClr val="000514"/>
              </a:solidFill>
              <a:effectLst>
                <a:outerShdw blurRad="38100" dist="38100" dir="2700000" algn="tl">
                  <a:srgbClr val="000000">
                    <a:alpha val="43137"/>
                  </a:srgbClr>
                </a:outerShdw>
              </a:effectLst>
              <a:uLnTx/>
              <a:uFillTx/>
            </a:endParaRPr>
          </a:p>
        </p:txBody>
      </p:sp>
      <p:cxnSp>
        <p:nvCxnSpPr>
          <p:cNvPr id="144" name="直接连接符 143"/>
          <p:cNvCxnSpPr/>
          <p:nvPr/>
        </p:nvCxnSpPr>
        <p:spPr bwMode="auto">
          <a:xfrm>
            <a:off x="5160846" y="3997176"/>
            <a:ext cx="645160" cy="0"/>
          </a:xfrm>
          <a:prstGeom prst="line">
            <a:avLst/>
          </a:prstGeom>
          <a:noFill/>
          <a:ln w="38100" cap="flat" cmpd="sng" algn="ctr">
            <a:solidFill>
              <a:srgbClr val="000514"/>
            </a:solidFill>
            <a:prstDash val="solid"/>
            <a:round/>
            <a:headEnd type="none" w="med" len="med"/>
            <a:tailEnd type="none" w="med" len="med"/>
          </a:ln>
          <a:effectLst/>
        </p:spPr>
      </p:cxnSp>
      <p:sp>
        <p:nvSpPr>
          <p:cNvPr id="149" name="TextBox 148"/>
          <p:cNvSpPr txBox="1"/>
          <p:nvPr/>
        </p:nvSpPr>
        <p:spPr>
          <a:xfrm>
            <a:off x="6874791" y="4294837"/>
            <a:ext cx="649537" cy="646331"/>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0.7V</a:t>
            </a:r>
          </a:p>
          <a:p>
            <a:r>
              <a:rPr lang="zh-CN" altLang="en-US" b="1" dirty="0" smtClean="0">
                <a:effectLst>
                  <a:outerShdw blurRad="38100" dist="38100" dir="2700000" algn="tl">
                    <a:srgbClr val="000000">
                      <a:alpha val="43137"/>
                    </a:srgbClr>
                  </a:outerShdw>
                </a:effectLst>
              </a:rPr>
              <a:t>压降</a:t>
            </a:r>
            <a:endParaRPr lang="zh-CN" altLang="en-US" b="1" dirty="0">
              <a:effectLst>
                <a:outerShdw blurRad="38100" dist="38100" dir="2700000" algn="tl">
                  <a:srgbClr val="000000">
                    <a:alpha val="43137"/>
                  </a:srgbClr>
                </a:outerShdw>
              </a:effectLst>
            </a:endParaRPr>
          </a:p>
        </p:txBody>
      </p:sp>
      <p:grpSp>
        <p:nvGrpSpPr>
          <p:cNvPr id="150" name="组合 98"/>
          <p:cNvGrpSpPr/>
          <p:nvPr/>
        </p:nvGrpSpPr>
        <p:grpSpPr>
          <a:xfrm>
            <a:off x="4716016" y="4293096"/>
            <a:ext cx="2376264" cy="2376264"/>
            <a:chOff x="-108520" y="1412777"/>
            <a:chExt cx="2376264" cy="2376264"/>
          </a:xfrm>
        </p:grpSpPr>
        <p:sp>
          <p:nvSpPr>
            <p:cNvPr id="151" name="弧形 150"/>
            <p:cNvSpPr/>
            <p:nvPr/>
          </p:nvSpPr>
          <p:spPr>
            <a:xfrm rot="5400000">
              <a:off x="-108520" y="1412777"/>
              <a:ext cx="2376264" cy="2376264"/>
            </a:xfrm>
            <a:prstGeom prst="arc">
              <a:avLst>
                <a:gd name="adj1" fmla="val 10791591"/>
                <a:gd name="adj2" fmla="val 16173793"/>
              </a:avLst>
            </a:prstGeom>
            <a:ln w="28575">
              <a:solidFill>
                <a:srgbClr val="C0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152" name="TextBox 151"/>
            <p:cNvSpPr txBox="1"/>
            <p:nvPr/>
          </p:nvSpPr>
          <p:spPr>
            <a:xfrm>
              <a:off x="1390866" y="1628801"/>
              <a:ext cx="476412" cy="707886"/>
            </a:xfrm>
            <a:prstGeom prst="rect">
              <a:avLst/>
            </a:prstGeom>
            <a:noFill/>
          </p:spPr>
          <p:txBody>
            <a:bodyPr wrap="none" rtlCol="0">
              <a:spAutoFit/>
            </a:bodyPr>
            <a:lstStyle/>
            <a:p>
              <a:r>
                <a:rPr lang="en-US" altLang="zh-CN" sz="4000" b="1" dirty="0" err="1" smtClean="0">
                  <a:solidFill>
                    <a:srgbClr val="C00000"/>
                  </a:solidFill>
                  <a:effectLst>
                    <a:outerShdw blurRad="38100" dist="38100" dir="2700000" algn="tl">
                      <a:srgbClr val="000000">
                        <a:alpha val="43137"/>
                      </a:srgbClr>
                    </a:outerShdw>
                  </a:effectLst>
                </a:rPr>
                <a:t>i</a:t>
              </a:r>
              <a:r>
                <a:rPr lang="en-US" altLang="zh-CN" sz="2400" b="1" dirty="0" err="1" smtClean="0">
                  <a:solidFill>
                    <a:srgbClr val="C00000"/>
                  </a:solidFill>
                  <a:effectLst>
                    <a:outerShdw blurRad="38100" dist="38100" dir="2700000" algn="tl">
                      <a:srgbClr val="000000">
                        <a:alpha val="43137"/>
                      </a:srgbClr>
                    </a:outerShdw>
                  </a:effectLst>
                </a:rPr>
                <a:t>b</a:t>
              </a:r>
              <a:endParaRPr lang="zh-CN" altLang="en-US" sz="2400" b="1" dirty="0">
                <a:solidFill>
                  <a:srgbClr val="C00000"/>
                </a:solidFill>
                <a:effectLst>
                  <a:outerShdw blurRad="38100" dist="38100" dir="2700000" algn="tl">
                    <a:srgbClr val="000000">
                      <a:alpha val="43137"/>
                    </a:srgbClr>
                  </a:outerShdw>
                </a:effectLst>
              </a:endParaRPr>
            </a:p>
          </p:txBody>
        </p:sp>
      </p:grpSp>
      <p:grpSp>
        <p:nvGrpSpPr>
          <p:cNvPr id="162" name="组合 115"/>
          <p:cNvGrpSpPr/>
          <p:nvPr/>
        </p:nvGrpSpPr>
        <p:grpSpPr>
          <a:xfrm>
            <a:off x="8172400" y="2708920"/>
            <a:ext cx="521170" cy="2160240"/>
            <a:chOff x="3330750" y="2924944"/>
            <a:chExt cx="521170" cy="2160240"/>
          </a:xfrm>
        </p:grpSpPr>
        <p:cxnSp>
          <p:nvCxnSpPr>
            <p:cNvPr id="163" name="直接箭头连接符 162"/>
            <p:cNvCxnSpPr/>
            <p:nvPr/>
          </p:nvCxnSpPr>
          <p:spPr>
            <a:xfrm>
              <a:off x="3330750" y="2924944"/>
              <a:ext cx="0" cy="2160240"/>
            </a:xfrm>
            <a:prstGeom prst="straightConnector1">
              <a:avLst/>
            </a:prstGeom>
            <a:ln w="5715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3402758" y="3645024"/>
              <a:ext cx="449162" cy="707886"/>
            </a:xfrm>
            <a:prstGeom prst="rect">
              <a:avLst/>
            </a:prstGeom>
            <a:noFill/>
          </p:spPr>
          <p:txBody>
            <a:bodyPr wrap="none" rtlCol="0">
              <a:spAutoFit/>
            </a:bodyPr>
            <a:lstStyle/>
            <a:p>
              <a:r>
                <a:rPr lang="en-US" altLang="zh-CN" sz="4000" b="1" dirty="0" err="1" smtClean="0">
                  <a:solidFill>
                    <a:srgbClr val="C00000"/>
                  </a:solidFill>
                  <a:effectLst>
                    <a:outerShdw blurRad="38100" dist="38100" dir="2700000" algn="tl">
                      <a:srgbClr val="000000">
                        <a:alpha val="43137"/>
                      </a:srgbClr>
                    </a:outerShdw>
                  </a:effectLst>
                </a:rPr>
                <a:t>I</a:t>
              </a:r>
              <a:r>
                <a:rPr lang="en-US" altLang="zh-CN" sz="2400" b="1" dirty="0" err="1" smtClean="0">
                  <a:solidFill>
                    <a:srgbClr val="C00000"/>
                  </a:solidFill>
                  <a:effectLst>
                    <a:outerShdw blurRad="38100" dist="38100" dir="2700000" algn="tl">
                      <a:srgbClr val="000000">
                        <a:alpha val="43137"/>
                      </a:srgbClr>
                    </a:outerShdw>
                  </a:effectLst>
                </a:rPr>
                <a:t>c</a:t>
              </a:r>
              <a:endParaRPr lang="zh-CN" altLang="en-US" sz="2400" b="1" dirty="0">
                <a:solidFill>
                  <a:srgbClr val="C00000"/>
                </a:solidFill>
                <a:effectLst>
                  <a:outerShdw blurRad="38100" dist="38100" dir="2700000" algn="tl">
                    <a:srgbClr val="000000">
                      <a:alpha val="43137"/>
                    </a:srgbClr>
                  </a:outerShdw>
                </a:effectLst>
              </a:endParaRPr>
            </a:p>
          </p:txBody>
        </p:sp>
      </p:grpSp>
      <p:cxnSp>
        <p:nvCxnSpPr>
          <p:cNvPr id="165" name="直接连接符 164"/>
          <p:cNvCxnSpPr/>
          <p:nvPr/>
        </p:nvCxnSpPr>
        <p:spPr bwMode="auto">
          <a:xfrm>
            <a:off x="4945755" y="3703865"/>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66" name="TextBox 165"/>
          <p:cNvSpPr txBox="1"/>
          <p:nvPr/>
        </p:nvSpPr>
        <p:spPr>
          <a:xfrm>
            <a:off x="4860032" y="3356992"/>
            <a:ext cx="615874"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7.4V</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67" name="TextBox 166"/>
          <p:cNvSpPr txBox="1"/>
          <p:nvPr/>
        </p:nvSpPr>
        <p:spPr>
          <a:xfrm>
            <a:off x="7785756" y="3380799"/>
            <a:ext cx="386644" cy="1200329"/>
          </a:xfrm>
          <a:prstGeom prst="rect">
            <a:avLst/>
          </a:prstGeom>
          <a:noFill/>
        </p:spPr>
        <p:txBody>
          <a:bodyPr wrap="none" rtlCol="0">
            <a:spAutoFit/>
          </a:bodyPr>
          <a:lstStyle/>
          <a:p>
            <a:r>
              <a:rPr lang="en-US" altLang="zh-CN" sz="2400" b="1" dirty="0" smtClean="0"/>
              <a:t>N</a:t>
            </a:r>
          </a:p>
          <a:p>
            <a:r>
              <a:rPr lang="en-US" altLang="zh-CN" sz="2400" b="1" dirty="0" smtClean="0"/>
              <a:t>P</a:t>
            </a:r>
          </a:p>
          <a:p>
            <a:r>
              <a:rPr lang="en-US" altLang="zh-CN" sz="2400" b="1" dirty="0" smtClean="0"/>
              <a:t>N</a:t>
            </a:r>
            <a:endParaRPr lang="zh-CN" altLang="en-US" sz="2400" b="1" dirty="0"/>
          </a:p>
        </p:txBody>
      </p:sp>
      <p:sp>
        <p:nvSpPr>
          <p:cNvPr id="168" name="TextBox 167"/>
          <p:cNvSpPr txBox="1"/>
          <p:nvPr/>
        </p:nvSpPr>
        <p:spPr>
          <a:xfrm>
            <a:off x="3033228" y="2780928"/>
            <a:ext cx="386644" cy="1200329"/>
          </a:xfrm>
          <a:prstGeom prst="rect">
            <a:avLst/>
          </a:prstGeom>
          <a:noFill/>
        </p:spPr>
        <p:txBody>
          <a:bodyPr wrap="none" rtlCol="0">
            <a:spAutoFit/>
          </a:bodyPr>
          <a:lstStyle/>
          <a:p>
            <a:r>
              <a:rPr lang="en-US" altLang="zh-CN" sz="2400" b="1" dirty="0" smtClean="0"/>
              <a:t>P</a:t>
            </a:r>
          </a:p>
          <a:p>
            <a:r>
              <a:rPr lang="en-US" altLang="zh-CN" sz="2400" b="1" dirty="0" smtClean="0"/>
              <a:t>N</a:t>
            </a:r>
          </a:p>
          <a:p>
            <a:r>
              <a:rPr lang="en-US" altLang="zh-CN" sz="2400" b="1" dirty="0" smtClean="0"/>
              <a:t>P</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0"/>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课程涉及到的材料清单</a:t>
            </a:r>
            <a:endParaRPr lang="zh-CN" altLang="en-US" dirty="0"/>
          </a:p>
        </p:txBody>
      </p:sp>
      <p:sp>
        <p:nvSpPr>
          <p:cNvPr id="3" name="内容占位符 2"/>
          <p:cNvSpPr>
            <a:spLocks noGrp="1"/>
          </p:cNvSpPr>
          <p:nvPr>
            <p:ph idx="1"/>
          </p:nvPr>
        </p:nvSpPr>
        <p:spPr/>
        <p:txBody>
          <a:bodyPr/>
          <a:lstStyle/>
          <a:p>
            <a:r>
              <a:rPr lang="en-US" altLang="zh-CN" dirty="0" smtClean="0"/>
              <a:t>ANY car</a:t>
            </a:r>
            <a:r>
              <a:rPr lang="zh-CN" altLang="en-US" dirty="0" smtClean="0"/>
              <a:t>机器人小车</a:t>
            </a:r>
            <a:endParaRPr lang="en-US" altLang="zh-CN" dirty="0" smtClean="0"/>
          </a:p>
          <a:p>
            <a:r>
              <a:rPr lang="en-US" altLang="zh-CN" dirty="0" smtClean="0"/>
              <a:t>nineteen</a:t>
            </a:r>
            <a:r>
              <a:rPr lang="zh-CN" altLang="en-US" dirty="0" smtClean="0"/>
              <a:t>控制器和下载线</a:t>
            </a:r>
            <a:endParaRPr lang="en-US" altLang="zh-CN" dirty="0" smtClean="0"/>
          </a:p>
          <a:p>
            <a:r>
              <a:rPr lang="en-US" altLang="zh-CN" dirty="0" smtClean="0"/>
              <a:t>ANY car</a:t>
            </a:r>
            <a:r>
              <a:rPr lang="zh-CN" altLang="en-US" dirty="0" smtClean="0"/>
              <a:t>扩展包</a:t>
            </a:r>
            <a:r>
              <a:rPr lang="en-US" altLang="zh-CN" dirty="0" smtClean="0"/>
              <a:t>for </a:t>
            </a:r>
            <a:r>
              <a:rPr lang="en-US" altLang="zh-CN" dirty="0" err="1" smtClean="0"/>
              <a:t>CleanCup</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7" name="矩形 6"/>
          <p:cNvSpPr/>
          <p:nvPr/>
        </p:nvSpPr>
        <p:spPr>
          <a:xfrm>
            <a:off x="827584" y="3645024"/>
            <a:ext cx="1872208"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照片</a:t>
            </a:r>
            <a:endParaRPr lang="zh-CN" altLang="en-US" dirty="0"/>
          </a:p>
        </p:txBody>
      </p:sp>
      <p:sp>
        <p:nvSpPr>
          <p:cNvPr id="8" name="矩形 7"/>
          <p:cNvSpPr/>
          <p:nvPr/>
        </p:nvSpPr>
        <p:spPr>
          <a:xfrm>
            <a:off x="3635896" y="3645024"/>
            <a:ext cx="1872208"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照片</a:t>
            </a:r>
            <a:endParaRPr lang="zh-CN" altLang="en-US" dirty="0"/>
          </a:p>
        </p:txBody>
      </p:sp>
      <p:sp>
        <p:nvSpPr>
          <p:cNvPr id="9" name="矩形 8"/>
          <p:cNvSpPr/>
          <p:nvPr/>
        </p:nvSpPr>
        <p:spPr>
          <a:xfrm>
            <a:off x="6444208" y="3645024"/>
            <a:ext cx="1872208"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照片</a:t>
            </a:r>
            <a:endParaRPr lang="zh-CN" altLang="en-US" dirty="0"/>
          </a:p>
        </p:txBody>
      </p:sp>
      <p:pic>
        <p:nvPicPr>
          <p:cNvPr id="11" name="图片 10" descr="mmexport1417212308126.png"/>
          <p:cNvPicPr>
            <a:picLocks noChangeAspect="1"/>
          </p:cNvPicPr>
          <p:nvPr/>
        </p:nvPicPr>
        <p:blipFill>
          <a:blip r:embed="rId2" cstate="print"/>
          <a:srcRect t="15323" b="11290"/>
          <a:stretch>
            <a:fillRect/>
          </a:stretch>
        </p:blipFill>
        <p:spPr>
          <a:xfrm>
            <a:off x="3635896" y="4869160"/>
            <a:ext cx="1872208" cy="936104"/>
          </a:xfrm>
          <a:prstGeom prst="rect">
            <a:avLst/>
          </a:prstGeom>
        </p:spPr>
      </p:pic>
      <p:pic>
        <p:nvPicPr>
          <p:cNvPr id="13" name="图片 12" descr="mmexport1417212339625.png"/>
          <p:cNvPicPr>
            <a:picLocks noChangeAspect="1"/>
          </p:cNvPicPr>
          <p:nvPr/>
        </p:nvPicPr>
        <p:blipFill>
          <a:blip r:embed="rId3" cstate="print"/>
          <a:srcRect l="42720" t="5984" r="29159" b="54122"/>
          <a:stretch>
            <a:fillRect/>
          </a:stretch>
        </p:blipFill>
        <p:spPr>
          <a:xfrm>
            <a:off x="6444208" y="3645024"/>
            <a:ext cx="1872208" cy="2160240"/>
          </a:xfrm>
          <a:prstGeom prst="rect">
            <a:avLst/>
          </a:prstGeom>
        </p:spPr>
      </p:pic>
      <p:pic>
        <p:nvPicPr>
          <p:cNvPr id="10" name="图片 9" descr="mmexport1417212240361.jpeg"/>
          <p:cNvPicPr>
            <a:picLocks noChangeAspect="1"/>
          </p:cNvPicPr>
          <p:nvPr/>
        </p:nvPicPr>
        <p:blipFill>
          <a:blip r:embed="rId4" cstate="print"/>
          <a:srcRect t="5128" b="2564"/>
          <a:stretch>
            <a:fillRect/>
          </a:stretch>
        </p:blipFill>
        <p:spPr>
          <a:xfrm>
            <a:off x="3635896" y="3645024"/>
            <a:ext cx="1872208" cy="1296144"/>
          </a:xfrm>
          <a:prstGeom prst="rect">
            <a:avLst/>
          </a:prstGeom>
        </p:spPr>
      </p:pic>
      <p:pic>
        <p:nvPicPr>
          <p:cNvPr id="15" name="图片 14" descr="mmexport1417212321532.png"/>
          <p:cNvPicPr>
            <a:picLocks noChangeAspect="1"/>
          </p:cNvPicPr>
          <p:nvPr/>
        </p:nvPicPr>
        <p:blipFill>
          <a:blip r:embed="rId5" cstate="print"/>
          <a:srcRect l="22705" t="26972" r="55377" b="26418"/>
          <a:stretch>
            <a:fillRect/>
          </a:stretch>
        </p:blipFill>
        <p:spPr>
          <a:xfrm>
            <a:off x="827584" y="3645024"/>
            <a:ext cx="1872208" cy="2160240"/>
          </a:xfrm>
          <a:prstGeom prst="rect">
            <a:avLst/>
          </a:prstGeom>
        </p:spPr>
      </p:pic>
      <p:pic>
        <p:nvPicPr>
          <p:cNvPr id="17" name="图片 16" descr="mmexport1417212339625.png"/>
          <p:cNvPicPr>
            <a:picLocks noChangeAspect="1"/>
          </p:cNvPicPr>
          <p:nvPr/>
        </p:nvPicPr>
        <p:blipFill>
          <a:blip r:embed="rId3" cstate="print"/>
          <a:srcRect l="50291" t="20612" r="33485" b="72739"/>
          <a:stretch>
            <a:fillRect/>
          </a:stretch>
        </p:blipFill>
        <p:spPr>
          <a:xfrm>
            <a:off x="6732240" y="4437112"/>
            <a:ext cx="1080120" cy="360040"/>
          </a:xfrm>
          <a:prstGeom prst="rect">
            <a:avLst/>
          </a:prstGeom>
        </p:spPr>
      </p:pic>
      <p:pic>
        <p:nvPicPr>
          <p:cNvPr id="18" name="图片 17" descr="mmexport1417212339625.png"/>
          <p:cNvPicPr>
            <a:picLocks noChangeAspect="1"/>
          </p:cNvPicPr>
          <p:nvPr/>
        </p:nvPicPr>
        <p:blipFill>
          <a:blip r:embed="rId3" cstate="print"/>
          <a:srcRect l="59533" t="24194" r="33485" b="68530"/>
          <a:stretch>
            <a:fillRect/>
          </a:stretch>
        </p:blipFill>
        <p:spPr>
          <a:xfrm>
            <a:off x="7350920" y="4459119"/>
            <a:ext cx="398782" cy="338033"/>
          </a:xfrm>
          <a:prstGeom prst="rect">
            <a:avLst/>
          </a:prstGeom>
        </p:spPr>
      </p:pic>
      <p:sp>
        <p:nvSpPr>
          <p:cNvPr id="16" name="矩形 15"/>
          <p:cNvSpPr/>
          <p:nvPr/>
        </p:nvSpPr>
        <p:spPr>
          <a:xfrm rot="21425352">
            <a:off x="7279096" y="4482914"/>
            <a:ext cx="723275" cy="307777"/>
          </a:xfrm>
          <a:prstGeom prst="rect">
            <a:avLst/>
          </a:prstGeom>
        </p:spPr>
        <p:txBody>
          <a:bodyPr wrap="none">
            <a:spAutoFit/>
          </a:bodyPr>
          <a:lstStyle/>
          <a:p>
            <a:r>
              <a:rPr lang="zh-CN" altLang="en-US" sz="1400" b="1" dirty="0" smtClean="0">
                <a:solidFill>
                  <a:schemeClr val="tx1">
                    <a:lumMod val="75000"/>
                    <a:lumOff val="25000"/>
                  </a:schemeClr>
                </a:solidFill>
                <a:latin typeface="幼圆" pitchFamily="49" charset="-122"/>
                <a:ea typeface="幼圆" pitchFamily="49" charset="-122"/>
              </a:rPr>
              <a:t>扩展包</a:t>
            </a:r>
            <a:endParaRPr lang="en-US" altLang="zh-CN" sz="1400" b="1" dirty="0" smtClean="0">
              <a:solidFill>
                <a:schemeClr val="tx1">
                  <a:lumMod val="75000"/>
                  <a:lumOff val="25000"/>
                </a:schemeClr>
              </a:solidFill>
              <a:latin typeface="幼圆" pitchFamily="49" charset="-122"/>
              <a:ea typeface="幼圆" pitchFamily="49" charset="-122"/>
            </a:endParaRPr>
          </a:p>
        </p:txBody>
      </p:sp>
      <p:sp>
        <p:nvSpPr>
          <p:cNvPr id="19" name="矩形 18"/>
          <p:cNvSpPr/>
          <p:nvPr/>
        </p:nvSpPr>
        <p:spPr>
          <a:xfrm rot="21425352">
            <a:off x="7388715" y="4422839"/>
            <a:ext cx="654346" cy="169277"/>
          </a:xfrm>
          <a:prstGeom prst="rect">
            <a:avLst/>
          </a:prstGeom>
        </p:spPr>
        <p:txBody>
          <a:bodyPr wrap="none">
            <a:spAutoFit/>
          </a:bodyPr>
          <a:lstStyle/>
          <a:p>
            <a:r>
              <a:rPr lang="zh-CN" altLang="en-US" sz="500" b="1" dirty="0" smtClean="0">
                <a:solidFill>
                  <a:schemeClr val="tx1">
                    <a:lumMod val="75000"/>
                    <a:lumOff val="25000"/>
                  </a:schemeClr>
                </a:solidFill>
              </a:rPr>
              <a:t>（</a:t>
            </a:r>
            <a:r>
              <a:rPr lang="en-US" altLang="zh-CN" sz="500" b="1" dirty="0" smtClean="0">
                <a:solidFill>
                  <a:schemeClr val="tx1">
                    <a:lumMod val="75000"/>
                    <a:lumOff val="25000"/>
                  </a:schemeClr>
                </a:solidFill>
              </a:rPr>
              <a:t>for </a:t>
            </a:r>
            <a:r>
              <a:rPr lang="en-US" altLang="zh-CN" sz="500" b="1" dirty="0" err="1" smtClean="0">
                <a:solidFill>
                  <a:schemeClr val="tx1">
                    <a:lumMod val="75000"/>
                    <a:lumOff val="25000"/>
                  </a:schemeClr>
                </a:solidFill>
              </a:rPr>
              <a:t>CleanCup</a:t>
            </a:r>
            <a:r>
              <a:rPr lang="zh-CN" altLang="en-US" sz="500" b="1" dirty="0" smtClean="0">
                <a:solidFill>
                  <a:schemeClr val="tx1">
                    <a:lumMod val="75000"/>
                    <a:lumOff val="25000"/>
                  </a:schemeClr>
                </a:solidFill>
              </a:rPr>
              <a:t>）</a:t>
            </a:r>
            <a:endParaRPr lang="zh-CN" altLang="en-US" sz="500" b="1" dirty="0">
              <a:solidFill>
                <a:schemeClr val="tx1">
                  <a:lumMod val="75000"/>
                  <a:lumOff val="25000"/>
                </a:schemeClr>
              </a:solidFill>
            </a:endParaRPr>
          </a:p>
        </p:txBody>
      </p:sp>
      <p:pic>
        <p:nvPicPr>
          <p:cNvPr id="20" name="Picture 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14399" y="4932660"/>
            <a:ext cx="967905" cy="864096"/>
          </a:xfrm>
          <a:prstGeom prst="rect">
            <a:avLst/>
          </a:prstGeom>
          <a:noFill/>
          <a:ln w="9525">
            <a:noFill/>
            <a:miter lim="800000"/>
            <a:headEnd/>
            <a:tailEnd/>
          </a:ln>
        </p:spPr>
      </p:pic>
      <p:pic>
        <p:nvPicPr>
          <p:cNvPr id="22" name="图片 21" descr="nineteen-小.png"/>
          <p:cNvPicPr>
            <a:picLocks noChangeAspect="1"/>
          </p:cNvPicPr>
          <p:nvPr/>
        </p:nvPicPr>
        <p:blipFill>
          <a:blip r:embed="rId7" cstate="screen"/>
          <a:stretch>
            <a:fillRect/>
          </a:stretch>
        </p:blipFill>
        <p:spPr>
          <a:xfrm rot="5400000">
            <a:off x="4635267" y="4085813"/>
            <a:ext cx="665554" cy="936104"/>
          </a:xfrm>
          <a:prstGeom prst="rect">
            <a:avLst/>
          </a:prstGeom>
          <a:noFill/>
          <a:ln>
            <a:noFill/>
          </a:ln>
        </p:spPr>
      </p:pic>
      <p:pic>
        <p:nvPicPr>
          <p:cNvPr id="21" name="Picture 3"/>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660232" y="4941168"/>
            <a:ext cx="864096" cy="830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8550</a:t>
            </a:r>
            <a:r>
              <a:rPr lang="zh-CN" altLang="en-US" dirty="0" smtClean="0"/>
              <a:t>和</a:t>
            </a:r>
            <a:r>
              <a:rPr lang="en-US" altLang="zh-CN" dirty="0" smtClean="0"/>
              <a:t>8050</a:t>
            </a:r>
            <a:r>
              <a:rPr lang="zh-CN" altLang="en-US" dirty="0" smtClean="0"/>
              <a:t>的使用场合</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40</a:t>
            </a:fld>
            <a:endParaRPr lang="zh-CN" altLang="en-US"/>
          </a:p>
        </p:txBody>
      </p:sp>
      <p:grpSp>
        <p:nvGrpSpPr>
          <p:cNvPr id="6" name="组合 17"/>
          <p:cNvGrpSpPr/>
          <p:nvPr/>
        </p:nvGrpSpPr>
        <p:grpSpPr>
          <a:xfrm>
            <a:off x="8676456" y="116632"/>
            <a:ext cx="370327" cy="432048"/>
            <a:chOff x="5940152" y="2420888"/>
            <a:chExt cx="432048" cy="504056"/>
          </a:xfrm>
        </p:grpSpPr>
        <p:sp>
          <p:nvSpPr>
            <p:cNvPr id="77" name="折角形 76"/>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4" name="矩形 83"/>
          <p:cNvSpPr/>
          <p:nvPr/>
        </p:nvSpPr>
        <p:spPr>
          <a:xfrm rot="5400000">
            <a:off x="1206514" y="3122443"/>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grpSp>
        <p:nvGrpSpPr>
          <p:cNvPr id="7" name="组合 72"/>
          <p:cNvGrpSpPr/>
          <p:nvPr/>
        </p:nvGrpSpPr>
        <p:grpSpPr>
          <a:xfrm flipH="1">
            <a:off x="2296810" y="3093310"/>
            <a:ext cx="641356" cy="648072"/>
            <a:chOff x="1979712" y="2924944"/>
            <a:chExt cx="648072" cy="648072"/>
          </a:xfrm>
          <a:noFill/>
        </p:grpSpPr>
        <p:sp>
          <p:nvSpPr>
            <p:cNvPr id="86" name="椭圆 8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87" name="直接箭头连接符 86"/>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88" name="直接连接符 87"/>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89" name="直接连接符 88"/>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8" name="组合 55"/>
          <p:cNvGrpSpPr/>
          <p:nvPr/>
        </p:nvGrpSpPr>
        <p:grpSpPr>
          <a:xfrm>
            <a:off x="2381864" y="4193656"/>
            <a:ext cx="783880" cy="792088"/>
            <a:chOff x="2392286" y="2599324"/>
            <a:chExt cx="783880" cy="792088"/>
          </a:xfrm>
        </p:grpSpPr>
        <p:sp>
          <p:nvSpPr>
            <p:cNvPr id="91" name="椭圆 90"/>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92" name="TextBox 91"/>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cxnSp>
        <p:nvCxnSpPr>
          <p:cNvPr id="93" name="直接连接符 92"/>
          <p:cNvCxnSpPr/>
          <p:nvPr/>
        </p:nvCxnSpPr>
        <p:spPr bwMode="auto">
          <a:xfrm>
            <a:off x="2771800" y="1844824"/>
            <a:ext cx="0" cy="1325350"/>
          </a:xfrm>
          <a:prstGeom prst="line">
            <a:avLst/>
          </a:prstGeom>
          <a:noFill/>
          <a:ln w="38100" cap="flat" cmpd="sng" algn="ctr">
            <a:solidFill>
              <a:srgbClr val="000514"/>
            </a:solidFill>
            <a:prstDash val="solid"/>
            <a:round/>
            <a:headEnd type="none" w="med" len="med"/>
            <a:tailEnd type="none" w="med" len="med"/>
          </a:ln>
          <a:effectLst/>
        </p:spPr>
      </p:cxnSp>
      <p:cxnSp>
        <p:nvCxnSpPr>
          <p:cNvPr id="94" name="直接连接符 93"/>
          <p:cNvCxnSpPr/>
          <p:nvPr/>
        </p:nvCxnSpPr>
        <p:spPr bwMode="auto">
          <a:xfrm>
            <a:off x="2771800" y="3650933"/>
            <a:ext cx="0" cy="553490"/>
          </a:xfrm>
          <a:prstGeom prst="line">
            <a:avLst/>
          </a:prstGeom>
          <a:noFill/>
          <a:ln w="38100" cap="flat" cmpd="sng" algn="ctr">
            <a:solidFill>
              <a:srgbClr val="000514"/>
            </a:solidFill>
            <a:prstDash val="solid"/>
            <a:round/>
            <a:headEnd type="none" w="med" len="med"/>
            <a:tailEnd type="none" w="med" len="med"/>
          </a:ln>
          <a:effectLst/>
        </p:spPr>
      </p:cxnSp>
      <p:cxnSp>
        <p:nvCxnSpPr>
          <p:cNvPr id="95" name="直接连接符 94"/>
          <p:cNvCxnSpPr/>
          <p:nvPr/>
        </p:nvCxnSpPr>
        <p:spPr bwMode="auto">
          <a:xfrm>
            <a:off x="2550692" y="1831657"/>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96" name="TextBox 95"/>
          <p:cNvSpPr txBox="1"/>
          <p:nvPr/>
        </p:nvSpPr>
        <p:spPr>
          <a:xfrm>
            <a:off x="2483768" y="1484784"/>
            <a:ext cx="615874"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7.4V</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97" name="直接连接符 96"/>
          <p:cNvCxnSpPr/>
          <p:nvPr/>
        </p:nvCxnSpPr>
        <p:spPr bwMode="auto">
          <a:xfrm>
            <a:off x="1610626" y="3431398"/>
            <a:ext cx="928036" cy="0"/>
          </a:xfrm>
          <a:prstGeom prst="line">
            <a:avLst/>
          </a:prstGeom>
          <a:noFill/>
          <a:ln w="38100" cap="flat" cmpd="sng" algn="ctr">
            <a:solidFill>
              <a:srgbClr val="000514"/>
            </a:solidFill>
            <a:prstDash val="solid"/>
            <a:round/>
            <a:headEnd type="none" w="med" len="med"/>
            <a:tailEnd type="none" w="med" len="med"/>
          </a:ln>
          <a:effectLst/>
        </p:spPr>
      </p:cxnSp>
      <p:cxnSp>
        <p:nvCxnSpPr>
          <p:cNvPr id="98" name="直接连接符 97"/>
          <p:cNvCxnSpPr/>
          <p:nvPr/>
        </p:nvCxnSpPr>
        <p:spPr bwMode="auto">
          <a:xfrm>
            <a:off x="2782938" y="4995765"/>
            <a:ext cx="0" cy="494035"/>
          </a:xfrm>
          <a:prstGeom prst="line">
            <a:avLst/>
          </a:prstGeom>
          <a:noFill/>
          <a:ln w="38100" cap="flat" cmpd="sng" algn="ctr">
            <a:solidFill>
              <a:srgbClr val="000514"/>
            </a:solidFill>
            <a:prstDash val="solid"/>
            <a:round/>
            <a:headEnd type="none" w="med" len="med"/>
            <a:tailEnd type="none" w="med" len="med"/>
          </a:ln>
          <a:effectLst/>
        </p:spPr>
      </p:cxnSp>
      <p:grpSp>
        <p:nvGrpSpPr>
          <p:cNvPr id="9" name="组合 80"/>
          <p:cNvGrpSpPr/>
          <p:nvPr/>
        </p:nvGrpSpPr>
        <p:grpSpPr>
          <a:xfrm>
            <a:off x="2599229" y="5489800"/>
            <a:ext cx="373856" cy="171448"/>
            <a:chOff x="3745699" y="1981200"/>
            <a:chExt cx="373856" cy="171448"/>
          </a:xfrm>
        </p:grpSpPr>
        <p:cxnSp>
          <p:nvCxnSpPr>
            <p:cNvPr id="100" name="直接连接符 99"/>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01" name="直接连接符 100"/>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02" name="直接连接符 101"/>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sp>
        <p:nvSpPr>
          <p:cNvPr id="104" name="TextBox 103"/>
          <p:cNvSpPr txBox="1"/>
          <p:nvPr/>
        </p:nvSpPr>
        <p:spPr>
          <a:xfrm flipH="1">
            <a:off x="1962598" y="3101198"/>
            <a:ext cx="31290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b</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05" name="TextBox 104"/>
          <p:cNvSpPr txBox="1"/>
          <p:nvPr/>
        </p:nvSpPr>
        <p:spPr>
          <a:xfrm flipH="1">
            <a:off x="2806415" y="2795406"/>
            <a:ext cx="300082"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e</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06" name="TextBox 105"/>
          <p:cNvSpPr txBox="1"/>
          <p:nvPr/>
        </p:nvSpPr>
        <p:spPr>
          <a:xfrm flipH="1">
            <a:off x="2769885" y="3578202"/>
            <a:ext cx="28084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c</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07" name="TextBox 106"/>
          <p:cNvSpPr txBox="1"/>
          <p:nvPr/>
        </p:nvSpPr>
        <p:spPr>
          <a:xfrm>
            <a:off x="1110242" y="3518487"/>
            <a:ext cx="420308" cy="36933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rgbClr val="000514"/>
                </a:solidFill>
                <a:effectLst>
                  <a:outerShdw blurRad="38100" dist="38100" dir="2700000" algn="tl">
                    <a:srgbClr val="000000">
                      <a:alpha val="43137"/>
                    </a:srgbClr>
                  </a:outerShdw>
                </a:effectLst>
              </a:rPr>
              <a:t>Rx</a:t>
            </a:r>
            <a:endParaRPr kumimoji="0" lang="zh-CN" altLang="en-US" sz="1800" b="1" i="0" u="none" strike="noStrike" kern="0" cap="none" spc="0" normalizeH="0" baseline="0" noProof="0" dirty="0">
              <a:ln>
                <a:noFill/>
              </a:ln>
              <a:solidFill>
                <a:srgbClr val="000514"/>
              </a:solidFill>
              <a:effectLst>
                <a:outerShdw blurRad="38100" dist="38100" dir="2700000" algn="tl">
                  <a:srgbClr val="000000">
                    <a:alpha val="43137"/>
                  </a:srgbClr>
                </a:outerShdw>
              </a:effectLst>
              <a:uLnTx/>
              <a:uFillTx/>
            </a:endParaRPr>
          </a:p>
        </p:txBody>
      </p:sp>
      <p:cxnSp>
        <p:nvCxnSpPr>
          <p:cNvPr id="108" name="直接连接符 107"/>
          <p:cNvCxnSpPr/>
          <p:nvPr/>
        </p:nvCxnSpPr>
        <p:spPr bwMode="auto">
          <a:xfrm>
            <a:off x="378422" y="3431398"/>
            <a:ext cx="645160" cy="0"/>
          </a:xfrm>
          <a:prstGeom prst="line">
            <a:avLst/>
          </a:prstGeom>
          <a:noFill/>
          <a:ln w="38100" cap="flat" cmpd="sng" algn="ctr">
            <a:solidFill>
              <a:srgbClr val="000514"/>
            </a:solidFill>
            <a:prstDash val="solid"/>
            <a:round/>
            <a:headEnd type="none" w="med" len="med"/>
            <a:tailEnd type="none" w="med" len="med"/>
          </a:ln>
          <a:effectLst/>
        </p:spPr>
      </p:cxnSp>
      <p:sp>
        <p:nvSpPr>
          <p:cNvPr id="113" name="TextBox 112"/>
          <p:cNvSpPr txBox="1"/>
          <p:nvPr/>
        </p:nvSpPr>
        <p:spPr>
          <a:xfrm>
            <a:off x="2033141" y="2488324"/>
            <a:ext cx="649537" cy="646331"/>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0.7V</a:t>
            </a:r>
          </a:p>
          <a:p>
            <a:r>
              <a:rPr lang="zh-CN" altLang="en-US" b="1" dirty="0" smtClean="0">
                <a:effectLst>
                  <a:outerShdw blurRad="38100" dist="38100" dir="2700000" algn="tl">
                    <a:srgbClr val="000000">
                      <a:alpha val="43137"/>
                    </a:srgbClr>
                  </a:outerShdw>
                </a:effectLst>
              </a:rPr>
              <a:t>压降</a:t>
            </a:r>
            <a:endParaRPr lang="zh-CN" altLang="en-US" b="1" dirty="0">
              <a:effectLst>
                <a:outerShdw blurRad="38100" dist="38100" dir="2700000" algn="tl">
                  <a:srgbClr val="000000">
                    <a:alpha val="43137"/>
                  </a:srgbClr>
                </a:outerShdw>
              </a:effectLst>
            </a:endParaRPr>
          </a:p>
        </p:txBody>
      </p:sp>
      <p:sp>
        <p:nvSpPr>
          <p:cNvPr id="120" name="矩形 119"/>
          <p:cNvSpPr/>
          <p:nvPr/>
        </p:nvSpPr>
        <p:spPr>
          <a:xfrm rot="5400000">
            <a:off x="5988938" y="3688221"/>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grpSp>
        <p:nvGrpSpPr>
          <p:cNvPr id="13" name="组合 72"/>
          <p:cNvGrpSpPr/>
          <p:nvPr/>
        </p:nvGrpSpPr>
        <p:grpSpPr>
          <a:xfrm flipH="1">
            <a:off x="7079234" y="3659088"/>
            <a:ext cx="641356" cy="648072"/>
            <a:chOff x="1979712" y="2924944"/>
            <a:chExt cx="648072" cy="648072"/>
          </a:xfrm>
          <a:noFill/>
        </p:grpSpPr>
        <p:sp>
          <p:nvSpPr>
            <p:cNvPr id="122" name="椭圆 121"/>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23" name="直接箭头连接符 122"/>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124" name="直接连接符 123"/>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125" name="直接连接符 124"/>
            <p:cNvCxnSpPr/>
            <p:nvPr/>
          </p:nvCxnSpPr>
          <p:spPr>
            <a:xfrm>
              <a:off x="2141510" y="2971089"/>
              <a:ext cx="266408" cy="282652"/>
            </a:xfrm>
            <a:prstGeom prst="line">
              <a:avLst/>
            </a:prstGeom>
            <a:grpFill/>
            <a:ln w="38100" cap="flat" cmpd="sng" algn="ctr">
              <a:solidFill>
                <a:srgbClr val="000514"/>
              </a:solidFill>
              <a:prstDash val="solid"/>
            </a:ln>
            <a:effectLst/>
          </p:spPr>
        </p:cxnSp>
      </p:grpSp>
      <p:grpSp>
        <p:nvGrpSpPr>
          <p:cNvPr id="14" name="组合 55"/>
          <p:cNvGrpSpPr/>
          <p:nvPr/>
        </p:nvGrpSpPr>
        <p:grpSpPr>
          <a:xfrm>
            <a:off x="7164288" y="2348880"/>
            <a:ext cx="783880" cy="792088"/>
            <a:chOff x="2392286" y="2599324"/>
            <a:chExt cx="783880" cy="792088"/>
          </a:xfrm>
        </p:grpSpPr>
        <p:sp>
          <p:nvSpPr>
            <p:cNvPr id="127" name="椭圆 126"/>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128" name="TextBox 127"/>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cxnSp>
        <p:nvCxnSpPr>
          <p:cNvPr id="129" name="直接连接符 128"/>
          <p:cNvCxnSpPr/>
          <p:nvPr/>
        </p:nvCxnSpPr>
        <p:spPr bwMode="auto">
          <a:xfrm>
            <a:off x="7554224" y="4253604"/>
            <a:ext cx="0" cy="1232796"/>
          </a:xfrm>
          <a:prstGeom prst="line">
            <a:avLst/>
          </a:prstGeom>
          <a:noFill/>
          <a:ln w="38100" cap="flat" cmpd="sng" algn="ctr">
            <a:solidFill>
              <a:srgbClr val="000514"/>
            </a:solidFill>
            <a:prstDash val="solid"/>
            <a:round/>
            <a:headEnd type="none" w="med" len="med"/>
            <a:tailEnd type="none" w="med" len="med"/>
          </a:ln>
          <a:effectLst/>
        </p:spPr>
      </p:cxnSp>
      <p:cxnSp>
        <p:nvCxnSpPr>
          <p:cNvPr id="130" name="直接连接符 129"/>
          <p:cNvCxnSpPr/>
          <p:nvPr/>
        </p:nvCxnSpPr>
        <p:spPr bwMode="auto">
          <a:xfrm>
            <a:off x="7554224" y="3140968"/>
            <a:ext cx="0" cy="553490"/>
          </a:xfrm>
          <a:prstGeom prst="line">
            <a:avLst/>
          </a:prstGeom>
          <a:noFill/>
          <a:ln w="38100" cap="flat" cmpd="sng" algn="ctr">
            <a:solidFill>
              <a:srgbClr val="000514"/>
            </a:solidFill>
            <a:prstDash val="solid"/>
            <a:round/>
            <a:headEnd type="none" w="med" len="med"/>
            <a:tailEnd type="none" w="med" len="med"/>
          </a:ln>
          <a:effectLst/>
        </p:spPr>
      </p:cxnSp>
      <p:cxnSp>
        <p:nvCxnSpPr>
          <p:cNvPr id="131" name="直接连接符 130"/>
          <p:cNvCxnSpPr/>
          <p:nvPr/>
        </p:nvCxnSpPr>
        <p:spPr bwMode="auto">
          <a:xfrm>
            <a:off x="7333116" y="1831657"/>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32" name="TextBox 131"/>
          <p:cNvSpPr txBox="1"/>
          <p:nvPr/>
        </p:nvSpPr>
        <p:spPr>
          <a:xfrm>
            <a:off x="7247393" y="1484784"/>
            <a:ext cx="615874"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7.4V</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3" name="直接连接符 132"/>
          <p:cNvCxnSpPr/>
          <p:nvPr/>
        </p:nvCxnSpPr>
        <p:spPr bwMode="auto">
          <a:xfrm>
            <a:off x="6393050" y="3997176"/>
            <a:ext cx="928036" cy="0"/>
          </a:xfrm>
          <a:prstGeom prst="line">
            <a:avLst/>
          </a:prstGeom>
          <a:noFill/>
          <a:ln w="38100" cap="flat" cmpd="sng" algn="ctr">
            <a:solidFill>
              <a:srgbClr val="000514"/>
            </a:solidFill>
            <a:prstDash val="solid"/>
            <a:round/>
            <a:headEnd type="none" w="med" len="med"/>
            <a:tailEnd type="none" w="med" len="med"/>
          </a:ln>
          <a:effectLst/>
        </p:spPr>
      </p:cxnSp>
      <p:cxnSp>
        <p:nvCxnSpPr>
          <p:cNvPr id="134" name="直接连接符 133"/>
          <p:cNvCxnSpPr/>
          <p:nvPr/>
        </p:nvCxnSpPr>
        <p:spPr bwMode="auto">
          <a:xfrm>
            <a:off x="7565362" y="1844824"/>
            <a:ext cx="0" cy="494035"/>
          </a:xfrm>
          <a:prstGeom prst="line">
            <a:avLst/>
          </a:prstGeom>
          <a:noFill/>
          <a:ln w="38100" cap="flat" cmpd="sng" algn="ctr">
            <a:solidFill>
              <a:srgbClr val="000514"/>
            </a:solidFill>
            <a:prstDash val="solid"/>
            <a:round/>
            <a:headEnd type="none" w="med" len="med"/>
            <a:tailEnd type="none" w="med" len="med"/>
          </a:ln>
          <a:effectLst/>
        </p:spPr>
      </p:cxnSp>
      <p:grpSp>
        <p:nvGrpSpPr>
          <p:cNvPr id="15" name="组合 80"/>
          <p:cNvGrpSpPr/>
          <p:nvPr/>
        </p:nvGrpSpPr>
        <p:grpSpPr>
          <a:xfrm>
            <a:off x="7381653" y="5489800"/>
            <a:ext cx="373856" cy="171448"/>
            <a:chOff x="3745699" y="1981200"/>
            <a:chExt cx="373856" cy="171448"/>
          </a:xfrm>
        </p:grpSpPr>
        <p:cxnSp>
          <p:nvCxnSpPr>
            <p:cNvPr id="136" name="直接连接符 135"/>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37" name="直接连接符 136"/>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38" name="直接连接符 137"/>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sp>
        <p:nvSpPr>
          <p:cNvPr id="140" name="TextBox 139"/>
          <p:cNvSpPr txBox="1"/>
          <p:nvPr/>
        </p:nvSpPr>
        <p:spPr>
          <a:xfrm flipH="1">
            <a:off x="6745022" y="3666976"/>
            <a:ext cx="31290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b</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41" name="TextBox 140"/>
          <p:cNvSpPr txBox="1"/>
          <p:nvPr/>
        </p:nvSpPr>
        <p:spPr>
          <a:xfrm flipH="1">
            <a:off x="7588839" y="3361184"/>
            <a:ext cx="28084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c</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42" name="TextBox 141"/>
          <p:cNvSpPr txBox="1"/>
          <p:nvPr/>
        </p:nvSpPr>
        <p:spPr>
          <a:xfrm flipH="1">
            <a:off x="7552309" y="4143980"/>
            <a:ext cx="300082"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noProof="0" dirty="0" smtClean="0">
                <a:solidFill>
                  <a:sysClr val="windowText" lastClr="000000"/>
                </a:solidFill>
                <a:effectLst>
                  <a:outerShdw blurRad="38100" dist="38100" dir="2700000" algn="tl">
                    <a:srgbClr val="000000">
                      <a:alpha val="43137"/>
                    </a:srgbClr>
                  </a:outerShdw>
                </a:effectLst>
              </a:rPr>
              <a:t>e</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43" name="TextBox 142"/>
          <p:cNvSpPr txBox="1"/>
          <p:nvPr/>
        </p:nvSpPr>
        <p:spPr>
          <a:xfrm>
            <a:off x="5892666" y="3501008"/>
            <a:ext cx="420308" cy="36933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rgbClr val="000514"/>
                </a:solidFill>
                <a:effectLst>
                  <a:outerShdw blurRad="38100" dist="38100" dir="2700000" algn="tl">
                    <a:srgbClr val="000000">
                      <a:alpha val="43137"/>
                    </a:srgbClr>
                  </a:outerShdw>
                </a:effectLst>
              </a:rPr>
              <a:t>Rx</a:t>
            </a:r>
            <a:endParaRPr kumimoji="0" lang="zh-CN" altLang="en-US" sz="1800" b="1" i="0" u="none" strike="noStrike" kern="0" cap="none" spc="0" normalizeH="0" baseline="0" noProof="0" dirty="0">
              <a:ln>
                <a:noFill/>
              </a:ln>
              <a:solidFill>
                <a:srgbClr val="000514"/>
              </a:solidFill>
              <a:effectLst>
                <a:outerShdw blurRad="38100" dist="38100" dir="2700000" algn="tl">
                  <a:srgbClr val="000000">
                    <a:alpha val="43137"/>
                  </a:srgbClr>
                </a:outerShdw>
              </a:effectLst>
              <a:uLnTx/>
              <a:uFillTx/>
            </a:endParaRPr>
          </a:p>
        </p:txBody>
      </p:sp>
      <p:cxnSp>
        <p:nvCxnSpPr>
          <p:cNvPr id="144" name="直接连接符 143"/>
          <p:cNvCxnSpPr/>
          <p:nvPr/>
        </p:nvCxnSpPr>
        <p:spPr bwMode="auto">
          <a:xfrm>
            <a:off x="5160846" y="3997176"/>
            <a:ext cx="645160" cy="0"/>
          </a:xfrm>
          <a:prstGeom prst="line">
            <a:avLst/>
          </a:prstGeom>
          <a:noFill/>
          <a:ln w="38100" cap="flat" cmpd="sng" algn="ctr">
            <a:solidFill>
              <a:srgbClr val="000514"/>
            </a:solidFill>
            <a:prstDash val="solid"/>
            <a:round/>
            <a:headEnd type="none" w="med" len="med"/>
            <a:tailEnd type="none" w="med" len="med"/>
          </a:ln>
          <a:effectLst/>
        </p:spPr>
      </p:cxnSp>
      <p:sp>
        <p:nvSpPr>
          <p:cNvPr id="149" name="TextBox 148"/>
          <p:cNvSpPr txBox="1"/>
          <p:nvPr/>
        </p:nvSpPr>
        <p:spPr>
          <a:xfrm>
            <a:off x="6874791" y="4294837"/>
            <a:ext cx="649537" cy="646331"/>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0.7V</a:t>
            </a:r>
          </a:p>
          <a:p>
            <a:r>
              <a:rPr lang="zh-CN" altLang="en-US" b="1" dirty="0" smtClean="0">
                <a:effectLst>
                  <a:outerShdw blurRad="38100" dist="38100" dir="2700000" algn="tl">
                    <a:srgbClr val="000000">
                      <a:alpha val="43137"/>
                    </a:srgbClr>
                  </a:outerShdw>
                </a:effectLst>
              </a:rPr>
              <a:t>压降</a:t>
            </a:r>
            <a:endParaRPr lang="zh-CN" altLang="en-US" b="1" dirty="0">
              <a:effectLst>
                <a:outerShdw blurRad="38100" dist="38100" dir="2700000" algn="tl">
                  <a:srgbClr val="000000">
                    <a:alpha val="43137"/>
                  </a:srgbClr>
                </a:outerShdw>
              </a:effectLst>
            </a:endParaRPr>
          </a:p>
        </p:txBody>
      </p:sp>
      <p:cxnSp>
        <p:nvCxnSpPr>
          <p:cNvPr id="85" name="直接连接符 84"/>
          <p:cNvCxnSpPr/>
          <p:nvPr/>
        </p:nvCxnSpPr>
        <p:spPr bwMode="auto">
          <a:xfrm>
            <a:off x="5174393" y="3985981"/>
            <a:ext cx="0" cy="294959"/>
          </a:xfrm>
          <a:prstGeom prst="line">
            <a:avLst/>
          </a:prstGeom>
          <a:noFill/>
          <a:ln w="38100" cap="flat" cmpd="sng" algn="ctr">
            <a:solidFill>
              <a:srgbClr val="000514"/>
            </a:solidFill>
            <a:prstDash val="solid"/>
            <a:round/>
            <a:headEnd type="none" w="med" len="med"/>
            <a:tailEnd type="none" w="med" len="med"/>
          </a:ln>
          <a:effectLst/>
        </p:spPr>
      </p:cxnSp>
      <p:grpSp>
        <p:nvGrpSpPr>
          <p:cNvPr id="90" name="组合 80"/>
          <p:cNvGrpSpPr/>
          <p:nvPr/>
        </p:nvGrpSpPr>
        <p:grpSpPr>
          <a:xfrm>
            <a:off x="4992277" y="4295729"/>
            <a:ext cx="373856" cy="171448"/>
            <a:chOff x="3745699" y="1981200"/>
            <a:chExt cx="373856" cy="171448"/>
          </a:xfrm>
        </p:grpSpPr>
        <p:cxnSp>
          <p:nvCxnSpPr>
            <p:cNvPr id="99" name="直接连接符 98"/>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09" name="直接连接符 108"/>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14" name="直接连接符 113"/>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17" name="直接连接符 116"/>
          <p:cNvCxnSpPr/>
          <p:nvPr/>
        </p:nvCxnSpPr>
        <p:spPr bwMode="auto">
          <a:xfrm>
            <a:off x="394536" y="3148130"/>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21" name="直接连接符 120"/>
          <p:cNvCxnSpPr/>
          <p:nvPr/>
        </p:nvCxnSpPr>
        <p:spPr bwMode="auto">
          <a:xfrm>
            <a:off x="164205" y="3141890"/>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6" name="TextBox 125"/>
          <p:cNvSpPr txBox="1"/>
          <p:nvPr/>
        </p:nvSpPr>
        <p:spPr>
          <a:xfrm>
            <a:off x="78482" y="2795017"/>
            <a:ext cx="615874"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7.4V</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35" name="TextBox 134"/>
          <p:cNvSpPr txBox="1"/>
          <p:nvPr/>
        </p:nvSpPr>
        <p:spPr>
          <a:xfrm>
            <a:off x="7785756" y="3380799"/>
            <a:ext cx="386644" cy="1200329"/>
          </a:xfrm>
          <a:prstGeom prst="rect">
            <a:avLst/>
          </a:prstGeom>
          <a:noFill/>
        </p:spPr>
        <p:txBody>
          <a:bodyPr wrap="none" rtlCol="0">
            <a:spAutoFit/>
          </a:bodyPr>
          <a:lstStyle/>
          <a:p>
            <a:r>
              <a:rPr lang="en-US" altLang="zh-CN" sz="2400" b="1" dirty="0" smtClean="0"/>
              <a:t>N</a:t>
            </a:r>
          </a:p>
          <a:p>
            <a:r>
              <a:rPr lang="en-US" altLang="zh-CN" sz="2400" b="1" dirty="0" smtClean="0"/>
              <a:t>P</a:t>
            </a:r>
          </a:p>
          <a:p>
            <a:r>
              <a:rPr lang="en-US" altLang="zh-CN" sz="2400" b="1" dirty="0" smtClean="0"/>
              <a:t>N</a:t>
            </a:r>
            <a:endParaRPr lang="zh-CN" altLang="en-US" sz="2400" b="1" dirty="0"/>
          </a:p>
        </p:txBody>
      </p:sp>
      <p:sp>
        <p:nvSpPr>
          <p:cNvPr id="145" name="TextBox 144"/>
          <p:cNvSpPr txBox="1"/>
          <p:nvPr/>
        </p:nvSpPr>
        <p:spPr>
          <a:xfrm>
            <a:off x="3033228" y="2780928"/>
            <a:ext cx="386644" cy="1200329"/>
          </a:xfrm>
          <a:prstGeom prst="rect">
            <a:avLst/>
          </a:prstGeom>
          <a:noFill/>
        </p:spPr>
        <p:txBody>
          <a:bodyPr wrap="none" rtlCol="0">
            <a:spAutoFit/>
          </a:bodyPr>
          <a:lstStyle/>
          <a:p>
            <a:r>
              <a:rPr lang="en-US" altLang="zh-CN" sz="2400" b="1" dirty="0" smtClean="0"/>
              <a:t>P</a:t>
            </a:r>
          </a:p>
          <a:p>
            <a:r>
              <a:rPr lang="en-US" altLang="zh-CN" sz="2400" b="1" dirty="0" smtClean="0"/>
              <a:t>N</a:t>
            </a:r>
          </a:p>
          <a:p>
            <a:r>
              <a:rPr lang="en-US" altLang="zh-CN" sz="2400" b="1" dirty="0" smtClean="0"/>
              <a:t>P</a:t>
            </a:r>
            <a:endParaRPr lang="zh-CN" altLang="en-US" sz="24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8550</a:t>
            </a:r>
            <a:r>
              <a:rPr lang="zh-CN" altLang="en-US" dirty="0" smtClean="0"/>
              <a:t>和</a:t>
            </a:r>
            <a:r>
              <a:rPr lang="en-US" altLang="zh-CN" dirty="0" smtClean="0"/>
              <a:t>8050</a:t>
            </a:r>
            <a:r>
              <a:rPr lang="zh-CN" altLang="en-US" dirty="0" smtClean="0"/>
              <a:t>的使用场合</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41</a:t>
            </a:fld>
            <a:endParaRPr lang="zh-CN" altLang="en-US"/>
          </a:p>
        </p:txBody>
      </p:sp>
      <p:grpSp>
        <p:nvGrpSpPr>
          <p:cNvPr id="6" name="组合 17"/>
          <p:cNvGrpSpPr/>
          <p:nvPr/>
        </p:nvGrpSpPr>
        <p:grpSpPr>
          <a:xfrm>
            <a:off x="8676456" y="116632"/>
            <a:ext cx="370327" cy="432048"/>
            <a:chOff x="5940152" y="2420888"/>
            <a:chExt cx="432048" cy="504056"/>
          </a:xfrm>
        </p:grpSpPr>
        <p:sp>
          <p:nvSpPr>
            <p:cNvPr id="77" name="折角形 76"/>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4" name="矩形 83"/>
          <p:cNvSpPr/>
          <p:nvPr/>
        </p:nvSpPr>
        <p:spPr>
          <a:xfrm rot="5400000">
            <a:off x="1206514" y="3122443"/>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grpSp>
        <p:nvGrpSpPr>
          <p:cNvPr id="7" name="组合 72"/>
          <p:cNvGrpSpPr/>
          <p:nvPr/>
        </p:nvGrpSpPr>
        <p:grpSpPr>
          <a:xfrm flipH="1">
            <a:off x="2296810" y="3093310"/>
            <a:ext cx="641356" cy="648072"/>
            <a:chOff x="1979712" y="2924944"/>
            <a:chExt cx="648072" cy="648072"/>
          </a:xfrm>
          <a:noFill/>
        </p:grpSpPr>
        <p:sp>
          <p:nvSpPr>
            <p:cNvPr id="86" name="椭圆 8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87" name="直接箭头连接符 86"/>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88" name="直接连接符 87"/>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89" name="直接连接符 88"/>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8" name="组合 55"/>
          <p:cNvGrpSpPr/>
          <p:nvPr/>
        </p:nvGrpSpPr>
        <p:grpSpPr>
          <a:xfrm>
            <a:off x="2381864" y="4193656"/>
            <a:ext cx="783880" cy="792088"/>
            <a:chOff x="2392286" y="2599324"/>
            <a:chExt cx="783880" cy="792088"/>
          </a:xfrm>
        </p:grpSpPr>
        <p:sp>
          <p:nvSpPr>
            <p:cNvPr id="91" name="椭圆 90"/>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92" name="TextBox 91"/>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cxnSp>
        <p:nvCxnSpPr>
          <p:cNvPr id="93" name="直接连接符 92"/>
          <p:cNvCxnSpPr/>
          <p:nvPr/>
        </p:nvCxnSpPr>
        <p:spPr bwMode="auto">
          <a:xfrm>
            <a:off x="2771800" y="1844824"/>
            <a:ext cx="0" cy="1325350"/>
          </a:xfrm>
          <a:prstGeom prst="line">
            <a:avLst/>
          </a:prstGeom>
          <a:noFill/>
          <a:ln w="38100" cap="flat" cmpd="sng" algn="ctr">
            <a:solidFill>
              <a:srgbClr val="000514"/>
            </a:solidFill>
            <a:prstDash val="solid"/>
            <a:round/>
            <a:headEnd type="none" w="med" len="med"/>
            <a:tailEnd type="none" w="med" len="med"/>
          </a:ln>
          <a:effectLst/>
        </p:spPr>
      </p:cxnSp>
      <p:cxnSp>
        <p:nvCxnSpPr>
          <p:cNvPr id="94" name="直接连接符 93"/>
          <p:cNvCxnSpPr/>
          <p:nvPr/>
        </p:nvCxnSpPr>
        <p:spPr bwMode="auto">
          <a:xfrm>
            <a:off x="2771800" y="3650933"/>
            <a:ext cx="0" cy="553490"/>
          </a:xfrm>
          <a:prstGeom prst="line">
            <a:avLst/>
          </a:prstGeom>
          <a:noFill/>
          <a:ln w="38100" cap="flat" cmpd="sng" algn="ctr">
            <a:solidFill>
              <a:srgbClr val="000514"/>
            </a:solidFill>
            <a:prstDash val="solid"/>
            <a:round/>
            <a:headEnd type="none" w="med" len="med"/>
            <a:tailEnd type="none" w="med" len="med"/>
          </a:ln>
          <a:effectLst/>
        </p:spPr>
      </p:cxnSp>
      <p:cxnSp>
        <p:nvCxnSpPr>
          <p:cNvPr id="95" name="直接连接符 94"/>
          <p:cNvCxnSpPr/>
          <p:nvPr/>
        </p:nvCxnSpPr>
        <p:spPr bwMode="auto">
          <a:xfrm>
            <a:off x="2550692" y="1831657"/>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96" name="TextBox 95"/>
          <p:cNvSpPr txBox="1"/>
          <p:nvPr/>
        </p:nvSpPr>
        <p:spPr>
          <a:xfrm>
            <a:off x="2483768" y="1484784"/>
            <a:ext cx="615874"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7.4V</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97" name="直接连接符 96"/>
          <p:cNvCxnSpPr/>
          <p:nvPr/>
        </p:nvCxnSpPr>
        <p:spPr bwMode="auto">
          <a:xfrm>
            <a:off x="1610626" y="3431398"/>
            <a:ext cx="928036" cy="0"/>
          </a:xfrm>
          <a:prstGeom prst="line">
            <a:avLst/>
          </a:prstGeom>
          <a:noFill/>
          <a:ln w="38100" cap="flat" cmpd="sng" algn="ctr">
            <a:solidFill>
              <a:srgbClr val="000514"/>
            </a:solidFill>
            <a:prstDash val="solid"/>
            <a:round/>
            <a:headEnd type="none" w="med" len="med"/>
            <a:tailEnd type="none" w="med" len="med"/>
          </a:ln>
          <a:effectLst/>
        </p:spPr>
      </p:cxnSp>
      <p:cxnSp>
        <p:nvCxnSpPr>
          <p:cNvPr id="98" name="直接连接符 97"/>
          <p:cNvCxnSpPr/>
          <p:nvPr/>
        </p:nvCxnSpPr>
        <p:spPr bwMode="auto">
          <a:xfrm>
            <a:off x="2782938" y="4995765"/>
            <a:ext cx="0" cy="494035"/>
          </a:xfrm>
          <a:prstGeom prst="line">
            <a:avLst/>
          </a:prstGeom>
          <a:noFill/>
          <a:ln w="38100" cap="flat" cmpd="sng" algn="ctr">
            <a:solidFill>
              <a:srgbClr val="000514"/>
            </a:solidFill>
            <a:prstDash val="solid"/>
            <a:round/>
            <a:headEnd type="none" w="med" len="med"/>
            <a:tailEnd type="none" w="med" len="med"/>
          </a:ln>
          <a:effectLst/>
        </p:spPr>
      </p:cxnSp>
      <p:grpSp>
        <p:nvGrpSpPr>
          <p:cNvPr id="9" name="组合 80"/>
          <p:cNvGrpSpPr/>
          <p:nvPr/>
        </p:nvGrpSpPr>
        <p:grpSpPr>
          <a:xfrm>
            <a:off x="2599229" y="5489800"/>
            <a:ext cx="373856" cy="171448"/>
            <a:chOff x="3745699" y="1981200"/>
            <a:chExt cx="373856" cy="171448"/>
          </a:xfrm>
        </p:grpSpPr>
        <p:cxnSp>
          <p:nvCxnSpPr>
            <p:cNvPr id="100" name="直接连接符 99"/>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01" name="直接连接符 100"/>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02" name="直接连接符 101"/>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sp>
        <p:nvSpPr>
          <p:cNvPr id="104" name="TextBox 103"/>
          <p:cNvSpPr txBox="1"/>
          <p:nvPr/>
        </p:nvSpPr>
        <p:spPr>
          <a:xfrm flipH="1">
            <a:off x="1962598" y="3101198"/>
            <a:ext cx="31290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b</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05" name="TextBox 104"/>
          <p:cNvSpPr txBox="1"/>
          <p:nvPr/>
        </p:nvSpPr>
        <p:spPr>
          <a:xfrm flipH="1">
            <a:off x="2806415" y="2795406"/>
            <a:ext cx="300082"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e</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06" name="TextBox 105"/>
          <p:cNvSpPr txBox="1"/>
          <p:nvPr/>
        </p:nvSpPr>
        <p:spPr>
          <a:xfrm flipH="1">
            <a:off x="2769885" y="3578202"/>
            <a:ext cx="28084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c</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07" name="TextBox 106"/>
          <p:cNvSpPr txBox="1"/>
          <p:nvPr/>
        </p:nvSpPr>
        <p:spPr>
          <a:xfrm>
            <a:off x="1110242" y="3518487"/>
            <a:ext cx="420308" cy="36933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rgbClr val="000514"/>
                </a:solidFill>
                <a:effectLst>
                  <a:outerShdw blurRad="38100" dist="38100" dir="2700000" algn="tl">
                    <a:srgbClr val="000000">
                      <a:alpha val="43137"/>
                    </a:srgbClr>
                  </a:outerShdw>
                </a:effectLst>
              </a:rPr>
              <a:t>Rx</a:t>
            </a:r>
            <a:endParaRPr kumimoji="0" lang="zh-CN" altLang="en-US" sz="1800" b="1" i="0" u="none" strike="noStrike" kern="0" cap="none" spc="0" normalizeH="0" baseline="0" noProof="0" dirty="0">
              <a:ln>
                <a:noFill/>
              </a:ln>
              <a:solidFill>
                <a:srgbClr val="000514"/>
              </a:solidFill>
              <a:effectLst>
                <a:outerShdw blurRad="38100" dist="38100" dir="2700000" algn="tl">
                  <a:srgbClr val="000000">
                    <a:alpha val="43137"/>
                  </a:srgbClr>
                </a:outerShdw>
              </a:effectLst>
              <a:uLnTx/>
              <a:uFillTx/>
            </a:endParaRPr>
          </a:p>
        </p:txBody>
      </p:sp>
      <p:cxnSp>
        <p:nvCxnSpPr>
          <p:cNvPr id="108" name="直接连接符 107"/>
          <p:cNvCxnSpPr/>
          <p:nvPr/>
        </p:nvCxnSpPr>
        <p:spPr bwMode="auto">
          <a:xfrm>
            <a:off x="378422" y="3431398"/>
            <a:ext cx="645160" cy="0"/>
          </a:xfrm>
          <a:prstGeom prst="line">
            <a:avLst/>
          </a:prstGeom>
          <a:noFill/>
          <a:ln w="38100" cap="flat" cmpd="sng" algn="ctr">
            <a:solidFill>
              <a:srgbClr val="000514"/>
            </a:solidFill>
            <a:prstDash val="solid"/>
            <a:round/>
            <a:headEnd type="none" w="med" len="med"/>
            <a:tailEnd type="none" w="med" len="med"/>
          </a:ln>
          <a:effectLst/>
        </p:spPr>
      </p:cxnSp>
      <p:sp>
        <p:nvSpPr>
          <p:cNvPr id="113" name="TextBox 112"/>
          <p:cNvSpPr txBox="1"/>
          <p:nvPr/>
        </p:nvSpPr>
        <p:spPr>
          <a:xfrm>
            <a:off x="2033141" y="2488324"/>
            <a:ext cx="649537" cy="646331"/>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0.7V</a:t>
            </a:r>
          </a:p>
          <a:p>
            <a:r>
              <a:rPr lang="zh-CN" altLang="en-US" b="1" dirty="0" smtClean="0">
                <a:effectLst>
                  <a:outerShdw blurRad="38100" dist="38100" dir="2700000" algn="tl">
                    <a:srgbClr val="000000">
                      <a:alpha val="43137"/>
                    </a:srgbClr>
                  </a:outerShdw>
                </a:effectLst>
              </a:rPr>
              <a:t>压降</a:t>
            </a:r>
            <a:endParaRPr lang="zh-CN" altLang="en-US" b="1" dirty="0">
              <a:effectLst>
                <a:outerShdw blurRad="38100" dist="38100" dir="2700000" algn="tl">
                  <a:srgbClr val="000000">
                    <a:alpha val="43137"/>
                  </a:srgbClr>
                </a:outerShdw>
              </a:effectLst>
            </a:endParaRPr>
          </a:p>
        </p:txBody>
      </p:sp>
      <p:sp>
        <p:nvSpPr>
          <p:cNvPr id="120" name="矩形 119"/>
          <p:cNvSpPr/>
          <p:nvPr/>
        </p:nvSpPr>
        <p:spPr>
          <a:xfrm rot="5400000">
            <a:off x="5988938" y="3688221"/>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grpSp>
        <p:nvGrpSpPr>
          <p:cNvPr id="12" name="组合 72"/>
          <p:cNvGrpSpPr/>
          <p:nvPr/>
        </p:nvGrpSpPr>
        <p:grpSpPr>
          <a:xfrm flipH="1">
            <a:off x="7079234" y="3659088"/>
            <a:ext cx="641356" cy="648072"/>
            <a:chOff x="1979712" y="2924944"/>
            <a:chExt cx="648072" cy="648072"/>
          </a:xfrm>
          <a:noFill/>
        </p:grpSpPr>
        <p:sp>
          <p:nvSpPr>
            <p:cNvPr id="122" name="椭圆 121"/>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23" name="直接箭头连接符 122"/>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124" name="直接连接符 123"/>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125" name="直接连接符 124"/>
            <p:cNvCxnSpPr/>
            <p:nvPr/>
          </p:nvCxnSpPr>
          <p:spPr>
            <a:xfrm>
              <a:off x="2141510" y="2971089"/>
              <a:ext cx="266408" cy="282652"/>
            </a:xfrm>
            <a:prstGeom prst="line">
              <a:avLst/>
            </a:prstGeom>
            <a:grpFill/>
            <a:ln w="38100" cap="flat" cmpd="sng" algn="ctr">
              <a:solidFill>
                <a:srgbClr val="000514"/>
              </a:solidFill>
              <a:prstDash val="solid"/>
            </a:ln>
            <a:effectLst/>
          </p:spPr>
        </p:cxnSp>
      </p:grpSp>
      <p:grpSp>
        <p:nvGrpSpPr>
          <p:cNvPr id="13" name="组合 55"/>
          <p:cNvGrpSpPr/>
          <p:nvPr/>
        </p:nvGrpSpPr>
        <p:grpSpPr>
          <a:xfrm>
            <a:off x="7164288" y="2348880"/>
            <a:ext cx="783880" cy="792088"/>
            <a:chOff x="2392286" y="2599324"/>
            <a:chExt cx="783880" cy="792088"/>
          </a:xfrm>
        </p:grpSpPr>
        <p:sp>
          <p:nvSpPr>
            <p:cNvPr id="127" name="椭圆 126"/>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128" name="TextBox 127"/>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cxnSp>
        <p:nvCxnSpPr>
          <p:cNvPr id="129" name="直接连接符 128"/>
          <p:cNvCxnSpPr/>
          <p:nvPr/>
        </p:nvCxnSpPr>
        <p:spPr bwMode="auto">
          <a:xfrm>
            <a:off x="7554224" y="4253604"/>
            <a:ext cx="0" cy="1232796"/>
          </a:xfrm>
          <a:prstGeom prst="line">
            <a:avLst/>
          </a:prstGeom>
          <a:noFill/>
          <a:ln w="38100" cap="flat" cmpd="sng" algn="ctr">
            <a:solidFill>
              <a:srgbClr val="000514"/>
            </a:solidFill>
            <a:prstDash val="solid"/>
            <a:round/>
            <a:headEnd type="none" w="med" len="med"/>
            <a:tailEnd type="none" w="med" len="med"/>
          </a:ln>
          <a:effectLst/>
        </p:spPr>
      </p:cxnSp>
      <p:cxnSp>
        <p:nvCxnSpPr>
          <p:cNvPr id="130" name="直接连接符 129"/>
          <p:cNvCxnSpPr/>
          <p:nvPr/>
        </p:nvCxnSpPr>
        <p:spPr bwMode="auto">
          <a:xfrm>
            <a:off x="7554224" y="3140968"/>
            <a:ext cx="0" cy="553490"/>
          </a:xfrm>
          <a:prstGeom prst="line">
            <a:avLst/>
          </a:prstGeom>
          <a:noFill/>
          <a:ln w="38100" cap="flat" cmpd="sng" algn="ctr">
            <a:solidFill>
              <a:srgbClr val="000514"/>
            </a:solidFill>
            <a:prstDash val="solid"/>
            <a:round/>
            <a:headEnd type="none" w="med" len="med"/>
            <a:tailEnd type="none" w="med" len="med"/>
          </a:ln>
          <a:effectLst/>
        </p:spPr>
      </p:cxnSp>
      <p:cxnSp>
        <p:nvCxnSpPr>
          <p:cNvPr id="131" name="直接连接符 130"/>
          <p:cNvCxnSpPr/>
          <p:nvPr/>
        </p:nvCxnSpPr>
        <p:spPr bwMode="auto">
          <a:xfrm>
            <a:off x="7333116" y="1831657"/>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32" name="TextBox 131"/>
          <p:cNvSpPr txBox="1"/>
          <p:nvPr/>
        </p:nvSpPr>
        <p:spPr>
          <a:xfrm>
            <a:off x="7247393" y="1484784"/>
            <a:ext cx="615874"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7.4V</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3" name="直接连接符 132"/>
          <p:cNvCxnSpPr/>
          <p:nvPr/>
        </p:nvCxnSpPr>
        <p:spPr bwMode="auto">
          <a:xfrm>
            <a:off x="6393050" y="3997176"/>
            <a:ext cx="928036" cy="0"/>
          </a:xfrm>
          <a:prstGeom prst="line">
            <a:avLst/>
          </a:prstGeom>
          <a:noFill/>
          <a:ln w="38100" cap="flat" cmpd="sng" algn="ctr">
            <a:solidFill>
              <a:srgbClr val="000514"/>
            </a:solidFill>
            <a:prstDash val="solid"/>
            <a:round/>
            <a:headEnd type="none" w="med" len="med"/>
            <a:tailEnd type="none" w="med" len="med"/>
          </a:ln>
          <a:effectLst/>
        </p:spPr>
      </p:cxnSp>
      <p:cxnSp>
        <p:nvCxnSpPr>
          <p:cNvPr id="134" name="直接连接符 133"/>
          <p:cNvCxnSpPr/>
          <p:nvPr/>
        </p:nvCxnSpPr>
        <p:spPr bwMode="auto">
          <a:xfrm>
            <a:off x="7565362" y="1844824"/>
            <a:ext cx="0" cy="494035"/>
          </a:xfrm>
          <a:prstGeom prst="line">
            <a:avLst/>
          </a:prstGeom>
          <a:noFill/>
          <a:ln w="38100" cap="flat" cmpd="sng" algn="ctr">
            <a:solidFill>
              <a:srgbClr val="000514"/>
            </a:solidFill>
            <a:prstDash val="solid"/>
            <a:round/>
            <a:headEnd type="none" w="med" len="med"/>
            <a:tailEnd type="none" w="med" len="med"/>
          </a:ln>
          <a:effectLst/>
        </p:spPr>
      </p:cxnSp>
      <p:grpSp>
        <p:nvGrpSpPr>
          <p:cNvPr id="14" name="组合 80"/>
          <p:cNvGrpSpPr/>
          <p:nvPr/>
        </p:nvGrpSpPr>
        <p:grpSpPr>
          <a:xfrm>
            <a:off x="7381653" y="5489800"/>
            <a:ext cx="373856" cy="171448"/>
            <a:chOff x="3745699" y="1981200"/>
            <a:chExt cx="373856" cy="171448"/>
          </a:xfrm>
        </p:grpSpPr>
        <p:cxnSp>
          <p:nvCxnSpPr>
            <p:cNvPr id="136" name="直接连接符 135"/>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37" name="直接连接符 136"/>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38" name="直接连接符 137"/>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sp>
        <p:nvSpPr>
          <p:cNvPr id="140" name="TextBox 139"/>
          <p:cNvSpPr txBox="1"/>
          <p:nvPr/>
        </p:nvSpPr>
        <p:spPr>
          <a:xfrm flipH="1">
            <a:off x="6745022" y="3666976"/>
            <a:ext cx="31290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b</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41" name="TextBox 140"/>
          <p:cNvSpPr txBox="1"/>
          <p:nvPr/>
        </p:nvSpPr>
        <p:spPr>
          <a:xfrm flipH="1">
            <a:off x="7588839" y="3361184"/>
            <a:ext cx="280846"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c</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42" name="TextBox 141"/>
          <p:cNvSpPr txBox="1"/>
          <p:nvPr/>
        </p:nvSpPr>
        <p:spPr>
          <a:xfrm flipH="1">
            <a:off x="7552309" y="4143980"/>
            <a:ext cx="300082"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noProof="0" dirty="0" smtClean="0">
                <a:solidFill>
                  <a:sysClr val="windowText" lastClr="000000"/>
                </a:solidFill>
                <a:effectLst>
                  <a:outerShdw blurRad="38100" dist="38100" dir="2700000" algn="tl">
                    <a:srgbClr val="000000">
                      <a:alpha val="43137"/>
                    </a:srgbClr>
                  </a:outerShdw>
                </a:effectLst>
              </a:rPr>
              <a:t>e</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43" name="TextBox 142"/>
          <p:cNvSpPr txBox="1"/>
          <p:nvPr/>
        </p:nvSpPr>
        <p:spPr>
          <a:xfrm>
            <a:off x="5892666" y="3501008"/>
            <a:ext cx="420308" cy="36933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rgbClr val="000514"/>
                </a:solidFill>
                <a:effectLst>
                  <a:outerShdw blurRad="38100" dist="38100" dir="2700000" algn="tl">
                    <a:srgbClr val="000000">
                      <a:alpha val="43137"/>
                    </a:srgbClr>
                  </a:outerShdw>
                </a:effectLst>
              </a:rPr>
              <a:t>Rx</a:t>
            </a:r>
            <a:endParaRPr kumimoji="0" lang="zh-CN" altLang="en-US" sz="1800" b="1" i="0" u="none" strike="noStrike" kern="0" cap="none" spc="0" normalizeH="0" baseline="0" noProof="0" dirty="0">
              <a:ln>
                <a:noFill/>
              </a:ln>
              <a:solidFill>
                <a:srgbClr val="000514"/>
              </a:solidFill>
              <a:effectLst>
                <a:outerShdw blurRad="38100" dist="38100" dir="2700000" algn="tl">
                  <a:srgbClr val="000000">
                    <a:alpha val="43137"/>
                  </a:srgbClr>
                </a:outerShdw>
              </a:effectLst>
              <a:uLnTx/>
              <a:uFillTx/>
            </a:endParaRPr>
          </a:p>
        </p:txBody>
      </p:sp>
      <p:cxnSp>
        <p:nvCxnSpPr>
          <p:cNvPr id="144" name="直接连接符 143"/>
          <p:cNvCxnSpPr/>
          <p:nvPr/>
        </p:nvCxnSpPr>
        <p:spPr bwMode="auto">
          <a:xfrm>
            <a:off x="5160846" y="3997176"/>
            <a:ext cx="645160" cy="0"/>
          </a:xfrm>
          <a:prstGeom prst="line">
            <a:avLst/>
          </a:prstGeom>
          <a:noFill/>
          <a:ln w="38100" cap="flat" cmpd="sng" algn="ctr">
            <a:solidFill>
              <a:srgbClr val="000514"/>
            </a:solidFill>
            <a:prstDash val="solid"/>
            <a:round/>
            <a:headEnd type="none" w="med" len="med"/>
            <a:tailEnd type="none" w="med" len="med"/>
          </a:ln>
          <a:effectLst/>
        </p:spPr>
      </p:cxnSp>
      <p:sp>
        <p:nvSpPr>
          <p:cNvPr id="149" name="TextBox 148"/>
          <p:cNvSpPr txBox="1"/>
          <p:nvPr/>
        </p:nvSpPr>
        <p:spPr>
          <a:xfrm>
            <a:off x="6874791" y="4294837"/>
            <a:ext cx="649537" cy="646331"/>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0.7V</a:t>
            </a:r>
          </a:p>
          <a:p>
            <a:r>
              <a:rPr lang="zh-CN" altLang="en-US" b="1" dirty="0" smtClean="0">
                <a:effectLst>
                  <a:outerShdw blurRad="38100" dist="38100" dir="2700000" algn="tl">
                    <a:srgbClr val="000000">
                      <a:alpha val="43137"/>
                    </a:srgbClr>
                  </a:outerShdw>
                </a:effectLst>
              </a:rPr>
              <a:t>压降</a:t>
            </a:r>
            <a:endParaRPr lang="zh-CN" altLang="en-US" b="1" dirty="0">
              <a:effectLst>
                <a:outerShdw blurRad="38100" dist="38100" dir="2700000" algn="tl">
                  <a:srgbClr val="000000">
                    <a:alpha val="43137"/>
                  </a:srgbClr>
                </a:outerShdw>
              </a:effectLst>
            </a:endParaRPr>
          </a:p>
        </p:txBody>
      </p:sp>
      <p:cxnSp>
        <p:nvCxnSpPr>
          <p:cNvPr id="117" name="直接连接符 116"/>
          <p:cNvCxnSpPr/>
          <p:nvPr/>
        </p:nvCxnSpPr>
        <p:spPr bwMode="auto">
          <a:xfrm>
            <a:off x="394536" y="3148130"/>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21" name="直接连接符 120"/>
          <p:cNvCxnSpPr/>
          <p:nvPr/>
        </p:nvCxnSpPr>
        <p:spPr bwMode="auto">
          <a:xfrm>
            <a:off x="164205" y="3141890"/>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6" name="TextBox 125"/>
          <p:cNvSpPr txBox="1"/>
          <p:nvPr/>
        </p:nvSpPr>
        <p:spPr>
          <a:xfrm>
            <a:off x="179512" y="2795017"/>
            <a:ext cx="437940"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5V</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90" name="直接连接符 89"/>
          <p:cNvCxnSpPr/>
          <p:nvPr/>
        </p:nvCxnSpPr>
        <p:spPr bwMode="auto">
          <a:xfrm>
            <a:off x="5169934" y="3716579"/>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03" name="直接连接符 102"/>
          <p:cNvCxnSpPr/>
          <p:nvPr/>
        </p:nvCxnSpPr>
        <p:spPr bwMode="auto">
          <a:xfrm>
            <a:off x="4939603" y="3710339"/>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10" name="TextBox 109"/>
          <p:cNvSpPr txBox="1"/>
          <p:nvPr/>
        </p:nvSpPr>
        <p:spPr>
          <a:xfrm>
            <a:off x="4954910" y="3363466"/>
            <a:ext cx="437940" cy="369332"/>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b="1" kern="0" dirty="0" smtClean="0">
                <a:solidFill>
                  <a:sysClr val="windowText" lastClr="000000"/>
                </a:solidFill>
                <a:effectLst>
                  <a:outerShdw blurRad="38100" dist="38100" dir="2700000" algn="tl">
                    <a:srgbClr val="000000">
                      <a:alpha val="43137"/>
                    </a:srgbClr>
                  </a:outerShdw>
                </a:effectLst>
              </a:rPr>
              <a:t>5V</a:t>
            </a:r>
            <a:endParaRPr kumimoji="0" lang="zh-CN" alt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nvGrpSpPr>
          <p:cNvPr id="111" name="组合 98"/>
          <p:cNvGrpSpPr/>
          <p:nvPr/>
        </p:nvGrpSpPr>
        <p:grpSpPr>
          <a:xfrm>
            <a:off x="-125634" y="764704"/>
            <a:ext cx="2376264" cy="2376264"/>
            <a:chOff x="-108520" y="1412777"/>
            <a:chExt cx="2376264" cy="2376264"/>
          </a:xfrm>
        </p:grpSpPr>
        <p:sp>
          <p:nvSpPr>
            <p:cNvPr id="112" name="弧形 111"/>
            <p:cNvSpPr/>
            <p:nvPr/>
          </p:nvSpPr>
          <p:spPr>
            <a:xfrm rot="5400000">
              <a:off x="-108520" y="1412777"/>
              <a:ext cx="2376264" cy="2376264"/>
            </a:xfrm>
            <a:prstGeom prst="arc">
              <a:avLst/>
            </a:prstGeom>
            <a:ln w="28575">
              <a:solidFill>
                <a:srgbClr val="C0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135" name="TextBox 134"/>
            <p:cNvSpPr txBox="1"/>
            <p:nvPr/>
          </p:nvSpPr>
          <p:spPr>
            <a:xfrm>
              <a:off x="1475656" y="2708920"/>
              <a:ext cx="476412" cy="707886"/>
            </a:xfrm>
            <a:prstGeom prst="rect">
              <a:avLst/>
            </a:prstGeom>
            <a:noFill/>
          </p:spPr>
          <p:txBody>
            <a:bodyPr wrap="none" rtlCol="0">
              <a:spAutoFit/>
            </a:bodyPr>
            <a:lstStyle/>
            <a:p>
              <a:r>
                <a:rPr lang="en-US" altLang="zh-CN" sz="4000" b="1" dirty="0" err="1" smtClean="0">
                  <a:solidFill>
                    <a:srgbClr val="C00000"/>
                  </a:solidFill>
                  <a:effectLst>
                    <a:outerShdw blurRad="38100" dist="38100" dir="2700000" algn="tl">
                      <a:srgbClr val="000000">
                        <a:alpha val="43137"/>
                      </a:srgbClr>
                    </a:outerShdw>
                  </a:effectLst>
                </a:rPr>
                <a:t>i</a:t>
              </a:r>
              <a:r>
                <a:rPr lang="en-US" altLang="zh-CN" sz="2400" b="1" dirty="0" err="1" smtClean="0">
                  <a:solidFill>
                    <a:srgbClr val="C00000"/>
                  </a:solidFill>
                  <a:effectLst>
                    <a:outerShdw blurRad="38100" dist="38100" dir="2700000" algn="tl">
                      <a:srgbClr val="000000">
                        <a:alpha val="43137"/>
                      </a:srgbClr>
                    </a:outerShdw>
                  </a:effectLst>
                </a:rPr>
                <a:t>b</a:t>
              </a:r>
              <a:endParaRPr lang="zh-CN" altLang="en-US" sz="2400" b="1" dirty="0">
                <a:solidFill>
                  <a:srgbClr val="C00000"/>
                </a:solidFill>
                <a:effectLst>
                  <a:outerShdw blurRad="38100" dist="38100" dir="2700000" algn="tl">
                    <a:srgbClr val="000000">
                      <a:alpha val="43137"/>
                    </a:srgbClr>
                  </a:outerShdw>
                </a:effectLst>
              </a:endParaRPr>
            </a:p>
          </p:txBody>
        </p:sp>
      </p:grpSp>
      <p:grpSp>
        <p:nvGrpSpPr>
          <p:cNvPr id="139" name="组合 115"/>
          <p:cNvGrpSpPr/>
          <p:nvPr/>
        </p:nvGrpSpPr>
        <p:grpSpPr>
          <a:xfrm>
            <a:off x="3402758" y="2708920"/>
            <a:ext cx="521170" cy="2160240"/>
            <a:chOff x="3330750" y="2924944"/>
            <a:chExt cx="521170" cy="2160240"/>
          </a:xfrm>
        </p:grpSpPr>
        <p:cxnSp>
          <p:nvCxnSpPr>
            <p:cNvPr id="145" name="直接箭头连接符 144"/>
            <p:cNvCxnSpPr/>
            <p:nvPr/>
          </p:nvCxnSpPr>
          <p:spPr>
            <a:xfrm>
              <a:off x="3330750" y="2924944"/>
              <a:ext cx="0" cy="2160240"/>
            </a:xfrm>
            <a:prstGeom prst="straightConnector1">
              <a:avLst/>
            </a:prstGeom>
            <a:ln w="5715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402758" y="3645024"/>
              <a:ext cx="449162" cy="707886"/>
            </a:xfrm>
            <a:prstGeom prst="rect">
              <a:avLst/>
            </a:prstGeom>
            <a:noFill/>
          </p:spPr>
          <p:txBody>
            <a:bodyPr wrap="none" rtlCol="0">
              <a:spAutoFit/>
            </a:bodyPr>
            <a:lstStyle/>
            <a:p>
              <a:r>
                <a:rPr lang="en-US" altLang="zh-CN" sz="4000" b="1" dirty="0" err="1" smtClean="0">
                  <a:solidFill>
                    <a:srgbClr val="C00000"/>
                  </a:solidFill>
                  <a:effectLst>
                    <a:outerShdw blurRad="38100" dist="38100" dir="2700000" algn="tl">
                      <a:srgbClr val="000000">
                        <a:alpha val="43137"/>
                      </a:srgbClr>
                    </a:outerShdw>
                  </a:effectLst>
                </a:rPr>
                <a:t>I</a:t>
              </a:r>
              <a:r>
                <a:rPr lang="en-US" altLang="zh-CN" sz="2400" b="1" dirty="0" err="1" smtClean="0">
                  <a:solidFill>
                    <a:srgbClr val="C00000"/>
                  </a:solidFill>
                  <a:effectLst>
                    <a:outerShdw blurRad="38100" dist="38100" dir="2700000" algn="tl">
                      <a:srgbClr val="000000">
                        <a:alpha val="43137"/>
                      </a:srgbClr>
                    </a:outerShdw>
                  </a:effectLst>
                </a:rPr>
                <a:t>c</a:t>
              </a:r>
              <a:endParaRPr lang="zh-CN" altLang="en-US" sz="2400" b="1" dirty="0">
                <a:solidFill>
                  <a:srgbClr val="C00000"/>
                </a:solidFill>
                <a:effectLst>
                  <a:outerShdw blurRad="38100" dist="38100" dir="2700000" algn="tl">
                    <a:srgbClr val="000000">
                      <a:alpha val="43137"/>
                    </a:srgbClr>
                  </a:outerShdw>
                </a:effectLst>
              </a:endParaRPr>
            </a:p>
          </p:txBody>
        </p:sp>
      </p:grpSp>
      <p:grpSp>
        <p:nvGrpSpPr>
          <p:cNvPr id="147" name="组合 98"/>
          <p:cNvGrpSpPr/>
          <p:nvPr/>
        </p:nvGrpSpPr>
        <p:grpSpPr>
          <a:xfrm>
            <a:off x="4716016" y="4293096"/>
            <a:ext cx="2376264" cy="2376264"/>
            <a:chOff x="-108520" y="1412777"/>
            <a:chExt cx="2376264" cy="2376264"/>
          </a:xfrm>
        </p:grpSpPr>
        <p:sp>
          <p:nvSpPr>
            <p:cNvPr id="148" name="弧形 147"/>
            <p:cNvSpPr/>
            <p:nvPr/>
          </p:nvSpPr>
          <p:spPr>
            <a:xfrm rot="5400000">
              <a:off x="-108520" y="1412777"/>
              <a:ext cx="2376264" cy="2376264"/>
            </a:xfrm>
            <a:prstGeom prst="arc">
              <a:avLst>
                <a:gd name="adj1" fmla="val 10791591"/>
                <a:gd name="adj2" fmla="val 16173793"/>
              </a:avLst>
            </a:prstGeom>
            <a:ln w="28575">
              <a:solidFill>
                <a:srgbClr val="C0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150" name="TextBox 149"/>
            <p:cNvSpPr txBox="1"/>
            <p:nvPr/>
          </p:nvSpPr>
          <p:spPr>
            <a:xfrm>
              <a:off x="1390866" y="1628801"/>
              <a:ext cx="476412" cy="707886"/>
            </a:xfrm>
            <a:prstGeom prst="rect">
              <a:avLst/>
            </a:prstGeom>
            <a:noFill/>
          </p:spPr>
          <p:txBody>
            <a:bodyPr wrap="none" rtlCol="0">
              <a:spAutoFit/>
            </a:bodyPr>
            <a:lstStyle/>
            <a:p>
              <a:r>
                <a:rPr lang="en-US" altLang="zh-CN" sz="4000" b="1" dirty="0" err="1" smtClean="0">
                  <a:solidFill>
                    <a:srgbClr val="C00000"/>
                  </a:solidFill>
                  <a:effectLst>
                    <a:outerShdw blurRad="38100" dist="38100" dir="2700000" algn="tl">
                      <a:srgbClr val="000000">
                        <a:alpha val="43137"/>
                      </a:srgbClr>
                    </a:outerShdw>
                  </a:effectLst>
                </a:rPr>
                <a:t>i</a:t>
              </a:r>
              <a:r>
                <a:rPr lang="en-US" altLang="zh-CN" sz="2400" b="1" dirty="0" err="1" smtClean="0">
                  <a:solidFill>
                    <a:srgbClr val="C00000"/>
                  </a:solidFill>
                  <a:effectLst>
                    <a:outerShdw blurRad="38100" dist="38100" dir="2700000" algn="tl">
                      <a:srgbClr val="000000">
                        <a:alpha val="43137"/>
                      </a:srgbClr>
                    </a:outerShdw>
                  </a:effectLst>
                </a:rPr>
                <a:t>b</a:t>
              </a:r>
              <a:endParaRPr lang="zh-CN" altLang="en-US" sz="2400" b="1" dirty="0">
                <a:solidFill>
                  <a:srgbClr val="C00000"/>
                </a:solidFill>
                <a:effectLst>
                  <a:outerShdw blurRad="38100" dist="38100" dir="2700000" algn="tl">
                    <a:srgbClr val="000000">
                      <a:alpha val="43137"/>
                    </a:srgbClr>
                  </a:outerShdw>
                </a:effectLst>
              </a:endParaRPr>
            </a:p>
          </p:txBody>
        </p:sp>
      </p:grpSp>
      <p:grpSp>
        <p:nvGrpSpPr>
          <p:cNvPr id="153" name="组合 115"/>
          <p:cNvGrpSpPr/>
          <p:nvPr/>
        </p:nvGrpSpPr>
        <p:grpSpPr>
          <a:xfrm>
            <a:off x="8172400" y="2708920"/>
            <a:ext cx="521170" cy="2160240"/>
            <a:chOff x="3330750" y="2924944"/>
            <a:chExt cx="521170" cy="2160240"/>
          </a:xfrm>
        </p:grpSpPr>
        <p:cxnSp>
          <p:nvCxnSpPr>
            <p:cNvPr id="154" name="直接箭头连接符 153"/>
            <p:cNvCxnSpPr/>
            <p:nvPr/>
          </p:nvCxnSpPr>
          <p:spPr>
            <a:xfrm>
              <a:off x="3330750" y="2924944"/>
              <a:ext cx="0" cy="2160240"/>
            </a:xfrm>
            <a:prstGeom prst="straightConnector1">
              <a:avLst/>
            </a:prstGeom>
            <a:ln w="5715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402758" y="3645024"/>
              <a:ext cx="449162" cy="707886"/>
            </a:xfrm>
            <a:prstGeom prst="rect">
              <a:avLst/>
            </a:prstGeom>
            <a:noFill/>
          </p:spPr>
          <p:txBody>
            <a:bodyPr wrap="none" rtlCol="0">
              <a:spAutoFit/>
            </a:bodyPr>
            <a:lstStyle/>
            <a:p>
              <a:r>
                <a:rPr lang="en-US" altLang="zh-CN" sz="4000" b="1" dirty="0" err="1" smtClean="0">
                  <a:solidFill>
                    <a:srgbClr val="C00000"/>
                  </a:solidFill>
                  <a:effectLst>
                    <a:outerShdw blurRad="38100" dist="38100" dir="2700000" algn="tl">
                      <a:srgbClr val="000000">
                        <a:alpha val="43137"/>
                      </a:srgbClr>
                    </a:outerShdw>
                  </a:effectLst>
                </a:rPr>
                <a:t>I</a:t>
              </a:r>
              <a:r>
                <a:rPr lang="en-US" altLang="zh-CN" sz="2400" b="1" dirty="0" err="1" smtClean="0">
                  <a:solidFill>
                    <a:srgbClr val="C00000"/>
                  </a:solidFill>
                  <a:effectLst>
                    <a:outerShdw blurRad="38100" dist="38100" dir="2700000" algn="tl">
                      <a:srgbClr val="000000">
                        <a:alpha val="43137"/>
                      </a:srgbClr>
                    </a:outerShdw>
                  </a:effectLst>
                </a:rPr>
                <a:t>c</a:t>
              </a:r>
              <a:endParaRPr lang="zh-CN" altLang="en-US" sz="2400" b="1" dirty="0">
                <a:solidFill>
                  <a:srgbClr val="C00000"/>
                </a:solidFill>
                <a:effectLst>
                  <a:outerShdw blurRad="38100" dist="38100" dir="2700000" algn="tl">
                    <a:srgbClr val="000000">
                      <a:alpha val="43137"/>
                    </a:srgbClr>
                  </a:outerShdw>
                </a:effectLst>
              </a:endParaRPr>
            </a:p>
          </p:txBody>
        </p:sp>
      </p:grpSp>
      <p:sp>
        <p:nvSpPr>
          <p:cNvPr id="156" name="TextBox 155"/>
          <p:cNvSpPr txBox="1"/>
          <p:nvPr/>
        </p:nvSpPr>
        <p:spPr>
          <a:xfrm>
            <a:off x="131234" y="5805264"/>
            <a:ext cx="4512774" cy="523220"/>
          </a:xfrm>
          <a:prstGeom prst="rect">
            <a:avLst/>
          </a:prstGeom>
          <a:noFill/>
        </p:spPr>
        <p:txBody>
          <a:bodyPr wrap="none" rtlCol="0">
            <a:spAutoFit/>
          </a:bodyPr>
          <a:lstStyle/>
          <a:p>
            <a:r>
              <a:rPr lang="zh-CN" altLang="en-US" sz="2800" b="1" dirty="0" smtClean="0">
                <a:solidFill>
                  <a:srgbClr val="FF0000"/>
                </a:solidFill>
                <a:effectLst>
                  <a:outerShdw blurRad="38100" dist="38100" dir="2700000" algn="tl">
                    <a:srgbClr val="000000">
                      <a:alpha val="43137"/>
                    </a:srgbClr>
                  </a:outerShdw>
                </a:effectLst>
              </a:rPr>
              <a:t>不能</a:t>
            </a:r>
            <a:r>
              <a:rPr lang="zh-CN" altLang="en-US" sz="2800" b="1" dirty="0" smtClean="0">
                <a:effectLst>
                  <a:outerShdw blurRad="38100" dist="38100" dir="2700000" algn="tl">
                    <a:srgbClr val="000000">
                      <a:alpha val="43137"/>
                    </a:srgbClr>
                  </a:outerShdw>
                </a:effectLst>
              </a:rPr>
              <a:t>用控制器引脚直接控制</a:t>
            </a:r>
            <a:endParaRPr lang="zh-CN" altLang="en-US" sz="2800" b="1" dirty="0">
              <a:effectLst>
                <a:outerShdw blurRad="38100" dist="38100" dir="2700000" algn="tl">
                  <a:srgbClr val="000000">
                    <a:alpha val="43137"/>
                  </a:srgbClr>
                </a:outerShdw>
              </a:effectLst>
            </a:endParaRPr>
          </a:p>
        </p:txBody>
      </p:sp>
      <p:sp>
        <p:nvSpPr>
          <p:cNvPr id="157" name="TextBox 156"/>
          <p:cNvSpPr txBox="1"/>
          <p:nvPr/>
        </p:nvSpPr>
        <p:spPr>
          <a:xfrm>
            <a:off x="4884397" y="5805264"/>
            <a:ext cx="4152099" cy="523220"/>
          </a:xfrm>
          <a:prstGeom prst="rect">
            <a:avLst/>
          </a:prstGeom>
          <a:noFill/>
        </p:spPr>
        <p:txBody>
          <a:bodyPr wrap="none" rtlCol="0">
            <a:spAutoFit/>
          </a:bodyPr>
          <a:lstStyle/>
          <a:p>
            <a:r>
              <a:rPr lang="zh-CN" altLang="en-US" sz="2800" b="1" dirty="0" smtClean="0">
                <a:solidFill>
                  <a:srgbClr val="FF0000"/>
                </a:solidFill>
                <a:effectLst>
                  <a:outerShdw blurRad="38100" dist="38100" dir="2700000" algn="tl">
                    <a:srgbClr val="000000">
                      <a:alpha val="43137"/>
                    </a:srgbClr>
                  </a:outerShdw>
                </a:effectLst>
              </a:rPr>
              <a:t>能</a:t>
            </a:r>
            <a:r>
              <a:rPr lang="zh-CN" altLang="en-US" sz="2800" b="1" dirty="0" smtClean="0">
                <a:effectLst>
                  <a:outerShdw blurRad="38100" dist="38100" dir="2700000" algn="tl">
                    <a:srgbClr val="000000">
                      <a:alpha val="43137"/>
                    </a:srgbClr>
                  </a:outerShdw>
                </a:effectLst>
              </a:rPr>
              <a:t>用控制器引脚直接控制</a:t>
            </a:r>
            <a:endParaRPr lang="zh-CN" altLang="en-US" sz="2800" b="1" dirty="0">
              <a:effectLst>
                <a:outerShdw blurRad="38100" dist="38100" dir="2700000" algn="tl">
                  <a:srgbClr val="000000">
                    <a:alpha val="43137"/>
                  </a:srgbClr>
                </a:outerShdw>
              </a:effectLst>
            </a:endParaRPr>
          </a:p>
        </p:txBody>
      </p:sp>
      <p:sp>
        <p:nvSpPr>
          <p:cNvPr id="158" name="TextBox 157"/>
          <p:cNvSpPr txBox="1"/>
          <p:nvPr/>
        </p:nvSpPr>
        <p:spPr>
          <a:xfrm>
            <a:off x="7785756" y="3380799"/>
            <a:ext cx="386644" cy="1200329"/>
          </a:xfrm>
          <a:prstGeom prst="rect">
            <a:avLst/>
          </a:prstGeom>
          <a:noFill/>
        </p:spPr>
        <p:txBody>
          <a:bodyPr wrap="none" rtlCol="0">
            <a:spAutoFit/>
          </a:bodyPr>
          <a:lstStyle/>
          <a:p>
            <a:r>
              <a:rPr lang="en-US" altLang="zh-CN" sz="2400" b="1" dirty="0" smtClean="0"/>
              <a:t>N</a:t>
            </a:r>
          </a:p>
          <a:p>
            <a:r>
              <a:rPr lang="en-US" altLang="zh-CN" sz="2400" b="1" dirty="0" smtClean="0"/>
              <a:t>P</a:t>
            </a:r>
          </a:p>
          <a:p>
            <a:r>
              <a:rPr lang="en-US" altLang="zh-CN" sz="2400" b="1" dirty="0" smtClean="0"/>
              <a:t>N</a:t>
            </a:r>
            <a:endParaRPr lang="zh-CN" altLang="en-US" sz="2400" b="1" dirty="0"/>
          </a:p>
        </p:txBody>
      </p:sp>
      <p:sp>
        <p:nvSpPr>
          <p:cNvPr id="159" name="TextBox 158"/>
          <p:cNvSpPr txBox="1"/>
          <p:nvPr/>
        </p:nvSpPr>
        <p:spPr>
          <a:xfrm>
            <a:off x="3033228" y="2780928"/>
            <a:ext cx="386644" cy="1200329"/>
          </a:xfrm>
          <a:prstGeom prst="rect">
            <a:avLst/>
          </a:prstGeom>
          <a:noFill/>
        </p:spPr>
        <p:txBody>
          <a:bodyPr wrap="none" rtlCol="0">
            <a:spAutoFit/>
          </a:bodyPr>
          <a:lstStyle/>
          <a:p>
            <a:r>
              <a:rPr lang="en-US" altLang="zh-CN" sz="2400" b="1" dirty="0" smtClean="0"/>
              <a:t>P</a:t>
            </a:r>
          </a:p>
          <a:p>
            <a:r>
              <a:rPr lang="en-US" altLang="zh-CN" sz="2400" b="1" dirty="0" smtClean="0"/>
              <a:t>N</a:t>
            </a:r>
          </a:p>
          <a:p>
            <a:r>
              <a:rPr lang="en-US" altLang="zh-CN" sz="2400" b="1" dirty="0" smtClean="0"/>
              <a:t>P</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p:bldP spid="1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screen"/>
          <a:srcRect/>
          <a:stretch>
            <a:fillRect/>
          </a:stretch>
        </p:blipFill>
        <p:spPr bwMode="auto">
          <a:xfrm>
            <a:off x="683568" y="2780928"/>
            <a:ext cx="2880320" cy="265504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直流减速电机的正反转</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42</a:t>
            </a:fld>
            <a:endParaRPr lang="zh-CN" altLang="en-US"/>
          </a:p>
        </p:txBody>
      </p:sp>
      <p:pic>
        <p:nvPicPr>
          <p:cNvPr id="2051" name="Picture 3"/>
          <p:cNvPicPr>
            <a:picLocks noChangeAspect="1" noChangeArrowheads="1"/>
          </p:cNvPicPr>
          <p:nvPr/>
        </p:nvPicPr>
        <p:blipFill>
          <a:blip r:embed="rId3" cstate="screen"/>
          <a:srcRect/>
          <a:stretch>
            <a:fillRect/>
          </a:stretch>
        </p:blipFill>
        <p:spPr bwMode="auto">
          <a:xfrm rot="16200000" flipH="1">
            <a:off x="4954940" y="1012132"/>
            <a:ext cx="1449354" cy="3096345"/>
          </a:xfrm>
          <a:prstGeom prst="rect">
            <a:avLst/>
          </a:prstGeom>
          <a:noFill/>
          <a:ln w="9525">
            <a:noFill/>
            <a:miter lim="800000"/>
            <a:headEnd/>
            <a:tailEnd/>
          </a:ln>
        </p:spPr>
      </p:pic>
      <p:cxnSp>
        <p:nvCxnSpPr>
          <p:cNvPr id="17" name="直接连接符 16"/>
          <p:cNvCxnSpPr/>
          <p:nvPr/>
        </p:nvCxnSpPr>
        <p:spPr>
          <a:xfrm>
            <a:off x="3547760" y="3283409"/>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625323" y="3378657"/>
            <a:ext cx="3128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713424" y="3469143"/>
            <a:ext cx="1527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552429" y="1907637"/>
            <a:ext cx="45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bwMode="auto">
          <a:xfrm>
            <a:off x="3419872" y="1555720"/>
            <a:ext cx="697627" cy="400110"/>
          </a:xfrm>
          <a:prstGeom prst="rect">
            <a:avLst/>
          </a:prstGeom>
          <a:noFill/>
          <a:ln w="9525">
            <a:noFill/>
            <a:miter lim="800000"/>
            <a:headEnd/>
            <a:tailEnd/>
          </a:ln>
          <a:effectLst/>
        </p:spPr>
        <p:txBody>
          <a:bodyPr wrap="none" rtlCol="0">
            <a:spAutoFit/>
          </a:bodyPr>
          <a:lstStyle/>
          <a:p>
            <a:r>
              <a:rPr lang="en-US" altLang="zh-CN" sz="2000" dirty="0" smtClean="0">
                <a:solidFill>
                  <a:srgbClr val="FF0000"/>
                </a:solidFill>
                <a:latin typeface="黑体" pitchFamily="2" charset="-122"/>
                <a:ea typeface="黑体" pitchFamily="2" charset="-122"/>
              </a:rPr>
              <a:t>7.4V</a:t>
            </a:r>
            <a:endParaRPr lang="zh-CN" altLang="en-US" sz="2000" dirty="0" smtClean="0">
              <a:solidFill>
                <a:srgbClr val="FF0000"/>
              </a:solidFill>
              <a:latin typeface="黑体" pitchFamily="2" charset="-122"/>
              <a:ea typeface="黑体" pitchFamily="2" charset="-122"/>
            </a:endParaRPr>
          </a:p>
        </p:txBody>
      </p:sp>
      <p:cxnSp>
        <p:nvCxnSpPr>
          <p:cNvPr id="27" name="直接连接符 26"/>
          <p:cNvCxnSpPr/>
          <p:nvPr/>
        </p:nvCxnSpPr>
        <p:spPr>
          <a:xfrm>
            <a:off x="3767981" y="2121354"/>
            <a:ext cx="604639" cy="2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771404" y="1917161"/>
            <a:ext cx="0" cy="216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71404" y="3059765"/>
            <a:ext cx="604639" cy="2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3771404" y="3059765"/>
            <a:ext cx="0"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环形箭头 38"/>
          <p:cNvSpPr/>
          <p:nvPr/>
        </p:nvSpPr>
        <p:spPr>
          <a:xfrm>
            <a:off x="5975459" y="2123661"/>
            <a:ext cx="936104" cy="936104"/>
          </a:xfrm>
          <a:prstGeom prst="circularArrow">
            <a:avLst>
              <a:gd name="adj1" fmla="val 9075"/>
              <a:gd name="adj2" fmla="val 1908828"/>
              <a:gd name="adj3" fmla="val 18564087"/>
              <a:gd name="adj4" fmla="val 10800000"/>
              <a:gd name="adj5" fmla="val 17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TextBox 39"/>
          <p:cNvSpPr txBox="1"/>
          <p:nvPr/>
        </p:nvSpPr>
        <p:spPr>
          <a:xfrm>
            <a:off x="0" y="3913892"/>
            <a:ext cx="902811"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rPr>
              <a:t>电机</a:t>
            </a:r>
            <a:endParaRPr lang="zh-CN" altLang="en-US" sz="2800" b="1" dirty="0">
              <a:effectLst>
                <a:outerShdw blurRad="38100" dist="38100" dir="2700000" algn="tl">
                  <a:srgbClr val="000000">
                    <a:alpha val="43137"/>
                  </a:srgbClr>
                </a:outerShdw>
              </a:effectLst>
            </a:endParaRPr>
          </a:p>
        </p:txBody>
      </p:sp>
      <p:sp>
        <p:nvSpPr>
          <p:cNvPr id="41" name="TextBox 40"/>
          <p:cNvSpPr txBox="1"/>
          <p:nvPr/>
        </p:nvSpPr>
        <p:spPr>
          <a:xfrm>
            <a:off x="827584" y="2977788"/>
            <a:ext cx="1261884"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rPr>
              <a:t>减速箱</a:t>
            </a:r>
            <a:endParaRPr lang="zh-CN" altLang="en-US" sz="2800" b="1" dirty="0">
              <a:effectLst>
                <a:outerShdw blurRad="38100" dist="38100" dir="2700000" algn="tl">
                  <a:srgbClr val="000000">
                    <a:alpha val="43137"/>
                  </a:srgbClr>
                </a:outerShdw>
              </a:effectLst>
            </a:endParaRPr>
          </a:p>
        </p:txBody>
      </p:sp>
      <p:sp>
        <p:nvSpPr>
          <p:cNvPr id="42" name="TextBox 41"/>
          <p:cNvSpPr txBox="1"/>
          <p:nvPr/>
        </p:nvSpPr>
        <p:spPr>
          <a:xfrm>
            <a:off x="1979712" y="2401724"/>
            <a:ext cx="902811"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rPr>
              <a:t>机轴</a:t>
            </a:r>
            <a:endParaRPr lang="zh-CN" altLang="en-US" sz="2800" b="1" dirty="0">
              <a:effectLst>
                <a:outerShdw blurRad="38100" dist="38100" dir="2700000" algn="tl">
                  <a:srgbClr val="000000">
                    <a:alpha val="43137"/>
                  </a:srgbClr>
                </a:outerShdw>
              </a:effectLst>
            </a:endParaRPr>
          </a:p>
        </p:txBody>
      </p:sp>
      <p:sp>
        <p:nvSpPr>
          <p:cNvPr id="43" name="TextBox 42"/>
          <p:cNvSpPr txBox="1"/>
          <p:nvPr/>
        </p:nvSpPr>
        <p:spPr>
          <a:xfrm>
            <a:off x="212805" y="4922004"/>
            <a:ext cx="902811"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rPr>
              <a:t>引线</a:t>
            </a:r>
            <a:endParaRPr lang="zh-CN" altLang="en-US" sz="2800" b="1" dirty="0">
              <a:effectLst>
                <a:outerShdw blurRad="38100" dist="38100" dir="2700000" algn="tl">
                  <a:srgbClr val="000000">
                    <a:alpha val="43137"/>
                  </a:srgbClr>
                </a:outerShdw>
              </a:effectLst>
            </a:endParaRPr>
          </a:p>
        </p:txBody>
      </p:sp>
      <p:pic>
        <p:nvPicPr>
          <p:cNvPr id="45" name="Picture 3"/>
          <p:cNvPicPr>
            <a:picLocks noChangeAspect="1" noChangeArrowheads="1"/>
          </p:cNvPicPr>
          <p:nvPr/>
        </p:nvPicPr>
        <p:blipFill>
          <a:blip r:embed="rId3" cstate="screen"/>
          <a:srcRect/>
          <a:stretch>
            <a:fillRect/>
          </a:stretch>
        </p:blipFill>
        <p:spPr bwMode="auto">
          <a:xfrm rot="16200000" flipH="1">
            <a:off x="4960407" y="3460406"/>
            <a:ext cx="1449354" cy="3096345"/>
          </a:xfrm>
          <a:prstGeom prst="rect">
            <a:avLst/>
          </a:prstGeom>
          <a:noFill/>
          <a:ln w="9525">
            <a:noFill/>
            <a:miter lim="800000"/>
            <a:headEnd/>
            <a:tailEnd/>
          </a:ln>
        </p:spPr>
      </p:pic>
      <p:cxnSp>
        <p:nvCxnSpPr>
          <p:cNvPr id="46" name="直接连接符 45"/>
          <p:cNvCxnSpPr/>
          <p:nvPr/>
        </p:nvCxnSpPr>
        <p:spPr>
          <a:xfrm>
            <a:off x="3553227" y="4795577"/>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622284" y="4890825"/>
            <a:ext cx="3128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710385" y="4981311"/>
            <a:ext cx="1527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561319" y="5309560"/>
            <a:ext cx="45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bwMode="auto">
          <a:xfrm>
            <a:off x="3438922" y="4965263"/>
            <a:ext cx="697627" cy="400110"/>
          </a:xfrm>
          <a:prstGeom prst="rect">
            <a:avLst/>
          </a:prstGeom>
          <a:noFill/>
          <a:ln w="9525">
            <a:noFill/>
            <a:miter lim="800000"/>
            <a:headEnd/>
            <a:tailEnd/>
          </a:ln>
          <a:effectLst/>
        </p:spPr>
        <p:txBody>
          <a:bodyPr wrap="none" rtlCol="0">
            <a:spAutoFit/>
          </a:bodyPr>
          <a:lstStyle/>
          <a:p>
            <a:r>
              <a:rPr lang="en-US" altLang="zh-CN" sz="2000" dirty="0" smtClean="0">
                <a:solidFill>
                  <a:srgbClr val="FF0000"/>
                </a:solidFill>
                <a:latin typeface="黑体" pitchFamily="2" charset="-122"/>
                <a:ea typeface="黑体" pitchFamily="2" charset="-122"/>
              </a:rPr>
              <a:t>7.4V</a:t>
            </a:r>
            <a:endParaRPr lang="zh-CN" altLang="en-US" sz="2000" dirty="0" smtClean="0">
              <a:solidFill>
                <a:srgbClr val="FF0000"/>
              </a:solidFill>
              <a:latin typeface="黑体" pitchFamily="2" charset="-122"/>
              <a:ea typeface="黑体" pitchFamily="2" charset="-122"/>
            </a:endParaRPr>
          </a:p>
        </p:txBody>
      </p:sp>
      <p:cxnSp>
        <p:nvCxnSpPr>
          <p:cNvPr id="51" name="直接连接符 50"/>
          <p:cNvCxnSpPr/>
          <p:nvPr/>
        </p:nvCxnSpPr>
        <p:spPr>
          <a:xfrm>
            <a:off x="3776871" y="5523277"/>
            <a:ext cx="604639" cy="2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780294" y="5319084"/>
            <a:ext cx="0" cy="216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776871" y="4571933"/>
            <a:ext cx="604639" cy="2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776871" y="4571933"/>
            <a:ext cx="0"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58"/>
          <p:cNvGrpSpPr/>
          <p:nvPr/>
        </p:nvGrpSpPr>
        <p:grpSpPr>
          <a:xfrm>
            <a:off x="8676456" y="116632"/>
            <a:ext cx="370327" cy="432048"/>
            <a:chOff x="5940152" y="2420888"/>
            <a:chExt cx="432048" cy="504056"/>
          </a:xfrm>
        </p:grpSpPr>
        <p:sp>
          <p:nvSpPr>
            <p:cNvPr id="63" name="折角形 62"/>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59" name="椭圆 58"/>
          <p:cNvSpPr/>
          <p:nvPr/>
        </p:nvSpPr>
        <p:spPr>
          <a:xfrm>
            <a:off x="7768927" y="2165823"/>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Garamond"/>
                <a:ea typeface="宋体"/>
                <a:cs typeface="+mn-cs"/>
              </a:rPr>
              <a:t>M</a:t>
            </a:r>
            <a:endParaRPr kumimoji="0" lang="zh-CN" altLang="en-US" sz="2400" b="1" i="0" u="none" strike="noStrike" kern="0" cap="none" spc="0" normalizeH="0" baseline="0" noProof="0" dirty="0">
              <a:ln>
                <a:noFill/>
              </a:ln>
              <a:solidFill>
                <a:sysClr val="windowText" lastClr="000000"/>
              </a:solidFill>
              <a:effectLst/>
              <a:uLnTx/>
              <a:uFillTx/>
              <a:latin typeface="Garamond"/>
              <a:ea typeface="宋体"/>
              <a:cs typeface="+mn-cs"/>
            </a:endParaRPr>
          </a:p>
        </p:txBody>
      </p:sp>
      <p:cxnSp>
        <p:nvCxnSpPr>
          <p:cNvPr id="77" name="直接连接符 76"/>
          <p:cNvCxnSpPr/>
          <p:nvPr/>
        </p:nvCxnSpPr>
        <p:spPr bwMode="auto">
          <a:xfrm>
            <a:off x="8553395" y="2564904"/>
            <a:ext cx="285235" cy="0"/>
          </a:xfrm>
          <a:prstGeom prst="line">
            <a:avLst/>
          </a:prstGeom>
          <a:noFill/>
          <a:ln w="38100" cap="flat" cmpd="sng" algn="ctr">
            <a:solidFill>
              <a:srgbClr val="000514"/>
            </a:solidFill>
            <a:prstDash val="solid"/>
            <a:round/>
            <a:headEnd type="none" w="med" len="med"/>
            <a:tailEnd type="none" w="med" len="med"/>
          </a:ln>
          <a:effectLst/>
        </p:spPr>
      </p:cxnSp>
      <p:cxnSp>
        <p:nvCxnSpPr>
          <p:cNvPr id="78" name="直接连接符 77"/>
          <p:cNvCxnSpPr/>
          <p:nvPr/>
        </p:nvCxnSpPr>
        <p:spPr>
          <a:xfrm>
            <a:off x="7203857" y="2347672"/>
            <a:ext cx="45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bwMode="auto">
          <a:xfrm>
            <a:off x="7071300" y="1995755"/>
            <a:ext cx="697627" cy="400110"/>
          </a:xfrm>
          <a:prstGeom prst="rect">
            <a:avLst/>
          </a:prstGeom>
          <a:noFill/>
          <a:ln w="9525">
            <a:noFill/>
            <a:miter lim="800000"/>
            <a:headEnd/>
            <a:tailEnd/>
          </a:ln>
          <a:effectLst/>
        </p:spPr>
        <p:txBody>
          <a:bodyPr wrap="none" rtlCol="0">
            <a:spAutoFit/>
          </a:bodyPr>
          <a:lstStyle/>
          <a:p>
            <a:r>
              <a:rPr lang="en-US" altLang="zh-CN" sz="2000" dirty="0" smtClean="0">
                <a:solidFill>
                  <a:srgbClr val="FF0000"/>
                </a:solidFill>
                <a:latin typeface="黑体" pitchFamily="2" charset="-122"/>
                <a:ea typeface="黑体" pitchFamily="2" charset="-122"/>
              </a:rPr>
              <a:t>7.4V</a:t>
            </a:r>
            <a:endParaRPr lang="zh-CN" altLang="en-US" sz="2000" dirty="0" smtClean="0">
              <a:solidFill>
                <a:srgbClr val="FF0000"/>
              </a:solidFill>
              <a:latin typeface="黑体" pitchFamily="2" charset="-122"/>
              <a:ea typeface="黑体" pitchFamily="2" charset="-122"/>
            </a:endParaRPr>
          </a:p>
        </p:txBody>
      </p:sp>
      <p:cxnSp>
        <p:nvCxnSpPr>
          <p:cNvPr id="80" name="直接连接符 79"/>
          <p:cNvCxnSpPr/>
          <p:nvPr/>
        </p:nvCxnSpPr>
        <p:spPr>
          <a:xfrm flipV="1">
            <a:off x="7412588" y="235719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bwMode="auto">
          <a:xfrm>
            <a:off x="7400355" y="2564904"/>
            <a:ext cx="368572" cy="0"/>
          </a:xfrm>
          <a:prstGeom prst="line">
            <a:avLst/>
          </a:prstGeom>
          <a:noFill/>
          <a:ln w="38100" cap="flat" cmpd="sng" algn="ctr">
            <a:solidFill>
              <a:srgbClr val="000514"/>
            </a:solidFill>
            <a:prstDash val="solid"/>
            <a:round/>
            <a:headEnd type="none" w="med" len="med"/>
            <a:tailEnd type="none" w="med" len="med"/>
          </a:ln>
          <a:effectLst/>
        </p:spPr>
      </p:cxnSp>
      <p:cxnSp>
        <p:nvCxnSpPr>
          <p:cNvPr id="82" name="直接连接符 81"/>
          <p:cNvCxnSpPr/>
          <p:nvPr/>
        </p:nvCxnSpPr>
        <p:spPr>
          <a:xfrm>
            <a:off x="8596382" y="2779725"/>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8665439" y="2874973"/>
            <a:ext cx="3128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753540" y="2965459"/>
            <a:ext cx="1527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8820026" y="2556081"/>
            <a:ext cx="0" cy="216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7768927" y="4651848"/>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Garamond"/>
                <a:ea typeface="宋体"/>
                <a:cs typeface="+mn-cs"/>
              </a:rPr>
              <a:t>M</a:t>
            </a:r>
            <a:endParaRPr kumimoji="0" lang="zh-CN" altLang="en-US" sz="2400" b="1" i="0" u="none" strike="noStrike" kern="0" cap="none" spc="0" normalizeH="0" baseline="0" noProof="0" dirty="0">
              <a:ln>
                <a:noFill/>
              </a:ln>
              <a:solidFill>
                <a:sysClr val="windowText" lastClr="000000"/>
              </a:solidFill>
              <a:effectLst/>
              <a:uLnTx/>
              <a:uFillTx/>
              <a:latin typeface="Garamond"/>
              <a:ea typeface="宋体"/>
              <a:cs typeface="+mn-cs"/>
            </a:endParaRPr>
          </a:p>
        </p:txBody>
      </p:sp>
      <p:cxnSp>
        <p:nvCxnSpPr>
          <p:cNvPr id="89" name="直接连接符 88"/>
          <p:cNvCxnSpPr/>
          <p:nvPr/>
        </p:nvCxnSpPr>
        <p:spPr>
          <a:xfrm>
            <a:off x="8615442" y="4833697"/>
            <a:ext cx="45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bwMode="auto">
          <a:xfrm>
            <a:off x="8482885" y="4481780"/>
            <a:ext cx="697627" cy="400110"/>
          </a:xfrm>
          <a:prstGeom prst="rect">
            <a:avLst/>
          </a:prstGeom>
          <a:noFill/>
          <a:ln w="9525">
            <a:noFill/>
            <a:miter lim="800000"/>
            <a:headEnd/>
            <a:tailEnd/>
          </a:ln>
          <a:effectLst/>
        </p:spPr>
        <p:txBody>
          <a:bodyPr wrap="none" rtlCol="0">
            <a:spAutoFit/>
          </a:bodyPr>
          <a:lstStyle/>
          <a:p>
            <a:r>
              <a:rPr lang="en-US" altLang="zh-CN" sz="2000" dirty="0" smtClean="0">
                <a:solidFill>
                  <a:srgbClr val="FF0000"/>
                </a:solidFill>
                <a:latin typeface="黑体" pitchFamily="2" charset="-122"/>
                <a:ea typeface="黑体" pitchFamily="2" charset="-122"/>
              </a:rPr>
              <a:t>7.4V</a:t>
            </a:r>
            <a:endParaRPr lang="zh-CN" altLang="en-US" sz="2000" dirty="0" smtClean="0">
              <a:solidFill>
                <a:srgbClr val="FF0000"/>
              </a:solidFill>
              <a:latin typeface="黑体" pitchFamily="2" charset="-122"/>
              <a:ea typeface="黑体" pitchFamily="2" charset="-122"/>
            </a:endParaRPr>
          </a:p>
        </p:txBody>
      </p:sp>
      <p:cxnSp>
        <p:nvCxnSpPr>
          <p:cNvPr id="91" name="直接连接符 90"/>
          <p:cNvCxnSpPr/>
          <p:nvPr/>
        </p:nvCxnSpPr>
        <p:spPr>
          <a:xfrm flipV="1">
            <a:off x="8824173" y="4843221"/>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bwMode="auto">
          <a:xfrm>
            <a:off x="7400355" y="5050929"/>
            <a:ext cx="368572" cy="0"/>
          </a:xfrm>
          <a:prstGeom prst="line">
            <a:avLst/>
          </a:prstGeom>
          <a:noFill/>
          <a:ln w="38100" cap="flat" cmpd="sng" algn="ctr">
            <a:solidFill>
              <a:srgbClr val="000514"/>
            </a:solidFill>
            <a:prstDash val="solid"/>
            <a:round/>
            <a:headEnd type="none" w="med" len="med"/>
            <a:tailEnd type="none" w="med" len="med"/>
          </a:ln>
          <a:effectLst/>
        </p:spPr>
      </p:cxnSp>
      <p:cxnSp>
        <p:nvCxnSpPr>
          <p:cNvPr id="93" name="直接连接符 92"/>
          <p:cNvCxnSpPr/>
          <p:nvPr/>
        </p:nvCxnSpPr>
        <p:spPr>
          <a:xfrm>
            <a:off x="7200478" y="526575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7269535" y="5360998"/>
            <a:ext cx="3128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7357636" y="5451484"/>
            <a:ext cx="1527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V="1">
            <a:off x="7424122" y="5042106"/>
            <a:ext cx="0" cy="216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bwMode="auto">
          <a:xfrm>
            <a:off x="8553395" y="5050929"/>
            <a:ext cx="285235" cy="0"/>
          </a:xfrm>
          <a:prstGeom prst="line">
            <a:avLst/>
          </a:prstGeom>
          <a:noFill/>
          <a:ln w="38100" cap="flat" cmpd="sng" algn="ctr">
            <a:solidFill>
              <a:srgbClr val="000514"/>
            </a:solidFill>
            <a:prstDash val="solid"/>
            <a:round/>
            <a:headEnd type="none" w="med" len="med"/>
            <a:tailEnd type="none" w="med" len="med"/>
          </a:ln>
          <a:effectLst/>
        </p:spPr>
      </p:cxnSp>
      <p:sp>
        <p:nvSpPr>
          <p:cNvPr id="61" name="环形箭头 60"/>
          <p:cNvSpPr/>
          <p:nvPr/>
        </p:nvSpPr>
        <p:spPr>
          <a:xfrm flipH="1">
            <a:off x="6010766" y="4581128"/>
            <a:ext cx="865490" cy="936104"/>
          </a:xfrm>
          <a:prstGeom prst="circularArrow">
            <a:avLst>
              <a:gd name="adj1" fmla="val 9075"/>
              <a:gd name="adj2" fmla="val 1908828"/>
              <a:gd name="adj3" fmla="val 18564087"/>
              <a:gd name="adj4" fmla="val 10800000"/>
              <a:gd name="adj5" fmla="val 17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t>
            </a:r>
            <a:r>
              <a:rPr lang="zh-CN" altLang="en-US" dirty="0" smtClean="0"/>
              <a:t>桥原理</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43</a:t>
            </a:fld>
            <a:endParaRPr lang="zh-CN" altLang="en-US"/>
          </a:p>
        </p:txBody>
      </p:sp>
      <p:grpSp>
        <p:nvGrpSpPr>
          <p:cNvPr id="11" name="组合 80"/>
          <p:cNvGrpSpPr/>
          <p:nvPr/>
        </p:nvGrpSpPr>
        <p:grpSpPr>
          <a:xfrm>
            <a:off x="4385126" y="6100223"/>
            <a:ext cx="373856" cy="171448"/>
            <a:chOff x="3745699" y="1981200"/>
            <a:chExt cx="373856" cy="171448"/>
          </a:xfrm>
        </p:grpSpPr>
        <p:cxnSp>
          <p:nvCxnSpPr>
            <p:cNvPr id="12" name="直接连接符 11"/>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3" name="直接连接符 12"/>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4" name="直接连接符 13"/>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5" name="直接连接符 14"/>
          <p:cNvCxnSpPr/>
          <p:nvPr/>
        </p:nvCxnSpPr>
        <p:spPr bwMode="auto">
          <a:xfrm>
            <a:off x="4572000" y="1621873"/>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4351213" y="1615633"/>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7" name="TextBox 16"/>
          <p:cNvSpPr txBox="1"/>
          <p:nvPr/>
        </p:nvSpPr>
        <p:spPr>
          <a:xfrm>
            <a:off x="4255362" y="1268760"/>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60" name="直接连接符 59"/>
          <p:cNvCxnSpPr/>
          <p:nvPr/>
        </p:nvCxnSpPr>
        <p:spPr bwMode="auto">
          <a:xfrm>
            <a:off x="4572000" y="5805264"/>
            <a:ext cx="0" cy="294959"/>
          </a:xfrm>
          <a:prstGeom prst="line">
            <a:avLst/>
          </a:prstGeom>
          <a:noFill/>
          <a:ln w="38100" cap="flat" cmpd="sng" algn="ctr">
            <a:solidFill>
              <a:srgbClr val="000514"/>
            </a:solidFill>
            <a:prstDash val="solid"/>
            <a:round/>
            <a:headEnd type="none" w="med" len="med"/>
            <a:tailEnd type="none" w="med" len="med"/>
          </a:ln>
          <a:effectLst/>
        </p:spPr>
      </p:cxnSp>
      <p:grpSp>
        <p:nvGrpSpPr>
          <p:cNvPr id="62" name="组合 61"/>
          <p:cNvGrpSpPr/>
          <p:nvPr/>
        </p:nvGrpSpPr>
        <p:grpSpPr>
          <a:xfrm>
            <a:off x="2987824" y="1916832"/>
            <a:ext cx="3168352" cy="3888432"/>
            <a:chOff x="2987824" y="1916832"/>
            <a:chExt cx="3168352" cy="2880320"/>
          </a:xfrm>
        </p:grpSpPr>
        <p:cxnSp>
          <p:nvCxnSpPr>
            <p:cNvPr id="10" name="直接连接符 9"/>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3275856" y="191683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4" name="直接连接符 23"/>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5868144" y="191683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3275856" y="285293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5868144" y="285293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3275856" y="3356992"/>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46" name="直接连接符 45"/>
            <p:cNvCxnSpPr/>
            <p:nvPr/>
          </p:nvCxnSpPr>
          <p:spPr bwMode="auto">
            <a:xfrm>
              <a:off x="4968875" y="3356992"/>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47" name="直接连接符 46"/>
            <p:cNvCxnSpPr/>
            <p:nvPr/>
          </p:nvCxnSpPr>
          <p:spPr bwMode="auto">
            <a:xfrm flipH="1">
              <a:off x="2987824" y="242088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1" name="直接连接符 50"/>
            <p:cNvCxnSpPr/>
            <p:nvPr/>
          </p:nvCxnSpPr>
          <p:spPr bwMode="auto">
            <a:xfrm>
              <a:off x="5868144" y="242088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3" name="直接连接符 52"/>
            <p:cNvCxnSpPr/>
            <p:nvPr/>
          </p:nvCxnSpPr>
          <p:spPr bwMode="auto">
            <a:xfrm>
              <a:off x="3275856" y="335699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4" name="直接连接符 53"/>
            <p:cNvCxnSpPr/>
            <p:nvPr/>
          </p:nvCxnSpPr>
          <p:spPr bwMode="auto">
            <a:xfrm>
              <a:off x="5868144" y="335699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5" name="直接连接符 54"/>
            <p:cNvCxnSpPr/>
            <p:nvPr/>
          </p:nvCxnSpPr>
          <p:spPr bwMode="auto">
            <a:xfrm>
              <a:off x="3275856" y="429309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6" name="直接连接符 55"/>
            <p:cNvCxnSpPr/>
            <p:nvPr/>
          </p:nvCxnSpPr>
          <p:spPr bwMode="auto">
            <a:xfrm>
              <a:off x="5868144" y="429309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7" name="直接连接符 56"/>
            <p:cNvCxnSpPr/>
            <p:nvPr/>
          </p:nvCxnSpPr>
          <p:spPr bwMode="auto">
            <a:xfrm flipH="1">
              <a:off x="2987824" y="386104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8" name="直接连接符 57"/>
            <p:cNvCxnSpPr/>
            <p:nvPr/>
          </p:nvCxnSpPr>
          <p:spPr bwMode="auto">
            <a:xfrm>
              <a:off x="5868144" y="386104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9" name="直接连接符 58"/>
            <p:cNvCxnSpPr/>
            <p:nvPr/>
          </p:nvCxnSpPr>
          <p:spPr bwMode="auto">
            <a:xfrm>
              <a:off x="3275856" y="479715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61" name="直接连接符 60"/>
            <p:cNvCxnSpPr/>
            <p:nvPr/>
          </p:nvCxnSpPr>
          <p:spPr bwMode="auto">
            <a:xfrm>
              <a:off x="4572000" y="4797152"/>
              <a:ext cx="1296144" cy="0"/>
            </a:xfrm>
            <a:prstGeom prst="line">
              <a:avLst/>
            </a:prstGeom>
            <a:noFill/>
            <a:ln w="38100" cap="flat" cmpd="sng" algn="ctr">
              <a:solidFill>
                <a:srgbClr val="000514"/>
              </a:solidFill>
              <a:prstDash val="solid"/>
              <a:round/>
              <a:headEnd type="none" w="med" len="med"/>
              <a:tailEnd type="none" w="med" len="med"/>
            </a:ln>
            <a:effectLst/>
          </p:spPr>
        </p:cxnSp>
      </p:grpSp>
      <p:cxnSp>
        <p:nvCxnSpPr>
          <p:cNvPr id="64" name="直接连接符 63"/>
          <p:cNvCxnSpPr/>
          <p:nvPr/>
        </p:nvCxnSpPr>
        <p:spPr bwMode="auto">
          <a:xfrm>
            <a:off x="2987824" y="3068960"/>
            <a:ext cx="288032" cy="144016"/>
          </a:xfrm>
          <a:prstGeom prst="line">
            <a:avLst/>
          </a:prstGeom>
          <a:noFill/>
          <a:ln w="38100" cap="flat" cmpd="sng" algn="ctr">
            <a:solidFill>
              <a:srgbClr val="000514"/>
            </a:solidFill>
            <a:prstDash val="solid"/>
            <a:round/>
            <a:headEnd type="none" w="med" len="med"/>
            <a:tailEnd type="none" w="med" len="med"/>
          </a:ln>
          <a:effectLst/>
        </p:spPr>
      </p:cxnSp>
      <p:cxnSp>
        <p:nvCxnSpPr>
          <p:cNvPr id="67" name="直接连接符 66"/>
          <p:cNvCxnSpPr/>
          <p:nvPr/>
        </p:nvCxnSpPr>
        <p:spPr bwMode="auto">
          <a:xfrm flipV="1">
            <a:off x="5868144" y="5013176"/>
            <a:ext cx="288032" cy="144016"/>
          </a:xfrm>
          <a:prstGeom prst="line">
            <a:avLst/>
          </a:prstGeom>
          <a:noFill/>
          <a:ln w="38100" cap="flat" cmpd="sng" algn="ctr">
            <a:solidFill>
              <a:srgbClr val="000514"/>
            </a:solidFill>
            <a:prstDash val="solid"/>
            <a:round/>
            <a:headEnd type="none" w="med" len="med"/>
            <a:tailEnd type="none" w="med" len="med"/>
          </a:ln>
          <a:effectLst/>
        </p:spPr>
      </p:cxnSp>
      <p:sp>
        <p:nvSpPr>
          <p:cNvPr id="72" name="任意多边形 71"/>
          <p:cNvSpPr/>
          <p:nvPr/>
        </p:nvSpPr>
        <p:spPr>
          <a:xfrm>
            <a:off x="3503083" y="2348880"/>
            <a:ext cx="2148417" cy="3136900"/>
          </a:xfrm>
          <a:custGeom>
            <a:avLst/>
            <a:gdLst>
              <a:gd name="connsiteX0" fmla="*/ 40217 w 2148417"/>
              <a:gd name="connsiteY0" fmla="*/ 0 h 3136900"/>
              <a:gd name="connsiteX1" fmla="*/ 230717 w 2148417"/>
              <a:gd name="connsiteY1" fmla="*/ 1270000 h 3136900"/>
              <a:gd name="connsiteX2" fmla="*/ 1424517 w 2148417"/>
              <a:gd name="connsiteY2" fmla="*/ 1536700 h 3136900"/>
              <a:gd name="connsiteX3" fmla="*/ 2021417 w 2148417"/>
              <a:gd name="connsiteY3" fmla="*/ 2006600 h 3136900"/>
              <a:gd name="connsiteX4" fmla="*/ 2148417 w 2148417"/>
              <a:gd name="connsiteY4" fmla="*/ 3136900 h 313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417" h="3136900">
                <a:moveTo>
                  <a:pt x="40217" y="0"/>
                </a:moveTo>
                <a:cubicBezTo>
                  <a:pt x="20108" y="506941"/>
                  <a:pt x="0" y="1013883"/>
                  <a:pt x="230717" y="1270000"/>
                </a:cubicBezTo>
                <a:cubicBezTo>
                  <a:pt x="461434" y="1526117"/>
                  <a:pt x="1126067" y="1413933"/>
                  <a:pt x="1424517" y="1536700"/>
                </a:cubicBezTo>
                <a:cubicBezTo>
                  <a:pt x="1722967" y="1659467"/>
                  <a:pt x="1900767" y="1739900"/>
                  <a:pt x="2021417" y="2006600"/>
                </a:cubicBezTo>
                <a:cubicBezTo>
                  <a:pt x="2142067" y="2273300"/>
                  <a:pt x="2145242" y="2705100"/>
                  <a:pt x="2148417" y="3136900"/>
                </a:cubicBezTo>
              </a:path>
            </a:pathLst>
          </a:custGeom>
          <a:ln w="19050">
            <a:solidFill>
              <a:srgbClr val="FF0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3" name="组合 55"/>
          <p:cNvGrpSpPr/>
          <p:nvPr/>
        </p:nvGrpSpPr>
        <p:grpSpPr>
          <a:xfrm>
            <a:off x="4178052" y="3471864"/>
            <a:ext cx="783880" cy="792088"/>
            <a:chOff x="2392286" y="2599324"/>
            <a:chExt cx="783880" cy="792088"/>
          </a:xfrm>
        </p:grpSpPr>
        <p:sp>
          <p:nvSpPr>
            <p:cNvPr id="44" name="椭圆 4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45" name="TextBox 4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sp>
        <p:nvSpPr>
          <p:cNvPr id="73" name="环形箭头 72"/>
          <p:cNvSpPr/>
          <p:nvPr/>
        </p:nvSpPr>
        <p:spPr>
          <a:xfrm>
            <a:off x="3823345" y="3122935"/>
            <a:ext cx="1512168" cy="1512168"/>
          </a:xfrm>
          <a:prstGeom prst="circularArrow">
            <a:avLst>
              <a:gd name="adj1" fmla="val 9075"/>
              <a:gd name="adj2" fmla="val 1908828"/>
              <a:gd name="adj3" fmla="val 18564087"/>
              <a:gd name="adj4" fmla="val 12633359"/>
              <a:gd name="adj5" fmla="val 9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17"/>
          <p:cNvGrpSpPr/>
          <p:nvPr/>
        </p:nvGrpSpPr>
        <p:grpSpPr>
          <a:xfrm>
            <a:off x="8676456" y="116632"/>
            <a:ext cx="370327" cy="432048"/>
            <a:chOff x="5940152" y="2420888"/>
            <a:chExt cx="432048" cy="504056"/>
          </a:xfrm>
        </p:grpSpPr>
        <p:sp>
          <p:nvSpPr>
            <p:cNvPr id="41" name="折角形 40"/>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up)">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t>
            </a:r>
            <a:r>
              <a:rPr lang="zh-CN" altLang="en-US" dirty="0" smtClean="0"/>
              <a:t>桥原理</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44</a:t>
            </a:fld>
            <a:endParaRPr lang="zh-CN" altLang="en-US"/>
          </a:p>
        </p:txBody>
      </p:sp>
      <p:grpSp>
        <p:nvGrpSpPr>
          <p:cNvPr id="6" name="组合 80"/>
          <p:cNvGrpSpPr/>
          <p:nvPr/>
        </p:nvGrpSpPr>
        <p:grpSpPr>
          <a:xfrm>
            <a:off x="4385126" y="6100223"/>
            <a:ext cx="373856" cy="171448"/>
            <a:chOff x="3745699" y="1981200"/>
            <a:chExt cx="373856" cy="171448"/>
          </a:xfrm>
        </p:grpSpPr>
        <p:cxnSp>
          <p:nvCxnSpPr>
            <p:cNvPr id="12" name="直接连接符 11"/>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3" name="直接连接符 12"/>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4" name="直接连接符 13"/>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5" name="直接连接符 14"/>
          <p:cNvCxnSpPr/>
          <p:nvPr/>
        </p:nvCxnSpPr>
        <p:spPr bwMode="auto">
          <a:xfrm>
            <a:off x="4572000" y="1621873"/>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4351213" y="1615633"/>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7" name="TextBox 16"/>
          <p:cNvSpPr txBox="1"/>
          <p:nvPr/>
        </p:nvSpPr>
        <p:spPr>
          <a:xfrm>
            <a:off x="4255362" y="1268760"/>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60" name="直接连接符 59"/>
          <p:cNvCxnSpPr/>
          <p:nvPr/>
        </p:nvCxnSpPr>
        <p:spPr bwMode="auto">
          <a:xfrm>
            <a:off x="4572000" y="5805264"/>
            <a:ext cx="0" cy="294959"/>
          </a:xfrm>
          <a:prstGeom prst="line">
            <a:avLst/>
          </a:prstGeom>
          <a:noFill/>
          <a:ln w="38100" cap="flat" cmpd="sng" algn="ctr">
            <a:solidFill>
              <a:srgbClr val="000514"/>
            </a:solidFill>
            <a:prstDash val="solid"/>
            <a:round/>
            <a:headEnd type="none" w="med" len="med"/>
            <a:tailEnd type="none" w="med" len="med"/>
          </a:ln>
          <a:effectLst/>
        </p:spPr>
      </p:cxnSp>
      <p:grpSp>
        <p:nvGrpSpPr>
          <p:cNvPr id="7" name="组合 61"/>
          <p:cNvGrpSpPr/>
          <p:nvPr/>
        </p:nvGrpSpPr>
        <p:grpSpPr>
          <a:xfrm>
            <a:off x="2987824" y="1916832"/>
            <a:ext cx="3168352" cy="3888432"/>
            <a:chOff x="2987824" y="1916832"/>
            <a:chExt cx="3168352" cy="2880320"/>
          </a:xfrm>
        </p:grpSpPr>
        <p:cxnSp>
          <p:nvCxnSpPr>
            <p:cNvPr id="10" name="直接连接符 9"/>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3275856" y="191683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4" name="直接连接符 23"/>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5868144" y="191683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3275856" y="285293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5868144" y="285293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3275856" y="3356992"/>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46" name="直接连接符 45"/>
            <p:cNvCxnSpPr/>
            <p:nvPr/>
          </p:nvCxnSpPr>
          <p:spPr bwMode="auto">
            <a:xfrm>
              <a:off x="4968875" y="3356992"/>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47" name="直接连接符 46"/>
            <p:cNvCxnSpPr/>
            <p:nvPr/>
          </p:nvCxnSpPr>
          <p:spPr bwMode="auto">
            <a:xfrm flipH="1">
              <a:off x="2987824" y="242088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1" name="直接连接符 50"/>
            <p:cNvCxnSpPr/>
            <p:nvPr/>
          </p:nvCxnSpPr>
          <p:spPr bwMode="auto">
            <a:xfrm>
              <a:off x="5868144" y="242088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3" name="直接连接符 52"/>
            <p:cNvCxnSpPr/>
            <p:nvPr/>
          </p:nvCxnSpPr>
          <p:spPr bwMode="auto">
            <a:xfrm>
              <a:off x="3275856" y="335699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4" name="直接连接符 53"/>
            <p:cNvCxnSpPr/>
            <p:nvPr/>
          </p:nvCxnSpPr>
          <p:spPr bwMode="auto">
            <a:xfrm>
              <a:off x="5868144" y="335699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5" name="直接连接符 54"/>
            <p:cNvCxnSpPr/>
            <p:nvPr/>
          </p:nvCxnSpPr>
          <p:spPr bwMode="auto">
            <a:xfrm>
              <a:off x="3275856" y="429309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6" name="直接连接符 55"/>
            <p:cNvCxnSpPr/>
            <p:nvPr/>
          </p:nvCxnSpPr>
          <p:spPr bwMode="auto">
            <a:xfrm>
              <a:off x="5868144" y="429309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7" name="直接连接符 56"/>
            <p:cNvCxnSpPr/>
            <p:nvPr/>
          </p:nvCxnSpPr>
          <p:spPr bwMode="auto">
            <a:xfrm flipH="1">
              <a:off x="2987824" y="386104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8" name="直接连接符 57"/>
            <p:cNvCxnSpPr/>
            <p:nvPr/>
          </p:nvCxnSpPr>
          <p:spPr bwMode="auto">
            <a:xfrm>
              <a:off x="5868144" y="386104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9" name="直接连接符 58"/>
            <p:cNvCxnSpPr/>
            <p:nvPr/>
          </p:nvCxnSpPr>
          <p:spPr bwMode="auto">
            <a:xfrm>
              <a:off x="3275856" y="479715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61" name="直接连接符 60"/>
            <p:cNvCxnSpPr/>
            <p:nvPr/>
          </p:nvCxnSpPr>
          <p:spPr bwMode="auto">
            <a:xfrm>
              <a:off x="4572000" y="4797152"/>
              <a:ext cx="1296144" cy="0"/>
            </a:xfrm>
            <a:prstGeom prst="line">
              <a:avLst/>
            </a:prstGeom>
            <a:noFill/>
            <a:ln w="38100" cap="flat" cmpd="sng" algn="ctr">
              <a:solidFill>
                <a:srgbClr val="000514"/>
              </a:solidFill>
              <a:prstDash val="solid"/>
              <a:round/>
              <a:headEnd type="none" w="med" len="med"/>
              <a:tailEnd type="none" w="med" len="med"/>
            </a:ln>
            <a:effectLst/>
          </p:spPr>
        </p:cxnSp>
      </p:grpSp>
      <p:cxnSp>
        <p:nvCxnSpPr>
          <p:cNvPr id="64" name="直接连接符 63"/>
          <p:cNvCxnSpPr/>
          <p:nvPr/>
        </p:nvCxnSpPr>
        <p:spPr bwMode="auto">
          <a:xfrm>
            <a:off x="2987824" y="5013176"/>
            <a:ext cx="288032" cy="144016"/>
          </a:xfrm>
          <a:prstGeom prst="line">
            <a:avLst/>
          </a:prstGeom>
          <a:noFill/>
          <a:ln w="38100" cap="flat" cmpd="sng" algn="ctr">
            <a:solidFill>
              <a:srgbClr val="000514"/>
            </a:solidFill>
            <a:prstDash val="solid"/>
            <a:round/>
            <a:headEnd type="none" w="med" len="med"/>
            <a:tailEnd type="none" w="med" len="med"/>
          </a:ln>
          <a:effectLst/>
        </p:spPr>
      </p:cxnSp>
      <p:cxnSp>
        <p:nvCxnSpPr>
          <p:cNvPr id="67" name="直接连接符 66"/>
          <p:cNvCxnSpPr/>
          <p:nvPr/>
        </p:nvCxnSpPr>
        <p:spPr bwMode="auto">
          <a:xfrm flipV="1">
            <a:off x="5868144" y="3068960"/>
            <a:ext cx="288032" cy="144016"/>
          </a:xfrm>
          <a:prstGeom prst="line">
            <a:avLst/>
          </a:prstGeom>
          <a:noFill/>
          <a:ln w="38100" cap="flat" cmpd="sng" algn="ctr">
            <a:solidFill>
              <a:srgbClr val="000514"/>
            </a:solidFill>
            <a:prstDash val="solid"/>
            <a:round/>
            <a:headEnd type="none" w="med" len="med"/>
            <a:tailEnd type="none" w="med" len="med"/>
          </a:ln>
          <a:effectLst/>
        </p:spPr>
      </p:cxnSp>
      <p:sp>
        <p:nvSpPr>
          <p:cNvPr id="72" name="任意多边形 71"/>
          <p:cNvSpPr/>
          <p:nvPr/>
        </p:nvSpPr>
        <p:spPr>
          <a:xfrm flipH="1">
            <a:off x="3491881" y="2348880"/>
            <a:ext cx="2170822" cy="3136900"/>
          </a:xfrm>
          <a:custGeom>
            <a:avLst/>
            <a:gdLst>
              <a:gd name="connsiteX0" fmla="*/ 40217 w 2148417"/>
              <a:gd name="connsiteY0" fmla="*/ 0 h 3136900"/>
              <a:gd name="connsiteX1" fmla="*/ 230717 w 2148417"/>
              <a:gd name="connsiteY1" fmla="*/ 1270000 h 3136900"/>
              <a:gd name="connsiteX2" fmla="*/ 1424517 w 2148417"/>
              <a:gd name="connsiteY2" fmla="*/ 1536700 h 3136900"/>
              <a:gd name="connsiteX3" fmla="*/ 2021417 w 2148417"/>
              <a:gd name="connsiteY3" fmla="*/ 2006600 h 3136900"/>
              <a:gd name="connsiteX4" fmla="*/ 2148417 w 2148417"/>
              <a:gd name="connsiteY4" fmla="*/ 3136900 h 313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417" h="3136900">
                <a:moveTo>
                  <a:pt x="40217" y="0"/>
                </a:moveTo>
                <a:cubicBezTo>
                  <a:pt x="20108" y="506941"/>
                  <a:pt x="0" y="1013883"/>
                  <a:pt x="230717" y="1270000"/>
                </a:cubicBezTo>
                <a:cubicBezTo>
                  <a:pt x="461434" y="1526117"/>
                  <a:pt x="1126067" y="1413933"/>
                  <a:pt x="1424517" y="1536700"/>
                </a:cubicBezTo>
                <a:cubicBezTo>
                  <a:pt x="1722967" y="1659467"/>
                  <a:pt x="1900767" y="1739900"/>
                  <a:pt x="2021417" y="2006600"/>
                </a:cubicBezTo>
                <a:cubicBezTo>
                  <a:pt x="2142067" y="2273300"/>
                  <a:pt x="2145242" y="2705100"/>
                  <a:pt x="2148417" y="3136900"/>
                </a:cubicBezTo>
              </a:path>
            </a:pathLst>
          </a:custGeom>
          <a:ln w="19050">
            <a:solidFill>
              <a:srgbClr val="FF0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 name="组合 55"/>
          <p:cNvGrpSpPr/>
          <p:nvPr/>
        </p:nvGrpSpPr>
        <p:grpSpPr>
          <a:xfrm>
            <a:off x="4178052" y="3471864"/>
            <a:ext cx="783880" cy="792088"/>
            <a:chOff x="2392286" y="2599324"/>
            <a:chExt cx="783880" cy="792088"/>
          </a:xfrm>
        </p:grpSpPr>
        <p:sp>
          <p:nvSpPr>
            <p:cNvPr id="44" name="椭圆 4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45" name="TextBox 4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sp>
        <p:nvSpPr>
          <p:cNvPr id="73" name="环形箭头 72"/>
          <p:cNvSpPr/>
          <p:nvPr/>
        </p:nvSpPr>
        <p:spPr>
          <a:xfrm rot="10800000" flipV="1">
            <a:off x="3851920" y="3140968"/>
            <a:ext cx="1455018" cy="1476102"/>
          </a:xfrm>
          <a:prstGeom prst="circularArrow">
            <a:avLst>
              <a:gd name="adj1" fmla="val 9075"/>
              <a:gd name="adj2" fmla="val 1908828"/>
              <a:gd name="adj3" fmla="val 18564087"/>
              <a:gd name="adj4" fmla="val 12770986"/>
              <a:gd name="adj5" fmla="val 9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17"/>
          <p:cNvGrpSpPr/>
          <p:nvPr/>
        </p:nvGrpSpPr>
        <p:grpSpPr>
          <a:xfrm>
            <a:off x="8676456" y="116632"/>
            <a:ext cx="370327" cy="432048"/>
            <a:chOff x="5940152" y="2420888"/>
            <a:chExt cx="432048" cy="504056"/>
          </a:xfrm>
        </p:grpSpPr>
        <p:sp>
          <p:nvSpPr>
            <p:cNvPr id="41" name="折角形 40"/>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up)">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t>
            </a:r>
            <a:r>
              <a:rPr lang="zh-CN" altLang="en-US" dirty="0" smtClean="0"/>
              <a:t>桥原理</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45</a:t>
            </a:fld>
            <a:endParaRPr lang="zh-CN" altLang="en-US"/>
          </a:p>
        </p:txBody>
      </p:sp>
      <p:grpSp>
        <p:nvGrpSpPr>
          <p:cNvPr id="6" name="组合 80"/>
          <p:cNvGrpSpPr/>
          <p:nvPr/>
        </p:nvGrpSpPr>
        <p:grpSpPr>
          <a:xfrm>
            <a:off x="4385126" y="6100223"/>
            <a:ext cx="373856" cy="171448"/>
            <a:chOff x="3745699" y="1981200"/>
            <a:chExt cx="373856" cy="171448"/>
          </a:xfrm>
        </p:grpSpPr>
        <p:cxnSp>
          <p:nvCxnSpPr>
            <p:cNvPr id="12" name="直接连接符 11"/>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3" name="直接连接符 12"/>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4" name="直接连接符 13"/>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5" name="直接连接符 14"/>
          <p:cNvCxnSpPr/>
          <p:nvPr/>
        </p:nvCxnSpPr>
        <p:spPr bwMode="auto">
          <a:xfrm>
            <a:off x="4572000" y="1621873"/>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4351213" y="1615633"/>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7" name="TextBox 16"/>
          <p:cNvSpPr txBox="1"/>
          <p:nvPr/>
        </p:nvSpPr>
        <p:spPr>
          <a:xfrm>
            <a:off x="4255362" y="1268760"/>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60" name="直接连接符 59"/>
          <p:cNvCxnSpPr/>
          <p:nvPr/>
        </p:nvCxnSpPr>
        <p:spPr bwMode="auto">
          <a:xfrm>
            <a:off x="4572000" y="5805264"/>
            <a:ext cx="0" cy="294959"/>
          </a:xfrm>
          <a:prstGeom prst="line">
            <a:avLst/>
          </a:prstGeom>
          <a:noFill/>
          <a:ln w="38100" cap="flat" cmpd="sng" algn="ctr">
            <a:solidFill>
              <a:srgbClr val="000514"/>
            </a:solidFill>
            <a:prstDash val="solid"/>
            <a:round/>
            <a:headEnd type="none" w="med" len="med"/>
            <a:tailEnd type="none" w="med" len="med"/>
          </a:ln>
          <a:effectLst/>
        </p:spPr>
      </p:cxnSp>
      <p:grpSp>
        <p:nvGrpSpPr>
          <p:cNvPr id="7" name="组合 61"/>
          <p:cNvGrpSpPr/>
          <p:nvPr/>
        </p:nvGrpSpPr>
        <p:grpSpPr>
          <a:xfrm>
            <a:off x="2987824" y="1916832"/>
            <a:ext cx="3168352" cy="3888432"/>
            <a:chOff x="2987824" y="1916832"/>
            <a:chExt cx="3168352" cy="2880320"/>
          </a:xfrm>
        </p:grpSpPr>
        <p:cxnSp>
          <p:nvCxnSpPr>
            <p:cNvPr id="10" name="直接连接符 9"/>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3275856" y="191683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4" name="直接连接符 23"/>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5868144" y="191683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3275856" y="285293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5868144" y="285293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3275856" y="3356992"/>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46" name="直接连接符 45"/>
            <p:cNvCxnSpPr/>
            <p:nvPr/>
          </p:nvCxnSpPr>
          <p:spPr bwMode="auto">
            <a:xfrm>
              <a:off x="4968875" y="3356992"/>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47" name="直接连接符 46"/>
            <p:cNvCxnSpPr/>
            <p:nvPr/>
          </p:nvCxnSpPr>
          <p:spPr bwMode="auto">
            <a:xfrm flipH="1">
              <a:off x="2987824" y="242088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1" name="直接连接符 50"/>
            <p:cNvCxnSpPr/>
            <p:nvPr/>
          </p:nvCxnSpPr>
          <p:spPr bwMode="auto">
            <a:xfrm>
              <a:off x="5868144" y="242088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3" name="直接连接符 52"/>
            <p:cNvCxnSpPr/>
            <p:nvPr/>
          </p:nvCxnSpPr>
          <p:spPr bwMode="auto">
            <a:xfrm>
              <a:off x="3275856" y="335699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4" name="直接连接符 53"/>
            <p:cNvCxnSpPr/>
            <p:nvPr/>
          </p:nvCxnSpPr>
          <p:spPr bwMode="auto">
            <a:xfrm>
              <a:off x="5868144" y="335699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5" name="直接连接符 54"/>
            <p:cNvCxnSpPr/>
            <p:nvPr/>
          </p:nvCxnSpPr>
          <p:spPr bwMode="auto">
            <a:xfrm>
              <a:off x="3275856" y="429309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6" name="直接连接符 55"/>
            <p:cNvCxnSpPr/>
            <p:nvPr/>
          </p:nvCxnSpPr>
          <p:spPr bwMode="auto">
            <a:xfrm>
              <a:off x="5868144" y="429309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57" name="直接连接符 56"/>
            <p:cNvCxnSpPr/>
            <p:nvPr/>
          </p:nvCxnSpPr>
          <p:spPr bwMode="auto">
            <a:xfrm flipH="1">
              <a:off x="2987824" y="386104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8" name="直接连接符 57"/>
            <p:cNvCxnSpPr/>
            <p:nvPr/>
          </p:nvCxnSpPr>
          <p:spPr bwMode="auto">
            <a:xfrm>
              <a:off x="5868144" y="386104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59" name="直接连接符 58"/>
            <p:cNvCxnSpPr/>
            <p:nvPr/>
          </p:nvCxnSpPr>
          <p:spPr bwMode="auto">
            <a:xfrm>
              <a:off x="3275856" y="479715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61" name="直接连接符 60"/>
            <p:cNvCxnSpPr/>
            <p:nvPr/>
          </p:nvCxnSpPr>
          <p:spPr bwMode="auto">
            <a:xfrm>
              <a:off x="4572000" y="4797152"/>
              <a:ext cx="1296144" cy="0"/>
            </a:xfrm>
            <a:prstGeom prst="line">
              <a:avLst/>
            </a:prstGeom>
            <a:noFill/>
            <a:ln w="38100" cap="flat" cmpd="sng" algn="ctr">
              <a:solidFill>
                <a:srgbClr val="000514"/>
              </a:solidFill>
              <a:prstDash val="solid"/>
              <a:round/>
              <a:headEnd type="none" w="med" len="med"/>
              <a:tailEnd type="none" w="med" len="med"/>
            </a:ln>
            <a:effectLst/>
          </p:spPr>
        </p:cxnSp>
      </p:grpSp>
      <p:grpSp>
        <p:nvGrpSpPr>
          <p:cNvPr id="8" name="组合 55"/>
          <p:cNvGrpSpPr/>
          <p:nvPr/>
        </p:nvGrpSpPr>
        <p:grpSpPr>
          <a:xfrm>
            <a:off x="4178052" y="3471864"/>
            <a:ext cx="783880" cy="792088"/>
            <a:chOff x="2392286" y="2599324"/>
            <a:chExt cx="783880" cy="792088"/>
          </a:xfrm>
        </p:grpSpPr>
        <p:sp>
          <p:nvSpPr>
            <p:cNvPr id="44" name="椭圆 4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45" name="TextBox 4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sp>
        <p:nvSpPr>
          <p:cNvPr id="36" name="TextBox 35"/>
          <p:cNvSpPr txBox="1"/>
          <p:nvPr/>
        </p:nvSpPr>
        <p:spPr>
          <a:xfrm>
            <a:off x="4098031" y="4273932"/>
            <a:ext cx="906017" cy="523220"/>
          </a:xfrm>
          <a:prstGeom prst="rect">
            <a:avLst/>
          </a:prstGeom>
          <a:noFill/>
        </p:spPr>
        <p:txBody>
          <a:bodyPr wrap="none" rtlCol="0">
            <a:spAutoFit/>
          </a:bodyPr>
          <a:lstStyle/>
          <a:p>
            <a:r>
              <a:rPr lang="zh-CN" altLang="en-US" sz="2800" b="1" dirty="0" smtClean="0">
                <a:solidFill>
                  <a:srgbClr val="FF0000"/>
                </a:solidFill>
                <a:effectLst>
                  <a:outerShdw blurRad="38100" dist="38100" dir="2700000" algn="tl">
                    <a:srgbClr val="000000">
                      <a:alpha val="43137"/>
                    </a:srgbClr>
                  </a:outerShdw>
                </a:effectLst>
              </a:rPr>
              <a:t>停止</a:t>
            </a:r>
            <a:endParaRPr lang="zh-CN" altLang="en-US" sz="2800" b="1" dirty="0">
              <a:solidFill>
                <a:srgbClr val="FF0000"/>
              </a:solidFill>
              <a:effectLst>
                <a:outerShdw blurRad="38100" dist="38100" dir="2700000" algn="tl">
                  <a:srgbClr val="000000">
                    <a:alpha val="43137"/>
                  </a:srgbClr>
                </a:outerShdw>
              </a:effectLst>
            </a:endParaRPr>
          </a:p>
        </p:txBody>
      </p:sp>
      <p:grpSp>
        <p:nvGrpSpPr>
          <p:cNvPr id="37" name="组合 17"/>
          <p:cNvGrpSpPr/>
          <p:nvPr/>
        </p:nvGrpSpPr>
        <p:grpSpPr>
          <a:xfrm>
            <a:off x="8676456" y="116632"/>
            <a:ext cx="370327" cy="432048"/>
            <a:chOff x="5940152" y="2420888"/>
            <a:chExt cx="432048" cy="504056"/>
          </a:xfrm>
        </p:grpSpPr>
        <p:sp>
          <p:nvSpPr>
            <p:cNvPr id="38" name="折角形 37"/>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t>
            </a:r>
            <a:r>
              <a:rPr lang="zh-CN" altLang="en-US" dirty="0" smtClean="0"/>
              <a:t>桥原理</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46</a:t>
            </a:fld>
            <a:endParaRPr lang="zh-CN" altLang="en-US"/>
          </a:p>
        </p:txBody>
      </p:sp>
      <p:grpSp>
        <p:nvGrpSpPr>
          <p:cNvPr id="6" name="组合 80"/>
          <p:cNvGrpSpPr/>
          <p:nvPr/>
        </p:nvGrpSpPr>
        <p:grpSpPr>
          <a:xfrm>
            <a:off x="4385126" y="6100223"/>
            <a:ext cx="373856" cy="171448"/>
            <a:chOff x="3745699" y="1981200"/>
            <a:chExt cx="373856" cy="171448"/>
          </a:xfrm>
        </p:grpSpPr>
        <p:cxnSp>
          <p:nvCxnSpPr>
            <p:cNvPr id="7" name="直接连接符 6"/>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 name="直接连接符 7"/>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9" name="直接连接符 8"/>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0" name="直接连接符 9"/>
          <p:cNvCxnSpPr/>
          <p:nvPr/>
        </p:nvCxnSpPr>
        <p:spPr bwMode="auto">
          <a:xfrm>
            <a:off x="4572000" y="1621873"/>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4351213" y="1615633"/>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 name="TextBox 11"/>
          <p:cNvSpPr txBox="1"/>
          <p:nvPr/>
        </p:nvSpPr>
        <p:spPr>
          <a:xfrm>
            <a:off x="4255362" y="1268760"/>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 name="直接连接符 12"/>
          <p:cNvCxnSpPr/>
          <p:nvPr/>
        </p:nvCxnSpPr>
        <p:spPr bwMode="auto">
          <a:xfrm>
            <a:off x="4572000" y="5805264"/>
            <a:ext cx="0" cy="294959"/>
          </a:xfrm>
          <a:prstGeom prst="line">
            <a:avLst/>
          </a:prstGeom>
          <a:noFill/>
          <a:ln w="38100" cap="flat" cmpd="sng" algn="ctr">
            <a:solidFill>
              <a:srgbClr val="000514"/>
            </a:solidFill>
            <a:prstDash val="solid"/>
            <a:round/>
            <a:headEnd type="none" w="med" len="med"/>
            <a:tailEnd type="none" w="med" len="med"/>
          </a:ln>
          <a:effectLst/>
        </p:spPr>
      </p:cxnSp>
      <p:grpSp>
        <p:nvGrpSpPr>
          <p:cNvPr id="14" name="组合 61"/>
          <p:cNvGrpSpPr/>
          <p:nvPr/>
        </p:nvGrpSpPr>
        <p:grpSpPr>
          <a:xfrm>
            <a:off x="2987824" y="1916832"/>
            <a:ext cx="3168352" cy="3888432"/>
            <a:chOff x="2987824" y="1916832"/>
            <a:chExt cx="3168352" cy="2880320"/>
          </a:xfrm>
        </p:grpSpPr>
        <p:cxnSp>
          <p:nvCxnSpPr>
            <p:cNvPr id="15" name="直接连接符 14"/>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3275856" y="191683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17" name="直接连接符 16"/>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5868144" y="191683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19" name="直接连接符 18"/>
            <p:cNvCxnSpPr/>
            <p:nvPr/>
          </p:nvCxnSpPr>
          <p:spPr bwMode="auto">
            <a:xfrm>
              <a:off x="3275856" y="285293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0" name="直接连接符 19"/>
            <p:cNvCxnSpPr/>
            <p:nvPr/>
          </p:nvCxnSpPr>
          <p:spPr bwMode="auto">
            <a:xfrm>
              <a:off x="5868144" y="285293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1" name="直接连接符 20"/>
            <p:cNvCxnSpPr/>
            <p:nvPr/>
          </p:nvCxnSpPr>
          <p:spPr bwMode="auto">
            <a:xfrm>
              <a:off x="3275856" y="3356992"/>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2" name="直接连接符 21"/>
            <p:cNvCxnSpPr/>
            <p:nvPr/>
          </p:nvCxnSpPr>
          <p:spPr bwMode="auto">
            <a:xfrm>
              <a:off x="4968875" y="3356992"/>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3" name="直接连接符 22"/>
            <p:cNvCxnSpPr/>
            <p:nvPr/>
          </p:nvCxnSpPr>
          <p:spPr bwMode="auto">
            <a:xfrm flipH="1">
              <a:off x="2987824" y="242088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24" name="直接连接符 23"/>
            <p:cNvCxnSpPr/>
            <p:nvPr/>
          </p:nvCxnSpPr>
          <p:spPr bwMode="auto">
            <a:xfrm>
              <a:off x="5868144" y="242088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3275856" y="335699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5868144" y="3356992"/>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3275856" y="429309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5868144" y="4293096"/>
              <a:ext cx="0" cy="504056"/>
            </a:xfrm>
            <a:prstGeom prst="line">
              <a:avLst/>
            </a:prstGeom>
            <a:noFill/>
            <a:ln w="38100" cap="flat" cmpd="sng" algn="ctr">
              <a:solidFill>
                <a:srgbClr val="000514"/>
              </a:solidFill>
              <a:prstDash val="solid"/>
              <a:round/>
              <a:headEnd type="none" w="med" len="med"/>
              <a:tailEnd type="none" w="med" len="med"/>
            </a:ln>
            <a:effectLst/>
          </p:spPr>
        </p:cxnSp>
        <p:cxnSp>
          <p:nvCxnSpPr>
            <p:cNvPr id="29" name="直接连接符 28"/>
            <p:cNvCxnSpPr/>
            <p:nvPr/>
          </p:nvCxnSpPr>
          <p:spPr bwMode="auto">
            <a:xfrm flipH="1">
              <a:off x="2987824" y="386104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30" name="直接连接符 29"/>
            <p:cNvCxnSpPr/>
            <p:nvPr/>
          </p:nvCxnSpPr>
          <p:spPr bwMode="auto">
            <a:xfrm>
              <a:off x="5868144" y="3861048"/>
              <a:ext cx="288032" cy="360040"/>
            </a:xfrm>
            <a:prstGeom prst="line">
              <a:avLst/>
            </a:prstGeom>
            <a:noFill/>
            <a:ln w="38100" cap="flat" cmpd="sng" algn="ctr">
              <a:solidFill>
                <a:srgbClr val="000514"/>
              </a:solidFill>
              <a:prstDash val="solid"/>
              <a:round/>
              <a:headEnd type="none" w="med" len="med"/>
              <a:tailEnd type="none" w="med" len="med"/>
            </a:ln>
            <a:effectLst/>
          </p:spPr>
        </p:cxnSp>
        <p:cxnSp>
          <p:nvCxnSpPr>
            <p:cNvPr id="31" name="直接连接符 30"/>
            <p:cNvCxnSpPr/>
            <p:nvPr/>
          </p:nvCxnSpPr>
          <p:spPr bwMode="auto">
            <a:xfrm>
              <a:off x="3275856" y="479715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32" name="直接连接符 31"/>
            <p:cNvCxnSpPr/>
            <p:nvPr/>
          </p:nvCxnSpPr>
          <p:spPr bwMode="auto">
            <a:xfrm>
              <a:off x="4572000" y="4797152"/>
              <a:ext cx="1296144" cy="0"/>
            </a:xfrm>
            <a:prstGeom prst="line">
              <a:avLst/>
            </a:prstGeom>
            <a:noFill/>
            <a:ln w="38100" cap="flat" cmpd="sng" algn="ctr">
              <a:solidFill>
                <a:srgbClr val="000514"/>
              </a:solidFill>
              <a:prstDash val="solid"/>
              <a:round/>
              <a:headEnd type="none" w="med" len="med"/>
              <a:tailEnd type="none" w="med" len="med"/>
            </a:ln>
            <a:effectLst/>
          </p:spPr>
        </p:cxnSp>
      </p:grpSp>
      <p:grpSp>
        <p:nvGrpSpPr>
          <p:cNvPr id="33" name="组合 55"/>
          <p:cNvGrpSpPr/>
          <p:nvPr/>
        </p:nvGrpSpPr>
        <p:grpSpPr>
          <a:xfrm>
            <a:off x="4178052" y="3471864"/>
            <a:ext cx="783880" cy="792088"/>
            <a:chOff x="2392286" y="2599324"/>
            <a:chExt cx="783880" cy="792088"/>
          </a:xfrm>
        </p:grpSpPr>
        <p:sp>
          <p:nvSpPr>
            <p:cNvPr id="34" name="椭圆 3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35" name="TextBox 3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cxnSp>
        <p:nvCxnSpPr>
          <p:cNvPr id="36" name="直接连接符 35"/>
          <p:cNvCxnSpPr/>
          <p:nvPr/>
        </p:nvCxnSpPr>
        <p:spPr bwMode="auto">
          <a:xfrm>
            <a:off x="2987824" y="5013176"/>
            <a:ext cx="288032" cy="144016"/>
          </a:xfrm>
          <a:prstGeom prst="line">
            <a:avLst/>
          </a:prstGeom>
          <a:noFill/>
          <a:ln w="38100" cap="flat" cmpd="sng" algn="ctr">
            <a:solidFill>
              <a:srgbClr val="000514"/>
            </a:solidFill>
            <a:prstDash val="solid"/>
            <a:round/>
            <a:headEnd type="none" w="med" len="med"/>
            <a:tailEnd type="none" w="med" len="med"/>
          </a:ln>
          <a:effectLst/>
        </p:spPr>
      </p:cxnSp>
      <p:cxnSp>
        <p:nvCxnSpPr>
          <p:cNvPr id="38" name="直接连接符 37"/>
          <p:cNvCxnSpPr/>
          <p:nvPr/>
        </p:nvCxnSpPr>
        <p:spPr bwMode="auto">
          <a:xfrm>
            <a:off x="2987824" y="3068960"/>
            <a:ext cx="288032" cy="144016"/>
          </a:xfrm>
          <a:prstGeom prst="line">
            <a:avLst/>
          </a:prstGeom>
          <a:noFill/>
          <a:ln w="38100" cap="flat" cmpd="sng" algn="ctr">
            <a:solidFill>
              <a:srgbClr val="000514"/>
            </a:solidFill>
            <a:prstDash val="solid"/>
            <a:round/>
            <a:headEnd type="none" w="med" len="med"/>
            <a:tailEnd type="none" w="med" len="med"/>
          </a:ln>
          <a:effectLst/>
        </p:spPr>
      </p:cxnSp>
      <p:sp>
        <p:nvSpPr>
          <p:cNvPr id="39" name="十字形 38"/>
          <p:cNvSpPr/>
          <p:nvPr/>
        </p:nvSpPr>
        <p:spPr>
          <a:xfrm rot="2700000">
            <a:off x="729058" y="2970434"/>
            <a:ext cx="1958069" cy="1958069"/>
          </a:xfrm>
          <a:prstGeom prst="plus">
            <a:avLst>
              <a:gd name="adj" fmla="val 44290"/>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任意多边形 39"/>
          <p:cNvSpPr/>
          <p:nvPr/>
        </p:nvSpPr>
        <p:spPr>
          <a:xfrm>
            <a:off x="3563888" y="2043113"/>
            <a:ext cx="631800" cy="3700462"/>
          </a:xfrm>
          <a:custGeom>
            <a:avLst/>
            <a:gdLst>
              <a:gd name="connsiteX0" fmla="*/ 1007269 w 1135856"/>
              <a:gd name="connsiteY0" fmla="*/ 0 h 3700462"/>
              <a:gd name="connsiteX1" fmla="*/ 21431 w 1135856"/>
              <a:gd name="connsiteY1" fmla="*/ 1828800 h 3700462"/>
              <a:gd name="connsiteX2" fmla="*/ 1135856 w 1135856"/>
              <a:gd name="connsiteY2" fmla="*/ 3700462 h 3700462"/>
            </a:gdLst>
            <a:ahLst/>
            <a:cxnLst>
              <a:cxn ang="0">
                <a:pos x="connsiteX0" y="connsiteY0"/>
              </a:cxn>
              <a:cxn ang="0">
                <a:pos x="connsiteX1" y="connsiteY1"/>
              </a:cxn>
              <a:cxn ang="0">
                <a:pos x="connsiteX2" y="connsiteY2"/>
              </a:cxn>
            </a:cxnLst>
            <a:rect l="l" t="t" r="r" b="b"/>
            <a:pathLst>
              <a:path w="1135856" h="3700462">
                <a:moveTo>
                  <a:pt x="1007269" y="0"/>
                </a:moveTo>
                <a:cubicBezTo>
                  <a:pt x="503634" y="606028"/>
                  <a:pt x="0" y="1212056"/>
                  <a:pt x="21431" y="1828800"/>
                </a:cubicBezTo>
                <a:cubicBezTo>
                  <a:pt x="42862" y="2445544"/>
                  <a:pt x="589359" y="3073003"/>
                  <a:pt x="1135856" y="3700462"/>
                </a:cubicBezTo>
              </a:path>
            </a:pathLst>
          </a:custGeom>
          <a:ln w="76200">
            <a:solidFill>
              <a:srgbClr val="FF0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矩形 40"/>
          <p:cNvSpPr/>
          <p:nvPr/>
        </p:nvSpPr>
        <p:spPr>
          <a:xfrm>
            <a:off x="576064" y="5517232"/>
            <a:ext cx="2339752" cy="584775"/>
          </a:xfrm>
          <a:prstGeom prst="rect">
            <a:avLst/>
          </a:prstGeom>
        </p:spPr>
        <p:txBody>
          <a:bodyPr wrap="square">
            <a:spAutoFit/>
          </a:bodyPr>
          <a:lstStyle/>
          <a:p>
            <a:r>
              <a:rPr lang="zh-CN" altLang="en-US" sz="3200" b="1" dirty="0" smtClean="0">
                <a:solidFill>
                  <a:srgbClr val="FF0000"/>
                </a:solidFill>
                <a:effectLst>
                  <a:outerShdw blurRad="38100" dist="38100" dir="2700000" algn="tl">
                    <a:srgbClr val="000000">
                      <a:alpha val="43137"/>
                    </a:srgbClr>
                  </a:outerShdw>
                </a:effectLst>
              </a:rPr>
              <a:t>电源短路！</a:t>
            </a:r>
            <a:endParaRPr lang="zh-CN" altLang="en-US" sz="3200" b="1" dirty="0">
              <a:solidFill>
                <a:srgbClr val="FF0000"/>
              </a:solidFill>
              <a:effectLst>
                <a:outerShdw blurRad="38100" dist="38100" dir="2700000" algn="tl">
                  <a:srgbClr val="000000">
                    <a:alpha val="43137"/>
                  </a:srgbClr>
                </a:outerShdw>
              </a:effectLst>
            </a:endParaRPr>
          </a:p>
        </p:txBody>
      </p:sp>
      <p:grpSp>
        <p:nvGrpSpPr>
          <p:cNvPr id="42" name="组合 17"/>
          <p:cNvGrpSpPr/>
          <p:nvPr/>
        </p:nvGrpSpPr>
        <p:grpSpPr>
          <a:xfrm>
            <a:off x="8676456" y="116632"/>
            <a:ext cx="370327" cy="432048"/>
            <a:chOff x="5940152" y="2420888"/>
            <a:chExt cx="432048" cy="504056"/>
          </a:xfrm>
        </p:grpSpPr>
        <p:sp>
          <p:nvSpPr>
            <p:cNvPr id="43" name="折角形 42"/>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t>
            </a:r>
            <a:r>
              <a:rPr lang="zh-CN" altLang="en-US" dirty="0" smtClean="0"/>
              <a:t>桥的技术实现</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47</a:t>
            </a:fld>
            <a:endParaRPr lang="zh-CN" altLang="en-US"/>
          </a:p>
        </p:txBody>
      </p:sp>
      <p:grpSp>
        <p:nvGrpSpPr>
          <p:cNvPr id="6" name="组合 80"/>
          <p:cNvGrpSpPr/>
          <p:nvPr/>
        </p:nvGrpSpPr>
        <p:grpSpPr>
          <a:xfrm>
            <a:off x="4385126" y="6100223"/>
            <a:ext cx="373856" cy="171448"/>
            <a:chOff x="3745699" y="1981200"/>
            <a:chExt cx="373856" cy="171448"/>
          </a:xfrm>
        </p:grpSpPr>
        <p:cxnSp>
          <p:nvCxnSpPr>
            <p:cNvPr id="7" name="直接连接符 6"/>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 name="直接连接符 7"/>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9" name="直接连接符 8"/>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0" name="直接连接符 9"/>
          <p:cNvCxnSpPr/>
          <p:nvPr/>
        </p:nvCxnSpPr>
        <p:spPr bwMode="auto">
          <a:xfrm>
            <a:off x="4572000" y="1621873"/>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4351213" y="1615633"/>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 name="TextBox 11"/>
          <p:cNvSpPr txBox="1"/>
          <p:nvPr/>
        </p:nvSpPr>
        <p:spPr>
          <a:xfrm>
            <a:off x="4255362" y="1268760"/>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 name="直接连接符 12"/>
          <p:cNvCxnSpPr/>
          <p:nvPr/>
        </p:nvCxnSpPr>
        <p:spPr bwMode="auto">
          <a:xfrm>
            <a:off x="4572000" y="5805264"/>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5" name="直接连接符 14"/>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3275856"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7" name="直接连接符 16"/>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5868144"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9" name="直接连接符 18"/>
          <p:cNvCxnSpPr/>
          <p:nvPr/>
        </p:nvCxnSpPr>
        <p:spPr bwMode="auto">
          <a:xfrm>
            <a:off x="3275856"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0" name="直接连接符 19"/>
          <p:cNvCxnSpPr/>
          <p:nvPr/>
        </p:nvCxnSpPr>
        <p:spPr bwMode="auto">
          <a:xfrm>
            <a:off x="5868144"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1" name="直接连接符 20"/>
          <p:cNvCxnSpPr/>
          <p:nvPr/>
        </p:nvCxnSpPr>
        <p:spPr bwMode="auto">
          <a:xfrm>
            <a:off x="3275856"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2" name="直接连接符 21"/>
          <p:cNvCxnSpPr/>
          <p:nvPr/>
        </p:nvCxnSpPr>
        <p:spPr bwMode="auto">
          <a:xfrm>
            <a:off x="4968875"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3" name="直接连接符 22"/>
          <p:cNvCxnSpPr/>
          <p:nvPr/>
        </p:nvCxnSpPr>
        <p:spPr bwMode="auto">
          <a:xfrm flipH="1">
            <a:off x="2987824" y="2597308"/>
            <a:ext cx="288032" cy="486054"/>
          </a:xfrm>
          <a:prstGeom prst="line">
            <a:avLst/>
          </a:prstGeom>
          <a:noFill/>
          <a:ln w="38100" cap="flat" cmpd="sng" algn="ctr">
            <a:solidFill>
              <a:srgbClr val="000514"/>
            </a:solidFill>
            <a:prstDash val="solid"/>
            <a:round/>
            <a:headEnd type="none" w="med" len="med"/>
            <a:tailEnd type="none" w="med" len="med"/>
          </a:ln>
          <a:effectLst/>
        </p:spPr>
      </p:cxnSp>
      <p:cxnSp>
        <p:nvCxnSpPr>
          <p:cNvPr id="24" name="直接连接符 23"/>
          <p:cNvCxnSpPr/>
          <p:nvPr/>
        </p:nvCxnSpPr>
        <p:spPr bwMode="auto">
          <a:xfrm>
            <a:off x="5868144" y="2597308"/>
            <a:ext cx="288032" cy="486054"/>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3275856"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5868144"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3275856"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5868144"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9" name="直接连接符 28"/>
          <p:cNvCxnSpPr/>
          <p:nvPr/>
        </p:nvCxnSpPr>
        <p:spPr bwMode="auto">
          <a:xfrm flipH="1">
            <a:off x="2987824" y="4541524"/>
            <a:ext cx="288032" cy="486054"/>
          </a:xfrm>
          <a:prstGeom prst="line">
            <a:avLst/>
          </a:prstGeom>
          <a:noFill/>
          <a:ln w="38100" cap="flat" cmpd="sng" algn="ctr">
            <a:solidFill>
              <a:srgbClr val="000514"/>
            </a:solidFill>
            <a:prstDash val="solid"/>
            <a:round/>
            <a:headEnd type="none" w="med" len="med"/>
            <a:tailEnd type="none" w="med" len="med"/>
          </a:ln>
          <a:effectLst/>
        </p:spPr>
      </p:cxnSp>
      <p:cxnSp>
        <p:nvCxnSpPr>
          <p:cNvPr id="30" name="直接连接符 29"/>
          <p:cNvCxnSpPr/>
          <p:nvPr/>
        </p:nvCxnSpPr>
        <p:spPr bwMode="auto">
          <a:xfrm>
            <a:off x="5868144" y="4541524"/>
            <a:ext cx="288032" cy="486054"/>
          </a:xfrm>
          <a:prstGeom prst="line">
            <a:avLst/>
          </a:prstGeom>
          <a:noFill/>
          <a:ln w="38100" cap="flat" cmpd="sng" algn="ctr">
            <a:solidFill>
              <a:srgbClr val="000514"/>
            </a:solidFill>
            <a:prstDash val="solid"/>
            <a:round/>
            <a:headEnd type="none" w="med" len="med"/>
            <a:tailEnd type="none" w="med" len="med"/>
          </a:ln>
          <a:effectLst/>
        </p:spPr>
      </p:cxnSp>
      <p:cxnSp>
        <p:nvCxnSpPr>
          <p:cNvPr id="31" name="直接连接符 30"/>
          <p:cNvCxnSpPr/>
          <p:nvPr/>
        </p:nvCxnSpPr>
        <p:spPr bwMode="auto">
          <a:xfrm>
            <a:off x="3275856" y="5805264"/>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32" name="直接连接符 31"/>
          <p:cNvCxnSpPr/>
          <p:nvPr/>
        </p:nvCxnSpPr>
        <p:spPr bwMode="auto">
          <a:xfrm>
            <a:off x="4572000" y="5805264"/>
            <a:ext cx="1296144" cy="0"/>
          </a:xfrm>
          <a:prstGeom prst="line">
            <a:avLst/>
          </a:prstGeom>
          <a:noFill/>
          <a:ln w="38100" cap="flat" cmpd="sng" algn="ctr">
            <a:solidFill>
              <a:srgbClr val="000514"/>
            </a:solidFill>
            <a:prstDash val="solid"/>
            <a:round/>
            <a:headEnd type="none" w="med" len="med"/>
            <a:tailEnd type="none" w="med" len="med"/>
          </a:ln>
          <a:effectLst/>
        </p:spPr>
      </p:cxnSp>
      <p:grpSp>
        <p:nvGrpSpPr>
          <p:cNvPr id="14" name="组合 55"/>
          <p:cNvGrpSpPr/>
          <p:nvPr/>
        </p:nvGrpSpPr>
        <p:grpSpPr>
          <a:xfrm>
            <a:off x="4178052" y="3471864"/>
            <a:ext cx="783880" cy="792088"/>
            <a:chOff x="2392286" y="2599324"/>
            <a:chExt cx="783880" cy="792088"/>
          </a:xfrm>
        </p:grpSpPr>
        <p:sp>
          <p:nvSpPr>
            <p:cNvPr id="34" name="椭圆 3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35" name="TextBox 3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grpSp>
        <p:nvGrpSpPr>
          <p:cNvPr id="36" name="组合 17"/>
          <p:cNvGrpSpPr/>
          <p:nvPr/>
        </p:nvGrpSpPr>
        <p:grpSpPr>
          <a:xfrm>
            <a:off x="8676456" y="116632"/>
            <a:ext cx="370327" cy="432048"/>
            <a:chOff x="5940152" y="2420888"/>
            <a:chExt cx="432048" cy="504056"/>
          </a:xfrm>
        </p:grpSpPr>
        <p:sp>
          <p:nvSpPr>
            <p:cNvPr id="37" name="折角形 36"/>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t>
            </a:r>
            <a:r>
              <a:rPr lang="zh-CN" altLang="en-US" dirty="0" smtClean="0"/>
              <a:t>桥的技术实现</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48</a:t>
            </a:fld>
            <a:endParaRPr lang="zh-CN" altLang="en-US"/>
          </a:p>
        </p:txBody>
      </p:sp>
      <p:grpSp>
        <p:nvGrpSpPr>
          <p:cNvPr id="6" name="组合 80"/>
          <p:cNvGrpSpPr/>
          <p:nvPr/>
        </p:nvGrpSpPr>
        <p:grpSpPr>
          <a:xfrm>
            <a:off x="4385126" y="6100223"/>
            <a:ext cx="373856" cy="171448"/>
            <a:chOff x="3745699" y="1981200"/>
            <a:chExt cx="373856" cy="171448"/>
          </a:xfrm>
        </p:grpSpPr>
        <p:cxnSp>
          <p:nvCxnSpPr>
            <p:cNvPr id="7" name="直接连接符 6"/>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 name="直接连接符 7"/>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9" name="直接连接符 8"/>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0" name="直接连接符 9"/>
          <p:cNvCxnSpPr/>
          <p:nvPr/>
        </p:nvCxnSpPr>
        <p:spPr bwMode="auto">
          <a:xfrm>
            <a:off x="4572000" y="1621873"/>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4351213" y="1615633"/>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 name="TextBox 11"/>
          <p:cNvSpPr txBox="1"/>
          <p:nvPr/>
        </p:nvSpPr>
        <p:spPr>
          <a:xfrm>
            <a:off x="4255362" y="1268760"/>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 name="直接连接符 12"/>
          <p:cNvCxnSpPr/>
          <p:nvPr/>
        </p:nvCxnSpPr>
        <p:spPr bwMode="auto">
          <a:xfrm>
            <a:off x="4572000" y="5805264"/>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5" name="直接连接符 14"/>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3275856"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7" name="直接连接符 16"/>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5868144"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9" name="直接连接符 18"/>
          <p:cNvCxnSpPr/>
          <p:nvPr/>
        </p:nvCxnSpPr>
        <p:spPr bwMode="auto">
          <a:xfrm>
            <a:off x="3275856"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0" name="直接连接符 19"/>
          <p:cNvCxnSpPr/>
          <p:nvPr/>
        </p:nvCxnSpPr>
        <p:spPr bwMode="auto">
          <a:xfrm>
            <a:off x="5868144"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1" name="直接连接符 20"/>
          <p:cNvCxnSpPr/>
          <p:nvPr/>
        </p:nvCxnSpPr>
        <p:spPr bwMode="auto">
          <a:xfrm>
            <a:off x="3275856"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2" name="直接连接符 21"/>
          <p:cNvCxnSpPr/>
          <p:nvPr/>
        </p:nvCxnSpPr>
        <p:spPr bwMode="auto">
          <a:xfrm>
            <a:off x="4968875"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3275856"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5868144"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3275856"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5868144"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31" name="直接连接符 30"/>
          <p:cNvCxnSpPr/>
          <p:nvPr/>
        </p:nvCxnSpPr>
        <p:spPr bwMode="auto">
          <a:xfrm>
            <a:off x="3275856" y="5805264"/>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32" name="直接连接符 31"/>
          <p:cNvCxnSpPr/>
          <p:nvPr/>
        </p:nvCxnSpPr>
        <p:spPr bwMode="auto">
          <a:xfrm>
            <a:off x="4572000" y="5805264"/>
            <a:ext cx="1296144" cy="0"/>
          </a:xfrm>
          <a:prstGeom prst="line">
            <a:avLst/>
          </a:prstGeom>
          <a:noFill/>
          <a:ln w="38100" cap="flat" cmpd="sng" algn="ctr">
            <a:solidFill>
              <a:srgbClr val="000514"/>
            </a:solidFill>
            <a:prstDash val="solid"/>
            <a:round/>
            <a:headEnd type="none" w="med" len="med"/>
            <a:tailEnd type="none" w="med" len="med"/>
          </a:ln>
          <a:effectLst/>
        </p:spPr>
      </p:cxnSp>
      <p:grpSp>
        <p:nvGrpSpPr>
          <p:cNvPr id="33" name="组合 55"/>
          <p:cNvGrpSpPr/>
          <p:nvPr/>
        </p:nvGrpSpPr>
        <p:grpSpPr>
          <a:xfrm>
            <a:off x="4178052" y="3471864"/>
            <a:ext cx="783880" cy="792088"/>
            <a:chOff x="2392286" y="2599324"/>
            <a:chExt cx="783880" cy="792088"/>
          </a:xfrm>
        </p:grpSpPr>
        <p:sp>
          <p:nvSpPr>
            <p:cNvPr id="34" name="椭圆 3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35" name="TextBox 3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grpSp>
        <p:nvGrpSpPr>
          <p:cNvPr id="42" name="组合 72"/>
          <p:cNvGrpSpPr/>
          <p:nvPr/>
        </p:nvGrpSpPr>
        <p:grpSpPr>
          <a:xfrm flipH="1">
            <a:off x="2771800" y="2564904"/>
            <a:ext cx="641356" cy="648072"/>
            <a:chOff x="1979712" y="2924944"/>
            <a:chExt cx="648072" cy="648072"/>
          </a:xfrm>
          <a:noFill/>
        </p:grpSpPr>
        <p:sp>
          <p:nvSpPr>
            <p:cNvPr id="43" name="椭圆 4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4" name="直接箭头连接符 4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45" name="直接连接符 4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46" name="直接连接符 4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52" name="组合 72"/>
          <p:cNvGrpSpPr/>
          <p:nvPr/>
        </p:nvGrpSpPr>
        <p:grpSpPr>
          <a:xfrm>
            <a:off x="5717412" y="2564904"/>
            <a:ext cx="654788" cy="648072"/>
            <a:chOff x="1979712" y="2924944"/>
            <a:chExt cx="648072" cy="648072"/>
          </a:xfrm>
          <a:noFill/>
        </p:grpSpPr>
        <p:sp>
          <p:nvSpPr>
            <p:cNvPr id="53" name="椭圆 5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54" name="直接箭头连接符 5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55" name="直接连接符 5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6" name="直接连接符 55"/>
            <p:cNvCxnSpPr/>
            <p:nvPr/>
          </p:nvCxnSpPr>
          <p:spPr>
            <a:xfrm flipV="1">
              <a:off x="2135976" y="3253741"/>
              <a:ext cx="271942" cy="240396"/>
            </a:xfrm>
            <a:prstGeom prst="line">
              <a:avLst/>
            </a:prstGeom>
            <a:grpFill/>
            <a:ln w="38100" cap="flat" cmpd="sng" algn="ctr">
              <a:solidFill>
                <a:srgbClr val="000514"/>
              </a:solidFill>
              <a:prstDash val="solid"/>
            </a:ln>
            <a:effectLst/>
          </p:spPr>
        </p:cxnSp>
      </p:grpSp>
      <p:cxnSp>
        <p:nvCxnSpPr>
          <p:cNvPr id="63" name="直接连接符 62"/>
          <p:cNvCxnSpPr/>
          <p:nvPr/>
        </p:nvCxnSpPr>
        <p:spPr bwMode="auto">
          <a:xfrm>
            <a:off x="2483768" y="2902719"/>
            <a:ext cx="517004" cy="0"/>
          </a:xfrm>
          <a:prstGeom prst="line">
            <a:avLst/>
          </a:prstGeom>
          <a:noFill/>
          <a:ln w="38100" cap="flat" cmpd="sng" algn="ctr">
            <a:solidFill>
              <a:srgbClr val="000514"/>
            </a:solidFill>
            <a:prstDash val="solid"/>
            <a:round/>
            <a:headEnd type="none" w="med" len="med"/>
            <a:tailEnd type="none" w="med" len="med"/>
          </a:ln>
          <a:effectLst/>
        </p:spPr>
      </p:cxnSp>
      <p:sp>
        <p:nvSpPr>
          <p:cNvPr id="67" name="矩形 66"/>
          <p:cNvSpPr/>
          <p:nvPr/>
        </p:nvSpPr>
        <p:spPr>
          <a:xfrm rot="5400000">
            <a:off x="2087724"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68" name="矩形 67"/>
          <p:cNvSpPr/>
          <p:nvPr/>
        </p:nvSpPr>
        <p:spPr>
          <a:xfrm rot="5400000">
            <a:off x="6883685"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80" name="直接连接符 79"/>
          <p:cNvCxnSpPr/>
          <p:nvPr/>
        </p:nvCxnSpPr>
        <p:spPr bwMode="auto">
          <a:xfrm>
            <a:off x="6169943" y="2902719"/>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2" name="直接连接符 81"/>
          <p:cNvCxnSpPr/>
          <p:nvPr/>
        </p:nvCxnSpPr>
        <p:spPr bwMode="auto">
          <a:xfrm>
            <a:off x="1403648" y="2902719"/>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4" name="直接连接符 83"/>
          <p:cNvCxnSpPr/>
          <p:nvPr/>
        </p:nvCxnSpPr>
        <p:spPr bwMode="auto">
          <a:xfrm>
            <a:off x="7295356" y="2902719"/>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65" name="直接连接符 64"/>
          <p:cNvCxnSpPr/>
          <p:nvPr/>
        </p:nvCxnSpPr>
        <p:spPr bwMode="auto">
          <a:xfrm flipH="1">
            <a:off x="2987824" y="4541524"/>
            <a:ext cx="288032" cy="486054"/>
          </a:xfrm>
          <a:prstGeom prst="line">
            <a:avLst/>
          </a:prstGeom>
          <a:noFill/>
          <a:ln w="38100" cap="flat" cmpd="sng" algn="ctr">
            <a:solidFill>
              <a:srgbClr val="000514"/>
            </a:solidFill>
            <a:prstDash val="solid"/>
            <a:round/>
            <a:headEnd type="none" w="med" len="med"/>
            <a:tailEnd type="none" w="med" len="med"/>
          </a:ln>
          <a:effectLst/>
        </p:spPr>
      </p:cxnSp>
      <p:cxnSp>
        <p:nvCxnSpPr>
          <p:cNvPr id="66" name="直接连接符 65"/>
          <p:cNvCxnSpPr/>
          <p:nvPr/>
        </p:nvCxnSpPr>
        <p:spPr bwMode="auto">
          <a:xfrm>
            <a:off x="5868144" y="4541524"/>
            <a:ext cx="288032" cy="486054"/>
          </a:xfrm>
          <a:prstGeom prst="line">
            <a:avLst/>
          </a:prstGeom>
          <a:noFill/>
          <a:ln w="38100" cap="flat" cmpd="sng" algn="ctr">
            <a:solidFill>
              <a:srgbClr val="000514"/>
            </a:solidFill>
            <a:prstDash val="solid"/>
            <a:round/>
            <a:headEnd type="none" w="med" len="med"/>
            <a:tailEnd type="none" w="med" len="med"/>
          </a:ln>
          <a:effectLst/>
        </p:spPr>
      </p:cxnSp>
      <p:grpSp>
        <p:nvGrpSpPr>
          <p:cNvPr id="71" name="组合 17"/>
          <p:cNvGrpSpPr/>
          <p:nvPr/>
        </p:nvGrpSpPr>
        <p:grpSpPr>
          <a:xfrm>
            <a:off x="8676456" y="116632"/>
            <a:ext cx="370327" cy="432048"/>
            <a:chOff x="5940152" y="2420888"/>
            <a:chExt cx="432048" cy="504056"/>
          </a:xfrm>
        </p:grpSpPr>
        <p:sp>
          <p:nvSpPr>
            <p:cNvPr id="72" name="折角形 71"/>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t>
            </a:r>
            <a:r>
              <a:rPr lang="zh-CN" altLang="en-US" dirty="0" smtClean="0"/>
              <a:t>桥的技术实现</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49</a:t>
            </a:fld>
            <a:endParaRPr lang="zh-CN" altLang="en-US"/>
          </a:p>
        </p:txBody>
      </p:sp>
      <p:grpSp>
        <p:nvGrpSpPr>
          <p:cNvPr id="6" name="组合 80"/>
          <p:cNvGrpSpPr/>
          <p:nvPr/>
        </p:nvGrpSpPr>
        <p:grpSpPr>
          <a:xfrm>
            <a:off x="4385126" y="6100223"/>
            <a:ext cx="373856" cy="171448"/>
            <a:chOff x="3745699" y="1981200"/>
            <a:chExt cx="373856" cy="171448"/>
          </a:xfrm>
        </p:grpSpPr>
        <p:cxnSp>
          <p:nvCxnSpPr>
            <p:cNvPr id="7" name="直接连接符 6"/>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 name="直接连接符 7"/>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9" name="直接连接符 8"/>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0" name="直接连接符 9"/>
          <p:cNvCxnSpPr/>
          <p:nvPr/>
        </p:nvCxnSpPr>
        <p:spPr bwMode="auto">
          <a:xfrm>
            <a:off x="4572000" y="1621873"/>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4351213" y="1615633"/>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 name="TextBox 11"/>
          <p:cNvSpPr txBox="1"/>
          <p:nvPr/>
        </p:nvSpPr>
        <p:spPr>
          <a:xfrm>
            <a:off x="4255362" y="1268760"/>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 name="直接连接符 12"/>
          <p:cNvCxnSpPr/>
          <p:nvPr/>
        </p:nvCxnSpPr>
        <p:spPr bwMode="auto">
          <a:xfrm>
            <a:off x="4572000" y="5805264"/>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5" name="直接连接符 14"/>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3275856"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7" name="直接连接符 16"/>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5868144"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9" name="直接连接符 18"/>
          <p:cNvCxnSpPr/>
          <p:nvPr/>
        </p:nvCxnSpPr>
        <p:spPr bwMode="auto">
          <a:xfrm>
            <a:off x="3275856"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0" name="直接连接符 19"/>
          <p:cNvCxnSpPr/>
          <p:nvPr/>
        </p:nvCxnSpPr>
        <p:spPr bwMode="auto">
          <a:xfrm>
            <a:off x="5868144"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1" name="直接连接符 20"/>
          <p:cNvCxnSpPr/>
          <p:nvPr/>
        </p:nvCxnSpPr>
        <p:spPr bwMode="auto">
          <a:xfrm>
            <a:off x="3275856"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2" name="直接连接符 21"/>
          <p:cNvCxnSpPr/>
          <p:nvPr/>
        </p:nvCxnSpPr>
        <p:spPr bwMode="auto">
          <a:xfrm>
            <a:off x="4968875"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3275856"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5868144"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3275856"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5868144"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31" name="直接连接符 30"/>
          <p:cNvCxnSpPr/>
          <p:nvPr/>
        </p:nvCxnSpPr>
        <p:spPr bwMode="auto">
          <a:xfrm>
            <a:off x="3275856" y="5805264"/>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32" name="直接连接符 31"/>
          <p:cNvCxnSpPr/>
          <p:nvPr/>
        </p:nvCxnSpPr>
        <p:spPr bwMode="auto">
          <a:xfrm>
            <a:off x="4572000" y="5805264"/>
            <a:ext cx="1296144" cy="0"/>
          </a:xfrm>
          <a:prstGeom prst="line">
            <a:avLst/>
          </a:prstGeom>
          <a:noFill/>
          <a:ln w="38100" cap="flat" cmpd="sng" algn="ctr">
            <a:solidFill>
              <a:srgbClr val="000514"/>
            </a:solidFill>
            <a:prstDash val="solid"/>
            <a:round/>
            <a:headEnd type="none" w="med" len="med"/>
            <a:tailEnd type="none" w="med" len="med"/>
          </a:ln>
          <a:effectLst/>
        </p:spPr>
      </p:cxnSp>
      <p:grpSp>
        <p:nvGrpSpPr>
          <p:cNvPr id="14" name="组合 55"/>
          <p:cNvGrpSpPr/>
          <p:nvPr/>
        </p:nvGrpSpPr>
        <p:grpSpPr>
          <a:xfrm>
            <a:off x="4178052" y="3471864"/>
            <a:ext cx="783880" cy="792088"/>
            <a:chOff x="2392286" y="2599324"/>
            <a:chExt cx="783880" cy="792088"/>
          </a:xfrm>
        </p:grpSpPr>
        <p:sp>
          <p:nvSpPr>
            <p:cNvPr id="34" name="椭圆 3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35" name="TextBox 3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grpSp>
        <p:nvGrpSpPr>
          <p:cNvPr id="23" name="组合 72"/>
          <p:cNvGrpSpPr/>
          <p:nvPr/>
        </p:nvGrpSpPr>
        <p:grpSpPr>
          <a:xfrm flipH="1">
            <a:off x="2771800" y="2564904"/>
            <a:ext cx="641356" cy="648072"/>
            <a:chOff x="1979712" y="2924944"/>
            <a:chExt cx="648072" cy="648072"/>
          </a:xfrm>
          <a:noFill/>
        </p:grpSpPr>
        <p:sp>
          <p:nvSpPr>
            <p:cNvPr id="43" name="椭圆 4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4" name="直接箭头连接符 4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45" name="直接连接符 4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46" name="直接连接符 4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24" name="组合 72"/>
          <p:cNvGrpSpPr/>
          <p:nvPr/>
        </p:nvGrpSpPr>
        <p:grpSpPr>
          <a:xfrm flipH="1">
            <a:off x="2771800" y="4509120"/>
            <a:ext cx="641356" cy="648072"/>
            <a:chOff x="1979712" y="2924944"/>
            <a:chExt cx="648072" cy="648072"/>
          </a:xfrm>
          <a:noFill/>
        </p:grpSpPr>
        <p:sp>
          <p:nvSpPr>
            <p:cNvPr id="48" name="椭圆 47"/>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9" name="直接箭头连接符 48"/>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50" name="直接连接符 49"/>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1" name="直接连接符 50"/>
            <p:cNvCxnSpPr/>
            <p:nvPr/>
          </p:nvCxnSpPr>
          <p:spPr>
            <a:xfrm>
              <a:off x="2141510" y="2971089"/>
              <a:ext cx="266408" cy="282652"/>
            </a:xfrm>
            <a:prstGeom prst="line">
              <a:avLst/>
            </a:prstGeom>
            <a:grpFill/>
            <a:ln w="38100" cap="flat" cmpd="sng" algn="ctr">
              <a:solidFill>
                <a:srgbClr val="000514"/>
              </a:solidFill>
              <a:prstDash val="solid"/>
            </a:ln>
            <a:effectLst/>
          </p:spPr>
        </p:cxnSp>
      </p:grpSp>
      <p:grpSp>
        <p:nvGrpSpPr>
          <p:cNvPr id="29" name="组合 72"/>
          <p:cNvGrpSpPr/>
          <p:nvPr/>
        </p:nvGrpSpPr>
        <p:grpSpPr>
          <a:xfrm>
            <a:off x="5717412" y="2564904"/>
            <a:ext cx="654788" cy="648072"/>
            <a:chOff x="1979712" y="2924944"/>
            <a:chExt cx="648072" cy="648072"/>
          </a:xfrm>
          <a:noFill/>
        </p:grpSpPr>
        <p:sp>
          <p:nvSpPr>
            <p:cNvPr id="53" name="椭圆 5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54" name="直接箭头连接符 5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55" name="直接连接符 5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6" name="直接连接符 5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30" name="组合 72"/>
          <p:cNvGrpSpPr/>
          <p:nvPr/>
        </p:nvGrpSpPr>
        <p:grpSpPr>
          <a:xfrm>
            <a:off x="5724494" y="4509120"/>
            <a:ext cx="641356" cy="648072"/>
            <a:chOff x="1979712" y="2924944"/>
            <a:chExt cx="648072" cy="648072"/>
          </a:xfrm>
          <a:noFill/>
        </p:grpSpPr>
        <p:sp>
          <p:nvSpPr>
            <p:cNvPr id="59" name="椭圆 58"/>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60" name="直接箭头连接符 59"/>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61" name="直接连接符 60"/>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62" name="直接连接符 61"/>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63" name="直接连接符 62"/>
          <p:cNvCxnSpPr/>
          <p:nvPr/>
        </p:nvCxnSpPr>
        <p:spPr bwMode="auto">
          <a:xfrm>
            <a:off x="2483768" y="2902719"/>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64" name="直接连接符 63"/>
          <p:cNvCxnSpPr/>
          <p:nvPr/>
        </p:nvCxnSpPr>
        <p:spPr bwMode="auto">
          <a:xfrm>
            <a:off x="2483768" y="4850110"/>
            <a:ext cx="517004" cy="0"/>
          </a:xfrm>
          <a:prstGeom prst="line">
            <a:avLst/>
          </a:prstGeom>
          <a:noFill/>
          <a:ln w="38100" cap="flat" cmpd="sng" algn="ctr">
            <a:solidFill>
              <a:srgbClr val="000514"/>
            </a:solidFill>
            <a:prstDash val="solid"/>
            <a:round/>
            <a:headEnd type="none" w="med" len="med"/>
            <a:tailEnd type="none" w="med" len="med"/>
          </a:ln>
          <a:effectLst/>
        </p:spPr>
      </p:cxnSp>
      <p:sp>
        <p:nvSpPr>
          <p:cNvPr id="67" name="矩形 66"/>
          <p:cNvSpPr/>
          <p:nvPr/>
        </p:nvSpPr>
        <p:spPr>
          <a:xfrm rot="5400000">
            <a:off x="2087724"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68" name="矩形 67"/>
          <p:cNvSpPr/>
          <p:nvPr/>
        </p:nvSpPr>
        <p:spPr>
          <a:xfrm rot="5400000">
            <a:off x="6883685"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69" name="矩形 68"/>
          <p:cNvSpPr/>
          <p:nvPr/>
        </p:nvSpPr>
        <p:spPr>
          <a:xfrm rot="5400000">
            <a:off x="2087724"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70" name="矩形 69"/>
          <p:cNvSpPr/>
          <p:nvPr/>
        </p:nvSpPr>
        <p:spPr>
          <a:xfrm rot="5400000">
            <a:off x="6883685"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80" name="直接连接符 79"/>
          <p:cNvCxnSpPr/>
          <p:nvPr/>
        </p:nvCxnSpPr>
        <p:spPr bwMode="auto">
          <a:xfrm>
            <a:off x="6169943" y="2902719"/>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1" name="直接连接符 80"/>
          <p:cNvCxnSpPr/>
          <p:nvPr/>
        </p:nvCxnSpPr>
        <p:spPr bwMode="auto">
          <a:xfrm>
            <a:off x="6169943" y="4850110"/>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2" name="直接连接符 81"/>
          <p:cNvCxnSpPr/>
          <p:nvPr/>
        </p:nvCxnSpPr>
        <p:spPr bwMode="auto">
          <a:xfrm>
            <a:off x="1403648" y="2902719"/>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3" name="直接连接符 82"/>
          <p:cNvCxnSpPr/>
          <p:nvPr/>
        </p:nvCxnSpPr>
        <p:spPr bwMode="auto">
          <a:xfrm>
            <a:off x="1403648" y="4850110"/>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4" name="直接连接符 83"/>
          <p:cNvCxnSpPr/>
          <p:nvPr/>
        </p:nvCxnSpPr>
        <p:spPr bwMode="auto">
          <a:xfrm>
            <a:off x="7295356" y="2902719"/>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5" name="直接连接符 84"/>
          <p:cNvCxnSpPr/>
          <p:nvPr/>
        </p:nvCxnSpPr>
        <p:spPr bwMode="auto">
          <a:xfrm>
            <a:off x="7295356" y="4850110"/>
            <a:ext cx="517004" cy="0"/>
          </a:xfrm>
          <a:prstGeom prst="line">
            <a:avLst/>
          </a:prstGeom>
          <a:noFill/>
          <a:ln w="38100" cap="flat" cmpd="sng" algn="ctr">
            <a:solidFill>
              <a:srgbClr val="000514"/>
            </a:solidFill>
            <a:prstDash val="solid"/>
            <a:round/>
            <a:headEnd type="none" w="med" len="med"/>
            <a:tailEnd type="none" w="med" len="med"/>
          </a:ln>
          <a:effectLst/>
        </p:spPr>
      </p:cxnSp>
      <p:grpSp>
        <p:nvGrpSpPr>
          <p:cNvPr id="65" name="组合 17"/>
          <p:cNvGrpSpPr/>
          <p:nvPr/>
        </p:nvGrpSpPr>
        <p:grpSpPr>
          <a:xfrm>
            <a:off x="8676456" y="116632"/>
            <a:ext cx="370327" cy="432048"/>
            <a:chOff x="5940152" y="2420888"/>
            <a:chExt cx="432048" cy="504056"/>
          </a:xfrm>
        </p:grpSpPr>
        <p:sp>
          <p:nvSpPr>
            <p:cNvPr id="66" name="折角形 65"/>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ANYcar</a:t>
            </a:r>
            <a:r>
              <a:rPr lang="zh-CN" altLang="en-US" dirty="0" smtClean="0"/>
              <a:t>扩展包</a:t>
            </a:r>
            <a:r>
              <a:rPr lang="zh-CN" altLang="en-US" sz="2800" dirty="0" smtClean="0"/>
              <a:t>（</a:t>
            </a:r>
            <a:r>
              <a:rPr lang="en-US" altLang="zh-CN" sz="2800" dirty="0" smtClean="0"/>
              <a:t>for Clean Cup</a:t>
            </a:r>
            <a:r>
              <a:rPr lang="zh-CN" altLang="en-US" sz="2800" dirty="0" smtClean="0"/>
              <a:t>）</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a:t>
            </a:fld>
            <a:endParaRPr lang="zh-CN" altLang="en-US"/>
          </a:p>
        </p:txBody>
      </p:sp>
      <p:pic>
        <p:nvPicPr>
          <p:cNvPr id="8" name="图片 7" descr="anycar-ex.png"/>
          <p:cNvPicPr>
            <a:picLocks noChangeAspect="1"/>
          </p:cNvPicPr>
          <p:nvPr/>
        </p:nvPicPr>
        <p:blipFill>
          <a:blip r:embed="rId2" cstate="print"/>
          <a:stretch>
            <a:fillRect/>
          </a:stretch>
        </p:blipFill>
        <p:spPr>
          <a:xfrm>
            <a:off x="1113366" y="1233594"/>
            <a:ext cx="6917268" cy="5147734"/>
          </a:xfrm>
          <a:prstGeom prst="rect">
            <a:avLst/>
          </a:prstGeom>
        </p:spPr>
      </p:pic>
      <p:grpSp>
        <p:nvGrpSpPr>
          <p:cNvPr id="7" name="组合 17"/>
          <p:cNvGrpSpPr/>
          <p:nvPr/>
        </p:nvGrpSpPr>
        <p:grpSpPr>
          <a:xfrm>
            <a:off x="8676456" y="116632"/>
            <a:ext cx="370327" cy="432048"/>
            <a:chOff x="5940152" y="2420888"/>
            <a:chExt cx="432048" cy="504056"/>
          </a:xfrm>
        </p:grpSpPr>
        <p:sp>
          <p:nvSpPr>
            <p:cNvPr id="9" name="折角形 8"/>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t>
            </a:r>
            <a:r>
              <a:rPr lang="zh-CN" altLang="en-US" dirty="0" smtClean="0"/>
              <a:t>桥的技术实现</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50</a:t>
            </a:fld>
            <a:endParaRPr lang="zh-CN" altLang="en-US"/>
          </a:p>
        </p:txBody>
      </p:sp>
      <p:grpSp>
        <p:nvGrpSpPr>
          <p:cNvPr id="6" name="组合 80"/>
          <p:cNvGrpSpPr/>
          <p:nvPr/>
        </p:nvGrpSpPr>
        <p:grpSpPr>
          <a:xfrm>
            <a:off x="4385126" y="6100223"/>
            <a:ext cx="373856" cy="171448"/>
            <a:chOff x="3745699" y="1981200"/>
            <a:chExt cx="373856" cy="171448"/>
          </a:xfrm>
        </p:grpSpPr>
        <p:cxnSp>
          <p:nvCxnSpPr>
            <p:cNvPr id="7" name="直接连接符 6"/>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 name="直接连接符 7"/>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9" name="直接连接符 8"/>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0" name="直接连接符 9"/>
          <p:cNvCxnSpPr/>
          <p:nvPr/>
        </p:nvCxnSpPr>
        <p:spPr bwMode="auto">
          <a:xfrm>
            <a:off x="4572000" y="1621873"/>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4351213" y="1615633"/>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 name="TextBox 11"/>
          <p:cNvSpPr txBox="1"/>
          <p:nvPr/>
        </p:nvSpPr>
        <p:spPr>
          <a:xfrm>
            <a:off x="4255362" y="1268760"/>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 name="直接连接符 12"/>
          <p:cNvCxnSpPr/>
          <p:nvPr/>
        </p:nvCxnSpPr>
        <p:spPr bwMode="auto">
          <a:xfrm>
            <a:off x="4572000" y="5805264"/>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5" name="直接连接符 14"/>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3275856"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7" name="直接连接符 16"/>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5868144"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9" name="直接连接符 18"/>
          <p:cNvCxnSpPr/>
          <p:nvPr/>
        </p:nvCxnSpPr>
        <p:spPr bwMode="auto">
          <a:xfrm>
            <a:off x="3275856"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0" name="直接连接符 19"/>
          <p:cNvCxnSpPr/>
          <p:nvPr/>
        </p:nvCxnSpPr>
        <p:spPr bwMode="auto">
          <a:xfrm>
            <a:off x="5868144"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1" name="直接连接符 20"/>
          <p:cNvCxnSpPr/>
          <p:nvPr/>
        </p:nvCxnSpPr>
        <p:spPr bwMode="auto">
          <a:xfrm>
            <a:off x="3275856"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2" name="直接连接符 21"/>
          <p:cNvCxnSpPr/>
          <p:nvPr/>
        </p:nvCxnSpPr>
        <p:spPr bwMode="auto">
          <a:xfrm>
            <a:off x="4968875"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3275856"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5868144"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3275856"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5868144"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31" name="直接连接符 30"/>
          <p:cNvCxnSpPr/>
          <p:nvPr/>
        </p:nvCxnSpPr>
        <p:spPr bwMode="auto">
          <a:xfrm>
            <a:off x="3275856" y="5805264"/>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32" name="直接连接符 31"/>
          <p:cNvCxnSpPr/>
          <p:nvPr/>
        </p:nvCxnSpPr>
        <p:spPr bwMode="auto">
          <a:xfrm>
            <a:off x="4572000" y="5805264"/>
            <a:ext cx="1296144" cy="0"/>
          </a:xfrm>
          <a:prstGeom prst="line">
            <a:avLst/>
          </a:prstGeom>
          <a:noFill/>
          <a:ln w="38100" cap="flat" cmpd="sng" algn="ctr">
            <a:solidFill>
              <a:srgbClr val="000514"/>
            </a:solidFill>
            <a:prstDash val="solid"/>
            <a:round/>
            <a:headEnd type="none" w="med" len="med"/>
            <a:tailEnd type="none" w="med" len="med"/>
          </a:ln>
          <a:effectLst/>
        </p:spPr>
      </p:cxnSp>
      <p:grpSp>
        <p:nvGrpSpPr>
          <p:cNvPr id="14" name="组合 55"/>
          <p:cNvGrpSpPr/>
          <p:nvPr/>
        </p:nvGrpSpPr>
        <p:grpSpPr>
          <a:xfrm>
            <a:off x="4178052" y="3471864"/>
            <a:ext cx="783880" cy="792088"/>
            <a:chOff x="2392286" y="2599324"/>
            <a:chExt cx="783880" cy="792088"/>
          </a:xfrm>
        </p:grpSpPr>
        <p:sp>
          <p:nvSpPr>
            <p:cNvPr id="34" name="椭圆 3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35" name="TextBox 3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grpSp>
        <p:nvGrpSpPr>
          <p:cNvPr id="23" name="组合 72"/>
          <p:cNvGrpSpPr/>
          <p:nvPr/>
        </p:nvGrpSpPr>
        <p:grpSpPr>
          <a:xfrm flipH="1">
            <a:off x="2771800" y="2564904"/>
            <a:ext cx="641356" cy="648072"/>
            <a:chOff x="1979712" y="2924944"/>
            <a:chExt cx="648072" cy="648072"/>
          </a:xfrm>
          <a:noFill/>
        </p:grpSpPr>
        <p:sp>
          <p:nvSpPr>
            <p:cNvPr id="43" name="椭圆 4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4" name="直接箭头连接符 4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45" name="直接连接符 4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46" name="直接连接符 4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24" name="组合 72"/>
          <p:cNvGrpSpPr/>
          <p:nvPr/>
        </p:nvGrpSpPr>
        <p:grpSpPr>
          <a:xfrm flipH="1">
            <a:off x="2771800" y="4509120"/>
            <a:ext cx="641356" cy="648072"/>
            <a:chOff x="1979712" y="2924944"/>
            <a:chExt cx="648072" cy="648072"/>
          </a:xfrm>
          <a:noFill/>
        </p:grpSpPr>
        <p:sp>
          <p:nvSpPr>
            <p:cNvPr id="48" name="椭圆 47"/>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9" name="直接箭头连接符 48"/>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50" name="直接连接符 49"/>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1" name="直接连接符 50"/>
            <p:cNvCxnSpPr/>
            <p:nvPr/>
          </p:nvCxnSpPr>
          <p:spPr>
            <a:xfrm>
              <a:off x="2141510" y="2971089"/>
              <a:ext cx="266408" cy="282652"/>
            </a:xfrm>
            <a:prstGeom prst="line">
              <a:avLst/>
            </a:prstGeom>
            <a:grpFill/>
            <a:ln w="38100" cap="flat" cmpd="sng" algn="ctr">
              <a:solidFill>
                <a:srgbClr val="000514"/>
              </a:solidFill>
              <a:prstDash val="solid"/>
            </a:ln>
            <a:effectLst/>
          </p:spPr>
        </p:cxnSp>
      </p:grpSp>
      <p:grpSp>
        <p:nvGrpSpPr>
          <p:cNvPr id="29" name="组合 72"/>
          <p:cNvGrpSpPr/>
          <p:nvPr/>
        </p:nvGrpSpPr>
        <p:grpSpPr>
          <a:xfrm>
            <a:off x="5717412" y="2564904"/>
            <a:ext cx="654788" cy="648072"/>
            <a:chOff x="1979712" y="2924944"/>
            <a:chExt cx="648072" cy="648072"/>
          </a:xfrm>
          <a:noFill/>
        </p:grpSpPr>
        <p:sp>
          <p:nvSpPr>
            <p:cNvPr id="53" name="椭圆 5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54" name="直接箭头连接符 5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55" name="直接连接符 5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6" name="直接连接符 5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30" name="组合 72"/>
          <p:cNvGrpSpPr/>
          <p:nvPr/>
        </p:nvGrpSpPr>
        <p:grpSpPr>
          <a:xfrm>
            <a:off x="5724494" y="4509120"/>
            <a:ext cx="641356" cy="648072"/>
            <a:chOff x="1979712" y="2924944"/>
            <a:chExt cx="648072" cy="648072"/>
          </a:xfrm>
          <a:noFill/>
        </p:grpSpPr>
        <p:sp>
          <p:nvSpPr>
            <p:cNvPr id="59" name="椭圆 58"/>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60" name="直接箭头连接符 59"/>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61" name="直接连接符 60"/>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62" name="直接连接符 61"/>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63" name="直接连接符 62"/>
          <p:cNvCxnSpPr/>
          <p:nvPr/>
        </p:nvCxnSpPr>
        <p:spPr bwMode="auto">
          <a:xfrm>
            <a:off x="2483768" y="2902719"/>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64" name="直接连接符 63"/>
          <p:cNvCxnSpPr/>
          <p:nvPr/>
        </p:nvCxnSpPr>
        <p:spPr bwMode="auto">
          <a:xfrm>
            <a:off x="2483768" y="4850110"/>
            <a:ext cx="517004" cy="0"/>
          </a:xfrm>
          <a:prstGeom prst="line">
            <a:avLst/>
          </a:prstGeom>
          <a:noFill/>
          <a:ln w="38100" cap="flat" cmpd="sng" algn="ctr">
            <a:solidFill>
              <a:srgbClr val="000514"/>
            </a:solidFill>
            <a:prstDash val="solid"/>
            <a:round/>
            <a:headEnd type="none" w="med" len="med"/>
            <a:tailEnd type="none" w="med" len="med"/>
          </a:ln>
          <a:effectLst/>
        </p:spPr>
      </p:cxnSp>
      <p:sp>
        <p:nvSpPr>
          <p:cNvPr id="67" name="矩形 66"/>
          <p:cNvSpPr/>
          <p:nvPr/>
        </p:nvSpPr>
        <p:spPr>
          <a:xfrm rot="5400000">
            <a:off x="2087724"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68" name="矩形 67"/>
          <p:cNvSpPr/>
          <p:nvPr/>
        </p:nvSpPr>
        <p:spPr>
          <a:xfrm rot="5400000">
            <a:off x="6883685"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69" name="矩形 68"/>
          <p:cNvSpPr/>
          <p:nvPr/>
        </p:nvSpPr>
        <p:spPr>
          <a:xfrm rot="5400000">
            <a:off x="2087724"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70" name="矩形 69"/>
          <p:cNvSpPr/>
          <p:nvPr/>
        </p:nvSpPr>
        <p:spPr>
          <a:xfrm rot="5400000">
            <a:off x="6883685"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80" name="直接连接符 79"/>
          <p:cNvCxnSpPr/>
          <p:nvPr/>
        </p:nvCxnSpPr>
        <p:spPr bwMode="auto">
          <a:xfrm>
            <a:off x="6169943" y="2902719"/>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1" name="直接连接符 80"/>
          <p:cNvCxnSpPr/>
          <p:nvPr/>
        </p:nvCxnSpPr>
        <p:spPr bwMode="auto">
          <a:xfrm>
            <a:off x="6169943" y="4850110"/>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2" name="直接连接符 81"/>
          <p:cNvCxnSpPr/>
          <p:nvPr/>
        </p:nvCxnSpPr>
        <p:spPr bwMode="auto">
          <a:xfrm>
            <a:off x="1403648" y="2902719"/>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3" name="直接连接符 82"/>
          <p:cNvCxnSpPr/>
          <p:nvPr/>
        </p:nvCxnSpPr>
        <p:spPr bwMode="auto">
          <a:xfrm>
            <a:off x="1403648" y="4850110"/>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4" name="直接连接符 83"/>
          <p:cNvCxnSpPr/>
          <p:nvPr/>
        </p:nvCxnSpPr>
        <p:spPr bwMode="auto">
          <a:xfrm>
            <a:off x="7295356" y="2902719"/>
            <a:ext cx="517004" cy="0"/>
          </a:xfrm>
          <a:prstGeom prst="line">
            <a:avLst/>
          </a:prstGeom>
          <a:noFill/>
          <a:ln w="38100" cap="flat" cmpd="sng" algn="ctr">
            <a:solidFill>
              <a:srgbClr val="000514"/>
            </a:solidFill>
            <a:prstDash val="solid"/>
            <a:round/>
            <a:headEnd type="none" w="med" len="med"/>
            <a:tailEnd type="none" w="med" len="med"/>
          </a:ln>
          <a:effectLst/>
        </p:spPr>
      </p:cxnSp>
      <p:cxnSp>
        <p:nvCxnSpPr>
          <p:cNvPr id="85" name="直接连接符 84"/>
          <p:cNvCxnSpPr/>
          <p:nvPr/>
        </p:nvCxnSpPr>
        <p:spPr bwMode="auto">
          <a:xfrm>
            <a:off x="7295356" y="4850110"/>
            <a:ext cx="517004" cy="0"/>
          </a:xfrm>
          <a:prstGeom prst="line">
            <a:avLst/>
          </a:prstGeom>
          <a:noFill/>
          <a:ln w="38100" cap="flat" cmpd="sng" algn="ctr">
            <a:solidFill>
              <a:srgbClr val="000514"/>
            </a:solidFill>
            <a:prstDash val="solid"/>
            <a:round/>
            <a:headEnd type="none" w="med" len="med"/>
            <a:tailEnd type="none" w="med" len="med"/>
          </a:ln>
          <a:effectLst/>
        </p:spPr>
      </p:cxnSp>
      <p:sp>
        <p:nvSpPr>
          <p:cNvPr id="65" name="任意多边形 64"/>
          <p:cNvSpPr/>
          <p:nvPr/>
        </p:nvSpPr>
        <p:spPr>
          <a:xfrm>
            <a:off x="3503083" y="2348880"/>
            <a:ext cx="2148417" cy="3136900"/>
          </a:xfrm>
          <a:custGeom>
            <a:avLst/>
            <a:gdLst>
              <a:gd name="connsiteX0" fmla="*/ 40217 w 2148417"/>
              <a:gd name="connsiteY0" fmla="*/ 0 h 3136900"/>
              <a:gd name="connsiteX1" fmla="*/ 230717 w 2148417"/>
              <a:gd name="connsiteY1" fmla="*/ 1270000 h 3136900"/>
              <a:gd name="connsiteX2" fmla="*/ 1424517 w 2148417"/>
              <a:gd name="connsiteY2" fmla="*/ 1536700 h 3136900"/>
              <a:gd name="connsiteX3" fmla="*/ 2021417 w 2148417"/>
              <a:gd name="connsiteY3" fmla="*/ 2006600 h 3136900"/>
              <a:gd name="connsiteX4" fmla="*/ 2148417 w 2148417"/>
              <a:gd name="connsiteY4" fmla="*/ 3136900 h 313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417" h="3136900">
                <a:moveTo>
                  <a:pt x="40217" y="0"/>
                </a:moveTo>
                <a:cubicBezTo>
                  <a:pt x="20108" y="506941"/>
                  <a:pt x="0" y="1013883"/>
                  <a:pt x="230717" y="1270000"/>
                </a:cubicBezTo>
                <a:cubicBezTo>
                  <a:pt x="461434" y="1526117"/>
                  <a:pt x="1126067" y="1413933"/>
                  <a:pt x="1424517" y="1536700"/>
                </a:cubicBezTo>
                <a:cubicBezTo>
                  <a:pt x="1722967" y="1659467"/>
                  <a:pt x="1900767" y="1739900"/>
                  <a:pt x="2021417" y="2006600"/>
                </a:cubicBezTo>
                <a:cubicBezTo>
                  <a:pt x="2142067" y="2273300"/>
                  <a:pt x="2145242" y="2705100"/>
                  <a:pt x="2148417" y="3136900"/>
                </a:cubicBezTo>
              </a:path>
            </a:pathLst>
          </a:custGeom>
          <a:ln w="38100">
            <a:solidFill>
              <a:srgbClr val="FF0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环形箭头 65"/>
          <p:cNvSpPr/>
          <p:nvPr/>
        </p:nvSpPr>
        <p:spPr>
          <a:xfrm>
            <a:off x="3823345" y="3122935"/>
            <a:ext cx="1512168" cy="1512168"/>
          </a:xfrm>
          <a:prstGeom prst="circularArrow">
            <a:avLst>
              <a:gd name="adj1" fmla="val 9075"/>
              <a:gd name="adj2" fmla="val 1908828"/>
              <a:gd name="adj3" fmla="val 18564087"/>
              <a:gd name="adj4" fmla="val 12633359"/>
              <a:gd name="adj5" fmla="val 9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1" name="直接连接符 70"/>
          <p:cNvCxnSpPr/>
          <p:nvPr/>
        </p:nvCxnSpPr>
        <p:spPr bwMode="auto">
          <a:xfrm>
            <a:off x="7820025" y="4563932"/>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72" name="直接连接符 71"/>
          <p:cNvCxnSpPr/>
          <p:nvPr/>
        </p:nvCxnSpPr>
        <p:spPr bwMode="auto">
          <a:xfrm>
            <a:off x="7599238" y="4557692"/>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73" name="TextBox 72"/>
          <p:cNvSpPr txBox="1"/>
          <p:nvPr/>
        </p:nvSpPr>
        <p:spPr>
          <a:xfrm>
            <a:off x="7344409" y="4167955"/>
            <a:ext cx="1058303"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7.4V/5V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74" name="直接连接符 73"/>
          <p:cNvCxnSpPr/>
          <p:nvPr/>
        </p:nvCxnSpPr>
        <p:spPr bwMode="auto">
          <a:xfrm>
            <a:off x="7810500" y="2611307"/>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75" name="直接连接符 74"/>
          <p:cNvCxnSpPr/>
          <p:nvPr/>
        </p:nvCxnSpPr>
        <p:spPr bwMode="auto">
          <a:xfrm>
            <a:off x="7589713" y="2605067"/>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76" name="TextBox 75"/>
          <p:cNvSpPr txBox="1"/>
          <p:nvPr/>
        </p:nvSpPr>
        <p:spPr>
          <a:xfrm>
            <a:off x="7493862" y="2258194"/>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nvGrpSpPr>
          <p:cNvPr id="77" name="组合 80"/>
          <p:cNvGrpSpPr/>
          <p:nvPr/>
        </p:nvGrpSpPr>
        <p:grpSpPr>
          <a:xfrm>
            <a:off x="1208687" y="5145441"/>
            <a:ext cx="373856" cy="171448"/>
            <a:chOff x="3745699" y="1981200"/>
            <a:chExt cx="373856" cy="171448"/>
          </a:xfrm>
        </p:grpSpPr>
        <p:cxnSp>
          <p:nvCxnSpPr>
            <p:cNvPr id="78" name="直接连接符 77"/>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79" name="直接连接符 78"/>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86" name="直接连接符 85"/>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87" name="直接连接符 86"/>
          <p:cNvCxnSpPr/>
          <p:nvPr/>
        </p:nvCxnSpPr>
        <p:spPr bwMode="auto">
          <a:xfrm>
            <a:off x="1395561" y="4850482"/>
            <a:ext cx="0" cy="294959"/>
          </a:xfrm>
          <a:prstGeom prst="line">
            <a:avLst/>
          </a:prstGeom>
          <a:noFill/>
          <a:ln w="38100" cap="flat" cmpd="sng" algn="ctr">
            <a:solidFill>
              <a:srgbClr val="000514"/>
            </a:solidFill>
            <a:prstDash val="solid"/>
            <a:round/>
            <a:headEnd type="none" w="med" len="med"/>
            <a:tailEnd type="none" w="med" len="med"/>
          </a:ln>
          <a:effectLst/>
        </p:spPr>
      </p:cxnSp>
      <p:grpSp>
        <p:nvGrpSpPr>
          <p:cNvPr id="89" name="组合 80"/>
          <p:cNvGrpSpPr/>
          <p:nvPr/>
        </p:nvGrpSpPr>
        <p:grpSpPr>
          <a:xfrm>
            <a:off x="1222826" y="3204623"/>
            <a:ext cx="373856" cy="171448"/>
            <a:chOff x="3745699" y="1981200"/>
            <a:chExt cx="373856" cy="171448"/>
          </a:xfrm>
        </p:grpSpPr>
        <p:cxnSp>
          <p:nvCxnSpPr>
            <p:cNvPr id="90" name="直接连接符 89"/>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91" name="直接连接符 90"/>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92" name="直接连接符 91"/>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93" name="直接连接符 92"/>
          <p:cNvCxnSpPr/>
          <p:nvPr/>
        </p:nvCxnSpPr>
        <p:spPr bwMode="auto">
          <a:xfrm>
            <a:off x="1409700" y="2909664"/>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94" name="TextBox 93"/>
          <p:cNvSpPr txBox="1"/>
          <p:nvPr/>
        </p:nvSpPr>
        <p:spPr>
          <a:xfrm>
            <a:off x="6299176" y="2996952"/>
            <a:ext cx="2844824" cy="1200329"/>
          </a:xfrm>
          <a:prstGeom prst="rect">
            <a:avLst/>
          </a:prstGeom>
          <a:noFill/>
        </p:spPr>
        <p:txBody>
          <a:bodyPr wrap="square" rtlCol="0">
            <a:spAutoFit/>
          </a:bodyPr>
          <a:lstStyle/>
          <a:p>
            <a:r>
              <a:rPr lang="zh-CN" altLang="en-US" sz="2400" b="1" dirty="0" smtClean="0">
                <a:effectLst>
                  <a:outerShdw blurRad="38100" dist="38100" dir="2700000" algn="tl">
                    <a:srgbClr val="000000">
                      <a:alpha val="43137"/>
                    </a:srgbClr>
                  </a:outerShdw>
                </a:effectLst>
              </a:rPr>
              <a:t>我们把电路修改一下，让</a:t>
            </a:r>
            <a:r>
              <a:rPr lang="en-US" altLang="zh-CN" sz="2400" b="1" dirty="0" smtClean="0">
                <a:effectLst>
                  <a:outerShdw blurRad="38100" dist="38100" dir="2700000" algn="tl">
                    <a:srgbClr val="000000">
                      <a:alpha val="43137"/>
                    </a:srgbClr>
                  </a:outerShdw>
                </a:effectLst>
              </a:rPr>
              <a:t>5V</a:t>
            </a:r>
            <a:r>
              <a:rPr lang="zh-CN" altLang="en-US" sz="2400" b="1" dirty="0" smtClean="0">
                <a:effectLst>
                  <a:outerShdw blurRad="38100" dist="38100" dir="2700000" algn="tl">
                    <a:srgbClr val="000000">
                      <a:alpha val="43137"/>
                    </a:srgbClr>
                  </a:outerShdw>
                </a:effectLst>
              </a:rPr>
              <a:t>输出的控制器可以直接控制</a:t>
            </a:r>
            <a:endParaRPr lang="zh-CN" altLang="en-US" sz="2400" b="1" dirty="0">
              <a:effectLst>
                <a:outerShdw blurRad="38100" dist="38100" dir="2700000" algn="tl">
                  <a:srgbClr val="000000">
                    <a:alpha val="43137"/>
                  </a:srgbClr>
                </a:outerShdw>
              </a:effectLst>
            </a:endParaRPr>
          </a:p>
        </p:txBody>
      </p:sp>
      <p:grpSp>
        <p:nvGrpSpPr>
          <p:cNvPr id="88" name="组合 17"/>
          <p:cNvGrpSpPr/>
          <p:nvPr/>
        </p:nvGrpSpPr>
        <p:grpSpPr>
          <a:xfrm>
            <a:off x="8676456" y="116632"/>
            <a:ext cx="370327" cy="432048"/>
            <a:chOff x="5940152" y="2420888"/>
            <a:chExt cx="432048" cy="504056"/>
          </a:xfrm>
        </p:grpSpPr>
        <p:sp>
          <p:nvSpPr>
            <p:cNvPr id="95" name="折角形 94"/>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9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t>
            </a:r>
            <a:r>
              <a:rPr lang="zh-CN" altLang="en-US" dirty="0" smtClean="0"/>
              <a:t>桥的技术实现</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51</a:t>
            </a:fld>
            <a:endParaRPr lang="zh-CN" altLang="en-US"/>
          </a:p>
        </p:txBody>
      </p:sp>
      <p:grpSp>
        <p:nvGrpSpPr>
          <p:cNvPr id="6" name="组合 80"/>
          <p:cNvGrpSpPr/>
          <p:nvPr/>
        </p:nvGrpSpPr>
        <p:grpSpPr>
          <a:xfrm>
            <a:off x="4385126" y="6100223"/>
            <a:ext cx="373856" cy="171448"/>
            <a:chOff x="3745699" y="1981200"/>
            <a:chExt cx="373856" cy="171448"/>
          </a:xfrm>
        </p:grpSpPr>
        <p:cxnSp>
          <p:nvCxnSpPr>
            <p:cNvPr id="7" name="直接连接符 6"/>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 name="直接连接符 7"/>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9" name="直接连接符 8"/>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0" name="直接连接符 9"/>
          <p:cNvCxnSpPr/>
          <p:nvPr/>
        </p:nvCxnSpPr>
        <p:spPr bwMode="auto">
          <a:xfrm>
            <a:off x="4572000" y="1621873"/>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4351213" y="1615633"/>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 name="TextBox 11"/>
          <p:cNvSpPr txBox="1"/>
          <p:nvPr/>
        </p:nvSpPr>
        <p:spPr>
          <a:xfrm>
            <a:off x="4255362" y="1268760"/>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 name="直接连接符 12"/>
          <p:cNvCxnSpPr/>
          <p:nvPr/>
        </p:nvCxnSpPr>
        <p:spPr bwMode="auto">
          <a:xfrm>
            <a:off x="4572000" y="5805264"/>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5" name="直接连接符 14"/>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3275856"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7" name="直接连接符 16"/>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5868144"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9" name="直接连接符 18"/>
          <p:cNvCxnSpPr/>
          <p:nvPr/>
        </p:nvCxnSpPr>
        <p:spPr bwMode="auto">
          <a:xfrm>
            <a:off x="3275856"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0" name="直接连接符 19"/>
          <p:cNvCxnSpPr/>
          <p:nvPr/>
        </p:nvCxnSpPr>
        <p:spPr bwMode="auto">
          <a:xfrm>
            <a:off x="5868144"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1" name="直接连接符 20"/>
          <p:cNvCxnSpPr/>
          <p:nvPr/>
        </p:nvCxnSpPr>
        <p:spPr bwMode="auto">
          <a:xfrm>
            <a:off x="3275856"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2" name="直接连接符 21"/>
          <p:cNvCxnSpPr/>
          <p:nvPr/>
        </p:nvCxnSpPr>
        <p:spPr bwMode="auto">
          <a:xfrm>
            <a:off x="4968875"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3275856"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5868144"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3275856"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5868144"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31" name="直接连接符 30"/>
          <p:cNvCxnSpPr/>
          <p:nvPr/>
        </p:nvCxnSpPr>
        <p:spPr bwMode="auto">
          <a:xfrm>
            <a:off x="3275856" y="5805264"/>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32" name="直接连接符 31"/>
          <p:cNvCxnSpPr/>
          <p:nvPr/>
        </p:nvCxnSpPr>
        <p:spPr bwMode="auto">
          <a:xfrm>
            <a:off x="4572000" y="5805264"/>
            <a:ext cx="1296144" cy="0"/>
          </a:xfrm>
          <a:prstGeom prst="line">
            <a:avLst/>
          </a:prstGeom>
          <a:noFill/>
          <a:ln w="38100" cap="flat" cmpd="sng" algn="ctr">
            <a:solidFill>
              <a:srgbClr val="000514"/>
            </a:solidFill>
            <a:prstDash val="solid"/>
            <a:round/>
            <a:headEnd type="none" w="med" len="med"/>
            <a:tailEnd type="none" w="med" len="med"/>
          </a:ln>
          <a:effectLst/>
        </p:spPr>
      </p:cxnSp>
      <p:grpSp>
        <p:nvGrpSpPr>
          <p:cNvPr id="14" name="组合 55"/>
          <p:cNvGrpSpPr/>
          <p:nvPr/>
        </p:nvGrpSpPr>
        <p:grpSpPr>
          <a:xfrm>
            <a:off x="4178052" y="3471864"/>
            <a:ext cx="783880" cy="792088"/>
            <a:chOff x="2392286" y="2599324"/>
            <a:chExt cx="783880" cy="792088"/>
          </a:xfrm>
        </p:grpSpPr>
        <p:sp>
          <p:nvSpPr>
            <p:cNvPr id="34" name="椭圆 3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35" name="TextBox 3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grpSp>
        <p:nvGrpSpPr>
          <p:cNvPr id="23" name="组合 72"/>
          <p:cNvGrpSpPr/>
          <p:nvPr/>
        </p:nvGrpSpPr>
        <p:grpSpPr>
          <a:xfrm flipH="1">
            <a:off x="2771800" y="2564904"/>
            <a:ext cx="641356" cy="648072"/>
            <a:chOff x="1979712" y="2924944"/>
            <a:chExt cx="648072" cy="648072"/>
          </a:xfrm>
          <a:noFill/>
        </p:grpSpPr>
        <p:sp>
          <p:nvSpPr>
            <p:cNvPr id="43" name="椭圆 4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4" name="直接箭头连接符 4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45" name="直接连接符 4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46" name="直接连接符 4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24" name="组合 72"/>
          <p:cNvGrpSpPr/>
          <p:nvPr/>
        </p:nvGrpSpPr>
        <p:grpSpPr>
          <a:xfrm flipH="1">
            <a:off x="2771800" y="4509120"/>
            <a:ext cx="641356" cy="648072"/>
            <a:chOff x="1979712" y="2924944"/>
            <a:chExt cx="648072" cy="648072"/>
          </a:xfrm>
          <a:noFill/>
        </p:grpSpPr>
        <p:sp>
          <p:nvSpPr>
            <p:cNvPr id="48" name="椭圆 47"/>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9" name="直接箭头连接符 48"/>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50" name="直接连接符 49"/>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1" name="直接连接符 50"/>
            <p:cNvCxnSpPr/>
            <p:nvPr/>
          </p:nvCxnSpPr>
          <p:spPr>
            <a:xfrm>
              <a:off x="2141510" y="2971089"/>
              <a:ext cx="266408" cy="282652"/>
            </a:xfrm>
            <a:prstGeom prst="line">
              <a:avLst/>
            </a:prstGeom>
            <a:grpFill/>
            <a:ln w="38100" cap="flat" cmpd="sng" algn="ctr">
              <a:solidFill>
                <a:srgbClr val="000514"/>
              </a:solidFill>
              <a:prstDash val="solid"/>
            </a:ln>
            <a:effectLst/>
          </p:spPr>
        </p:cxnSp>
      </p:grpSp>
      <p:grpSp>
        <p:nvGrpSpPr>
          <p:cNvPr id="29" name="组合 72"/>
          <p:cNvGrpSpPr/>
          <p:nvPr/>
        </p:nvGrpSpPr>
        <p:grpSpPr>
          <a:xfrm>
            <a:off x="5717412" y="2564904"/>
            <a:ext cx="654788" cy="648072"/>
            <a:chOff x="1979712" y="2924944"/>
            <a:chExt cx="648072" cy="648072"/>
          </a:xfrm>
          <a:noFill/>
        </p:grpSpPr>
        <p:sp>
          <p:nvSpPr>
            <p:cNvPr id="53" name="椭圆 5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54" name="直接箭头连接符 5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55" name="直接连接符 5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6" name="直接连接符 5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30" name="组合 72"/>
          <p:cNvGrpSpPr/>
          <p:nvPr/>
        </p:nvGrpSpPr>
        <p:grpSpPr>
          <a:xfrm>
            <a:off x="5724494" y="4509120"/>
            <a:ext cx="641356" cy="648072"/>
            <a:chOff x="1979712" y="2924944"/>
            <a:chExt cx="648072" cy="648072"/>
          </a:xfrm>
          <a:noFill/>
        </p:grpSpPr>
        <p:sp>
          <p:nvSpPr>
            <p:cNvPr id="59" name="椭圆 58"/>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60" name="直接箭头连接符 59"/>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61" name="直接连接符 60"/>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62" name="直接连接符 61"/>
            <p:cNvCxnSpPr/>
            <p:nvPr/>
          </p:nvCxnSpPr>
          <p:spPr>
            <a:xfrm>
              <a:off x="2141510" y="2971089"/>
              <a:ext cx="266408" cy="282652"/>
            </a:xfrm>
            <a:prstGeom prst="line">
              <a:avLst/>
            </a:prstGeom>
            <a:grpFill/>
            <a:ln w="38100" cap="flat" cmpd="sng" algn="ctr">
              <a:solidFill>
                <a:srgbClr val="000514"/>
              </a:solidFill>
              <a:prstDash val="solid"/>
            </a:ln>
            <a:effectLst/>
          </p:spPr>
        </p:cxnSp>
      </p:grpSp>
      <p:sp>
        <p:nvSpPr>
          <p:cNvPr id="68" name="矩形 67"/>
          <p:cNvSpPr/>
          <p:nvPr/>
        </p:nvSpPr>
        <p:spPr>
          <a:xfrm rot="5400000">
            <a:off x="6696236"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70" name="矩形 69"/>
          <p:cNvSpPr/>
          <p:nvPr/>
        </p:nvSpPr>
        <p:spPr>
          <a:xfrm rot="5400000">
            <a:off x="7344308"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80" name="直接连接符 79"/>
          <p:cNvCxnSpPr/>
          <p:nvPr/>
        </p:nvCxnSpPr>
        <p:spPr bwMode="auto">
          <a:xfrm>
            <a:off x="6169943" y="2902719"/>
            <a:ext cx="346273" cy="0"/>
          </a:xfrm>
          <a:prstGeom prst="line">
            <a:avLst/>
          </a:prstGeom>
          <a:noFill/>
          <a:ln w="38100" cap="flat" cmpd="sng" algn="ctr">
            <a:solidFill>
              <a:srgbClr val="000514"/>
            </a:solidFill>
            <a:prstDash val="solid"/>
            <a:round/>
            <a:headEnd type="none" w="med" len="med"/>
            <a:tailEnd type="none" w="med" len="med"/>
          </a:ln>
          <a:effectLst/>
        </p:spPr>
      </p:cxnSp>
      <p:cxnSp>
        <p:nvCxnSpPr>
          <p:cNvPr id="81" name="直接连接符 80"/>
          <p:cNvCxnSpPr/>
          <p:nvPr/>
        </p:nvCxnSpPr>
        <p:spPr bwMode="auto">
          <a:xfrm>
            <a:off x="6169943" y="4850110"/>
            <a:ext cx="983332" cy="0"/>
          </a:xfrm>
          <a:prstGeom prst="line">
            <a:avLst/>
          </a:prstGeom>
          <a:noFill/>
          <a:ln w="38100" cap="flat" cmpd="sng" algn="ctr">
            <a:solidFill>
              <a:srgbClr val="000514"/>
            </a:solidFill>
            <a:prstDash val="solid"/>
            <a:round/>
            <a:headEnd type="none" w="med" len="med"/>
            <a:tailEnd type="none" w="med" len="med"/>
          </a:ln>
          <a:effectLst/>
        </p:spPr>
      </p:cxnSp>
      <p:cxnSp>
        <p:nvCxnSpPr>
          <p:cNvPr id="84" name="直接连接符 83"/>
          <p:cNvCxnSpPr/>
          <p:nvPr/>
        </p:nvCxnSpPr>
        <p:spPr bwMode="auto">
          <a:xfrm>
            <a:off x="7092280" y="2902719"/>
            <a:ext cx="248320" cy="0"/>
          </a:xfrm>
          <a:prstGeom prst="line">
            <a:avLst/>
          </a:prstGeom>
          <a:noFill/>
          <a:ln w="38100" cap="flat" cmpd="sng" algn="ctr">
            <a:solidFill>
              <a:srgbClr val="000514"/>
            </a:solidFill>
            <a:prstDash val="solid"/>
            <a:round/>
            <a:headEnd type="none" w="med" len="med"/>
            <a:tailEnd type="none" w="med" len="med"/>
          </a:ln>
          <a:effectLst/>
        </p:spPr>
      </p:cxnSp>
      <p:cxnSp>
        <p:nvCxnSpPr>
          <p:cNvPr id="85" name="直接连接符 84"/>
          <p:cNvCxnSpPr/>
          <p:nvPr/>
        </p:nvCxnSpPr>
        <p:spPr bwMode="auto">
          <a:xfrm>
            <a:off x="7753350" y="4850110"/>
            <a:ext cx="995114" cy="0"/>
          </a:xfrm>
          <a:prstGeom prst="line">
            <a:avLst/>
          </a:prstGeom>
          <a:noFill/>
          <a:ln w="38100" cap="flat" cmpd="sng" algn="ctr">
            <a:solidFill>
              <a:srgbClr val="000514"/>
            </a:solidFill>
            <a:prstDash val="solid"/>
            <a:round/>
            <a:headEnd type="none" w="med" len="med"/>
            <a:tailEnd type="none" w="med" len="med"/>
          </a:ln>
          <a:effectLst/>
        </p:spPr>
      </p:cxnSp>
      <p:grpSp>
        <p:nvGrpSpPr>
          <p:cNvPr id="33" name="组合 72"/>
          <p:cNvGrpSpPr/>
          <p:nvPr/>
        </p:nvGrpSpPr>
        <p:grpSpPr>
          <a:xfrm>
            <a:off x="7163906" y="3079375"/>
            <a:ext cx="641356" cy="648072"/>
            <a:chOff x="1979712" y="2924944"/>
            <a:chExt cx="648072" cy="648072"/>
          </a:xfrm>
          <a:noFill/>
        </p:grpSpPr>
        <p:sp>
          <p:nvSpPr>
            <p:cNvPr id="66" name="椭圆 6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71" name="直接箭头连接符 70"/>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72" name="直接连接符 71"/>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73" name="直接连接符 72"/>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77" name="直接连接符 76"/>
          <p:cNvCxnSpPr/>
          <p:nvPr/>
        </p:nvCxnSpPr>
        <p:spPr bwMode="auto">
          <a:xfrm>
            <a:off x="7323162" y="2917324"/>
            <a:ext cx="0" cy="216401"/>
          </a:xfrm>
          <a:prstGeom prst="line">
            <a:avLst/>
          </a:prstGeom>
          <a:noFill/>
          <a:ln w="38100" cap="flat" cmpd="sng" algn="ctr">
            <a:solidFill>
              <a:srgbClr val="000514"/>
            </a:solidFill>
            <a:prstDash val="solid"/>
            <a:round/>
            <a:headEnd type="none" w="med" len="med"/>
            <a:tailEnd type="none" w="med" len="med"/>
          </a:ln>
          <a:effectLst/>
        </p:spPr>
      </p:cxnSp>
      <p:grpSp>
        <p:nvGrpSpPr>
          <p:cNvPr id="36" name="组合 80"/>
          <p:cNvGrpSpPr/>
          <p:nvPr/>
        </p:nvGrpSpPr>
        <p:grpSpPr>
          <a:xfrm>
            <a:off x="7156921" y="3997444"/>
            <a:ext cx="373856" cy="171448"/>
            <a:chOff x="3745699" y="1981200"/>
            <a:chExt cx="373856" cy="171448"/>
          </a:xfrm>
        </p:grpSpPr>
        <p:cxnSp>
          <p:nvCxnSpPr>
            <p:cNvPr id="86" name="直接连接符 85"/>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7" name="直接连接符 86"/>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88" name="直接连接符 87"/>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89" name="直接连接符 88"/>
          <p:cNvCxnSpPr/>
          <p:nvPr/>
        </p:nvCxnSpPr>
        <p:spPr bwMode="auto">
          <a:xfrm>
            <a:off x="7343795" y="3710105"/>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91" name="矩形 90"/>
          <p:cNvSpPr/>
          <p:nvPr/>
        </p:nvSpPr>
        <p:spPr>
          <a:xfrm rot="5400000">
            <a:off x="8079246" y="3114489"/>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92" name="直接连接符 91"/>
          <p:cNvCxnSpPr/>
          <p:nvPr/>
        </p:nvCxnSpPr>
        <p:spPr bwMode="auto">
          <a:xfrm>
            <a:off x="8475290" y="3406775"/>
            <a:ext cx="300980" cy="0"/>
          </a:xfrm>
          <a:prstGeom prst="line">
            <a:avLst/>
          </a:prstGeom>
          <a:noFill/>
          <a:ln w="38100" cap="flat" cmpd="sng" algn="ctr">
            <a:solidFill>
              <a:srgbClr val="000514"/>
            </a:solidFill>
            <a:prstDash val="solid"/>
            <a:round/>
            <a:headEnd type="none" w="med" len="med"/>
            <a:tailEnd type="none" w="med" len="med"/>
          </a:ln>
          <a:effectLst/>
        </p:spPr>
      </p:cxnSp>
      <p:cxnSp>
        <p:nvCxnSpPr>
          <p:cNvPr id="94" name="直接连接符 93"/>
          <p:cNvCxnSpPr/>
          <p:nvPr/>
        </p:nvCxnSpPr>
        <p:spPr bwMode="auto">
          <a:xfrm>
            <a:off x="7611194" y="3406775"/>
            <a:ext cx="300980" cy="0"/>
          </a:xfrm>
          <a:prstGeom prst="line">
            <a:avLst/>
          </a:prstGeom>
          <a:noFill/>
          <a:ln w="38100" cap="flat" cmpd="sng" algn="ctr">
            <a:solidFill>
              <a:srgbClr val="000514"/>
            </a:solidFill>
            <a:prstDash val="solid"/>
            <a:round/>
            <a:headEnd type="none" w="med" len="med"/>
            <a:tailEnd type="none" w="med" len="med"/>
          </a:ln>
          <a:effectLst/>
        </p:spPr>
      </p:cxnSp>
      <p:grpSp>
        <p:nvGrpSpPr>
          <p:cNvPr id="37" name="组合 118"/>
          <p:cNvGrpSpPr/>
          <p:nvPr/>
        </p:nvGrpSpPr>
        <p:grpSpPr>
          <a:xfrm flipH="1">
            <a:off x="409897" y="2768228"/>
            <a:ext cx="2569420" cy="2160240"/>
            <a:chOff x="327943" y="2780928"/>
            <a:chExt cx="2606327" cy="2160240"/>
          </a:xfrm>
        </p:grpSpPr>
        <p:sp>
          <p:nvSpPr>
            <p:cNvPr id="99" name="矩形 98"/>
            <p:cNvSpPr/>
            <p:nvPr/>
          </p:nvSpPr>
          <p:spPr>
            <a:xfrm rot="5400000">
              <a:off x="854236"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100" name="矩形 99"/>
            <p:cNvSpPr/>
            <p:nvPr/>
          </p:nvSpPr>
          <p:spPr>
            <a:xfrm rot="5400000">
              <a:off x="1502308"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01" name="直接连接符 100"/>
            <p:cNvCxnSpPr/>
            <p:nvPr/>
          </p:nvCxnSpPr>
          <p:spPr bwMode="auto">
            <a:xfrm>
              <a:off x="327943" y="2902719"/>
              <a:ext cx="346273" cy="0"/>
            </a:xfrm>
            <a:prstGeom prst="line">
              <a:avLst/>
            </a:prstGeom>
            <a:noFill/>
            <a:ln w="38100" cap="flat" cmpd="sng" algn="ctr">
              <a:solidFill>
                <a:srgbClr val="000514"/>
              </a:solidFill>
              <a:prstDash val="solid"/>
              <a:round/>
              <a:headEnd type="none" w="med" len="med"/>
              <a:tailEnd type="none" w="med" len="med"/>
            </a:ln>
            <a:effectLst/>
          </p:spPr>
        </p:cxnSp>
        <p:cxnSp>
          <p:nvCxnSpPr>
            <p:cNvPr id="102" name="直接连接符 101"/>
            <p:cNvCxnSpPr/>
            <p:nvPr/>
          </p:nvCxnSpPr>
          <p:spPr bwMode="auto">
            <a:xfrm>
              <a:off x="327943" y="4850110"/>
              <a:ext cx="983332" cy="0"/>
            </a:xfrm>
            <a:prstGeom prst="line">
              <a:avLst/>
            </a:prstGeom>
            <a:noFill/>
            <a:ln w="38100" cap="flat" cmpd="sng" algn="ctr">
              <a:solidFill>
                <a:srgbClr val="000514"/>
              </a:solidFill>
              <a:prstDash val="solid"/>
              <a:round/>
              <a:headEnd type="none" w="med" len="med"/>
              <a:tailEnd type="none" w="med" len="med"/>
            </a:ln>
            <a:effectLst/>
          </p:spPr>
        </p:cxnSp>
        <p:cxnSp>
          <p:nvCxnSpPr>
            <p:cNvPr id="103" name="直接连接符 102"/>
            <p:cNvCxnSpPr/>
            <p:nvPr/>
          </p:nvCxnSpPr>
          <p:spPr bwMode="auto">
            <a:xfrm>
              <a:off x="1250280" y="2902719"/>
              <a:ext cx="248320" cy="0"/>
            </a:xfrm>
            <a:prstGeom prst="line">
              <a:avLst/>
            </a:prstGeom>
            <a:noFill/>
            <a:ln w="38100" cap="flat" cmpd="sng" algn="ctr">
              <a:solidFill>
                <a:srgbClr val="000514"/>
              </a:solidFill>
              <a:prstDash val="solid"/>
              <a:round/>
              <a:headEnd type="none" w="med" len="med"/>
              <a:tailEnd type="none" w="med" len="med"/>
            </a:ln>
            <a:effectLst/>
          </p:spPr>
        </p:cxnSp>
        <p:cxnSp>
          <p:nvCxnSpPr>
            <p:cNvPr id="104" name="直接连接符 103"/>
            <p:cNvCxnSpPr/>
            <p:nvPr/>
          </p:nvCxnSpPr>
          <p:spPr bwMode="auto">
            <a:xfrm>
              <a:off x="1911350" y="4850110"/>
              <a:ext cx="995114" cy="0"/>
            </a:xfrm>
            <a:prstGeom prst="line">
              <a:avLst/>
            </a:prstGeom>
            <a:noFill/>
            <a:ln w="38100" cap="flat" cmpd="sng" algn="ctr">
              <a:solidFill>
                <a:srgbClr val="000514"/>
              </a:solidFill>
              <a:prstDash val="solid"/>
              <a:round/>
              <a:headEnd type="none" w="med" len="med"/>
              <a:tailEnd type="none" w="med" len="med"/>
            </a:ln>
            <a:effectLst/>
          </p:spPr>
        </p:cxnSp>
        <p:grpSp>
          <p:nvGrpSpPr>
            <p:cNvPr id="38" name="组合 72"/>
            <p:cNvGrpSpPr/>
            <p:nvPr/>
          </p:nvGrpSpPr>
          <p:grpSpPr>
            <a:xfrm>
              <a:off x="1321906" y="3079375"/>
              <a:ext cx="641356" cy="648072"/>
              <a:chOff x="1979712" y="2924944"/>
              <a:chExt cx="648072" cy="648072"/>
            </a:xfrm>
            <a:noFill/>
          </p:grpSpPr>
          <p:sp>
            <p:nvSpPr>
              <p:cNvPr id="106" name="椭圆 10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07" name="直接箭头连接符 106"/>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108" name="直接连接符 107"/>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109" name="直接连接符 108"/>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110" name="直接连接符 109"/>
            <p:cNvCxnSpPr/>
            <p:nvPr/>
          </p:nvCxnSpPr>
          <p:spPr bwMode="auto">
            <a:xfrm>
              <a:off x="1481162" y="2917324"/>
              <a:ext cx="0" cy="216401"/>
            </a:xfrm>
            <a:prstGeom prst="line">
              <a:avLst/>
            </a:prstGeom>
            <a:noFill/>
            <a:ln w="38100" cap="flat" cmpd="sng" algn="ctr">
              <a:solidFill>
                <a:srgbClr val="000514"/>
              </a:solidFill>
              <a:prstDash val="solid"/>
              <a:round/>
              <a:headEnd type="none" w="med" len="med"/>
              <a:tailEnd type="none" w="med" len="med"/>
            </a:ln>
            <a:effectLst/>
          </p:spPr>
        </p:cxnSp>
        <p:grpSp>
          <p:nvGrpSpPr>
            <p:cNvPr id="39" name="组合 80"/>
            <p:cNvGrpSpPr/>
            <p:nvPr/>
          </p:nvGrpSpPr>
          <p:grpSpPr>
            <a:xfrm>
              <a:off x="1314921" y="3997444"/>
              <a:ext cx="373856" cy="171448"/>
              <a:chOff x="3745699" y="1981200"/>
              <a:chExt cx="373856" cy="171448"/>
            </a:xfrm>
          </p:grpSpPr>
          <p:cxnSp>
            <p:nvCxnSpPr>
              <p:cNvPr id="112" name="直接连接符 111"/>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13" name="直接连接符 112"/>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14" name="直接连接符 113"/>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15" name="直接连接符 114"/>
            <p:cNvCxnSpPr/>
            <p:nvPr/>
          </p:nvCxnSpPr>
          <p:spPr bwMode="auto">
            <a:xfrm>
              <a:off x="1501795" y="3710105"/>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116" name="矩形 115"/>
            <p:cNvSpPr/>
            <p:nvPr/>
          </p:nvSpPr>
          <p:spPr>
            <a:xfrm rot="5400000">
              <a:off x="2237246" y="3114489"/>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17" name="直接连接符 116"/>
            <p:cNvCxnSpPr/>
            <p:nvPr/>
          </p:nvCxnSpPr>
          <p:spPr bwMode="auto">
            <a:xfrm>
              <a:off x="2633290" y="3406775"/>
              <a:ext cx="300980" cy="0"/>
            </a:xfrm>
            <a:prstGeom prst="line">
              <a:avLst/>
            </a:prstGeom>
            <a:noFill/>
            <a:ln w="38100" cap="flat" cmpd="sng" algn="ctr">
              <a:solidFill>
                <a:srgbClr val="000514"/>
              </a:solidFill>
              <a:prstDash val="solid"/>
              <a:round/>
              <a:headEnd type="none" w="med" len="med"/>
              <a:tailEnd type="none" w="med" len="med"/>
            </a:ln>
            <a:effectLst/>
          </p:spPr>
        </p:cxnSp>
        <p:cxnSp>
          <p:nvCxnSpPr>
            <p:cNvPr id="118" name="直接连接符 117"/>
            <p:cNvCxnSpPr/>
            <p:nvPr/>
          </p:nvCxnSpPr>
          <p:spPr bwMode="auto">
            <a:xfrm>
              <a:off x="1759532" y="3406775"/>
              <a:ext cx="300980" cy="0"/>
            </a:xfrm>
            <a:prstGeom prst="line">
              <a:avLst/>
            </a:prstGeom>
            <a:noFill/>
            <a:ln w="38100" cap="flat" cmpd="sng" algn="ctr">
              <a:solidFill>
                <a:srgbClr val="000514"/>
              </a:solidFill>
              <a:prstDash val="solid"/>
              <a:round/>
              <a:headEnd type="none" w="med" len="med"/>
              <a:tailEnd type="none" w="med" len="med"/>
            </a:ln>
            <a:effectLst/>
          </p:spPr>
        </p:cxnSp>
      </p:grpSp>
      <p:grpSp>
        <p:nvGrpSpPr>
          <p:cNvPr id="127" name="组合 126"/>
          <p:cNvGrpSpPr/>
          <p:nvPr/>
        </p:nvGrpSpPr>
        <p:grpSpPr>
          <a:xfrm>
            <a:off x="8532440" y="2775074"/>
            <a:ext cx="466794" cy="648072"/>
            <a:chOff x="8532440" y="2775074"/>
            <a:chExt cx="466794" cy="648072"/>
          </a:xfrm>
        </p:grpSpPr>
        <p:cxnSp>
          <p:nvCxnSpPr>
            <p:cNvPr id="98" name="直接连接符 97"/>
            <p:cNvCxnSpPr/>
            <p:nvPr/>
          </p:nvCxnSpPr>
          <p:spPr bwMode="auto">
            <a:xfrm>
              <a:off x="8761016" y="3128187"/>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05" name="直接连接符 104"/>
            <p:cNvCxnSpPr/>
            <p:nvPr/>
          </p:nvCxnSpPr>
          <p:spPr bwMode="auto">
            <a:xfrm>
              <a:off x="8608809" y="3121947"/>
              <a:ext cx="298911" cy="0"/>
            </a:xfrm>
            <a:prstGeom prst="line">
              <a:avLst/>
            </a:prstGeom>
            <a:noFill/>
            <a:ln w="38100" cap="flat" cmpd="sng" algn="ctr">
              <a:solidFill>
                <a:srgbClr val="000514"/>
              </a:solidFill>
              <a:prstDash val="solid"/>
              <a:round/>
              <a:headEnd type="none" w="med" len="med"/>
              <a:tailEnd type="none" w="med" len="med"/>
            </a:ln>
            <a:effectLst/>
          </p:spPr>
        </p:cxnSp>
        <p:sp>
          <p:nvSpPr>
            <p:cNvPr id="111" name="TextBox 110"/>
            <p:cNvSpPr txBox="1"/>
            <p:nvPr/>
          </p:nvSpPr>
          <p:spPr>
            <a:xfrm>
              <a:off x="8532440" y="2775074"/>
              <a:ext cx="466794"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5V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grpSp>
        <p:nvGrpSpPr>
          <p:cNvPr id="124" name="组合 123"/>
          <p:cNvGrpSpPr/>
          <p:nvPr/>
        </p:nvGrpSpPr>
        <p:grpSpPr>
          <a:xfrm>
            <a:off x="221556" y="3397573"/>
            <a:ext cx="373856" cy="466407"/>
            <a:chOff x="2159203" y="5367362"/>
            <a:chExt cx="373856" cy="466407"/>
          </a:xfrm>
        </p:grpSpPr>
        <p:grpSp>
          <p:nvGrpSpPr>
            <p:cNvPr id="119" name="组合 80"/>
            <p:cNvGrpSpPr/>
            <p:nvPr/>
          </p:nvGrpSpPr>
          <p:grpSpPr>
            <a:xfrm>
              <a:off x="2159203" y="5662321"/>
              <a:ext cx="373856" cy="171448"/>
              <a:chOff x="3745699" y="1981200"/>
              <a:chExt cx="373856" cy="171448"/>
            </a:xfrm>
          </p:grpSpPr>
          <p:cxnSp>
            <p:nvCxnSpPr>
              <p:cNvPr id="120" name="直接连接符 119"/>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21" name="直接连接符 120"/>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22" name="直接连接符 121"/>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23" name="直接连接符 122"/>
            <p:cNvCxnSpPr/>
            <p:nvPr/>
          </p:nvCxnSpPr>
          <p:spPr bwMode="auto">
            <a:xfrm>
              <a:off x="2346077" y="5367362"/>
              <a:ext cx="0" cy="294959"/>
            </a:xfrm>
            <a:prstGeom prst="line">
              <a:avLst/>
            </a:prstGeom>
            <a:noFill/>
            <a:ln w="38100" cap="flat" cmpd="sng" algn="ctr">
              <a:solidFill>
                <a:srgbClr val="000514"/>
              </a:solidFill>
              <a:prstDash val="solid"/>
              <a:round/>
              <a:headEnd type="none" w="med" len="med"/>
              <a:tailEnd type="none" w="med" len="med"/>
            </a:ln>
            <a:effectLst/>
          </p:spPr>
        </p:cxnSp>
      </p:grpSp>
      <p:grpSp>
        <p:nvGrpSpPr>
          <p:cNvPr id="128" name="组合 127"/>
          <p:cNvGrpSpPr/>
          <p:nvPr/>
        </p:nvGrpSpPr>
        <p:grpSpPr>
          <a:xfrm>
            <a:off x="226889" y="4221088"/>
            <a:ext cx="466794" cy="648072"/>
            <a:chOff x="8532440" y="2775074"/>
            <a:chExt cx="466794" cy="648072"/>
          </a:xfrm>
        </p:grpSpPr>
        <p:cxnSp>
          <p:nvCxnSpPr>
            <p:cNvPr id="129" name="直接连接符 128"/>
            <p:cNvCxnSpPr/>
            <p:nvPr/>
          </p:nvCxnSpPr>
          <p:spPr bwMode="auto">
            <a:xfrm>
              <a:off x="8761016" y="3128187"/>
              <a:ext cx="0" cy="294959"/>
            </a:xfrm>
            <a:prstGeom prst="line">
              <a:avLst/>
            </a:prstGeom>
            <a:noFill/>
            <a:ln w="38100" cap="flat" cmpd="sng" algn="ctr">
              <a:solidFill>
                <a:srgbClr val="000514"/>
              </a:solidFill>
              <a:prstDash val="solid"/>
              <a:round/>
              <a:headEnd type="none" w="med" len="med"/>
              <a:tailEnd type="none" w="med" len="med"/>
            </a:ln>
            <a:effectLst/>
          </p:spPr>
        </p:cxnSp>
        <p:cxnSp>
          <p:nvCxnSpPr>
            <p:cNvPr id="130" name="直接连接符 129"/>
            <p:cNvCxnSpPr/>
            <p:nvPr/>
          </p:nvCxnSpPr>
          <p:spPr bwMode="auto">
            <a:xfrm>
              <a:off x="8608809" y="3121947"/>
              <a:ext cx="298911" cy="0"/>
            </a:xfrm>
            <a:prstGeom prst="line">
              <a:avLst/>
            </a:prstGeom>
            <a:noFill/>
            <a:ln w="38100" cap="flat" cmpd="sng" algn="ctr">
              <a:solidFill>
                <a:srgbClr val="000514"/>
              </a:solidFill>
              <a:prstDash val="solid"/>
              <a:round/>
              <a:headEnd type="none" w="med" len="med"/>
              <a:tailEnd type="none" w="med" len="med"/>
            </a:ln>
            <a:effectLst/>
          </p:spPr>
        </p:cxnSp>
        <p:sp>
          <p:nvSpPr>
            <p:cNvPr id="131" name="TextBox 130"/>
            <p:cNvSpPr txBox="1"/>
            <p:nvPr/>
          </p:nvSpPr>
          <p:spPr>
            <a:xfrm>
              <a:off x="8532440" y="2775074"/>
              <a:ext cx="466794"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5V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grpSp>
        <p:nvGrpSpPr>
          <p:cNvPr id="132" name="组合 131"/>
          <p:cNvGrpSpPr/>
          <p:nvPr/>
        </p:nvGrpSpPr>
        <p:grpSpPr>
          <a:xfrm>
            <a:off x="8565456" y="4840610"/>
            <a:ext cx="373856" cy="466407"/>
            <a:chOff x="2159203" y="5367362"/>
            <a:chExt cx="373856" cy="466407"/>
          </a:xfrm>
        </p:grpSpPr>
        <p:grpSp>
          <p:nvGrpSpPr>
            <p:cNvPr id="133" name="组合 80"/>
            <p:cNvGrpSpPr/>
            <p:nvPr/>
          </p:nvGrpSpPr>
          <p:grpSpPr>
            <a:xfrm>
              <a:off x="2159203" y="5662321"/>
              <a:ext cx="373856" cy="171448"/>
              <a:chOff x="3745699" y="1981200"/>
              <a:chExt cx="373856" cy="171448"/>
            </a:xfrm>
          </p:grpSpPr>
          <p:cxnSp>
            <p:nvCxnSpPr>
              <p:cNvPr id="135" name="直接连接符 134"/>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36" name="直接连接符 135"/>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37" name="直接连接符 136"/>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34" name="直接连接符 133"/>
            <p:cNvCxnSpPr/>
            <p:nvPr/>
          </p:nvCxnSpPr>
          <p:spPr bwMode="auto">
            <a:xfrm>
              <a:off x="2346077" y="5367362"/>
              <a:ext cx="0" cy="294959"/>
            </a:xfrm>
            <a:prstGeom prst="line">
              <a:avLst/>
            </a:prstGeom>
            <a:noFill/>
            <a:ln w="38100" cap="flat" cmpd="sng" algn="ctr">
              <a:solidFill>
                <a:srgbClr val="000514"/>
              </a:solidFill>
              <a:prstDash val="solid"/>
              <a:round/>
              <a:headEnd type="none" w="med" len="med"/>
              <a:tailEnd type="none" w="med" len="med"/>
            </a:ln>
            <a:effectLst/>
          </p:spPr>
        </p:cxnSp>
      </p:grpSp>
      <p:sp>
        <p:nvSpPr>
          <p:cNvPr id="148" name="任意多边形 147"/>
          <p:cNvSpPr/>
          <p:nvPr/>
        </p:nvSpPr>
        <p:spPr>
          <a:xfrm>
            <a:off x="7648575" y="3619501"/>
            <a:ext cx="400050" cy="385564"/>
          </a:xfrm>
          <a:custGeom>
            <a:avLst/>
            <a:gdLst>
              <a:gd name="connsiteX0" fmla="*/ 400050 w 400050"/>
              <a:gd name="connsiteY0" fmla="*/ 0 h 523875"/>
              <a:gd name="connsiteX1" fmla="*/ 66675 w 400050"/>
              <a:gd name="connsiteY1" fmla="*/ 161925 h 523875"/>
              <a:gd name="connsiteX2" fmla="*/ 0 w 400050"/>
              <a:gd name="connsiteY2" fmla="*/ 523875 h 523875"/>
            </a:gdLst>
            <a:ahLst/>
            <a:cxnLst>
              <a:cxn ang="0">
                <a:pos x="connsiteX0" y="connsiteY0"/>
              </a:cxn>
              <a:cxn ang="0">
                <a:pos x="connsiteX1" y="connsiteY1"/>
              </a:cxn>
              <a:cxn ang="0">
                <a:pos x="connsiteX2" y="connsiteY2"/>
              </a:cxn>
            </a:cxnLst>
            <a:rect l="l" t="t" r="r" b="b"/>
            <a:pathLst>
              <a:path w="400050" h="523875">
                <a:moveTo>
                  <a:pt x="400050" y="0"/>
                </a:moveTo>
                <a:cubicBezTo>
                  <a:pt x="266700" y="37306"/>
                  <a:pt x="133350" y="74613"/>
                  <a:pt x="66675" y="161925"/>
                </a:cubicBezTo>
                <a:cubicBezTo>
                  <a:pt x="0" y="249238"/>
                  <a:pt x="0" y="386556"/>
                  <a:pt x="0" y="523875"/>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7" name="任意多边形 146"/>
          <p:cNvSpPr/>
          <p:nvPr/>
        </p:nvSpPr>
        <p:spPr>
          <a:xfrm>
            <a:off x="6012160" y="2132856"/>
            <a:ext cx="1152128" cy="1584176"/>
          </a:xfrm>
          <a:custGeom>
            <a:avLst/>
            <a:gdLst>
              <a:gd name="connsiteX0" fmla="*/ 0 w 1108075"/>
              <a:gd name="connsiteY0" fmla="*/ 0 h 1581150"/>
              <a:gd name="connsiteX1" fmla="*/ 171450 w 1108075"/>
              <a:gd name="connsiteY1" fmla="*/ 609600 h 1581150"/>
              <a:gd name="connsiteX2" fmla="*/ 952500 w 1108075"/>
              <a:gd name="connsiteY2" fmla="*/ 895350 h 1581150"/>
              <a:gd name="connsiteX3" fmla="*/ 1104900 w 1108075"/>
              <a:gd name="connsiteY3" fmla="*/ 1581150 h 1581150"/>
              <a:gd name="connsiteX4" fmla="*/ 1104900 w 1108075"/>
              <a:gd name="connsiteY4" fmla="*/ 1581150 h 158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075" h="1581150">
                <a:moveTo>
                  <a:pt x="0" y="0"/>
                </a:moveTo>
                <a:cubicBezTo>
                  <a:pt x="6350" y="230187"/>
                  <a:pt x="12700" y="460375"/>
                  <a:pt x="171450" y="609600"/>
                </a:cubicBezTo>
                <a:cubicBezTo>
                  <a:pt x="330200" y="758825"/>
                  <a:pt x="796925" y="733425"/>
                  <a:pt x="952500" y="895350"/>
                </a:cubicBezTo>
                <a:cubicBezTo>
                  <a:pt x="1108075" y="1057275"/>
                  <a:pt x="1104900" y="1581150"/>
                  <a:pt x="1104900" y="1581150"/>
                </a:cubicBezTo>
                <a:lnTo>
                  <a:pt x="1104900" y="1581150"/>
                </a:ln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0" name="任意多边形 149"/>
          <p:cNvSpPr/>
          <p:nvPr/>
        </p:nvSpPr>
        <p:spPr>
          <a:xfrm flipH="1">
            <a:off x="2339752" y="5085184"/>
            <a:ext cx="608062" cy="432048"/>
          </a:xfrm>
          <a:custGeom>
            <a:avLst/>
            <a:gdLst>
              <a:gd name="connsiteX0" fmla="*/ 400050 w 400050"/>
              <a:gd name="connsiteY0" fmla="*/ 0 h 523875"/>
              <a:gd name="connsiteX1" fmla="*/ 66675 w 400050"/>
              <a:gd name="connsiteY1" fmla="*/ 161925 h 523875"/>
              <a:gd name="connsiteX2" fmla="*/ 0 w 400050"/>
              <a:gd name="connsiteY2" fmla="*/ 523875 h 523875"/>
            </a:gdLst>
            <a:ahLst/>
            <a:cxnLst>
              <a:cxn ang="0">
                <a:pos x="connsiteX0" y="connsiteY0"/>
              </a:cxn>
              <a:cxn ang="0">
                <a:pos x="connsiteX1" y="connsiteY1"/>
              </a:cxn>
              <a:cxn ang="0">
                <a:pos x="connsiteX2" y="connsiteY2"/>
              </a:cxn>
            </a:cxnLst>
            <a:rect l="l" t="t" r="r" b="b"/>
            <a:pathLst>
              <a:path w="400050" h="523875">
                <a:moveTo>
                  <a:pt x="400050" y="0"/>
                </a:moveTo>
                <a:cubicBezTo>
                  <a:pt x="266700" y="37306"/>
                  <a:pt x="133350" y="74613"/>
                  <a:pt x="66675" y="161925"/>
                </a:cubicBezTo>
                <a:cubicBezTo>
                  <a:pt x="0" y="249238"/>
                  <a:pt x="0" y="386556"/>
                  <a:pt x="0" y="523875"/>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TextBox 150"/>
          <p:cNvSpPr txBox="1"/>
          <p:nvPr/>
        </p:nvSpPr>
        <p:spPr>
          <a:xfrm>
            <a:off x="2051720" y="3212976"/>
            <a:ext cx="646331" cy="369332"/>
          </a:xfrm>
          <a:prstGeom prst="rect">
            <a:avLst/>
          </a:prstGeom>
          <a:noFill/>
        </p:spPr>
        <p:txBody>
          <a:bodyPr wrap="none" rtlCol="0">
            <a:spAutoFit/>
          </a:bodyPr>
          <a:lstStyle/>
          <a:p>
            <a:r>
              <a:rPr lang="zh-CN" altLang="en-US" b="1" dirty="0" smtClean="0">
                <a:solidFill>
                  <a:srgbClr val="FF0000"/>
                </a:solidFill>
                <a:effectLst>
                  <a:outerShdw blurRad="38100" dist="38100" dir="2700000" algn="tl">
                    <a:srgbClr val="000000">
                      <a:alpha val="43137"/>
                    </a:srgbClr>
                  </a:outerShdw>
                </a:effectLst>
              </a:rPr>
              <a:t>不通</a:t>
            </a:r>
            <a:endParaRPr lang="zh-CN" altLang="en-US" b="1" dirty="0">
              <a:solidFill>
                <a:srgbClr val="FF0000"/>
              </a:solidFill>
              <a:effectLst>
                <a:outerShdw blurRad="38100" dist="38100" dir="2700000" algn="tl">
                  <a:srgbClr val="000000">
                    <a:alpha val="43137"/>
                  </a:srgbClr>
                </a:outerShdw>
              </a:effectLst>
            </a:endParaRPr>
          </a:p>
        </p:txBody>
      </p:sp>
      <p:sp>
        <p:nvSpPr>
          <p:cNvPr id="154" name="TextBox 153"/>
          <p:cNvSpPr txBox="1"/>
          <p:nvPr/>
        </p:nvSpPr>
        <p:spPr>
          <a:xfrm>
            <a:off x="3491880" y="2708920"/>
            <a:ext cx="646331" cy="369332"/>
          </a:xfrm>
          <a:prstGeom prst="rect">
            <a:avLst/>
          </a:prstGeom>
          <a:noFill/>
        </p:spPr>
        <p:txBody>
          <a:bodyPr wrap="none" rtlCol="0">
            <a:spAutoFit/>
          </a:bodyPr>
          <a:lstStyle/>
          <a:p>
            <a:r>
              <a:rPr lang="zh-CN" altLang="en-US" b="1" dirty="0" smtClean="0">
                <a:solidFill>
                  <a:srgbClr val="FF0000"/>
                </a:solidFill>
                <a:effectLst>
                  <a:outerShdw blurRad="38100" dist="38100" dir="2700000" algn="tl">
                    <a:srgbClr val="000000">
                      <a:alpha val="43137"/>
                    </a:srgbClr>
                  </a:outerShdw>
                </a:effectLst>
              </a:rPr>
              <a:t>不通</a:t>
            </a:r>
            <a:endParaRPr lang="zh-CN" altLang="en-US" b="1" dirty="0">
              <a:solidFill>
                <a:srgbClr val="FF0000"/>
              </a:solidFill>
              <a:effectLst>
                <a:outerShdw blurRad="38100" dist="38100" dir="2700000" algn="tl">
                  <a:srgbClr val="000000">
                    <a:alpha val="43137"/>
                  </a:srgbClr>
                </a:outerShdw>
              </a:effectLst>
            </a:endParaRPr>
          </a:p>
        </p:txBody>
      </p:sp>
      <p:sp>
        <p:nvSpPr>
          <p:cNvPr id="155" name="TextBox 154"/>
          <p:cNvSpPr txBox="1"/>
          <p:nvPr/>
        </p:nvSpPr>
        <p:spPr>
          <a:xfrm>
            <a:off x="5076056" y="4715852"/>
            <a:ext cx="646331" cy="369332"/>
          </a:xfrm>
          <a:prstGeom prst="rect">
            <a:avLst/>
          </a:prstGeom>
          <a:noFill/>
        </p:spPr>
        <p:txBody>
          <a:bodyPr wrap="none" rtlCol="0">
            <a:spAutoFit/>
          </a:bodyPr>
          <a:lstStyle/>
          <a:p>
            <a:r>
              <a:rPr lang="zh-CN" altLang="en-US" b="1" dirty="0" smtClean="0">
                <a:solidFill>
                  <a:srgbClr val="FF0000"/>
                </a:solidFill>
                <a:effectLst>
                  <a:outerShdw blurRad="38100" dist="38100" dir="2700000" algn="tl">
                    <a:srgbClr val="000000">
                      <a:alpha val="43137"/>
                    </a:srgbClr>
                  </a:outerShdw>
                </a:effectLst>
              </a:rPr>
              <a:t>不通</a:t>
            </a:r>
            <a:endParaRPr lang="zh-CN" altLang="en-US" b="1" dirty="0">
              <a:solidFill>
                <a:srgbClr val="FF0000"/>
              </a:solidFill>
              <a:effectLst>
                <a:outerShdw blurRad="38100" dist="38100" dir="2700000" algn="tl">
                  <a:srgbClr val="000000">
                    <a:alpha val="43137"/>
                  </a:srgbClr>
                </a:outerShdw>
              </a:effectLst>
            </a:endParaRPr>
          </a:p>
        </p:txBody>
      </p:sp>
      <p:sp>
        <p:nvSpPr>
          <p:cNvPr id="157" name="任意多边形 156"/>
          <p:cNvSpPr/>
          <p:nvPr/>
        </p:nvSpPr>
        <p:spPr>
          <a:xfrm flipH="1">
            <a:off x="3491881" y="2348880"/>
            <a:ext cx="2170822" cy="3136900"/>
          </a:xfrm>
          <a:custGeom>
            <a:avLst/>
            <a:gdLst>
              <a:gd name="connsiteX0" fmla="*/ 40217 w 2148417"/>
              <a:gd name="connsiteY0" fmla="*/ 0 h 3136900"/>
              <a:gd name="connsiteX1" fmla="*/ 230717 w 2148417"/>
              <a:gd name="connsiteY1" fmla="*/ 1270000 h 3136900"/>
              <a:gd name="connsiteX2" fmla="*/ 1424517 w 2148417"/>
              <a:gd name="connsiteY2" fmla="*/ 1536700 h 3136900"/>
              <a:gd name="connsiteX3" fmla="*/ 2021417 w 2148417"/>
              <a:gd name="connsiteY3" fmla="*/ 2006600 h 3136900"/>
              <a:gd name="connsiteX4" fmla="*/ 2148417 w 2148417"/>
              <a:gd name="connsiteY4" fmla="*/ 3136900 h 313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417" h="3136900">
                <a:moveTo>
                  <a:pt x="40217" y="0"/>
                </a:moveTo>
                <a:cubicBezTo>
                  <a:pt x="20108" y="506941"/>
                  <a:pt x="0" y="1013883"/>
                  <a:pt x="230717" y="1270000"/>
                </a:cubicBezTo>
                <a:cubicBezTo>
                  <a:pt x="461434" y="1526117"/>
                  <a:pt x="1126067" y="1413933"/>
                  <a:pt x="1424517" y="1536700"/>
                </a:cubicBezTo>
                <a:cubicBezTo>
                  <a:pt x="1722967" y="1659467"/>
                  <a:pt x="1900767" y="1739900"/>
                  <a:pt x="2021417" y="2006600"/>
                </a:cubicBezTo>
                <a:cubicBezTo>
                  <a:pt x="2142067" y="2273300"/>
                  <a:pt x="2145242" y="2705100"/>
                  <a:pt x="2148417" y="3136900"/>
                </a:cubicBezTo>
              </a:path>
            </a:pathLst>
          </a:custGeom>
          <a:ln w="38100">
            <a:solidFill>
              <a:srgbClr val="FF0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8" name="环形箭头 157"/>
          <p:cNvSpPr/>
          <p:nvPr/>
        </p:nvSpPr>
        <p:spPr>
          <a:xfrm rot="10800000" flipV="1">
            <a:off x="3851920" y="3140968"/>
            <a:ext cx="1455018" cy="1476102"/>
          </a:xfrm>
          <a:prstGeom prst="circularArrow">
            <a:avLst>
              <a:gd name="adj1" fmla="val 9075"/>
              <a:gd name="adj2" fmla="val 1908828"/>
              <a:gd name="adj3" fmla="val 18564087"/>
              <a:gd name="adj4" fmla="val 12770986"/>
              <a:gd name="adj5" fmla="val 9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TextBox 158"/>
          <p:cNvSpPr txBox="1"/>
          <p:nvPr/>
        </p:nvSpPr>
        <p:spPr>
          <a:xfrm>
            <a:off x="5235018" y="2708920"/>
            <a:ext cx="417102" cy="369332"/>
          </a:xfrm>
          <a:prstGeom prst="rect">
            <a:avLst/>
          </a:prstGeom>
          <a:noFill/>
        </p:spPr>
        <p:txBody>
          <a:bodyPr wrap="none" rtlCol="0">
            <a:spAutoFit/>
          </a:bodyPr>
          <a:lstStyle/>
          <a:p>
            <a:r>
              <a:rPr lang="zh-CN" altLang="en-US" b="1" dirty="0" smtClean="0">
                <a:solidFill>
                  <a:srgbClr val="FF0000"/>
                </a:solidFill>
                <a:effectLst>
                  <a:outerShdw blurRad="38100" dist="38100" dir="2700000" algn="tl">
                    <a:srgbClr val="000000">
                      <a:alpha val="43137"/>
                    </a:srgbClr>
                  </a:outerShdw>
                </a:effectLst>
              </a:rPr>
              <a:t>通</a:t>
            </a:r>
            <a:endParaRPr lang="zh-CN" altLang="en-US" b="1" dirty="0">
              <a:solidFill>
                <a:srgbClr val="FF0000"/>
              </a:solidFill>
              <a:effectLst>
                <a:outerShdw blurRad="38100" dist="38100" dir="2700000" algn="tl">
                  <a:srgbClr val="000000">
                    <a:alpha val="43137"/>
                  </a:srgbClr>
                </a:outerShdw>
              </a:effectLst>
            </a:endParaRPr>
          </a:p>
        </p:txBody>
      </p:sp>
      <p:sp>
        <p:nvSpPr>
          <p:cNvPr id="160" name="TextBox 159"/>
          <p:cNvSpPr txBox="1"/>
          <p:nvPr/>
        </p:nvSpPr>
        <p:spPr>
          <a:xfrm>
            <a:off x="3563888" y="4653136"/>
            <a:ext cx="417102" cy="369332"/>
          </a:xfrm>
          <a:prstGeom prst="rect">
            <a:avLst/>
          </a:prstGeom>
          <a:noFill/>
        </p:spPr>
        <p:txBody>
          <a:bodyPr wrap="none" rtlCol="0">
            <a:spAutoFit/>
          </a:bodyPr>
          <a:lstStyle/>
          <a:p>
            <a:r>
              <a:rPr lang="zh-CN" altLang="en-US" b="1" dirty="0" smtClean="0">
                <a:solidFill>
                  <a:srgbClr val="FF0000"/>
                </a:solidFill>
                <a:effectLst>
                  <a:outerShdw blurRad="38100" dist="38100" dir="2700000" algn="tl">
                    <a:srgbClr val="000000">
                      <a:alpha val="43137"/>
                    </a:srgbClr>
                  </a:outerShdw>
                </a:effectLst>
              </a:rPr>
              <a:t>通</a:t>
            </a:r>
            <a:endParaRPr lang="zh-CN" altLang="en-US" b="1" dirty="0">
              <a:solidFill>
                <a:srgbClr val="FF0000"/>
              </a:solidFill>
              <a:effectLst>
                <a:outerShdw blurRad="38100" dist="38100" dir="2700000" algn="tl">
                  <a:srgbClr val="000000">
                    <a:alpha val="43137"/>
                  </a:srgbClr>
                </a:outerShdw>
              </a:effectLst>
            </a:endParaRPr>
          </a:p>
        </p:txBody>
      </p:sp>
      <p:grpSp>
        <p:nvGrpSpPr>
          <p:cNvPr id="161" name="组合 17"/>
          <p:cNvGrpSpPr/>
          <p:nvPr/>
        </p:nvGrpSpPr>
        <p:grpSpPr>
          <a:xfrm>
            <a:off x="8676456" y="116632"/>
            <a:ext cx="370327" cy="432048"/>
            <a:chOff x="5940152" y="2420888"/>
            <a:chExt cx="432048" cy="504056"/>
          </a:xfrm>
        </p:grpSpPr>
        <p:sp>
          <p:nvSpPr>
            <p:cNvPr id="162" name="折角形 161"/>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57"/>
                                        </p:tgtEl>
                                        <p:attrNameLst>
                                          <p:attrName>style.visibility</p:attrName>
                                        </p:attrNameLst>
                                      </p:cBhvr>
                                      <p:to>
                                        <p:strVal val="visible"/>
                                      </p:to>
                                    </p:set>
                                    <p:animEffect transition="in" filter="wipe(up)">
                                      <p:cBhvr>
                                        <p:cTn id="51" dur="500"/>
                                        <p:tgtEl>
                                          <p:spTgt spid="157"/>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147" grpId="0" animBg="1"/>
      <p:bldP spid="150" grpId="0" animBg="1"/>
      <p:bldP spid="151" grpId="0"/>
      <p:bldP spid="154" grpId="0"/>
      <p:bldP spid="155" grpId="0"/>
      <p:bldP spid="157" grpId="0" animBg="1"/>
      <p:bldP spid="158" grpId="0" animBg="1"/>
      <p:bldP spid="159" grpId="0"/>
      <p:bldP spid="16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t>
            </a:r>
            <a:r>
              <a:rPr lang="zh-CN" altLang="en-US" dirty="0" smtClean="0"/>
              <a:t>桥的技术实现</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52</a:t>
            </a:fld>
            <a:endParaRPr lang="zh-CN" altLang="en-US"/>
          </a:p>
        </p:txBody>
      </p:sp>
      <p:grpSp>
        <p:nvGrpSpPr>
          <p:cNvPr id="6" name="组合 80"/>
          <p:cNvGrpSpPr/>
          <p:nvPr/>
        </p:nvGrpSpPr>
        <p:grpSpPr>
          <a:xfrm>
            <a:off x="4385126" y="5949280"/>
            <a:ext cx="373856" cy="171448"/>
            <a:chOff x="3745699" y="1981200"/>
            <a:chExt cx="373856" cy="171448"/>
          </a:xfrm>
        </p:grpSpPr>
        <p:cxnSp>
          <p:nvCxnSpPr>
            <p:cNvPr id="7" name="直接连接符 6"/>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 name="直接连接符 7"/>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9" name="直接连接符 8"/>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0" name="直接连接符 9"/>
          <p:cNvCxnSpPr/>
          <p:nvPr/>
        </p:nvCxnSpPr>
        <p:spPr bwMode="auto">
          <a:xfrm>
            <a:off x="4572000" y="1724025"/>
            <a:ext cx="0" cy="192807"/>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4341688" y="1719579"/>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 name="TextBox 11"/>
          <p:cNvSpPr txBox="1"/>
          <p:nvPr/>
        </p:nvSpPr>
        <p:spPr>
          <a:xfrm>
            <a:off x="4245837" y="1372706"/>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 name="直接连接符 12"/>
          <p:cNvCxnSpPr/>
          <p:nvPr/>
        </p:nvCxnSpPr>
        <p:spPr bwMode="auto">
          <a:xfrm>
            <a:off x="4572000" y="5805264"/>
            <a:ext cx="0" cy="138336"/>
          </a:xfrm>
          <a:prstGeom prst="line">
            <a:avLst/>
          </a:prstGeom>
          <a:noFill/>
          <a:ln w="38100" cap="flat" cmpd="sng" algn="ctr">
            <a:solidFill>
              <a:srgbClr val="000514"/>
            </a:solidFill>
            <a:prstDash val="solid"/>
            <a:round/>
            <a:headEnd type="none" w="med" len="med"/>
            <a:tailEnd type="none" w="med" len="med"/>
          </a:ln>
          <a:effectLst/>
        </p:spPr>
      </p:cxnSp>
      <p:cxnSp>
        <p:nvCxnSpPr>
          <p:cNvPr id="15" name="直接连接符 14"/>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3275856"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7" name="直接连接符 16"/>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5868144"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9" name="直接连接符 18"/>
          <p:cNvCxnSpPr/>
          <p:nvPr/>
        </p:nvCxnSpPr>
        <p:spPr bwMode="auto">
          <a:xfrm>
            <a:off x="3275856"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0" name="直接连接符 19"/>
          <p:cNvCxnSpPr/>
          <p:nvPr/>
        </p:nvCxnSpPr>
        <p:spPr bwMode="auto">
          <a:xfrm>
            <a:off x="5868144"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1" name="直接连接符 20"/>
          <p:cNvCxnSpPr/>
          <p:nvPr/>
        </p:nvCxnSpPr>
        <p:spPr bwMode="auto">
          <a:xfrm>
            <a:off x="3275856"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2" name="直接连接符 21"/>
          <p:cNvCxnSpPr/>
          <p:nvPr/>
        </p:nvCxnSpPr>
        <p:spPr bwMode="auto">
          <a:xfrm>
            <a:off x="4968875"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3275856"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5868144"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3275856"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5868144"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31" name="直接连接符 30"/>
          <p:cNvCxnSpPr/>
          <p:nvPr/>
        </p:nvCxnSpPr>
        <p:spPr bwMode="auto">
          <a:xfrm>
            <a:off x="3275856" y="5805264"/>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32" name="直接连接符 31"/>
          <p:cNvCxnSpPr/>
          <p:nvPr/>
        </p:nvCxnSpPr>
        <p:spPr bwMode="auto">
          <a:xfrm>
            <a:off x="4572000" y="5805264"/>
            <a:ext cx="1296144" cy="0"/>
          </a:xfrm>
          <a:prstGeom prst="line">
            <a:avLst/>
          </a:prstGeom>
          <a:noFill/>
          <a:ln w="38100" cap="flat" cmpd="sng" algn="ctr">
            <a:solidFill>
              <a:srgbClr val="000514"/>
            </a:solidFill>
            <a:prstDash val="solid"/>
            <a:round/>
            <a:headEnd type="none" w="med" len="med"/>
            <a:tailEnd type="none" w="med" len="med"/>
          </a:ln>
          <a:effectLst/>
        </p:spPr>
      </p:cxnSp>
      <p:grpSp>
        <p:nvGrpSpPr>
          <p:cNvPr id="14" name="组合 55"/>
          <p:cNvGrpSpPr/>
          <p:nvPr/>
        </p:nvGrpSpPr>
        <p:grpSpPr>
          <a:xfrm>
            <a:off x="4178052" y="3471864"/>
            <a:ext cx="783880" cy="792088"/>
            <a:chOff x="2392286" y="2599324"/>
            <a:chExt cx="783880" cy="792088"/>
          </a:xfrm>
        </p:grpSpPr>
        <p:sp>
          <p:nvSpPr>
            <p:cNvPr id="34" name="椭圆 3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35" name="TextBox 3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grpSp>
        <p:nvGrpSpPr>
          <p:cNvPr id="23" name="组合 72"/>
          <p:cNvGrpSpPr/>
          <p:nvPr/>
        </p:nvGrpSpPr>
        <p:grpSpPr>
          <a:xfrm flipH="1">
            <a:off x="2771800" y="2564904"/>
            <a:ext cx="641356" cy="648072"/>
            <a:chOff x="1979712" y="2924944"/>
            <a:chExt cx="648072" cy="648072"/>
          </a:xfrm>
          <a:noFill/>
        </p:grpSpPr>
        <p:sp>
          <p:nvSpPr>
            <p:cNvPr id="43" name="椭圆 4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4" name="直接箭头连接符 4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45" name="直接连接符 4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46" name="直接连接符 4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24" name="组合 72"/>
          <p:cNvGrpSpPr/>
          <p:nvPr/>
        </p:nvGrpSpPr>
        <p:grpSpPr>
          <a:xfrm flipH="1">
            <a:off x="2771800" y="4509120"/>
            <a:ext cx="641356" cy="648072"/>
            <a:chOff x="1979712" y="2924944"/>
            <a:chExt cx="648072" cy="648072"/>
          </a:xfrm>
          <a:noFill/>
        </p:grpSpPr>
        <p:sp>
          <p:nvSpPr>
            <p:cNvPr id="48" name="椭圆 47"/>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9" name="直接箭头连接符 48"/>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50" name="直接连接符 49"/>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1" name="直接连接符 50"/>
            <p:cNvCxnSpPr/>
            <p:nvPr/>
          </p:nvCxnSpPr>
          <p:spPr>
            <a:xfrm>
              <a:off x="2141510" y="2971089"/>
              <a:ext cx="266408" cy="282652"/>
            </a:xfrm>
            <a:prstGeom prst="line">
              <a:avLst/>
            </a:prstGeom>
            <a:grpFill/>
            <a:ln w="38100" cap="flat" cmpd="sng" algn="ctr">
              <a:solidFill>
                <a:srgbClr val="000514"/>
              </a:solidFill>
              <a:prstDash val="solid"/>
            </a:ln>
            <a:effectLst/>
          </p:spPr>
        </p:cxnSp>
      </p:grpSp>
      <p:grpSp>
        <p:nvGrpSpPr>
          <p:cNvPr id="29" name="组合 72"/>
          <p:cNvGrpSpPr/>
          <p:nvPr/>
        </p:nvGrpSpPr>
        <p:grpSpPr>
          <a:xfrm>
            <a:off x="5717412" y="2564904"/>
            <a:ext cx="654788" cy="648072"/>
            <a:chOff x="1979712" y="2924944"/>
            <a:chExt cx="648072" cy="648072"/>
          </a:xfrm>
          <a:noFill/>
        </p:grpSpPr>
        <p:sp>
          <p:nvSpPr>
            <p:cNvPr id="53" name="椭圆 5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54" name="直接箭头连接符 5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55" name="直接连接符 5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6" name="直接连接符 5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30" name="组合 72"/>
          <p:cNvGrpSpPr/>
          <p:nvPr/>
        </p:nvGrpSpPr>
        <p:grpSpPr>
          <a:xfrm>
            <a:off x="5724494" y="4509120"/>
            <a:ext cx="641356" cy="648072"/>
            <a:chOff x="1979712" y="2924944"/>
            <a:chExt cx="648072" cy="648072"/>
          </a:xfrm>
          <a:noFill/>
        </p:grpSpPr>
        <p:sp>
          <p:nvSpPr>
            <p:cNvPr id="59" name="椭圆 58"/>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60" name="直接箭头连接符 59"/>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61" name="直接连接符 60"/>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62" name="直接连接符 61"/>
            <p:cNvCxnSpPr/>
            <p:nvPr/>
          </p:nvCxnSpPr>
          <p:spPr>
            <a:xfrm>
              <a:off x="2141510" y="2971089"/>
              <a:ext cx="266408" cy="282652"/>
            </a:xfrm>
            <a:prstGeom prst="line">
              <a:avLst/>
            </a:prstGeom>
            <a:grpFill/>
            <a:ln w="38100" cap="flat" cmpd="sng" algn="ctr">
              <a:solidFill>
                <a:srgbClr val="000514"/>
              </a:solidFill>
              <a:prstDash val="solid"/>
            </a:ln>
            <a:effectLst/>
          </p:spPr>
        </p:cxnSp>
      </p:grpSp>
      <p:sp>
        <p:nvSpPr>
          <p:cNvPr id="68" name="矩形 67"/>
          <p:cNvSpPr/>
          <p:nvPr/>
        </p:nvSpPr>
        <p:spPr>
          <a:xfrm rot="5400000">
            <a:off x="6696236"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70" name="矩形 69"/>
          <p:cNvSpPr/>
          <p:nvPr/>
        </p:nvSpPr>
        <p:spPr>
          <a:xfrm rot="5400000">
            <a:off x="7344308"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80" name="直接连接符 79"/>
          <p:cNvCxnSpPr/>
          <p:nvPr/>
        </p:nvCxnSpPr>
        <p:spPr bwMode="auto">
          <a:xfrm>
            <a:off x="6169943" y="2902719"/>
            <a:ext cx="346273" cy="0"/>
          </a:xfrm>
          <a:prstGeom prst="line">
            <a:avLst/>
          </a:prstGeom>
          <a:noFill/>
          <a:ln w="38100" cap="flat" cmpd="sng" algn="ctr">
            <a:solidFill>
              <a:srgbClr val="000514"/>
            </a:solidFill>
            <a:prstDash val="solid"/>
            <a:round/>
            <a:headEnd type="none" w="med" len="med"/>
            <a:tailEnd type="none" w="med" len="med"/>
          </a:ln>
          <a:effectLst/>
        </p:spPr>
      </p:cxnSp>
      <p:cxnSp>
        <p:nvCxnSpPr>
          <p:cNvPr id="81" name="直接连接符 80"/>
          <p:cNvCxnSpPr/>
          <p:nvPr/>
        </p:nvCxnSpPr>
        <p:spPr bwMode="auto">
          <a:xfrm>
            <a:off x="6169943" y="4850110"/>
            <a:ext cx="983332" cy="0"/>
          </a:xfrm>
          <a:prstGeom prst="line">
            <a:avLst/>
          </a:prstGeom>
          <a:noFill/>
          <a:ln w="38100" cap="flat" cmpd="sng" algn="ctr">
            <a:solidFill>
              <a:srgbClr val="000514"/>
            </a:solidFill>
            <a:prstDash val="solid"/>
            <a:round/>
            <a:headEnd type="none" w="med" len="med"/>
            <a:tailEnd type="none" w="med" len="med"/>
          </a:ln>
          <a:effectLst/>
        </p:spPr>
      </p:cxnSp>
      <p:cxnSp>
        <p:nvCxnSpPr>
          <p:cNvPr id="84" name="直接连接符 83"/>
          <p:cNvCxnSpPr/>
          <p:nvPr/>
        </p:nvCxnSpPr>
        <p:spPr bwMode="auto">
          <a:xfrm>
            <a:off x="7086600" y="2902719"/>
            <a:ext cx="181992" cy="0"/>
          </a:xfrm>
          <a:prstGeom prst="line">
            <a:avLst/>
          </a:prstGeom>
          <a:noFill/>
          <a:ln w="38100" cap="flat" cmpd="sng" algn="ctr">
            <a:solidFill>
              <a:srgbClr val="000514"/>
            </a:solidFill>
            <a:prstDash val="solid"/>
            <a:round/>
            <a:headEnd type="none" w="med" len="med"/>
            <a:tailEnd type="none" w="med" len="med"/>
          </a:ln>
          <a:effectLst/>
        </p:spPr>
      </p:cxnSp>
      <p:cxnSp>
        <p:nvCxnSpPr>
          <p:cNvPr id="85" name="直接连接符 84"/>
          <p:cNvCxnSpPr/>
          <p:nvPr/>
        </p:nvCxnSpPr>
        <p:spPr bwMode="auto">
          <a:xfrm>
            <a:off x="7753350" y="4850110"/>
            <a:ext cx="1250950" cy="0"/>
          </a:xfrm>
          <a:prstGeom prst="line">
            <a:avLst/>
          </a:prstGeom>
          <a:noFill/>
          <a:ln w="38100" cap="flat" cmpd="sng" algn="ctr">
            <a:solidFill>
              <a:srgbClr val="000514"/>
            </a:solidFill>
            <a:prstDash val="solid"/>
            <a:round/>
            <a:headEnd type="none" w="med" len="med"/>
            <a:tailEnd type="none" w="med" len="med"/>
          </a:ln>
          <a:effectLst/>
        </p:spPr>
      </p:cxnSp>
      <p:grpSp>
        <p:nvGrpSpPr>
          <p:cNvPr id="65" name="组合 72"/>
          <p:cNvGrpSpPr/>
          <p:nvPr/>
        </p:nvGrpSpPr>
        <p:grpSpPr>
          <a:xfrm>
            <a:off x="7091898" y="3079375"/>
            <a:ext cx="641356" cy="648072"/>
            <a:chOff x="1979712" y="2924944"/>
            <a:chExt cx="648072" cy="648072"/>
          </a:xfrm>
          <a:noFill/>
        </p:grpSpPr>
        <p:sp>
          <p:nvSpPr>
            <p:cNvPr id="66" name="椭圆 6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71" name="直接箭头连接符 70"/>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72" name="直接连接符 71"/>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73" name="直接连接符 72"/>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77" name="直接连接符 76"/>
          <p:cNvCxnSpPr/>
          <p:nvPr/>
        </p:nvCxnSpPr>
        <p:spPr bwMode="auto">
          <a:xfrm>
            <a:off x="7251154" y="2917324"/>
            <a:ext cx="0" cy="216401"/>
          </a:xfrm>
          <a:prstGeom prst="line">
            <a:avLst/>
          </a:prstGeom>
          <a:noFill/>
          <a:ln w="38100" cap="flat" cmpd="sng" algn="ctr">
            <a:solidFill>
              <a:srgbClr val="000514"/>
            </a:solidFill>
            <a:prstDash val="solid"/>
            <a:round/>
            <a:headEnd type="none" w="med" len="med"/>
            <a:tailEnd type="none" w="med" len="med"/>
          </a:ln>
          <a:effectLst/>
        </p:spPr>
      </p:cxnSp>
      <p:grpSp>
        <p:nvGrpSpPr>
          <p:cNvPr id="79" name="组合 80"/>
          <p:cNvGrpSpPr/>
          <p:nvPr/>
        </p:nvGrpSpPr>
        <p:grpSpPr>
          <a:xfrm>
            <a:off x="7084913" y="3997444"/>
            <a:ext cx="373856" cy="171448"/>
            <a:chOff x="3745699" y="1981200"/>
            <a:chExt cx="373856" cy="171448"/>
          </a:xfrm>
        </p:grpSpPr>
        <p:cxnSp>
          <p:nvCxnSpPr>
            <p:cNvPr id="86" name="直接连接符 85"/>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7" name="直接连接符 86"/>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88" name="直接连接符 87"/>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89" name="直接连接符 88"/>
          <p:cNvCxnSpPr/>
          <p:nvPr/>
        </p:nvCxnSpPr>
        <p:spPr bwMode="auto">
          <a:xfrm>
            <a:off x="7271787" y="3710105"/>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91" name="矩形 90"/>
          <p:cNvSpPr/>
          <p:nvPr/>
        </p:nvSpPr>
        <p:spPr>
          <a:xfrm rot="5400000">
            <a:off x="8007238" y="3114489"/>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92" name="直接连接符 91"/>
          <p:cNvCxnSpPr/>
          <p:nvPr/>
        </p:nvCxnSpPr>
        <p:spPr bwMode="auto">
          <a:xfrm>
            <a:off x="8403282" y="3406775"/>
            <a:ext cx="601018" cy="0"/>
          </a:xfrm>
          <a:prstGeom prst="line">
            <a:avLst/>
          </a:prstGeom>
          <a:noFill/>
          <a:ln w="38100" cap="flat" cmpd="sng" algn="ctr">
            <a:solidFill>
              <a:srgbClr val="000514"/>
            </a:solidFill>
            <a:prstDash val="solid"/>
            <a:round/>
            <a:headEnd type="none" w="med" len="med"/>
            <a:tailEnd type="none" w="med" len="med"/>
          </a:ln>
          <a:effectLst/>
        </p:spPr>
      </p:cxnSp>
      <p:cxnSp>
        <p:nvCxnSpPr>
          <p:cNvPr id="94" name="直接连接符 93"/>
          <p:cNvCxnSpPr/>
          <p:nvPr/>
        </p:nvCxnSpPr>
        <p:spPr bwMode="auto">
          <a:xfrm>
            <a:off x="7539186" y="3406775"/>
            <a:ext cx="300980" cy="0"/>
          </a:xfrm>
          <a:prstGeom prst="line">
            <a:avLst/>
          </a:prstGeom>
          <a:noFill/>
          <a:ln w="38100" cap="flat" cmpd="sng" algn="ctr">
            <a:solidFill>
              <a:srgbClr val="000514"/>
            </a:solidFill>
            <a:prstDash val="solid"/>
            <a:round/>
            <a:headEnd type="none" w="med" len="med"/>
            <a:tailEnd type="none" w="med" len="med"/>
          </a:ln>
          <a:effectLst/>
        </p:spPr>
      </p:cxnSp>
      <p:grpSp>
        <p:nvGrpSpPr>
          <p:cNvPr id="119" name="组合 118"/>
          <p:cNvGrpSpPr/>
          <p:nvPr/>
        </p:nvGrpSpPr>
        <p:grpSpPr>
          <a:xfrm flipH="1">
            <a:off x="514349" y="2768228"/>
            <a:ext cx="2464968" cy="2160240"/>
            <a:chOff x="327943" y="2780928"/>
            <a:chExt cx="2500374" cy="2160240"/>
          </a:xfrm>
        </p:grpSpPr>
        <p:sp>
          <p:nvSpPr>
            <p:cNvPr id="99" name="矩形 98"/>
            <p:cNvSpPr/>
            <p:nvPr/>
          </p:nvSpPr>
          <p:spPr>
            <a:xfrm rot="5400000">
              <a:off x="854236"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100" name="矩形 99"/>
            <p:cNvSpPr/>
            <p:nvPr/>
          </p:nvSpPr>
          <p:spPr>
            <a:xfrm rot="5400000">
              <a:off x="1502308"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01" name="直接连接符 100"/>
            <p:cNvCxnSpPr/>
            <p:nvPr/>
          </p:nvCxnSpPr>
          <p:spPr bwMode="auto">
            <a:xfrm>
              <a:off x="327943" y="2902719"/>
              <a:ext cx="346273" cy="0"/>
            </a:xfrm>
            <a:prstGeom prst="line">
              <a:avLst/>
            </a:prstGeom>
            <a:noFill/>
            <a:ln w="38100" cap="flat" cmpd="sng" algn="ctr">
              <a:solidFill>
                <a:srgbClr val="000514"/>
              </a:solidFill>
              <a:prstDash val="solid"/>
              <a:round/>
              <a:headEnd type="none" w="med" len="med"/>
              <a:tailEnd type="none" w="med" len="med"/>
            </a:ln>
            <a:effectLst/>
          </p:spPr>
        </p:cxnSp>
        <p:cxnSp>
          <p:nvCxnSpPr>
            <p:cNvPr id="102" name="直接连接符 101"/>
            <p:cNvCxnSpPr/>
            <p:nvPr/>
          </p:nvCxnSpPr>
          <p:spPr bwMode="auto">
            <a:xfrm>
              <a:off x="327943" y="4850110"/>
              <a:ext cx="983332" cy="0"/>
            </a:xfrm>
            <a:prstGeom prst="line">
              <a:avLst/>
            </a:prstGeom>
            <a:noFill/>
            <a:ln w="38100" cap="flat" cmpd="sng" algn="ctr">
              <a:solidFill>
                <a:srgbClr val="000514"/>
              </a:solidFill>
              <a:prstDash val="solid"/>
              <a:round/>
              <a:headEnd type="none" w="med" len="med"/>
              <a:tailEnd type="none" w="med" len="med"/>
            </a:ln>
            <a:effectLst/>
          </p:spPr>
        </p:cxnSp>
        <p:cxnSp>
          <p:nvCxnSpPr>
            <p:cNvPr id="103" name="直接连接符 102"/>
            <p:cNvCxnSpPr/>
            <p:nvPr/>
          </p:nvCxnSpPr>
          <p:spPr bwMode="auto">
            <a:xfrm>
              <a:off x="1250280" y="2902719"/>
              <a:ext cx="248320" cy="0"/>
            </a:xfrm>
            <a:prstGeom prst="line">
              <a:avLst/>
            </a:prstGeom>
            <a:noFill/>
            <a:ln w="38100" cap="flat" cmpd="sng" algn="ctr">
              <a:solidFill>
                <a:srgbClr val="000514"/>
              </a:solidFill>
              <a:prstDash val="solid"/>
              <a:round/>
              <a:headEnd type="none" w="med" len="med"/>
              <a:tailEnd type="none" w="med" len="med"/>
            </a:ln>
            <a:effectLst/>
          </p:spPr>
        </p:cxnSp>
        <p:cxnSp>
          <p:nvCxnSpPr>
            <p:cNvPr id="104" name="直接连接符 103"/>
            <p:cNvCxnSpPr/>
            <p:nvPr/>
          </p:nvCxnSpPr>
          <p:spPr bwMode="auto">
            <a:xfrm>
              <a:off x="1911348" y="4850110"/>
              <a:ext cx="843539" cy="0"/>
            </a:xfrm>
            <a:prstGeom prst="line">
              <a:avLst/>
            </a:prstGeom>
            <a:noFill/>
            <a:ln w="38100" cap="flat" cmpd="sng" algn="ctr">
              <a:solidFill>
                <a:srgbClr val="000514"/>
              </a:solidFill>
              <a:prstDash val="solid"/>
              <a:round/>
              <a:headEnd type="none" w="med" len="med"/>
              <a:tailEnd type="none" w="med" len="med"/>
            </a:ln>
            <a:effectLst/>
          </p:spPr>
        </p:cxnSp>
        <p:grpSp>
          <p:nvGrpSpPr>
            <p:cNvPr id="105" name="组合 72"/>
            <p:cNvGrpSpPr/>
            <p:nvPr/>
          </p:nvGrpSpPr>
          <p:grpSpPr>
            <a:xfrm>
              <a:off x="1321906" y="3079375"/>
              <a:ext cx="641356" cy="648072"/>
              <a:chOff x="1979712" y="2924944"/>
              <a:chExt cx="648072" cy="648072"/>
            </a:xfrm>
            <a:noFill/>
          </p:grpSpPr>
          <p:sp>
            <p:nvSpPr>
              <p:cNvPr id="106" name="椭圆 10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07" name="直接箭头连接符 106"/>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108" name="直接连接符 107"/>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109" name="直接连接符 108"/>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110" name="直接连接符 109"/>
            <p:cNvCxnSpPr/>
            <p:nvPr/>
          </p:nvCxnSpPr>
          <p:spPr bwMode="auto">
            <a:xfrm>
              <a:off x="1481162" y="2917324"/>
              <a:ext cx="0" cy="216401"/>
            </a:xfrm>
            <a:prstGeom prst="line">
              <a:avLst/>
            </a:prstGeom>
            <a:noFill/>
            <a:ln w="38100" cap="flat" cmpd="sng" algn="ctr">
              <a:solidFill>
                <a:srgbClr val="000514"/>
              </a:solidFill>
              <a:prstDash val="solid"/>
              <a:round/>
              <a:headEnd type="none" w="med" len="med"/>
              <a:tailEnd type="none" w="med" len="med"/>
            </a:ln>
            <a:effectLst/>
          </p:spPr>
        </p:cxnSp>
        <p:grpSp>
          <p:nvGrpSpPr>
            <p:cNvPr id="111" name="组合 80"/>
            <p:cNvGrpSpPr/>
            <p:nvPr/>
          </p:nvGrpSpPr>
          <p:grpSpPr>
            <a:xfrm>
              <a:off x="1314921" y="3997444"/>
              <a:ext cx="373856" cy="171448"/>
              <a:chOff x="3745699" y="1981200"/>
              <a:chExt cx="373856" cy="171448"/>
            </a:xfrm>
          </p:grpSpPr>
          <p:cxnSp>
            <p:nvCxnSpPr>
              <p:cNvPr id="112" name="直接连接符 111"/>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13" name="直接连接符 112"/>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14" name="直接连接符 113"/>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15" name="直接连接符 114"/>
            <p:cNvCxnSpPr/>
            <p:nvPr/>
          </p:nvCxnSpPr>
          <p:spPr bwMode="auto">
            <a:xfrm>
              <a:off x="1501795" y="3710105"/>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116" name="矩形 115"/>
            <p:cNvSpPr/>
            <p:nvPr/>
          </p:nvSpPr>
          <p:spPr>
            <a:xfrm rot="5400000">
              <a:off x="2237246" y="3114489"/>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17" name="直接连接符 116"/>
            <p:cNvCxnSpPr/>
            <p:nvPr/>
          </p:nvCxnSpPr>
          <p:spPr bwMode="auto">
            <a:xfrm>
              <a:off x="2633290" y="3406775"/>
              <a:ext cx="195027" cy="0"/>
            </a:xfrm>
            <a:prstGeom prst="line">
              <a:avLst/>
            </a:prstGeom>
            <a:noFill/>
            <a:ln w="38100" cap="flat" cmpd="sng" algn="ctr">
              <a:solidFill>
                <a:srgbClr val="000514"/>
              </a:solidFill>
              <a:prstDash val="solid"/>
              <a:round/>
              <a:headEnd type="none" w="med" len="med"/>
              <a:tailEnd type="none" w="med" len="med"/>
            </a:ln>
            <a:effectLst/>
          </p:spPr>
        </p:cxnSp>
        <p:cxnSp>
          <p:nvCxnSpPr>
            <p:cNvPr id="118" name="直接连接符 117"/>
            <p:cNvCxnSpPr/>
            <p:nvPr/>
          </p:nvCxnSpPr>
          <p:spPr bwMode="auto">
            <a:xfrm>
              <a:off x="1759532" y="3406775"/>
              <a:ext cx="300980" cy="0"/>
            </a:xfrm>
            <a:prstGeom prst="line">
              <a:avLst/>
            </a:prstGeom>
            <a:noFill/>
            <a:ln w="38100" cap="flat" cmpd="sng" algn="ctr">
              <a:solidFill>
                <a:srgbClr val="000514"/>
              </a:solidFill>
              <a:prstDash val="solid"/>
              <a:round/>
              <a:headEnd type="none" w="med" len="med"/>
              <a:tailEnd type="none" w="med" len="med"/>
            </a:ln>
            <a:effectLst/>
          </p:spPr>
        </p:cxnSp>
      </p:grpSp>
      <p:sp>
        <p:nvSpPr>
          <p:cNvPr id="95" name="TextBox 94"/>
          <p:cNvSpPr txBox="1"/>
          <p:nvPr/>
        </p:nvSpPr>
        <p:spPr>
          <a:xfrm>
            <a:off x="8609649" y="2996952"/>
            <a:ext cx="498855" cy="461665"/>
          </a:xfrm>
          <a:prstGeom prst="rect">
            <a:avLst/>
          </a:prstGeom>
          <a:noFill/>
        </p:spPr>
        <p:txBody>
          <a:bodyPr wrap="none" rtlCol="0">
            <a:spAutoFit/>
          </a:bodyPr>
          <a:lstStyle/>
          <a:p>
            <a:r>
              <a:rPr lang="en-US" altLang="zh-CN" sz="2400" dirty="0" smtClean="0"/>
              <a:t>P3</a:t>
            </a:r>
            <a:endParaRPr lang="zh-CN" altLang="en-US" sz="2400" dirty="0"/>
          </a:p>
        </p:txBody>
      </p:sp>
      <p:sp>
        <p:nvSpPr>
          <p:cNvPr id="97" name="TextBox 96"/>
          <p:cNvSpPr txBox="1"/>
          <p:nvPr/>
        </p:nvSpPr>
        <p:spPr>
          <a:xfrm>
            <a:off x="8609649" y="4437112"/>
            <a:ext cx="498855" cy="461665"/>
          </a:xfrm>
          <a:prstGeom prst="rect">
            <a:avLst/>
          </a:prstGeom>
          <a:noFill/>
        </p:spPr>
        <p:txBody>
          <a:bodyPr wrap="none" rtlCol="0">
            <a:spAutoFit/>
          </a:bodyPr>
          <a:lstStyle/>
          <a:p>
            <a:r>
              <a:rPr lang="en-US" altLang="zh-CN" sz="2400" dirty="0" smtClean="0"/>
              <a:t>P4</a:t>
            </a:r>
            <a:endParaRPr lang="zh-CN" altLang="en-US" sz="2400" dirty="0"/>
          </a:p>
        </p:txBody>
      </p:sp>
      <p:cxnSp>
        <p:nvCxnSpPr>
          <p:cNvPr id="98" name="直接连接符 97"/>
          <p:cNvCxnSpPr/>
          <p:nvPr/>
        </p:nvCxnSpPr>
        <p:spPr bwMode="auto">
          <a:xfrm>
            <a:off x="524694" y="3377947"/>
            <a:ext cx="0" cy="2870453"/>
          </a:xfrm>
          <a:prstGeom prst="line">
            <a:avLst/>
          </a:prstGeom>
          <a:noFill/>
          <a:ln w="38100" cap="flat" cmpd="sng" algn="ctr">
            <a:solidFill>
              <a:srgbClr val="000514"/>
            </a:solidFill>
            <a:prstDash val="solid"/>
            <a:round/>
            <a:headEnd type="none" w="med" len="med"/>
            <a:tailEnd type="none" w="med" len="med"/>
          </a:ln>
          <a:effectLst/>
        </p:spPr>
      </p:cxnSp>
      <p:sp>
        <p:nvSpPr>
          <p:cNvPr id="124" name="弧形 123"/>
          <p:cNvSpPr/>
          <p:nvPr/>
        </p:nvSpPr>
        <p:spPr bwMode="auto">
          <a:xfrm rot="16200000">
            <a:off x="443161" y="4768577"/>
            <a:ext cx="152400" cy="152400"/>
          </a:xfrm>
          <a:prstGeom prst="arc">
            <a:avLst>
              <a:gd name="adj1" fmla="val 16085462"/>
              <a:gd name="adj2" fmla="val 5408329"/>
            </a:avLst>
          </a:prstGeom>
          <a:noFill/>
          <a:ln w="38100" cap="flat" cmpd="sng" algn="ctr">
            <a:solidFill>
              <a:srgbClr val="00051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outerShdw blurRad="38100" dist="38100" dir="2700000" algn="tl">
                  <a:srgbClr val="000000">
                    <a:alpha val="43137"/>
                  </a:srgbClr>
                </a:outerShdw>
              </a:effectLst>
              <a:uLnTx/>
              <a:uFillTx/>
            </a:endParaRPr>
          </a:p>
        </p:txBody>
      </p:sp>
      <p:cxnSp>
        <p:nvCxnSpPr>
          <p:cNvPr id="130" name="直接连接符 129"/>
          <p:cNvCxnSpPr/>
          <p:nvPr/>
        </p:nvCxnSpPr>
        <p:spPr bwMode="auto">
          <a:xfrm flipH="1">
            <a:off x="160020" y="4837410"/>
            <a:ext cx="289561" cy="0"/>
          </a:xfrm>
          <a:prstGeom prst="line">
            <a:avLst/>
          </a:prstGeom>
          <a:noFill/>
          <a:ln w="38100" cap="flat" cmpd="sng" algn="ctr">
            <a:solidFill>
              <a:srgbClr val="000514"/>
            </a:solidFill>
            <a:prstDash val="solid"/>
            <a:round/>
            <a:headEnd type="none" w="med" len="med"/>
            <a:tailEnd type="none" w="med" len="med"/>
          </a:ln>
          <a:effectLst/>
        </p:spPr>
      </p:cxnSp>
      <p:cxnSp>
        <p:nvCxnSpPr>
          <p:cNvPr id="135" name="直接连接符 134"/>
          <p:cNvCxnSpPr/>
          <p:nvPr/>
        </p:nvCxnSpPr>
        <p:spPr bwMode="auto">
          <a:xfrm>
            <a:off x="179512" y="1412776"/>
            <a:ext cx="0" cy="3425904"/>
          </a:xfrm>
          <a:prstGeom prst="line">
            <a:avLst/>
          </a:prstGeom>
          <a:noFill/>
          <a:ln w="38100" cap="flat" cmpd="sng" algn="ctr">
            <a:solidFill>
              <a:srgbClr val="000514"/>
            </a:solidFill>
            <a:prstDash val="solid"/>
            <a:round/>
            <a:headEnd type="none" w="med" len="med"/>
            <a:tailEnd type="none" w="med" len="med"/>
          </a:ln>
          <a:effectLst/>
        </p:spPr>
      </p:cxnSp>
      <p:cxnSp>
        <p:nvCxnSpPr>
          <p:cNvPr id="137" name="直接连接符 136"/>
          <p:cNvCxnSpPr/>
          <p:nvPr/>
        </p:nvCxnSpPr>
        <p:spPr bwMode="auto">
          <a:xfrm flipH="1">
            <a:off x="160021" y="1412776"/>
            <a:ext cx="8444427" cy="0"/>
          </a:xfrm>
          <a:prstGeom prst="line">
            <a:avLst/>
          </a:prstGeom>
          <a:noFill/>
          <a:ln w="38100" cap="flat" cmpd="sng" algn="ctr">
            <a:solidFill>
              <a:srgbClr val="000514"/>
            </a:solidFill>
            <a:prstDash val="solid"/>
            <a:round/>
            <a:headEnd type="none" w="med" len="med"/>
            <a:tailEnd type="none" w="med" len="med"/>
          </a:ln>
          <a:effectLst/>
        </p:spPr>
      </p:cxnSp>
      <p:cxnSp>
        <p:nvCxnSpPr>
          <p:cNvPr id="139" name="直接连接符 138"/>
          <p:cNvCxnSpPr/>
          <p:nvPr/>
        </p:nvCxnSpPr>
        <p:spPr bwMode="auto">
          <a:xfrm>
            <a:off x="8604448" y="1412776"/>
            <a:ext cx="0" cy="2003524"/>
          </a:xfrm>
          <a:prstGeom prst="line">
            <a:avLst/>
          </a:prstGeom>
          <a:noFill/>
          <a:ln w="38100" cap="flat" cmpd="sng" algn="ctr">
            <a:solidFill>
              <a:srgbClr val="000514"/>
            </a:solidFill>
            <a:prstDash val="solid"/>
            <a:round/>
            <a:headEnd type="none" w="med" len="med"/>
            <a:tailEnd type="none" w="med" len="med"/>
          </a:ln>
          <a:effectLst/>
        </p:spPr>
      </p:cxnSp>
      <p:cxnSp>
        <p:nvCxnSpPr>
          <p:cNvPr id="141" name="直接连接符 140"/>
          <p:cNvCxnSpPr/>
          <p:nvPr/>
        </p:nvCxnSpPr>
        <p:spPr bwMode="auto">
          <a:xfrm flipH="1">
            <a:off x="522294" y="6237312"/>
            <a:ext cx="8101006" cy="0"/>
          </a:xfrm>
          <a:prstGeom prst="line">
            <a:avLst/>
          </a:prstGeom>
          <a:noFill/>
          <a:ln w="38100" cap="flat" cmpd="sng" algn="ctr">
            <a:solidFill>
              <a:srgbClr val="000514"/>
            </a:solidFill>
            <a:prstDash val="solid"/>
            <a:round/>
            <a:headEnd type="none" w="med" len="med"/>
            <a:tailEnd type="none" w="med" len="med"/>
          </a:ln>
          <a:effectLst/>
        </p:spPr>
      </p:cxnSp>
      <p:cxnSp>
        <p:nvCxnSpPr>
          <p:cNvPr id="144" name="直接连接符 143"/>
          <p:cNvCxnSpPr/>
          <p:nvPr/>
        </p:nvCxnSpPr>
        <p:spPr bwMode="auto">
          <a:xfrm>
            <a:off x="8614792" y="4869160"/>
            <a:ext cx="0" cy="1379240"/>
          </a:xfrm>
          <a:prstGeom prst="line">
            <a:avLst/>
          </a:prstGeom>
          <a:noFill/>
          <a:ln w="38100" cap="flat" cmpd="sng" algn="ctr">
            <a:solidFill>
              <a:srgbClr val="000514"/>
            </a:solidFill>
            <a:prstDash val="solid"/>
            <a:round/>
            <a:headEnd type="none" w="med" len="med"/>
            <a:tailEnd type="none" w="med" len="med"/>
          </a:ln>
          <a:effectLst/>
        </p:spPr>
      </p:cxnSp>
      <p:sp>
        <p:nvSpPr>
          <p:cNvPr id="151" name="TextBox 150"/>
          <p:cNvSpPr txBox="1"/>
          <p:nvPr/>
        </p:nvSpPr>
        <p:spPr>
          <a:xfrm>
            <a:off x="874192" y="4449812"/>
            <a:ext cx="498855" cy="461665"/>
          </a:xfrm>
          <a:prstGeom prst="rect">
            <a:avLst/>
          </a:prstGeom>
          <a:noFill/>
        </p:spPr>
        <p:txBody>
          <a:bodyPr wrap="none" rtlCol="0">
            <a:spAutoFit/>
          </a:bodyPr>
          <a:lstStyle/>
          <a:p>
            <a:r>
              <a:rPr lang="en-US" altLang="zh-CN" sz="2400" dirty="0" smtClean="0"/>
              <a:t>P3</a:t>
            </a:r>
            <a:endParaRPr lang="zh-CN" altLang="en-US" sz="2400" dirty="0"/>
          </a:p>
        </p:txBody>
      </p:sp>
      <p:sp>
        <p:nvSpPr>
          <p:cNvPr id="152" name="TextBox 151"/>
          <p:cNvSpPr txBox="1"/>
          <p:nvPr/>
        </p:nvSpPr>
        <p:spPr>
          <a:xfrm>
            <a:off x="8237040" y="4365104"/>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153" name="TextBox 152"/>
          <p:cNvSpPr txBox="1"/>
          <p:nvPr/>
        </p:nvSpPr>
        <p:spPr>
          <a:xfrm>
            <a:off x="388168" y="2905780"/>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154" name="TextBox 153"/>
          <p:cNvSpPr txBox="1"/>
          <p:nvPr/>
        </p:nvSpPr>
        <p:spPr>
          <a:xfrm>
            <a:off x="8604448" y="3337828"/>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0</a:t>
            </a:r>
            <a:endParaRPr lang="zh-CN" altLang="en-US" sz="2800" b="1" dirty="0">
              <a:solidFill>
                <a:srgbClr val="FF0000"/>
              </a:solidFill>
              <a:effectLst>
                <a:outerShdw blurRad="38100" dist="38100" dir="2700000" algn="tl">
                  <a:srgbClr val="000000">
                    <a:alpha val="43137"/>
                  </a:srgbClr>
                </a:outerShdw>
              </a:effectLst>
            </a:endParaRPr>
          </a:p>
        </p:txBody>
      </p:sp>
      <p:sp>
        <p:nvSpPr>
          <p:cNvPr id="155" name="TextBox 154"/>
          <p:cNvSpPr txBox="1"/>
          <p:nvPr/>
        </p:nvSpPr>
        <p:spPr>
          <a:xfrm>
            <a:off x="899592" y="4797152"/>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0</a:t>
            </a:r>
            <a:endParaRPr lang="zh-CN" altLang="en-US" sz="2800" b="1" dirty="0">
              <a:solidFill>
                <a:srgbClr val="FF0000"/>
              </a:solidFill>
              <a:effectLst>
                <a:outerShdw blurRad="38100" dist="38100" dir="2700000" algn="tl">
                  <a:srgbClr val="000000">
                    <a:alpha val="43137"/>
                  </a:srgbClr>
                </a:outerShdw>
              </a:effectLst>
            </a:endParaRPr>
          </a:p>
        </p:txBody>
      </p:sp>
      <p:sp>
        <p:nvSpPr>
          <p:cNvPr id="156" name="任意多边形 155"/>
          <p:cNvSpPr/>
          <p:nvPr/>
        </p:nvSpPr>
        <p:spPr>
          <a:xfrm>
            <a:off x="3503083" y="2348880"/>
            <a:ext cx="2148417" cy="3136900"/>
          </a:xfrm>
          <a:custGeom>
            <a:avLst/>
            <a:gdLst>
              <a:gd name="connsiteX0" fmla="*/ 40217 w 2148417"/>
              <a:gd name="connsiteY0" fmla="*/ 0 h 3136900"/>
              <a:gd name="connsiteX1" fmla="*/ 230717 w 2148417"/>
              <a:gd name="connsiteY1" fmla="*/ 1270000 h 3136900"/>
              <a:gd name="connsiteX2" fmla="*/ 1424517 w 2148417"/>
              <a:gd name="connsiteY2" fmla="*/ 1536700 h 3136900"/>
              <a:gd name="connsiteX3" fmla="*/ 2021417 w 2148417"/>
              <a:gd name="connsiteY3" fmla="*/ 2006600 h 3136900"/>
              <a:gd name="connsiteX4" fmla="*/ 2148417 w 2148417"/>
              <a:gd name="connsiteY4" fmla="*/ 3136900 h 313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417" h="3136900">
                <a:moveTo>
                  <a:pt x="40217" y="0"/>
                </a:moveTo>
                <a:cubicBezTo>
                  <a:pt x="20108" y="506941"/>
                  <a:pt x="0" y="1013883"/>
                  <a:pt x="230717" y="1270000"/>
                </a:cubicBezTo>
                <a:cubicBezTo>
                  <a:pt x="461434" y="1526117"/>
                  <a:pt x="1126067" y="1413933"/>
                  <a:pt x="1424517" y="1536700"/>
                </a:cubicBezTo>
                <a:cubicBezTo>
                  <a:pt x="1722967" y="1659467"/>
                  <a:pt x="1900767" y="1739900"/>
                  <a:pt x="2021417" y="2006600"/>
                </a:cubicBezTo>
                <a:cubicBezTo>
                  <a:pt x="2142067" y="2273300"/>
                  <a:pt x="2145242" y="2705100"/>
                  <a:pt x="2148417" y="3136900"/>
                </a:cubicBezTo>
              </a:path>
            </a:pathLst>
          </a:custGeom>
          <a:ln w="38100">
            <a:solidFill>
              <a:srgbClr val="FF0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环形箭头 156"/>
          <p:cNvSpPr/>
          <p:nvPr/>
        </p:nvSpPr>
        <p:spPr>
          <a:xfrm>
            <a:off x="3823345" y="3122935"/>
            <a:ext cx="1512168" cy="1512168"/>
          </a:xfrm>
          <a:prstGeom prst="circularArrow">
            <a:avLst>
              <a:gd name="adj1" fmla="val 9075"/>
              <a:gd name="adj2" fmla="val 1908828"/>
              <a:gd name="adj3" fmla="val 18564087"/>
              <a:gd name="adj4" fmla="val 12633359"/>
              <a:gd name="adj5" fmla="val 9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58" name="组合 17"/>
          <p:cNvGrpSpPr/>
          <p:nvPr/>
        </p:nvGrpSpPr>
        <p:grpSpPr>
          <a:xfrm>
            <a:off x="8676456" y="116632"/>
            <a:ext cx="370327" cy="432048"/>
            <a:chOff x="5940152" y="2420888"/>
            <a:chExt cx="432048" cy="504056"/>
          </a:xfrm>
        </p:grpSpPr>
        <p:sp>
          <p:nvSpPr>
            <p:cNvPr id="159" name="折角形 158"/>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6"/>
                                        </p:tgtEl>
                                        <p:attrNameLst>
                                          <p:attrName>style.visibility</p:attrName>
                                        </p:attrNameLst>
                                      </p:cBhvr>
                                      <p:to>
                                        <p:strVal val="visible"/>
                                      </p:to>
                                    </p:set>
                                    <p:animEffect transition="in" filter="wipe(up)">
                                      <p:cBhvr>
                                        <p:cTn id="19" dur="500"/>
                                        <p:tgtEl>
                                          <p:spTgt spid="156"/>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p:bldP spid="156" grpId="0" animBg="1"/>
      <p:bldP spid="1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t>
            </a:r>
            <a:r>
              <a:rPr lang="zh-CN" altLang="en-US" dirty="0" smtClean="0"/>
              <a:t>桥的技术实现</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53</a:t>
            </a:fld>
            <a:endParaRPr lang="zh-CN" altLang="en-US"/>
          </a:p>
        </p:txBody>
      </p:sp>
      <p:grpSp>
        <p:nvGrpSpPr>
          <p:cNvPr id="6" name="组合 80"/>
          <p:cNvGrpSpPr/>
          <p:nvPr/>
        </p:nvGrpSpPr>
        <p:grpSpPr>
          <a:xfrm>
            <a:off x="4385126" y="5949280"/>
            <a:ext cx="373856" cy="171448"/>
            <a:chOff x="3745699" y="1981200"/>
            <a:chExt cx="373856" cy="171448"/>
          </a:xfrm>
        </p:grpSpPr>
        <p:cxnSp>
          <p:nvCxnSpPr>
            <p:cNvPr id="7" name="直接连接符 6"/>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 name="直接连接符 7"/>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9" name="直接连接符 8"/>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0" name="直接连接符 9"/>
          <p:cNvCxnSpPr/>
          <p:nvPr/>
        </p:nvCxnSpPr>
        <p:spPr bwMode="auto">
          <a:xfrm>
            <a:off x="4572000" y="1724025"/>
            <a:ext cx="0" cy="192807"/>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4341688" y="1719579"/>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 name="TextBox 11"/>
          <p:cNvSpPr txBox="1"/>
          <p:nvPr/>
        </p:nvSpPr>
        <p:spPr>
          <a:xfrm>
            <a:off x="4245837" y="1372706"/>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 name="直接连接符 12"/>
          <p:cNvCxnSpPr/>
          <p:nvPr/>
        </p:nvCxnSpPr>
        <p:spPr bwMode="auto">
          <a:xfrm>
            <a:off x="4572000" y="5805264"/>
            <a:ext cx="0" cy="138336"/>
          </a:xfrm>
          <a:prstGeom prst="line">
            <a:avLst/>
          </a:prstGeom>
          <a:noFill/>
          <a:ln w="38100" cap="flat" cmpd="sng" algn="ctr">
            <a:solidFill>
              <a:srgbClr val="000514"/>
            </a:solidFill>
            <a:prstDash val="solid"/>
            <a:round/>
            <a:headEnd type="none" w="med" len="med"/>
            <a:tailEnd type="none" w="med" len="med"/>
          </a:ln>
          <a:effectLst/>
        </p:spPr>
      </p:cxnSp>
      <p:cxnSp>
        <p:nvCxnSpPr>
          <p:cNvPr id="15" name="直接连接符 14"/>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3275856"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7" name="直接连接符 16"/>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5868144"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9" name="直接连接符 18"/>
          <p:cNvCxnSpPr/>
          <p:nvPr/>
        </p:nvCxnSpPr>
        <p:spPr bwMode="auto">
          <a:xfrm>
            <a:off x="3275856"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0" name="直接连接符 19"/>
          <p:cNvCxnSpPr/>
          <p:nvPr/>
        </p:nvCxnSpPr>
        <p:spPr bwMode="auto">
          <a:xfrm>
            <a:off x="5868144"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1" name="直接连接符 20"/>
          <p:cNvCxnSpPr/>
          <p:nvPr/>
        </p:nvCxnSpPr>
        <p:spPr bwMode="auto">
          <a:xfrm>
            <a:off x="3275856"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2" name="直接连接符 21"/>
          <p:cNvCxnSpPr/>
          <p:nvPr/>
        </p:nvCxnSpPr>
        <p:spPr bwMode="auto">
          <a:xfrm>
            <a:off x="4968875"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3275856"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5868144"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3275856"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5868144"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31" name="直接连接符 30"/>
          <p:cNvCxnSpPr/>
          <p:nvPr/>
        </p:nvCxnSpPr>
        <p:spPr bwMode="auto">
          <a:xfrm>
            <a:off x="3275856" y="5805264"/>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32" name="直接连接符 31"/>
          <p:cNvCxnSpPr/>
          <p:nvPr/>
        </p:nvCxnSpPr>
        <p:spPr bwMode="auto">
          <a:xfrm>
            <a:off x="4572000" y="5805264"/>
            <a:ext cx="1296144" cy="0"/>
          </a:xfrm>
          <a:prstGeom prst="line">
            <a:avLst/>
          </a:prstGeom>
          <a:noFill/>
          <a:ln w="38100" cap="flat" cmpd="sng" algn="ctr">
            <a:solidFill>
              <a:srgbClr val="000514"/>
            </a:solidFill>
            <a:prstDash val="solid"/>
            <a:round/>
            <a:headEnd type="none" w="med" len="med"/>
            <a:tailEnd type="none" w="med" len="med"/>
          </a:ln>
          <a:effectLst/>
        </p:spPr>
      </p:cxnSp>
      <p:grpSp>
        <p:nvGrpSpPr>
          <p:cNvPr id="14" name="组合 55"/>
          <p:cNvGrpSpPr/>
          <p:nvPr/>
        </p:nvGrpSpPr>
        <p:grpSpPr>
          <a:xfrm>
            <a:off x="4178052" y="3471864"/>
            <a:ext cx="783880" cy="792088"/>
            <a:chOff x="2392286" y="2599324"/>
            <a:chExt cx="783880" cy="792088"/>
          </a:xfrm>
        </p:grpSpPr>
        <p:sp>
          <p:nvSpPr>
            <p:cNvPr id="34" name="椭圆 3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35" name="TextBox 3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grpSp>
        <p:nvGrpSpPr>
          <p:cNvPr id="23" name="组合 72"/>
          <p:cNvGrpSpPr/>
          <p:nvPr/>
        </p:nvGrpSpPr>
        <p:grpSpPr>
          <a:xfrm flipH="1">
            <a:off x="2771800" y="2564904"/>
            <a:ext cx="641356" cy="648072"/>
            <a:chOff x="1979712" y="2924944"/>
            <a:chExt cx="648072" cy="648072"/>
          </a:xfrm>
          <a:noFill/>
        </p:grpSpPr>
        <p:sp>
          <p:nvSpPr>
            <p:cNvPr id="43" name="椭圆 4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4" name="直接箭头连接符 4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45" name="直接连接符 4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46" name="直接连接符 4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24" name="组合 72"/>
          <p:cNvGrpSpPr/>
          <p:nvPr/>
        </p:nvGrpSpPr>
        <p:grpSpPr>
          <a:xfrm flipH="1">
            <a:off x="2771800" y="4509120"/>
            <a:ext cx="641356" cy="648072"/>
            <a:chOff x="1979712" y="2924944"/>
            <a:chExt cx="648072" cy="648072"/>
          </a:xfrm>
          <a:noFill/>
        </p:grpSpPr>
        <p:sp>
          <p:nvSpPr>
            <p:cNvPr id="48" name="椭圆 47"/>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9" name="直接箭头连接符 48"/>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50" name="直接连接符 49"/>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1" name="直接连接符 50"/>
            <p:cNvCxnSpPr/>
            <p:nvPr/>
          </p:nvCxnSpPr>
          <p:spPr>
            <a:xfrm>
              <a:off x="2141510" y="2971089"/>
              <a:ext cx="266408" cy="282652"/>
            </a:xfrm>
            <a:prstGeom prst="line">
              <a:avLst/>
            </a:prstGeom>
            <a:grpFill/>
            <a:ln w="38100" cap="flat" cmpd="sng" algn="ctr">
              <a:solidFill>
                <a:srgbClr val="000514"/>
              </a:solidFill>
              <a:prstDash val="solid"/>
            </a:ln>
            <a:effectLst/>
          </p:spPr>
        </p:cxnSp>
      </p:grpSp>
      <p:grpSp>
        <p:nvGrpSpPr>
          <p:cNvPr id="29" name="组合 72"/>
          <p:cNvGrpSpPr/>
          <p:nvPr/>
        </p:nvGrpSpPr>
        <p:grpSpPr>
          <a:xfrm>
            <a:off x="5717412" y="2564904"/>
            <a:ext cx="654788" cy="648072"/>
            <a:chOff x="1979712" y="2924944"/>
            <a:chExt cx="648072" cy="648072"/>
          </a:xfrm>
          <a:noFill/>
        </p:grpSpPr>
        <p:sp>
          <p:nvSpPr>
            <p:cNvPr id="53" name="椭圆 5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54" name="直接箭头连接符 5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55" name="直接连接符 5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6" name="直接连接符 5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30" name="组合 72"/>
          <p:cNvGrpSpPr/>
          <p:nvPr/>
        </p:nvGrpSpPr>
        <p:grpSpPr>
          <a:xfrm>
            <a:off x="5724494" y="4509120"/>
            <a:ext cx="641356" cy="648072"/>
            <a:chOff x="1979712" y="2924944"/>
            <a:chExt cx="648072" cy="648072"/>
          </a:xfrm>
          <a:noFill/>
        </p:grpSpPr>
        <p:sp>
          <p:nvSpPr>
            <p:cNvPr id="59" name="椭圆 58"/>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60" name="直接箭头连接符 59"/>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61" name="直接连接符 60"/>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62" name="直接连接符 61"/>
            <p:cNvCxnSpPr/>
            <p:nvPr/>
          </p:nvCxnSpPr>
          <p:spPr>
            <a:xfrm>
              <a:off x="2141510" y="2971089"/>
              <a:ext cx="266408" cy="282652"/>
            </a:xfrm>
            <a:prstGeom prst="line">
              <a:avLst/>
            </a:prstGeom>
            <a:grpFill/>
            <a:ln w="38100" cap="flat" cmpd="sng" algn="ctr">
              <a:solidFill>
                <a:srgbClr val="000514"/>
              </a:solidFill>
              <a:prstDash val="solid"/>
            </a:ln>
            <a:effectLst/>
          </p:spPr>
        </p:cxnSp>
      </p:grpSp>
      <p:sp>
        <p:nvSpPr>
          <p:cNvPr id="68" name="矩形 67"/>
          <p:cNvSpPr/>
          <p:nvPr/>
        </p:nvSpPr>
        <p:spPr>
          <a:xfrm rot="5400000">
            <a:off x="6696236"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70" name="矩形 69"/>
          <p:cNvSpPr/>
          <p:nvPr/>
        </p:nvSpPr>
        <p:spPr>
          <a:xfrm rot="5400000">
            <a:off x="7344308"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80" name="直接连接符 79"/>
          <p:cNvCxnSpPr/>
          <p:nvPr/>
        </p:nvCxnSpPr>
        <p:spPr bwMode="auto">
          <a:xfrm>
            <a:off x="6169943" y="2902719"/>
            <a:ext cx="346273" cy="0"/>
          </a:xfrm>
          <a:prstGeom prst="line">
            <a:avLst/>
          </a:prstGeom>
          <a:noFill/>
          <a:ln w="38100" cap="flat" cmpd="sng" algn="ctr">
            <a:solidFill>
              <a:srgbClr val="000514"/>
            </a:solidFill>
            <a:prstDash val="solid"/>
            <a:round/>
            <a:headEnd type="none" w="med" len="med"/>
            <a:tailEnd type="none" w="med" len="med"/>
          </a:ln>
          <a:effectLst/>
        </p:spPr>
      </p:cxnSp>
      <p:cxnSp>
        <p:nvCxnSpPr>
          <p:cNvPr id="81" name="直接连接符 80"/>
          <p:cNvCxnSpPr/>
          <p:nvPr/>
        </p:nvCxnSpPr>
        <p:spPr bwMode="auto">
          <a:xfrm>
            <a:off x="6169943" y="4850110"/>
            <a:ext cx="983332" cy="0"/>
          </a:xfrm>
          <a:prstGeom prst="line">
            <a:avLst/>
          </a:prstGeom>
          <a:noFill/>
          <a:ln w="38100" cap="flat" cmpd="sng" algn="ctr">
            <a:solidFill>
              <a:srgbClr val="000514"/>
            </a:solidFill>
            <a:prstDash val="solid"/>
            <a:round/>
            <a:headEnd type="none" w="med" len="med"/>
            <a:tailEnd type="none" w="med" len="med"/>
          </a:ln>
          <a:effectLst/>
        </p:spPr>
      </p:cxnSp>
      <p:cxnSp>
        <p:nvCxnSpPr>
          <p:cNvPr id="84" name="直接连接符 83"/>
          <p:cNvCxnSpPr/>
          <p:nvPr/>
        </p:nvCxnSpPr>
        <p:spPr bwMode="auto">
          <a:xfrm>
            <a:off x="7086600" y="2902719"/>
            <a:ext cx="181992" cy="0"/>
          </a:xfrm>
          <a:prstGeom prst="line">
            <a:avLst/>
          </a:prstGeom>
          <a:noFill/>
          <a:ln w="38100" cap="flat" cmpd="sng" algn="ctr">
            <a:solidFill>
              <a:srgbClr val="000514"/>
            </a:solidFill>
            <a:prstDash val="solid"/>
            <a:round/>
            <a:headEnd type="none" w="med" len="med"/>
            <a:tailEnd type="none" w="med" len="med"/>
          </a:ln>
          <a:effectLst/>
        </p:spPr>
      </p:cxnSp>
      <p:cxnSp>
        <p:nvCxnSpPr>
          <p:cNvPr id="85" name="直接连接符 84"/>
          <p:cNvCxnSpPr/>
          <p:nvPr/>
        </p:nvCxnSpPr>
        <p:spPr bwMode="auto">
          <a:xfrm>
            <a:off x="7753350" y="4850110"/>
            <a:ext cx="1250950" cy="0"/>
          </a:xfrm>
          <a:prstGeom prst="line">
            <a:avLst/>
          </a:prstGeom>
          <a:noFill/>
          <a:ln w="38100" cap="flat" cmpd="sng" algn="ctr">
            <a:solidFill>
              <a:srgbClr val="000514"/>
            </a:solidFill>
            <a:prstDash val="solid"/>
            <a:round/>
            <a:headEnd type="none" w="med" len="med"/>
            <a:tailEnd type="none" w="med" len="med"/>
          </a:ln>
          <a:effectLst/>
        </p:spPr>
      </p:cxnSp>
      <p:grpSp>
        <p:nvGrpSpPr>
          <p:cNvPr id="33" name="组合 72"/>
          <p:cNvGrpSpPr/>
          <p:nvPr/>
        </p:nvGrpSpPr>
        <p:grpSpPr>
          <a:xfrm>
            <a:off x="7091898" y="3079375"/>
            <a:ext cx="641356" cy="648072"/>
            <a:chOff x="1979712" y="2924944"/>
            <a:chExt cx="648072" cy="648072"/>
          </a:xfrm>
          <a:noFill/>
        </p:grpSpPr>
        <p:sp>
          <p:nvSpPr>
            <p:cNvPr id="66" name="椭圆 6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71" name="直接箭头连接符 70"/>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72" name="直接连接符 71"/>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73" name="直接连接符 72"/>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77" name="直接连接符 76"/>
          <p:cNvCxnSpPr/>
          <p:nvPr/>
        </p:nvCxnSpPr>
        <p:spPr bwMode="auto">
          <a:xfrm>
            <a:off x="7251154" y="2917324"/>
            <a:ext cx="0" cy="216401"/>
          </a:xfrm>
          <a:prstGeom prst="line">
            <a:avLst/>
          </a:prstGeom>
          <a:noFill/>
          <a:ln w="38100" cap="flat" cmpd="sng" algn="ctr">
            <a:solidFill>
              <a:srgbClr val="000514"/>
            </a:solidFill>
            <a:prstDash val="solid"/>
            <a:round/>
            <a:headEnd type="none" w="med" len="med"/>
            <a:tailEnd type="none" w="med" len="med"/>
          </a:ln>
          <a:effectLst/>
        </p:spPr>
      </p:cxnSp>
      <p:grpSp>
        <p:nvGrpSpPr>
          <p:cNvPr id="36" name="组合 80"/>
          <p:cNvGrpSpPr/>
          <p:nvPr/>
        </p:nvGrpSpPr>
        <p:grpSpPr>
          <a:xfrm>
            <a:off x="7084913" y="3997444"/>
            <a:ext cx="373856" cy="171448"/>
            <a:chOff x="3745699" y="1981200"/>
            <a:chExt cx="373856" cy="171448"/>
          </a:xfrm>
        </p:grpSpPr>
        <p:cxnSp>
          <p:nvCxnSpPr>
            <p:cNvPr id="86" name="直接连接符 85"/>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7" name="直接连接符 86"/>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88" name="直接连接符 87"/>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89" name="直接连接符 88"/>
          <p:cNvCxnSpPr/>
          <p:nvPr/>
        </p:nvCxnSpPr>
        <p:spPr bwMode="auto">
          <a:xfrm>
            <a:off x="7271787" y="3710105"/>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91" name="矩形 90"/>
          <p:cNvSpPr/>
          <p:nvPr/>
        </p:nvSpPr>
        <p:spPr>
          <a:xfrm rot="5400000">
            <a:off x="8007238" y="3114489"/>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92" name="直接连接符 91"/>
          <p:cNvCxnSpPr/>
          <p:nvPr/>
        </p:nvCxnSpPr>
        <p:spPr bwMode="auto">
          <a:xfrm>
            <a:off x="8403282" y="3406775"/>
            <a:ext cx="601018" cy="0"/>
          </a:xfrm>
          <a:prstGeom prst="line">
            <a:avLst/>
          </a:prstGeom>
          <a:noFill/>
          <a:ln w="38100" cap="flat" cmpd="sng" algn="ctr">
            <a:solidFill>
              <a:srgbClr val="000514"/>
            </a:solidFill>
            <a:prstDash val="solid"/>
            <a:round/>
            <a:headEnd type="none" w="med" len="med"/>
            <a:tailEnd type="none" w="med" len="med"/>
          </a:ln>
          <a:effectLst/>
        </p:spPr>
      </p:cxnSp>
      <p:cxnSp>
        <p:nvCxnSpPr>
          <p:cNvPr id="94" name="直接连接符 93"/>
          <p:cNvCxnSpPr/>
          <p:nvPr/>
        </p:nvCxnSpPr>
        <p:spPr bwMode="auto">
          <a:xfrm>
            <a:off x="7539186" y="3406775"/>
            <a:ext cx="300980" cy="0"/>
          </a:xfrm>
          <a:prstGeom prst="line">
            <a:avLst/>
          </a:prstGeom>
          <a:noFill/>
          <a:ln w="38100" cap="flat" cmpd="sng" algn="ctr">
            <a:solidFill>
              <a:srgbClr val="000514"/>
            </a:solidFill>
            <a:prstDash val="solid"/>
            <a:round/>
            <a:headEnd type="none" w="med" len="med"/>
            <a:tailEnd type="none" w="med" len="med"/>
          </a:ln>
          <a:effectLst/>
        </p:spPr>
      </p:cxnSp>
      <p:grpSp>
        <p:nvGrpSpPr>
          <p:cNvPr id="37" name="组合 118"/>
          <p:cNvGrpSpPr/>
          <p:nvPr/>
        </p:nvGrpSpPr>
        <p:grpSpPr>
          <a:xfrm flipH="1">
            <a:off x="514349" y="2768228"/>
            <a:ext cx="2464968" cy="2160240"/>
            <a:chOff x="327943" y="2780928"/>
            <a:chExt cx="2500374" cy="2160240"/>
          </a:xfrm>
        </p:grpSpPr>
        <p:sp>
          <p:nvSpPr>
            <p:cNvPr id="99" name="矩形 98"/>
            <p:cNvSpPr/>
            <p:nvPr/>
          </p:nvSpPr>
          <p:spPr>
            <a:xfrm rot="5400000">
              <a:off x="854236"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100" name="矩形 99"/>
            <p:cNvSpPr/>
            <p:nvPr/>
          </p:nvSpPr>
          <p:spPr>
            <a:xfrm rot="5400000">
              <a:off x="1502308"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01" name="直接连接符 100"/>
            <p:cNvCxnSpPr/>
            <p:nvPr/>
          </p:nvCxnSpPr>
          <p:spPr bwMode="auto">
            <a:xfrm>
              <a:off x="327943" y="2902719"/>
              <a:ext cx="346273" cy="0"/>
            </a:xfrm>
            <a:prstGeom prst="line">
              <a:avLst/>
            </a:prstGeom>
            <a:noFill/>
            <a:ln w="38100" cap="flat" cmpd="sng" algn="ctr">
              <a:solidFill>
                <a:srgbClr val="000514"/>
              </a:solidFill>
              <a:prstDash val="solid"/>
              <a:round/>
              <a:headEnd type="none" w="med" len="med"/>
              <a:tailEnd type="none" w="med" len="med"/>
            </a:ln>
            <a:effectLst/>
          </p:spPr>
        </p:cxnSp>
        <p:cxnSp>
          <p:nvCxnSpPr>
            <p:cNvPr id="102" name="直接连接符 101"/>
            <p:cNvCxnSpPr/>
            <p:nvPr/>
          </p:nvCxnSpPr>
          <p:spPr bwMode="auto">
            <a:xfrm>
              <a:off x="327943" y="4850110"/>
              <a:ext cx="983332" cy="0"/>
            </a:xfrm>
            <a:prstGeom prst="line">
              <a:avLst/>
            </a:prstGeom>
            <a:noFill/>
            <a:ln w="38100" cap="flat" cmpd="sng" algn="ctr">
              <a:solidFill>
                <a:srgbClr val="000514"/>
              </a:solidFill>
              <a:prstDash val="solid"/>
              <a:round/>
              <a:headEnd type="none" w="med" len="med"/>
              <a:tailEnd type="none" w="med" len="med"/>
            </a:ln>
            <a:effectLst/>
          </p:spPr>
        </p:cxnSp>
        <p:cxnSp>
          <p:nvCxnSpPr>
            <p:cNvPr id="103" name="直接连接符 102"/>
            <p:cNvCxnSpPr/>
            <p:nvPr/>
          </p:nvCxnSpPr>
          <p:spPr bwMode="auto">
            <a:xfrm>
              <a:off x="1250280" y="2902719"/>
              <a:ext cx="248320" cy="0"/>
            </a:xfrm>
            <a:prstGeom prst="line">
              <a:avLst/>
            </a:prstGeom>
            <a:noFill/>
            <a:ln w="38100" cap="flat" cmpd="sng" algn="ctr">
              <a:solidFill>
                <a:srgbClr val="000514"/>
              </a:solidFill>
              <a:prstDash val="solid"/>
              <a:round/>
              <a:headEnd type="none" w="med" len="med"/>
              <a:tailEnd type="none" w="med" len="med"/>
            </a:ln>
            <a:effectLst/>
          </p:spPr>
        </p:cxnSp>
        <p:cxnSp>
          <p:nvCxnSpPr>
            <p:cNvPr id="104" name="直接连接符 103"/>
            <p:cNvCxnSpPr/>
            <p:nvPr/>
          </p:nvCxnSpPr>
          <p:spPr bwMode="auto">
            <a:xfrm>
              <a:off x="1911348" y="4850110"/>
              <a:ext cx="843539" cy="0"/>
            </a:xfrm>
            <a:prstGeom prst="line">
              <a:avLst/>
            </a:prstGeom>
            <a:noFill/>
            <a:ln w="38100" cap="flat" cmpd="sng" algn="ctr">
              <a:solidFill>
                <a:srgbClr val="000514"/>
              </a:solidFill>
              <a:prstDash val="solid"/>
              <a:round/>
              <a:headEnd type="none" w="med" len="med"/>
              <a:tailEnd type="none" w="med" len="med"/>
            </a:ln>
            <a:effectLst/>
          </p:spPr>
        </p:cxnSp>
        <p:grpSp>
          <p:nvGrpSpPr>
            <p:cNvPr id="38" name="组合 72"/>
            <p:cNvGrpSpPr/>
            <p:nvPr/>
          </p:nvGrpSpPr>
          <p:grpSpPr>
            <a:xfrm>
              <a:off x="1321906" y="3079375"/>
              <a:ext cx="641356" cy="648072"/>
              <a:chOff x="1979712" y="2924944"/>
              <a:chExt cx="648072" cy="648072"/>
            </a:xfrm>
            <a:noFill/>
          </p:grpSpPr>
          <p:sp>
            <p:nvSpPr>
              <p:cNvPr id="106" name="椭圆 10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07" name="直接箭头连接符 106"/>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108" name="直接连接符 107"/>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109" name="直接连接符 108"/>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110" name="直接连接符 109"/>
            <p:cNvCxnSpPr/>
            <p:nvPr/>
          </p:nvCxnSpPr>
          <p:spPr bwMode="auto">
            <a:xfrm>
              <a:off x="1481162" y="2917324"/>
              <a:ext cx="0" cy="216401"/>
            </a:xfrm>
            <a:prstGeom prst="line">
              <a:avLst/>
            </a:prstGeom>
            <a:noFill/>
            <a:ln w="38100" cap="flat" cmpd="sng" algn="ctr">
              <a:solidFill>
                <a:srgbClr val="000514"/>
              </a:solidFill>
              <a:prstDash val="solid"/>
              <a:round/>
              <a:headEnd type="none" w="med" len="med"/>
              <a:tailEnd type="none" w="med" len="med"/>
            </a:ln>
            <a:effectLst/>
          </p:spPr>
        </p:cxnSp>
        <p:grpSp>
          <p:nvGrpSpPr>
            <p:cNvPr id="39" name="组合 80"/>
            <p:cNvGrpSpPr/>
            <p:nvPr/>
          </p:nvGrpSpPr>
          <p:grpSpPr>
            <a:xfrm>
              <a:off x="1314921" y="3997444"/>
              <a:ext cx="373856" cy="171448"/>
              <a:chOff x="3745699" y="1981200"/>
              <a:chExt cx="373856" cy="171448"/>
            </a:xfrm>
          </p:grpSpPr>
          <p:cxnSp>
            <p:nvCxnSpPr>
              <p:cNvPr id="112" name="直接连接符 111"/>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13" name="直接连接符 112"/>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14" name="直接连接符 113"/>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15" name="直接连接符 114"/>
            <p:cNvCxnSpPr/>
            <p:nvPr/>
          </p:nvCxnSpPr>
          <p:spPr bwMode="auto">
            <a:xfrm>
              <a:off x="1501795" y="3710105"/>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116" name="矩形 115"/>
            <p:cNvSpPr/>
            <p:nvPr/>
          </p:nvSpPr>
          <p:spPr>
            <a:xfrm rot="5400000">
              <a:off x="2237246" y="3114489"/>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17" name="直接连接符 116"/>
            <p:cNvCxnSpPr/>
            <p:nvPr/>
          </p:nvCxnSpPr>
          <p:spPr bwMode="auto">
            <a:xfrm>
              <a:off x="2633290" y="3406775"/>
              <a:ext cx="195027" cy="0"/>
            </a:xfrm>
            <a:prstGeom prst="line">
              <a:avLst/>
            </a:prstGeom>
            <a:noFill/>
            <a:ln w="38100" cap="flat" cmpd="sng" algn="ctr">
              <a:solidFill>
                <a:srgbClr val="000514"/>
              </a:solidFill>
              <a:prstDash val="solid"/>
              <a:round/>
              <a:headEnd type="none" w="med" len="med"/>
              <a:tailEnd type="none" w="med" len="med"/>
            </a:ln>
            <a:effectLst/>
          </p:spPr>
        </p:cxnSp>
        <p:cxnSp>
          <p:nvCxnSpPr>
            <p:cNvPr id="118" name="直接连接符 117"/>
            <p:cNvCxnSpPr/>
            <p:nvPr/>
          </p:nvCxnSpPr>
          <p:spPr bwMode="auto">
            <a:xfrm>
              <a:off x="1759532" y="3406775"/>
              <a:ext cx="300980" cy="0"/>
            </a:xfrm>
            <a:prstGeom prst="line">
              <a:avLst/>
            </a:prstGeom>
            <a:noFill/>
            <a:ln w="38100" cap="flat" cmpd="sng" algn="ctr">
              <a:solidFill>
                <a:srgbClr val="000514"/>
              </a:solidFill>
              <a:prstDash val="solid"/>
              <a:round/>
              <a:headEnd type="none" w="med" len="med"/>
              <a:tailEnd type="none" w="med" len="med"/>
            </a:ln>
            <a:effectLst/>
          </p:spPr>
        </p:cxnSp>
      </p:grpSp>
      <p:sp>
        <p:nvSpPr>
          <p:cNvPr id="95" name="TextBox 94"/>
          <p:cNvSpPr txBox="1"/>
          <p:nvPr/>
        </p:nvSpPr>
        <p:spPr>
          <a:xfrm>
            <a:off x="8609649" y="2996952"/>
            <a:ext cx="498855" cy="461665"/>
          </a:xfrm>
          <a:prstGeom prst="rect">
            <a:avLst/>
          </a:prstGeom>
          <a:noFill/>
        </p:spPr>
        <p:txBody>
          <a:bodyPr wrap="none" rtlCol="0">
            <a:spAutoFit/>
          </a:bodyPr>
          <a:lstStyle/>
          <a:p>
            <a:r>
              <a:rPr lang="en-US" altLang="zh-CN" sz="2400" dirty="0" smtClean="0"/>
              <a:t>P3</a:t>
            </a:r>
            <a:endParaRPr lang="zh-CN" altLang="en-US" sz="2400" dirty="0"/>
          </a:p>
        </p:txBody>
      </p:sp>
      <p:sp>
        <p:nvSpPr>
          <p:cNvPr id="97" name="TextBox 96"/>
          <p:cNvSpPr txBox="1"/>
          <p:nvPr/>
        </p:nvSpPr>
        <p:spPr>
          <a:xfrm>
            <a:off x="8609649" y="4437112"/>
            <a:ext cx="498855" cy="461665"/>
          </a:xfrm>
          <a:prstGeom prst="rect">
            <a:avLst/>
          </a:prstGeom>
          <a:noFill/>
        </p:spPr>
        <p:txBody>
          <a:bodyPr wrap="none" rtlCol="0">
            <a:spAutoFit/>
          </a:bodyPr>
          <a:lstStyle/>
          <a:p>
            <a:r>
              <a:rPr lang="en-US" altLang="zh-CN" sz="2400" dirty="0" smtClean="0"/>
              <a:t>P4</a:t>
            </a:r>
            <a:endParaRPr lang="zh-CN" altLang="en-US" sz="2400" dirty="0"/>
          </a:p>
        </p:txBody>
      </p:sp>
      <p:cxnSp>
        <p:nvCxnSpPr>
          <p:cNvPr id="98" name="直接连接符 97"/>
          <p:cNvCxnSpPr/>
          <p:nvPr/>
        </p:nvCxnSpPr>
        <p:spPr bwMode="auto">
          <a:xfrm>
            <a:off x="524694" y="3377947"/>
            <a:ext cx="0" cy="2870453"/>
          </a:xfrm>
          <a:prstGeom prst="line">
            <a:avLst/>
          </a:prstGeom>
          <a:noFill/>
          <a:ln w="38100" cap="flat" cmpd="sng" algn="ctr">
            <a:solidFill>
              <a:srgbClr val="000514"/>
            </a:solidFill>
            <a:prstDash val="solid"/>
            <a:round/>
            <a:headEnd type="none" w="med" len="med"/>
            <a:tailEnd type="none" w="med" len="med"/>
          </a:ln>
          <a:effectLst/>
        </p:spPr>
      </p:cxnSp>
      <p:sp>
        <p:nvSpPr>
          <p:cNvPr id="124" name="弧形 123"/>
          <p:cNvSpPr/>
          <p:nvPr/>
        </p:nvSpPr>
        <p:spPr bwMode="auto">
          <a:xfrm rot="16200000">
            <a:off x="443161" y="4768577"/>
            <a:ext cx="152400" cy="152400"/>
          </a:xfrm>
          <a:prstGeom prst="arc">
            <a:avLst>
              <a:gd name="adj1" fmla="val 16085462"/>
              <a:gd name="adj2" fmla="val 5408329"/>
            </a:avLst>
          </a:prstGeom>
          <a:noFill/>
          <a:ln w="38100" cap="flat" cmpd="sng" algn="ctr">
            <a:solidFill>
              <a:srgbClr val="00051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outerShdw blurRad="38100" dist="38100" dir="2700000" algn="tl">
                  <a:srgbClr val="000000">
                    <a:alpha val="43137"/>
                  </a:srgbClr>
                </a:outerShdw>
              </a:effectLst>
              <a:uLnTx/>
              <a:uFillTx/>
            </a:endParaRPr>
          </a:p>
        </p:txBody>
      </p:sp>
      <p:cxnSp>
        <p:nvCxnSpPr>
          <p:cNvPr id="130" name="直接连接符 129"/>
          <p:cNvCxnSpPr/>
          <p:nvPr/>
        </p:nvCxnSpPr>
        <p:spPr bwMode="auto">
          <a:xfrm flipH="1">
            <a:off x="160020" y="4837410"/>
            <a:ext cx="289561" cy="0"/>
          </a:xfrm>
          <a:prstGeom prst="line">
            <a:avLst/>
          </a:prstGeom>
          <a:noFill/>
          <a:ln w="38100" cap="flat" cmpd="sng" algn="ctr">
            <a:solidFill>
              <a:srgbClr val="000514"/>
            </a:solidFill>
            <a:prstDash val="solid"/>
            <a:round/>
            <a:headEnd type="none" w="med" len="med"/>
            <a:tailEnd type="none" w="med" len="med"/>
          </a:ln>
          <a:effectLst/>
        </p:spPr>
      </p:cxnSp>
      <p:cxnSp>
        <p:nvCxnSpPr>
          <p:cNvPr id="135" name="直接连接符 134"/>
          <p:cNvCxnSpPr/>
          <p:nvPr/>
        </p:nvCxnSpPr>
        <p:spPr bwMode="auto">
          <a:xfrm>
            <a:off x="179512" y="1412776"/>
            <a:ext cx="0" cy="3425904"/>
          </a:xfrm>
          <a:prstGeom prst="line">
            <a:avLst/>
          </a:prstGeom>
          <a:noFill/>
          <a:ln w="38100" cap="flat" cmpd="sng" algn="ctr">
            <a:solidFill>
              <a:srgbClr val="000514"/>
            </a:solidFill>
            <a:prstDash val="solid"/>
            <a:round/>
            <a:headEnd type="none" w="med" len="med"/>
            <a:tailEnd type="none" w="med" len="med"/>
          </a:ln>
          <a:effectLst/>
        </p:spPr>
      </p:cxnSp>
      <p:cxnSp>
        <p:nvCxnSpPr>
          <p:cNvPr id="137" name="直接连接符 136"/>
          <p:cNvCxnSpPr/>
          <p:nvPr/>
        </p:nvCxnSpPr>
        <p:spPr bwMode="auto">
          <a:xfrm flipH="1">
            <a:off x="160021" y="1412776"/>
            <a:ext cx="8444427" cy="0"/>
          </a:xfrm>
          <a:prstGeom prst="line">
            <a:avLst/>
          </a:prstGeom>
          <a:noFill/>
          <a:ln w="38100" cap="flat" cmpd="sng" algn="ctr">
            <a:solidFill>
              <a:srgbClr val="000514"/>
            </a:solidFill>
            <a:prstDash val="solid"/>
            <a:round/>
            <a:headEnd type="none" w="med" len="med"/>
            <a:tailEnd type="none" w="med" len="med"/>
          </a:ln>
          <a:effectLst/>
        </p:spPr>
      </p:cxnSp>
      <p:cxnSp>
        <p:nvCxnSpPr>
          <p:cNvPr id="139" name="直接连接符 138"/>
          <p:cNvCxnSpPr/>
          <p:nvPr/>
        </p:nvCxnSpPr>
        <p:spPr bwMode="auto">
          <a:xfrm>
            <a:off x="8604448" y="1412776"/>
            <a:ext cx="0" cy="2003524"/>
          </a:xfrm>
          <a:prstGeom prst="line">
            <a:avLst/>
          </a:prstGeom>
          <a:noFill/>
          <a:ln w="38100" cap="flat" cmpd="sng" algn="ctr">
            <a:solidFill>
              <a:srgbClr val="000514"/>
            </a:solidFill>
            <a:prstDash val="solid"/>
            <a:round/>
            <a:headEnd type="none" w="med" len="med"/>
            <a:tailEnd type="none" w="med" len="med"/>
          </a:ln>
          <a:effectLst/>
        </p:spPr>
      </p:cxnSp>
      <p:cxnSp>
        <p:nvCxnSpPr>
          <p:cNvPr id="141" name="直接连接符 140"/>
          <p:cNvCxnSpPr/>
          <p:nvPr/>
        </p:nvCxnSpPr>
        <p:spPr bwMode="auto">
          <a:xfrm flipH="1">
            <a:off x="522294" y="6237312"/>
            <a:ext cx="8101006" cy="0"/>
          </a:xfrm>
          <a:prstGeom prst="line">
            <a:avLst/>
          </a:prstGeom>
          <a:noFill/>
          <a:ln w="38100" cap="flat" cmpd="sng" algn="ctr">
            <a:solidFill>
              <a:srgbClr val="000514"/>
            </a:solidFill>
            <a:prstDash val="solid"/>
            <a:round/>
            <a:headEnd type="none" w="med" len="med"/>
            <a:tailEnd type="none" w="med" len="med"/>
          </a:ln>
          <a:effectLst/>
        </p:spPr>
      </p:cxnSp>
      <p:cxnSp>
        <p:nvCxnSpPr>
          <p:cNvPr id="144" name="直接连接符 143"/>
          <p:cNvCxnSpPr/>
          <p:nvPr/>
        </p:nvCxnSpPr>
        <p:spPr bwMode="auto">
          <a:xfrm>
            <a:off x="8614792" y="4869160"/>
            <a:ext cx="0" cy="1379240"/>
          </a:xfrm>
          <a:prstGeom prst="line">
            <a:avLst/>
          </a:prstGeom>
          <a:noFill/>
          <a:ln w="38100" cap="flat" cmpd="sng" algn="ctr">
            <a:solidFill>
              <a:srgbClr val="000514"/>
            </a:solidFill>
            <a:prstDash val="solid"/>
            <a:round/>
            <a:headEnd type="none" w="med" len="med"/>
            <a:tailEnd type="none" w="med" len="med"/>
          </a:ln>
          <a:effectLst/>
        </p:spPr>
      </p:cxnSp>
      <p:sp>
        <p:nvSpPr>
          <p:cNvPr id="151" name="TextBox 150"/>
          <p:cNvSpPr txBox="1"/>
          <p:nvPr/>
        </p:nvSpPr>
        <p:spPr>
          <a:xfrm>
            <a:off x="874192" y="4449812"/>
            <a:ext cx="498855" cy="461665"/>
          </a:xfrm>
          <a:prstGeom prst="rect">
            <a:avLst/>
          </a:prstGeom>
          <a:noFill/>
        </p:spPr>
        <p:txBody>
          <a:bodyPr wrap="none" rtlCol="0">
            <a:spAutoFit/>
          </a:bodyPr>
          <a:lstStyle/>
          <a:p>
            <a:r>
              <a:rPr lang="en-US" altLang="zh-CN" sz="2400" dirty="0" smtClean="0"/>
              <a:t>P3</a:t>
            </a:r>
            <a:endParaRPr lang="zh-CN" altLang="en-US" sz="2400" dirty="0"/>
          </a:p>
        </p:txBody>
      </p:sp>
      <p:sp>
        <p:nvSpPr>
          <p:cNvPr id="152" name="TextBox 151"/>
          <p:cNvSpPr txBox="1"/>
          <p:nvPr/>
        </p:nvSpPr>
        <p:spPr>
          <a:xfrm>
            <a:off x="8237040" y="4365104"/>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0</a:t>
            </a:r>
            <a:endParaRPr lang="zh-CN" altLang="en-US" sz="2800" b="1" dirty="0">
              <a:solidFill>
                <a:srgbClr val="FF0000"/>
              </a:solidFill>
              <a:effectLst>
                <a:outerShdw blurRad="38100" dist="38100" dir="2700000" algn="tl">
                  <a:srgbClr val="000000">
                    <a:alpha val="43137"/>
                  </a:srgbClr>
                </a:outerShdw>
              </a:effectLst>
            </a:endParaRPr>
          </a:p>
        </p:txBody>
      </p:sp>
      <p:sp>
        <p:nvSpPr>
          <p:cNvPr id="153" name="TextBox 152"/>
          <p:cNvSpPr txBox="1"/>
          <p:nvPr/>
        </p:nvSpPr>
        <p:spPr>
          <a:xfrm>
            <a:off x="388168" y="2905780"/>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0</a:t>
            </a:r>
            <a:endParaRPr lang="zh-CN" altLang="en-US" sz="2800" b="1" dirty="0">
              <a:solidFill>
                <a:srgbClr val="FF0000"/>
              </a:solidFill>
              <a:effectLst>
                <a:outerShdw blurRad="38100" dist="38100" dir="2700000" algn="tl">
                  <a:srgbClr val="000000">
                    <a:alpha val="43137"/>
                  </a:srgbClr>
                </a:outerShdw>
              </a:effectLst>
            </a:endParaRPr>
          </a:p>
        </p:txBody>
      </p:sp>
      <p:sp>
        <p:nvSpPr>
          <p:cNvPr id="154" name="TextBox 153"/>
          <p:cNvSpPr txBox="1"/>
          <p:nvPr/>
        </p:nvSpPr>
        <p:spPr>
          <a:xfrm>
            <a:off x="8604448" y="3337828"/>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155" name="TextBox 154"/>
          <p:cNvSpPr txBox="1"/>
          <p:nvPr/>
        </p:nvSpPr>
        <p:spPr>
          <a:xfrm>
            <a:off x="899592" y="4797152"/>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111" name="任意多边形 110"/>
          <p:cNvSpPr/>
          <p:nvPr/>
        </p:nvSpPr>
        <p:spPr>
          <a:xfrm flipH="1">
            <a:off x="3491881" y="2348880"/>
            <a:ext cx="2170822" cy="3136900"/>
          </a:xfrm>
          <a:custGeom>
            <a:avLst/>
            <a:gdLst>
              <a:gd name="connsiteX0" fmla="*/ 40217 w 2148417"/>
              <a:gd name="connsiteY0" fmla="*/ 0 h 3136900"/>
              <a:gd name="connsiteX1" fmla="*/ 230717 w 2148417"/>
              <a:gd name="connsiteY1" fmla="*/ 1270000 h 3136900"/>
              <a:gd name="connsiteX2" fmla="*/ 1424517 w 2148417"/>
              <a:gd name="connsiteY2" fmla="*/ 1536700 h 3136900"/>
              <a:gd name="connsiteX3" fmla="*/ 2021417 w 2148417"/>
              <a:gd name="connsiteY3" fmla="*/ 2006600 h 3136900"/>
              <a:gd name="connsiteX4" fmla="*/ 2148417 w 2148417"/>
              <a:gd name="connsiteY4" fmla="*/ 3136900 h 313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417" h="3136900">
                <a:moveTo>
                  <a:pt x="40217" y="0"/>
                </a:moveTo>
                <a:cubicBezTo>
                  <a:pt x="20108" y="506941"/>
                  <a:pt x="0" y="1013883"/>
                  <a:pt x="230717" y="1270000"/>
                </a:cubicBezTo>
                <a:cubicBezTo>
                  <a:pt x="461434" y="1526117"/>
                  <a:pt x="1126067" y="1413933"/>
                  <a:pt x="1424517" y="1536700"/>
                </a:cubicBezTo>
                <a:cubicBezTo>
                  <a:pt x="1722967" y="1659467"/>
                  <a:pt x="1900767" y="1739900"/>
                  <a:pt x="2021417" y="2006600"/>
                </a:cubicBezTo>
                <a:cubicBezTo>
                  <a:pt x="2142067" y="2273300"/>
                  <a:pt x="2145242" y="2705100"/>
                  <a:pt x="2148417" y="3136900"/>
                </a:cubicBezTo>
              </a:path>
            </a:pathLst>
          </a:custGeom>
          <a:ln w="38100">
            <a:solidFill>
              <a:srgbClr val="FF0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环形箭头 118"/>
          <p:cNvSpPr/>
          <p:nvPr/>
        </p:nvSpPr>
        <p:spPr>
          <a:xfrm flipH="1">
            <a:off x="3851920" y="3122935"/>
            <a:ext cx="1455018" cy="1512168"/>
          </a:xfrm>
          <a:prstGeom prst="circularArrow">
            <a:avLst>
              <a:gd name="adj1" fmla="val 9075"/>
              <a:gd name="adj2" fmla="val 1908828"/>
              <a:gd name="adj3" fmla="val 18564087"/>
              <a:gd name="adj4" fmla="val 12770986"/>
              <a:gd name="adj5" fmla="val 9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20" name="组合 17"/>
          <p:cNvGrpSpPr/>
          <p:nvPr/>
        </p:nvGrpSpPr>
        <p:grpSpPr>
          <a:xfrm>
            <a:off x="8676456" y="116632"/>
            <a:ext cx="370327" cy="432048"/>
            <a:chOff x="5940152" y="2420888"/>
            <a:chExt cx="432048" cy="504056"/>
          </a:xfrm>
        </p:grpSpPr>
        <p:sp>
          <p:nvSpPr>
            <p:cNvPr id="121" name="折角形 120"/>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up)">
                                      <p:cBhvr>
                                        <p:cTn id="19" dur="500"/>
                                        <p:tgtEl>
                                          <p:spTgt spid="111"/>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p:bldP spid="111" grpId="0" animBg="1"/>
      <p:bldP spid="1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t>
            </a:r>
            <a:r>
              <a:rPr lang="zh-CN" altLang="en-US" dirty="0" smtClean="0"/>
              <a:t>桥的技术实现</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54</a:t>
            </a:fld>
            <a:endParaRPr lang="zh-CN" altLang="en-US"/>
          </a:p>
        </p:txBody>
      </p:sp>
      <p:grpSp>
        <p:nvGrpSpPr>
          <p:cNvPr id="6" name="组合 80"/>
          <p:cNvGrpSpPr/>
          <p:nvPr/>
        </p:nvGrpSpPr>
        <p:grpSpPr>
          <a:xfrm>
            <a:off x="4385126" y="5949280"/>
            <a:ext cx="373856" cy="171448"/>
            <a:chOff x="3745699" y="1981200"/>
            <a:chExt cx="373856" cy="171448"/>
          </a:xfrm>
        </p:grpSpPr>
        <p:cxnSp>
          <p:nvCxnSpPr>
            <p:cNvPr id="7" name="直接连接符 6"/>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 name="直接连接符 7"/>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9" name="直接连接符 8"/>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0" name="直接连接符 9"/>
          <p:cNvCxnSpPr/>
          <p:nvPr/>
        </p:nvCxnSpPr>
        <p:spPr bwMode="auto">
          <a:xfrm>
            <a:off x="4572000" y="1724025"/>
            <a:ext cx="0" cy="192807"/>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4341688" y="1719579"/>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 name="TextBox 11"/>
          <p:cNvSpPr txBox="1"/>
          <p:nvPr/>
        </p:nvSpPr>
        <p:spPr>
          <a:xfrm>
            <a:off x="4245837" y="1372706"/>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 name="直接连接符 12"/>
          <p:cNvCxnSpPr/>
          <p:nvPr/>
        </p:nvCxnSpPr>
        <p:spPr bwMode="auto">
          <a:xfrm>
            <a:off x="4572000" y="5805264"/>
            <a:ext cx="0" cy="138336"/>
          </a:xfrm>
          <a:prstGeom prst="line">
            <a:avLst/>
          </a:prstGeom>
          <a:noFill/>
          <a:ln w="38100" cap="flat" cmpd="sng" algn="ctr">
            <a:solidFill>
              <a:srgbClr val="000514"/>
            </a:solidFill>
            <a:prstDash val="solid"/>
            <a:round/>
            <a:headEnd type="none" w="med" len="med"/>
            <a:tailEnd type="none" w="med" len="med"/>
          </a:ln>
          <a:effectLst/>
        </p:spPr>
      </p:cxnSp>
      <p:cxnSp>
        <p:nvCxnSpPr>
          <p:cNvPr id="15" name="直接连接符 14"/>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3275856"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7" name="直接连接符 16"/>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5868144"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9" name="直接连接符 18"/>
          <p:cNvCxnSpPr/>
          <p:nvPr/>
        </p:nvCxnSpPr>
        <p:spPr bwMode="auto">
          <a:xfrm>
            <a:off x="3275856"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0" name="直接连接符 19"/>
          <p:cNvCxnSpPr/>
          <p:nvPr/>
        </p:nvCxnSpPr>
        <p:spPr bwMode="auto">
          <a:xfrm>
            <a:off x="5868144"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1" name="直接连接符 20"/>
          <p:cNvCxnSpPr/>
          <p:nvPr/>
        </p:nvCxnSpPr>
        <p:spPr bwMode="auto">
          <a:xfrm>
            <a:off x="3275856"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2" name="直接连接符 21"/>
          <p:cNvCxnSpPr/>
          <p:nvPr/>
        </p:nvCxnSpPr>
        <p:spPr bwMode="auto">
          <a:xfrm>
            <a:off x="4968875"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3275856"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5868144"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3275856"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5868144"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31" name="直接连接符 30"/>
          <p:cNvCxnSpPr/>
          <p:nvPr/>
        </p:nvCxnSpPr>
        <p:spPr bwMode="auto">
          <a:xfrm>
            <a:off x="3275856" y="5805264"/>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32" name="直接连接符 31"/>
          <p:cNvCxnSpPr/>
          <p:nvPr/>
        </p:nvCxnSpPr>
        <p:spPr bwMode="auto">
          <a:xfrm>
            <a:off x="4572000" y="5805264"/>
            <a:ext cx="1296144" cy="0"/>
          </a:xfrm>
          <a:prstGeom prst="line">
            <a:avLst/>
          </a:prstGeom>
          <a:noFill/>
          <a:ln w="38100" cap="flat" cmpd="sng" algn="ctr">
            <a:solidFill>
              <a:srgbClr val="000514"/>
            </a:solidFill>
            <a:prstDash val="solid"/>
            <a:round/>
            <a:headEnd type="none" w="med" len="med"/>
            <a:tailEnd type="none" w="med" len="med"/>
          </a:ln>
          <a:effectLst/>
        </p:spPr>
      </p:cxnSp>
      <p:grpSp>
        <p:nvGrpSpPr>
          <p:cNvPr id="14" name="组合 55"/>
          <p:cNvGrpSpPr/>
          <p:nvPr/>
        </p:nvGrpSpPr>
        <p:grpSpPr>
          <a:xfrm>
            <a:off x="4178052" y="3471864"/>
            <a:ext cx="783880" cy="792088"/>
            <a:chOff x="2392286" y="2599324"/>
            <a:chExt cx="783880" cy="792088"/>
          </a:xfrm>
        </p:grpSpPr>
        <p:sp>
          <p:nvSpPr>
            <p:cNvPr id="34" name="椭圆 3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35" name="TextBox 3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grpSp>
        <p:nvGrpSpPr>
          <p:cNvPr id="23" name="组合 72"/>
          <p:cNvGrpSpPr/>
          <p:nvPr/>
        </p:nvGrpSpPr>
        <p:grpSpPr>
          <a:xfrm flipH="1">
            <a:off x="2771800" y="2564904"/>
            <a:ext cx="641356" cy="648072"/>
            <a:chOff x="1979712" y="2924944"/>
            <a:chExt cx="648072" cy="648072"/>
          </a:xfrm>
          <a:noFill/>
        </p:grpSpPr>
        <p:sp>
          <p:nvSpPr>
            <p:cNvPr id="43" name="椭圆 4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4" name="直接箭头连接符 4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45" name="直接连接符 4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46" name="直接连接符 4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24" name="组合 72"/>
          <p:cNvGrpSpPr/>
          <p:nvPr/>
        </p:nvGrpSpPr>
        <p:grpSpPr>
          <a:xfrm flipH="1">
            <a:off x="2771800" y="4509120"/>
            <a:ext cx="641356" cy="648072"/>
            <a:chOff x="1979712" y="2924944"/>
            <a:chExt cx="648072" cy="648072"/>
          </a:xfrm>
          <a:noFill/>
        </p:grpSpPr>
        <p:sp>
          <p:nvSpPr>
            <p:cNvPr id="48" name="椭圆 47"/>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9" name="直接箭头连接符 48"/>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50" name="直接连接符 49"/>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1" name="直接连接符 50"/>
            <p:cNvCxnSpPr/>
            <p:nvPr/>
          </p:nvCxnSpPr>
          <p:spPr>
            <a:xfrm>
              <a:off x="2141510" y="2971089"/>
              <a:ext cx="266408" cy="282652"/>
            </a:xfrm>
            <a:prstGeom prst="line">
              <a:avLst/>
            </a:prstGeom>
            <a:grpFill/>
            <a:ln w="38100" cap="flat" cmpd="sng" algn="ctr">
              <a:solidFill>
                <a:srgbClr val="000514"/>
              </a:solidFill>
              <a:prstDash val="solid"/>
            </a:ln>
            <a:effectLst/>
          </p:spPr>
        </p:cxnSp>
      </p:grpSp>
      <p:grpSp>
        <p:nvGrpSpPr>
          <p:cNvPr id="29" name="组合 72"/>
          <p:cNvGrpSpPr/>
          <p:nvPr/>
        </p:nvGrpSpPr>
        <p:grpSpPr>
          <a:xfrm>
            <a:off x="5717412" y="2564904"/>
            <a:ext cx="654788" cy="648072"/>
            <a:chOff x="1979712" y="2924944"/>
            <a:chExt cx="648072" cy="648072"/>
          </a:xfrm>
          <a:noFill/>
        </p:grpSpPr>
        <p:sp>
          <p:nvSpPr>
            <p:cNvPr id="53" name="椭圆 5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54" name="直接箭头连接符 5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55" name="直接连接符 5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6" name="直接连接符 5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30" name="组合 72"/>
          <p:cNvGrpSpPr/>
          <p:nvPr/>
        </p:nvGrpSpPr>
        <p:grpSpPr>
          <a:xfrm>
            <a:off x="5724494" y="4509120"/>
            <a:ext cx="641356" cy="648072"/>
            <a:chOff x="1979712" y="2924944"/>
            <a:chExt cx="648072" cy="648072"/>
          </a:xfrm>
          <a:noFill/>
        </p:grpSpPr>
        <p:sp>
          <p:nvSpPr>
            <p:cNvPr id="59" name="椭圆 58"/>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60" name="直接箭头连接符 59"/>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61" name="直接连接符 60"/>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62" name="直接连接符 61"/>
            <p:cNvCxnSpPr/>
            <p:nvPr/>
          </p:nvCxnSpPr>
          <p:spPr>
            <a:xfrm>
              <a:off x="2141510" y="2971089"/>
              <a:ext cx="266408" cy="282652"/>
            </a:xfrm>
            <a:prstGeom prst="line">
              <a:avLst/>
            </a:prstGeom>
            <a:grpFill/>
            <a:ln w="38100" cap="flat" cmpd="sng" algn="ctr">
              <a:solidFill>
                <a:srgbClr val="000514"/>
              </a:solidFill>
              <a:prstDash val="solid"/>
            </a:ln>
            <a:effectLst/>
          </p:spPr>
        </p:cxnSp>
      </p:grpSp>
      <p:sp>
        <p:nvSpPr>
          <p:cNvPr id="68" name="矩形 67"/>
          <p:cNvSpPr/>
          <p:nvPr/>
        </p:nvSpPr>
        <p:spPr>
          <a:xfrm rot="5400000">
            <a:off x="6696236"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70" name="矩形 69"/>
          <p:cNvSpPr/>
          <p:nvPr/>
        </p:nvSpPr>
        <p:spPr>
          <a:xfrm rot="5400000">
            <a:off x="7344308"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80" name="直接连接符 79"/>
          <p:cNvCxnSpPr/>
          <p:nvPr/>
        </p:nvCxnSpPr>
        <p:spPr bwMode="auto">
          <a:xfrm>
            <a:off x="6169943" y="2902719"/>
            <a:ext cx="346273" cy="0"/>
          </a:xfrm>
          <a:prstGeom prst="line">
            <a:avLst/>
          </a:prstGeom>
          <a:noFill/>
          <a:ln w="38100" cap="flat" cmpd="sng" algn="ctr">
            <a:solidFill>
              <a:srgbClr val="000514"/>
            </a:solidFill>
            <a:prstDash val="solid"/>
            <a:round/>
            <a:headEnd type="none" w="med" len="med"/>
            <a:tailEnd type="none" w="med" len="med"/>
          </a:ln>
          <a:effectLst/>
        </p:spPr>
      </p:cxnSp>
      <p:cxnSp>
        <p:nvCxnSpPr>
          <p:cNvPr id="81" name="直接连接符 80"/>
          <p:cNvCxnSpPr/>
          <p:nvPr/>
        </p:nvCxnSpPr>
        <p:spPr bwMode="auto">
          <a:xfrm>
            <a:off x="6169943" y="4850110"/>
            <a:ext cx="983332" cy="0"/>
          </a:xfrm>
          <a:prstGeom prst="line">
            <a:avLst/>
          </a:prstGeom>
          <a:noFill/>
          <a:ln w="38100" cap="flat" cmpd="sng" algn="ctr">
            <a:solidFill>
              <a:srgbClr val="000514"/>
            </a:solidFill>
            <a:prstDash val="solid"/>
            <a:round/>
            <a:headEnd type="none" w="med" len="med"/>
            <a:tailEnd type="none" w="med" len="med"/>
          </a:ln>
          <a:effectLst/>
        </p:spPr>
      </p:cxnSp>
      <p:cxnSp>
        <p:nvCxnSpPr>
          <p:cNvPr id="84" name="直接连接符 83"/>
          <p:cNvCxnSpPr/>
          <p:nvPr/>
        </p:nvCxnSpPr>
        <p:spPr bwMode="auto">
          <a:xfrm>
            <a:off x="7086600" y="2902719"/>
            <a:ext cx="181992" cy="0"/>
          </a:xfrm>
          <a:prstGeom prst="line">
            <a:avLst/>
          </a:prstGeom>
          <a:noFill/>
          <a:ln w="38100" cap="flat" cmpd="sng" algn="ctr">
            <a:solidFill>
              <a:srgbClr val="000514"/>
            </a:solidFill>
            <a:prstDash val="solid"/>
            <a:round/>
            <a:headEnd type="none" w="med" len="med"/>
            <a:tailEnd type="none" w="med" len="med"/>
          </a:ln>
          <a:effectLst/>
        </p:spPr>
      </p:cxnSp>
      <p:cxnSp>
        <p:nvCxnSpPr>
          <p:cNvPr id="85" name="直接连接符 84"/>
          <p:cNvCxnSpPr/>
          <p:nvPr/>
        </p:nvCxnSpPr>
        <p:spPr bwMode="auto">
          <a:xfrm>
            <a:off x="7753350" y="4850110"/>
            <a:ext cx="1250950" cy="0"/>
          </a:xfrm>
          <a:prstGeom prst="line">
            <a:avLst/>
          </a:prstGeom>
          <a:noFill/>
          <a:ln w="38100" cap="flat" cmpd="sng" algn="ctr">
            <a:solidFill>
              <a:srgbClr val="000514"/>
            </a:solidFill>
            <a:prstDash val="solid"/>
            <a:round/>
            <a:headEnd type="none" w="med" len="med"/>
            <a:tailEnd type="none" w="med" len="med"/>
          </a:ln>
          <a:effectLst/>
        </p:spPr>
      </p:cxnSp>
      <p:grpSp>
        <p:nvGrpSpPr>
          <p:cNvPr id="33" name="组合 72"/>
          <p:cNvGrpSpPr/>
          <p:nvPr/>
        </p:nvGrpSpPr>
        <p:grpSpPr>
          <a:xfrm>
            <a:off x="7091898" y="3079375"/>
            <a:ext cx="641356" cy="648072"/>
            <a:chOff x="1979712" y="2924944"/>
            <a:chExt cx="648072" cy="648072"/>
          </a:xfrm>
          <a:noFill/>
        </p:grpSpPr>
        <p:sp>
          <p:nvSpPr>
            <p:cNvPr id="66" name="椭圆 6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71" name="直接箭头连接符 70"/>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72" name="直接连接符 71"/>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73" name="直接连接符 72"/>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77" name="直接连接符 76"/>
          <p:cNvCxnSpPr/>
          <p:nvPr/>
        </p:nvCxnSpPr>
        <p:spPr bwMode="auto">
          <a:xfrm>
            <a:off x="7251154" y="2917324"/>
            <a:ext cx="0" cy="216401"/>
          </a:xfrm>
          <a:prstGeom prst="line">
            <a:avLst/>
          </a:prstGeom>
          <a:noFill/>
          <a:ln w="38100" cap="flat" cmpd="sng" algn="ctr">
            <a:solidFill>
              <a:srgbClr val="000514"/>
            </a:solidFill>
            <a:prstDash val="solid"/>
            <a:round/>
            <a:headEnd type="none" w="med" len="med"/>
            <a:tailEnd type="none" w="med" len="med"/>
          </a:ln>
          <a:effectLst/>
        </p:spPr>
      </p:cxnSp>
      <p:grpSp>
        <p:nvGrpSpPr>
          <p:cNvPr id="36" name="组合 80"/>
          <p:cNvGrpSpPr/>
          <p:nvPr/>
        </p:nvGrpSpPr>
        <p:grpSpPr>
          <a:xfrm>
            <a:off x="7084913" y="3997444"/>
            <a:ext cx="373856" cy="171448"/>
            <a:chOff x="3745699" y="1981200"/>
            <a:chExt cx="373856" cy="171448"/>
          </a:xfrm>
        </p:grpSpPr>
        <p:cxnSp>
          <p:nvCxnSpPr>
            <p:cNvPr id="86" name="直接连接符 85"/>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7" name="直接连接符 86"/>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88" name="直接连接符 87"/>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89" name="直接连接符 88"/>
          <p:cNvCxnSpPr/>
          <p:nvPr/>
        </p:nvCxnSpPr>
        <p:spPr bwMode="auto">
          <a:xfrm>
            <a:off x="7271787" y="3710105"/>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91" name="矩形 90"/>
          <p:cNvSpPr/>
          <p:nvPr/>
        </p:nvSpPr>
        <p:spPr>
          <a:xfrm rot="5400000">
            <a:off x="8007238" y="3114489"/>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92" name="直接连接符 91"/>
          <p:cNvCxnSpPr/>
          <p:nvPr/>
        </p:nvCxnSpPr>
        <p:spPr bwMode="auto">
          <a:xfrm>
            <a:off x="8403282" y="3406775"/>
            <a:ext cx="601018" cy="0"/>
          </a:xfrm>
          <a:prstGeom prst="line">
            <a:avLst/>
          </a:prstGeom>
          <a:noFill/>
          <a:ln w="38100" cap="flat" cmpd="sng" algn="ctr">
            <a:solidFill>
              <a:srgbClr val="000514"/>
            </a:solidFill>
            <a:prstDash val="solid"/>
            <a:round/>
            <a:headEnd type="none" w="med" len="med"/>
            <a:tailEnd type="none" w="med" len="med"/>
          </a:ln>
          <a:effectLst/>
        </p:spPr>
      </p:cxnSp>
      <p:cxnSp>
        <p:nvCxnSpPr>
          <p:cNvPr id="94" name="直接连接符 93"/>
          <p:cNvCxnSpPr/>
          <p:nvPr/>
        </p:nvCxnSpPr>
        <p:spPr bwMode="auto">
          <a:xfrm>
            <a:off x="7539186" y="3406775"/>
            <a:ext cx="300980" cy="0"/>
          </a:xfrm>
          <a:prstGeom prst="line">
            <a:avLst/>
          </a:prstGeom>
          <a:noFill/>
          <a:ln w="38100" cap="flat" cmpd="sng" algn="ctr">
            <a:solidFill>
              <a:srgbClr val="000514"/>
            </a:solidFill>
            <a:prstDash val="solid"/>
            <a:round/>
            <a:headEnd type="none" w="med" len="med"/>
            <a:tailEnd type="none" w="med" len="med"/>
          </a:ln>
          <a:effectLst/>
        </p:spPr>
      </p:cxnSp>
      <p:grpSp>
        <p:nvGrpSpPr>
          <p:cNvPr id="37" name="组合 118"/>
          <p:cNvGrpSpPr/>
          <p:nvPr/>
        </p:nvGrpSpPr>
        <p:grpSpPr>
          <a:xfrm flipH="1">
            <a:off x="514349" y="2768228"/>
            <a:ext cx="2464968" cy="2160240"/>
            <a:chOff x="327943" y="2780928"/>
            <a:chExt cx="2500374" cy="2160240"/>
          </a:xfrm>
        </p:grpSpPr>
        <p:sp>
          <p:nvSpPr>
            <p:cNvPr id="99" name="矩形 98"/>
            <p:cNvSpPr/>
            <p:nvPr/>
          </p:nvSpPr>
          <p:spPr>
            <a:xfrm rot="5400000">
              <a:off x="854236"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100" name="矩形 99"/>
            <p:cNvSpPr/>
            <p:nvPr/>
          </p:nvSpPr>
          <p:spPr>
            <a:xfrm rot="5400000">
              <a:off x="1502308"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01" name="直接连接符 100"/>
            <p:cNvCxnSpPr/>
            <p:nvPr/>
          </p:nvCxnSpPr>
          <p:spPr bwMode="auto">
            <a:xfrm>
              <a:off x="327943" y="2902719"/>
              <a:ext cx="346273" cy="0"/>
            </a:xfrm>
            <a:prstGeom prst="line">
              <a:avLst/>
            </a:prstGeom>
            <a:noFill/>
            <a:ln w="38100" cap="flat" cmpd="sng" algn="ctr">
              <a:solidFill>
                <a:srgbClr val="000514"/>
              </a:solidFill>
              <a:prstDash val="solid"/>
              <a:round/>
              <a:headEnd type="none" w="med" len="med"/>
              <a:tailEnd type="none" w="med" len="med"/>
            </a:ln>
            <a:effectLst/>
          </p:spPr>
        </p:cxnSp>
        <p:cxnSp>
          <p:nvCxnSpPr>
            <p:cNvPr id="102" name="直接连接符 101"/>
            <p:cNvCxnSpPr/>
            <p:nvPr/>
          </p:nvCxnSpPr>
          <p:spPr bwMode="auto">
            <a:xfrm>
              <a:off x="327943" y="4850110"/>
              <a:ext cx="983332" cy="0"/>
            </a:xfrm>
            <a:prstGeom prst="line">
              <a:avLst/>
            </a:prstGeom>
            <a:noFill/>
            <a:ln w="38100" cap="flat" cmpd="sng" algn="ctr">
              <a:solidFill>
                <a:srgbClr val="000514"/>
              </a:solidFill>
              <a:prstDash val="solid"/>
              <a:round/>
              <a:headEnd type="none" w="med" len="med"/>
              <a:tailEnd type="none" w="med" len="med"/>
            </a:ln>
            <a:effectLst/>
          </p:spPr>
        </p:cxnSp>
        <p:cxnSp>
          <p:nvCxnSpPr>
            <p:cNvPr id="103" name="直接连接符 102"/>
            <p:cNvCxnSpPr/>
            <p:nvPr/>
          </p:nvCxnSpPr>
          <p:spPr bwMode="auto">
            <a:xfrm>
              <a:off x="1250280" y="2902719"/>
              <a:ext cx="248320" cy="0"/>
            </a:xfrm>
            <a:prstGeom prst="line">
              <a:avLst/>
            </a:prstGeom>
            <a:noFill/>
            <a:ln w="38100" cap="flat" cmpd="sng" algn="ctr">
              <a:solidFill>
                <a:srgbClr val="000514"/>
              </a:solidFill>
              <a:prstDash val="solid"/>
              <a:round/>
              <a:headEnd type="none" w="med" len="med"/>
              <a:tailEnd type="none" w="med" len="med"/>
            </a:ln>
            <a:effectLst/>
          </p:spPr>
        </p:cxnSp>
        <p:cxnSp>
          <p:nvCxnSpPr>
            <p:cNvPr id="104" name="直接连接符 103"/>
            <p:cNvCxnSpPr/>
            <p:nvPr/>
          </p:nvCxnSpPr>
          <p:spPr bwMode="auto">
            <a:xfrm>
              <a:off x="1911348" y="4850110"/>
              <a:ext cx="843539" cy="0"/>
            </a:xfrm>
            <a:prstGeom prst="line">
              <a:avLst/>
            </a:prstGeom>
            <a:noFill/>
            <a:ln w="38100" cap="flat" cmpd="sng" algn="ctr">
              <a:solidFill>
                <a:srgbClr val="000514"/>
              </a:solidFill>
              <a:prstDash val="solid"/>
              <a:round/>
              <a:headEnd type="none" w="med" len="med"/>
              <a:tailEnd type="none" w="med" len="med"/>
            </a:ln>
            <a:effectLst/>
          </p:spPr>
        </p:cxnSp>
        <p:grpSp>
          <p:nvGrpSpPr>
            <p:cNvPr id="38" name="组合 72"/>
            <p:cNvGrpSpPr/>
            <p:nvPr/>
          </p:nvGrpSpPr>
          <p:grpSpPr>
            <a:xfrm>
              <a:off x="1321906" y="3079375"/>
              <a:ext cx="641356" cy="648072"/>
              <a:chOff x="1979712" y="2924944"/>
              <a:chExt cx="648072" cy="648072"/>
            </a:xfrm>
            <a:noFill/>
          </p:grpSpPr>
          <p:sp>
            <p:nvSpPr>
              <p:cNvPr id="106" name="椭圆 10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07" name="直接箭头连接符 106"/>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108" name="直接连接符 107"/>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109" name="直接连接符 108"/>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110" name="直接连接符 109"/>
            <p:cNvCxnSpPr/>
            <p:nvPr/>
          </p:nvCxnSpPr>
          <p:spPr bwMode="auto">
            <a:xfrm>
              <a:off x="1481162" y="2917324"/>
              <a:ext cx="0" cy="216401"/>
            </a:xfrm>
            <a:prstGeom prst="line">
              <a:avLst/>
            </a:prstGeom>
            <a:noFill/>
            <a:ln w="38100" cap="flat" cmpd="sng" algn="ctr">
              <a:solidFill>
                <a:srgbClr val="000514"/>
              </a:solidFill>
              <a:prstDash val="solid"/>
              <a:round/>
              <a:headEnd type="none" w="med" len="med"/>
              <a:tailEnd type="none" w="med" len="med"/>
            </a:ln>
            <a:effectLst/>
          </p:spPr>
        </p:cxnSp>
        <p:grpSp>
          <p:nvGrpSpPr>
            <p:cNvPr id="39" name="组合 80"/>
            <p:cNvGrpSpPr/>
            <p:nvPr/>
          </p:nvGrpSpPr>
          <p:grpSpPr>
            <a:xfrm>
              <a:off x="1314921" y="3997444"/>
              <a:ext cx="373856" cy="171448"/>
              <a:chOff x="3745699" y="1981200"/>
              <a:chExt cx="373856" cy="171448"/>
            </a:xfrm>
          </p:grpSpPr>
          <p:cxnSp>
            <p:nvCxnSpPr>
              <p:cNvPr id="112" name="直接连接符 111"/>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13" name="直接连接符 112"/>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14" name="直接连接符 113"/>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15" name="直接连接符 114"/>
            <p:cNvCxnSpPr/>
            <p:nvPr/>
          </p:nvCxnSpPr>
          <p:spPr bwMode="auto">
            <a:xfrm>
              <a:off x="1501795" y="3710105"/>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116" name="矩形 115"/>
            <p:cNvSpPr/>
            <p:nvPr/>
          </p:nvSpPr>
          <p:spPr>
            <a:xfrm rot="5400000">
              <a:off x="2237246" y="3114489"/>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17" name="直接连接符 116"/>
            <p:cNvCxnSpPr/>
            <p:nvPr/>
          </p:nvCxnSpPr>
          <p:spPr bwMode="auto">
            <a:xfrm>
              <a:off x="2633290" y="3406775"/>
              <a:ext cx="195027" cy="0"/>
            </a:xfrm>
            <a:prstGeom prst="line">
              <a:avLst/>
            </a:prstGeom>
            <a:noFill/>
            <a:ln w="38100" cap="flat" cmpd="sng" algn="ctr">
              <a:solidFill>
                <a:srgbClr val="000514"/>
              </a:solidFill>
              <a:prstDash val="solid"/>
              <a:round/>
              <a:headEnd type="none" w="med" len="med"/>
              <a:tailEnd type="none" w="med" len="med"/>
            </a:ln>
            <a:effectLst/>
          </p:spPr>
        </p:cxnSp>
        <p:cxnSp>
          <p:nvCxnSpPr>
            <p:cNvPr id="118" name="直接连接符 117"/>
            <p:cNvCxnSpPr/>
            <p:nvPr/>
          </p:nvCxnSpPr>
          <p:spPr bwMode="auto">
            <a:xfrm>
              <a:off x="1759532" y="3406775"/>
              <a:ext cx="300980" cy="0"/>
            </a:xfrm>
            <a:prstGeom prst="line">
              <a:avLst/>
            </a:prstGeom>
            <a:noFill/>
            <a:ln w="38100" cap="flat" cmpd="sng" algn="ctr">
              <a:solidFill>
                <a:srgbClr val="000514"/>
              </a:solidFill>
              <a:prstDash val="solid"/>
              <a:round/>
              <a:headEnd type="none" w="med" len="med"/>
              <a:tailEnd type="none" w="med" len="med"/>
            </a:ln>
            <a:effectLst/>
          </p:spPr>
        </p:cxnSp>
      </p:grpSp>
      <p:sp>
        <p:nvSpPr>
          <p:cNvPr id="95" name="TextBox 94"/>
          <p:cNvSpPr txBox="1"/>
          <p:nvPr/>
        </p:nvSpPr>
        <p:spPr>
          <a:xfrm>
            <a:off x="8609649" y="2996952"/>
            <a:ext cx="498855" cy="461665"/>
          </a:xfrm>
          <a:prstGeom prst="rect">
            <a:avLst/>
          </a:prstGeom>
          <a:noFill/>
        </p:spPr>
        <p:txBody>
          <a:bodyPr wrap="none" rtlCol="0">
            <a:spAutoFit/>
          </a:bodyPr>
          <a:lstStyle/>
          <a:p>
            <a:r>
              <a:rPr lang="en-US" altLang="zh-CN" sz="2400" dirty="0" smtClean="0"/>
              <a:t>P3</a:t>
            </a:r>
            <a:endParaRPr lang="zh-CN" altLang="en-US" sz="2400" dirty="0"/>
          </a:p>
        </p:txBody>
      </p:sp>
      <p:sp>
        <p:nvSpPr>
          <p:cNvPr id="97" name="TextBox 96"/>
          <p:cNvSpPr txBox="1"/>
          <p:nvPr/>
        </p:nvSpPr>
        <p:spPr>
          <a:xfrm>
            <a:off x="8609649" y="4437112"/>
            <a:ext cx="498855" cy="461665"/>
          </a:xfrm>
          <a:prstGeom prst="rect">
            <a:avLst/>
          </a:prstGeom>
          <a:noFill/>
        </p:spPr>
        <p:txBody>
          <a:bodyPr wrap="none" rtlCol="0">
            <a:spAutoFit/>
          </a:bodyPr>
          <a:lstStyle/>
          <a:p>
            <a:r>
              <a:rPr lang="en-US" altLang="zh-CN" sz="2400" dirty="0" smtClean="0"/>
              <a:t>P4</a:t>
            </a:r>
            <a:endParaRPr lang="zh-CN" altLang="en-US" sz="2400" dirty="0"/>
          </a:p>
        </p:txBody>
      </p:sp>
      <p:cxnSp>
        <p:nvCxnSpPr>
          <p:cNvPr id="98" name="直接连接符 97"/>
          <p:cNvCxnSpPr/>
          <p:nvPr/>
        </p:nvCxnSpPr>
        <p:spPr bwMode="auto">
          <a:xfrm>
            <a:off x="524694" y="3377947"/>
            <a:ext cx="0" cy="2870453"/>
          </a:xfrm>
          <a:prstGeom prst="line">
            <a:avLst/>
          </a:prstGeom>
          <a:noFill/>
          <a:ln w="38100" cap="flat" cmpd="sng" algn="ctr">
            <a:solidFill>
              <a:srgbClr val="000514"/>
            </a:solidFill>
            <a:prstDash val="solid"/>
            <a:round/>
            <a:headEnd type="none" w="med" len="med"/>
            <a:tailEnd type="none" w="med" len="med"/>
          </a:ln>
          <a:effectLst/>
        </p:spPr>
      </p:cxnSp>
      <p:sp>
        <p:nvSpPr>
          <p:cNvPr id="124" name="弧形 123"/>
          <p:cNvSpPr/>
          <p:nvPr/>
        </p:nvSpPr>
        <p:spPr bwMode="auto">
          <a:xfrm rot="16200000">
            <a:off x="443161" y="4768577"/>
            <a:ext cx="152400" cy="152400"/>
          </a:xfrm>
          <a:prstGeom prst="arc">
            <a:avLst>
              <a:gd name="adj1" fmla="val 16085462"/>
              <a:gd name="adj2" fmla="val 5408329"/>
            </a:avLst>
          </a:prstGeom>
          <a:noFill/>
          <a:ln w="38100" cap="flat" cmpd="sng" algn="ctr">
            <a:solidFill>
              <a:srgbClr val="00051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outerShdw blurRad="38100" dist="38100" dir="2700000" algn="tl">
                  <a:srgbClr val="000000">
                    <a:alpha val="43137"/>
                  </a:srgbClr>
                </a:outerShdw>
              </a:effectLst>
              <a:uLnTx/>
              <a:uFillTx/>
            </a:endParaRPr>
          </a:p>
        </p:txBody>
      </p:sp>
      <p:cxnSp>
        <p:nvCxnSpPr>
          <p:cNvPr id="130" name="直接连接符 129"/>
          <p:cNvCxnSpPr/>
          <p:nvPr/>
        </p:nvCxnSpPr>
        <p:spPr bwMode="auto">
          <a:xfrm flipH="1">
            <a:off x="160020" y="4837410"/>
            <a:ext cx="289561" cy="0"/>
          </a:xfrm>
          <a:prstGeom prst="line">
            <a:avLst/>
          </a:prstGeom>
          <a:noFill/>
          <a:ln w="38100" cap="flat" cmpd="sng" algn="ctr">
            <a:solidFill>
              <a:srgbClr val="000514"/>
            </a:solidFill>
            <a:prstDash val="solid"/>
            <a:round/>
            <a:headEnd type="none" w="med" len="med"/>
            <a:tailEnd type="none" w="med" len="med"/>
          </a:ln>
          <a:effectLst/>
        </p:spPr>
      </p:cxnSp>
      <p:cxnSp>
        <p:nvCxnSpPr>
          <p:cNvPr id="135" name="直接连接符 134"/>
          <p:cNvCxnSpPr/>
          <p:nvPr/>
        </p:nvCxnSpPr>
        <p:spPr bwMode="auto">
          <a:xfrm>
            <a:off x="179512" y="1412776"/>
            <a:ext cx="0" cy="3425904"/>
          </a:xfrm>
          <a:prstGeom prst="line">
            <a:avLst/>
          </a:prstGeom>
          <a:noFill/>
          <a:ln w="38100" cap="flat" cmpd="sng" algn="ctr">
            <a:solidFill>
              <a:srgbClr val="000514"/>
            </a:solidFill>
            <a:prstDash val="solid"/>
            <a:round/>
            <a:headEnd type="none" w="med" len="med"/>
            <a:tailEnd type="none" w="med" len="med"/>
          </a:ln>
          <a:effectLst/>
        </p:spPr>
      </p:cxnSp>
      <p:cxnSp>
        <p:nvCxnSpPr>
          <p:cNvPr id="137" name="直接连接符 136"/>
          <p:cNvCxnSpPr/>
          <p:nvPr/>
        </p:nvCxnSpPr>
        <p:spPr bwMode="auto">
          <a:xfrm flipH="1">
            <a:off x="160021" y="1412776"/>
            <a:ext cx="8444427" cy="0"/>
          </a:xfrm>
          <a:prstGeom prst="line">
            <a:avLst/>
          </a:prstGeom>
          <a:noFill/>
          <a:ln w="38100" cap="flat" cmpd="sng" algn="ctr">
            <a:solidFill>
              <a:srgbClr val="000514"/>
            </a:solidFill>
            <a:prstDash val="solid"/>
            <a:round/>
            <a:headEnd type="none" w="med" len="med"/>
            <a:tailEnd type="none" w="med" len="med"/>
          </a:ln>
          <a:effectLst/>
        </p:spPr>
      </p:cxnSp>
      <p:cxnSp>
        <p:nvCxnSpPr>
          <p:cNvPr id="139" name="直接连接符 138"/>
          <p:cNvCxnSpPr/>
          <p:nvPr/>
        </p:nvCxnSpPr>
        <p:spPr bwMode="auto">
          <a:xfrm>
            <a:off x="8604448" y="1412776"/>
            <a:ext cx="0" cy="2003524"/>
          </a:xfrm>
          <a:prstGeom prst="line">
            <a:avLst/>
          </a:prstGeom>
          <a:noFill/>
          <a:ln w="38100" cap="flat" cmpd="sng" algn="ctr">
            <a:solidFill>
              <a:srgbClr val="000514"/>
            </a:solidFill>
            <a:prstDash val="solid"/>
            <a:round/>
            <a:headEnd type="none" w="med" len="med"/>
            <a:tailEnd type="none" w="med" len="med"/>
          </a:ln>
          <a:effectLst/>
        </p:spPr>
      </p:cxnSp>
      <p:cxnSp>
        <p:nvCxnSpPr>
          <p:cNvPr id="141" name="直接连接符 140"/>
          <p:cNvCxnSpPr/>
          <p:nvPr/>
        </p:nvCxnSpPr>
        <p:spPr bwMode="auto">
          <a:xfrm flipH="1">
            <a:off x="522294" y="6237312"/>
            <a:ext cx="8101006" cy="0"/>
          </a:xfrm>
          <a:prstGeom prst="line">
            <a:avLst/>
          </a:prstGeom>
          <a:noFill/>
          <a:ln w="38100" cap="flat" cmpd="sng" algn="ctr">
            <a:solidFill>
              <a:srgbClr val="000514"/>
            </a:solidFill>
            <a:prstDash val="solid"/>
            <a:round/>
            <a:headEnd type="none" w="med" len="med"/>
            <a:tailEnd type="none" w="med" len="med"/>
          </a:ln>
          <a:effectLst/>
        </p:spPr>
      </p:cxnSp>
      <p:cxnSp>
        <p:nvCxnSpPr>
          <p:cNvPr id="144" name="直接连接符 143"/>
          <p:cNvCxnSpPr/>
          <p:nvPr/>
        </p:nvCxnSpPr>
        <p:spPr bwMode="auto">
          <a:xfrm>
            <a:off x="8614792" y="4869160"/>
            <a:ext cx="0" cy="1379240"/>
          </a:xfrm>
          <a:prstGeom prst="line">
            <a:avLst/>
          </a:prstGeom>
          <a:noFill/>
          <a:ln w="38100" cap="flat" cmpd="sng" algn="ctr">
            <a:solidFill>
              <a:srgbClr val="000514"/>
            </a:solidFill>
            <a:prstDash val="solid"/>
            <a:round/>
            <a:headEnd type="none" w="med" len="med"/>
            <a:tailEnd type="none" w="med" len="med"/>
          </a:ln>
          <a:effectLst/>
        </p:spPr>
      </p:cxnSp>
      <p:sp>
        <p:nvSpPr>
          <p:cNvPr id="151" name="TextBox 150"/>
          <p:cNvSpPr txBox="1"/>
          <p:nvPr/>
        </p:nvSpPr>
        <p:spPr>
          <a:xfrm>
            <a:off x="874192" y="4449812"/>
            <a:ext cx="498855" cy="461665"/>
          </a:xfrm>
          <a:prstGeom prst="rect">
            <a:avLst/>
          </a:prstGeom>
          <a:noFill/>
        </p:spPr>
        <p:txBody>
          <a:bodyPr wrap="none" rtlCol="0">
            <a:spAutoFit/>
          </a:bodyPr>
          <a:lstStyle/>
          <a:p>
            <a:r>
              <a:rPr lang="en-US" altLang="zh-CN" sz="2400" dirty="0" smtClean="0"/>
              <a:t>P3</a:t>
            </a:r>
            <a:endParaRPr lang="zh-CN" altLang="en-US" sz="2400" dirty="0"/>
          </a:p>
        </p:txBody>
      </p:sp>
      <p:sp>
        <p:nvSpPr>
          <p:cNvPr id="152" name="TextBox 151"/>
          <p:cNvSpPr txBox="1"/>
          <p:nvPr/>
        </p:nvSpPr>
        <p:spPr>
          <a:xfrm>
            <a:off x="8237040" y="4365104"/>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0</a:t>
            </a:r>
            <a:endParaRPr lang="zh-CN" altLang="en-US" sz="2800" b="1" dirty="0">
              <a:solidFill>
                <a:srgbClr val="FF0000"/>
              </a:solidFill>
              <a:effectLst>
                <a:outerShdw blurRad="38100" dist="38100" dir="2700000" algn="tl">
                  <a:srgbClr val="000000">
                    <a:alpha val="43137"/>
                  </a:srgbClr>
                </a:outerShdw>
              </a:effectLst>
            </a:endParaRPr>
          </a:p>
        </p:txBody>
      </p:sp>
      <p:sp>
        <p:nvSpPr>
          <p:cNvPr id="153" name="TextBox 152"/>
          <p:cNvSpPr txBox="1"/>
          <p:nvPr/>
        </p:nvSpPr>
        <p:spPr>
          <a:xfrm>
            <a:off x="388168" y="2905780"/>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0</a:t>
            </a:r>
            <a:endParaRPr lang="zh-CN" altLang="en-US" sz="2800" b="1" dirty="0">
              <a:solidFill>
                <a:srgbClr val="FF0000"/>
              </a:solidFill>
              <a:effectLst>
                <a:outerShdw blurRad="38100" dist="38100" dir="2700000" algn="tl">
                  <a:srgbClr val="000000">
                    <a:alpha val="43137"/>
                  </a:srgbClr>
                </a:outerShdw>
              </a:effectLst>
            </a:endParaRPr>
          </a:p>
        </p:txBody>
      </p:sp>
      <p:sp>
        <p:nvSpPr>
          <p:cNvPr id="154" name="TextBox 153"/>
          <p:cNvSpPr txBox="1"/>
          <p:nvPr/>
        </p:nvSpPr>
        <p:spPr>
          <a:xfrm>
            <a:off x="8604448" y="3337828"/>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0</a:t>
            </a:r>
            <a:endParaRPr lang="zh-CN" altLang="en-US" sz="2800" b="1" dirty="0">
              <a:solidFill>
                <a:srgbClr val="FF0000"/>
              </a:solidFill>
              <a:effectLst>
                <a:outerShdw blurRad="38100" dist="38100" dir="2700000" algn="tl">
                  <a:srgbClr val="000000">
                    <a:alpha val="43137"/>
                  </a:srgbClr>
                </a:outerShdw>
              </a:effectLst>
            </a:endParaRPr>
          </a:p>
        </p:txBody>
      </p:sp>
      <p:sp>
        <p:nvSpPr>
          <p:cNvPr id="155" name="TextBox 154"/>
          <p:cNvSpPr txBox="1"/>
          <p:nvPr/>
        </p:nvSpPr>
        <p:spPr>
          <a:xfrm>
            <a:off x="899592" y="4797152"/>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0</a:t>
            </a:r>
            <a:endParaRPr lang="zh-CN" altLang="en-US" sz="2800" b="1" dirty="0">
              <a:solidFill>
                <a:srgbClr val="FF0000"/>
              </a:solidFill>
              <a:effectLst>
                <a:outerShdw blurRad="38100" dist="38100" dir="2700000" algn="tl">
                  <a:srgbClr val="000000">
                    <a:alpha val="43137"/>
                  </a:srgbClr>
                </a:outerShdw>
              </a:effectLst>
            </a:endParaRPr>
          </a:p>
        </p:txBody>
      </p:sp>
      <p:sp>
        <p:nvSpPr>
          <p:cNvPr id="120" name="TextBox 119"/>
          <p:cNvSpPr txBox="1"/>
          <p:nvPr/>
        </p:nvSpPr>
        <p:spPr>
          <a:xfrm>
            <a:off x="4098031" y="4273932"/>
            <a:ext cx="906017" cy="523220"/>
          </a:xfrm>
          <a:prstGeom prst="rect">
            <a:avLst/>
          </a:prstGeom>
          <a:noFill/>
        </p:spPr>
        <p:txBody>
          <a:bodyPr wrap="none" rtlCol="0">
            <a:spAutoFit/>
          </a:bodyPr>
          <a:lstStyle/>
          <a:p>
            <a:r>
              <a:rPr lang="zh-CN" altLang="en-US" sz="2800" b="1" dirty="0" smtClean="0">
                <a:solidFill>
                  <a:srgbClr val="FF0000"/>
                </a:solidFill>
                <a:effectLst>
                  <a:outerShdw blurRad="38100" dist="38100" dir="2700000" algn="tl">
                    <a:srgbClr val="000000">
                      <a:alpha val="43137"/>
                    </a:srgbClr>
                  </a:outerShdw>
                </a:effectLst>
              </a:rPr>
              <a:t>停止</a:t>
            </a:r>
            <a:endParaRPr lang="zh-CN" altLang="en-US" sz="2800" b="1" dirty="0">
              <a:solidFill>
                <a:srgbClr val="FF0000"/>
              </a:solidFill>
              <a:effectLst>
                <a:outerShdw blurRad="38100" dist="38100" dir="2700000" algn="tl">
                  <a:srgbClr val="000000">
                    <a:alpha val="43137"/>
                  </a:srgbClr>
                </a:outerShdw>
              </a:effectLst>
            </a:endParaRPr>
          </a:p>
        </p:txBody>
      </p:sp>
      <p:grpSp>
        <p:nvGrpSpPr>
          <p:cNvPr id="121" name="组合 17"/>
          <p:cNvGrpSpPr/>
          <p:nvPr/>
        </p:nvGrpSpPr>
        <p:grpSpPr>
          <a:xfrm>
            <a:off x="8676456" y="116632"/>
            <a:ext cx="370327" cy="432048"/>
            <a:chOff x="5940152" y="2420888"/>
            <a:chExt cx="432048" cy="504056"/>
          </a:xfrm>
        </p:grpSpPr>
        <p:sp>
          <p:nvSpPr>
            <p:cNvPr id="122" name="折角形 121"/>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p:bldP spid="1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t>
            </a:r>
            <a:r>
              <a:rPr lang="zh-CN" altLang="en-US" dirty="0" smtClean="0"/>
              <a:t>桥的技术实现</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55</a:t>
            </a:fld>
            <a:endParaRPr lang="zh-CN" altLang="en-US"/>
          </a:p>
        </p:txBody>
      </p:sp>
      <p:grpSp>
        <p:nvGrpSpPr>
          <p:cNvPr id="6" name="组合 80"/>
          <p:cNvGrpSpPr/>
          <p:nvPr/>
        </p:nvGrpSpPr>
        <p:grpSpPr>
          <a:xfrm>
            <a:off x="4385126" y="5949280"/>
            <a:ext cx="373856" cy="171448"/>
            <a:chOff x="3745699" y="1981200"/>
            <a:chExt cx="373856" cy="171448"/>
          </a:xfrm>
        </p:grpSpPr>
        <p:cxnSp>
          <p:nvCxnSpPr>
            <p:cNvPr id="7" name="直接连接符 6"/>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 name="直接连接符 7"/>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9" name="直接连接符 8"/>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0" name="直接连接符 9"/>
          <p:cNvCxnSpPr/>
          <p:nvPr/>
        </p:nvCxnSpPr>
        <p:spPr bwMode="auto">
          <a:xfrm>
            <a:off x="4572000" y="1724025"/>
            <a:ext cx="0" cy="192807"/>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4341688" y="1719579"/>
            <a:ext cx="476248" cy="0"/>
          </a:xfrm>
          <a:prstGeom prst="line">
            <a:avLst/>
          </a:prstGeom>
          <a:noFill/>
          <a:ln w="38100" cap="flat" cmpd="sng" algn="ctr">
            <a:solidFill>
              <a:srgbClr val="000514"/>
            </a:solidFill>
            <a:prstDash val="solid"/>
            <a:round/>
            <a:headEnd type="none" w="med" len="med"/>
            <a:tailEnd type="none" w="med" len="med"/>
          </a:ln>
          <a:effectLst/>
        </p:spPr>
      </p:cxnSp>
      <p:sp>
        <p:nvSpPr>
          <p:cNvPr id="12" name="TextBox 11"/>
          <p:cNvSpPr txBox="1"/>
          <p:nvPr/>
        </p:nvSpPr>
        <p:spPr>
          <a:xfrm>
            <a:off x="4245837" y="1372706"/>
            <a:ext cx="665567" cy="400110"/>
          </a:xfrm>
          <a:prstGeom prst="rect">
            <a:avLst/>
          </a:prstGeom>
          <a:noFill/>
          <a:ln>
            <a:noFill/>
          </a:ln>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000" b="1" kern="0" dirty="0" smtClean="0">
                <a:solidFill>
                  <a:sysClr val="windowText" lastClr="000000"/>
                </a:solidFill>
                <a:effectLst>
                  <a:outerShdw blurRad="38100" dist="38100" dir="2700000" algn="tl">
                    <a:srgbClr val="000000">
                      <a:alpha val="43137"/>
                    </a:srgbClr>
                  </a:outerShdw>
                </a:effectLst>
              </a:rPr>
              <a:t>7.4V</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cxnSp>
        <p:nvCxnSpPr>
          <p:cNvPr id="13" name="直接连接符 12"/>
          <p:cNvCxnSpPr/>
          <p:nvPr/>
        </p:nvCxnSpPr>
        <p:spPr bwMode="auto">
          <a:xfrm>
            <a:off x="4572000" y="5805264"/>
            <a:ext cx="0" cy="138336"/>
          </a:xfrm>
          <a:prstGeom prst="line">
            <a:avLst/>
          </a:prstGeom>
          <a:noFill/>
          <a:ln w="38100" cap="flat" cmpd="sng" algn="ctr">
            <a:solidFill>
              <a:srgbClr val="000514"/>
            </a:solidFill>
            <a:prstDash val="solid"/>
            <a:round/>
            <a:headEnd type="none" w="med" len="med"/>
            <a:tailEnd type="none" w="med" len="med"/>
          </a:ln>
          <a:effectLst/>
        </p:spPr>
      </p:cxnSp>
      <p:cxnSp>
        <p:nvCxnSpPr>
          <p:cNvPr id="15" name="直接连接符 14"/>
          <p:cNvCxnSpPr/>
          <p:nvPr/>
        </p:nvCxnSpPr>
        <p:spPr bwMode="auto">
          <a:xfrm>
            <a:off x="3275856"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3275856"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7" name="直接连接符 16"/>
          <p:cNvCxnSpPr/>
          <p:nvPr/>
        </p:nvCxnSpPr>
        <p:spPr bwMode="auto">
          <a:xfrm>
            <a:off x="4572000" y="1916832"/>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5868144" y="191683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19" name="直接连接符 18"/>
          <p:cNvCxnSpPr/>
          <p:nvPr/>
        </p:nvCxnSpPr>
        <p:spPr bwMode="auto">
          <a:xfrm>
            <a:off x="3275856"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0" name="直接连接符 19"/>
          <p:cNvCxnSpPr/>
          <p:nvPr/>
        </p:nvCxnSpPr>
        <p:spPr bwMode="auto">
          <a:xfrm>
            <a:off x="5868144" y="3180572"/>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1" name="直接连接符 20"/>
          <p:cNvCxnSpPr/>
          <p:nvPr/>
        </p:nvCxnSpPr>
        <p:spPr bwMode="auto">
          <a:xfrm>
            <a:off x="3275856"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2" name="直接连接符 21"/>
          <p:cNvCxnSpPr/>
          <p:nvPr/>
        </p:nvCxnSpPr>
        <p:spPr bwMode="auto">
          <a:xfrm>
            <a:off x="4968875" y="3861048"/>
            <a:ext cx="899269" cy="0"/>
          </a:xfrm>
          <a:prstGeom prst="line">
            <a:avLst/>
          </a:prstGeom>
          <a:noFill/>
          <a:ln w="38100" cap="flat" cmpd="sng" algn="ctr">
            <a:solidFill>
              <a:srgbClr val="000514"/>
            </a:solidFill>
            <a:prstDash val="solid"/>
            <a:round/>
            <a:headEnd type="none" w="med" len="med"/>
            <a:tailEnd type="none" w="med" len="med"/>
          </a:ln>
          <a:effectLst/>
        </p:spPr>
      </p:cxnSp>
      <p:cxnSp>
        <p:nvCxnSpPr>
          <p:cNvPr id="25" name="直接连接符 24"/>
          <p:cNvCxnSpPr/>
          <p:nvPr/>
        </p:nvCxnSpPr>
        <p:spPr bwMode="auto">
          <a:xfrm>
            <a:off x="3275856"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6" name="直接连接符 25"/>
          <p:cNvCxnSpPr/>
          <p:nvPr/>
        </p:nvCxnSpPr>
        <p:spPr bwMode="auto">
          <a:xfrm>
            <a:off x="5868144" y="386104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7" name="直接连接符 26"/>
          <p:cNvCxnSpPr/>
          <p:nvPr/>
        </p:nvCxnSpPr>
        <p:spPr bwMode="auto">
          <a:xfrm>
            <a:off x="3275856"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28" name="直接连接符 27"/>
          <p:cNvCxnSpPr/>
          <p:nvPr/>
        </p:nvCxnSpPr>
        <p:spPr bwMode="auto">
          <a:xfrm>
            <a:off x="5868144" y="5124788"/>
            <a:ext cx="0" cy="680476"/>
          </a:xfrm>
          <a:prstGeom prst="line">
            <a:avLst/>
          </a:prstGeom>
          <a:noFill/>
          <a:ln w="38100" cap="flat" cmpd="sng" algn="ctr">
            <a:solidFill>
              <a:srgbClr val="000514"/>
            </a:solidFill>
            <a:prstDash val="solid"/>
            <a:round/>
            <a:headEnd type="none" w="med" len="med"/>
            <a:tailEnd type="none" w="med" len="med"/>
          </a:ln>
          <a:effectLst/>
        </p:spPr>
      </p:cxnSp>
      <p:cxnSp>
        <p:nvCxnSpPr>
          <p:cNvPr id="31" name="直接连接符 30"/>
          <p:cNvCxnSpPr/>
          <p:nvPr/>
        </p:nvCxnSpPr>
        <p:spPr bwMode="auto">
          <a:xfrm>
            <a:off x="3275856" y="5805264"/>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32" name="直接连接符 31"/>
          <p:cNvCxnSpPr/>
          <p:nvPr/>
        </p:nvCxnSpPr>
        <p:spPr bwMode="auto">
          <a:xfrm>
            <a:off x="4572000" y="5805264"/>
            <a:ext cx="1296144" cy="0"/>
          </a:xfrm>
          <a:prstGeom prst="line">
            <a:avLst/>
          </a:prstGeom>
          <a:noFill/>
          <a:ln w="38100" cap="flat" cmpd="sng" algn="ctr">
            <a:solidFill>
              <a:srgbClr val="000514"/>
            </a:solidFill>
            <a:prstDash val="solid"/>
            <a:round/>
            <a:headEnd type="none" w="med" len="med"/>
            <a:tailEnd type="none" w="med" len="med"/>
          </a:ln>
          <a:effectLst/>
        </p:spPr>
      </p:cxnSp>
      <p:grpSp>
        <p:nvGrpSpPr>
          <p:cNvPr id="14" name="组合 55"/>
          <p:cNvGrpSpPr/>
          <p:nvPr/>
        </p:nvGrpSpPr>
        <p:grpSpPr>
          <a:xfrm>
            <a:off x="4178052" y="3471864"/>
            <a:ext cx="783880" cy="792088"/>
            <a:chOff x="2392286" y="2599324"/>
            <a:chExt cx="783880" cy="792088"/>
          </a:xfrm>
        </p:grpSpPr>
        <p:sp>
          <p:nvSpPr>
            <p:cNvPr id="34" name="椭圆 33"/>
            <p:cNvSpPr/>
            <p:nvPr/>
          </p:nvSpPr>
          <p:spPr>
            <a:xfrm flipH="1">
              <a:off x="2392286" y="2599324"/>
              <a:ext cx="783880" cy="792088"/>
            </a:xfrm>
            <a:prstGeom prst="ellipse">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35" name="TextBox 34"/>
            <p:cNvSpPr txBox="1"/>
            <p:nvPr/>
          </p:nvSpPr>
          <p:spPr>
            <a:xfrm flipH="1">
              <a:off x="2579237" y="2790632"/>
              <a:ext cx="420308" cy="400110"/>
            </a:xfrm>
            <a:prstGeom prst="rect">
              <a:avLst/>
            </a:prstGeom>
            <a:noFill/>
            <a:ln>
              <a:noFill/>
            </a:ln>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rPr>
                <a:t>M</a:t>
              </a:r>
              <a:endParaRPr kumimoji="0" lang="zh-CN" altLang="en-US"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grpSp>
      <p:grpSp>
        <p:nvGrpSpPr>
          <p:cNvPr id="23" name="组合 72"/>
          <p:cNvGrpSpPr/>
          <p:nvPr/>
        </p:nvGrpSpPr>
        <p:grpSpPr>
          <a:xfrm flipH="1">
            <a:off x="2771800" y="2564904"/>
            <a:ext cx="641356" cy="648072"/>
            <a:chOff x="1979712" y="2924944"/>
            <a:chExt cx="648072" cy="648072"/>
          </a:xfrm>
          <a:noFill/>
        </p:grpSpPr>
        <p:sp>
          <p:nvSpPr>
            <p:cNvPr id="43" name="椭圆 4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4" name="直接箭头连接符 4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45" name="直接连接符 4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46" name="直接连接符 4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24" name="组合 72"/>
          <p:cNvGrpSpPr/>
          <p:nvPr/>
        </p:nvGrpSpPr>
        <p:grpSpPr>
          <a:xfrm flipH="1">
            <a:off x="2771800" y="4509120"/>
            <a:ext cx="641356" cy="648072"/>
            <a:chOff x="1979712" y="2924944"/>
            <a:chExt cx="648072" cy="648072"/>
          </a:xfrm>
          <a:noFill/>
        </p:grpSpPr>
        <p:sp>
          <p:nvSpPr>
            <p:cNvPr id="48" name="椭圆 47"/>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49" name="直接箭头连接符 48"/>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50" name="直接连接符 49"/>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1" name="直接连接符 50"/>
            <p:cNvCxnSpPr/>
            <p:nvPr/>
          </p:nvCxnSpPr>
          <p:spPr>
            <a:xfrm>
              <a:off x="2141510" y="2971089"/>
              <a:ext cx="266408" cy="282652"/>
            </a:xfrm>
            <a:prstGeom prst="line">
              <a:avLst/>
            </a:prstGeom>
            <a:grpFill/>
            <a:ln w="38100" cap="flat" cmpd="sng" algn="ctr">
              <a:solidFill>
                <a:srgbClr val="000514"/>
              </a:solidFill>
              <a:prstDash val="solid"/>
            </a:ln>
            <a:effectLst/>
          </p:spPr>
        </p:cxnSp>
      </p:grpSp>
      <p:grpSp>
        <p:nvGrpSpPr>
          <p:cNvPr id="29" name="组合 72"/>
          <p:cNvGrpSpPr/>
          <p:nvPr/>
        </p:nvGrpSpPr>
        <p:grpSpPr>
          <a:xfrm>
            <a:off x="5717412" y="2564904"/>
            <a:ext cx="654788" cy="648072"/>
            <a:chOff x="1979712" y="2924944"/>
            <a:chExt cx="648072" cy="648072"/>
          </a:xfrm>
          <a:noFill/>
        </p:grpSpPr>
        <p:sp>
          <p:nvSpPr>
            <p:cNvPr id="53" name="椭圆 52"/>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54" name="直接箭头连接符 53"/>
            <p:cNvCxnSpPr/>
            <p:nvPr/>
          </p:nvCxnSpPr>
          <p:spPr>
            <a:xfrm>
              <a:off x="2127303" y="2985517"/>
              <a:ext cx="269492" cy="269081"/>
            </a:xfrm>
            <a:prstGeom prst="straightConnector1">
              <a:avLst/>
            </a:prstGeom>
            <a:grpFill/>
            <a:ln w="38100" cap="flat" cmpd="sng" algn="ctr">
              <a:solidFill>
                <a:srgbClr val="000514"/>
              </a:solidFill>
              <a:prstDash val="solid"/>
              <a:tailEnd type="arrow"/>
            </a:ln>
            <a:effectLst/>
          </p:spPr>
        </p:cxnSp>
        <p:cxnSp>
          <p:nvCxnSpPr>
            <p:cNvPr id="55" name="直接连接符 54"/>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56" name="直接连接符 55"/>
            <p:cNvCxnSpPr/>
            <p:nvPr/>
          </p:nvCxnSpPr>
          <p:spPr>
            <a:xfrm flipV="1">
              <a:off x="2135976" y="3253741"/>
              <a:ext cx="271942" cy="240396"/>
            </a:xfrm>
            <a:prstGeom prst="line">
              <a:avLst/>
            </a:prstGeom>
            <a:grpFill/>
            <a:ln w="38100" cap="flat" cmpd="sng" algn="ctr">
              <a:solidFill>
                <a:srgbClr val="000514"/>
              </a:solidFill>
              <a:prstDash val="solid"/>
            </a:ln>
            <a:effectLst/>
          </p:spPr>
        </p:cxnSp>
      </p:grpSp>
      <p:grpSp>
        <p:nvGrpSpPr>
          <p:cNvPr id="30" name="组合 72"/>
          <p:cNvGrpSpPr/>
          <p:nvPr/>
        </p:nvGrpSpPr>
        <p:grpSpPr>
          <a:xfrm>
            <a:off x="5724494" y="4509120"/>
            <a:ext cx="641356" cy="648072"/>
            <a:chOff x="1979712" y="2924944"/>
            <a:chExt cx="648072" cy="648072"/>
          </a:xfrm>
          <a:noFill/>
        </p:grpSpPr>
        <p:sp>
          <p:nvSpPr>
            <p:cNvPr id="59" name="椭圆 58"/>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60" name="直接箭头连接符 59"/>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61" name="直接连接符 60"/>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62" name="直接连接符 61"/>
            <p:cNvCxnSpPr/>
            <p:nvPr/>
          </p:nvCxnSpPr>
          <p:spPr>
            <a:xfrm>
              <a:off x="2141510" y="2971089"/>
              <a:ext cx="266408" cy="282652"/>
            </a:xfrm>
            <a:prstGeom prst="line">
              <a:avLst/>
            </a:prstGeom>
            <a:grpFill/>
            <a:ln w="38100" cap="flat" cmpd="sng" algn="ctr">
              <a:solidFill>
                <a:srgbClr val="000514"/>
              </a:solidFill>
              <a:prstDash val="solid"/>
            </a:ln>
            <a:effectLst/>
          </p:spPr>
        </p:cxnSp>
      </p:grpSp>
      <p:sp>
        <p:nvSpPr>
          <p:cNvPr id="68" name="矩形 67"/>
          <p:cNvSpPr/>
          <p:nvPr/>
        </p:nvSpPr>
        <p:spPr>
          <a:xfrm rot="5400000">
            <a:off x="6696236"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70" name="矩形 69"/>
          <p:cNvSpPr/>
          <p:nvPr/>
        </p:nvSpPr>
        <p:spPr>
          <a:xfrm rot="5400000">
            <a:off x="7344308"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80" name="直接连接符 79"/>
          <p:cNvCxnSpPr/>
          <p:nvPr/>
        </p:nvCxnSpPr>
        <p:spPr bwMode="auto">
          <a:xfrm>
            <a:off x="6169943" y="2902719"/>
            <a:ext cx="346273" cy="0"/>
          </a:xfrm>
          <a:prstGeom prst="line">
            <a:avLst/>
          </a:prstGeom>
          <a:noFill/>
          <a:ln w="38100" cap="flat" cmpd="sng" algn="ctr">
            <a:solidFill>
              <a:srgbClr val="000514"/>
            </a:solidFill>
            <a:prstDash val="solid"/>
            <a:round/>
            <a:headEnd type="none" w="med" len="med"/>
            <a:tailEnd type="none" w="med" len="med"/>
          </a:ln>
          <a:effectLst/>
        </p:spPr>
      </p:cxnSp>
      <p:cxnSp>
        <p:nvCxnSpPr>
          <p:cNvPr id="81" name="直接连接符 80"/>
          <p:cNvCxnSpPr/>
          <p:nvPr/>
        </p:nvCxnSpPr>
        <p:spPr bwMode="auto">
          <a:xfrm>
            <a:off x="6169943" y="4850110"/>
            <a:ext cx="983332" cy="0"/>
          </a:xfrm>
          <a:prstGeom prst="line">
            <a:avLst/>
          </a:prstGeom>
          <a:noFill/>
          <a:ln w="38100" cap="flat" cmpd="sng" algn="ctr">
            <a:solidFill>
              <a:srgbClr val="000514"/>
            </a:solidFill>
            <a:prstDash val="solid"/>
            <a:round/>
            <a:headEnd type="none" w="med" len="med"/>
            <a:tailEnd type="none" w="med" len="med"/>
          </a:ln>
          <a:effectLst/>
        </p:spPr>
      </p:cxnSp>
      <p:cxnSp>
        <p:nvCxnSpPr>
          <p:cNvPr id="84" name="直接连接符 83"/>
          <p:cNvCxnSpPr/>
          <p:nvPr/>
        </p:nvCxnSpPr>
        <p:spPr bwMode="auto">
          <a:xfrm>
            <a:off x="7086600" y="2902719"/>
            <a:ext cx="181992" cy="0"/>
          </a:xfrm>
          <a:prstGeom prst="line">
            <a:avLst/>
          </a:prstGeom>
          <a:noFill/>
          <a:ln w="38100" cap="flat" cmpd="sng" algn="ctr">
            <a:solidFill>
              <a:srgbClr val="000514"/>
            </a:solidFill>
            <a:prstDash val="solid"/>
            <a:round/>
            <a:headEnd type="none" w="med" len="med"/>
            <a:tailEnd type="none" w="med" len="med"/>
          </a:ln>
          <a:effectLst/>
        </p:spPr>
      </p:cxnSp>
      <p:cxnSp>
        <p:nvCxnSpPr>
          <p:cNvPr id="85" name="直接连接符 84"/>
          <p:cNvCxnSpPr/>
          <p:nvPr/>
        </p:nvCxnSpPr>
        <p:spPr bwMode="auto">
          <a:xfrm>
            <a:off x="7753350" y="4850110"/>
            <a:ext cx="1250950" cy="0"/>
          </a:xfrm>
          <a:prstGeom prst="line">
            <a:avLst/>
          </a:prstGeom>
          <a:noFill/>
          <a:ln w="38100" cap="flat" cmpd="sng" algn="ctr">
            <a:solidFill>
              <a:srgbClr val="000514"/>
            </a:solidFill>
            <a:prstDash val="solid"/>
            <a:round/>
            <a:headEnd type="none" w="med" len="med"/>
            <a:tailEnd type="none" w="med" len="med"/>
          </a:ln>
          <a:effectLst/>
        </p:spPr>
      </p:cxnSp>
      <p:grpSp>
        <p:nvGrpSpPr>
          <p:cNvPr id="33" name="组合 72"/>
          <p:cNvGrpSpPr/>
          <p:nvPr/>
        </p:nvGrpSpPr>
        <p:grpSpPr>
          <a:xfrm>
            <a:off x="7091898" y="3079375"/>
            <a:ext cx="641356" cy="648072"/>
            <a:chOff x="1979712" y="2924944"/>
            <a:chExt cx="648072" cy="648072"/>
          </a:xfrm>
          <a:noFill/>
        </p:grpSpPr>
        <p:sp>
          <p:nvSpPr>
            <p:cNvPr id="66" name="椭圆 6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71" name="直接箭头连接符 70"/>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72" name="直接连接符 71"/>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73" name="直接连接符 72"/>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77" name="直接连接符 76"/>
          <p:cNvCxnSpPr/>
          <p:nvPr/>
        </p:nvCxnSpPr>
        <p:spPr bwMode="auto">
          <a:xfrm>
            <a:off x="7251154" y="2917324"/>
            <a:ext cx="0" cy="216401"/>
          </a:xfrm>
          <a:prstGeom prst="line">
            <a:avLst/>
          </a:prstGeom>
          <a:noFill/>
          <a:ln w="38100" cap="flat" cmpd="sng" algn="ctr">
            <a:solidFill>
              <a:srgbClr val="000514"/>
            </a:solidFill>
            <a:prstDash val="solid"/>
            <a:round/>
            <a:headEnd type="none" w="med" len="med"/>
            <a:tailEnd type="none" w="med" len="med"/>
          </a:ln>
          <a:effectLst/>
        </p:spPr>
      </p:cxnSp>
      <p:grpSp>
        <p:nvGrpSpPr>
          <p:cNvPr id="36" name="组合 80"/>
          <p:cNvGrpSpPr/>
          <p:nvPr/>
        </p:nvGrpSpPr>
        <p:grpSpPr>
          <a:xfrm>
            <a:off x="7084913" y="3997444"/>
            <a:ext cx="373856" cy="171448"/>
            <a:chOff x="3745699" y="1981200"/>
            <a:chExt cx="373856" cy="171448"/>
          </a:xfrm>
        </p:grpSpPr>
        <p:cxnSp>
          <p:nvCxnSpPr>
            <p:cNvPr id="86" name="直接连接符 85"/>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87" name="直接连接符 86"/>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88" name="直接连接符 87"/>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89" name="直接连接符 88"/>
          <p:cNvCxnSpPr/>
          <p:nvPr/>
        </p:nvCxnSpPr>
        <p:spPr bwMode="auto">
          <a:xfrm>
            <a:off x="7271787" y="3710105"/>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91" name="矩形 90"/>
          <p:cNvSpPr/>
          <p:nvPr/>
        </p:nvSpPr>
        <p:spPr>
          <a:xfrm rot="5400000">
            <a:off x="8007238" y="3114489"/>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92" name="直接连接符 91"/>
          <p:cNvCxnSpPr/>
          <p:nvPr/>
        </p:nvCxnSpPr>
        <p:spPr bwMode="auto">
          <a:xfrm>
            <a:off x="8403282" y="3406775"/>
            <a:ext cx="601018" cy="0"/>
          </a:xfrm>
          <a:prstGeom prst="line">
            <a:avLst/>
          </a:prstGeom>
          <a:noFill/>
          <a:ln w="38100" cap="flat" cmpd="sng" algn="ctr">
            <a:solidFill>
              <a:srgbClr val="000514"/>
            </a:solidFill>
            <a:prstDash val="solid"/>
            <a:round/>
            <a:headEnd type="none" w="med" len="med"/>
            <a:tailEnd type="none" w="med" len="med"/>
          </a:ln>
          <a:effectLst/>
        </p:spPr>
      </p:cxnSp>
      <p:cxnSp>
        <p:nvCxnSpPr>
          <p:cNvPr id="94" name="直接连接符 93"/>
          <p:cNvCxnSpPr/>
          <p:nvPr/>
        </p:nvCxnSpPr>
        <p:spPr bwMode="auto">
          <a:xfrm>
            <a:off x="7539186" y="3406775"/>
            <a:ext cx="300980" cy="0"/>
          </a:xfrm>
          <a:prstGeom prst="line">
            <a:avLst/>
          </a:prstGeom>
          <a:noFill/>
          <a:ln w="38100" cap="flat" cmpd="sng" algn="ctr">
            <a:solidFill>
              <a:srgbClr val="000514"/>
            </a:solidFill>
            <a:prstDash val="solid"/>
            <a:round/>
            <a:headEnd type="none" w="med" len="med"/>
            <a:tailEnd type="none" w="med" len="med"/>
          </a:ln>
          <a:effectLst/>
        </p:spPr>
      </p:cxnSp>
      <p:grpSp>
        <p:nvGrpSpPr>
          <p:cNvPr id="37" name="组合 118"/>
          <p:cNvGrpSpPr/>
          <p:nvPr/>
        </p:nvGrpSpPr>
        <p:grpSpPr>
          <a:xfrm flipH="1">
            <a:off x="514349" y="2768228"/>
            <a:ext cx="2464968" cy="2160240"/>
            <a:chOff x="327943" y="2780928"/>
            <a:chExt cx="2500374" cy="2160240"/>
          </a:xfrm>
        </p:grpSpPr>
        <p:sp>
          <p:nvSpPr>
            <p:cNvPr id="99" name="矩形 98"/>
            <p:cNvSpPr/>
            <p:nvPr/>
          </p:nvSpPr>
          <p:spPr>
            <a:xfrm rot="5400000">
              <a:off x="854236" y="2600908"/>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sp>
          <p:nvSpPr>
            <p:cNvPr id="100" name="矩形 99"/>
            <p:cNvSpPr/>
            <p:nvPr/>
          </p:nvSpPr>
          <p:spPr>
            <a:xfrm rot="5400000">
              <a:off x="1502308" y="4545124"/>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01" name="直接连接符 100"/>
            <p:cNvCxnSpPr/>
            <p:nvPr/>
          </p:nvCxnSpPr>
          <p:spPr bwMode="auto">
            <a:xfrm>
              <a:off x="327943" y="2902719"/>
              <a:ext cx="346273" cy="0"/>
            </a:xfrm>
            <a:prstGeom prst="line">
              <a:avLst/>
            </a:prstGeom>
            <a:noFill/>
            <a:ln w="38100" cap="flat" cmpd="sng" algn="ctr">
              <a:solidFill>
                <a:srgbClr val="000514"/>
              </a:solidFill>
              <a:prstDash val="solid"/>
              <a:round/>
              <a:headEnd type="none" w="med" len="med"/>
              <a:tailEnd type="none" w="med" len="med"/>
            </a:ln>
            <a:effectLst/>
          </p:spPr>
        </p:cxnSp>
        <p:cxnSp>
          <p:nvCxnSpPr>
            <p:cNvPr id="102" name="直接连接符 101"/>
            <p:cNvCxnSpPr/>
            <p:nvPr/>
          </p:nvCxnSpPr>
          <p:spPr bwMode="auto">
            <a:xfrm>
              <a:off x="327943" y="4850110"/>
              <a:ext cx="983332" cy="0"/>
            </a:xfrm>
            <a:prstGeom prst="line">
              <a:avLst/>
            </a:prstGeom>
            <a:noFill/>
            <a:ln w="38100" cap="flat" cmpd="sng" algn="ctr">
              <a:solidFill>
                <a:srgbClr val="000514"/>
              </a:solidFill>
              <a:prstDash val="solid"/>
              <a:round/>
              <a:headEnd type="none" w="med" len="med"/>
              <a:tailEnd type="none" w="med" len="med"/>
            </a:ln>
            <a:effectLst/>
          </p:spPr>
        </p:cxnSp>
        <p:cxnSp>
          <p:nvCxnSpPr>
            <p:cNvPr id="103" name="直接连接符 102"/>
            <p:cNvCxnSpPr/>
            <p:nvPr/>
          </p:nvCxnSpPr>
          <p:spPr bwMode="auto">
            <a:xfrm>
              <a:off x="1250280" y="2902719"/>
              <a:ext cx="248320" cy="0"/>
            </a:xfrm>
            <a:prstGeom prst="line">
              <a:avLst/>
            </a:prstGeom>
            <a:noFill/>
            <a:ln w="38100" cap="flat" cmpd="sng" algn="ctr">
              <a:solidFill>
                <a:srgbClr val="000514"/>
              </a:solidFill>
              <a:prstDash val="solid"/>
              <a:round/>
              <a:headEnd type="none" w="med" len="med"/>
              <a:tailEnd type="none" w="med" len="med"/>
            </a:ln>
            <a:effectLst/>
          </p:spPr>
        </p:cxnSp>
        <p:cxnSp>
          <p:nvCxnSpPr>
            <p:cNvPr id="104" name="直接连接符 103"/>
            <p:cNvCxnSpPr/>
            <p:nvPr/>
          </p:nvCxnSpPr>
          <p:spPr bwMode="auto">
            <a:xfrm>
              <a:off x="1911348" y="4850110"/>
              <a:ext cx="843539" cy="0"/>
            </a:xfrm>
            <a:prstGeom prst="line">
              <a:avLst/>
            </a:prstGeom>
            <a:noFill/>
            <a:ln w="38100" cap="flat" cmpd="sng" algn="ctr">
              <a:solidFill>
                <a:srgbClr val="000514"/>
              </a:solidFill>
              <a:prstDash val="solid"/>
              <a:round/>
              <a:headEnd type="none" w="med" len="med"/>
              <a:tailEnd type="none" w="med" len="med"/>
            </a:ln>
            <a:effectLst/>
          </p:spPr>
        </p:cxnSp>
        <p:grpSp>
          <p:nvGrpSpPr>
            <p:cNvPr id="38" name="组合 72"/>
            <p:cNvGrpSpPr/>
            <p:nvPr/>
          </p:nvGrpSpPr>
          <p:grpSpPr>
            <a:xfrm>
              <a:off x="1321906" y="3079375"/>
              <a:ext cx="641356" cy="648072"/>
              <a:chOff x="1979712" y="2924944"/>
              <a:chExt cx="648072" cy="648072"/>
            </a:xfrm>
            <a:noFill/>
          </p:grpSpPr>
          <p:sp>
            <p:nvSpPr>
              <p:cNvPr id="106" name="椭圆 105"/>
              <p:cNvSpPr/>
              <p:nvPr/>
            </p:nvSpPr>
            <p:spPr>
              <a:xfrm>
                <a:off x="1979712" y="2924944"/>
                <a:ext cx="648072" cy="648072"/>
              </a:xfrm>
              <a:prstGeom prst="ellipse">
                <a:avLst/>
              </a:prstGeom>
              <a:grp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07" name="直接箭头连接符 106"/>
              <p:cNvCxnSpPr/>
              <p:nvPr/>
            </p:nvCxnSpPr>
            <p:spPr>
              <a:xfrm flipH="1">
                <a:off x="2139104" y="3260634"/>
                <a:ext cx="257211" cy="277193"/>
              </a:xfrm>
              <a:prstGeom prst="straightConnector1">
                <a:avLst/>
              </a:prstGeom>
              <a:grpFill/>
              <a:ln w="38100" cap="flat" cmpd="sng" algn="ctr">
                <a:solidFill>
                  <a:srgbClr val="000514"/>
                </a:solidFill>
                <a:prstDash val="solid"/>
                <a:tailEnd type="arrow"/>
              </a:ln>
              <a:effectLst/>
            </p:spPr>
          </p:cxnSp>
          <p:cxnSp>
            <p:nvCxnSpPr>
              <p:cNvPr id="108" name="直接连接符 107"/>
              <p:cNvCxnSpPr/>
              <p:nvPr/>
            </p:nvCxnSpPr>
            <p:spPr>
              <a:xfrm flipH="1">
                <a:off x="2408332" y="2924944"/>
                <a:ext cx="3428" cy="648072"/>
              </a:xfrm>
              <a:prstGeom prst="line">
                <a:avLst/>
              </a:prstGeom>
              <a:grpFill/>
              <a:ln w="38100" cap="flat" cmpd="sng" algn="ctr">
                <a:solidFill>
                  <a:srgbClr val="000514"/>
                </a:solidFill>
                <a:prstDash val="solid"/>
              </a:ln>
              <a:effectLst/>
            </p:spPr>
          </p:cxnSp>
          <p:cxnSp>
            <p:nvCxnSpPr>
              <p:cNvPr id="109" name="直接连接符 108"/>
              <p:cNvCxnSpPr/>
              <p:nvPr/>
            </p:nvCxnSpPr>
            <p:spPr>
              <a:xfrm>
                <a:off x="2141510" y="2971089"/>
                <a:ext cx="266408" cy="282652"/>
              </a:xfrm>
              <a:prstGeom prst="line">
                <a:avLst/>
              </a:prstGeom>
              <a:grpFill/>
              <a:ln w="38100" cap="flat" cmpd="sng" algn="ctr">
                <a:solidFill>
                  <a:srgbClr val="000514"/>
                </a:solidFill>
                <a:prstDash val="solid"/>
              </a:ln>
              <a:effectLst/>
            </p:spPr>
          </p:cxnSp>
        </p:grpSp>
        <p:cxnSp>
          <p:nvCxnSpPr>
            <p:cNvPr id="110" name="直接连接符 109"/>
            <p:cNvCxnSpPr/>
            <p:nvPr/>
          </p:nvCxnSpPr>
          <p:spPr bwMode="auto">
            <a:xfrm>
              <a:off x="1481162" y="2917324"/>
              <a:ext cx="0" cy="216401"/>
            </a:xfrm>
            <a:prstGeom prst="line">
              <a:avLst/>
            </a:prstGeom>
            <a:noFill/>
            <a:ln w="38100" cap="flat" cmpd="sng" algn="ctr">
              <a:solidFill>
                <a:srgbClr val="000514"/>
              </a:solidFill>
              <a:prstDash val="solid"/>
              <a:round/>
              <a:headEnd type="none" w="med" len="med"/>
              <a:tailEnd type="none" w="med" len="med"/>
            </a:ln>
            <a:effectLst/>
          </p:spPr>
        </p:cxnSp>
        <p:grpSp>
          <p:nvGrpSpPr>
            <p:cNvPr id="39" name="组合 80"/>
            <p:cNvGrpSpPr/>
            <p:nvPr/>
          </p:nvGrpSpPr>
          <p:grpSpPr>
            <a:xfrm>
              <a:off x="1314921" y="3997444"/>
              <a:ext cx="373856" cy="171448"/>
              <a:chOff x="3745699" y="1981200"/>
              <a:chExt cx="373856" cy="171448"/>
            </a:xfrm>
          </p:grpSpPr>
          <p:cxnSp>
            <p:nvCxnSpPr>
              <p:cNvPr id="112" name="直接连接符 111"/>
              <p:cNvCxnSpPr/>
              <p:nvPr/>
            </p:nvCxnSpPr>
            <p:spPr bwMode="auto">
              <a:xfrm>
                <a:off x="3745699" y="1981200"/>
                <a:ext cx="373856" cy="0"/>
              </a:xfrm>
              <a:prstGeom prst="line">
                <a:avLst/>
              </a:prstGeom>
              <a:noFill/>
              <a:ln w="38100" cap="flat" cmpd="sng" algn="ctr">
                <a:solidFill>
                  <a:srgbClr val="000514"/>
                </a:solidFill>
                <a:prstDash val="solid"/>
                <a:round/>
                <a:headEnd type="none" w="med" len="med"/>
                <a:tailEnd type="none" w="med" len="med"/>
              </a:ln>
              <a:effectLst/>
            </p:spPr>
          </p:cxnSp>
          <p:cxnSp>
            <p:nvCxnSpPr>
              <p:cNvPr id="113" name="直接连接符 112"/>
              <p:cNvCxnSpPr/>
              <p:nvPr/>
            </p:nvCxnSpPr>
            <p:spPr bwMode="auto">
              <a:xfrm>
                <a:off x="3821899" y="2066924"/>
                <a:ext cx="230981" cy="0"/>
              </a:xfrm>
              <a:prstGeom prst="line">
                <a:avLst/>
              </a:prstGeom>
              <a:noFill/>
              <a:ln w="38100" cap="flat" cmpd="sng" algn="ctr">
                <a:solidFill>
                  <a:srgbClr val="000514"/>
                </a:solidFill>
                <a:prstDash val="solid"/>
                <a:round/>
                <a:headEnd type="none" w="med" len="med"/>
                <a:tailEnd type="none" w="med" len="med"/>
              </a:ln>
              <a:effectLst/>
            </p:spPr>
          </p:cxnSp>
          <p:cxnSp>
            <p:nvCxnSpPr>
              <p:cNvPr id="114" name="直接连接符 113"/>
              <p:cNvCxnSpPr/>
              <p:nvPr/>
            </p:nvCxnSpPr>
            <p:spPr bwMode="auto">
              <a:xfrm>
                <a:off x="3893337" y="2152648"/>
                <a:ext cx="78582" cy="0"/>
              </a:xfrm>
              <a:prstGeom prst="line">
                <a:avLst/>
              </a:prstGeom>
              <a:noFill/>
              <a:ln w="38100" cap="flat" cmpd="sng" algn="ctr">
                <a:solidFill>
                  <a:srgbClr val="000514"/>
                </a:solidFill>
                <a:prstDash val="solid"/>
                <a:round/>
                <a:headEnd type="none" w="med" len="med"/>
                <a:tailEnd type="none" w="med" len="med"/>
              </a:ln>
              <a:effectLst/>
            </p:spPr>
          </p:cxnSp>
        </p:grpSp>
        <p:cxnSp>
          <p:nvCxnSpPr>
            <p:cNvPr id="115" name="直接连接符 114"/>
            <p:cNvCxnSpPr/>
            <p:nvPr/>
          </p:nvCxnSpPr>
          <p:spPr bwMode="auto">
            <a:xfrm>
              <a:off x="1501795" y="3710105"/>
              <a:ext cx="0" cy="294959"/>
            </a:xfrm>
            <a:prstGeom prst="line">
              <a:avLst/>
            </a:prstGeom>
            <a:noFill/>
            <a:ln w="38100" cap="flat" cmpd="sng" algn="ctr">
              <a:solidFill>
                <a:srgbClr val="000514"/>
              </a:solidFill>
              <a:prstDash val="solid"/>
              <a:round/>
              <a:headEnd type="none" w="med" len="med"/>
              <a:tailEnd type="none" w="med" len="med"/>
            </a:ln>
            <a:effectLst/>
          </p:spPr>
        </p:cxnSp>
        <p:sp>
          <p:nvSpPr>
            <p:cNvPr id="116" name="矩形 115"/>
            <p:cNvSpPr/>
            <p:nvPr/>
          </p:nvSpPr>
          <p:spPr>
            <a:xfrm rot="5400000">
              <a:off x="2237246" y="3114489"/>
              <a:ext cx="216024" cy="576064"/>
            </a:xfrm>
            <a:prstGeom prst="rect">
              <a:avLst/>
            </a:prstGeom>
            <a:noFill/>
            <a:ln w="38100" cap="flat" cmpd="sng" algn="ctr">
              <a:solidFill>
                <a:srgbClr val="000514"/>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Garamond"/>
                <a:ea typeface="宋体"/>
                <a:cs typeface="+mn-cs"/>
              </a:endParaRPr>
            </a:p>
          </p:txBody>
        </p:sp>
        <p:cxnSp>
          <p:nvCxnSpPr>
            <p:cNvPr id="117" name="直接连接符 116"/>
            <p:cNvCxnSpPr/>
            <p:nvPr/>
          </p:nvCxnSpPr>
          <p:spPr bwMode="auto">
            <a:xfrm>
              <a:off x="2633290" y="3406775"/>
              <a:ext cx="195027" cy="0"/>
            </a:xfrm>
            <a:prstGeom prst="line">
              <a:avLst/>
            </a:prstGeom>
            <a:noFill/>
            <a:ln w="38100" cap="flat" cmpd="sng" algn="ctr">
              <a:solidFill>
                <a:srgbClr val="000514"/>
              </a:solidFill>
              <a:prstDash val="solid"/>
              <a:round/>
              <a:headEnd type="none" w="med" len="med"/>
              <a:tailEnd type="none" w="med" len="med"/>
            </a:ln>
            <a:effectLst/>
          </p:spPr>
        </p:cxnSp>
        <p:cxnSp>
          <p:nvCxnSpPr>
            <p:cNvPr id="118" name="直接连接符 117"/>
            <p:cNvCxnSpPr/>
            <p:nvPr/>
          </p:nvCxnSpPr>
          <p:spPr bwMode="auto">
            <a:xfrm>
              <a:off x="1759532" y="3406775"/>
              <a:ext cx="300980" cy="0"/>
            </a:xfrm>
            <a:prstGeom prst="line">
              <a:avLst/>
            </a:prstGeom>
            <a:noFill/>
            <a:ln w="38100" cap="flat" cmpd="sng" algn="ctr">
              <a:solidFill>
                <a:srgbClr val="000514"/>
              </a:solidFill>
              <a:prstDash val="solid"/>
              <a:round/>
              <a:headEnd type="none" w="med" len="med"/>
              <a:tailEnd type="none" w="med" len="med"/>
            </a:ln>
            <a:effectLst/>
          </p:spPr>
        </p:cxnSp>
      </p:grpSp>
      <p:sp>
        <p:nvSpPr>
          <p:cNvPr id="95" name="TextBox 94"/>
          <p:cNvSpPr txBox="1"/>
          <p:nvPr/>
        </p:nvSpPr>
        <p:spPr>
          <a:xfrm>
            <a:off x="8609649" y="2996952"/>
            <a:ext cx="498855" cy="461665"/>
          </a:xfrm>
          <a:prstGeom prst="rect">
            <a:avLst/>
          </a:prstGeom>
          <a:noFill/>
        </p:spPr>
        <p:txBody>
          <a:bodyPr wrap="none" rtlCol="0">
            <a:spAutoFit/>
          </a:bodyPr>
          <a:lstStyle/>
          <a:p>
            <a:r>
              <a:rPr lang="en-US" altLang="zh-CN" sz="2400" dirty="0" smtClean="0"/>
              <a:t>P3</a:t>
            </a:r>
            <a:endParaRPr lang="zh-CN" altLang="en-US" sz="2400" dirty="0"/>
          </a:p>
        </p:txBody>
      </p:sp>
      <p:sp>
        <p:nvSpPr>
          <p:cNvPr id="97" name="TextBox 96"/>
          <p:cNvSpPr txBox="1"/>
          <p:nvPr/>
        </p:nvSpPr>
        <p:spPr>
          <a:xfrm>
            <a:off x="8609649" y="4437112"/>
            <a:ext cx="498855" cy="461665"/>
          </a:xfrm>
          <a:prstGeom prst="rect">
            <a:avLst/>
          </a:prstGeom>
          <a:noFill/>
        </p:spPr>
        <p:txBody>
          <a:bodyPr wrap="none" rtlCol="0">
            <a:spAutoFit/>
          </a:bodyPr>
          <a:lstStyle/>
          <a:p>
            <a:r>
              <a:rPr lang="en-US" altLang="zh-CN" sz="2400" dirty="0" smtClean="0"/>
              <a:t>P4</a:t>
            </a:r>
            <a:endParaRPr lang="zh-CN" altLang="en-US" sz="2400" dirty="0"/>
          </a:p>
        </p:txBody>
      </p:sp>
      <p:cxnSp>
        <p:nvCxnSpPr>
          <p:cNvPr id="98" name="直接连接符 97"/>
          <p:cNvCxnSpPr/>
          <p:nvPr/>
        </p:nvCxnSpPr>
        <p:spPr bwMode="auto">
          <a:xfrm>
            <a:off x="524694" y="3377947"/>
            <a:ext cx="0" cy="2870453"/>
          </a:xfrm>
          <a:prstGeom prst="line">
            <a:avLst/>
          </a:prstGeom>
          <a:noFill/>
          <a:ln w="38100" cap="flat" cmpd="sng" algn="ctr">
            <a:solidFill>
              <a:srgbClr val="000514"/>
            </a:solidFill>
            <a:prstDash val="solid"/>
            <a:round/>
            <a:headEnd type="none" w="med" len="med"/>
            <a:tailEnd type="none" w="med" len="med"/>
          </a:ln>
          <a:effectLst/>
        </p:spPr>
      </p:cxnSp>
      <p:sp>
        <p:nvSpPr>
          <p:cNvPr id="124" name="弧形 123"/>
          <p:cNvSpPr/>
          <p:nvPr/>
        </p:nvSpPr>
        <p:spPr bwMode="auto">
          <a:xfrm rot="16200000">
            <a:off x="443161" y="4768577"/>
            <a:ext cx="152400" cy="152400"/>
          </a:xfrm>
          <a:prstGeom prst="arc">
            <a:avLst>
              <a:gd name="adj1" fmla="val 16085462"/>
              <a:gd name="adj2" fmla="val 5408329"/>
            </a:avLst>
          </a:prstGeom>
          <a:noFill/>
          <a:ln w="38100" cap="flat" cmpd="sng" algn="ctr">
            <a:solidFill>
              <a:srgbClr val="00051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outerShdw blurRad="38100" dist="38100" dir="2700000" algn="tl">
                  <a:srgbClr val="000000">
                    <a:alpha val="43137"/>
                  </a:srgbClr>
                </a:outerShdw>
              </a:effectLst>
              <a:uLnTx/>
              <a:uFillTx/>
            </a:endParaRPr>
          </a:p>
        </p:txBody>
      </p:sp>
      <p:cxnSp>
        <p:nvCxnSpPr>
          <p:cNvPr id="130" name="直接连接符 129"/>
          <p:cNvCxnSpPr/>
          <p:nvPr/>
        </p:nvCxnSpPr>
        <p:spPr bwMode="auto">
          <a:xfrm flipH="1">
            <a:off x="160020" y="4837410"/>
            <a:ext cx="289561" cy="0"/>
          </a:xfrm>
          <a:prstGeom prst="line">
            <a:avLst/>
          </a:prstGeom>
          <a:noFill/>
          <a:ln w="38100" cap="flat" cmpd="sng" algn="ctr">
            <a:solidFill>
              <a:srgbClr val="000514"/>
            </a:solidFill>
            <a:prstDash val="solid"/>
            <a:round/>
            <a:headEnd type="none" w="med" len="med"/>
            <a:tailEnd type="none" w="med" len="med"/>
          </a:ln>
          <a:effectLst/>
        </p:spPr>
      </p:cxnSp>
      <p:cxnSp>
        <p:nvCxnSpPr>
          <p:cNvPr id="135" name="直接连接符 134"/>
          <p:cNvCxnSpPr/>
          <p:nvPr/>
        </p:nvCxnSpPr>
        <p:spPr bwMode="auto">
          <a:xfrm>
            <a:off x="179512" y="1412776"/>
            <a:ext cx="0" cy="3425904"/>
          </a:xfrm>
          <a:prstGeom prst="line">
            <a:avLst/>
          </a:prstGeom>
          <a:noFill/>
          <a:ln w="38100" cap="flat" cmpd="sng" algn="ctr">
            <a:solidFill>
              <a:srgbClr val="000514"/>
            </a:solidFill>
            <a:prstDash val="solid"/>
            <a:round/>
            <a:headEnd type="none" w="med" len="med"/>
            <a:tailEnd type="none" w="med" len="med"/>
          </a:ln>
          <a:effectLst/>
        </p:spPr>
      </p:cxnSp>
      <p:cxnSp>
        <p:nvCxnSpPr>
          <p:cNvPr id="137" name="直接连接符 136"/>
          <p:cNvCxnSpPr/>
          <p:nvPr/>
        </p:nvCxnSpPr>
        <p:spPr bwMode="auto">
          <a:xfrm flipH="1">
            <a:off x="160021" y="1412776"/>
            <a:ext cx="8444427" cy="0"/>
          </a:xfrm>
          <a:prstGeom prst="line">
            <a:avLst/>
          </a:prstGeom>
          <a:noFill/>
          <a:ln w="38100" cap="flat" cmpd="sng" algn="ctr">
            <a:solidFill>
              <a:srgbClr val="000514"/>
            </a:solidFill>
            <a:prstDash val="solid"/>
            <a:round/>
            <a:headEnd type="none" w="med" len="med"/>
            <a:tailEnd type="none" w="med" len="med"/>
          </a:ln>
          <a:effectLst/>
        </p:spPr>
      </p:cxnSp>
      <p:cxnSp>
        <p:nvCxnSpPr>
          <p:cNvPr id="139" name="直接连接符 138"/>
          <p:cNvCxnSpPr/>
          <p:nvPr/>
        </p:nvCxnSpPr>
        <p:spPr bwMode="auto">
          <a:xfrm>
            <a:off x="8604448" y="1412776"/>
            <a:ext cx="0" cy="2003524"/>
          </a:xfrm>
          <a:prstGeom prst="line">
            <a:avLst/>
          </a:prstGeom>
          <a:noFill/>
          <a:ln w="38100" cap="flat" cmpd="sng" algn="ctr">
            <a:solidFill>
              <a:srgbClr val="000514"/>
            </a:solidFill>
            <a:prstDash val="solid"/>
            <a:round/>
            <a:headEnd type="none" w="med" len="med"/>
            <a:tailEnd type="none" w="med" len="med"/>
          </a:ln>
          <a:effectLst/>
        </p:spPr>
      </p:cxnSp>
      <p:cxnSp>
        <p:nvCxnSpPr>
          <p:cNvPr id="141" name="直接连接符 140"/>
          <p:cNvCxnSpPr/>
          <p:nvPr/>
        </p:nvCxnSpPr>
        <p:spPr bwMode="auto">
          <a:xfrm flipH="1">
            <a:off x="522294" y="6237312"/>
            <a:ext cx="8101006" cy="0"/>
          </a:xfrm>
          <a:prstGeom prst="line">
            <a:avLst/>
          </a:prstGeom>
          <a:noFill/>
          <a:ln w="38100" cap="flat" cmpd="sng" algn="ctr">
            <a:solidFill>
              <a:srgbClr val="000514"/>
            </a:solidFill>
            <a:prstDash val="solid"/>
            <a:round/>
            <a:headEnd type="none" w="med" len="med"/>
            <a:tailEnd type="none" w="med" len="med"/>
          </a:ln>
          <a:effectLst/>
        </p:spPr>
      </p:cxnSp>
      <p:cxnSp>
        <p:nvCxnSpPr>
          <p:cNvPr id="144" name="直接连接符 143"/>
          <p:cNvCxnSpPr/>
          <p:nvPr/>
        </p:nvCxnSpPr>
        <p:spPr bwMode="auto">
          <a:xfrm>
            <a:off x="8614792" y="4869160"/>
            <a:ext cx="0" cy="1379240"/>
          </a:xfrm>
          <a:prstGeom prst="line">
            <a:avLst/>
          </a:prstGeom>
          <a:noFill/>
          <a:ln w="38100" cap="flat" cmpd="sng" algn="ctr">
            <a:solidFill>
              <a:srgbClr val="000514"/>
            </a:solidFill>
            <a:prstDash val="solid"/>
            <a:round/>
            <a:headEnd type="none" w="med" len="med"/>
            <a:tailEnd type="none" w="med" len="med"/>
          </a:ln>
          <a:effectLst/>
        </p:spPr>
      </p:cxnSp>
      <p:sp>
        <p:nvSpPr>
          <p:cNvPr id="151" name="TextBox 150"/>
          <p:cNvSpPr txBox="1"/>
          <p:nvPr/>
        </p:nvSpPr>
        <p:spPr>
          <a:xfrm>
            <a:off x="874192" y="4449812"/>
            <a:ext cx="498855" cy="461665"/>
          </a:xfrm>
          <a:prstGeom prst="rect">
            <a:avLst/>
          </a:prstGeom>
          <a:noFill/>
        </p:spPr>
        <p:txBody>
          <a:bodyPr wrap="none" rtlCol="0">
            <a:spAutoFit/>
          </a:bodyPr>
          <a:lstStyle/>
          <a:p>
            <a:r>
              <a:rPr lang="en-US" altLang="zh-CN" sz="2400" dirty="0" smtClean="0"/>
              <a:t>P3</a:t>
            </a:r>
            <a:endParaRPr lang="zh-CN" altLang="en-US" sz="2400" dirty="0"/>
          </a:p>
        </p:txBody>
      </p:sp>
      <p:sp>
        <p:nvSpPr>
          <p:cNvPr id="152" name="TextBox 151"/>
          <p:cNvSpPr txBox="1"/>
          <p:nvPr/>
        </p:nvSpPr>
        <p:spPr>
          <a:xfrm>
            <a:off x="8237040" y="4365104"/>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153" name="TextBox 152"/>
          <p:cNvSpPr txBox="1"/>
          <p:nvPr/>
        </p:nvSpPr>
        <p:spPr>
          <a:xfrm>
            <a:off x="388168" y="2905780"/>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154" name="TextBox 153"/>
          <p:cNvSpPr txBox="1"/>
          <p:nvPr/>
        </p:nvSpPr>
        <p:spPr>
          <a:xfrm>
            <a:off x="8604448" y="3337828"/>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155" name="TextBox 154"/>
          <p:cNvSpPr txBox="1"/>
          <p:nvPr/>
        </p:nvSpPr>
        <p:spPr>
          <a:xfrm>
            <a:off x="899592" y="4797152"/>
            <a:ext cx="367408" cy="523220"/>
          </a:xfrm>
          <a:prstGeom prst="rect">
            <a:avLst/>
          </a:prstGeom>
          <a:noFill/>
        </p:spPr>
        <p:txBody>
          <a:bodyPr wrap="none" rtlCol="0">
            <a:spAutoFit/>
          </a:bodyPr>
          <a:lstStyle/>
          <a:p>
            <a:r>
              <a:rPr lang="en-US" altLang="zh-CN" sz="2800" b="1" dirty="0" smtClean="0">
                <a:solidFill>
                  <a:srgbClr val="FF0000"/>
                </a:solidFill>
                <a:effectLst>
                  <a:outerShdw blurRad="38100" dist="38100" dir="2700000" algn="tl">
                    <a:srgbClr val="000000">
                      <a:alpha val="43137"/>
                    </a:srgbClr>
                  </a:outerShdw>
                </a:effectLst>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120" name="TextBox 119"/>
          <p:cNvSpPr txBox="1"/>
          <p:nvPr/>
        </p:nvSpPr>
        <p:spPr>
          <a:xfrm>
            <a:off x="3592067" y="4293096"/>
            <a:ext cx="1988045" cy="523220"/>
          </a:xfrm>
          <a:prstGeom prst="rect">
            <a:avLst/>
          </a:prstGeom>
          <a:noFill/>
        </p:spPr>
        <p:txBody>
          <a:bodyPr wrap="none" rtlCol="0">
            <a:spAutoFit/>
          </a:bodyPr>
          <a:lstStyle/>
          <a:p>
            <a:r>
              <a:rPr lang="zh-CN" altLang="en-US" sz="2800" b="1" dirty="0" smtClean="0">
                <a:solidFill>
                  <a:srgbClr val="FF0000"/>
                </a:solidFill>
                <a:effectLst>
                  <a:outerShdw blurRad="38100" dist="38100" dir="2700000" algn="tl">
                    <a:srgbClr val="000000">
                      <a:alpha val="43137"/>
                    </a:srgbClr>
                  </a:outerShdw>
                </a:effectLst>
              </a:rPr>
              <a:t>电源短路！</a:t>
            </a:r>
            <a:endParaRPr lang="zh-CN" altLang="en-US" sz="2800" b="1" dirty="0">
              <a:solidFill>
                <a:srgbClr val="FF0000"/>
              </a:solidFill>
              <a:effectLst>
                <a:outerShdw blurRad="38100" dist="38100" dir="2700000" algn="tl">
                  <a:srgbClr val="000000">
                    <a:alpha val="43137"/>
                  </a:srgbClr>
                </a:outerShdw>
              </a:effectLst>
            </a:endParaRPr>
          </a:p>
        </p:txBody>
      </p:sp>
      <p:sp>
        <p:nvSpPr>
          <p:cNvPr id="111" name="十字形 110"/>
          <p:cNvSpPr/>
          <p:nvPr/>
        </p:nvSpPr>
        <p:spPr>
          <a:xfrm rot="2700000">
            <a:off x="6633713" y="3330473"/>
            <a:ext cx="1958069" cy="1958069"/>
          </a:xfrm>
          <a:prstGeom prst="plus">
            <a:avLst>
              <a:gd name="adj" fmla="val 44290"/>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9" name="任意多边形 118"/>
          <p:cNvSpPr/>
          <p:nvPr/>
        </p:nvSpPr>
        <p:spPr>
          <a:xfrm>
            <a:off x="3419872" y="2043113"/>
            <a:ext cx="631800" cy="3700462"/>
          </a:xfrm>
          <a:custGeom>
            <a:avLst/>
            <a:gdLst>
              <a:gd name="connsiteX0" fmla="*/ 1007269 w 1135856"/>
              <a:gd name="connsiteY0" fmla="*/ 0 h 3700462"/>
              <a:gd name="connsiteX1" fmla="*/ 21431 w 1135856"/>
              <a:gd name="connsiteY1" fmla="*/ 1828800 h 3700462"/>
              <a:gd name="connsiteX2" fmla="*/ 1135856 w 1135856"/>
              <a:gd name="connsiteY2" fmla="*/ 3700462 h 3700462"/>
            </a:gdLst>
            <a:ahLst/>
            <a:cxnLst>
              <a:cxn ang="0">
                <a:pos x="connsiteX0" y="connsiteY0"/>
              </a:cxn>
              <a:cxn ang="0">
                <a:pos x="connsiteX1" y="connsiteY1"/>
              </a:cxn>
              <a:cxn ang="0">
                <a:pos x="connsiteX2" y="connsiteY2"/>
              </a:cxn>
            </a:cxnLst>
            <a:rect l="l" t="t" r="r" b="b"/>
            <a:pathLst>
              <a:path w="1135856" h="3700462">
                <a:moveTo>
                  <a:pt x="1007269" y="0"/>
                </a:moveTo>
                <a:cubicBezTo>
                  <a:pt x="503634" y="606028"/>
                  <a:pt x="0" y="1212056"/>
                  <a:pt x="21431" y="1828800"/>
                </a:cubicBezTo>
                <a:cubicBezTo>
                  <a:pt x="42862" y="2445544"/>
                  <a:pt x="589359" y="3073003"/>
                  <a:pt x="1135856" y="3700462"/>
                </a:cubicBezTo>
              </a:path>
            </a:pathLst>
          </a:custGeom>
          <a:ln w="76200">
            <a:solidFill>
              <a:srgbClr val="FF0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flipH="1">
            <a:off x="5076056" y="2043113"/>
            <a:ext cx="664344" cy="3700462"/>
          </a:xfrm>
          <a:custGeom>
            <a:avLst/>
            <a:gdLst>
              <a:gd name="connsiteX0" fmla="*/ 1007269 w 1135856"/>
              <a:gd name="connsiteY0" fmla="*/ 0 h 3700462"/>
              <a:gd name="connsiteX1" fmla="*/ 21431 w 1135856"/>
              <a:gd name="connsiteY1" fmla="*/ 1828800 h 3700462"/>
              <a:gd name="connsiteX2" fmla="*/ 1135856 w 1135856"/>
              <a:gd name="connsiteY2" fmla="*/ 3700462 h 3700462"/>
            </a:gdLst>
            <a:ahLst/>
            <a:cxnLst>
              <a:cxn ang="0">
                <a:pos x="connsiteX0" y="connsiteY0"/>
              </a:cxn>
              <a:cxn ang="0">
                <a:pos x="connsiteX1" y="connsiteY1"/>
              </a:cxn>
              <a:cxn ang="0">
                <a:pos x="connsiteX2" y="connsiteY2"/>
              </a:cxn>
            </a:cxnLst>
            <a:rect l="l" t="t" r="r" b="b"/>
            <a:pathLst>
              <a:path w="1135856" h="3700462">
                <a:moveTo>
                  <a:pt x="1007269" y="0"/>
                </a:moveTo>
                <a:cubicBezTo>
                  <a:pt x="503634" y="606028"/>
                  <a:pt x="0" y="1212056"/>
                  <a:pt x="21431" y="1828800"/>
                </a:cubicBezTo>
                <a:cubicBezTo>
                  <a:pt x="42862" y="2445544"/>
                  <a:pt x="589359" y="3073003"/>
                  <a:pt x="1135856" y="3700462"/>
                </a:cubicBezTo>
              </a:path>
            </a:pathLst>
          </a:custGeom>
          <a:ln w="76200">
            <a:solidFill>
              <a:srgbClr val="FF0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22" name="组合 17"/>
          <p:cNvGrpSpPr/>
          <p:nvPr/>
        </p:nvGrpSpPr>
        <p:grpSpPr>
          <a:xfrm>
            <a:off x="8676456" y="116632"/>
            <a:ext cx="370327" cy="432048"/>
            <a:chOff x="5940152" y="2420888"/>
            <a:chExt cx="432048" cy="504056"/>
          </a:xfrm>
        </p:grpSpPr>
        <p:sp>
          <p:nvSpPr>
            <p:cNvPr id="123" name="折角形 122"/>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5" name="直接连接符 124"/>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p:bldP spid="120" grpId="0"/>
      <p:bldP spid="111" grpId="0" animBg="1"/>
      <p:bldP spid="119" grpId="0" animBg="1"/>
      <p:bldP spid="12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43608" y="2780928"/>
            <a:ext cx="7056784" cy="3240360"/>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什么是</a:t>
            </a:r>
            <a:r>
              <a:rPr lang="en-US" altLang="zh-CN" dirty="0" smtClean="0"/>
              <a:t>PWM</a:t>
            </a:r>
            <a:endParaRPr lang="zh-CN" altLang="en-US" dirty="0"/>
          </a:p>
        </p:txBody>
      </p:sp>
      <p:sp>
        <p:nvSpPr>
          <p:cNvPr id="6" name="内容占位符 5"/>
          <p:cNvSpPr>
            <a:spLocks noGrp="1"/>
          </p:cNvSpPr>
          <p:nvPr>
            <p:ph idx="1"/>
          </p:nvPr>
        </p:nvSpPr>
        <p:spPr/>
        <p:txBody>
          <a:bodyPr/>
          <a:lstStyle/>
          <a:p>
            <a:r>
              <a:rPr lang="en-US" altLang="zh-CN" dirty="0" smtClean="0"/>
              <a:t>PWM</a:t>
            </a:r>
            <a:r>
              <a:rPr lang="zh-CN" altLang="en-US" dirty="0" smtClean="0"/>
              <a:t>（</a:t>
            </a:r>
            <a:r>
              <a:rPr lang="en-US" altLang="zh-CN" dirty="0" smtClean="0"/>
              <a:t>Pulse Width Modulation</a:t>
            </a:r>
            <a:r>
              <a:rPr lang="zh-CN" altLang="en-US" dirty="0" smtClean="0"/>
              <a:t>）脉（冲）宽（度）调制</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56</a:t>
            </a:fld>
            <a:endParaRPr lang="zh-CN" altLang="en-US"/>
          </a:p>
        </p:txBody>
      </p:sp>
      <p:grpSp>
        <p:nvGrpSpPr>
          <p:cNvPr id="22" name="组合 21"/>
          <p:cNvGrpSpPr/>
          <p:nvPr/>
        </p:nvGrpSpPr>
        <p:grpSpPr>
          <a:xfrm>
            <a:off x="1043608" y="3706465"/>
            <a:ext cx="7056784" cy="1389286"/>
            <a:chOff x="0" y="3501008"/>
            <a:chExt cx="9144000" cy="1800200"/>
          </a:xfrm>
        </p:grpSpPr>
        <p:cxnSp>
          <p:nvCxnSpPr>
            <p:cNvPr id="7" name="直接连接符 6"/>
            <p:cNvCxnSpPr/>
            <p:nvPr/>
          </p:nvCxnSpPr>
          <p:spPr bwMode="auto">
            <a:xfrm>
              <a:off x="827584" y="3501008"/>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8" name="直接连接符 7"/>
            <p:cNvCxnSpPr/>
            <p:nvPr/>
          </p:nvCxnSpPr>
          <p:spPr bwMode="auto">
            <a:xfrm>
              <a:off x="827584" y="3501008"/>
              <a:ext cx="0" cy="1800200"/>
            </a:xfrm>
            <a:prstGeom prst="line">
              <a:avLst/>
            </a:prstGeom>
            <a:noFill/>
            <a:ln w="38100" cap="flat" cmpd="sng" algn="ctr">
              <a:solidFill>
                <a:srgbClr val="000514"/>
              </a:solidFill>
              <a:prstDash val="solid"/>
              <a:round/>
              <a:headEnd type="none" w="med" len="med"/>
              <a:tailEnd type="none" w="med" len="med"/>
            </a:ln>
            <a:effectLst/>
          </p:spPr>
        </p:cxnSp>
        <p:cxnSp>
          <p:nvCxnSpPr>
            <p:cNvPr id="10" name="直接连接符 9"/>
            <p:cNvCxnSpPr/>
            <p:nvPr/>
          </p:nvCxnSpPr>
          <p:spPr bwMode="auto">
            <a:xfrm>
              <a:off x="2123728" y="3501008"/>
              <a:ext cx="0" cy="1800200"/>
            </a:xfrm>
            <a:prstGeom prst="line">
              <a:avLst/>
            </a:prstGeom>
            <a:noFill/>
            <a:ln w="38100" cap="flat" cmpd="sng" algn="ctr">
              <a:solidFill>
                <a:srgbClr val="000514"/>
              </a:solidFill>
              <a:prstDash val="solid"/>
              <a:round/>
              <a:headEnd type="none" w="med" len="med"/>
              <a:tailEnd type="none" w="med" len="med"/>
            </a:ln>
            <a:effectLst/>
          </p:spPr>
        </p:cxnSp>
        <p:cxnSp>
          <p:nvCxnSpPr>
            <p:cNvPr id="11" name="直接连接符 10"/>
            <p:cNvCxnSpPr/>
            <p:nvPr/>
          </p:nvCxnSpPr>
          <p:spPr bwMode="auto">
            <a:xfrm>
              <a:off x="2123728" y="5301208"/>
              <a:ext cx="2664296" cy="0"/>
            </a:xfrm>
            <a:prstGeom prst="line">
              <a:avLst/>
            </a:prstGeom>
            <a:noFill/>
            <a:ln w="38100" cap="flat" cmpd="sng" algn="ctr">
              <a:solidFill>
                <a:srgbClr val="000514"/>
              </a:solidFill>
              <a:prstDash val="solid"/>
              <a:round/>
              <a:headEnd type="none" w="med" len="med"/>
              <a:tailEnd type="none" w="med" len="med"/>
            </a:ln>
            <a:effectLst/>
          </p:spPr>
        </p:cxnSp>
        <p:cxnSp>
          <p:nvCxnSpPr>
            <p:cNvPr id="13" name="直接连接符 12"/>
            <p:cNvCxnSpPr/>
            <p:nvPr/>
          </p:nvCxnSpPr>
          <p:spPr bwMode="auto">
            <a:xfrm>
              <a:off x="4788024" y="3501008"/>
              <a:ext cx="1296144" cy="0"/>
            </a:xfrm>
            <a:prstGeom prst="line">
              <a:avLst/>
            </a:prstGeom>
            <a:noFill/>
            <a:ln w="38100" cap="flat" cmpd="sng" algn="ctr">
              <a:solidFill>
                <a:srgbClr val="000514"/>
              </a:solidFill>
              <a:prstDash val="solid"/>
              <a:round/>
              <a:headEnd type="none" w="med" len="med"/>
              <a:tailEnd type="none" w="med" len="med"/>
            </a:ln>
            <a:effectLst/>
          </p:spPr>
        </p:cxnSp>
        <p:cxnSp>
          <p:nvCxnSpPr>
            <p:cNvPr id="14" name="直接连接符 13"/>
            <p:cNvCxnSpPr/>
            <p:nvPr/>
          </p:nvCxnSpPr>
          <p:spPr bwMode="auto">
            <a:xfrm>
              <a:off x="4788024" y="3501008"/>
              <a:ext cx="0" cy="1800200"/>
            </a:xfrm>
            <a:prstGeom prst="line">
              <a:avLst/>
            </a:prstGeom>
            <a:noFill/>
            <a:ln w="38100" cap="flat" cmpd="sng" algn="ctr">
              <a:solidFill>
                <a:srgbClr val="000514"/>
              </a:solidFill>
              <a:prstDash val="solid"/>
              <a:round/>
              <a:headEnd type="none" w="med" len="med"/>
              <a:tailEnd type="none" w="med" len="med"/>
            </a:ln>
            <a:effectLst/>
          </p:spPr>
        </p:cxnSp>
        <p:cxnSp>
          <p:nvCxnSpPr>
            <p:cNvPr id="15" name="直接连接符 14"/>
            <p:cNvCxnSpPr/>
            <p:nvPr/>
          </p:nvCxnSpPr>
          <p:spPr bwMode="auto">
            <a:xfrm>
              <a:off x="6084168" y="3501008"/>
              <a:ext cx="0" cy="1800200"/>
            </a:xfrm>
            <a:prstGeom prst="line">
              <a:avLst/>
            </a:prstGeom>
            <a:noFill/>
            <a:ln w="38100" cap="flat" cmpd="sng" algn="ctr">
              <a:solidFill>
                <a:srgbClr val="000514"/>
              </a:solidFill>
              <a:prstDash val="solid"/>
              <a:round/>
              <a:headEnd type="none" w="med" len="med"/>
              <a:tailEnd type="none" w="med" len="med"/>
            </a:ln>
            <a:effectLst/>
          </p:spPr>
        </p:cxnSp>
        <p:cxnSp>
          <p:nvCxnSpPr>
            <p:cNvPr id="16" name="直接连接符 15"/>
            <p:cNvCxnSpPr/>
            <p:nvPr/>
          </p:nvCxnSpPr>
          <p:spPr bwMode="auto">
            <a:xfrm>
              <a:off x="6084168" y="5301208"/>
              <a:ext cx="2664296" cy="0"/>
            </a:xfrm>
            <a:prstGeom prst="line">
              <a:avLst/>
            </a:prstGeom>
            <a:noFill/>
            <a:ln w="38100" cap="flat" cmpd="sng" algn="ctr">
              <a:solidFill>
                <a:srgbClr val="000514"/>
              </a:solidFill>
              <a:prstDash val="solid"/>
              <a:round/>
              <a:headEnd type="none" w="med" len="med"/>
              <a:tailEnd type="none" w="med" len="med"/>
            </a:ln>
            <a:effectLst/>
          </p:spPr>
        </p:cxnSp>
        <p:cxnSp>
          <p:nvCxnSpPr>
            <p:cNvPr id="17" name="直接连接符 16"/>
            <p:cNvCxnSpPr/>
            <p:nvPr/>
          </p:nvCxnSpPr>
          <p:spPr bwMode="auto">
            <a:xfrm>
              <a:off x="8748464" y="3501008"/>
              <a:ext cx="395536" cy="0"/>
            </a:xfrm>
            <a:prstGeom prst="line">
              <a:avLst/>
            </a:prstGeom>
            <a:noFill/>
            <a:ln w="38100" cap="flat" cmpd="sng" algn="ctr">
              <a:solidFill>
                <a:srgbClr val="000514"/>
              </a:solidFill>
              <a:prstDash val="solid"/>
              <a:round/>
              <a:headEnd type="none" w="med" len="med"/>
              <a:tailEnd type="none" w="med" len="med"/>
            </a:ln>
            <a:effectLst/>
          </p:spPr>
        </p:cxnSp>
        <p:cxnSp>
          <p:nvCxnSpPr>
            <p:cNvPr id="18" name="直接连接符 17"/>
            <p:cNvCxnSpPr/>
            <p:nvPr/>
          </p:nvCxnSpPr>
          <p:spPr bwMode="auto">
            <a:xfrm>
              <a:off x="8748464" y="3501008"/>
              <a:ext cx="0" cy="1800200"/>
            </a:xfrm>
            <a:prstGeom prst="line">
              <a:avLst/>
            </a:prstGeom>
            <a:noFill/>
            <a:ln w="38100" cap="flat" cmpd="sng" algn="ctr">
              <a:solidFill>
                <a:srgbClr val="000514"/>
              </a:solidFill>
              <a:prstDash val="solid"/>
              <a:round/>
              <a:headEnd type="none" w="med" len="med"/>
              <a:tailEnd type="none" w="med" len="med"/>
            </a:ln>
            <a:effectLst/>
          </p:spPr>
        </p:cxnSp>
        <p:cxnSp>
          <p:nvCxnSpPr>
            <p:cNvPr id="20" name="直接连接符 19"/>
            <p:cNvCxnSpPr/>
            <p:nvPr/>
          </p:nvCxnSpPr>
          <p:spPr bwMode="auto">
            <a:xfrm>
              <a:off x="0" y="5301208"/>
              <a:ext cx="827584" cy="0"/>
            </a:xfrm>
            <a:prstGeom prst="line">
              <a:avLst/>
            </a:prstGeom>
            <a:noFill/>
            <a:ln w="38100" cap="flat" cmpd="sng" algn="ctr">
              <a:solidFill>
                <a:srgbClr val="000514"/>
              </a:solidFill>
              <a:prstDash val="solid"/>
              <a:round/>
              <a:headEnd type="none" w="med" len="med"/>
              <a:tailEnd type="none" w="med" len="med"/>
            </a:ln>
            <a:effectLst/>
          </p:spPr>
        </p:cxnSp>
      </p:grpSp>
      <p:cxnSp>
        <p:nvCxnSpPr>
          <p:cNvPr id="25" name="直接连接符 24"/>
          <p:cNvCxnSpPr/>
          <p:nvPr/>
        </p:nvCxnSpPr>
        <p:spPr>
          <a:xfrm>
            <a:off x="4716016" y="5157192"/>
            <a:ext cx="0" cy="6480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691680" y="5157192"/>
            <a:ext cx="0" cy="6480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691680" y="5733256"/>
            <a:ext cx="3024336" cy="0"/>
          </a:xfrm>
          <a:prstGeom prst="line">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39752" y="5229200"/>
            <a:ext cx="1805302"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T</a:t>
            </a:r>
            <a:r>
              <a:rPr lang="zh-CN" altLang="en-US" sz="2800" b="1" dirty="0" smtClean="0">
                <a:effectLst>
                  <a:outerShdw blurRad="38100" dist="38100" dir="2700000" algn="tl">
                    <a:srgbClr val="000000">
                      <a:alpha val="43137"/>
                    </a:srgbClr>
                  </a:outerShdw>
                </a:effectLst>
              </a:rPr>
              <a:t>（周期）</a:t>
            </a:r>
            <a:endParaRPr lang="zh-CN" altLang="en-US" sz="2800" b="1" dirty="0">
              <a:effectLst>
                <a:outerShdw blurRad="38100" dist="38100" dir="2700000" algn="tl">
                  <a:srgbClr val="000000">
                    <a:alpha val="43137"/>
                  </a:srgbClr>
                </a:outerShdw>
              </a:effectLst>
            </a:endParaRPr>
          </a:p>
        </p:txBody>
      </p:sp>
      <p:cxnSp>
        <p:nvCxnSpPr>
          <p:cNvPr id="32" name="直接连接符 31"/>
          <p:cNvCxnSpPr/>
          <p:nvPr/>
        </p:nvCxnSpPr>
        <p:spPr>
          <a:xfrm>
            <a:off x="2699792" y="3212976"/>
            <a:ext cx="0" cy="4320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691680" y="3284984"/>
            <a:ext cx="0" cy="3600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691680" y="3429000"/>
            <a:ext cx="1008112" cy="0"/>
          </a:xfrm>
          <a:prstGeom prst="line">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946547" y="2780928"/>
            <a:ext cx="3038011"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t</a:t>
            </a:r>
            <a:r>
              <a:rPr lang="en-US" altLang="zh-CN" sz="2800" b="1" baseline="-25000" dirty="0" smtClean="0">
                <a:effectLst>
                  <a:outerShdw blurRad="38100" dist="38100" dir="2700000" algn="tl">
                    <a:srgbClr val="000000">
                      <a:alpha val="43137"/>
                    </a:srgbClr>
                  </a:outerShdw>
                </a:effectLst>
              </a:rPr>
              <a:t>1</a:t>
            </a: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（高电平时间）</a:t>
            </a:r>
            <a:endParaRPr lang="zh-CN" altLang="en-US" sz="2800" b="1" dirty="0">
              <a:effectLst>
                <a:outerShdw blurRad="38100" dist="38100" dir="2700000" algn="tl">
                  <a:srgbClr val="000000">
                    <a:alpha val="43137"/>
                  </a:srgbClr>
                </a:outerShdw>
              </a:effectLst>
            </a:endParaRPr>
          </a:p>
        </p:txBody>
      </p:sp>
      <p:sp>
        <p:nvSpPr>
          <p:cNvPr id="40" name="TextBox 39"/>
          <p:cNvSpPr txBox="1"/>
          <p:nvPr/>
        </p:nvSpPr>
        <p:spPr>
          <a:xfrm>
            <a:off x="5927452" y="2774464"/>
            <a:ext cx="513282"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t</a:t>
            </a:r>
            <a:r>
              <a:rPr lang="en-US" altLang="zh-CN" sz="2800" b="1" baseline="-25000" dirty="0" smtClean="0">
                <a:effectLst>
                  <a:outerShdw blurRad="38100" dist="38100" dir="2700000" algn="tl">
                    <a:srgbClr val="000000">
                      <a:alpha val="43137"/>
                    </a:srgbClr>
                  </a:outerShdw>
                </a:effectLst>
              </a:rPr>
              <a:t>1</a:t>
            </a:r>
            <a:r>
              <a:rPr lang="en-US" altLang="zh-CN" sz="2800" b="1" dirty="0" smtClean="0">
                <a:effectLst>
                  <a:outerShdw blurRad="38100" dist="38100" dir="2700000" algn="tl">
                    <a:srgbClr val="000000">
                      <a:alpha val="43137"/>
                    </a:srgbClr>
                  </a:outerShdw>
                </a:effectLst>
              </a:rPr>
              <a:t> </a:t>
            </a:r>
            <a:endParaRPr lang="zh-CN" altLang="en-US" sz="2800" b="1" dirty="0">
              <a:effectLst>
                <a:outerShdw blurRad="38100" dist="38100" dir="2700000" algn="tl">
                  <a:srgbClr val="000000">
                    <a:alpha val="43137"/>
                  </a:srgbClr>
                </a:outerShdw>
              </a:effectLst>
            </a:endParaRPr>
          </a:p>
        </p:txBody>
      </p:sp>
      <p:sp>
        <p:nvSpPr>
          <p:cNvPr id="41" name="TextBox 40"/>
          <p:cNvSpPr txBox="1"/>
          <p:nvPr/>
        </p:nvSpPr>
        <p:spPr>
          <a:xfrm>
            <a:off x="5796136" y="2918480"/>
            <a:ext cx="723275"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___</a:t>
            </a:r>
            <a:endParaRPr lang="zh-CN" altLang="en-US" sz="2800" b="1" dirty="0">
              <a:effectLst>
                <a:outerShdw blurRad="38100" dist="38100" dir="2700000" algn="tl">
                  <a:srgbClr val="000000">
                    <a:alpha val="43137"/>
                  </a:srgbClr>
                </a:outerShdw>
              </a:effectLst>
            </a:endParaRPr>
          </a:p>
        </p:txBody>
      </p:sp>
      <p:sp>
        <p:nvSpPr>
          <p:cNvPr id="42" name="TextBox 41"/>
          <p:cNvSpPr txBox="1"/>
          <p:nvPr/>
        </p:nvSpPr>
        <p:spPr>
          <a:xfrm>
            <a:off x="5986760" y="3337828"/>
            <a:ext cx="362600"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T</a:t>
            </a:r>
            <a:endParaRPr lang="zh-CN" altLang="en-US" sz="2800" b="1" dirty="0">
              <a:effectLst>
                <a:outerShdw blurRad="38100" dist="38100" dir="2700000" algn="tl">
                  <a:srgbClr val="000000">
                    <a:alpha val="43137"/>
                  </a:srgbClr>
                </a:outerShdw>
              </a:effectLst>
            </a:endParaRPr>
          </a:p>
        </p:txBody>
      </p:sp>
      <p:sp>
        <p:nvSpPr>
          <p:cNvPr id="43" name="TextBox 42"/>
          <p:cNvSpPr txBox="1"/>
          <p:nvPr/>
        </p:nvSpPr>
        <p:spPr>
          <a:xfrm>
            <a:off x="6372794" y="3062496"/>
            <a:ext cx="1354858"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×100%</a:t>
            </a:r>
            <a:endParaRPr lang="zh-CN" altLang="en-US" sz="2800" b="1" dirty="0">
              <a:effectLst>
                <a:outerShdw blurRad="38100" dist="38100" dir="2700000" algn="tl">
                  <a:srgbClr val="000000">
                    <a:alpha val="43137"/>
                  </a:srgbClr>
                </a:outerShdw>
              </a:effectLst>
            </a:endParaRPr>
          </a:p>
        </p:txBody>
      </p:sp>
      <p:sp>
        <p:nvSpPr>
          <p:cNvPr id="44" name="TextBox 43"/>
          <p:cNvSpPr txBox="1"/>
          <p:nvPr/>
        </p:nvSpPr>
        <p:spPr>
          <a:xfrm>
            <a:off x="5796136" y="3789040"/>
            <a:ext cx="1988045"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rPr>
              <a:t>（占空比）</a:t>
            </a:r>
            <a:endParaRPr lang="zh-CN" altLang="en-US" sz="2800" b="1" dirty="0">
              <a:effectLst>
                <a:outerShdw blurRad="38100" dist="38100" dir="2700000" algn="tl">
                  <a:srgbClr val="000000">
                    <a:alpha val="43137"/>
                  </a:srgbClr>
                </a:outerShdw>
              </a:effectLst>
            </a:endParaRPr>
          </a:p>
        </p:txBody>
      </p:sp>
      <p:sp>
        <p:nvSpPr>
          <p:cNvPr id="45" name="TextBox 44"/>
          <p:cNvSpPr txBox="1"/>
          <p:nvPr/>
        </p:nvSpPr>
        <p:spPr>
          <a:xfrm>
            <a:off x="5605512" y="5305400"/>
            <a:ext cx="1920719"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f</a:t>
            </a:r>
            <a:r>
              <a:rPr lang="zh-CN" altLang="en-US" sz="2800" b="1" dirty="0" smtClean="0">
                <a:effectLst>
                  <a:outerShdw blurRad="38100" dist="38100" dir="2700000" algn="tl">
                    <a:srgbClr val="000000">
                      <a:alpha val="43137"/>
                    </a:srgbClr>
                  </a:outerShdw>
                </a:effectLst>
              </a:rPr>
              <a:t>（频率）</a:t>
            </a:r>
            <a:r>
              <a:rPr lang="en-US" altLang="zh-CN"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sp>
        <p:nvSpPr>
          <p:cNvPr id="46" name="TextBox 45"/>
          <p:cNvSpPr txBox="1"/>
          <p:nvPr/>
        </p:nvSpPr>
        <p:spPr>
          <a:xfrm>
            <a:off x="7604622" y="5108312"/>
            <a:ext cx="449162"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1 </a:t>
            </a:r>
            <a:endParaRPr lang="zh-CN" altLang="en-US" sz="2800" b="1" dirty="0">
              <a:effectLst>
                <a:outerShdw blurRad="38100" dist="38100" dir="2700000" algn="tl">
                  <a:srgbClr val="000000">
                    <a:alpha val="43137"/>
                  </a:srgbClr>
                </a:outerShdw>
              </a:effectLst>
            </a:endParaRPr>
          </a:p>
        </p:txBody>
      </p:sp>
      <p:sp>
        <p:nvSpPr>
          <p:cNvPr id="47" name="TextBox 46"/>
          <p:cNvSpPr txBox="1"/>
          <p:nvPr/>
        </p:nvSpPr>
        <p:spPr>
          <a:xfrm>
            <a:off x="7621736" y="5570076"/>
            <a:ext cx="362600"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T</a:t>
            </a:r>
            <a:endParaRPr lang="zh-CN" altLang="en-US" sz="2800" b="1" dirty="0">
              <a:effectLst>
                <a:outerShdw blurRad="38100" dist="38100" dir="2700000" algn="tl">
                  <a:srgbClr val="000000">
                    <a:alpha val="43137"/>
                  </a:srgbClr>
                </a:outerShdw>
              </a:effectLst>
            </a:endParaRPr>
          </a:p>
        </p:txBody>
      </p:sp>
      <p:sp>
        <p:nvSpPr>
          <p:cNvPr id="48" name="TextBox 47"/>
          <p:cNvSpPr txBox="1"/>
          <p:nvPr/>
        </p:nvSpPr>
        <p:spPr>
          <a:xfrm>
            <a:off x="7449125" y="5161384"/>
            <a:ext cx="723275"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___</a:t>
            </a:r>
            <a:endParaRPr lang="zh-CN" altLang="en-US" sz="2800" b="1" dirty="0">
              <a:effectLst>
                <a:outerShdw blurRad="38100" dist="38100" dir="2700000" algn="tl">
                  <a:srgbClr val="000000">
                    <a:alpha val="43137"/>
                  </a:srgbClr>
                </a:outerShdw>
              </a:effectLst>
            </a:endParaRPr>
          </a:p>
        </p:txBody>
      </p:sp>
      <p:grpSp>
        <p:nvGrpSpPr>
          <p:cNvPr id="37" name="组合 17"/>
          <p:cNvGrpSpPr/>
          <p:nvPr/>
        </p:nvGrpSpPr>
        <p:grpSpPr>
          <a:xfrm>
            <a:off x="8676456" y="116632"/>
            <a:ext cx="370327" cy="432048"/>
            <a:chOff x="5940152" y="2420888"/>
            <a:chExt cx="432048" cy="504056"/>
          </a:xfrm>
        </p:grpSpPr>
        <p:sp>
          <p:nvSpPr>
            <p:cNvPr id="38" name="折角形 37"/>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PWM</a:t>
            </a:r>
            <a:r>
              <a:rPr lang="zh-CN" altLang="en-US" dirty="0" smtClean="0"/>
              <a:t>技术实现</a:t>
            </a:r>
            <a:endParaRPr lang="zh-CN" altLang="en-US" dirty="0"/>
          </a:p>
        </p:txBody>
      </p:sp>
      <p:sp>
        <p:nvSpPr>
          <p:cNvPr id="6" name="内容占位符 5"/>
          <p:cNvSpPr>
            <a:spLocks noGrp="1"/>
          </p:cNvSpPr>
          <p:nvPr>
            <p:ph idx="1"/>
          </p:nvPr>
        </p:nvSpPr>
        <p:spPr/>
        <p:txBody>
          <a:bodyPr>
            <a:normAutofit/>
          </a:bodyPr>
          <a:lstStyle/>
          <a:p>
            <a:r>
              <a:rPr lang="zh-CN" altLang="en-US" b="1" dirty="0" smtClean="0">
                <a:effectLst>
                  <a:outerShdw blurRad="38100" dist="38100" dir="2700000" algn="tl">
                    <a:srgbClr val="000000">
                      <a:alpha val="43137"/>
                    </a:srgbClr>
                  </a:outerShdw>
                </a:effectLst>
              </a:rPr>
              <a:t>在</a:t>
            </a:r>
            <a:r>
              <a:rPr lang="en-US" altLang="zh-CN" b="1" dirty="0" smtClean="0">
                <a:effectLst>
                  <a:outerShdw blurRad="38100" dist="38100" dir="2700000" algn="tl">
                    <a:srgbClr val="000000">
                      <a:alpha val="43137"/>
                    </a:srgbClr>
                  </a:outerShdw>
                </a:effectLst>
              </a:rPr>
              <a:t>nineteen</a:t>
            </a:r>
            <a:r>
              <a:rPr lang="zh-CN" altLang="en-US" b="1" dirty="0" smtClean="0">
                <a:effectLst>
                  <a:outerShdw blurRad="38100" dist="38100" dir="2700000" algn="tl">
                    <a:srgbClr val="000000">
                      <a:alpha val="43137"/>
                    </a:srgbClr>
                  </a:outerShdw>
                </a:effectLst>
              </a:rPr>
              <a:t>控制器中申请延时变量、使用循环语句就可以实现某个引脚的</a:t>
            </a:r>
            <a:r>
              <a:rPr lang="en-US" altLang="zh-CN" b="1" dirty="0" smtClean="0">
                <a:effectLst>
                  <a:outerShdw blurRad="38100" dist="38100" dir="2700000" algn="tl">
                    <a:srgbClr val="000000">
                      <a:alpha val="43137"/>
                    </a:srgbClr>
                  </a:outerShdw>
                </a:effectLst>
              </a:rPr>
              <a:t>PWM</a:t>
            </a:r>
            <a:r>
              <a:rPr lang="zh-CN" altLang="en-US" b="1" dirty="0" smtClean="0">
                <a:effectLst>
                  <a:outerShdw blurRad="38100" dist="38100" dir="2700000" algn="tl">
                    <a:srgbClr val="000000">
                      <a:alpha val="43137"/>
                    </a:srgbClr>
                  </a:outerShdw>
                </a:effectLst>
              </a:rPr>
              <a:t>的输出。</a:t>
            </a:r>
            <a:endParaRPr lang="en-US" altLang="zh-CN" b="1" dirty="0" smtClean="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另外，</a:t>
            </a:r>
            <a:r>
              <a:rPr lang="en-US" altLang="zh-CN" b="1" dirty="0" smtClean="0">
                <a:effectLst>
                  <a:outerShdw blurRad="38100" dist="38100" dir="2700000" algn="tl">
                    <a:srgbClr val="000000">
                      <a:alpha val="43137"/>
                    </a:srgbClr>
                  </a:outerShdw>
                </a:effectLst>
              </a:rPr>
              <a:t>nineteen</a:t>
            </a:r>
            <a:r>
              <a:rPr lang="zh-CN" altLang="en-US" b="1" dirty="0" smtClean="0">
                <a:effectLst>
                  <a:outerShdw blurRad="38100" dist="38100" dir="2700000" algn="tl">
                    <a:srgbClr val="000000">
                      <a:alpha val="43137"/>
                    </a:srgbClr>
                  </a:outerShdw>
                </a:effectLst>
              </a:rPr>
              <a:t>控制器的</a:t>
            </a:r>
            <a:r>
              <a:rPr lang="en-US" altLang="zh-CN" b="1" dirty="0" smtClean="0">
                <a:effectLst>
                  <a:outerShdw blurRad="38100" dist="38100" dir="2700000" algn="tl">
                    <a:srgbClr val="000000">
                      <a:alpha val="43137"/>
                    </a:srgbClr>
                  </a:outerShdw>
                </a:effectLst>
              </a:rPr>
              <a:t>P0-P16</a:t>
            </a:r>
            <a:r>
              <a:rPr lang="zh-CN" altLang="en-US" b="1" dirty="0" smtClean="0">
                <a:effectLst>
                  <a:outerShdw blurRad="38100" dist="38100" dir="2700000" algn="tl">
                    <a:srgbClr val="000000">
                      <a:alpha val="43137"/>
                    </a:srgbClr>
                  </a:outerShdw>
                </a:effectLst>
              </a:rPr>
              <a:t>任意引脚在设置为输出时，可以打开一个周期为</a:t>
            </a:r>
            <a:r>
              <a:rPr lang="en-US" altLang="zh-CN" b="1" dirty="0" smtClean="0">
                <a:effectLst>
                  <a:outerShdw blurRad="38100" dist="38100" dir="2700000" algn="tl">
                    <a:srgbClr val="000000">
                      <a:alpha val="43137"/>
                    </a:srgbClr>
                  </a:outerShdw>
                </a:effectLst>
              </a:rPr>
              <a:t>10ms</a:t>
            </a:r>
            <a:r>
              <a:rPr lang="zh-CN" altLang="en-US" b="1" dirty="0" smtClean="0">
                <a:effectLst>
                  <a:outerShdw blurRad="38100" dist="38100" dir="2700000" algn="tl">
                    <a:srgbClr val="000000">
                      <a:alpha val="43137"/>
                    </a:srgbClr>
                  </a:outerShdw>
                </a:effectLst>
              </a:rPr>
              <a:t>，占空比</a:t>
            </a:r>
            <a:r>
              <a:rPr lang="en-US" altLang="zh-CN" b="1" dirty="0" smtClean="0">
                <a:effectLst>
                  <a:outerShdw blurRad="38100" dist="38100" dir="2700000" algn="tl">
                    <a:srgbClr val="000000">
                      <a:alpha val="43137"/>
                    </a:srgbClr>
                  </a:outerShdw>
                </a:effectLst>
              </a:rPr>
              <a:t>0-100</a:t>
            </a:r>
            <a:r>
              <a:rPr lang="zh-CN" altLang="en-US" b="1" dirty="0" smtClean="0">
                <a:effectLst>
                  <a:outerShdw blurRad="38100" dist="38100" dir="2700000" algn="tl">
                    <a:srgbClr val="000000">
                      <a:alpha val="43137"/>
                    </a:srgbClr>
                  </a:outerShdw>
                </a:effectLst>
              </a:rPr>
              <a:t>可调的</a:t>
            </a:r>
            <a:r>
              <a:rPr lang="en-US" altLang="zh-CN" b="1" dirty="0" smtClean="0">
                <a:effectLst>
                  <a:outerShdw blurRad="38100" dist="38100" dir="2700000" algn="tl">
                    <a:srgbClr val="000000">
                      <a:alpha val="43137"/>
                    </a:srgbClr>
                  </a:outerShdw>
                </a:effectLst>
              </a:rPr>
              <a:t>PWM</a:t>
            </a:r>
            <a:r>
              <a:rPr lang="zh-CN" altLang="en-US" b="1" dirty="0" smtClean="0">
                <a:effectLst>
                  <a:outerShdw blurRad="38100" dist="38100" dir="2700000" algn="tl">
                    <a:srgbClr val="000000">
                      <a:alpha val="43137"/>
                    </a:srgbClr>
                  </a:outerShdw>
                </a:effectLst>
              </a:rPr>
              <a:t>功能，如：</a:t>
            </a:r>
            <a:endParaRPr lang="en-US" altLang="zh-CN" b="1" dirty="0" smtClean="0">
              <a:effectLst>
                <a:outerShdw blurRad="38100" dist="38100" dir="2700000" algn="tl">
                  <a:srgbClr val="000000">
                    <a:alpha val="43137"/>
                  </a:srgbClr>
                </a:outerShdw>
              </a:effectLst>
            </a:endParaRPr>
          </a:p>
          <a:p>
            <a:pPr lvl="1">
              <a:buNone/>
            </a:pPr>
            <a:r>
              <a:rPr lang="en-US" altLang="zh-CN" sz="2400" b="1" dirty="0" err="1" smtClean="0">
                <a:latin typeface="Courier New" pitchFamily="49" charset="0"/>
                <a:cs typeface="Courier New" pitchFamily="49" charset="0"/>
              </a:rPr>
              <a:t>output_pin</a:t>
            </a:r>
            <a:r>
              <a:rPr lang="en-US" altLang="zh-CN" sz="2400" b="1" dirty="0" smtClean="0">
                <a:latin typeface="Courier New" pitchFamily="49" charset="0"/>
                <a:cs typeface="Courier New" pitchFamily="49" charset="0"/>
              </a:rPr>
              <a:t>(3); </a:t>
            </a:r>
            <a:r>
              <a:rPr lang="en-US" altLang="zh-CN" sz="2400" b="1" dirty="0" smtClean="0">
                <a:solidFill>
                  <a:srgbClr val="006600"/>
                </a:solidFill>
                <a:latin typeface="Courier New" pitchFamily="49" charset="0"/>
                <a:cs typeface="Courier New" pitchFamily="49" charset="0"/>
              </a:rPr>
              <a:t>//P3</a:t>
            </a:r>
            <a:r>
              <a:rPr lang="zh-CN" altLang="en-US" sz="2400" b="1" dirty="0" smtClean="0">
                <a:solidFill>
                  <a:srgbClr val="006600"/>
                </a:solidFill>
                <a:latin typeface="Courier New" pitchFamily="49" charset="0"/>
                <a:cs typeface="Courier New" pitchFamily="49" charset="0"/>
              </a:rPr>
              <a:t>口设置为输出</a:t>
            </a:r>
            <a:endParaRPr lang="en-US" altLang="zh-CN" sz="2400" b="1" dirty="0" smtClean="0">
              <a:solidFill>
                <a:srgbClr val="006600"/>
              </a:solidFill>
              <a:latin typeface="Courier New" pitchFamily="49" charset="0"/>
              <a:cs typeface="Courier New" pitchFamily="49" charset="0"/>
            </a:endParaRPr>
          </a:p>
          <a:p>
            <a:pPr lvl="1">
              <a:buNone/>
            </a:pPr>
            <a:r>
              <a:rPr lang="en-US" altLang="zh-CN" sz="2400" b="1" dirty="0" err="1" smtClean="0">
                <a:latin typeface="Courier New" pitchFamily="49" charset="0"/>
                <a:cs typeface="Courier New" pitchFamily="49" charset="0"/>
              </a:rPr>
              <a:t>openpwm_pin</a:t>
            </a:r>
            <a:r>
              <a:rPr lang="en-US" altLang="zh-CN" sz="2400" b="1" dirty="0" smtClean="0">
                <a:latin typeface="Courier New" pitchFamily="49" charset="0"/>
                <a:cs typeface="Courier New" pitchFamily="49" charset="0"/>
              </a:rPr>
              <a:t>(3); </a:t>
            </a:r>
            <a:r>
              <a:rPr lang="en-US" altLang="zh-CN" sz="2400" b="1" dirty="0" smtClean="0">
                <a:solidFill>
                  <a:srgbClr val="006600"/>
                </a:solidFill>
                <a:latin typeface="Courier New" pitchFamily="49" charset="0"/>
                <a:cs typeface="Courier New" pitchFamily="49" charset="0"/>
              </a:rPr>
              <a:t>//</a:t>
            </a:r>
            <a:r>
              <a:rPr lang="zh-CN" altLang="en-US" sz="2400" b="1" dirty="0" smtClean="0">
                <a:solidFill>
                  <a:srgbClr val="006600"/>
                </a:solidFill>
                <a:latin typeface="Courier New" pitchFamily="49" charset="0"/>
                <a:cs typeface="Courier New" pitchFamily="49" charset="0"/>
              </a:rPr>
              <a:t>打开</a:t>
            </a:r>
            <a:r>
              <a:rPr lang="en-US" altLang="zh-CN" sz="2400" b="1" dirty="0" smtClean="0">
                <a:solidFill>
                  <a:srgbClr val="006600"/>
                </a:solidFill>
                <a:latin typeface="Courier New" pitchFamily="49" charset="0"/>
                <a:cs typeface="Courier New" pitchFamily="49" charset="0"/>
              </a:rPr>
              <a:t>P3</a:t>
            </a:r>
            <a:r>
              <a:rPr lang="zh-CN" altLang="en-US" sz="2400" b="1" dirty="0" smtClean="0">
                <a:solidFill>
                  <a:srgbClr val="006600"/>
                </a:solidFill>
                <a:latin typeface="Courier New" pitchFamily="49" charset="0"/>
                <a:cs typeface="Courier New" pitchFamily="49" charset="0"/>
              </a:rPr>
              <a:t>口的</a:t>
            </a:r>
            <a:r>
              <a:rPr lang="en-US" altLang="zh-CN" sz="2400" b="1" dirty="0" smtClean="0">
                <a:solidFill>
                  <a:srgbClr val="006600"/>
                </a:solidFill>
                <a:latin typeface="Courier New" pitchFamily="49" charset="0"/>
                <a:cs typeface="Courier New" pitchFamily="49" charset="0"/>
              </a:rPr>
              <a:t>PWM</a:t>
            </a:r>
            <a:r>
              <a:rPr lang="zh-CN" altLang="en-US" sz="2400" b="1" dirty="0" smtClean="0">
                <a:solidFill>
                  <a:srgbClr val="006600"/>
                </a:solidFill>
                <a:latin typeface="Courier New" pitchFamily="49" charset="0"/>
                <a:cs typeface="Courier New" pitchFamily="49" charset="0"/>
              </a:rPr>
              <a:t>功能</a:t>
            </a:r>
            <a:endParaRPr lang="en-US" altLang="zh-CN" sz="2400" b="1" dirty="0" smtClean="0">
              <a:solidFill>
                <a:srgbClr val="006600"/>
              </a:solidFill>
              <a:latin typeface="Courier New" pitchFamily="49" charset="0"/>
              <a:cs typeface="Courier New" pitchFamily="49" charset="0"/>
            </a:endParaRPr>
          </a:p>
          <a:p>
            <a:pPr lvl="1">
              <a:buNone/>
            </a:pPr>
            <a:r>
              <a:rPr lang="en-US" altLang="zh-CN" sz="2400" b="1" dirty="0" err="1" smtClean="0">
                <a:latin typeface="Courier New" pitchFamily="49" charset="0"/>
                <a:cs typeface="Courier New" pitchFamily="49" charset="0"/>
              </a:rPr>
              <a:t>pwm_pin</a:t>
            </a:r>
            <a:r>
              <a:rPr lang="en-US" altLang="zh-CN" sz="2400" b="1" dirty="0" smtClean="0">
                <a:latin typeface="Courier New" pitchFamily="49" charset="0"/>
                <a:cs typeface="Courier New" pitchFamily="49" charset="0"/>
              </a:rPr>
              <a:t>(3,50);</a:t>
            </a:r>
            <a:r>
              <a:rPr lang="en-US" altLang="zh-CN" sz="2400" b="1" dirty="0" smtClean="0">
                <a:solidFill>
                  <a:srgbClr val="006600"/>
                </a:solidFill>
                <a:latin typeface="Courier New" pitchFamily="49" charset="0"/>
                <a:cs typeface="Courier New" pitchFamily="49" charset="0"/>
              </a:rPr>
              <a:t>//P3</a:t>
            </a:r>
            <a:r>
              <a:rPr lang="zh-CN" altLang="en-US" sz="2400" b="1" dirty="0" smtClean="0">
                <a:solidFill>
                  <a:srgbClr val="006600"/>
                </a:solidFill>
                <a:latin typeface="Courier New" pitchFamily="49" charset="0"/>
                <a:cs typeface="Courier New" pitchFamily="49" charset="0"/>
              </a:rPr>
              <a:t>持续输出占空比</a:t>
            </a:r>
            <a:r>
              <a:rPr lang="en-US" altLang="zh-CN" sz="2400" b="1" dirty="0" smtClean="0">
                <a:solidFill>
                  <a:srgbClr val="006600"/>
                </a:solidFill>
                <a:latin typeface="Courier New" pitchFamily="49" charset="0"/>
                <a:cs typeface="Courier New" pitchFamily="49" charset="0"/>
              </a:rPr>
              <a:t>50%</a:t>
            </a:r>
            <a:r>
              <a:rPr lang="zh-CN" altLang="en-US" sz="2400" b="1" dirty="0" smtClean="0">
                <a:solidFill>
                  <a:srgbClr val="006600"/>
                </a:solidFill>
                <a:latin typeface="Courier New" pitchFamily="49" charset="0"/>
                <a:cs typeface="Courier New" pitchFamily="49" charset="0"/>
              </a:rPr>
              <a:t>的</a:t>
            </a:r>
            <a:r>
              <a:rPr lang="en-US" altLang="zh-CN" sz="2400" b="1" dirty="0" smtClean="0">
                <a:solidFill>
                  <a:srgbClr val="006600"/>
                </a:solidFill>
                <a:latin typeface="Courier New" pitchFamily="49" charset="0"/>
                <a:cs typeface="Courier New" pitchFamily="49" charset="0"/>
              </a:rPr>
              <a:t>PWM</a:t>
            </a:r>
            <a:r>
              <a:rPr lang="zh-CN" altLang="en-US" sz="2400" b="1" dirty="0" smtClean="0">
                <a:solidFill>
                  <a:srgbClr val="006600"/>
                </a:solidFill>
                <a:latin typeface="Courier New" pitchFamily="49" charset="0"/>
                <a:cs typeface="Courier New" pitchFamily="49" charset="0"/>
              </a:rPr>
              <a:t>脉冲</a:t>
            </a:r>
            <a:endParaRPr lang="zh-CN" altLang="en-US" sz="2400" b="1"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57</a:t>
            </a:fld>
            <a:endParaRPr lang="zh-CN" altLang="en-US"/>
          </a:p>
        </p:txBody>
      </p:sp>
      <p:grpSp>
        <p:nvGrpSpPr>
          <p:cNvPr id="7" name="组合 17"/>
          <p:cNvGrpSpPr/>
          <p:nvPr/>
        </p:nvGrpSpPr>
        <p:grpSpPr>
          <a:xfrm>
            <a:off x="8676456" y="116632"/>
            <a:ext cx="370327" cy="432048"/>
            <a:chOff x="5940152" y="2420888"/>
            <a:chExt cx="432048" cy="504056"/>
          </a:xfrm>
        </p:grpSpPr>
        <p:sp>
          <p:nvSpPr>
            <p:cNvPr id="8" name="折角形 7"/>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使用扩展包改造</a:t>
            </a:r>
            <a:r>
              <a:rPr lang="en-US" altLang="zh-CN" dirty="0" err="1" smtClean="0"/>
              <a:t>ANYcar</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58</a:t>
            </a:fld>
            <a:endParaRPr lang="zh-CN" altLang="en-US"/>
          </a:p>
        </p:txBody>
      </p:sp>
      <p:pic>
        <p:nvPicPr>
          <p:cNvPr id="7" name="Picture 2"/>
          <p:cNvPicPr>
            <a:picLocks noChangeAspect="1" noChangeArrowheads="1"/>
          </p:cNvPicPr>
          <p:nvPr/>
        </p:nvPicPr>
        <p:blipFill>
          <a:blip r:embed="rId2" cstate="print"/>
          <a:srcRect/>
          <a:stretch>
            <a:fillRect/>
          </a:stretch>
        </p:blipFill>
        <p:spPr bwMode="auto">
          <a:xfrm>
            <a:off x="2051720" y="1844824"/>
            <a:ext cx="4968552" cy="4435671"/>
          </a:xfrm>
          <a:prstGeom prst="rect">
            <a:avLst/>
          </a:prstGeom>
          <a:noFill/>
          <a:ln w="9525">
            <a:noFill/>
            <a:miter lim="800000"/>
            <a:headEnd/>
            <a:tailEnd/>
          </a:ln>
        </p:spPr>
      </p:pic>
      <p:sp>
        <p:nvSpPr>
          <p:cNvPr id="8" name="矩形 7"/>
          <p:cNvSpPr/>
          <p:nvPr/>
        </p:nvSpPr>
        <p:spPr>
          <a:xfrm>
            <a:off x="7308304" y="1700808"/>
            <a:ext cx="1399294" cy="584775"/>
          </a:xfrm>
          <a:prstGeom prst="rect">
            <a:avLst/>
          </a:prstGeom>
        </p:spPr>
        <p:txBody>
          <a:bodyPr wrap="none">
            <a:spAutoFit/>
          </a:bodyPr>
          <a:lstStyle/>
          <a:p>
            <a:r>
              <a:rPr lang="en-US" altLang="zh-CN" sz="3200" b="1" dirty="0" err="1" smtClean="0">
                <a:effectLst>
                  <a:outerShdw blurRad="38100" dist="38100" dir="2700000" algn="tl">
                    <a:srgbClr val="000000">
                      <a:alpha val="43137"/>
                    </a:srgbClr>
                  </a:outerShdw>
                </a:effectLst>
              </a:rPr>
              <a:t>ANYcar</a:t>
            </a:r>
            <a:endParaRPr lang="zh-CN" altLang="en-US" sz="3200" b="1" dirty="0">
              <a:effectLst>
                <a:outerShdw blurRad="38100" dist="38100" dir="2700000" algn="tl">
                  <a:srgbClr val="000000">
                    <a:alpha val="43137"/>
                  </a:srgbClr>
                </a:outerShdw>
              </a:effectLst>
            </a:endParaRPr>
          </a:p>
        </p:txBody>
      </p:sp>
      <p:sp>
        <p:nvSpPr>
          <p:cNvPr id="9" name="矩形 8"/>
          <p:cNvSpPr/>
          <p:nvPr/>
        </p:nvSpPr>
        <p:spPr>
          <a:xfrm>
            <a:off x="0" y="4149080"/>
            <a:ext cx="2339752" cy="1569660"/>
          </a:xfrm>
          <a:prstGeom prst="rect">
            <a:avLst/>
          </a:prstGeom>
        </p:spPr>
        <p:txBody>
          <a:bodyPr wrap="square">
            <a:spAutoFit/>
          </a:bodyPr>
          <a:lstStyle/>
          <a:p>
            <a:r>
              <a:rPr lang="zh-CN" altLang="en-US" sz="3200" b="1" dirty="0" smtClean="0">
                <a:effectLst>
                  <a:outerShdw blurRad="38100" dist="38100" dir="2700000" algn="tl">
                    <a:srgbClr val="000000">
                      <a:alpha val="43137"/>
                    </a:srgbClr>
                  </a:outerShdw>
                </a:effectLst>
              </a:rPr>
              <a:t>在</a:t>
            </a:r>
            <a:r>
              <a:rPr lang="en-US" altLang="zh-CN" sz="3200" b="1" dirty="0" smtClean="0">
                <a:effectLst>
                  <a:outerShdw blurRad="38100" dist="38100" dir="2700000" algn="tl">
                    <a:srgbClr val="000000">
                      <a:alpha val="43137"/>
                    </a:srgbClr>
                  </a:outerShdw>
                </a:effectLst>
              </a:rPr>
              <a:t>170</a:t>
            </a:r>
            <a:r>
              <a:rPr lang="zh-CN" altLang="en-US" sz="3200" b="1" dirty="0" smtClean="0">
                <a:effectLst>
                  <a:outerShdw blurRad="38100" dist="38100" dir="2700000" algn="tl">
                    <a:srgbClr val="000000">
                      <a:alpha val="43137"/>
                    </a:srgbClr>
                  </a:outerShdw>
                </a:effectLst>
              </a:rPr>
              <a:t>孔面包板上搭建</a:t>
            </a:r>
            <a:r>
              <a:rPr lang="en-US" altLang="zh-CN" sz="3200" b="1" dirty="0" smtClean="0">
                <a:effectLst>
                  <a:outerShdw blurRad="38100" dist="38100" dir="2700000" algn="tl">
                    <a:srgbClr val="000000">
                      <a:alpha val="43137"/>
                    </a:srgbClr>
                  </a:outerShdw>
                </a:effectLst>
              </a:rPr>
              <a:t>2</a:t>
            </a:r>
            <a:r>
              <a:rPr lang="zh-CN" altLang="en-US" sz="3200" b="1" dirty="0" smtClean="0">
                <a:effectLst>
                  <a:outerShdw blurRad="38100" dist="38100" dir="2700000" algn="tl">
                    <a:srgbClr val="000000">
                      <a:alpha val="43137"/>
                    </a:srgbClr>
                  </a:outerShdw>
                </a:effectLst>
              </a:rPr>
              <a:t>路</a:t>
            </a:r>
            <a:r>
              <a:rPr lang="en-US" altLang="zh-CN" sz="3200" b="1" dirty="0" smtClean="0">
                <a:effectLst>
                  <a:outerShdw blurRad="38100" dist="38100" dir="2700000" algn="tl">
                    <a:srgbClr val="000000">
                      <a:alpha val="43137"/>
                    </a:srgbClr>
                  </a:outerShdw>
                </a:effectLst>
              </a:rPr>
              <a:t>H</a:t>
            </a:r>
            <a:r>
              <a:rPr lang="zh-CN" altLang="en-US" sz="3200" b="1" dirty="0" smtClean="0">
                <a:effectLst>
                  <a:outerShdw blurRad="38100" dist="38100" dir="2700000" algn="tl">
                    <a:srgbClr val="000000">
                      <a:alpha val="43137"/>
                    </a:srgbClr>
                  </a:outerShdw>
                </a:effectLst>
              </a:rPr>
              <a:t>桥电路</a:t>
            </a:r>
            <a:endParaRPr lang="zh-CN" altLang="en-US" sz="3200" b="1" dirty="0">
              <a:effectLst>
                <a:outerShdw blurRad="38100" dist="38100" dir="2700000" algn="tl">
                  <a:srgbClr val="000000">
                    <a:alpha val="43137"/>
                  </a:srgbClr>
                </a:outerShdw>
              </a:effectLst>
            </a:endParaRPr>
          </a:p>
        </p:txBody>
      </p:sp>
      <p:cxnSp>
        <p:nvCxnSpPr>
          <p:cNvPr id="10" name="直接连接符 9"/>
          <p:cNvCxnSpPr/>
          <p:nvPr/>
        </p:nvCxnSpPr>
        <p:spPr>
          <a:xfrm flipH="1">
            <a:off x="1979712" y="3861048"/>
            <a:ext cx="1512168" cy="576064"/>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cstate="print"/>
          <a:srcRect/>
          <a:stretch>
            <a:fillRect/>
          </a:stretch>
        </p:blipFill>
        <p:spPr bwMode="auto">
          <a:xfrm>
            <a:off x="2095500" y="1484784"/>
            <a:ext cx="4953000" cy="47625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使用扩展包改造</a:t>
            </a:r>
            <a:r>
              <a:rPr lang="en-US" altLang="zh-CN" dirty="0" err="1" smtClean="0"/>
              <a:t>ANYcar</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59</a:t>
            </a:fld>
            <a:endParaRPr lang="zh-CN" altLang="en-US"/>
          </a:p>
        </p:txBody>
      </p:sp>
      <p:sp>
        <p:nvSpPr>
          <p:cNvPr id="7" name="矩形 6"/>
          <p:cNvSpPr/>
          <p:nvPr/>
        </p:nvSpPr>
        <p:spPr>
          <a:xfrm>
            <a:off x="7308304" y="1700808"/>
            <a:ext cx="1415772" cy="1077218"/>
          </a:xfrm>
          <a:prstGeom prst="rect">
            <a:avLst/>
          </a:prstGeom>
        </p:spPr>
        <p:txBody>
          <a:bodyPr wrap="none">
            <a:spAutoFit/>
          </a:bodyPr>
          <a:lstStyle/>
          <a:p>
            <a:r>
              <a:rPr lang="en-US" altLang="zh-CN" sz="3200" b="1" dirty="0" err="1" smtClean="0">
                <a:effectLst>
                  <a:outerShdw blurRad="38100" dist="38100" dir="2700000" algn="tl">
                    <a:srgbClr val="000000">
                      <a:alpha val="43137"/>
                    </a:srgbClr>
                  </a:outerShdw>
                </a:effectLst>
              </a:rPr>
              <a:t>ANYcar</a:t>
            </a:r>
            <a:endParaRPr lang="en-US" altLang="zh-CN" sz="3200" b="1" dirty="0" smtClean="0">
              <a:effectLst>
                <a:outerShdw blurRad="38100" dist="38100" dir="2700000" algn="tl">
                  <a:srgbClr val="000000">
                    <a:alpha val="43137"/>
                  </a:srgbClr>
                </a:outerShdw>
              </a:effectLst>
            </a:endParaRPr>
          </a:p>
          <a:p>
            <a:r>
              <a:rPr lang="zh-CN" altLang="en-US" sz="3200" b="1" dirty="0" smtClean="0">
                <a:effectLst>
                  <a:outerShdw blurRad="38100" dist="38100" dir="2700000" algn="tl">
                    <a:srgbClr val="000000">
                      <a:alpha val="43137"/>
                    </a:srgbClr>
                  </a:outerShdw>
                </a:effectLst>
              </a:rPr>
              <a:t>扩展后</a:t>
            </a:r>
            <a:endParaRPr lang="zh-CN" altLang="en-US" sz="3200" b="1" dirty="0">
              <a:effectLst>
                <a:outerShdw blurRad="38100" dist="38100" dir="2700000" algn="tl">
                  <a:srgbClr val="000000">
                    <a:alpha val="43137"/>
                  </a:srgbClr>
                </a:outerShdw>
              </a:effectLst>
            </a:endParaRPr>
          </a:p>
        </p:txBody>
      </p:sp>
      <p:sp>
        <p:nvSpPr>
          <p:cNvPr id="8" name="矩形 7"/>
          <p:cNvSpPr/>
          <p:nvPr/>
        </p:nvSpPr>
        <p:spPr>
          <a:xfrm>
            <a:off x="0" y="1283276"/>
            <a:ext cx="2339752" cy="1569660"/>
          </a:xfrm>
          <a:prstGeom prst="rect">
            <a:avLst/>
          </a:prstGeom>
        </p:spPr>
        <p:txBody>
          <a:bodyPr wrap="square">
            <a:spAutoFit/>
          </a:bodyPr>
          <a:lstStyle/>
          <a:p>
            <a:r>
              <a:rPr lang="zh-CN" altLang="en-US" sz="3200" b="1" dirty="0" smtClean="0">
                <a:effectLst>
                  <a:outerShdw blurRad="38100" dist="38100" dir="2700000" algn="tl">
                    <a:srgbClr val="000000">
                      <a:alpha val="43137"/>
                    </a:srgbClr>
                  </a:outerShdw>
                </a:effectLst>
              </a:rPr>
              <a:t>在</a:t>
            </a:r>
            <a:r>
              <a:rPr lang="en-US" altLang="zh-CN" sz="3200" b="1" dirty="0" smtClean="0">
                <a:effectLst>
                  <a:outerShdw blurRad="38100" dist="38100" dir="2700000" algn="tl">
                    <a:srgbClr val="000000">
                      <a:alpha val="43137"/>
                    </a:srgbClr>
                  </a:outerShdw>
                </a:effectLst>
              </a:rPr>
              <a:t>400</a:t>
            </a:r>
            <a:r>
              <a:rPr lang="zh-CN" altLang="en-US" sz="3200" b="1" dirty="0" smtClean="0">
                <a:effectLst>
                  <a:outerShdw blurRad="38100" dist="38100" dir="2700000" algn="tl">
                    <a:srgbClr val="000000">
                      <a:alpha val="43137"/>
                    </a:srgbClr>
                  </a:outerShdw>
                </a:effectLst>
              </a:rPr>
              <a:t>孔面包板上搭建其他电路</a:t>
            </a:r>
            <a:endParaRPr lang="zh-CN" altLang="en-US" sz="3200" b="1" dirty="0">
              <a:effectLst>
                <a:outerShdw blurRad="38100" dist="38100" dir="2700000" algn="tl">
                  <a:srgbClr val="000000">
                    <a:alpha val="43137"/>
                  </a:srgbClr>
                </a:outerShdw>
              </a:effectLst>
            </a:endParaRPr>
          </a:p>
        </p:txBody>
      </p:sp>
      <p:cxnSp>
        <p:nvCxnSpPr>
          <p:cNvPr id="9" name="直接连接符 8"/>
          <p:cNvCxnSpPr/>
          <p:nvPr/>
        </p:nvCxnSpPr>
        <p:spPr>
          <a:xfrm flipH="1" flipV="1">
            <a:off x="1835696" y="2564904"/>
            <a:ext cx="1080120" cy="72008"/>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电容器</a:t>
            </a:r>
            <a:endParaRPr lang="zh-CN" altLang="en-US" dirty="0"/>
          </a:p>
        </p:txBody>
      </p:sp>
      <p:sp>
        <p:nvSpPr>
          <p:cNvPr id="3" name="内容占位符 2"/>
          <p:cNvSpPr>
            <a:spLocks noGrp="1"/>
          </p:cNvSpPr>
          <p:nvPr>
            <p:ph idx="1"/>
          </p:nvPr>
        </p:nvSpPr>
        <p:spPr/>
        <p:txBody>
          <a:bodyPr/>
          <a:lstStyle/>
          <a:p>
            <a:r>
              <a:rPr lang="zh-CN" altLang="en-US" b="1" dirty="0" smtClean="0">
                <a:effectLst>
                  <a:outerShdw blurRad="38100" dist="38100" dir="2700000" algn="tl">
                    <a:srgbClr val="000000">
                      <a:alpha val="43137"/>
                    </a:srgbClr>
                  </a:outerShdw>
                </a:effectLst>
              </a:rPr>
              <a:t>瓷片电容器</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在金属电极之间使用陶瓷电介质</a:t>
            </a:r>
            <a:endParaRPr lang="en-US" altLang="zh-CN" b="1" dirty="0" smtClean="0">
              <a:effectLst>
                <a:outerShdw blurRad="38100" dist="38100" dir="2700000" algn="tl">
                  <a:srgbClr val="000000">
                    <a:alpha val="43137"/>
                  </a:srgbClr>
                </a:outerShdw>
              </a:effectLst>
            </a:endParaRPr>
          </a:p>
          <a:p>
            <a:pPr lvl="1"/>
            <a:r>
              <a:rPr lang="en-US" altLang="zh-CN" b="1" dirty="0" smtClean="0">
                <a:effectLst>
                  <a:outerShdw blurRad="38100" dist="38100" dir="2700000" algn="tl">
                    <a:srgbClr val="000000">
                      <a:alpha val="43137"/>
                    </a:srgbClr>
                  </a:outerShdw>
                </a:effectLst>
              </a:rPr>
              <a:t>104</a:t>
            </a:r>
            <a:r>
              <a:rPr lang="zh-CN" altLang="en-US" b="1" dirty="0" smtClean="0">
                <a:effectLst>
                  <a:outerShdw blurRad="38100" dist="38100" dir="2700000" algn="tl">
                    <a:srgbClr val="000000">
                      <a:alpha val="43137"/>
                    </a:srgbClr>
                  </a:outerShdw>
                </a:effectLst>
              </a:rPr>
              <a:t>是</a:t>
            </a:r>
            <a:r>
              <a:rPr lang="en-US" altLang="zh-CN" b="1" dirty="0" smtClean="0">
                <a:effectLst>
                  <a:outerShdw blurRad="38100" dist="38100" dir="2700000" algn="tl">
                    <a:srgbClr val="000000">
                      <a:alpha val="43137"/>
                    </a:srgbClr>
                  </a:outerShdw>
                </a:effectLst>
              </a:rPr>
              <a:t>10 0000pF</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0.1uF</a:t>
            </a:r>
            <a:r>
              <a:rPr lang="zh-CN" altLang="en-US" b="1" dirty="0" smtClean="0">
                <a:effectLst>
                  <a:outerShdw blurRad="38100" dist="38100" dir="2700000" algn="tl">
                    <a:srgbClr val="000000">
                      <a:alpha val="43137"/>
                    </a:srgbClr>
                  </a:outerShdw>
                </a:effectLst>
              </a:rPr>
              <a:t>）</a:t>
            </a:r>
            <a:endParaRPr lang="en-US" altLang="zh-CN" b="1" dirty="0" smtClean="0">
              <a:effectLst>
                <a:outerShdw blurRad="38100" dist="38100" dir="2700000" algn="tl">
                  <a:srgbClr val="000000">
                    <a:alpha val="43137"/>
                  </a:srgbClr>
                </a:outerShdw>
              </a:effectLst>
            </a:endParaRPr>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a:t>
            </a:fld>
            <a:endParaRPr lang="zh-CN" altLang="en-US"/>
          </a:p>
        </p:txBody>
      </p:sp>
      <p:pic>
        <p:nvPicPr>
          <p:cNvPr id="9" name="图片 8" descr="975924_103055761.jpg"/>
          <p:cNvPicPr>
            <a:picLocks noChangeAspect="1"/>
          </p:cNvPicPr>
          <p:nvPr/>
        </p:nvPicPr>
        <p:blipFill>
          <a:blip r:embed="rId3" cstate="print"/>
          <a:srcRect b="7251"/>
          <a:stretch>
            <a:fillRect/>
          </a:stretch>
        </p:blipFill>
        <p:spPr>
          <a:xfrm>
            <a:off x="6516216" y="1484784"/>
            <a:ext cx="2058838" cy="2304256"/>
          </a:xfrm>
          <a:prstGeom prst="rect">
            <a:avLst/>
          </a:prstGeom>
        </p:spPr>
      </p:pic>
      <p:cxnSp>
        <p:nvCxnSpPr>
          <p:cNvPr id="15" name="直接连接符 14"/>
          <p:cNvCxnSpPr/>
          <p:nvPr/>
        </p:nvCxnSpPr>
        <p:spPr bwMode="auto">
          <a:xfrm>
            <a:off x="7856159" y="3933056"/>
            <a:ext cx="0" cy="752216"/>
          </a:xfrm>
          <a:prstGeom prst="line">
            <a:avLst/>
          </a:prstGeom>
          <a:noFill/>
          <a:ln w="3810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7576056" y="4685272"/>
            <a:ext cx="560206" cy="0"/>
          </a:xfrm>
          <a:prstGeom prst="line">
            <a:avLst/>
          </a:prstGeom>
          <a:noFill/>
          <a:ln w="38100"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7576056" y="4872008"/>
            <a:ext cx="560206" cy="0"/>
          </a:xfrm>
          <a:prstGeom prst="line">
            <a:avLst/>
          </a:prstGeom>
          <a:noFill/>
          <a:ln w="38100"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7856159" y="4872008"/>
            <a:ext cx="0" cy="746942"/>
          </a:xfrm>
          <a:prstGeom prst="line">
            <a:avLst/>
          </a:prstGeom>
          <a:noFill/>
          <a:ln w="38100" cap="flat" cmpd="sng" algn="ctr">
            <a:solidFill>
              <a:schemeClr val="tx1"/>
            </a:solidFill>
            <a:prstDash val="solid"/>
            <a:round/>
            <a:headEnd type="none" w="med" len="med"/>
            <a:tailEnd type="none" w="med" len="med"/>
          </a:ln>
          <a:effectLst/>
        </p:spPr>
      </p:cxnSp>
      <p:sp>
        <p:nvSpPr>
          <p:cNvPr id="19" name="矩形 18"/>
          <p:cNvSpPr/>
          <p:nvPr/>
        </p:nvSpPr>
        <p:spPr>
          <a:xfrm>
            <a:off x="6987919" y="5618950"/>
            <a:ext cx="1832553" cy="584775"/>
          </a:xfrm>
          <a:prstGeom prst="rect">
            <a:avLst/>
          </a:prstGeom>
        </p:spPr>
        <p:txBody>
          <a:bodyPr wrap="none">
            <a:spAutoFit/>
          </a:bodyPr>
          <a:lstStyle/>
          <a:p>
            <a:r>
              <a:rPr lang="zh-CN" altLang="en-US" sz="32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rPr>
              <a:t>电路符号</a:t>
            </a:r>
            <a:endParaRPr lang="zh-CN" altLang="en-US" dirty="0">
              <a:latin typeface="黑体" pitchFamily="49" charset="-122"/>
              <a:ea typeface="黑体" pitchFamily="49" charset="-122"/>
            </a:endParaRPr>
          </a:p>
        </p:txBody>
      </p:sp>
      <p:grpSp>
        <p:nvGrpSpPr>
          <p:cNvPr id="30" name="组合 29"/>
          <p:cNvGrpSpPr/>
          <p:nvPr/>
        </p:nvGrpSpPr>
        <p:grpSpPr>
          <a:xfrm>
            <a:off x="1084486" y="3861048"/>
            <a:ext cx="1111250" cy="1872208"/>
            <a:chOff x="1115616" y="3356992"/>
            <a:chExt cx="1111250" cy="1872208"/>
          </a:xfrm>
        </p:grpSpPr>
        <p:grpSp>
          <p:nvGrpSpPr>
            <p:cNvPr id="29" name="组合 28"/>
            <p:cNvGrpSpPr/>
            <p:nvPr/>
          </p:nvGrpSpPr>
          <p:grpSpPr>
            <a:xfrm>
              <a:off x="1273921" y="4437112"/>
              <a:ext cx="801614" cy="792088"/>
              <a:chOff x="1273921" y="4437112"/>
              <a:chExt cx="801614" cy="1224136"/>
            </a:xfrm>
          </p:grpSpPr>
          <p:sp>
            <p:nvSpPr>
              <p:cNvPr id="25" name="矩形 24"/>
              <p:cNvSpPr/>
              <p:nvPr/>
            </p:nvSpPr>
            <p:spPr>
              <a:xfrm>
                <a:off x="1273921" y="4437112"/>
                <a:ext cx="72008" cy="1224136"/>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003527" y="4437112"/>
                <a:ext cx="72008" cy="1224136"/>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任意多边形 21"/>
            <p:cNvSpPr/>
            <p:nvPr/>
          </p:nvSpPr>
          <p:spPr>
            <a:xfrm>
              <a:off x="1115616" y="3356992"/>
              <a:ext cx="1111250" cy="1104900"/>
            </a:xfrm>
            <a:custGeom>
              <a:avLst/>
              <a:gdLst>
                <a:gd name="connsiteX0" fmla="*/ 153458 w 1111250"/>
                <a:gd name="connsiteY0" fmla="*/ 1085850 h 1104900"/>
                <a:gd name="connsiteX1" fmla="*/ 153458 w 1111250"/>
                <a:gd name="connsiteY1" fmla="*/ 990600 h 1104900"/>
                <a:gd name="connsiteX2" fmla="*/ 77258 w 1111250"/>
                <a:gd name="connsiteY2" fmla="*/ 857250 h 1104900"/>
                <a:gd name="connsiteX3" fmla="*/ 1058 w 1111250"/>
                <a:gd name="connsiteY3" fmla="*/ 577850 h 1104900"/>
                <a:gd name="connsiteX4" fmla="*/ 70908 w 1111250"/>
                <a:gd name="connsiteY4" fmla="*/ 260350 h 1104900"/>
                <a:gd name="connsiteX5" fmla="*/ 369358 w 1111250"/>
                <a:gd name="connsiteY5" fmla="*/ 38100 h 1104900"/>
                <a:gd name="connsiteX6" fmla="*/ 744008 w 1111250"/>
                <a:gd name="connsiteY6" fmla="*/ 31750 h 1104900"/>
                <a:gd name="connsiteX7" fmla="*/ 959908 w 1111250"/>
                <a:gd name="connsiteY7" fmla="*/ 171450 h 1104900"/>
                <a:gd name="connsiteX8" fmla="*/ 1093258 w 1111250"/>
                <a:gd name="connsiteY8" fmla="*/ 425450 h 1104900"/>
                <a:gd name="connsiteX9" fmla="*/ 1067858 w 1111250"/>
                <a:gd name="connsiteY9" fmla="*/ 742950 h 1104900"/>
                <a:gd name="connsiteX10" fmla="*/ 972608 w 1111250"/>
                <a:gd name="connsiteY10" fmla="*/ 933450 h 1104900"/>
                <a:gd name="connsiteX11" fmla="*/ 959908 w 1111250"/>
                <a:gd name="connsiteY11" fmla="*/ 1079500 h 1104900"/>
                <a:gd name="connsiteX12" fmla="*/ 883708 w 1111250"/>
                <a:gd name="connsiteY12" fmla="*/ 1104900 h 1104900"/>
                <a:gd name="connsiteX13" fmla="*/ 839258 w 1111250"/>
                <a:gd name="connsiteY13" fmla="*/ 1060450 h 1104900"/>
                <a:gd name="connsiteX14" fmla="*/ 744008 w 1111250"/>
                <a:gd name="connsiteY14" fmla="*/ 1047750 h 1104900"/>
                <a:gd name="connsiteX15" fmla="*/ 528108 w 1111250"/>
                <a:gd name="connsiteY15" fmla="*/ 1085850 h 1104900"/>
                <a:gd name="connsiteX16" fmla="*/ 286808 w 1111250"/>
                <a:gd name="connsiteY16" fmla="*/ 1028700 h 1104900"/>
                <a:gd name="connsiteX17" fmla="*/ 236008 w 1111250"/>
                <a:gd name="connsiteY17" fmla="*/ 1092200 h 1104900"/>
                <a:gd name="connsiteX18" fmla="*/ 153458 w 1111250"/>
                <a:gd name="connsiteY18" fmla="*/ 108585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11250" h="1104900">
                  <a:moveTo>
                    <a:pt x="153458" y="1085850"/>
                  </a:moveTo>
                  <a:cubicBezTo>
                    <a:pt x="139700" y="1068917"/>
                    <a:pt x="166158" y="1028700"/>
                    <a:pt x="153458" y="990600"/>
                  </a:cubicBezTo>
                  <a:cubicBezTo>
                    <a:pt x="140758" y="952500"/>
                    <a:pt x="102658" y="926042"/>
                    <a:pt x="77258" y="857250"/>
                  </a:cubicBezTo>
                  <a:cubicBezTo>
                    <a:pt x="51858" y="788458"/>
                    <a:pt x="2116" y="677333"/>
                    <a:pt x="1058" y="577850"/>
                  </a:cubicBezTo>
                  <a:cubicBezTo>
                    <a:pt x="0" y="478367"/>
                    <a:pt x="9525" y="350308"/>
                    <a:pt x="70908" y="260350"/>
                  </a:cubicBezTo>
                  <a:cubicBezTo>
                    <a:pt x="132291" y="170392"/>
                    <a:pt x="257175" y="76200"/>
                    <a:pt x="369358" y="38100"/>
                  </a:cubicBezTo>
                  <a:cubicBezTo>
                    <a:pt x="481541" y="0"/>
                    <a:pt x="645583" y="9525"/>
                    <a:pt x="744008" y="31750"/>
                  </a:cubicBezTo>
                  <a:cubicBezTo>
                    <a:pt x="842433" y="53975"/>
                    <a:pt x="901700" y="105833"/>
                    <a:pt x="959908" y="171450"/>
                  </a:cubicBezTo>
                  <a:cubicBezTo>
                    <a:pt x="1018116" y="237067"/>
                    <a:pt x="1075266" y="330200"/>
                    <a:pt x="1093258" y="425450"/>
                  </a:cubicBezTo>
                  <a:cubicBezTo>
                    <a:pt x="1111250" y="520700"/>
                    <a:pt x="1087966" y="658283"/>
                    <a:pt x="1067858" y="742950"/>
                  </a:cubicBezTo>
                  <a:cubicBezTo>
                    <a:pt x="1047750" y="827617"/>
                    <a:pt x="990600" y="877358"/>
                    <a:pt x="972608" y="933450"/>
                  </a:cubicBezTo>
                  <a:cubicBezTo>
                    <a:pt x="954616" y="989542"/>
                    <a:pt x="969433" y="1050925"/>
                    <a:pt x="959908" y="1079500"/>
                  </a:cubicBezTo>
                  <a:lnTo>
                    <a:pt x="883708" y="1104900"/>
                  </a:lnTo>
                  <a:cubicBezTo>
                    <a:pt x="863600" y="1101725"/>
                    <a:pt x="862541" y="1069975"/>
                    <a:pt x="839258" y="1060450"/>
                  </a:cubicBezTo>
                  <a:cubicBezTo>
                    <a:pt x="815975" y="1050925"/>
                    <a:pt x="795866" y="1043517"/>
                    <a:pt x="744008" y="1047750"/>
                  </a:cubicBezTo>
                  <a:cubicBezTo>
                    <a:pt x="692150" y="1051983"/>
                    <a:pt x="604308" y="1089025"/>
                    <a:pt x="528108" y="1085850"/>
                  </a:cubicBezTo>
                  <a:cubicBezTo>
                    <a:pt x="451908" y="1082675"/>
                    <a:pt x="335491" y="1027642"/>
                    <a:pt x="286808" y="1028700"/>
                  </a:cubicBezTo>
                  <a:cubicBezTo>
                    <a:pt x="238125" y="1029758"/>
                    <a:pt x="236008" y="1092200"/>
                    <a:pt x="236008" y="1092200"/>
                  </a:cubicBezTo>
                  <a:cubicBezTo>
                    <a:pt x="214841" y="1100667"/>
                    <a:pt x="167216" y="1102783"/>
                    <a:pt x="153458" y="1085850"/>
                  </a:cubicBezTo>
                  <a:close/>
                </a:path>
              </a:pathLst>
            </a:cu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000" b="1" dirty="0" smtClean="0">
                  <a:solidFill>
                    <a:schemeClr val="tx1"/>
                  </a:solidFill>
                </a:rPr>
                <a:t>103</a:t>
              </a:r>
              <a:endParaRPr lang="zh-CN" altLang="en-US" sz="4000" b="1" dirty="0">
                <a:solidFill>
                  <a:schemeClr val="tx1"/>
                </a:solidFill>
              </a:endParaRPr>
            </a:p>
          </p:txBody>
        </p:sp>
      </p:grpSp>
      <p:grpSp>
        <p:nvGrpSpPr>
          <p:cNvPr id="31" name="组合 30"/>
          <p:cNvGrpSpPr/>
          <p:nvPr/>
        </p:nvGrpSpPr>
        <p:grpSpPr>
          <a:xfrm>
            <a:off x="3100710" y="3861048"/>
            <a:ext cx="1111250" cy="1872208"/>
            <a:chOff x="1115616" y="3356992"/>
            <a:chExt cx="1111250" cy="1872208"/>
          </a:xfrm>
        </p:grpSpPr>
        <p:grpSp>
          <p:nvGrpSpPr>
            <p:cNvPr id="32" name="组合 31"/>
            <p:cNvGrpSpPr/>
            <p:nvPr/>
          </p:nvGrpSpPr>
          <p:grpSpPr>
            <a:xfrm>
              <a:off x="1273921" y="4437112"/>
              <a:ext cx="801614" cy="792088"/>
              <a:chOff x="1273921" y="4437112"/>
              <a:chExt cx="801614" cy="1224136"/>
            </a:xfrm>
          </p:grpSpPr>
          <p:sp>
            <p:nvSpPr>
              <p:cNvPr id="34" name="矩形 33"/>
              <p:cNvSpPr/>
              <p:nvPr/>
            </p:nvSpPr>
            <p:spPr>
              <a:xfrm>
                <a:off x="1273921" y="4437112"/>
                <a:ext cx="72008" cy="1224136"/>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003527" y="4437112"/>
                <a:ext cx="72008" cy="1224136"/>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1115616" y="3356992"/>
              <a:ext cx="1111250" cy="1104900"/>
            </a:xfrm>
            <a:custGeom>
              <a:avLst/>
              <a:gdLst>
                <a:gd name="connsiteX0" fmla="*/ 153458 w 1111250"/>
                <a:gd name="connsiteY0" fmla="*/ 1085850 h 1104900"/>
                <a:gd name="connsiteX1" fmla="*/ 153458 w 1111250"/>
                <a:gd name="connsiteY1" fmla="*/ 990600 h 1104900"/>
                <a:gd name="connsiteX2" fmla="*/ 77258 w 1111250"/>
                <a:gd name="connsiteY2" fmla="*/ 857250 h 1104900"/>
                <a:gd name="connsiteX3" fmla="*/ 1058 w 1111250"/>
                <a:gd name="connsiteY3" fmla="*/ 577850 h 1104900"/>
                <a:gd name="connsiteX4" fmla="*/ 70908 w 1111250"/>
                <a:gd name="connsiteY4" fmla="*/ 260350 h 1104900"/>
                <a:gd name="connsiteX5" fmla="*/ 369358 w 1111250"/>
                <a:gd name="connsiteY5" fmla="*/ 38100 h 1104900"/>
                <a:gd name="connsiteX6" fmla="*/ 744008 w 1111250"/>
                <a:gd name="connsiteY6" fmla="*/ 31750 h 1104900"/>
                <a:gd name="connsiteX7" fmla="*/ 959908 w 1111250"/>
                <a:gd name="connsiteY7" fmla="*/ 171450 h 1104900"/>
                <a:gd name="connsiteX8" fmla="*/ 1093258 w 1111250"/>
                <a:gd name="connsiteY8" fmla="*/ 425450 h 1104900"/>
                <a:gd name="connsiteX9" fmla="*/ 1067858 w 1111250"/>
                <a:gd name="connsiteY9" fmla="*/ 742950 h 1104900"/>
                <a:gd name="connsiteX10" fmla="*/ 972608 w 1111250"/>
                <a:gd name="connsiteY10" fmla="*/ 933450 h 1104900"/>
                <a:gd name="connsiteX11" fmla="*/ 959908 w 1111250"/>
                <a:gd name="connsiteY11" fmla="*/ 1079500 h 1104900"/>
                <a:gd name="connsiteX12" fmla="*/ 883708 w 1111250"/>
                <a:gd name="connsiteY12" fmla="*/ 1104900 h 1104900"/>
                <a:gd name="connsiteX13" fmla="*/ 839258 w 1111250"/>
                <a:gd name="connsiteY13" fmla="*/ 1060450 h 1104900"/>
                <a:gd name="connsiteX14" fmla="*/ 744008 w 1111250"/>
                <a:gd name="connsiteY14" fmla="*/ 1047750 h 1104900"/>
                <a:gd name="connsiteX15" fmla="*/ 528108 w 1111250"/>
                <a:gd name="connsiteY15" fmla="*/ 1085850 h 1104900"/>
                <a:gd name="connsiteX16" fmla="*/ 286808 w 1111250"/>
                <a:gd name="connsiteY16" fmla="*/ 1028700 h 1104900"/>
                <a:gd name="connsiteX17" fmla="*/ 236008 w 1111250"/>
                <a:gd name="connsiteY17" fmla="*/ 1092200 h 1104900"/>
                <a:gd name="connsiteX18" fmla="*/ 153458 w 1111250"/>
                <a:gd name="connsiteY18" fmla="*/ 108585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11250" h="1104900">
                  <a:moveTo>
                    <a:pt x="153458" y="1085850"/>
                  </a:moveTo>
                  <a:cubicBezTo>
                    <a:pt x="139700" y="1068917"/>
                    <a:pt x="166158" y="1028700"/>
                    <a:pt x="153458" y="990600"/>
                  </a:cubicBezTo>
                  <a:cubicBezTo>
                    <a:pt x="140758" y="952500"/>
                    <a:pt x="102658" y="926042"/>
                    <a:pt x="77258" y="857250"/>
                  </a:cubicBezTo>
                  <a:cubicBezTo>
                    <a:pt x="51858" y="788458"/>
                    <a:pt x="2116" y="677333"/>
                    <a:pt x="1058" y="577850"/>
                  </a:cubicBezTo>
                  <a:cubicBezTo>
                    <a:pt x="0" y="478367"/>
                    <a:pt x="9525" y="350308"/>
                    <a:pt x="70908" y="260350"/>
                  </a:cubicBezTo>
                  <a:cubicBezTo>
                    <a:pt x="132291" y="170392"/>
                    <a:pt x="257175" y="76200"/>
                    <a:pt x="369358" y="38100"/>
                  </a:cubicBezTo>
                  <a:cubicBezTo>
                    <a:pt x="481541" y="0"/>
                    <a:pt x="645583" y="9525"/>
                    <a:pt x="744008" y="31750"/>
                  </a:cubicBezTo>
                  <a:cubicBezTo>
                    <a:pt x="842433" y="53975"/>
                    <a:pt x="901700" y="105833"/>
                    <a:pt x="959908" y="171450"/>
                  </a:cubicBezTo>
                  <a:cubicBezTo>
                    <a:pt x="1018116" y="237067"/>
                    <a:pt x="1075266" y="330200"/>
                    <a:pt x="1093258" y="425450"/>
                  </a:cubicBezTo>
                  <a:cubicBezTo>
                    <a:pt x="1111250" y="520700"/>
                    <a:pt x="1087966" y="658283"/>
                    <a:pt x="1067858" y="742950"/>
                  </a:cubicBezTo>
                  <a:cubicBezTo>
                    <a:pt x="1047750" y="827617"/>
                    <a:pt x="990600" y="877358"/>
                    <a:pt x="972608" y="933450"/>
                  </a:cubicBezTo>
                  <a:cubicBezTo>
                    <a:pt x="954616" y="989542"/>
                    <a:pt x="969433" y="1050925"/>
                    <a:pt x="959908" y="1079500"/>
                  </a:cubicBezTo>
                  <a:lnTo>
                    <a:pt x="883708" y="1104900"/>
                  </a:lnTo>
                  <a:cubicBezTo>
                    <a:pt x="863600" y="1101725"/>
                    <a:pt x="862541" y="1069975"/>
                    <a:pt x="839258" y="1060450"/>
                  </a:cubicBezTo>
                  <a:cubicBezTo>
                    <a:pt x="815975" y="1050925"/>
                    <a:pt x="795866" y="1043517"/>
                    <a:pt x="744008" y="1047750"/>
                  </a:cubicBezTo>
                  <a:cubicBezTo>
                    <a:pt x="692150" y="1051983"/>
                    <a:pt x="604308" y="1089025"/>
                    <a:pt x="528108" y="1085850"/>
                  </a:cubicBezTo>
                  <a:cubicBezTo>
                    <a:pt x="451908" y="1082675"/>
                    <a:pt x="335491" y="1027642"/>
                    <a:pt x="286808" y="1028700"/>
                  </a:cubicBezTo>
                  <a:cubicBezTo>
                    <a:pt x="238125" y="1029758"/>
                    <a:pt x="236008" y="1092200"/>
                    <a:pt x="236008" y="1092200"/>
                  </a:cubicBezTo>
                  <a:cubicBezTo>
                    <a:pt x="214841" y="1100667"/>
                    <a:pt x="167216" y="1102783"/>
                    <a:pt x="153458" y="1085850"/>
                  </a:cubicBezTo>
                  <a:close/>
                </a:path>
              </a:pathLst>
            </a:cu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000" b="1" dirty="0" smtClean="0">
                  <a:solidFill>
                    <a:schemeClr val="tx1"/>
                  </a:solidFill>
                </a:rPr>
                <a:t>22</a:t>
              </a:r>
              <a:endParaRPr lang="zh-CN" altLang="en-US" sz="4000" b="1" dirty="0">
                <a:solidFill>
                  <a:schemeClr val="tx1"/>
                </a:solidFill>
              </a:endParaRPr>
            </a:p>
          </p:txBody>
        </p:sp>
      </p:grpSp>
      <p:grpSp>
        <p:nvGrpSpPr>
          <p:cNvPr id="36" name="组合 35"/>
          <p:cNvGrpSpPr/>
          <p:nvPr/>
        </p:nvGrpSpPr>
        <p:grpSpPr>
          <a:xfrm>
            <a:off x="5044926" y="3861048"/>
            <a:ext cx="1111250" cy="1872208"/>
            <a:chOff x="1115616" y="3356992"/>
            <a:chExt cx="1111250" cy="1872208"/>
          </a:xfrm>
        </p:grpSpPr>
        <p:grpSp>
          <p:nvGrpSpPr>
            <p:cNvPr id="37" name="组合 36"/>
            <p:cNvGrpSpPr/>
            <p:nvPr/>
          </p:nvGrpSpPr>
          <p:grpSpPr>
            <a:xfrm>
              <a:off x="1273921" y="4437112"/>
              <a:ext cx="801614" cy="792088"/>
              <a:chOff x="1273921" y="4437112"/>
              <a:chExt cx="801614" cy="1224136"/>
            </a:xfrm>
          </p:grpSpPr>
          <p:sp>
            <p:nvSpPr>
              <p:cNvPr id="39" name="矩形 38"/>
              <p:cNvSpPr/>
              <p:nvPr/>
            </p:nvSpPr>
            <p:spPr>
              <a:xfrm>
                <a:off x="1273921" y="4437112"/>
                <a:ext cx="72008" cy="1224136"/>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003527" y="4437112"/>
                <a:ext cx="72008" cy="1224136"/>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任意多边形 37"/>
            <p:cNvSpPr/>
            <p:nvPr/>
          </p:nvSpPr>
          <p:spPr>
            <a:xfrm>
              <a:off x="1115616" y="3356992"/>
              <a:ext cx="1111250" cy="1104900"/>
            </a:xfrm>
            <a:custGeom>
              <a:avLst/>
              <a:gdLst>
                <a:gd name="connsiteX0" fmla="*/ 153458 w 1111250"/>
                <a:gd name="connsiteY0" fmla="*/ 1085850 h 1104900"/>
                <a:gd name="connsiteX1" fmla="*/ 153458 w 1111250"/>
                <a:gd name="connsiteY1" fmla="*/ 990600 h 1104900"/>
                <a:gd name="connsiteX2" fmla="*/ 77258 w 1111250"/>
                <a:gd name="connsiteY2" fmla="*/ 857250 h 1104900"/>
                <a:gd name="connsiteX3" fmla="*/ 1058 w 1111250"/>
                <a:gd name="connsiteY3" fmla="*/ 577850 h 1104900"/>
                <a:gd name="connsiteX4" fmla="*/ 70908 w 1111250"/>
                <a:gd name="connsiteY4" fmla="*/ 260350 h 1104900"/>
                <a:gd name="connsiteX5" fmla="*/ 369358 w 1111250"/>
                <a:gd name="connsiteY5" fmla="*/ 38100 h 1104900"/>
                <a:gd name="connsiteX6" fmla="*/ 744008 w 1111250"/>
                <a:gd name="connsiteY6" fmla="*/ 31750 h 1104900"/>
                <a:gd name="connsiteX7" fmla="*/ 959908 w 1111250"/>
                <a:gd name="connsiteY7" fmla="*/ 171450 h 1104900"/>
                <a:gd name="connsiteX8" fmla="*/ 1093258 w 1111250"/>
                <a:gd name="connsiteY8" fmla="*/ 425450 h 1104900"/>
                <a:gd name="connsiteX9" fmla="*/ 1067858 w 1111250"/>
                <a:gd name="connsiteY9" fmla="*/ 742950 h 1104900"/>
                <a:gd name="connsiteX10" fmla="*/ 972608 w 1111250"/>
                <a:gd name="connsiteY10" fmla="*/ 933450 h 1104900"/>
                <a:gd name="connsiteX11" fmla="*/ 959908 w 1111250"/>
                <a:gd name="connsiteY11" fmla="*/ 1079500 h 1104900"/>
                <a:gd name="connsiteX12" fmla="*/ 883708 w 1111250"/>
                <a:gd name="connsiteY12" fmla="*/ 1104900 h 1104900"/>
                <a:gd name="connsiteX13" fmla="*/ 839258 w 1111250"/>
                <a:gd name="connsiteY13" fmla="*/ 1060450 h 1104900"/>
                <a:gd name="connsiteX14" fmla="*/ 744008 w 1111250"/>
                <a:gd name="connsiteY14" fmla="*/ 1047750 h 1104900"/>
                <a:gd name="connsiteX15" fmla="*/ 528108 w 1111250"/>
                <a:gd name="connsiteY15" fmla="*/ 1085850 h 1104900"/>
                <a:gd name="connsiteX16" fmla="*/ 286808 w 1111250"/>
                <a:gd name="connsiteY16" fmla="*/ 1028700 h 1104900"/>
                <a:gd name="connsiteX17" fmla="*/ 236008 w 1111250"/>
                <a:gd name="connsiteY17" fmla="*/ 1092200 h 1104900"/>
                <a:gd name="connsiteX18" fmla="*/ 153458 w 1111250"/>
                <a:gd name="connsiteY18" fmla="*/ 108585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11250" h="1104900">
                  <a:moveTo>
                    <a:pt x="153458" y="1085850"/>
                  </a:moveTo>
                  <a:cubicBezTo>
                    <a:pt x="139700" y="1068917"/>
                    <a:pt x="166158" y="1028700"/>
                    <a:pt x="153458" y="990600"/>
                  </a:cubicBezTo>
                  <a:cubicBezTo>
                    <a:pt x="140758" y="952500"/>
                    <a:pt x="102658" y="926042"/>
                    <a:pt x="77258" y="857250"/>
                  </a:cubicBezTo>
                  <a:cubicBezTo>
                    <a:pt x="51858" y="788458"/>
                    <a:pt x="2116" y="677333"/>
                    <a:pt x="1058" y="577850"/>
                  </a:cubicBezTo>
                  <a:cubicBezTo>
                    <a:pt x="0" y="478367"/>
                    <a:pt x="9525" y="350308"/>
                    <a:pt x="70908" y="260350"/>
                  </a:cubicBezTo>
                  <a:cubicBezTo>
                    <a:pt x="132291" y="170392"/>
                    <a:pt x="257175" y="76200"/>
                    <a:pt x="369358" y="38100"/>
                  </a:cubicBezTo>
                  <a:cubicBezTo>
                    <a:pt x="481541" y="0"/>
                    <a:pt x="645583" y="9525"/>
                    <a:pt x="744008" y="31750"/>
                  </a:cubicBezTo>
                  <a:cubicBezTo>
                    <a:pt x="842433" y="53975"/>
                    <a:pt x="901700" y="105833"/>
                    <a:pt x="959908" y="171450"/>
                  </a:cubicBezTo>
                  <a:cubicBezTo>
                    <a:pt x="1018116" y="237067"/>
                    <a:pt x="1075266" y="330200"/>
                    <a:pt x="1093258" y="425450"/>
                  </a:cubicBezTo>
                  <a:cubicBezTo>
                    <a:pt x="1111250" y="520700"/>
                    <a:pt x="1087966" y="658283"/>
                    <a:pt x="1067858" y="742950"/>
                  </a:cubicBezTo>
                  <a:cubicBezTo>
                    <a:pt x="1047750" y="827617"/>
                    <a:pt x="990600" y="877358"/>
                    <a:pt x="972608" y="933450"/>
                  </a:cubicBezTo>
                  <a:cubicBezTo>
                    <a:pt x="954616" y="989542"/>
                    <a:pt x="969433" y="1050925"/>
                    <a:pt x="959908" y="1079500"/>
                  </a:cubicBezTo>
                  <a:lnTo>
                    <a:pt x="883708" y="1104900"/>
                  </a:lnTo>
                  <a:cubicBezTo>
                    <a:pt x="863600" y="1101725"/>
                    <a:pt x="862541" y="1069975"/>
                    <a:pt x="839258" y="1060450"/>
                  </a:cubicBezTo>
                  <a:cubicBezTo>
                    <a:pt x="815975" y="1050925"/>
                    <a:pt x="795866" y="1043517"/>
                    <a:pt x="744008" y="1047750"/>
                  </a:cubicBezTo>
                  <a:cubicBezTo>
                    <a:pt x="692150" y="1051983"/>
                    <a:pt x="604308" y="1089025"/>
                    <a:pt x="528108" y="1085850"/>
                  </a:cubicBezTo>
                  <a:cubicBezTo>
                    <a:pt x="451908" y="1082675"/>
                    <a:pt x="335491" y="1027642"/>
                    <a:pt x="286808" y="1028700"/>
                  </a:cubicBezTo>
                  <a:cubicBezTo>
                    <a:pt x="238125" y="1029758"/>
                    <a:pt x="236008" y="1092200"/>
                    <a:pt x="236008" y="1092200"/>
                  </a:cubicBezTo>
                  <a:cubicBezTo>
                    <a:pt x="214841" y="1100667"/>
                    <a:pt x="167216" y="1102783"/>
                    <a:pt x="153458" y="1085850"/>
                  </a:cubicBezTo>
                  <a:close/>
                </a:path>
              </a:pathLst>
            </a:cu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000" b="1" dirty="0" smtClean="0">
                  <a:solidFill>
                    <a:schemeClr val="tx1"/>
                  </a:solidFill>
                </a:rPr>
                <a:t>30</a:t>
              </a:r>
              <a:endParaRPr lang="zh-CN" altLang="en-US" sz="4000" b="1" dirty="0">
                <a:solidFill>
                  <a:schemeClr val="tx1"/>
                </a:solidFill>
              </a:endParaRPr>
            </a:p>
          </p:txBody>
        </p:sp>
      </p:grpSp>
      <p:grpSp>
        <p:nvGrpSpPr>
          <p:cNvPr id="41" name="组合 58"/>
          <p:cNvGrpSpPr/>
          <p:nvPr/>
        </p:nvGrpSpPr>
        <p:grpSpPr>
          <a:xfrm>
            <a:off x="8676456" y="116632"/>
            <a:ext cx="370327" cy="432048"/>
            <a:chOff x="5940152" y="2420888"/>
            <a:chExt cx="432048" cy="504056"/>
          </a:xfrm>
        </p:grpSpPr>
        <p:sp>
          <p:nvSpPr>
            <p:cNvPr id="42" name="折角形 41"/>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课后实践练习</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400</a:t>
            </a:r>
            <a:r>
              <a:rPr lang="zh-CN" altLang="en-US" dirty="0" smtClean="0"/>
              <a:t>孔电路板上搭建</a:t>
            </a:r>
            <a:r>
              <a:rPr lang="en-US" altLang="zh-CN" dirty="0" smtClean="0"/>
              <a:t>7.4V</a:t>
            </a:r>
            <a:r>
              <a:rPr lang="zh-CN" altLang="en-US" dirty="0" smtClean="0"/>
              <a:t>转</a:t>
            </a:r>
            <a:r>
              <a:rPr lang="en-US" altLang="zh-CN" dirty="0" smtClean="0"/>
              <a:t>5V</a:t>
            </a:r>
            <a:r>
              <a:rPr lang="zh-CN" altLang="en-US" dirty="0" smtClean="0"/>
              <a:t>电源电路；</a:t>
            </a:r>
            <a:endParaRPr lang="en-US" altLang="zh-CN" dirty="0" smtClean="0"/>
          </a:p>
          <a:p>
            <a:r>
              <a:rPr lang="zh-CN" altLang="en-US" dirty="0" smtClean="0"/>
              <a:t>在</a:t>
            </a:r>
            <a:r>
              <a:rPr lang="en-US" altLang="zh-CN" dirty="0" smtClean="0"/>
              <a:t>170</a:t>
            </a:r>
            <a:r>
              <a:rPr lang="zh-CN" altLang="en-US" dirty="0" smtClean="0"/>
              <a:t>孔电路板上搭建两路</a:t>
            </a:r>
            <a:r>
              <a:rPr lang="en-US" altLang="zh-CN" dirty="0" smtClean="0"/>
              <a:t>H</a:t>
            </a:r>
            <a:r>
              <a:rPr lang="zh-CN" altLang="en-US" dirty="0" smtClean="0"/>
              <a:t>桥实验；</a:t>
            </a:r>
            <a:endParaRPr lang="en-US" altLang="zh-CN" dirty="0" smtClean="0"/>
          </a:p>
          <a:p>
            <a:r>
              <a:rPr lang="zh-CN" altLang="en-US" dirty="0" smtClean="0"/>
              <a:t>使用</a:t>
            </a:r>
            <a:r>
              <a:rPr lang="en-US" altLang="zh-CN" dirty="0" smtClean="0"/>
              <a:t>nineteen</a:t>
            </a:r>
            <a:r>
              <a:rPr lang="zh-CN" altLang="en-US" dirty="0" smtClean="0"/>
              <a:t>控制器编写电机正反转程序；</a:t>
            </a:r>
            <a:endParaRPr lang="en-US" altLang="zh-CN" dirty="0" smtClean="0"/>
          </a:p>
          <a:p>
            <a:r>
              <a:rPr lang="zh-CN" altLang="en-US" dirty="0" smtClean="0"/>
              <a:t>编写可调速的电机正反转程序；</a:t>
            </a:r>
            <a:endParaRPr lang="en-US" altLang="zh-CN" dirty="0" smtClean="0"/>
          </a:p>
          <a:p>
            <a:r>
              <a:rPr lang="zh-CN" altLang="en-US" dirty="0" smtClean="0"/>
              <a:t>设计和改进机器人的结构、电路，备战</a:t>
            </a:r>
            <a:r>
              <a:rPr lang="en-US" altLang="zh-CN" dirty="0" smtClean="0"/>
              <a:t>Clean Cup</a:t>
            </a:r>
            <a:r>
              <a:rPr lang="zh-CN" altLang="en-US" dirty="0" smtClean="0"/>
              <a:t>机器人竞赛。</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60</a:t>
            </a:fld>
            <a:endParaRPr lang="zh-CN" altLang="en-US"/>
          </a:p>
        </p:txBody>
      </p:sp>
      <p:grpSp>
        <p:nvGrpSpPr>
          <p:cNvPr id="7" name="组合 17"/>
          <p:cNvGrpSpPr/>
          <p:nvPr/>
        </p:nvGrpSpPr>
        <p:grpSpPr>
          <a:xfrm>
            <a:off x="8676456" y="116632"/>
            <a:ext cx="370327" cy="432048"/>
            <a:chOff x="5940152" y="2420888"/>
            <a:chExt cx="432048" cy="504056"/>
          </a:xfrm>
        </p:grpSpPr>
        <p:sp>
          <p:nvSpPr>
            <p:cNvPr id="8" name="折角形 7"/>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400</a:t>
            </a:r>
            <a:r>
              <a:rPr lang="zh-CN" altLang="en-US" dirty="0" smtClean="0"/>
              <a:t>孔电路板各孔连接关系</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61</a:t>
            </a:fld>
            <a:endParaRPr lang="zh-CN" altLang="en-US"/>
          </a:p>
        </p:txBody>
      </p:sp>
      <p:pic>
        <p:nvPicPr>
          <p:cNvPr id="7" name="图片 6" descr="面包板-小.png"/>
          <p:cNvPicPr>
            <a:picLocks noChangeAspect="1"/>
          </p:cNvPicPr>
          <p:nvPr/>
        </p:nvPicPr>
        <p:blipFill>
          <a:blip r:embed="rId2" cstate="print">
            <a:lum bright="20000" contrast="-20000"/>
          </a:blip>
          <a:stretch>
            <a:fillRect/>
          </a:stretch>
        </p:blipFill>
        <p:spPr>
          <a:xfrm>
            <a:off x="1259632" y="1549236"/>
            <a:ext cx="6611273" cy="4544060"/>
          </a:xfrm>
          <a:prstGeom prst="rect">
            <a:avLst/>
          </a:prstGeom>
        </p:spPr>
      </p:pic>
      <p:grpSp>
        <p:nvGrpSpPr>
          <p:cNvPr id="28" name="组合 27"/>
          <p:cNvGrpSpPr/>
          <p:nvPr/>
        </p:nvGrpSpPr>
        <p:grpSpPr>
          <a:xfrm>
            <a:off x="1559347" y="1856318"/>
            <a:ext cx="5993556" cy="3924275"/>
            <a:chOff x="1343323" y="1647850"/>
            <a:chExt cx="5993556" cy="3924275"/>
          </a:xfrm>
        </p:grpSpPr>
        <p:cxnSp>
          <p:nvCxnSpPr>
            <p:cNvPr id="9" name="直接连接符 8"/>
            <p:cNvCxnSpPr/>
            <p:nvPr/>
          </p:nvCxnSpPr>
          <p:spPr>
            <a:xfrm>
              <a:off x="1384598" y="1647850"/>
              <a:ext cx="5952281" cy="0"/>
            </a:xfrm>
            <a:prstGeom prst="line">
              <a:avLst/>
            </a:prstGeom>
            <a:ln w="57150">
              <a:solidFill>
                <a:srgbClr val="FFFF00">
                  <a:alpha val="8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84598" y="1866900"/>
              <a:ext cx="5952281" cy="0"/>
            </a:xfrm>
            <a:prstGeom prst="line">
              <a:avLst/>
            </a:prstGeom>
            <a:ln w="57150">
              <a:solidFill>
                <a:srgbClr val="FFFF00">
                  <a:alpha val="8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384598" y="5353050"/>
              <a:ext cx="5952281" cy="0"/>
            </a:xfrm>
            <a:prstGeom prst="line">
              <a:avLst/>
            </a:prstGeom>
            <a:ln w="57150">
              <a:solidFill>
                <a:srgbClr val="FFFF00">
                  <a:alpha val="8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384598" y="5572125"/>
              <a:ext cx="5952281" cy="0"/>
            </a:xfrm>
            <a:prstGeom prst="line">
              <a:avLst/>
            </a:prstGeom>
            <a:ln w="57150">
              <a:solidFill>
                <a:srgbClr val="FFFF00">
                  <a:alpha val="8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343323" y="2420888"/>
              <a:ext cx="0" cy="936104"/>
            </a:xfrm>
            <a:prstGeom prst="line">
              <a:avLst/>
            </a:prstGeom>
            <a:ln w="57150">
              <a:solidFill>
                <a:srgbClr val="FFFF00">
                  <a:alpha val="8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554014" y="2420888"/>
              <a:ext cx="0" cy="936104"/>
            </a:xfrm>
            <a:prstGeom prst="line">
              <a:avLst/>
            </a:prstGeom>
            <a:ln w="57150">
              <a:solidFill>
                <a:srgbClr val="FFFF00">
                  <a:alpha val="8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343323" y="3861048"/>
              <a:ext cx="0" cy="936104"/>
            </a:xfrm>
            <a:prstGeom prst="line">
              <a:avLst/>
            </a:prstGeom>
            <a:ln w="57150">
              <a:solidFill>
                <a:srgbClr val="FFFF00">
                  <a:alpha val="8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554014" y="3861048"/>
              <a:ext cx="0" cy="936104"/>
            </a:xfrm>
            <a:prstGeom prst="line">
              <a:avLst/>
            </a:prstGeom>
            <a:ln w="57150">
              <a:solidFill>
                <a:srgbClr val="FFFF00">
                  <a:alpha val="8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756321" y="2420888"/>
              <a:ext cx="0" cy="936104"/>
            </a:xfrm>
            <a:prstGeom prst="line">
              <a:avLst/>
            </a:prstGeom>
            <a:ln w="57150">
              <a:solidFill>
                <a:srgbClr val="FFFF00">
                  <a:alpha val="8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967012" y="2420888"/>
              <a:ext cx="0" cy="936104"/>
            </a:xfrm>
            <a:prstGeom prst="line">
              <a:avLst/>
            </a:prstGeom>
            <a:ln w="57150">
              <a:solidFill>
                <a:srgbClr val="FFFF00">
                  <a:alpha val="80000"/>
                </a:srgb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23728" y="2276872"/>
              <a:ext cx="1114408" cy="769441"/>
            </a:xfrm>
            <a:prstGeom prst="rect">
              <a:avLst/>
            </a:prstGeom>
            <a:noFill/>
          </p:spPr>
          <p:txBody>
            <a:bodyPr wrap="none" rtlCol="0">
              <a:spAutoFit/>
            </a:bodyPr>
            <a:lstStyle/>
            <a:p>
              <a:r>
                <a:rPr lang="en-US" altLang="zh-CN" sz="4400" b="1" dirty="0" smtClean="0">
                  <a:solidFill>
                    <a:srgbClr val="FFFF00"/>
                  </a:solidFill>
                  <a:effectLst>
                    <a:outerShdw blurRad="38100" dist="38100" dir="2700000" algn="tl">
                      <a:srgbClr val="000000">
                        <a:alpha val="43137"/>
                      </a:srgbClr>
                    </a:outerShdw>
                  </a:effectLst>
                </a:rPr>
                <a:t>… …</a:t>
              </a:r>
              <a:endParaRPr lang="zh-CN" altLang="en-US" sz="4400" b="1" dirty="0">
                <a:solidFill>
                  <a:srgbClr val="FFFF00"/>
                </a:solidFill>
                <a:effectLst>
                  <a:outerShdw blurRad="38100" dist="38100" dir="2700000" algn="tl">
                    <a:srgbClr val="000000">
                      <a:alpha val="43137"/>
                    </a:srgbClr>
                  </a:outerShdw>
                </a:effectLst>
              </a:endParaRPr>
            </a:p>
          </p:txBody>
        </p:sp>
        <p:sp>
          <p:nvSpPr>
            <p:cNvPr id="27" name="TextBox 26"/>
            <p:cNvSpPr txBox="1"/>
            <p:nvPr/>
          </p:nvSpPr>
          <p:spPr>
            <a:xfrm>
              <a:off x="1801408" y="3801740"/>
              <a:ext cx="1114408" cy="769441"/>
            </a:xfrm>
            <a:prstGeom prst="rect">
              <a:avLst/>
            </a:prstGeom>
            <a:noFill/>
          </p:spPr>
          <p:txBody>
            <a:bodyPr wrap="none" rtlCol="0">
              <a:spAutoFit/>
            </a:bodyPr>
            <a:lstStyle/>
            <a:p>
              <a:r>
                <a:rPr lang="en-US" altLang="zh-CN" sz="4400" b="1" dirty="0" smtClean="0">
                  <a:solidFill>
                    <a:srgbClr val="FFFF00"/>
                  </a:solidFill>
                  <a:effectLst>
                    <a:outerShdw blurRad="38100" dist="38100" dir="2700000" algn="tl">
                      <a:srgbClr val="000000">
                        <a:alpha val="43137"/>
                      </a:srgbClr>
                    </a:outerShdw>
                  </a:effectLst>
                </a:rPr>
                <a:t>… …</a:t>
              </a:r>
              <a:endParaRPr lang="zh-CN" altLang="en-US" sz="4400" b="1" dirty="0">
                <a:solidFill>
                  <a:srgbClr val="FFFF00"/>
                </a:solidFill>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en-US" altLang="zh-CN" dirty="0" smtClean="0"/>
              <a:t>400</a:t>
            </a:r>
            <a:r>
              <a:rPr lang="zh-CN" altLang="en-US" dirty="0" smtClean="0"/>
              <a:t>孔面包板图纸</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62</a:t>
            </a:fld>
            <a:endParaRPr lang="zh-CN" altLang="en-US"/>
          </a:p>
        </p:txBody>
      </p:sp>
      <p:pic>
        <p:nvPicPr>
          <p:cNvPr id="21" name="图片 20" descr="面包板-线稿大.png"/>
          <p:cNvPicPr>
            <a:picLocks noChangeAspect="1"/>
          </p:cNvPicPr>
          <p:nvPr/>
        </p:nvPicPr>
        <p:blipFill>
          <a:blip r:embed="rId2" cstate="print">
            <a:lum/>
          </a:blip>
          <a:stretch>
            <a:fillRect/>
          </a:stretch>
        </p:blipFill>
        <p:spPr>
          <a:xfrm>
            <a:off x="899592" y="1407674"/>
            <a:ext cx="7344816" cy="4973654"/>
          </a:xfrm>
          <a:prstGeom prst="rect">
            <a:avLst/>
          </a:prstGeom>
        </p:spPr>
      </p:pic>
      <p:grpSp>
        <p:nvGrpSpPr>
          <p:cNvPr id="7" name="组合 17"/>
          <p:cNvGrpSpPr/>
          <p:nvPr/>
        </p:nvGrpSpPr>
        <p:grpSpPr>
          <a:xfrm>
            <a:off x="8676456" y="116632"/>
            <a:ext cx="370327" cy="432048"/>
            <a:chOff x="5940152" y="2420888"/>
            <a:chExt cx="432048" cy="504056"/>
          </a:xfrm>
        </p:grpSpPr>
        <p:sp>
          <p:nvSpPr>
            <p:cNvPr id="8" name="折角形 7"/>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170</a:t>
            </a:r>
            <a:r>
              <a:rPr lang="zh-CN" altLang="en-US" dirty="0" smtClean="0"/>
              <a:t>孔面包板图纸</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63</a:t>
            </a:fld>
            <a:endParaRPr lang="zh-CN" altLang="en-US"/>
          </a:p>
        </p:txBody>
      </p:sp>
      <p:pic>
        <p:nvPicPr>
          <p:cNvPr id="6" name="Picture 3"/>
          <p:cNvPicPr>
            <a:picLocks noChangeAspect="1" noChangeArrowheads="1"/>
          </p:cNvPicPr>
          <p:nvPr/>
        </p:nvPicPr>
        <p:blipFill>
          <a:blip r:embed="rId2" cstate="screen">
            <a:lum bright="10000"/>
          </a:blip>
          <a:srcRect/>
          <a:stretch>
            <a:fillRect/>
          </a:stretch>
        </p:blipFill>
        <p:spPr bwMode="auto">
          <a:xfrm>
            <a:off x="1429048" y="1412776"/>
            <a:ext cx="6280274" cy="4819304"/>
          </a:xfrm>
          <a:prstGeom prst="rect">
            <a:avLst/>
          </a:prstGeom>
          <a:noFill/>
          <a:ln w="9525">
            <a:noFill/>
            <a:miter lim="800000"/>
            <a:headEnd/>
            <a:tailEnd/>
          </a:ln>
        </p:spPr>
      </p:pic>
      <p:grpSp>
        <p:nvGrpSpPr>
          <p:cNvPr id="7" name="组合 17"/>
          <p:cNvGrpSpPr/>
          <p:nvPr/>
        </p:nvGrpSpPr>
        <p:grpSpPr>
          <a:xfrm>
            <a:off x="8676456" y="116632"/>
            <a:ext cx="370327" cy="432048"/>
            <a:chOff x="5940152" y="2420888"/>
            <a:chExt cx="432048" cy="504056"/>
          </a:xfrm>
        </p:grpSpPr>
        <p:sp>
          <p:nvSpPr>
            <p:cNvPr id="8" name="折角形 7"/>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nineteen</a:t>
            </a:r>
            <a:r>
              <a:rPr lang="zh-CN" altLang="en-US" dirty="0" smtClean="0"/>
              <a:t>控制器引脚图</a:t>
            </a:r>
            <a:endParaRPr lang="zh-CN" altLang="en-US" dirty="0"/>
          </a:p>
        </p:txBody>
      </p:sp>
      <p:sp>
        <p:nvSpPr>
          <p:cNvPr id="3" name="日期占位符 2"/>
          <p:cNvSpPr>
            <a:spLocks noGrp="1"/>
          </p:cNvSpPr>
          <p:nvPr>
            <p:ph type="dt" sz="half" idx="10"/>
          </p:nvPr>
        </p:nvSpPr>
        <p:spPr/>
        <p:txBody>
          <a:bodyPr/>
          <a:lstStyle/>
          <a:p>
            <a:fld id="{79235770-A9D9-411C-9B12-F20AD49E9B99}" type="datetime10">
              <a:rPr lang="zh-CN" altLang="en-US" smtClean="0"/>
              <a:pPr/>
              <a:t>15:02</a:t>
            </a:fld>
            <a:endParaRPr lang="zh-CN" altLang="en-US"/>
          </a:p>
        </p:txBody>
      </p:sp>
      <p:sp>
        <p:nvSpPr>
          <p:cNvPr id="4" name="页脚占位符 3"/>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64</a:t>
            </a:fld>
            <a:endParaRPr lang="zh-CN" altLang="en-US"/>
          </a:p>
        </p:txBody>
      </p:sp>
      <p:pic>
        <p:nvPicPr>
          <p:cNvPr id="6" name="图片 5" descr="nineteen-小.png"/>
          <p:cNvPicPr>
            <a:picLocks noChangeAspect="1"/>
          </p:cNvPicPr>
          <p:nvPr/>
        </p:nvPicPr>
        <p:blipFill>
          <a:blip r:embed="rId2" cstate="screen"/>
          <a:stretch>
            <a:fillRect/>
          </a:stretch>
        </p:blipFill>
        <p:spPr>
          <a:xfrm rot="5400000">
            <a:off x="2286517" y="529907"/>
            <a:ext cx="4698002" cy="6607756"/>
          </a:xfrm>
          <a:prstGeom prst="rect">
            <a:avLst/>
          </a:prstGeom>
          <a:noFill/>
          <a:ln>
            <a:no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面包板-小.png"/>
          <p:cNvPicPr>
            <a:picLocks noChangeAspect="1"/>
          </p:cNvPicPr>
          <p:nvPr/>
        </p:nvPicPr>
        <p:blipFill>
          <a:blip r:embed="rId2" cstate="print">
            <a:lum bright="20000" contrast="-20000"/>
          </a:blip>
          <a:stretch>
            <a:fillRect/>
          </a:stretch>
        </p:blipFill>
        <p:spPr>
          <a:xfrm>
            <a:off x="1331640" y="1340768"/>
            <a:ext cx="6611273" cy="4544060"/>
          </a:xfrm>
          <a:prstGeom prst="rect">
            <a:avLst/>
          </a:prstGeom>
        </p:spPr>
      </p:pic>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65</a:t>
            </a:fld>
            <a:endParaRPr lang="zh-CN" altLang="en-US"/>
          </a:p>
        </p:txBody>
      </p:sp>
      <p:grpSp>
        <p:nvGrpSpPr>
          <p:cNvPr id="2" name="组合 6"/>
          <p:cNvGrpSpPr/>
          <p:nvPr/>
        </p:nvGrpSpPr>
        <p:grpSpPr>
          <a:xfrm>
            <a:off x="6249392" y="2374280"/>
            <a:ext cx="931112" cy="849999"/>
            <a:chOff x="4130426" y="3620740"/>
            <a:chExt cx="708151" cy="646461"/>
          </a:xfrm>
        </p:grpSpPr>
        <p:cxnSp>
          <p:nvCxnSpPr>
            <p:cNvPr id="8" name="直接连接符 7"/>
            <p:cNvCxnSpPr/>
            <p:nvPr/>
          </p:nvCxnSpPr>
          <p:spPr bwMode="auto">
            <a:xfrm flipV="1">
              <a:off x="4228219" y="4048123"/>
              <a:ext cx="58026" cy="109311"/>
            </a:xfrm>
            <a:prstGeom prst="line">
              <a:avLst/>
            </a:prstGeom>
            <a:noFill/>
            <a:ln w="38100" cap="flat" cmpd="sng" algn="ctr">
              <a:solidFill>
                <a:schemeClr val="tx1">
                  <a:lumMod val="85000"/>
                  <a:lumOff val="15000"/>
                </a:schemeClr>
              </a:solidFill>
              <a:prstDash val="solid"/>
              <a:round/>
              <a:headEnd type="oval" w="med" len="med"/>
              <a:tailEnd type="none" w="med" len="med"/>
            </a:ln>
            <a:effectLst/>
          </p:spPr>
        </p:cxnSp>
        <p:cxnSp>
          <p:nvCxnSpPr>
            <p:cNvPr id="9" name="直接连接符 8"/>
            <p:cNvCxnSpPr/>
            <p:nvPr/>
          </p:nvCxnSpPr>
          <p:spPr bwMode="auto">
            <a:xfrm flipV="1">
              <a:off x="4390521" y="4052885"/>
              <a:ext cx="39715" cy="106034"/>
            </a:xfrm>
            <a:prstGeom prst="line">
              <a:avLst/>
            </a:prstGeom>
            <a:noFill/>
            <a:ln w="38100" cap="flat" cmpd="sng" algn="ctr">
              <a:solidFill>
                <a:schemeClr val="tx1">
                  <a:lumMod val="85000"/>
                  <a:lumOff val="15000"/>
                </a:schemeClr>
              </a:solidFill>
              <a:prstDash val="solid"/>
              <a:round/>
              <a:headEnd type="oval" w="med" len="med"/>
              <a:tailEnd type="none" w="med" len="med"/>
            </a:ln>
            <a:effectLst/>
          </p:spPr>
        </p:cxnSp>
        <p:cxnSp>
          <p:nvCxnSpPr>
            <p:cNvPr id="10" name="直接连接符 9"/>
            <p:cNvCxnSpPr/>
            <p:nvPr/>
          </p:nvCxnSpPr>
          <p:spPr bwMode="auto">
            <a:xfrm flipV="1">
              <a:off x="4549468" y="4050503"/>
              <a:ext cx="29673" cy="113491"/>
            </a:xfrm>
            <a:prstGeom prst="line">
              <a:avLst/>
            </a:prstGeom>
            <a:noFill/>
            <a:ln w="38100" cap="flat" cmpd="sng" algn="ctr">
              <a:solidFill>
                <a:schemeClr val="tx1">
                  <a:lumMod val="85000"/>
                  <a:lumOff val="15000"/>
                </a:schemeClr>
              </a:solidFill>
              <a:prstDash val="solid"/>
              <a:round/>
              <a:headEnd type="oval" w="med" len="med"/>
              <a:tailEnd type="none" w="med" len="med"/>
            </a:ln>
            <a:effectLst/>
          </p:spPr>
        </p:cxnSp>
        <p:grpSp>
          <p:nvGrpSpPr>
            <p:cNvPr id="3" name="组合 47"/>
            <p:cNvGrpSpPr/>
            <p:nvPr/>
          </p:nvGrpSpPr>
          <p:grpSpPr>
            <a:xfrm rot="5400000">
              <a:off x="4161271" y="3589895"/>
              <a:ext cx="646461" cy="708151"/>
              <a:chOff x="327985" y="3047976"/>
              <a:chExt cx="982486" cy="1076246"/>
            </a:xfrm>
          </p:grpSpPr>
          <p:grpSp>
            <p:nvGrpSpPr>
              <p:cNvPr id="7" name="组合 48"/>
              <p:cNvGrpSpPr/>
              <p:nvPr/>
            </p:nvGrpSpPr>
            <p:grpSpPr>
              <a:xfrm>
                <a:off x="327985" y="3047976"/>
                <a:ext cx="982486" cy="1067597"/>
                <a:chOff x="327985" y="3047976"/>
                <a:chExt cx="982486" cy="1067597"/>
              </a:xfrm>
            </p:grpSpPr>
            <p:sp>
              <p:nvSpPr>
                <p:cNvPr id="14" name="饼形 13"/>
                <p:cNvSpPr/>
                <p:nvPr/>
              </p:nvSpPr>
              <p:spPr bwMode="auto">
                <a:xfrm>
                  <a:off x="327985" y="3047976"/>
                  <a:ext cx="982486" cy="1066801"/>
                </a:xfrm>
                <a:prstGeom prst="pie">
                  <a:avLst>
                    <a:gd name="adj1" fmla="val 5138939"/>
                    <a:gd name="adj2" fmla="val 11642183"/>
                  </a:avLst>
                </a:prstGeom>
                <a:solidFill>
                  <a:srgbClr val="00051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E5E5FF"/>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5" name="平行四边形 14"/>
                <p:cNvSpPr/>
                <p:nvPr/>
              </p:nvSpPr>
              <p:spPr bwMode="auto">
                <a:xfrm flipH="1">
                  <a:off x="598740" y="3963173"/>
                  <a:ext cx="414074" cy="152400"/>
                </a:xfrm>
                <a:prstGeom prst="parallelogram">
                  <a:avLst>
                    <a:gd name="adj" fmla="val 125963"/>
                  </a:avLst>
                </a:prstGeom>
                <a:solidFill>
                  <a:srgbClr val="00051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E5E5FF"/>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6" name="平行四边形 15"/>
                <p:cNvSpPr/>
                <p:nvPr/>
              </p:nvSpPr>
              <p:spPr bwMode="auto">
                <a:xfrm rot="16200000">
                  <a:off x="402685" y="3506489"/>
                  <a:ext cx="987427" cy="230702"/>
                </a:xfrm>
                <a:prstGeom prst="parallelogram">
                  <a:avLst>
                    <a:gd name="adj" fmla="val 66667"/>
                  </a:avLst>
                </a:prstGeom>
                <a:solidFill>
                  <a:srgbClr val="DADADA">
                    <a:lumMod val="25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E5E5FF"/>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7" name="饼形 16"/>
                <p:cNvSpPr/>
                <p:nvPr/>
              </p:nvSpPr>
              <p:spPr bwMode="auto">
                <a:xfrm>
                  <a:off x="328835" y="3128136"/>
                  <a:ext cx="659398" cy="842425"/>
                </a:xfrm>
                <a:prstGeom prst="pie">
                  <a:avLst>
                    <a:gd name="adj1" fmla="val 5196258"/>
                    <a:gd name="adj2" fmla="val 16289046"/>
                  </a:avLst>
                </a:prstGeom>
                <a:solidFill>
                  <a:srgbClr val="DADADA">
                    <a:lumMod val="1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E5E5FF"/>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8" name="矩形 17"/>
                <p:cNvSpPr/>
                <p:nvPr/>
              </p:nvSpPr>
              <p:spPr bwMode="auto">
                <a:xfrm>
                  <a:off x="618693" y="3128747"/>
                  <a:ext cx="162350" cy="839931"/>
                </a:xfrm>
                <a:prstGeom prst="rect">
                  <a:avLst/>
                </a:prstGeom>
                <a:solidFill>
                  <a:srgbClr val="DADADA">
                    <a:lumMod val="1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E5E5FF"/>
                    </a:solidFill>
                    <a:effectLst>
                      <a:outerShdw blurRad="38100" dist="38100" dir="2700000" algn="tl">
                        <a:srgbClr val="000000">
                          <a:alpha val="43137"/>
                        </a:srgbClr>
                      </a:outerShdw>
                    </a:effectLst>
                    <a:uLnTx/>
                    <a:uFillTx/>
                    <a:latin typeface="Garamond" pitchFamily="18" charset="0"/>
                    <a:ea typeface="宋体" pitchFamily="2" charset="-122"/>
                  </a:endParaRPr>
                </a:p>
              </p:txBody>
            </p:sp>
          </p:grpSp>
          <p:sp>
            <p:nvSpPr>
              <p:cNvPr id="13" name="TextBox 12"/>
              <p:cNvSpPr txBox="1"/>
              <p:nvPr/>
            </p:nvSpPr>
            <p:spPr>
              <a:xfrm rot="16200000">
                <a:off x="430144" y="3466568"/>
                <a:ext cx="950261" cy="365048"/>
              </a:xfrm>
              <a:custGeom>
                <a:avLst/>
                <a:gdLst>
                  <a:gd name="connsiteX0" fmla="*/ 0 w 646331"/>
                  <a:gd name="connsiteY0" fmla="*/ 0 h 369332"/>
                  <a:gd name="connsiteX1" fmla="*/ 646331 w 646331"/>
                  <a:gd name="connsiteY1" fmla="*/ 0 h 369332"/>
                  <a:gd name="connsiteX2" fmla="*/ 646331 w 646331"/>
                  <a:gd name="connsiteY2" fmla="*/ 369332 h 369332"/>
                  <a:gd name="connsiteX3" fmla="*/ 0 w 646331"/>
                  <a:gd name="connsiteY3" fmla="*/ 369332 h 369332"/>
                  <a:gd name="connsiteX4" fmla="*/ 0 w 646331"/>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331" h="369332">
                    <a:moveTo>
                      <a:pt x="0" y="0"/>
                    </a:moveTo>
                    <a:lnTo>
                      <a:pt x="646331" y="0"/>
                    </a:lnTo>
                    <a:lnTo>
                      <a:pt x="646331" y="369332"/>
                    </a:lnTo>
                    <a:lnTo>
                      <a:pt x="0" y="369332"/>
                    </a:lnTo>
                    <a:lnTo>
                      <a:pt x="0" y="0"/>
                    </a:lnTo>
                    <a:close/>
                  </a:path>
                </a:pathLst>
              </a:custGeom>
              <a:noFill/>
              <a:scene3d>
                <a:camera prst="perspectiveRelaxed"/>
                <a:lightRig rig="threePt" dir="t"/>
              </a:scene3d>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i="1" kern="0" dirty="0" smtClean="0">
                    <a:solidFill>
                      <a:schemeClr val="bg1"/>
                    </a:solidFill>
                    <a:latin typeface="Latha" pitchFamily="34" charset="0"/>
                    <a:cs typeface="Latha" pitchFamily="34" charset="0"/>
                  </a:rPr>
                  <a:t>78L05</a:t>
                </a:r>
                <a:endParaRPr kumimoji="0" lang="zh-CN" altLang="en-US" b="0" i="1" u="none" strike="noStrike" kern="0" cap="none" spc="0" normalizeH="0" baseline="0" noProof="0" dirty="0">
                  <a:ln>
                    <a:noFill/>
                  </a:ln>
                  <a:solidFill>
                    <a:schemeClr val="bg1"/>
                  </a:solidFill>
                  <a:effectLst/>
                  <a:uLnTx/>
                  <a:uFillTx/>
                  <a:latin typeface="Latha" pitchFamily="34" charset="0"/>
                  <a:cs typeface="Latha" pitchFamily="34" charset="0"/>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c0ghphgitaz - 副本 - 副本.jpg"/>
          <p:cNvPicPr>
            <a:picLocks noChangeAspect="1"/>
          </p:cNvPicPr>
          <p:nvPr/>
        </p:nvPicPr>
        <p:blipFill>
          <a:blip r:embed="rId3" cstate="print"/>
          <a:stretch>
            <a:fillRect/>
          </a:stretch>
        </p:blipFill>
        <p:spPr>
          <a:xfrm>
            <a:off x="5210858" y="3717032"/>
            <a:ext cx="1089334" cy="2369582"/>
          </a:xfrm>
          <a:prstGeom prst="rect">
            <a:avLst/>
          </a:prstGeom>
        </p:spPr>
      </p:pic>
      <p:sp>
        <p:nvSpPr>
          <p:cNvPr id="3" name="内容占位符 2"/>
          <p:cNvSpPr>
            <a:spLocks noGrp="1"/>
          </p:cNvSpPr>
          <p:nvPr>
            <p:ph idx="1"/>
          </p:nvPr>
        </p:nvSpPr>
        <p:spPr/>
        <p:txBody>
          <a:bodyPr/>
          <a:lstStyle/>
          <a:p>
            <a:r>
              <a:rPr lang="zh-CN" altLang="en-US" b="1" dirty="0" smtClean="0">
                <a:effectLst>
                  <a:outerShdw blurRad="38100" dist="38100" dir="2700000" algn="tl">
                    <a:srgbClr val="000000">
                      <a:alpha val="43137"/>
                    </a:srgbClr>
                  </a:outerShdw>
                </a:effectLst>
              </a:rPr>
              <a:t>电解电容器</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蚀刻过的铝箔作为正极</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浸有电解液的纸作为负极</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电容值和耐压一般会直接标出</a:t>
            </a:r>
            <a:endParaRPr lang="zh-CN" altLang="en-US" b="1" dirty="0">
              <a:effectLst>
                <a:outerShdw blurRad="38100" dist="38100" dir="2700000" algn="tl">
                  <a:srgbClr val="000000">
                    <a:alpha val="43137"/>
                  </a:srgbClr>
                </a:outerShdw>
              </a:effectLst>
            </a:endParaRPr>
          </a:p>
        </p:txBody>
      </p:sp>
      <p:pic>
        <p:nvPicPr>
          <p:cNvPr id="17" name="图片 16" descr="c0ghphgitaz - 副本.jpg"/>
          <p:cNvPicPr>
            <a:picLocks noChangeAspect="1"/>
          </p:cNvPicPr>
          <p:nvPr/>
        </p:nvPicPr>
        <p:blipFill>
          <a:blip r:embed="rId4" cstate="print"/>
          <a:stretch>
            <a:fillRect/>
          </a:stretch>
        </p:blipFill>
        <p:spPr>
          <a:xfrm>
            <a:off x="443793" y="4036512"/>
            <a:ext cx="2250060" cy="1947812"/>
          </a:xfrm>
          <a:prstGeom prst="rect">
            <a:avLst/>
          </a:prstGeom>
        </p:spPr>
      </p:pic>
      <p:pic>
        <p:nvPicPr>
          <p:cNvPr id="15" name="图片 14" descr="2011061714581473499 (1).jpg"/>
          <p:cNvPicPr>
            <a:picLocks noChangeAspect="1"/>
          </p:cNvPicPr>
          <p:nvPr/>
        </p:nvPicPr>
        <p:blipFill>
          <a:blip r:embed="rId5" cstate="print"/>
          <a:stretch>
            <a:fillRect/>
          </a:stretch>
        </p:blipFill>
        <p:spPr>
          <a:xfrm flipH="1">
            <a:off x="3203848" y="3950004"/>
            <a:ext cx="1438674" cy="2142302"/>
          </a:xfrm>
          <a:prstGeom prst="rect">
            <a:avLst/>
          </a:prstGeom>
        </p:spPr>
      </p:pic>
      <p:sp>
        <p:nvSpPr>
          <p:cNvPr id="18" name="右箭头 17"/>
          <p:cNvSpPr/>
          <p:nvPr/>
        </p:nvSpPr>
        <p:spPr>
          <a:xfrm>
            <a:off x="2838373" y="5189855"/>
            <a:ext cx="293467" cy="28803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9" name="右箭头 18"/>
          <p:cNvSpPr/>
          <p:nvPr/>
        </p:nvSpPr>
        <p:spPr>
          <a:xfrm>
            <a:off x="4854597" y="5189855"/>
            <a:ext cx="293467" cy="28803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flipV="1">
            <a:off x="2195736" y="4508130"/>
            <a:ext cx="288032" cy="7200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1403648" y="5732266"/>
            <a:ext cx="288032" cy="28902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1691680" y="5732266"/>
            <a:ext cx="360040" cy="28902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339752" y="4076082"/>
            <a:ext cx="803425" cy="461665"/>
          </a:xfrm>
          <a:prstGeom prst="rect">
            <a:avLst/>
          </a:prstGeom>
        </p:spPr>
        <p:txBody>
          <a:bodyPr wrap="none">
            <a:spAutoFit/>
          </a:bodyPr>
          <a:lstStyle/>
          <a:p>
            <a:r>
              <a:rPr lang="zh-CN" altLang="en-US" sz="2400" b="1" dirty="0" smtClean="0">
                <a:solidFill>
                  <a:schemeClr val="tx2"/>
                </a:solidFill>
                <a:effectLst>
                  <a:outerShdw blurRad="38100" dist="38100" dir="2700000" algn="tl">
                    <a:srgbClr val="000000">
                      <a:alpha val="43137"/>
                    </a:srgbClr>
                  </a:outerShdw>
                </a:effectLst>
                <a:latin typeface="黑体" pitchFamily="49" charset="-122"/>
                <a:ea typeface="黑体" pitchFamily="49" charset="-122"/>
              </a:rPr>
              <a:t>铝箔</a:t>
            </a:r>
            <a:endParaRPr lang="zh-CN" altLang="en-US" sz="2400" dirty="0">
              <a:solidFill>
                <a:schemeClr val="tx2"/>
              </a:solidFill>
              <a:latin typeface="黑体" pitchFamily="49" charset="-122"/>
              <a:ea typeface="黑体" pitchFamily="49" charset="-122"/>
            </a:endParaRPr>
          </a:p>
        </p:txBody>
      </p:sp>
      <p:sp>
        <p:nvSpPr>
          <p:cNvPr id="2" name="标题 1"/>
          <p:cNvSpPr>
            <a:spLocks noGrp="1"/>
          </p:cNvSpPr>
          <p:nvPr>
            <p:ph type="title"/>
          </p:nvPr>
        </p:nvSpPr>
        <p:spPr/>
        <p:txBody>
          <a:bodyPr/>
          <a:lstStyle/>
          <a:p>
            <a:r>
              <a:rPr lang="zh-CN" altLang="en-US" dirty="0" smtClean="0"/>
              <a:t>电容器</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a:t>
            </a:fld>
            <a:endParaRPr lang="zh-CN" altLang="en-US"/>
          </a:p>
        </p:txBody>
      </p:sp>
      <p:grpSp>
        <p:nvGrpSpPr>
          <p:cNvPr id="48" name="组合 47"/>
          <p:cNvGrpSpPr/>
          <p:nvPr/>
        </p:nvGrpSpPr>
        <p:grpSpPr>
          <a:xfrm>
            <a:off x="5868144" y="1712178"/>
            <a:ext cx="3168352" cy="1500798"/>
            <a:chOff x="5868144" y="920090"/>
            <a:chExt cx="3168352" cy="1500798"/>
          </a:xfrm>
        </p:grpSpPr>
        <p:pic>
          <p:nvPicPr>
            <p:cNvPr id="8" name="图片 7" descr="20097291023270.jpg"/>
            <p:cNvPicPr>
              <a:picLocks noChangeAspect="1"/>
            </p:cNvPicPr>
            <p:nvPr/>
          </p:nvPicPr>
          <p:blipFill>
            <a:blip r:embed="rId6" cstate="print"/>
            <a:srcRect t="26316" b="26316"/>
            <a:stretch>
              <a:fillRect/>
            </a:stretch>
          </p:blipFill>
          <p:spPr>
            <a:xfrm>
              <a:off x="5868144" y="920090"/>
              <a:ext cx="3168352" cy="1500798"/>
            </a:xfrm>
            <a:prstGeom prst="rect">
              <a:avLst/>
            </a:prstGeom>
          </p:spPr>
        </p:pic>
        <p:sp>
          <p:nvSpPr>
            <p:cNvPr id="11" name="矩形 10"/>
            <p:cNvSpPr/>
            <p:nvPr/>
          </p:nvSpPr>
          <p:spPr>
            <a:xfrm>
              <a:off x="8244408" y="1268760"/>
              <a:ext cx="365806" cy="523220"/>
            </a:xfrm>
            <a:prstGeom prst="rect">
              <a:avLst/>
            </a:prstGeom>
          </p:spPr>
          <p:txBody>
            <a:bodyPr wrap="none">
              <a:spAutoFit/>
            </a:bodyPr>
            <a:lstStyle/>
            <a:p>
              <a:r>
                <a:rPr lang="en-US" altLang="zh-CN" sz="2800" b="1" dirty="0" smtClean="0">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12" name="矩形 11"/>
            <p:cNvSpPr/>
            <p:nvPr/>
          </p:nvSpPr>
          <p:spPr>
            <a:xfrm>
              <a:off x="7956376" y="1897668"/>
              <a:ext cx="365806" cy="523220"/>
            </a:xfrm>
            <a:prstGeom prst="rect">
              <a:avLst/>
            </a:prstGeom>
          </p:spPr>
          <p:txBody>
            <a:bodyPr wrap="none">
              <a:spAutoFit/>
            </a:bodyPr>
            <a:lstStyle/>
            <a:p>
              <a:r>
                <a:rPr lang="en-US" altLang="zh-CN" sz="2800" b="1" dirty="0" smtClean="0">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grpSp>
      <p:cxnSp>
        <p:nvCxnSpPr>
          <p:cNvPr id="20" name="直接连接符 19"/>
          <p:cNvCxnSpPr/>
          <p:nvPr/>
        </p:nvCxnSpPr>
        <p:spPr bwMode="auto">
          <a:xfrm>
            <a:off x="7856159" y="3933056"/>
            <a:ext cx="0" cy="752216"/>
          </a:xfrm>
          <a:prstGeom prst="line">
            <a:avLst/>
          </a:prstGeom>
          <a:noFill/>
          <a:ln w="3810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7576056" y="4685272"/>
            <a:ext cx="560206" cy="0"/>
          </a:xfrm>
          <a:prstGeom prst="line">
            <a:avLst/>
          </a:prstGeom>
          <a:noFill/>
          <a:ln w="38100"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7576056" y="4872008"/>
            <a:ext cx="560206" cy="0"/>
          </a:xfrm>
          <a:prstGeom prst="line">
            <a:avLst/>
          </a:prstGeom>
          <a:noFill/>
          <a:ln w="38100"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7856159" y="4872008"/>
            <a:ext cx="0" cy="746942"/>
          </a:xfrm>
          <a:prstGeom prst="line">
            <a:avLst/>
          </a:prstGeom>
          <a:noFill/>
          <a:ln w="38100" cap="flat" cmpd="sng" algn="ctr">
            <a:solidFill>
              <a:schemeClr val="tx1"/>
            </a:solidFill>
            <a:prstDash val="solid"/>
            <a:round/>
            <a:headEnd type="none" w="med" len="med"/>
            <a:tailEnd type="none" w="med" len="med"/>
          </a:ln>
          <a:effectLst/>
        </p:spPr>
      </p:cxnSp>
      <p:sp>
        <p:nvSpPr>
          <p:cNvPr id="24" name="矩形 23"/>
          <p:cNvSpPr/>
          <p:nvPr/>
        </p:nvSpPr>
        <p:spPr>
          <a:xfrm>
            <a:off x="6987919" y="5618950"/>
            <a:ext cx="1832553" cy="584775"/>
          </a:xfrm>
          <a:prstGeom prst="rect">
            <a:avLst/>
          </a:prstGeom>
        </p:spPr>
        <p:txBody>
          <a:bodyPr wrap="none">
            <a:spAutoFit/>
          </a:bodyPr>
          <a:lstStyle/>
          <a:p>
            <a:r>
              <a:rPr lang="zh-CN" altLang="en-US" sz="32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rPr>
              <a:t>电路符号</a:t>
            </a:r>
            <a:endParaRPr lang="zh-CN" altLang="en-US" dirty="0">
              <a:latin typeface="黑体" pitchFamily="49" charset="-122"/>
              <a:ea typeface="黑体" pitchFamily="49" charset="-122"/>
            </a:endParaRPr>
          </a:p>
        </p:txBody>
      </p:sp>
      <p:sp>
        <p:nvSpPr>
          <p:cNvPr id="26" name="矩形 25"/>
          <p:cNvSpPr/>
          <p:nvPr/>
        </p:nvSpPr>
        <p:spPr>
          <a:xfrm>
            <a:off x="7878602" y="4250116"/>
            <a:ext cx="365806" cy="523220"/>
          </a:xfrm>
          <a:prstGeom prst="rect">
            <a:avLst/>
          </a:prstGeom>
        </p:spPr>
        <p:txBody>
          <a:bodyPr wrap="none">
            <a:spAutoFit/>
          </a:bodyPr>
          <a:lstStyle/>
          <a:p>
            <a:r>
              <a:rPr lang="en-US" altLang="zh-CN" sz="2800" b="1" dirty="0" smtClean="0">
                <a:effectLst>
                  <a:outerShdw blurRad="38100" dist="38100" dir="2700000" algn="tl">
                    <a:srgbClr val="000000">
                      <a:alpha val="43137"/>
                    </a:srgbClr>
                  </a:outerShdw>
                </a:effectLst>
                <a:latin typeface="宋体"/>
              </a:rPr>
              <a:t>+</a:t>
            </a:r>
            <a:endParaRPr lang="zh-CN" altLang="en-US" sz="2800" b="1" dirty="0">
              <a:effectLst>
                <a:outerShdw blurRad="38100" dist="38100" dir="2700000" algn="tl">
                  <a:srgbClr val="000000">
                    <a:alpha val="43137"/>
                  </a:srgbClr>
                </a:outerShdw>
              </a:effectLst>
            </a:endParaRPr>
          </a:p>
        </p:txBody>
      </p:sp>
      <p:sp>
        <p:nvSpPr>
          <p:cNvPr id="45" name="矩形 44"/>
          <p:cNvSpPr/>
          <p:nvPr/>
        </p:nvSpPr>
        <p:spPr>
          <a:xfrm>
            <a:off x="692200" y="5902672"/>
            <a:ext cx="2350323" cy="461665"/>
          </a:xfrm>
          <a:prstGeom prst="rect">
            <a:avLst/>
          </a:prstGeom>
        </p:spPr>
        <p:txBody>
          <a:bodyPr wrap="none">
            <a:spAutoFit/>
          </a:bodyPr>
          <a:lstStyle/>
          <a:p>
            <a:r>
              <a:rPr lang="zh-CN" altLang="en-US" sz="2400" b="1" dirty="0" smtClean="0">
                <a:solidFill>
                  <a:schemeClr val="tx2"/>
                </a:solidFill>
                <a:effectLst>
                  <a:outerShdw blurRad="38100" dist="38100" dir="2700000" algn="tl">
                    <a:srgbClr val="000000">
                      <a:alpha val="43137"/>
                    </a:srgbClr>
                  </a:outerShdw>
                </a:effectLst>
                <a:latin typeface="黑体" pitchFamily="49" charset="-122"/>
                <a:ea typeface="黑体" pitchFamily="49" charset="-122"/>
              </a:rPr>
              <a:t>浸有电解液的纸</a:t>
            </a:r>
            <a:endParaRPr lang="zh-CN" altLang="en-US" sz="2400" b="1" dirty="0">
              <a:solidFill>
                <a:schemeClr val="tx2"/>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49" name="矩形 48"/>
          <p:cNvSpPr/>
          <p:nvPr/>
        </p:nvSpPr>
        <p:spPr>
          <a:xfrm>
            <a:off x="320156" y="3933056"/>
            <a:ext cx="1731564" cy="461665"/>
          </a:xfrm>
          <a:prstGeom prst="rect">
            <a:avLst/>
          </a:prstGeom>
        </p:spPr>
        <p:txBody>
          <a:bodyPr wrap="none">
            <a:spAutoFit/>
          </a:bodyPr>
          <a:lstStyle/>
          <a:p>
            <a:r>
              <a:rPr lang="zh-CN" altLang="en-US" sz="2400" b="1" dirty="0" smtClean="0">
                <a:solidFill>
                  <a:schemeClr val="tx2"/>
                </a:solidFill>
                <a:effectLst>
                  <a:outerShdw blurRad="38100" dist="38100" dir="2700000" algn="tl">
                    <a:srgbClr val="000000">
                      <a:alpha val="43137"/>
                    </a:srgbClr>
                  </a:outerShdw>
                </a:effectLst>
                <a:latin typeface="黑体" pitchFamily="49" charset="-122"/>
                <a:ea typeface="黑体" pitchFamily="49" charset="-122"/>
              </a:rPr>
              <a:t>引出的电极</a:t>
            </a:r>
            <a:endParaRPr lang="zh-CN" altLang="en-US" sz="2400" b="1" dirty="0">
              <a:solidFill>
                <a:schemeClr val="tx2"/>
              </a:solidFill>
              <a:effectLst>
                <a:outerShdw blurRad="38100" dist="38100" dir="2700000" algn="tl">
                  <a:srgbClr val="000000">
                    <a:alpha val="43137"/>
                  </a:srgbClr>
                </a:outerShdw>
              </a:effectLst>
              <a:latin typeface="黑体" pitchFamily="49" charset="-122"/>
              <a:ea typeface="黑体" pitchFamily="49" charset="-122"/>
            </a:endParaRPr>
          </a:p>
        </p:txBody>
      </p:sp>
      <p:grpSp>
        <p:nvGrpSpPr>
          <p:cNvPr id="50" name="组合 58"/>
          <p:cNvGrpSpPr/>
          <p:nvPr/>
        </p:nvGrpSpPr>
        <p:grpSpPr>
          <a:xfrm>
            <a:off x="8676456" y="116632"/>
            <a:ext cx="370327" cy="432048"/>
            <a:chOff x="5940152" y="2420888"/>
            <a:chExt cx="432048" cy="504056"/>
          </a:xfrm>
        </p:grpSpPr>
        <p:sp>
          <p:nvSpPr>
            <p:cNvPr id="51" name="折角形 50"/>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锂电池的充放电曲线</a:t>
            </a:r>
            <a:endParaRPr lang="zh-CN" altLang="en-US" dirty="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9" name="TextBox 8"/>
          <p:cNvSpPr txBox="1"/>
          <p:nvPr/>
        </p:nvSpPr>
        <p:spPr>
          <a:xfrm>
            <a:off x="1763688" y="5733256"/>
            <a:ext cx="6351419"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rPr>
              <a:t>一节标称</a:t>
            </a:r>
            <a:r>
              <a:rPr lang="en-US" altLang="zh-CN" sz="2800" b="1" dirty="0" smtClean="0">
                <a:effectLst>
                  <a:outerShdw blurRad="38100" dist="38100" dir="2700000" algn="tl">
                    <a:srgbClr val="000000">
                      <a:alpha val="43137"/>
                    </a:srgbClr>
                  </a:outerShdw>
                </a:effectLst>
              </a:rPr>
              <a:t>3.7V</a:t>
            </a:r>
            <a:r>
              <a:rPr lang="zh-CN" altLang="en-US" sz="2800" b="1" dirty="0" smtClean="0">
                <a:effectLst>
                  <a:outerShdw blurRad="38100" dist="38100" dir="2700000" algn="tl">
                    <a:srgbClr val="000000">
                      <a:alpha val="43137"/>
                    </a:srgbClr>
                  </a:outerShdw>
                </a:effectLst>
              </a:rPr>
              <a:t>的锂电池 </a:t>
            </a:r>
            <a:r>
              <a:rPr lang="zh-CN" altLang="en-US" sz="2800"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充电 </a:t>
            </a:r>
            <a:r>
              <a:rPr lang="zh-CN" altLang="en-US" sz="2800" b="1" dirty="0" smtClean="0">
                <a:solidFill>
                  <a:schemeClr val="accent3">
                    <a:lumMod val="75000"/>
                  </a:schemeClr>
                </a:solidFill>
                <a:effectLst>
                  <a:outerShdw blurRad="38100" dist="38100" dir="2700000" algn="tl">
                    <a:srgbClr val="000000">
                      <a:alpha val="43137"/>
                    </a:srgbClr>
                  </a:outerShdw>
                </a:effectLst>
                <a:latin typeface="黑体" pitchFamily="49" charset="-122"/>
                <a:ea typeface="黑体" pitchFamily="49" charset="-122"/>
              </a:rPr>
              <a:t>用电</a:t>
            </a:r>
            <a:r>
              <a:rPr lang="zh-CN" altLang="en-US" sz="2800" b="1" dirty="0" smtClean="0">
                <a:solidFill>
                  <a:schemeClr val="accent3">
                    <a:lumMod val="50000"/>
                  </a:schemeClr>
                </a:solidFill>
                <a:effectLst>
                  <a:outerShdw blurRad="38100" dist="38100" dir="2700000" algn="tl">
                    <a:srgbClr val="000000">
                      <a:alpha val="43137"/>
                    </a:srgbClr>
                  </a:outerShdw>
                </a:effectLst>
                <a:latin typeface="黑体" pitchFamily="49" charset="-122"/>
                <a:ea typeface="黑体" pitchFamily="49" charset="-122"/>
              </a:rPr>
              <a:t> </a:t>
            </a:r>
            <a:r>
              <a:rPr lang="zh-CN" altLang="en-US" sz="2800" b="1" dirty="0" smtClean="0">
                <a:effectLst>
                  <a:outerShdw blurRad="38100" dist="38100" dir="2700000" algn="tl">
                    <a:srgbClr val="000000">
                      <a:alpha val="43137"/>
                    </a:srgbClr>
                  </a:outerShdw>
                </a:effectLst>
              </a:rPr>
              <a:t>情况</a:t>
            </a:r>
            <a:endParaRPr lang="zh-CN" altLang="en-US" sz="2800" b="1" dirty="0">
              <a:effectLst>
                <a:outerShdw blurRad="38100" dist="38100" dir="2700000" algn="tl">
                  <a:srgbClr val="000000">
                    <a:alpha val="43137"/>
                  </a:srgbClr>
                </a:outerShdw>
              </a:effectLst>
            </a:endParaRPr>
          </a:p>
        </p:txBody>
      </p:sp>
      <p:grpSp>
        <p:nvGrpSpPr>
          <p:cNvPr id="87" name="组合 86"/>
          <p:cNvGrpSpPr/>
          <p:nvPr/>
        </p:nvGrpSpPr>
        <p:grpSpPr>
          <a:xfrm>
            <a:off x="1122166" y="1628800"/>
            <a:ext cx="6906218" cy="4123620"/>
            <a:chOff x="1043608" y="1628800"/>
            <a:chExt cx="6906218" cy="4123620"/>
          </a:xfrm>
        </p:grpSpPr>
        <p:grpSp>
          <p:nvGrpSpPr>
            <p:cNvPr id="58" name="组合 57"/>
            <p:cNvGrpSpPr/>
            <p:nvPr/>
          </p:nvGrpSpPr>
          <p:grpSpPr>
            <a:xfrm>
              <a:off x="1685130" y="1628800"/>
              <a:ext cx="6264696" cy="3600400"/>
              <a:chOff x="1547664" y="1628800"/>
              <a:chExt cx="6264696" cy="3600400"/>
            </a:xfrm>
          </p:grpSpPr>
          <p:cxnSp>
            <p:nvCxnSpPr>
              <p:cNvPr id="12" name="直接箭头连接符 11"/>
              <p:cNvCxnSpPr/>
              <p:nvPr/>
            </p:nvCxnSpPr>
            <p:spPr>
              <a:xfrm flipV="1">
                <a:off x="1547664" y="1628800"/>
                <a:ext cx="0" cy="360040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547664" y="5229200"/>
                <a:ext cx="6264696"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547664" y="1988840"/>
                <a:ext cx="1440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547664" y="2348880"/>
                <a:ext cx="1440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547664" y="2708920"/>
                <a:ext cx="1440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547664" y="3068960"/>
                <a:ext cx="1440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47664" y="3429000"/>
                <a:ext cx="1440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47664" y="3789040"/>
                <a:ext cx="1440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547664" y="4149080"/>
                <a:ext cx="1440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547664" y="4509120"/>
                <a:ext cx="1440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547664" y="4869160"/>
                <a:ext cx="1440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99792" y="5085184"/>
                <a:ext cx="0" cy="14401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123728" y="5157192"/>
                <a:ext cx="0" cy="7200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851920" y="5085184"/>
                <a:ext cx="0" cy="14401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275856" y="5157192"/>
                <a:ext cx="0" cy="7200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004048" y="5085184"/>
                <a:ext cx="0" cy="14401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27984" y="5157192"/>
                <a:ext cx="0" cy="7200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56176" y="5085184"/>
                <a:ext cx="0" cy="14401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580112" y="5157192"/>
                <a:ext cx="0" cy="7200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308304" y="5085184"/>
                <a:ext cx="0" cy="14401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732240" y="5157192"/>
                <a:ext cx="0" cy="7200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9" name="任意多边形 58"/>
            <p:cNvSpPr/>
            <p:nvPr/>
          </p:nvSpPr>
          <p:spPr>
            <a:xfrm>
              <a:off x="1699566" y="1988294"/>
              <a:ext cx="5753100" cy="2880866"/>
            </a:xfrm>
            <a:custGeom>
              <a:avLst/>
              <a:gdLst>
                <a:gd name="connsiteX0" fmla="*/ 0 w 5753100"/>
                <a:gd name="connsiteY0" fmla="*/ 0 h 2736850"/>
                <a:gd name="connsiteX1" fmla="*/ 215900 w 5753100"/>
                <a:gd name="connsiteY1" fmla="*/ 152400 h 2736850"/>
                <a:gd name="connsiteX2" fmla="*/ 800100 w 5753100"/>
                <a:gd name="connsiteY2" fmla="*/ 361950 h 2736850"/>
                <a:gd name="connsiteX3" fmla="*/ 1758950 w 5753100"/>
                <a:gd name="connsiteY3" fmla="*/ 654050 h 2736850"/>
                <a:gd name="connsiteX4" fmla="*/ 2228850 w 5753100"/>
                <a:gd name="connsiteY4" fmla="*/ 749300 h 2736850"/>
                <a:gd name="connsiteX5" fmla="*/ 2800350 w 5753100"/>
                <a:gd name="connsiteY5" fmla="*/ 838200 h 2736850"/>
                <a:gd name="connsiteX6" fmla="*/ 3473450 w 5753100"/>
                <a:gd name="connsiteY6" fmla="*/ 933450 h 2736850"/>
                <a:gd name="connsiteX7" fmla="*/ 4210050 w 5753100"/>
                <a:gd name="connsiteY7" fmla="*/ 1022350 h 2736850"/>
                <a:gd name="connsiteX8" fmla="*/ 4826000 w 5753100"/>
                <a:gd name="connsiteY8" fmla="*/ 1117600 h 2736850"/>
                <a:gd name="connsiteX9" fmla="*/ 5003800 w 5753100"/>
                <a:gd name="connsiteY9" fmla="*/ 1143000 h 2736850"/>
                <a:gd name="connsiteX10" fmla="*/ 5175250 w 5753100"/>
                <a:gd name="connsiteY10" fmla="*/ 1200150 h 2736850"/>
                <a:gd name="connsiteX11" fmla="*/ 5422900 w 5753100"/>
                <a:gd name="connsiteY11" fmla="*/ 1333500 h 2736850"/>
                <a:gd name="connsiteX12" fmla="*/ 5537200 w 5753100"/>
                <a:gd name="connsiteY12" fmla="*/ 1492250 h 2736850"/>
                <a:gd name="connsiteX13" fmla="*/ 5632450 w 5753100"/>
                <a:gd name="connsiteY13" fmla="*/ 1790700 h 2736850"/>
                <a:gd name="connsiteX14" fmla="*/ 5753100 w 5753100"/>
                <a:gd name="connsiteY14" fmla="*/ 2736850 h 273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53100" h="2736850">
                  <a:moveTo>
                    <a:pt x="0" y="0"/>
                  </a:moveTo>
                  <a:cubicBezTo>
                    <a:pt x="41275" y="46037"/>
                    <a:pt x="82550" y="92075"/>
                    <a:pt x="215900" y="152400"/>
                  </a:cubicBezTo>
                  <a:cubicBezTo>
                    <a:pt x="349250" y="212725"/>
                    <a:pt x="542925" y="278342"/>
                    <a:pt x="800100" y="361950"/>
                  </a:cubicBezTo>
                  <a:cubicBezTo>
                    <a:pt x="1057275" y="445558"/>
                    <a:pt x="1520825" y="589492"/>
                    <a:pt x="1758950" y="654050"/>
                  </a:cubicBezTo>
                  <a:cubicBezTo>
                    <a:pt x="1997075" y="718608"/>
                    <a:pt x="2055283" y="718608"/>
                    <a:pt x="2228850" y="749300"/>
                  </a:cubicBezTo>
                  <a:cubicBezTo>
                    <a:pt x="2402417" y="779992"/>
                    <a:pt x="2800350" y="838200"/>
                    <a:pt x="2800350" y="838200"/>
                  </a:cubicBezTo>
                  <a:lnTo>
                    <a:pt x="3473450" y="933450"/>
                  </a:lnTo>
                  <a:lnTo>
                    <a:pt x="4210050" y="1022350"/>
                  </a:lnTo>
                  <a:cubicBezTo>
                    <a:pt x="4435475" y="1053042"/>
                    <a:pt x="4826000" y="1117600"/>
                    <a:pt x="4826000" y="1117600"/>
                  </a:cubicBezTo>
                  <a:cubicBezTo>
                    <a:pt x="4958292" y="1137708"/>
                    <a:pt x="4945592" y="1129242"/>
                    <a:pt x="5003800" y="1143000"/>
                  </a:cubicBezTo>
                  <a:cubicBezTo>
                    <a:pt x="5062008" y="1156758"/>
                    <a:pt x="5105400" y="1168400"/>
                    <a:pt x="5175250" y="1200150"/>
                  </a:cubicBezTo>
                  <a:cubicBezTo>
                    <a:pt x="5245100" y="1231900"/>
                    <a:pt x="5362575" y="1284817"/>
                    <a:pt x="5422900" y="1333500"/>
                  </a:cubicBezTo>
                  <a:cubicBezTo>
                    <a:pt x="5483225" y="1382183"/>
                    <a:pt x="5502275" y="1416050"/>
                    <a:pt x="5537200" y="1492250"/>
                  </a:cubicBezTo>
                  <a:cubicBezTo>
                    <a:pt x="5572125" y="1568450"/>
                    <a:pt x="5596467" y="1583267"/>
                    <a:pt x="5632450" y="1790700"/>
                  </a:cubicBezTo>
                  <a:cubicBezTo>
                    <a:pt x="5668433" y="1998133"/>
                    <a:pt x="5710766" y="2367491"/>
                    <a:pt x="5753100" y="2736850"/>
                  </a:cubicBezTo>
                </a:path>
              </a:pathLst>
            </a:cu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任意多边形 62"/>
            <p:cNvSpPr/>
            <p:nvPr/>
          </p:nvSpPr>
          <p:spPr>
            <a:xfrm>
              <a:off x="1907704" y="2008634"/>
              <a:ext cx="5544616" cy="1543050"/>
            </a:xfrm>
            <a:custGeom>
              <a:avLst/>
              <a:gdLst>
                <a:gd name="connsiteX0" fmla="*/ 0 w 5961062"/>
                <a:gd name="connsiteY0" fmla="*/ 1666875 h 1666875"/>
                <a:gd name="connsiteX1" fmla="*/ 85725 w 5961062"/>
                <a:gd name="connsiteY1" fmla="*/ 1543050 h 1666875"/>
                <a:gd name="connsiteX2" fmla="*/ 352425 w 5961062"/>
                <a:gd name="connsiteY2" fmla="*/ 1400175 h 1666875"/>
                <a:gd name="connsiteX3" fmla="*/ 981075 w 5961062"/>
                <a:gd name="connsiteY3" fmla="*/ 1200150 h 1666875"/>
                <a:gd name="connsiteX4" fmla="*/ 1666875 w 5961062"/>
                <a:gd name="connsiteY4" fmla="*/ 1076325 h 1666875"/>
                <a:gd name="connsiteX5" fmla="*/ 2428875 w 5961062"/>
                <a:gd name="connsiteY5" fmla="*/ 990600 h 1666875"/>
                <a:gd name="connsiteX6" fmla="*/ 3362325 w 5961062"/>
                <a:gd name="connsiteY6" fmla="*/ 933450 h 1666875"/>
                <a:gd name="connsiteX7" fmla="*/ 4000500 w 5961062"/>
                <a:gd name="connsiteY7" fmla="*/ 819150 h 1666875"/>
                <a:gd name="connsiteX8" fmla="*/ 4714875 w 5961062"/>
                <a:gd name="connsiteY8" fmla="*/ 619125 h 1666875"/>
                <a:gd name="connsiteX9" fmla="*/ 5095875 w 5961062"/>
                <a:gd name="connsiteY9" fmla="*/ 304800 h 1666875"/>
                <a:gd name="connsiteX10" fmla="*/ 5410200 w 5961062"/>
                <a:gd name="connsiteY10" fmla="*/ 123825 h 1666875"/>
                <a:gd name="connsiteX11" fmla="*/ 5876925 w 5961062"/>
                <a:gd name="connsiteY11" fmla="*/ 19050 h 1666875"/>
                <a:gd name="connsiteX12" fmla="*/ 5915025 w 5961062"/>
                <a:gd name="connsiteY12" fmla="*/ 9525 h 1666875"/>
                <a:gd name="connsiteX13" fmla="*/ 5915025 w 5961062"/>
                <a:gd name="connsiteY13" fmla="*/ 9525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1062" h="1666875">
                  <a:moveTo>
                    <a:pt x="0" y="1666875"/>
                  </a:moveTo>
                  <a:cubicBezTo>
                    <a:pt x="13494" y="1627187"/>
                    <a:pt x="26988" y="1587500"/>
                    <a:pt x="85725" y="1543050"/>
                  </a:cubicBezTo>
                  <a:cubicBezTo>
                    <a:pt x="144462" y="1498600"/>
                    <a:pt x="203200" y="1457325"/>
                    <a:pt x="352425" y="1400175"/>
                  </a:cubicBezTo>
                  <a:cubicBezTo>
                    <a:pt x="501650" y="1343025"/>
                    <a:pt x="762000" y="1254125"/>
                    <a:pt x="981075" y="1200150"/>
                  </a:cubicBezTo>
                  <a:cubicBezTo>
                    <a:pt x="1200150" y="1146175"/>
                    <a:pt x="1425575" y="1111250"/>
                    <a:pt x="1666875" y="1076325"/>
                  </a:cubicBezTo>
                  <a:cubicBezTo>
                    <a:pt x="1908175" y="1041400"/>
                    <a:pt x="2146300" y="1014412"/>
                    <a:pt x="2428875" y="990600"/>
                  </a:cubicBezTo>
                  <a:cubicBezTo>
                    <a:pt x="2711450" y="966788"/>
                    <a:pt x="3100388" y="962025"/>
                    <a:pt x="3362325" y="933450"/>
                  </a:cubicBezTo>
                  <a:cubicBezTo>
                    <a:pt x="3624262" y="904875"/>
                    <a:pt x="3775075" y="871537"/>
                    <a:pt x="4000500" y="819150"/>
                  </a:cubicBezTo>
                  <a:cubicBezTo>
                    <a:pt x="4225925" y="766763"/>
                    <a:pt x="4532313" y="704850"/>
                    <a:pt x="4714875" y="619125"/>
                  </a:cubicBezTo>
                  <a:cubicBezTo>
                    <a:pt x="4897437" y="533400"/>
                    <a:pt x="4979988" y="387350"/>
                    <a:pt x="5095875" y="304800"/>
                  </a:cubicBezTo>
                  <a:cubicBezTo>
                    <a:pt x="5211762" y="222250"/>
                    <a:pt x="5280025" y="171450"/>
                    <a:pt x="5410200" y="123825"/>
                  </a:cubicBezTo>
                  <a:cubicBezTo>
                    <a:pt x="5540375" y="76200"/>
                    <a:pt x="5792788" y="38100"/>
                    <a:pt x="5876925" y="19050"/>
                  </a:cubicBezTo>
                  <a:cubicBezTo>
                    <a:pt x="5961062" y="0"/>
                    <a:pt x="5915025" y="9525"/>
                    <a:pt x="5915025" y="9525"/>
                  </a:cubicBezTo>
                  <a:lnTo>
                    <a:pt x="5915025" y="9525"/>
                  </a:lnTo>
                </a:path>
              </a:pathLst>
            </a:cu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1043608" y="1700808"/>
              <a:ext cx="641522"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4.2</a:t>
              </a:r>
              <a:endParaRPr lang="zh-CN" altLang="en-US" sz="2800" b="1" dirty="0">
                <a:solidFill>
                  <a:schemeClr val="tx2"/>
                </a:solidFill>
                <a:effectLst>
                  <a:outerShdw blurRad="38100" dist="38100" dir="2700000" algn="tl">
                    <a:srgbClr val="000000">
                      <a:alpha val="43137"/>
                    </a:srgbClr>
                  </a:outerShdw>
                </a:effectLst>
              </a:endParaRPr>
            </a:p>
          </p:txBody>
        </p:sp>
        <p:sp>
          <p:nvSpPr>
            <p:cNvPr id="66" name="TextBox 65"/>
            <p:cNvSpPr txBox="1"/>
            <p:nvPr/>
          </p:nvSpPr>
          <p:spPr>
            <a:xfrm>
              <a:off x="1043608" y="2060848"/>
              <a:ext cx="64633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4.0</a:t>
              </a:r>
              <a:endParaRPr lang="zh-CN" altLang="en-US" sz="2800" b="1" dirty="0">
                <a:solidFill>
                  <a:schemeClr val="tx2"/>
                </a:solidFill>
                <a:effectLst>
                  <a:outerShdw blurRad="38100" dist="38100" dir="2700000" algn="tl">
                    <a:srgbClr val="000000">
                      <a:alpha val="43137"/>
                    </a:srgbClr>
                  </a:outerShdw>
                </a:effectLst>
              </a:endParaRPr>
            </a:p>
          </p:txBody>
        </p:sp>
        <p:sp>
          <p:nvSpPr>
            <p:cNvPr id="67" name="TextBox 66"/>
            <p:cNvSpPr txBox="1"/>
            <p:nvPr/>
          </p:nvSpPr>
          <p:spPr>
            <a:xfrm>
              <a:off x="1043608" y="2420888"/>
              <a:ext cx="64633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3.8</a:t>
              </a:r>
              <a:endParaRPr lang="zh-CN" altLang="en-US" sz="2800" b="1" dirty="0">
                <a:solidFill>
                  <a:schemeClr val="tx2"/>
                </a:solidFill>
                <a:effectLst>
                  <a:outerShdw blurRad="38100" dist="38100" dir="2700000" algn="tl">
                    <a:srgbClr val="000000">
                      <a:alpha val="43137"/>
                    </a:srgbClr>
                  </a:outerShdw>
                </a:effectLst>
              </a:endParaRPr>
            </a:p>
          </p:txBody>
        </p:sp>
        <p:sp>
          <p:nvSpPr>
            <p:cNvPr id="68" name="TextBox 67"/>
            <p:cNvSpPr txBox="1"/>
            <p:nvPr/>
          </p:nvSpPr>
          <p:spPr>
            <a:xfrm>
              <a:off x="1043608" y="2780928"/>
              <a:ext cx="64633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3.6</a:t>
              </a:r>
              <a:endParaRPr lang="zh-CN" altLang="en-US" sz="2800" b="1" dirty="0">
                <a:solidFill>
                  <a:schemeClr val="tx2"/>
                </a:solidFill>
                <a:effectLst>
                  <a:outerShdw blurRad="38100" dist="38100" dir="2700000" algn="tl">
                    <a:srgbClr val="000000">
                      <a:alpha val="43137"/>
                    </a:srgbClr>
                  </a:outerShdw>
                </a:effectLst>
              </a:endParaRPr>
            </a:p>
          </p:txBody>
        </p:sp>
        <p:sp>
          <p:nvSpPr>
            <p:cNvPr id="69" name="TextBox 68"/>
            <p:cNvSpPr txBox="1"/>
            <p:nvPr/>
          </p:nvSpPr>
          <p:spPr>
            <a:xfrm>
              <a:off x="1043608" y="3140968"/>
              <a:ext cx="64633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3.4</a:t>
              </a:r>
              <a:endParaRPr lang="zh-CN" altLang="en-US" sz="2800" b="1" dirty="0">
                <a:solidFill>
                  <a:schemeClr val="tx2"/>
                </a:solidFill>
                <a:effectLst>
                  <a:outerShdw blurRad="38100" dist="38100" dir="2700000" algn="tl">
                    <a:srgbClr val="000000">
                      <a:alpha val="43137"/>
                    </a:srgbClr>
                  </a:outerShdw>
                </a:effectLst>
              </a:endParaRPr>
            </a:p>
          </p:txBody>
        </p:sp>
        <p:sp>
          <p:nvSpPr>
            <p:cNvPr id="70" name="TextBox 69"/>
            <p:cNvSpPr txBox="1"/>
            <p:nvPr/>
          </p:nvSpPr>
          <p:spPr>
            <a:xfrm>
              <a:off x="1043608" y="3501008"/>
              <a:ext cx="64633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3.2</a:t>
              </a:r>
              <a:endParaRPr lang="zh-CN" altLang="en-US" sz="2800" b="1" dirty="0">
                <a:solidFill>
                  <a:schemeClr val="tx2"/>
                </a:solidFill>
                <a:effectLst>
                  <a:outerShdw blurRad="38100" dist="38100" dir="2700000" algn="tl">
                    <a:srgbClr val="000000">
                      <a:alpha val="43137"/>
                    </a:srgbClr>
                  </a:outerShdw>
                </a:effectLst>
              </a:endParaRPr>
            </a:p>
          </p:txBody>
        </p:sp>
        <p:sp>
          <p:nvSpPr>
            <p:cNvPr id="71" name="TextBox 70"/>
            <p:cNvSpPr txBox="1"/>
            <p:nvPr/>
          </p:nvSpPr>
          <p:spPr>
            <a:xfrm>
              <a:off x="1043608" y="3861048"/>
              <a:ext cx="64633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3.0</a:t>
              </a:r>
              <a:endParaRPr lang="zh-CN" altLang="en-US" sz="2800" b="1" dirty="0">
                <a:solidFill>
                  <a:schemeClr val="tx2"/>
                </a:solidFill>
                <a:effectLst>
                  <a:outerShdw blurRad="38100" dist="38100" dir="2700000" algn="tl">
                    <a:srgbClr val="000000">
                      <a:alpha val="43137"/>
                    </a:srgbClr>
                  </a:outerShdw>
                </a:effectLst>
              </a:endParaRPr>
            </a:p>
          </p:txBody>
        </p:sp>
        <p:sp>
          <p:nvSpPr>
            <p:cNvPr id="72" name="TextBox 71"/>
            <p:cNvSpPr txBox="1"/>
            <p:nvPr/>
          </p:nvSpPr>
          <p:spPr>
            <a:xfrm>
              <a:off x="1043608" y="4221088"/>
              <a:ext cx="64633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2.8</a:t>
              </a:r>
              <a:endParaRPr lang="zh-CN" altLang="en-US" sz="2800" b="1" dirty="0">
                <a:solidFill>
                  <a:schemeClr val="tx2"/>
                </a:solidFill>
                <a:effectLst>
                  <a:outerShdw blurRad="38100" dist="38100" dir="2700000" algn="tl">
                    <a:srgbClr val="000000">
                      <a:alpha val="43137"/>
                    </a:srgbClr>
                  </a:outerShdw>
                </a:effectLst>
              </a:endParaRPr>
            </a:p>
          </p:txBody>
        </p:sp>
        <p:sp>
          <p:nvSpPr>
            <p:cNvPr id="73" name="TextBox 72"/>
            <p:cNvSpPr txBox="1"/>
            <p:nvPr/>
          </p:nvSpPr>
          <p:spPr>
            <a:xfrm>
              <a:off x="1043608" y="4581128"/>
              <a:ext cx="64633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2.6</a:t>
              </a:r>
              <a:endParaRPr lang="zh-CN" altLang="en-US" sz="2800" b="1" dirty="0">
                <a:solidFill>
                  <a:schemeClr val="tx2"/>
                </a:solidFill>
                <a:effectLst>
                  <a:outerShdw blurRad="38100" dist="38100" dir="2700000" algn="tl">
                    <a:srgbClr val="000000">
                      <a:alpha val="43137"/>
                    </a:srgbClr>
                  </a:outerShdw>
                </a:effectLst>
              </a:endParaRPr>
            </a:p>
          </p:txBody>
        </p:sp>
        <p:sp>
          <p:nvSpPr>
            <p:cNvPr id="75" name="TextBox 74"/>
            <p:cNvSpPr txBox="1"/>
            <p:nvPr/>
          </p:nvSpPr>
          <p:spPr>
            <a:xfrm>
              <a:off x="1469106" y="5229200"/>
              <a:ext cx="367408"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0</a:t>
              </a:r>
              <a:endParaRPr lang="zh-CN" altLang="en-US" sz="2800" b="1" dirty="0">
                <a:solidFill>
                  <a:schemeClr val="tx2"/>
                </a:solidFill>
                <a:effectLst>
                  <a:outerShdw blurRad="38100" dist="38100" dir="2700000" algn="tl">
                    <a:srgbClr val="000000">
                      <a:alpha val="43137"/>
                    </a:srgbClr>
                  </a:outerShdw>
                </a:effectLst>
              </a:endParaRPr>
            </a:p>
          </p:txBody>
        </p:sp>
        <p:sp>
          <p:nvSpPr>
            <p:cNvPr id="76" name="TextBox 75"/>
            <p:cNvSpPr txBox="1"/>
            <p:nvPr/>
          </p:nvSpPr>
          <p:spPr>
            <a:xfrm>
              <a:off x="2575139" y="5229200"/>
              <a:ext cx="55015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20</a:t>
              </a:r>
              <a:endParaRPr lang="zh-CN" altLang="en-US" sz="2800" b="1" dirty="0">
                <a:solidFill>
                  <a:schemeClr val="tx2"/>
                </a:solidFill>
                <a:effectLst>
                  <a:outerShdw blurRad="38100" dist="38100" dir="2700000" algn="tl">
                    <a:srgbClr val="000000">
                      <a:alpha val="43137"/>
                    </a:srgbClr>
                  </a:outerShdw>
                </a:effectLst>
              </a:endParaRPr>
            </a:p>
          </p:txBody>
        </p:sp>
        <p:sp>
          <p:nvSpPr>
            <p:cNvPr id="77" name="TextBox 76"/>
            <p:cNvSpPr txBox="1"/>
            <p:nvPr/>
          </p:nvSpPr>
          <p:spPr>
            <a:xfrm>
              <a:off x="3701354" y="5229200"/>
              <a:ext cx="55015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40</a:t>
              </a:r>
              <a:endParaRPr lang="zh-CN" altLang="en-US" sz="2800" b="1" dirty="0">
                <a:solidFill>
                  <a:schemeClr val="tx2"/>
                </a:solidFill>
                <a:effectLst>
                  <a:outerShdw blurRad="38100" dist="38100" dir="2700000" algn="tl">
                    <a:srgbClr val="000000">
                      <a:alpha val="43137"/>
                    </a:srgbClr>
                  </a:outerShdw>
                </a:effectLst>
              </a:endParaRPr>
            </a:p>
          </p:txBody>
        </p:sp>
        <p:sp>
          <p:nvSpPr>
            <p:cNvPr id="78" name="TextBox 77"/>
            <p:cNvSpPr txBox="1"/>
            <p:nvPr/>
          </p:nvSpPr>
          <p:spPr>
            <a:xfrm>
              <a:off x="4853482" y="5229200"/>
              <a:ext cx="55015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60</a:t>
              </a:r>
              <a:endParaRPr lang="zh-CN" altLang="en-US" sz="2800" b="1" dirty="0">
                <a:solidFill>
                  <a:schemeClr val="tx2"/>
                </a:solidFill>
                <a:effectLst>
                  <a:outerShdw blurRad="38100" dist="38100" dir="2700000" algn="tl">
                    <a:srgbClr val="000000">
                      <a:alpha val="43137"/>
                    </a:srgbClr>
                  </a:outerShdw>
                </a:effectLst>
              </a:endParaRPr>
            </a:p>
          </p:txBody>
        </p:sp>
        <p:sp>
          <p:nvSpPr>
            <p:cNvPr id="79" name="TextBox 78"/>
            <p:cNvSpPr txBox="1"/>
            <p:nvPr/>
          </p:nvSpPr>
          <p:spPr>
            <a:xfrm>
              <a:off x="6005610" y="5229200"/>
              <a:ext cx="550151"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80</a:t>
              </a:r>
              <a:endParaRPr lang="zh-CN" altLang="en-US" sz="2800" b="1" dirty="0">
                <a:solidFill>
                  <a:schemeClr val="tx2"/>
                </a:solidFill>
                <a:effectLst>
                  <a:outerShdw blurRad="38100" dist="38100" dir="2700000" algn="tl">
                    <a:srgbClr val="000000">
                      <a:alpha val="43137"/>
                    </a:srgbClr>
                  </a:outerShdw>
                </a:effectLst>
              </a:endParaRPr>
            </a:p>
          </p:txBody>
        </p:sp>
        <p:sp>
          <p:nvSpPr>
            <p:cNvPr id="80" name="TextBox 79"/>
            <p:cNvSpPr txBox="1"/>
            <p:nvPr/>
          </p:nvSpPr>
          <p:spPr>
            <a:xfrm>
              <a:off x="7085730" y="5229200"/>
              <a:ext cx="732893" cy="523220"/>
            </a:xfrm>
            <a:prstGeom prst="rect">
              <a:avLst/>
            </a:prstGeom>
            <a:noFill/>
          </p:spPr>
          <p:txBody>
            <a:bodyPr wrap="none" rtlCol="0">
              <a:spAutoFit/>
            </a:bodyPr>
            <a:lstStyle/>
            <a:p>
              <a:r>
                <a:rPr lang="en-US" altLang="zh-CN" sz="2800" b="1" dirty="0" smtClean="0">
                  <a:solidFill>
                    <a:schemeClr val="tx2"/>
                  </a:solidFill>
                  <a:effectLst>
                    <a:outerShdw blurRad="38100" dist="38100" dir="2700000" algn="tl">
                      <a:srgbClr val="000000">
                        <a:alpha val="43137"/>
                      </a:srgbClr>
                    </a:outerShdw>
                  </a:effectLst>
                </a:rPr>
                <a:t>100</a:t>
              </a:r>
              <a:endParaRPr lang="zh-CN" altLang="en-US" sz="2800" b="1" dirty="0">
                <a:solidFill>
                  <a:schemeClr val="tx2"/>
                </a:solidFill>
                <a:effectLst>
                  <a:outerShdw blurRad="38100" dist="38100" dir="2700000" algn="tl">
                    <a:srgbClr val="000000">
                      <a:alpha val="43137"/>
                    </a:srgbClr>
                  </a:outerShdw>
                </a:effectLst>
              </a:endParaRPr>
            </a:p>
          </p:txBody>
        </p:sp>
        <p:cxnSp>
          <p:nvCxnSpPr>
            <p:cNvPr id="84" name="直接连接符 83"/>
            <p:cNvCxnSpPr/>
            <p:nvPr/>
          </p:nvCxnSpPr>
          <p:spPr>
            <a:xfrm>
              <a:off x="1697608" y="2891036"/>
              <a:ext cx="575471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697608" y="1986161"/>
              <a:ext cx="575471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995699" y="4797152"/>
            <a:ext cx="1112805" cy="830997"/>
          </a:xfrm>
          <a:prstGeom prst="rect">
            <a:avLst/>
          </a:prstGeom>
          <a:noFill/>
        </p:spPr>
        <p:txBody>
          <a:bodyPr wrap="none" rtlCol="0">
            <a:spAutoFit/>
          </a:bodyPr>
          <a:lstStyle/>
          <a:p>
            <a:r>
              <a:rPr lang="zh-CN" altLang="en-US" sz="2400" b="1" dirty="0" smtClean="0">
                <a:solidFill>
                  <a:schemeClr val="tx2"/>
                </a:solidFill>
                <a:effectLst>
                  <a:outerShdw blurRad="38100" dist="38100" dir="2700000" algn="tl">
                    <a:srgbClr val="000000">
                      <a:alpha val="43137"/>
                    </a:srgbClr>
                  </a:outerShdw>
                </a:effectLst>
                <a:latin typeface="黑体" pitchFamily="49" charset="-122"/>
                <a:ea typeface="黑体" pitchFamily="49" charset="-122"/>
              </a:rPr>
              <a:t>已充用</a:t>
            </a:r>
            <a:endParaRPr lang="en-US" altLang="zh-CN" sz="2400" b="1" dirty="0" smtClean="0">
              <a:solidFill>
                <a:schemeClr val="tx2"/>
              </a:solidFill>
              <a:effectLst>
                <a:outerShdw blurRad="38100" dist="38100" dir="2700000" algn="tl">
                  <a:srgbClr val="000000">
                    <a:alpha val="43137"/>
                  </a:srgbClr>
                </a:outerShdw>
              </a:effectLst>
              <a:latin typeface="黑体" pitchFamily="49" charset="-122"/>
              <a:ea typeface="黑体" pitchFamily="49" charset="-122"/>
            </a:endParaRPr>
          </a:p>
          <a:p>
            <a:r>
              <a:rPr lang="zh-CN" altLang="en-US" sz="2400" b="1" dirty="0" smtClean="0">
                <a:solidFill>
                  <a:schemeClr val="tx2"/>
                </a:solidFill>
                <a:effectLst>
                  <a:outerShdw blurRad="38100" dist="38100" dir="2700000" algn="tl">
                    <a:srgbClr val="000000">
                      <a:alpha val="43137"/>
                    </a:srgbClr>
                  </a:outerShdw>
                </a:effectLst>
                <a:latin typeface="黑体" pitchFamily="49" charset="-122"/>
                <a:ea typeface="黑体" pitchFamily="49" charset="-122"/>
              </a:rPr>
              <a:t>容量 </a:t>
            </a:r>
            <a:r>
              <a:rPr lang="en-US" altLang="zh-CN" sz="2400" b="1" dirty="0" smtClean="0">
                <a:solidFill>
                  <a:schemeClr val="tx2"/>
                </a:solidFill>
                <a:effectLst>
                  <a:outerShdw blurRad="38100" dist="38100" dir="2700000" algn="tl">
                    <a:srgbClr val="000000">
                      <a:alpha val="43137"/>
                    </a:srgbClr>
                  </a:outerShdw>
                </a:effectLst>
                <a:latin typeface="黑体" pitchFamily="49" charset="-122"/>
                <a:ea typeface="黑体" pitchFamily="49" charset="-122"/>
              </a:rPr>
              <a:t>%</a:t>
            </a:r>
            <a:endParaRPr lang="zh-CN" altLang="en-US" sz="2400" b="1" dirty="0">
              <a:solidFill>
                <a:schemeClr val="tx2"/>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89" name="TextBox 88"/>
          <p:cNvSpPr txBox="1"/>
          <p:nvPr/>
        </p:nvSpPr>
        <p:spPr>
          <a:xfrm>
            <a:off x="505264" y="1340768"/>
            <a:ext cx="1114408" cy="461665"/>
          </a:xfrm>
          <a:prstGeom prst="rect">
            <a:avLst/>
          </a:prstGeom>
          <a:noFill/>
        </p:spPr>
        <p:txBody>
          <a:bodyPr wrap="none" rtlCol="0">
            <a:spAutoFit/>
          </a:bodyPr>
          <a:lstStyle/>
          <a:p>
            <a:r>
              <a:rPr lang="zh-CN" altLang="en-US" sz="2400" b="1" dirty="0" smtClean="0">
                <a:solidFill>
                  <a:schemeClr val="tx2"/>
                </a:solidFill>
                <a:effectLst>
                  <a:outerShdw blurRad="38100" dist="38100" dir="2700000" algn="tl">
                    <a:srgbClr val="000000">
                      <a:alpha val="43137"/>
                    </a:srgbClr>
                  </a:outerShdw>
                </a:effectLst>
                <a:latin typeface="黑体" pitchFamily="49" charset="-122"/>
                <a:ea typeface="黑体" pitchFamily="49" charset="-122"/>
              </a:rPr>
              <a:t>电压 </a:t>
            </a:r>
            <a:r>
              <a:rPr lang="en-US" altLang="zh-CN" sz="2400" b="1" dirty="0" smtClean="0">
                <a:solidFill>
                  <a:schemeClr val="tx2"/>
                </a:solidFill>
                <a:effectLst>
                  <a:outerShdw blurRad="38100" dist="38100" dir="2700000" algn="tl">
                    <a:srgbClr val="000000">
                      <a:alpha val="43137"/>
                    </a:srgbClr>
                  </a:outerShdw>
                </a:effectLst>
                <a:latin typeface="黑体" pitchFamily="49" charset="-122"/>
                <a:ea typeface="黑体" pitchFamily="49" charset="-122"/>
              </a:rPr>
              <a:t>V</a:t>
            </a:r>
            <a:endParaRPr lang="zh-CN" altLang="en-US" sz="2400" b="1" dirty="0">
              <a:solidFill>
                <a:schemeClr val="tx2"/>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90" name="矩形 89"/>
          <p:cNvSpPr/>
          <p:nvPr/>
        </p:nvSpPr>
        <p:spPr>
          <a:xfrm>
            <a:off x="6732240" y="2175247"/>
            <a:ext cx="803425" cy="461665"/>
          </a:xfrm>
          <a:prstGeom prst="rect">
            <a:avLst/>
          </a:prstGeom>
        </p:spPr>
        <p:txBody>
          <a:bodyPr wrap="none">
            <a:spAutoFit/>
          </a:bodyPr>
          <a:lstStyle/>
          <a:p>
            <a:r>
              <a:rPr lang="zh-CN" altLang="en-US" sz="2400"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充电</a:t>
            </a:r>
            <a:endParaRPr lang="zh-CN" altLang="en-US" dirty="0">
              <a:solidFill>
                <a:schemeClr val="accent2">
                  <a:lumMod val="75000"/>
                </a:schemeClr>
              </a:solidFill>
            </a:endParaRPr>
          </a:p>
        </p:txBody>
      </p:sp>
      <p:sp>
        <p:nvSpPr>
          <p:cNvPr id="91" name="矩形 90"/>
          <p:cNvSpPr/>
          <p:nvPr/>
        </p:nvSpPr>
        <p:spPr>
          <a:xfrm>
            <a:off x="2483768" y="1959223"/>
            <a:ext cx="803425" cy="461665"/>
          </a:xfrm>
          <a:prstGeom prst="rect">
            <a:avLst/>
          </a:prstGeom>
        </p:spPr>
        <p:txBody>
          <a:bodyPr wrap="none">
            <a:spAutoFit/>
          </a:bodyPr>
          <a:lstStyle/>
          <a:p>
            <a:r>
              <a:rPr lang="zh-CN" altLang="en-US" sz="2400" b="1" dirty="0" smtClean="0">
                <a:solidFill>
                  <a:schemeClr val="accent3">
                    <a:lumMod val="75000"/>
                  </a:schemeClr>
                </a:solidFill>
                <a:effectLst>
                  <a:outerShdw blurRad="38100" dist="38100" dir="2700000" algn="tl">
                    <a:srgbClr val="000000">
                      <a:alpha val="43137"/>
                    </a:srgbClr>
                  </a:outerShdw>
                </a:effectLst>
                <a:latin typeface="黑体" pitchFamily="49" charset="-122"/>
                <a:ea typeface="黑体" pitchFamily="49" charset="-122"/>
              </a:rPr>
              <a:t>用电</a:t>
            </a:r>
            <a:endParaRPr lang="zh-CN" altLang="en-US" dirty="0">
              <a:solidFill>
                <a:schemeClr val="accent3">
                  <a:lumMod val="75000"/>
                </a:schemeClr>
              </a:solidFill>
            </a:endParaRPr>
          </a:p>
        </p:txBody>
      </p:sp>
      <p:grpSp>
        <p:nvGrpSpPr>
          <p:cNvPr id="92" name="组合 58"/>
          <p:cNvGrpSpPr/>
          <p:nvPr/>
        </p:nvGrpSpPr>
        <p:grpSpPr>
          <a:xfrm>
            <a:off x="8676456" y="116632"/>
            <a:ext cx="370327" cy="432048"/>
            <a:chOff x="5940152" y="2420888"/>
            <a:chExt cx="432048" cy="504056"/>
          </a:xfrm>
        </p:grpSpPr>
        <p:sp>
          <p:nvSpPr>
            <p:cNvPr id="93" name="折角形 92"/>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588224" y="4653136"/>
            <a:ext cx="2232248" cy="1905302"/>
            <a:chOff x="6660232" y="4725144"/>
            <a:chExt cx="2232248" cy="1905302"/>
          </a:xfrm>
        </p:grpSpPr>
        <p:pic>
          <p:nvPicPr>
            <p:cNvPr id="7" name="Picture 2"/>
            <p:cNvPicPr>
              <a:picLocks noChangeAspect="1" noChangeArrowheads="1"/>
            </p:cNvPicPr>
            <p:nvPr/>
          </p:nvPicPr>
          <p:blipFill>
            <a:blip r:embed="rId2" cstate="screen"/>
            <a:srcRect/>
            <a:stretch>
              <a:fillRect/>
            </a:stretch>
          </p:blipFill>
          <p:spPr bwMode="auto">
            <a:xfrm>
              <a:off x="6660232" y="4725144"/>
              <a:ext cx="2232248" cy="1905302"/>
            </a:xfrm>
            <a:prstGeom prst="rect">
              <a:avLst/>
            </a:prstGeom>
            <a:noFill/>
            <a:ln w="9525">
              <a:noFill/>
              <a:miter lim="800000"/>
              <a:headEnd/>
              <a:tailEnd/>
            </a:ln>
          </p:spPr>
        </p:pic>
        <p:sp>
          <p:nvSpPr>
            <p:cNvPr id="8" name="TextBox 7"/>
            <p:cNvSpPr txBox="1"/>
            <p:nvPr/>
          </p:nvSpPr>
          <p:spPr>
            <a:xfrm rot="19825530">
              <a:off x="7152099" y="5304681"/>
              <a:ext cx="1550424" cy="400110"/>
            </a:xfrm>
            <a:prstGeom prst="rect">
              <a:avLst/>
            </a:prstGeom>
            <a:noFill/>
          </p:spPr>
          <p:txBody>
            <a:bodyPr wrap="none" rtlCol="0">
              <a:spAutoFit/>
            </a:bodyPr>
            <a:lstStyle/>
            <a:p>
              <a:r>
                <a:rPr lang="en-US" altLang="zh-CN" sz="2000" b="1" i="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3</a:t>
              </a:r>
              <a:r>
                <a:rPr lang="en-US" altLang="zh-CN" sz="1950" b="1" i="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.7</a:t>
              </a:r>
              <a:r>
                <a:rPr lang="en-US" altLang="zh-CN" b="1" i="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V </a:t>
              </a:r>
              <a:r>
                <a:rPr lang="en-US" altLang="zh-CN" sz="1750" b="1" i="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12</a:t>
              </a:r>
              <a:r>
                <a:rPr lang="en-US" altLang="zh-CN" sz="1700" b="1" i="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00</a:t>
              </a:r>
              <a:r>
                <a:rPr lang="en-US" altLang="zh-CN" sz="1650" b="1" i="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m</a:t>
              </a:r>
              <a:r>
                <a:rPr lang="en-US" altLang="zh-CN" sz="1600" b="1" i="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Ah</a:t>
              </a:r>
              <a:endParaRPr lang="zh-CN" altLang="en-US" sz="1600" b="1" i="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grpSp>
      <p:sp>
        <p:nvSpPr>
          <p:cNvPr id="2" name="标题 1"/>
          <p:cNvSpPr>
            <a:spLocks noGrp="1"/>
          </p:cNvSpPr>
          <p:nvPr>
            <p:ph type="title"/>
          </p:nvPr>
        </p:nvSpPr>
        <p:spPr/>
        <p:txBody>
          <a:bodyPr/>
          <a:lstStyle/>
          <a:p>
            <a:r>
              <a:rPr lang="zh-CN" altLang="en-US" dirty="0" smtClean="0"/>
              <a:t>获得</a:t>
            </a:r>
            <a:r>
              <a:rPr lang="en-US" altLang="zh-CN" dirty="0" smtClean="0"/>
              <a:t>5V</a:t>
            </a:r>
            <a:r>
              <a:rPr lang="zh-CN" altLang="en-US" dirty="0" smtClean="0"/>
              <a:t>电源</a:t>
            </a:r>
            <a:endParaRPr lang="zh-CN" altLang="en-US" dirty="0"/>
          </a:p>
        </p:txBody>
      </p:sp>
      <p:sp>
        <p:nvSpPr>
          <p:cNvPr id="3" name="内容占位符 2"/>
          <p:cNvSpPr>
            <a:spLocks noGrp="1"/>
          </p:cNvSpPr>
          <p:nvPr>
            <p:ph idx="1"/>
          </p:nvPr>
        </p:nvSpPr>
        <p:spPr/>
        <p:txBody>
          <a:bodyPr/>
          <a:lstStyle/>
          <a:p>
            <a:r>
              <a:rPr lang="zh-CN" altLang="en-US" b="1" dirty="0" smtClean="0"/>
              <a:t>一节锂电池的标称电压是</a:t>
            </a:r>
            <a:r>
              <a:rPr lang="en-US" altLang="zh-CN" b="1" dirty="0" smtClean="0"/>
              <a:t>3.7V</a:t>
            </a:r>
            <a:r>
              <a:rPr lang="zh-CN" altLang="en-US" b="1" dirty="0" smtClean="0"/>
              <a:t>，在使用过程中电压会从</a:t>
            </a:r>
            <a:r>
              <a:rPr lang="en-US" altLang="zh-CN" b="1" dirty="0" smtClean="0"/>
              <a:t>4.2V</a:t>
            </a:r>
            <a:r>
              <a:rPr lang="zh-CN" altLang="en-US" b="1" dirty="0" smtClean="0"/>
              <a:t>→</a:t>
            </a:r>
            <a:r>
              <a:rPr lang="en-US" altLang="zh-CN" b="1" dirty="0" smtClean="0"/>
              <a:t>3.5V</a:t>
            </a:r>
            <a:r>
              <a:rPr lang="zh-CN" altLang="en-US" b="1" dirty="0" smtClean="0"/>
              <a:t>逐渐降低；两节电池组成</a:t>
            </a:r>
            <a:r>
              <a:rPr lang="en-US" altLang="zh-CN" b="1" dirty="0" smtClean="0">
                <a:solidFill>
                  <a:srgbClr val="C00000"/>
                </a:solidFill>
                <a:effectLst>
                  <a:outerShdw blurRad="38100" dist="38100" dir="2700000" algn="tl">
                    <a:srgbClr val="000000">
                      <a:alpha val="43137"/>
                    </a:srgbClr>
                  </a:outerShdw>
                </a:effectLst>
              </a:rPr>
              <a:t>7.4V</a:t>
            </a:r>
            <a:r>
              <a:rPr lang="zh-CN" altLang="en-US" b="1" dirty="0" smtClean="0"/>
              <a:t>标称的电池组电源电压就会从</a:t>
            </a:r>
            <a:r>
              <a:rPr lang="en-US" altLang="zh-CN" b="1" dirty="0" smtClean="0"/>
              <a:t>8.4V</a:t>
            </a:r>
            <a:r>
              <a:rPr lang="zh-CN" altLang="en-US" b="1" dirty="0" smtClean="0"/>
              <a:t>→</a:t>
            </a:r>
            <a:r>
              <a:rPr lang="en-US" altLang="zh-CN" b="1" dirty="0" smtClean="0"/>
              <a:t>7.0V</a:t>
            </a:r>
            <a:r>
              <a:rPr lang="zh-CN" altLang="en-US" b="1" dirty="0" smtClean="0"/>
              <a:t>逐渐降低。</a:t>
            </a:r>
            <a:endParaRPr lang="en-US" altLang="zh-CN" b="1" dirty="0" smtClean="0"/>
          </a:p>
          <a:p>
            <a:r>
              <a:rPr lang="zh-CN" altLang="en-US" b="1" dirty="0" smtClean="0"/>
              <a:t>而</a:t>
            </a:r>
            <a:r>
              <a:rPr lang="en-US" altLang="zh-CN" b="1" dirty="0" smtClean="0"/>
              <a:t>nineteen</a:t>
            </a:r>
            <a:r>
              <a:rPr lang="zh-CN" altLang="en-US" b="1" dirty="0" smtClean="0"/>
              <a:t>控制器和常见数字电路都需要</a:t>
            </a:r>
            <a:r>
              <a:rPr lang="en-US" altLang="zh-CN" b="1" dirty="0" smtClean="0">
                <a:solidFill>
                  <a:schemeClr val="tx2"/>
                </a:solidFill>
                <a:effectLst>
                  <a:outerShdw blurRad="38100" dist="38100" dir="2700000" algn="tl">
                    <a:srgbClr val="000000">
                      <a:alpha val="43137"/>
                    </a:srgbClr>
                  </a:outerShdw>
                </a:effectLst>
              </a:rPr>
              <a:t>5V</a:t>
            </a:r>
            <a:r>
              <a:rPr lang="zh-CN" altLang="en-US" b="1" dirty="0" smtClean="0"/>
              <a:t>电压才能正常工作。</a:t>
            </a:r>
            <a:endParaRPr lang="en-US" altLang="zh-CN" b="1" dirty="0" smtClean="0"/>
          </a:p>
          <a:p>
            <a:r>
              <a:rPr lang="zh-CN" altLang="en-US" b="1" dirty="0" smtClean="0">
                <a:effectLst>
                  <a:outerShdw blurRad="38100" dist="38100" dir="2700000" algn="tl">
                    <a:srgbClr val="000000">
                      <a:alpha val="43137"/>
                    </a:srgbClr>
                  </a:outerShdw>
                </a:effectLst>
              </a:rPr>
              <a:t>需要把</a:t>
            </a:r>
            <a:r>
              <a:rPr lang="en-US" altLang="zh-CN" b="1" dirty="0" smtClean="0">
                <a:solidFill>
                  <a:srgbClr val="C00000"/>
                </a:solidFill>
                <a:effectLst>
                  <a:outerShdw blurRad="38100" dist="38100" dir="2700000" algn="tl">
                    <a:srgbClr val="000000">
                      <a:alpha val="43137"/>
                    </a:srgbClr>
                  </a:outerShdw>
                </a:effectLst>
              </a:rPr>
              <a:t>7.4V</a:t>
            </a:r>
            <a:r>
              <a:rPr lang="zh-CN" altLang="en-US" b="1" dirty="0" smtClean="0"/>
              <a:t>电压转换成</a:t>
            </a:r>
            <a:r>
              <a:rPr lang="en-US" altLang="zh-CN" b="1" dirty="0" smtClean="0">
                <a:solidFill>
                  <a:schemeClr val="tx2"/>
                </a:solidFill>
                <a:effectLst>
                  <a:outerShdw blurRad="38100" dist="38100" dir="2700000" algn="tl">
                    <a:srgbClr val="000000">
                      <a:alpha val="43137"/>
                    </a:srgbClr>
                  </a:outerShdw>
                </a:effectLst>
              </a:rPr>
              <a:t>5V</a:t>
            </a:r>
            <a:r>
              <a:rPr lang="zh-CN" altLang="en-US" b="1" dirty="0" smtClean="0"/>
              <a:t>电压。</a:t>
            </a:r>
            <a:endParaRPr lang="en-US" altLang="zh-CN" b="1" dirty="0" smtClean="0"/>
          </a:p>
        </p:txBody>
      </p:sp>
      <p:sp>
        <p:nvSpPr>
          <p:cNvPr id="4" name="日期占位符 3"/>
          <p:cNvSpPr>
            <a:spLocks noGrp="1"/>
          </p:cNvSpPr>
          <p:nvPr>
            <p:ph type="dt" sz="half" idx="10"/>
          </p:nvPr>
        </p:nvSpPr>
        <p:spPr/>
        <p:txBody>
          <a:bodyPr/>
          <a:lstStyle/>
          <a:p>
            <a:fld id="{6C833D3E-FA56-45A8-BA54-81F8FA526C47}" type="datetime10">
              <a:rPr lang="zh-CN" altLang="en-US" smtClean="0"/>
              <a:pPr/>
              <a:t>15:02</a:t>
            </a:fld>
            <a:endParaRPr lang="zh-CN" altLang="en-US"/>
          </a:p>
        </p:txBody>
      </p:sp>
      <p:sp>
        <p:nvSpPr>
          <p:cNvPr id="5" name="页脚占位符 4"/>
          <p:cNvSpPr>
            <a:spLocks noGrp="1"/>
          </p:cNvSpPr>
          <p:nvPr>
            <p:ph type="ftr" sz="quarter" idx="11"/>
          </p:nvPr>
        </p:nvSpPr>
        <p:spPr/>
        <p:txBody>
          <a:bodyPr/>
          <a:lstStyle/>
          <a:p>
            <a:r>
              <a:rPr lang="en-US" altLang="zh-CN" smtClean="0"/>
              <a:t>R.B.T </a:t>
            </a:r>
            <a:r>
              <a:rPr lang="zh-CN" altLang="en-US" smtClean="0"/>
              <a:t>小课堂</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9</a:t>
            </a:fld>
            <a:endParaRPr lang="zh-CN" altLang="en-US"/>
          </a:p>
        </p:txBody>
      </p:sp>
      <p:grpSp>
        <p:nvGrpSpPr>
          <p:cNvPr id="10" name="组合 58"/>
          <p:cNvGrpSpPr/>
          <p:nvPr/>
        </p:nvGrpSpPr>
        <p:grpSpPr>
          <a:xfrm>
            <a:off x="8676456" y="116632"/>
            <a:ext cx="370327" cy="432048"/>
            <a:chOff x="5940152" y="2420888"/>
            <a:chExt cx="432048" cy="504056"/>
          </a:xfrm>
        </p:grpSpPr>
        <p:sp>
          <p:nvSpPr>
            <p:cNvPr id="11" name="折角形 10"/>
            <p:cNvSpPr/>
            <p:nvPr/>
          </p:nvSpPr>
          <p:spPr>
            <a:xfrm flipV="1">
              <a:off x="5940152" y="2420888"/>
              <a:ext cx="432048" cy="504056"/>
            </a:xfrm>
            <a:prstGeom prst="foldedCorner">
              <a:avLst>
                <a:gd name="adj" fmla="val 37243"/>
              </a:avLst>
            </a:prstGeom>
            <a:solidFill>
              <a:schemeClr val="bg1"/>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6012160" y="2492896"/>
              <a:ext cx="144016"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12160" y="2564904"/>
              <a:ext cx="216024"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12160" y="2636912"/>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12160" y="2708920"/>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012160" y="2780928"/>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012160" y="2852936"/>
              <a:ext cx="2880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3210</TotalTime>
  <Words>2328</Words>
  <Application>Microsoft Office PowerPoint</Application>
  <PresentationFormat>全屏显示(4:3)</PresentationFormat>
  <Paragraphs>964</Paragraphs>
  <Slides>65</Slides>
  <Notes>8</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Office 主题</vt:lpstr>
      <vt:lpstr>机器人常用电子电路</vt:lpstr>
      <vt:lpstr>课程大纲</vt:lpstr>
      <vt:lpstr>使用扩展包改造ANYcar</vt:lpstr>
      <vt:lpstr>课程涉及到的材料清单</vt:lpstr>
      <vt:lpstr>ANYcar扩展包（for Clean Cup）</vt:lpstr>
      <vt:lpstr>电容器</vt:lpstr>
      <vt:lpstr>电容器</vt:lpstr>
      <vt:lpstr>锂电池的充放电曲线</vt:lpstr>
      <vt:lpstr>获得5V电源</vt:lpstr>
      <vt:lpstr>你能想到什么思路？</vt:lpstr>
      <vt:lpstr>78L05线性稳压器</vt:lpstr>
      <vt:lpstr>什么是半导体</vt:lpstr>
      <vt:lpstr>本征半导体</vt:lpstr>
      <vt:lpstr>N型半导体</vt:lpstr>
      <vt:lpstr>P型半导体</vt:lpstr>
      <vt:lpstr>PN结</vt:lpstr>
      <vt:lpstr>PN结</vt:lpstr>
      <vt:lpstr>PN结</vt:lpstr>
      <vt:lpstr>PN结</vt:lpstr>
      <vt:lpstr>PN节的单向导电性</vt:lpstr>
      <vt:lpstr>PN节的单向导电性</vt:lpstr>
      <vt:lpstr>PN节的单向导电性</vt:lpstr>
      <vt:lpstr>PN节的单向导电性</vt:lpstr>
      <vt:lpstr>PN节的单向导电性</vt:lpstr>
      <vt:lpstr>PN节的单向导电性</vt:lpstr>
      <vt:lpstr>PN节的单向导电性</vt:lpstr>
      <vt:lpstr>有PN结的电子元器件</vt:lpstr>
      <vt:lpstr>PNP型三极管</vt:lpstr>
      <vt:lpstr>PNP型三极管</vt:lpstr>
      <vt:lpstr>PNP型三极管</vt:lpstr>
      <vt:lpstr>NPN型三极管</vt:lpstr>
      <vt:lpstr>NPN型三极管</vt:lpstr>
      <vt:lpstr>NPN型三极管</vt:lpstr>
      <vt:lpstr>C、B、E管脚名字的由来</vt:lpstr>
      <vt:lpstr>三极管(PNP)</vt:lpstr>
      <vt:lpstr>三极管(NPN)</vt:lpstr>
      <vt:lpstr>8550三极管的开关作用</vt:lpstr>
      <vt:lpstr>8550三极管的电流放大作用</vt:lpstr>
      <vt:lpstr>8550和8050的使用场合</vt:lpstr>
      <vt:lpstr>8550和8050的使用场合</vt:lpstr>
      <vt:lpstr>8550和8050的使用场合</vt:lpstr>
      <vt:lpstr>直流减速电机的正反转</vt:lpstr>
      <vt:lpstr>H桥原理</vt:lpstr>
      <vt:lpstr>H桥原理</vt:lpstr>
      <vt:lpstr>H桥原理</vt:lpstr>
      <vt:lpstr>H桥原理</vt:lpstr>
      <vt:lpstr>H桥的技术实现</vt:lpstr>
      <vt:lpstr>H桥的技术实现</vt:lpstr>
      <vt:lpstr>H桥的技术实现</vt:lpstr>
      <vt:lpstr>H桥的技术实现</vt:lpstr>
      <vt:lpstr>H桥的技术实现</vt:lpstr>
      <vt:lpstr>H桥的技术实现</vt:lpstr>
      <vt:lpstr>H桥的技术实现</vt:lpstr>
      <vt:lpstr>H桥的技术实现</vt:lpstr>
      <vt:lpstr>H桥的技术实现</vt:lpstr>
      <vt:lpstr>什么是PWM</vt:lpstr>
      <vt:lpstr>PWM技术实现</vt:lpstr>
      <vt:lpstr>使用扩展包改造ANYcar</vt:lpstr>
      <vt:lpstr>使用扩展包改造ANYcar</vt:lpstr>
      <vt:lpstr>课后实践练习</vt:lpstr>
      <vt:lpstr>400孔电路板各孔连接关系</vt:lpstr>
      <vt:lpstr>400孔面包板图纸</vt:lpstr>
      <vt:lpstr>170孔面包板图纸</vt:lpstr>
      <vt:lpstr>nineteen控制器引脚图</vt:lpstr>
      <vt:lpstr>幻灯片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wanghao</dc:creator>
  <cp:lastModifiedBy>wanghao</cp:lastModifiedBy>
  <cp:revision>628</cp:revision>
  <dcterms:created xsi:type="dcterms:W3CDTF">2014-10-11T02:56:38Z</dcterms:created>
  <dcterms:modified xsi:type="dcterms:W3CDTF">2015-05-09T07:03:30Z</dcterms:modified>
</cp:coreProperties>
</file>