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82" r:id="rId3"/>
    <p:sldId id="283" r:id="rId4"/>
    <p:sldId id="260" r:id="rId5"/>
    <p:sldId id="304" r:id="rId6"/>
    <p:sldId id="258" r:id="rId7"/>
    <p:sldId id="261" r:id="rId8"/>
    <p:sldId id="264" r:id="rId9"/>
    <p:sldId id="263" r:id="rId10"/>
    <p:sldId id="284" r:id="rId11"/>
    <p:sldId id="285" r:id="rId12"/>
    <p:sldId id="262" r:id="rId13"/>
    <p:sldId id="286" r:id="rId14"/>
    <p:sldId id="265" r:id="rId15"/>
    <p:sldId id="287" r:id="rId16"/>
    <p:sldId id="288"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267" r:id="rId32"/>
    <p:sldId id="2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snapToGrid="0">
      <p:cViewPr varScale="1">
        <p:scale>
          <a:sx n="68" d="100"/>
          <a:sy n="68" d="100"/>
        </p:scale>
        <p:origin x="7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5E4CBD-8702-4817-94AA-ABC3E7281917}" type="datetimeFigureOut">
              <a:rPr lang="en-US" smtClean="0"/>
              <a:t>24-May-19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291331661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5E4CBD-8702-4817-94AA-ABC3E7281917}" type="datetimeFigureOut">
              <a:rPr lang="en-US" smtClean="0"/>
              <a:t>24-May-19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1745933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5E4CBD-8702-4817-94AA-ABC3E7281917}" type="datetimeFigureOut">
              <a:rPr lang="en-US" smtClean="0"/>
              <a:t>24-May-19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8E3E4B-F4BD-49E0-8C4E-2B36A52B829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53974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15E4CBD-8702-4817-94AA-ABC3E7281917}" type="datetimeFigureOut">
              <a:rPr lang="en-US" smtClean="0"/>
              <a:t>24-May-19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2942096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15E4CBD-8702-4817-94AA-ABC3E7281917}" type="datetimeFigureOut">
              <a:rPr lang="en-US" smtClean="0"/>
              <a:t>24-May-19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8E3E4B-F4BD-49E0-8C4E-2B36A52B829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45360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15E4CBD-8702-4817-94AA-ABC3E7281917}" type="datetimeFigureOut">
              <a:rPr lang="en-US" smtClean="0"/>
              <a:t>24-May-19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4131323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5E4CBD-8702-4817-94AA-ABC3E7281917}" type="datetimeFigureOut">
              <a:rPr lang="en-US" smtClean="0"/>
              <a:t>24-May-19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2511761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5E4CBD-8702-4817-94AA-ABC3E7281917}" type="datetimeFigureOut">
              <a:rPr lang="en-US" smtClean="0"/>
              <a:t>24-May-19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1634448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5E4CBD-8702-4817-94AA-ABC3E7281917}" type="datetimeFigureOut">
              <a:rPr lang="en-US" smtClean="0"/>
              <a:t>24-May-19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1120198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5E4CBD-8702-4817-94AA-ABC3E7281917}" type="datetimeFigureOut">
              <a:rPr lang="en-US" smtClean="0"/>
              <a:t>24-May-19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1692725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5E4CBD-8702-4817-94AA-ABC3E7281917}" type="datetimeFigureOut">
              <a:rPr lang="en-US" smtClean="0"/>
              <a:t>24-May-19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536343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5E4CBD-8702-4817-94AA-ABC3E7281917}" type="datetimeFigureOut">
              <a:rPr lang="en-US" smtClean="0"/>
              <a:t>24-May-19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1464801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5E4CBD-8702-4817-94AA-ABC3E7281917}" type="datetimeFigureOut">
              <a:rPr lang="en-US" smtClean="0"/>
              <a:t>24-May-19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88391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5E4CBD-8702-4817-94AA-ABC3E7281917}" type="datetimeFigureOut">
              <a:rPr lang="en-US" smtClean="0"/>
              <a:t>24-May-19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387906659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5E4CBD-8702-4817-94AA-ABC3E7281917}" type="datetimeFigureOut">
              <a:rPr lang="en-US" smtClean="0"/>
              <a:t>24-May-19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255870334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5E4CBD-8702-4817-94AA-ABC3E7281917}" type="datetimeFigureOut">
              <a:rPr lang="en-US" smtClean="0"/>
              <a:t>24-May-19</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1912847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15E4CBD-8702-4817-94AA-ABC3E7281917}" type="datetimeFigureOut">
              <a:rPr lang="en-US" smtClean="0"/>
              <a:t>24-May-19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48E3E4B-F4BD-49E0-8C4E-2B36A52B829A}" type="slidenum">
              <a:rPr lang="en-US" smtClean="0"/>
              <a:t>‹#›</a:t>
            </a:fld>
            <a:endParaRPr lang="en-US"/>
          </a:p>
        </p:txBody>
      </p:sp>
    </p:spTree>
    <p:extLst>
      <p:ext uri="{BB962C8B-B14F-4D97-AF65-F5344CB8AC3E}">
        <p14:creationId xmlns:p14="http://schemas.microsoft.com/office/powerpoint/2010/main" val="264438704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quantrimang.com/pyth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XinChaoToUyen/game/blob/master/Snake.p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2271" y="200892"/>
            <a:ext cx="8915399" cy="1485034"/>
          </a:xfrm>
        </p:spPr>
        <p:txBody>
          <a:bodyPr/>
          <a:lstStyle/>
          <a:p>
            <a:pPr algn="ctr"/>
            <a:r>
              <a:rPr lang="vi-VN" b="1" smtClean="0"/>
              <a:t>NHÓM</a:t>
            </a:r>
            <a:r>
              <a:rPr lang="vi-VN" smtClean="0"/>
              <a:t> </a:t>
            </a:r>
            <a:r>
              <a:rPr lang="en-US" b="1"/>
              <a:t>Pygame</a:t>
            </a:r>
            <a:endParaRPr lang="en-US" b="1" dirty="0"/>
          </a:p>
        </p:txBody>
      </p:sp>
      <p:sp>
        <p:nvSpPr>
          <p:cNvPr id="3" name="Subtitle 2"/>
          <p:cNvSpPr>
            <a:spLocks noGrp="1"/>
          </p:cNvSpPr>
          <p:nvPr>
            <p:ph type="subTitle" idx="1"/>
          </p:nvPr>
        </p:nvSpPr>
        <p:spPr>
          <a:xfrm>
            <a:off x="7703128" y="3876833"/>
            <a:ext cx="3713018" cy="2038192"/>
          </a:xfrm>
        </p:spPr>
        <p:txBody>
          <a:bodyPr>
            <a:normAutofit/>
          </a:bodyPr>
          <a:lstStyle/>
          <a:p>
            <a:pPr algn="r"/>
            <a:r>
              <a:rPr lang="vi-VN" b="1" dirty="0" smtClean="0">
                <a:solidFill>
                  <a:schemeClr val="tx1"/>
                </a:solidFill>
                <a:latin typeface="+mj-lt"/>
              </a:rPr>
              <a:t>Sinh viên : </a:t>
            </a:r>
          </a:p>
          <a:p>
            <a:r>
              <a:rPr lang="en-US" b="1" dirty="0" smtClean="0">
                <a:solidFill>
                  <a:schemeClr val="tx1"/>
                </a:solidFill>
                <a:latin typeface="+mj-lt"/>
              </a:rPr>
              <a:t>1510281- </a:t>
            </a:r>
            <a:r>
              <a:rPr lang="vi-VN" b="1" dirty="0" smtClean="0">
                <a:solidFill>
                  <a:schemeClr val="tx1"/>
                </a:solidFill>
                <a:latin typeface="+mj-lt"/>
              </a:rPr>
              <a:t>Nguyễn </a:t>
            </a:r>
            <a:r>
              <a:rPr lang="en-US" b="1" dirty="0" err="1" smtClean="0">
                <a:solidFill>
                  <a:schemeClr val="tx1"/>
                </a:solidFill>
                <a:latin typeface="+mj-lt"/>
              </a:rPr>
              <a:t>Thị</a:t>
            </a:r>
            <a:r>
              <a:rPr lang="en-US" b="1" dirty="0" smtClean="0">
                <a:solidFill>
                  <a:schemeClr val="tx1"/>
                </a:solidFill>
                <a:latin typeface="+mj-lt"/>
              </a:rPr>
              <a:t> </a:t>
            </a:r>
            <a:r>
              <a:rPr lang="en-US" b="1" dirty="0" err="1" smtClean="0">
                <a:solidFill>
                  <a:schemeClr val="tx1"/>
                </a:solidFill>
                <a:latin typeface="+mj-lt"/>
              </a:rPr>
              <a:t>Tố</a:t>
            </a:r>
            <a:r>
              <a:rPr lang="en-US" b="1" dirty="0" smtClean="0">
                <a:solidFill>
                  <a:schemeClr val="tx1"/>
                </a:solidFill>
                <a:latin typeface="+mj-lt"/>
              </a:rPr>
              <a:t> </a:t>
            </a:r>
            <a:r>
              <a:rPr lang="en-US" b="1" dirty="0" err="1" smtClean="0">
                <a:solidFill>
                  <a:schemeClr val="tx1"/>
                </a:solidFill>
                <a:latin typeface="+mj-lt"/>
              </a:rPr>
              <a:t>Uyên</a:t>
            </a:r>
            <a:endParaRPr lang="en-US" b="1" dirty="0" smtClean="0">
              <a:solidFill>
                <a:schemeClr val="tx1"/>
              </a:solidFill>
              <a:latin typeface="+mj-lt"/>
            </a:endParaRPr>
          </a:p>
          <a:p>
            <a:r>
              <a:rPr lang="en-US" b="1" smtClean="0">
                <a:solidFill>
                  <a:schemeClr val="tx1"/>
                </a:solidFill>
                <a:latin typeface="+mj-lt"/>
              </a:rPr>
              <a:t>1512930 - </a:t>
            </a:r>
            <a:r>
              <a:rPr lang="vi-VN" b="1" smtClean="0">
                <a:solidFill>
                  <a:schemeClr val="tx1"/>
                </a:solidFill>
                <a:latin typeface="+mj-lt"/>
              </a:rPr>
              <a:t>Nguyễn </a:t>
            </a:r>
            <a:r>
              <a:rPr lang="vi-VN" b="1" dirty="0" smtClean="0">
                <a:solidFill>
                  <a:schemeClr val="tx1"/>
                </a:solidFill>
                <a:latin typeface="+mj-lt"/>
              </a:rPr>
              <a:t>T</a:t>
            </a:r>
            <a:r>
              <a:rPr lang="en-US" b="1" err="1" smtClean="0">
                <a:solidFill>
                  <a:schemeClr val="tx1"/>
                </a:solidFill>
                <a:latin typeface="+mj-lt"/>
              </a:rPr>
              <a:t>hị</a:t>
            </a:r>
            <a:r>
              <a:rPr lang="en-US" b="1" smtClean="0">
                <a:solidFill>
                  <a:schemeClr val="tx1"/>
                </a:solidFill>
                <a:latin typeface="+mj-lt"/>
              </a:rPr>
              <a:t> Quỳnh</a:t>
            </a:r>
            <a:endParaRPr lang="en-US" b="1" dirty="0">
              <a:solidFill>
                <a:schemeClr val="tx1"/>
              </a:solidFill>
              <a:latin typeface="+mj-lt"/>
            </a:endParaRPr>
          </a:p>
          <a:p>
            <a:r>
              <a:rPr lang="en-US" b="1" smtClean="0">
                <a:solidFill>
                  <a:schemeClr val="tx1"/>
                </a:solidFill>
                <a:latin typeface="+mj-lt"/>
              </a:rPr>
              <a:t>1510182 - H.Mạnh Cường</a:t>
            </a:r>
            <a:endParaRPr lang="en-US" b="1" dirty="0">
              <a:solidFill>
                <a:schemeClr val="tx1"/>
              </a:solidFill>
              <a:latin typeface="+mj-lt"/>
            </a:endParaRPr>
          </a:p>
          <a:p>
            <a:r>
              <a:rPr lang="en-US" b="1" smtClean="0">
                <a:solidFill>
                  <a:schemeClr val="tx1"/>
                </a:solidFill>
                <a:latin typeface="+mj-lt"/>
              </a:rPr>
              <a:t>1510193 - Phan.T.Duy</a:t>
            </a:r>
            <a:endParaRPr lang="vi-VN" b="1">
              <a:solidFill>
                <a:schemeClr val="tx1"/>
              </a:solidFill>
              <a:latin typeface="+mj-lt"/>
            </a:endParaRPr>
          </a:p>
          <a:p>
            <a:pPr algn="r"/>
            <a:endParaRPr lang="vi-VN" b="1" dirty="0" smtClean="0">
              <a:solidFill>
                <a:schemeClr val="tx1"/>
              </a:solidFill>
              <a:latin typeface="+mj-lt"/>
            </a:endParaRPr>
          </a:p>
        </p:txBody>
      </p:sp>
      <p:sp>
        <p:nvSpPr>
          <p:cNvPr id="4" name="TextBox 3"/>
          <p:cNvSpPr txBox="1"/>
          <p:nvPr/>
        </p:nvSpPr>
        <p:spPr>
          <a:xfrm>
            <a:off x="4308763" y="6062197"/>
            <a:ext cx="4710545" cy="400110"/>
          </a:xfrm>
          <a:prstGeom prst="rect">
            <a:avLst/>
          </a:prstGeom>
          <a:noFill/>
        </p:spPr>
        <p:txBody>
          <a:bodyPr wrap="square" rtlCol="0">
            <a:spAutoFit/>
          </a:bodyPr>
          <a:lstStyle/>
          <a:p>
            <a:r>
              <a:rPr lang="vi-VN" sz="2000" b="1" dirty="0" smtClean="0">
                <a:latin typeface="+mj-lt"/>
              </a:rPr>
              <a:t>Giáo viên : </a:t>
            </a:r>
            <a:r>
              <a:rPr lang="en-US" sz="2000" b="1" dirty="0" err="1" smtClean="0">
                <a:latin typeface="+mj-lt"/>
              </a:rPr>
              <a:t>Tạ</a:t>
            </a:r>
            <a:r>
              <a:rPr lang="en-US" sz="2000" b="1" dirty="0" smtClean="0">
                <a:latin typeface="+mj-lt"/>
              </a:rPr>
              <a:t> </a:t>
            </a:r>
            <a:r>
              <a:rPr lang="en-US" sz="2000" b="1" dirty="0" err="1" smtClean="0">
                <a:latin typeface="+mj-lt"/>
              </a:rPr>
              <a:t>Hoàng</a:t>
            </a:r>
            <a:r>
              <a:rPr lang="en-US" sz="2000" b="1" dirty="0" smtClean="0">
                <a:latin typeface="+mj-lt"/>
              </a:rPr>
              <a:t> </a:t>
            </a:r>
            <a:r>
              <a:rPr lang="en-US" sz="2000" b="1" dirty="0" err="1" smtClean="0">
                <a:latin typeface="+mj-lt"/>
              </a:rPr>
              <a:t>Thắng</a:t>
            </a:r>
            <a:endParaRPr lang="en-US" sz="2000" b="1" dirty="0">
              <a:latin typeface="+mj-lt"/>
            </a:endParaRPr>
          </a:p>
        </p:txBody>
      </p:sp>
      <p:sp>
        <p:nvSpPr>
          <p:cNvPr id="5" name="TextBox 4"/>
          <p:cNvSpPr txBox="1"/>
          <p:nvPr/>
        </p:nvSpPr>
        <p:spPr>
          <a:xfrm>
            <a:off x="1853910" y="2680926"/>
            <a:ext cx="9620249" cy="1015663"/>
          </a:xfrm>
          <a:prstGeom prst="rect">
            <a:avLst/>
          </a:prstGeom>
          <a:noFill/>
        </p:spPr>
        <p:txBody>
          <a:bodyPr wrap="square" rtlCol="0">
            <a:spAutoFit/>
          </a:bodyPr>
          <a:lstStyle/>
          <a:p>
            <a:r>
              <a:rPr lang="vi-VN" sz="2800" dirty="0" smtClean="0">
                <a:latin typeface="+mj-lt"/>
              </a:rPr>
              <a:t>Đề tài:</a:t>
            </a:r>
            <a:r>
              <a:rPr lang="en-US" sz="2800" dirty="0" smtClean="0">
                <a:latin typeface="+mj-lt"/>
              </a:rPr>
              <a:t> </a:t>
            </a:r>
            <a:r>
              <a:rPr lang="en-US" sz="2800" dirty="0" err="1" smtClean="0">
                <a:latin typeface="+mj-lt"/>
                <a:ea typeface="Tahoma" panose="020B0604030504040204" pitchFamily="34" charset="0"/>
                <a:cs typeface="Tahoma" panose="020B0604030504040204" pitchFamily="34" charset="0"/>
              </a:rPr>
              <a:t>Phát</a:t>
            </a:r>
            <a:r>
              <a:rPr lang="en-US" sz="2800" dirty="0" smtClean="0">
                <a:latin typeface="+mj-lt"/>
                <a:ea typeface="Tahoma" panose="020B0604030504040204" pitchFamily="34" charset="0"/>
                <a:cs typeface="Tahoma" panose="020B0604030504040204" pitchFamily="34" charset="0"/>
              </a:rPr>
              <a:t> </a:t>
            </a:r>
            <a:r>
              <a:rPr lang="en-US" sz="2800" dirty="0" err="1" smtClean="0">
                <a:latin typeface="+mj-lt"/>
                <a:ea typeface="Tahoma" panose="020B0604030504040204" pitchFamily="34" charset="0"/>
                <a:cs typeface="Tahoma" panose="020B0604030504040204" pitchFamily="34" charset="0"/>
              </a:rPr>
              <a:t>triển</a:t>
            </a:r>
            <a:r>
              <a:rPr lang="en-US" sz="2800" dirty="0" smtClean="0">
                <a:latin typeface="+mj-lt"/>
                <a:ea typeface="Tahoma" panose="020B0604030504040204" pitchFamily="34" charset="0"/>
                <a:cs typeface="Tahoma" panose="020B0604030504040204" pitchFamily="34" charset="0"/>
              </a:rPr>
              <a:t> </a:t>
            </a:r>
            <a:r>
              <a:rPr lang="en-US" sz="2800" dirty="0" err="1" smtClean="0">
                <a:latin typeface="+mj-lt"/>
                <a:ea typeface="Tahoma" panose="020B0604030504040204" pitchFamily="34" charset="0"/>
                <a:cs typeface="Tahoma" panose="020B0604030504040204" pitchFamily="34" charset="0"/>
              </a:rPr>
              <a:t>ứng</a:t>
            </a:r>
            <a:r>
              <a:rPr lang="en-US" sz="2800" dirty="0" smtClean="0">
                <a:latin typeface="+mj-lt"/>
                <a:ea typeface="Tahoma" panose="020B0604030504040204" pitchFamily="34" charset="0"/>
                <a:cs typeface="Tahoma" panose="020B0604030504040204" pitchFamily="34" charset="0"/>
              </a:rPr>
              <a:t> </a:t>
            </a:r>
            <a:r>
              <a:rPr lang="en-US" sz="2800" dirty="0" err="1" smtClean="0">
                <a:latin typeface="+mj-lt"/>
                <a:ea typeface="Tahoma" panose="020B0604030504040204" pitchFamily="34" charset="0"/>
                <a:cs typeface="Tahoma" panose="020B0604030504040204" pitchFamily="34" charset="0"/>
              </a:rPr>
              <a:t>dụng</a:t>
            </a:r>
            <a:r>
              <a:rPr lang="en-US" sz="2800" dirty="0" smtClean="0">
                <a:latin typeface="+mj-lt"/>
                <a:ea typeface="Tahoma" panose="020B0604030504040204" pitchFamily="34" charset="0"/>
                <a:cs typeface="Tahoma" panose="020B0604030504040204" pitchFamily="34" charset="0"/>
              </a:rPr>
              <a:t> game “Wormy” </a:t>
            </a:r>
            <a:r>
              <a:rPr lang="en-US" sz="2800" dirty="0" err="1" smtClean="0">
                <a:latin typeface="+mj-lt"/>
                <a:ea typeface="Tahoma" panose="020B0604030504040204" pitchFamily="34" charset="0"/>
                <a:cs typeface="Tahoma" panose="020B0604030504040204" pitchFamily="34" charset="0"/>
              </a:rPr>
              <a:t>với</a:t>
            </a:r>
            <a:r>
              <a:rPr lang="en-US" sz="2800" dirty="0" smtClean="0">
                <a:latin typeface="+mj-lt"/>
                <a:ea typeface="Tahoma" panose="020B0604030504040204" pitchFamily="34" charset="0"/>
                <a:cs typeface="Tahoma" panose="020B0604030504040204" pitchFamily="34" charset="0"/>
              </a:rPr>
              <a:t> </a:t>
            </a:r>
            <a:r>
              <a:rPr lang="en-US" sz="2800" dirty="0" err="1" smtClean="0">
                <a:latin typeface="+mj-lt"/>
                <a:ea typeface="Tahoma" panose="020B0604030504040204" pitchFamily="34" charset="0"/>
                <a:cs typeface="Tahoma" panose="020B0604030504040204" pitchFamily="34" charset="0"/>
              </a:rPr>
              <a:t>Pygame</a:t>
            </a:r>
            <a:r>
              <a:rPr lang="en-US" sz="2800" dirty="0" smtClean="0">
                <a:latin typeface="+mj-lt"/>
                <a:ea typeface="Tahoma" panose="020B0604030504040204" pitchFamily="34" charset="0"/>
                <a:cs typeface="Tahoma" panose="020B0604030504040204" pitchFamily="34" charset="0"/>
              </a:rPr>
              <a:t> </a:t>
            </a:r>
            <a:endParaRPr lang="vi-VN" sz="2800" dirty="0">
              <a:latin typeface="+mj-lt"/>
              <a:ea typeface="Tahoma" panose="020B0604030504040204" pitchFamily="34" charset="0"/>
              <a:cs typeface="Tahoma" panose="020B0604030504040204" pitchFamily="34" charset="0"/>
            </a:endParaRPr>
          </a:p>
          <a:p>
            <a:endParaRPr lang="en-US" sz="3200" dirty="0">
              <a:latin typeface="+mj-lt"/>
            </a:endParaRPr>
          </a:p>
        </p:txBody>
      </p:sp>
      <p:sp>
        <p:nvSpPr>
          <p:cNvPr id="6" name="TextBox 5"/>
          <p:cNvSpPr txBox="1"/>
          <p:nvPr/>
        </p:nvSpPr>
        <p:spPr>
          <a:xfrm>
            <a:off x="1853910" y="2010966"/>
            <a:ext cx="8491704" cy="584775"/>
          </a:xfrm>
          <a:prstGeom prst="rect">
            <a:avLst/>
          </a:prstGeom>
          <a:noFill/>
        </p:spPr>
        <p:txBody>
          <a:bodyPr wrap="square" rtlCol="0">
            <a:spAutoFit/>
          </a:bodyPr>
          <a:lstStyle/>
          <a:p>
            <a:r>
              <a:rPr lang="vi-VN" sz="3200" dirty="0" smtClean="0">
                <a:latin typeface="+mj-lt"/>
              </a:rPr>
              <a:t>Môn: </a:t>
            </a:r>
            <a:r>
              <a:rPr lang="en-US" sz="3200" dirty="0" err="1" smtClean="0">
                <a:latin typeface="+mj-lt"/>
              </a:rPr>
              <a:t>Phát</a:t>
            </a:r>
            <a:r>
              <a:rPr lang="en-US" sz="3200" dirty="0" smtClean="0">
                <a:latin typeface="+mj-lt"/>
              </a:rPr>
              <a:t> </a:t>
            </a:r>
            <a:r>
              <a:rPr lang="en-US" sz="3200" dirty="0" err="1" smtClean="0">
                <a:latin typeface="+mj-lt"/>
              </a:rPr>
              <a:t>triển</a:t>
            </a:r>
            <a:r>
              <a:rPr lang="en-US" sz="3200" dirty="0" smtClean="0">
                <a:latin typeface="+mj-lt"/>
              </a:rPr>
              <a:t> </a:t>
            </a:r>
            <a:r>
              <a:rPr lang="en-US" sz="3200" dirty="0" err="1" smtClean="0">
                <a:latin typeface="+mj-lt"/>
              </a:rPr>
              <a:t>mã</a:t>
            </a:r>
            <a:r>
              <a:rPr lang="en-US" sz="3200" dirty="0" smtClean="0">
                <a:latin typeface="+mj-lt"/>
              </a:rPr>
              <a:t> </a:t>
            </a:r>
            <a:r>
              <a:rPr lang="en-US" sz="3200" dirty="0" err="1" smtClean="0">
                <a:latin typeface="+mj-lt"/>
              </a:rPr>
              <a:t>nguồn</a:t>
            </a:r>
            <a:r>
              <a:rPr lang="en-US" sz="3200" dirty="0" smtClean="0">
                <a:latin typeface="+mj-lt"/>
              </a:rPr>
              <a:t> </a:t>
            </a:r>
            <a:r>
              <a:rPr lang="en-US" sz="3200" dirty="0" err="1" smtClean="0">
                <a:latin typeface="+mj-lt"/>
              </a:rPr>
              <a:t>mở</a:t>
            </a:r>
            <a:endParaRPr lang="en-US" sz="3200" dirty="0">
              <a:latin typeface="+mj-lt"/>
            </a:endParaRPr>
          </a:p>
        </p:txBody>
      </p:sp>
    </p:spTree>
    <p:extLst>
      <p:ext uri="{BB962C8B-B14F-4D97-AF65-F5344CB8AC3E}">
        <p14:creationId xmlns:p14="http://schemas.microsoft.com/office/powerpoint/2010/main" val="3300797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301" y="624110"/>
            <a:ext cx="9231312" cy="1280890"/>
          </a:xfrm>
        </p:spPr>
        <p:txBody>
          <a:bodyPr>
            <a:normAutofit fontScale="90000"/>
          </a:bodyPr>
          <a:lstStyle/>
          <a:p>
            <a:r>
              <a:rPr lang="en-US" b="1" smtClean="0">
                <a:latin typeface="Tahoma" panose="020B0604030504040204" pitchFamily="34" charset="0"/>
                <a:ea typeface="Tahoma" panose="020B0604030504040204" pitchFamily="34" charset="0"/>
                <a:cs typeface="Tahoma" panose="020B0604030504040204" pitchFamily="34" charset="0"/>
              </a:rPr>
              <a:t> Colors: Màu sắc trong pygame được hiển thị bằng 1 bộ ba số nguyên từ 0 đến 255</a:t>
            </a:r>
            <a:endParaRPr lang="en-US"/>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2427032" y="1905000"/>
            <a:ext cx="9077579" cy="4476190"/>
          </a:xfrm>
          <a:prstGeom prst="rect">
            <a:avLst/>
          </a:prstGeom>
        </p:spPr>
      </p:pic>
    </p:spTree>
    <p:extLst>
      <p:ext uri="{BB962C8B-B14F-4D97-AF65-F5344CB8AC3E}">
        <p14:creationId xmlns:p14="http://schemas.microsoft.com/office/powerpoint/2010/main" val="1384331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800" y="624110"/>
            <a:ext cx="10617199" cy="1560290"/>
          </a:xfrm>
        </p:spPr>
        <p:txBody>
          <a:bodyPr>
            <a:normAutofit fontScale="90000"/>
          </a:bodyPr>
          <a:lstStyle/>
          <a:p>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Sử</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dụng</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định</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dạng</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hằng</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thay</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vì</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sử</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dụng</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chuỗi</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nhằm</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chóng</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viết</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sai</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tìm</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và</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sửa</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lại</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code 1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cách</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dễ</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dàng</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nhanh</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chóng</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 name="Content Placeholder 3"/>
          <p:cNvPicPr>
            <a:picLocks noGrp="1" noChangeAspect="1"/>
          </p:cNvPicPr>
          <p:nvPr>
            <p:ph idx="1"/>
          </p:nvPr>
        </p:nvPicPr>
        <p:blipFill>
          <a:blip r:embed="rId2"/>
          <a:stretch>
            <a:fillRect/>
          </a:stretch>
        </p:blipFill>
        <p:spPr>
          <a:xfrm>
            <a:off x="1843608" y="2209360"/>
            <a:ext cx="8323809" cy="1752381"/>
          </a:xfrm>
          <a:prstGeom prst="rect">
            <a:avLst/>
          </a:prstGeom>
        </p:spPr>
      </p:pic>
      <p:sp>
        <p:nvSpPr>
          <p:cNvPr id="5" name="Title 1"/>
          <p:cNvSpPr txBox="1">
            <a:spLocks/>
          </p:cNvSpPr>
          <p:nvPr/>
        </p:nvSpPr>
        <p:spPr>
          <a:xfrm>
            <a:off x="1574801" y="4012361"/>
            <a:ext cx="10617199" cy="128089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Cụ</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thể</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6"/>
          <p:cNvPicPr>
            <a:picLocks noChangeAspect="1"/>
          </p:cNvPicPr>
          <p:nvPr/>
        </p:nvPicPr>
        <p:blipFill>
          <a:blip r:embed="rId3"/>
          <a:stretch>
            <a:fillRect/>
          </a:stretch>
        </p:blipFill>
        <p:spPr>
          <a:xfrm>
            <a:off x="3397509" y="4144921"/>
            <a:ext cx="4152381" cy="428571"/>
          </a:xfrm>
          <a:prstGeom prst="rect">
            <a:avLst/>
          </a:prstGeom>
        </p:spPr>
      </p:pic>
      <p:pic>
        <p:nvPicPr>
          <p:cNvPr id="8" name="Picture 7"/>
          <p:cNvPicPr>
            <a:picLocks noChangeAspect="1"/>
          </p:cNvPicPr>
          <p:nvPr/>
        </p:nvPicPr>
        <p:blipFill>
          <a:blip r:embed="rId4"/>
          <a:stretch>
            <a:fillRect/>
          </a:stretch>
        </p:blipFill>
        <p:spPr>
          <a:xfrm>
            <a:off x="3591347" y="4674731"/>
            <a:ext cx="3380952" cy="400000"/>
          </a:xfrm>
          <a:prstGeom prst="rect">
            <a:avLst/>
          </a:prstGeom>
        </p:spPr>
      </p:pic>
    </p:spTree>
    <p:extLst>
      <p:ext uri="{BB962C8B-B14F-4D97-AF65-F5344CB8AC3E}">
        <p14:creationId xmlns:p14="http://schemas.microsoft.com/office/powerpoint/2010/main" val="143593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03512" y="681541"/>
            <a:ext cx="10151165" cy="1077218"/>
          </a:xfrm>
          <a:prstGeom prst="rect">
            <a:avLst/>
          </a:prstGeom>
        </p:spPr>
        <p:txBody>
          <a:bodyPr wrap="square">
            <a:spAutoFit/>
          </a:bodyPr>
          <a:lstStyle/>
          <a:p>
            <a:pPr marR="0" lvl="2" algn="just">
              <a:spcBef>
                <a:spcPts val="1200"/>
              </a:spcBef>
              <a:spcAft>
                <a:spcPts val="300"/>
              </a:spcAft>
            </a:pPr>
            <a:r>
              <a:rPr lang="en-US" sz="3200" b="1" smtClean="0">
                <a:latin typeface="Times New Roman" panose="02020603050405020304" pitchFamily="18" charset="0"/>
                <a:cs typeface="Arial" panose="020B0604020202020204" pitchFamily="34" charset="0"/>
              </a:rPr>
              <a:t>Đảm bảo chúng ta có đủ các màu và biểu tượng, hàm assert đánh giá biểu thức</a:t>
            </a:r>
          </a:p>
        </p:txBody>
      </p:sp>
      <p:pic>
        <p:nvPicPr>
          <p:cNvPr id="2" name="Picture 1"/>
          <p:cNvPicPr>
            <a:picLocks noChangeAspect="1"/>
          </p:cNvPicPr>
          <p:nvPr/>
        </p:nvPicPr>
        <p:blipFill>
          <a:blip r:embed="rId2"/>
          <a:stretch>
            <a:fillRect/>
          </a:stretch>
        </p:blipFill>
        <p:spPr>
          <a:xfrm>
            <a:off x="1115810" y="1947537"/>
            <a:ext cx="11076190" cy="1419048"/>
          </a:xfrm>
          <a:prstGeom prst="rect">
            <a:avLst/>
          </a:prstGeom>
        </p:spPr>
      </p:pic>
    </p:spTree>
    <p:extLst>
      <p:ext uri="{BB962C8B-B14F-4D97-AF65-F5344CB8AC3E}">
        <p14:creationId xmlns:p14="http://schemas.microsoft.com/office/powerpoint/2010/main" val="980747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chemeClr val="tx1"/>
                </a:solidFill>
              </a:rPr>
              <a:t>Hàm</a:t>
            </a:r>
            <a:r>
              <a:rPr lang="en-US" b="1" dirty="0" smtClean="0">
                <a:solidFill>
                  <a:schemeClr val="tx1"/>
                </a:solidFill>
              </a:rPr>
              <a:t> main</a:t>
            </a:r>
            <a:endParaRPr lang="en-US" b="1" dirty="0">
              <a:solidFill>
                <a:schemeClr val="tx1"/>
              </a:solidFill>
            </a:endParaRPr>
          </a:p>
        </p:txBody>
      </p:sp>
      <p:pic>
        <p:nvPicPr>
          <p:cNvPr id="4" name="Content Placeholder 3"/>
          <p:cNvPicPr>
            <a:picLocks noGrp="1" noChangeAspect="1"/>
          </p:cNvPicPr>
          <p:nvPr>
            <p:ph idx="1"/>
          </p:nvPr>
        </p:nvPicPr>
        <p:blipFill>
          <a:blip r:embed="rId2"/>
          <a:stretch>
            <a:fillRect/>
          </a:stretch>
        </p:blipFill>
        <p:spPr>
          <a:xfrm>
            <a:off x="2373313" y="1411297"/>
            <a:ext cx="8915400" cy="2403281"/>
          </a:xfrm>
          <a:prstGeom prst="rect">
            <a:avLst/>
          </a:prstGeom>
        </p:spPr>
      </p:pic>
      <p:pic>
        <p:nvPicPr>
          <p:cNvPr id="5" name="Picture 4"/>
          <p:cNvPicPr>
            <a:picLocks noChangeAspect="1"/>
          </p:cNvPicPr>
          <p:nvPr/>
        </p:nvPicPr>
        <p:blipFill>
          <a:blip r:embed="rId3"/>
          <a:stretch>
            <a:fillRect/>
          </a:stretch>
        </p:blipFill>
        <p:spPr>
          <a:xfrm>
            <a:off x="2373313" y="4981648"/>
            <a:ext cx="9400000" cy="809524"/>
          </a:xfrm>
          <a:prstGeom prst="rect">
            <a:avLst/>
          </a:prstGeom>
        </p:spPr>
      </p:pic>
      <p:sp>
        <p:nvSpPr>
          <p:cNvPr id="6" name="Title 1"/>
          <p:cNvSpPr txBox="1">
            <a:spLocks/>
          </p:cNvSpPr>
          <p:nvPr/>
        </p:nvSpPr>
        <p:spPr>
          <a:xfrm>
            <a:off x="2373313" y="3885294"/>
            <a:ext cx="9168543" cy="1067360"/>
          </a:xfrm>
          <a:prstGeom prst="rect">
            <a:avLst/>
          </a:prstGeom>
        </p:spPr>
        <p:txBody>
          <a:bodyPr vert="horz" lIns="91440" tIns="45720" rIns="91440" bIns="45720" rtlCol="0" anchor="t">
            <a:normAutofit fontScale="5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latin typeface="Tahoma" panose="020B0604030504040204" pitchFamily="34" charset="0"/>
                <a:ea typeface="Tahoma" panose="020B0604030504040204" pitchFamily="34" charset="0"/>
                <a:cs typeface="Tahoma" panose="020B0604030504040204" pitchFamily="34" charset="0"/>
              </a:rPr>
              <a:t>Cấu trúc dữ liệu và danh sách 2D, hàm get</a:t>
            </a:r>
          </a:p>
          <a:p>
            <a:r>
              <a:rPr lang="en-US" smtClean="0">
                <a:latin typeface="Tahoma" panose="020B0604030504040204" pitchFamily="34" charset="0"/>
                <a:ea typeface="Tahoma" panose="020B0604030504040204" pitchFamily="34" charset="0"/>
                <a:cs typeface="Tahoma" panose="020B0604030504040204" pitchFamily="34" charset="0"/>
              </a:rPr>
              <a:t>RandomizedBoard- trả về 1 bảng ngẫu nhiên, hàm generateRevealedBoxesData trả về 1 cấu trúc dữ liệu tương ứng với 1 bảng được bao phủ</a:t>
            </a:r>
            <a:endParaRPr 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76464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16400" y="476492"/>
            <a:ext cx="2668327" cy="584775"/>
          </a:xfrm>
          <a:prstGeom prst="rect">
            <a:avLst/>
          </a:prstGeom>
        </p:spPr>
        <p:txBody>
          <a:bodyPr wrap="square">
            <a:spAutoFit/>
          </a:bodyPr>
          <a:lstStyle/>
          <a:p>
            <a:pPr marR="0" lvl="2" algn="just">
              <a:spcBef>
                <a:spcPts val="1200"/>
              </a:spcBef>
              <a:spcAft>
                <a:spcPts val="300"/>
              </a:spcAft>
            </a:pPr>
            <a:r>
              <a:rPr lang="en-US" sz="3200" b="1" smtClean="0">
                <a:latin typeface="Times New Roman" panose="02020603050405020304" pitchFamily="18" charset="0"/>
                <a:cs typeface="Arial" panose="020B0604020202020204" pitchFamily="34" charset="0"/>
              </a:rPr>
              <a:t>Ví dụ</a:t>
            </a:r>
            <a:endParaRPr lang="en-US" sz="3200" b="1" dirty="0">
              <a:effectLst/>
              <a:latin typeface="Times New Roman" panose="02020603050405020304" pitchFamily="18"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2203924" y="988926"/>
            <a:ext cx="7580952" cy="3228571"/>
          </a:xfrm>
          <a:prstGeom prst="rect">
            <a:avLst/>
          </a:prstGeom>
        </p:spPr>
      </p:pic>
      <p:pic>
        <p:nvPicPr>
          <p:cNvPr id="3" name="Picture 2"/>
          <p:cNvPicPr>
            <a:picLocks noChangeAspect="1"/>
          </p:cNvPicPr>
          <p:nvPr/>
        </p:nvPicPr>
        <p:blipFill>
          <a:blip r:embed="rId3"/>
          <a:stretch>
            <a:fillRect/>
          </a:stretch>
        </p:blipFill>
        <p:spPr>
          <a:xfrm>
            <a:off x="1399012" y="5441132"/>
            <a:ext cx="10971428" cy="1028571"/>
          </a:xfrm>
          <a:prstGeom prst="rect">
            <a:avLst/>
          </a:prstGeom>
        </p:spPr>
      </p:pic>
      <p:sp>
        <p:nvSpPr>
          <p:cNvPr id="7" name="Rectangle 6"/>
          <p:cNvSpPr/>
          <p:nvPr/>
        </p:nvSpPr>
        <p:spPr>
          <a:xfrm>
            <a:off x="363299" y="4217497"/>
            <a:ext cx="11828701" cy="584775"/>
          </a:xfrm>
          <a:prstGeom prst="rect">
            <a:avLst/>
          </a:prstGeom>
        </p:spPr>
        <p:txBody>
          <a:bodyPr wrap="square">
            <a:spAutoFit/>
          </a:bodyPr>
          <a:lstStyle/>
          <a:p>
            <a:pPr marR="0" lvl="2" algn="just">
              <a:spcBef>
                <a:spcPts val="1200"/>
              </a:spcBef>
              <a:spcAft>
                <a:spcPts val="300"/>
              </a:spcAft>
            </a:pPr>
            <a:r>
              <a:rPr lang="en-US" sz="3200" b="1" smtClean="0">
                <a:latin typeface="Times New Roman" panose="02020603050405020304" pitchFamily="18" charset="0"/>
                <a:cs typeface="Arial" panose="020B0604020202020204" pitchFamily="34" charset="0"/>
              </a:rPr>
              <a:t>Cấu trúc dữ liệu tương ứng sẽ là:</a:t>
            </a:r>
            <a:endParaRPr lang="en-US" sz="3200" b="1" dirty="0">
              <a:effectLst/>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3608913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799" y="257734"/>
            <a:ext cx="9612313" cy="2358465"/>
          </a:xfrm>
        </p:spPr>
        <p:txBody>
          <a:bodyPr>
            <a:normAutofit/>
          </a:bodyPr>
          <a:lstStyle/>
          <a:p>
            <a:r>
              <a:rPr lang="en-US" sz="1600" dirty="0" err="1" smtClean="0">
                <a:solidFill>
                  <a:schemeClr val="tx1"/>
                </a:solidFill>
              </a:rPr>
              <a:t>Trò</a:t>
            </a:r>
            <a:r>
              <a:rPr lang="en-US" sz="1600" dirty="0" smtClean="0">
                <a:solidFill>
                  <a:schemeClr val="tx1"/>
                </a:solidFill>
              </a:rPr>
              <a:t> </a:t>
            </a:r>
            <a:r>
              <a:rPr lang="en-US" sz="1600" dirty="0" err="1" smtClean="0">
                <a:solidFill>
                  <a:schemeClr val="tx1"/>
                </a:solidFill>
              </a:rPr>
              <a:t>chơi</a:t>
            </a:r>
            <a:r>
              <a:rPr lang="en-US" sz="1600" dirty="0" smtClean="0">
                <a:solidFill>
                  <a:schemeClr val="tx1"/>
                </a:solidFill>
              </a:rPr>
              <a:t> </a:t>
            </a:r>
            <a:r>
              <a:rPr lang="en-US" sz="1600" dirty="0" err="1" smtClean="0">
                <a:solidFill>
                  <a:schemeClr val="tx1"/>
                </a:solidFill>
              </a:rPr>
              <a:t>bắt</a:t>
            </a:r>
            <a:r>
              <a:rPr lang="en-US" sz="1600" dirty="0" smtClean="0">
                <a:solidFill>
                  <a:schemeClr val="tx1"/>
                </a:solidFill>
              </a:rPr>
              <a:t> </a:t>
            </a:r>
            <a:r>
              <a:rPr lang="en-US" sz="1600" dirty="0" err="1" smtClean="0">
                <a:solidFill>
                  <a:schemeClr val="tx1"/>
                </a:solidFill>
              </a:rPr>
              <a:t>đầu</a:t>
            </a:r>
            <a:r>
              <a:rPr lang="en-US" sz="1600" dirty="0" smtClean="0">
                <a:solidFill>
                  <a:schemeClr val="tx1"/>
                </a:solidFill>
              </a:rPr>
              <a:t>: </a:t>
            </a:r>
            <a:r>
              <a:rPr lang="en-US" sz="1600" dirty="0" err="1" smtClean="0">
                <a:solidFill>
                  <a:schemeClr val="tx1"/>
                </a:solidFill>
              </a:rPr>
              <a:t>Khi</a:t>
            </a:r>
            <a:r>
              <a:rPr lang="en-US" sz="1600" dirty="0" smtClean="0">
                <a:solidFill>
                  <a:schemeClr val="tx1"/>
                </a:solidFill>
              </a:rPr>
              <a:t> </a:t>
            </a:r>
            <a:r>
              <a:rPr lang="en-US" sz="1600" dirty="0" err="1" smtClean="0">
                <a:solidFill>
                  <a:schemeClr val="tx1"/>
                </a:solidFill>
              </a:rPr>
              <a:t>người</a:t>
            </a:r>
            <a:r>
              <a:rPr lang="en-US" sz="1600" dirty="0" smtClean="0">
                <a:solidFill>
                  <a:schemeClr val="tx1"/>
                </a:solidFill>
              </a:rPr>
              <a:t> </a:t>
            </a:r>
            <a:r>
              <a:rPr lang="en-US" sz="1600" dirty="0" err="1" smtClean="0">
                <a:solidFill>
                  <a:schemeClr val="tx1"/>
                </a:solidFill>
              </a:rPr>
              <a:t>chơi</a:t>
            </a:r>
            <a:r>
              <a:rPr lang="en-US" sz="1600" dirty="0" smtClean="0">
                <a:solidFill>
                  <a:schemeClr val="tx1"/>
                </a:solidFill>
              </a:rPr>
              <a:t> </a:t>
            </a:r>
            <a:r>
              <a:rPr lang="en-US" sz="1600" dirty="0" err="1" smtClean="0">
                <a:solidFill>
                  <a:schemeClr val="tx1"/>
                </a:solidFill>
              </a:rPr>
              <a:t>nhấp</a:t>
            </a:r>
            <a:r>
              <a:rPr lang="en-US" sz="1600" dirty="0" smtClean="0">
                <a:solidFill>
                  <a:schemeClr val="tx1"/>
                </a:solidFill>
              </a:rPr>
              <a:t> </a:t>
            </a:r>
            <a:r>
              <a:rPr lang="en-US" sz="1600" dirty="0" err="1" smtClean="0">
                <a:solidFill>
                  <a:schemeClr val="tx1"/>
                </a:solidFill>
              </a:rPr>
              <a:t>vào</a:t>
            </a:r>
            <a:r>
              <a:rPr lang="en-US" sz="1600" dirty="0" smtClean="0">
                <a:solidFill>
                  <a:schemeClr val="tx1"/>
                </a:solidFill>
              </a:rPr>
              <a:t> </a:t>
            </a:r>
            <a:r>
              <a:rPr lang="en-US" sz="1600" dirty="0" err="1" smtClean="0">
                <a:solidFill>
                  <a:schemeClr val="tx1"/>
                </a:solidFill>
              </a:rPr>
              <a:t>biểu</a:t>
            </a:r>
            <a:r>
              <a:rPr lang="en-US" sz="1600" dirty="0" smtClean="0">
                <a:solidFill>
                  <a:schemeClr val="tx1"/>
                </a:solidFill>
              </a:rPr>
              <a:t> </a:t>
            </a:r>
            <a:r>
              <a:rPr lang="en-US" sz="1600" dirty="0" err="1" smtClean="0">
                <a:solidFill>
                  <a:schemeClr val="tx1"/>
                </a:solidFill>
              </a:rPr>
              <a:t>tượng</a:t>
            </a:r>
            <a:r>
              <a:rPr lang="en-US" sz="1600" dirty="0" smtClean="0">
                <a:solidFill>
                  <a:schemeClr val="tx1"/>
                </a:solidFill>
              </a:rPr>
              <a:t>, </a:t>
            </a:r>
            <a:r>
              <a:rPr lang="en-US" sz="1600" dirty="0" err="1" smtClean="0">
                <a:solidFill>
                  <a:schemeClr val="tx1"/>
                </a:solidFill>
              </a:rPr>
              <a:t>chương</a:t>
            </a:r>
            <a:r>
              <a:rPr lang="en-US" sz="1600" dirty="0" smtClean="0">
                <a:solidFill>
                  <a:schemeClr val="tx1"/>
                </a:solidFill>
              </a:rPr>
              <a:t> </a:t>
            </a:r>
            <a:r>
              <a:rPr lang="en-US" sz="1600" dirty="0" err="1" smtClean="0">
                <a:solidFill>
                  <a:schemeClr val="tx1"/>
                </a:solidFill>
              </a:rPr>
              <a:t>trình</a:t>
            </a:r>
            <a:r>
              <a:rPr lang="en-US" sz="1600" dirty="0" smtClean="0">
                <a:solidFill>
                  <a:schemeClr val="tx1"/>
                </a:solidFill>
              </a:rPr>
              <a:t> </a:t>
            </a:r>
            <a:r>
              <a:rPr lang="en-US" sz="1600" dirty="0" err="1" smtClean="0">
                <a:solidFill>
                  <a:schemeClr val="tx1"/>
                </a:solidFill>
              </a:rPr>
              <a:t>cần</a:t>
            </a:r>
            <a:r>
              <a:rPr lang="en-US" sz="1600" dirty="0" smtClean="0">
                <a:solidFill>
                  <a:schemeClr val="tx1"/>
                </a:solidFill>
              </a:rPr>
              <a:t> </a:t>
            </a:r>
            <a:r>
              <a:rPr lang="en-US" sz="1600" dirty="0" err="1" smtClean="0">
                <a:solidFill>
                  <a:schemeClr val="tx1"/>
                </a:solidFill>
              </a:rPr>
              <a:t>theo</a:t>
            </a:r>
            <a:r>
              <a:rPr lang="en-US" sz="1600" dirty="0" smtClean="0">
                <a:solidFill>
                  <a:schemeClr val="tx1"/>
                </a:solidFill>
              </a:rPr>
              <a:t> </a:t>
            </a:r>
            <a:r>
              <a:rPr lang="en-US" sz="1600" dirty="0" err="1" smtClean="0">
                <a:solidFill>
                  <a:schemeClr val="tx1"/>
                </a:solidFill>
              </a:rPr>
              <a:t>dõi</a:t>
            </a:r>
            <a:r>
              <a:rPr lang="en-US" sz="1600" dirty="0" smtClean="0">
                <a:solidFill>
                  <a:schemeClr val="tx1"/>
                </a:solidFill>
              </a:rPr>
              <a:t> </a:t>
            </a:r>
            <a:r>
              <a:rPr lang="en-US" sz="1600" dirty="0" err="1" smtClean="0">
                <a:solidFill>
                  <a:schemeClr val="tx1"/>
                </a:solidFill>
              </a:rPr>
              <a:t>nếu</a:t>
            </a:r>
            <a:r>
              <a:rPr lang="en-US" sz="1600" dirty="0" smtClean="0">
                <a:solidFill>
                  <a:schemeClr val="tx1"/>
                </a:solidFill>
              </a:rPr>
              <a:t> </a:t>
            </a:r>
            <a:r>
              <a:rPr lang="en-US" sz="1600" dirty="0" err="1" smtClean="0">
                <a:solidFill>
                  <a:schemeClr val="tx1"/>
                </a:solidFill>
              </a:rPr>
              <a:t>đây</a:t>
            </a:r>
            <a:r>
              <a:rPr lang="en-US" sz="1600" dirty="0" smtClean="0">
                <a:solidFill>
                  <a:schemeClr val="tx1"/>
                </a:solidFill>
              </a:rPr>
              <a:t> </a:t>
            </a:r>
            <a:r>
              <a:rPr lang="en-US" sz="1600" dirty="0" err="1" smtClean="0">
                <a:solidFill>
                  <a:schemeClr val="tx1"/>
                </a:solidFill>
              </a:rPr>
              <a:t>là</a:t>
            </a:r>
            <a:r>
              <a:rPr lang="en-US" sz="1600" dirty="0" smtClean="0">
                <a:solidFill>
                  <a:schemeClr val="tx1"/>
                </a:solidFill>
              </a:rPr>
              <a:t> </a:t>
            </a:r>
            <a:r>
              <a:rPr lang="en-US" sz="1600" dirty="0" err="1" smtClean="0">
                <a:solidFill>
                  <a:schemeClr val="tx1"/>
                </a:solidFill>
              </a:rPr>
              <a:t>biểu</a:t>
            </a:r>
            <a:r>
              <a:rPr lang="en-US" sz="1600" dirty="0" smtClean="0">
                <a:solidFill>
                  <a:schemeClr val="tx1"/>
                </a:solidFill>
              </a:rPr>
              <a:t> </a:t>
            </a:r>
            <a:r>
              <a:rPr lang="en-US" sz="1600" dirty="0" err="1" smtClean="0">
                <a:solidFill>
                  <a:schemeClr val="tx1"/>
                </a:solidFill>
              </a:rPr>
              <a:t>tượng</a:t>
            </a:r>
            <a:r>
              <a:rPr lang="en-US" sz="1600" dirty="0" smtClean="0">
                <a:solidFill>
                  <a:schemeClr val="tx1"/>
                </a:solidFill>
              </a:rPr>
              <a:t> </a:t>
            </a:r>
            <a:r>
              <a:rPr lang="en-US" sz="1600" dirty="0" err="1" smtClean="0">
                <a:solidFill>
                  <a:schemeClr val="tx1"/>
                </a:solidFill>
              </a:rPr>
              <a:t>đầu</a:t>
            </a:r>
            <a:r>
              <a:rPr lang="en-US" sz="1600" dirty="0" smtClean="0">
                <a:solidFill>
                  <a:schemeClr val="tx1"/>
                </a:solidFill>
              </a:rPr>
              <a:t> </a:t>
            </a:r>
            <a:r>
              <a:rPr lang="en-US" sz="1600" dirty="0" err="1" smtClean="0">
                <a:solidFill>
                  <a:schemeClr val="tx1"/>
                </a:solidFill>
              </a:rPr>
              <a:t>tiền</a:t>
            </a:r>
            <a:r>
              <a:rPr lang="en-US" sz="1600" dirty="0" smtClean="0">
                <a:solidFill>
                  <a:schemeClr val="tx1"/>
                </a:solidFill>
              </a:rPr>
              <a:t> </a:t>
            </a:r>
            <a:r>
              <a:rPr lang="en-US" sz="1600" dirty="0" err="1" smtClean="0">
                <a:solidFill>
                  <a:schemeClr val="tx1"/>
                </a:solidFill>
              </a:rPr>
              <a:t>của</a:t>
            </a:r>
            <a:r>
              <a:rPr lang="en-US" sz="1600" dirty="0" smtClean="0">
                <a:solidFill>
                  <a:schemeClr val="tx1"/>
                </a:solidFill>
              </a:rPr>
              <a:t> </a:t>
            </a:r>
            <a:r>
              <a:rPr lang="en-US" sz="1600" dirty="0" err="1" smtClean="0">
                <a:solidFill>
                  <a:schemeClr val="tx1"/>
                </a:solidFill>
              </a:rPr>
              <a:t>cặp</a:t>
            </a:r>
            <a:r>
              <a:rPr lang="en-US" sz="1600" dirty="0" smtClean="0">
                <a:solidFill>
                  <a:schemeClr val="tx1"/>
                </a:solidFill>
              </a:rPr>
              <a:t> </a:t>
            </a:r>
            <a:r>
              <a:rPr lang="en-US" sz="1600" dirty="0" err="1" smtClean="0">
                <a:solidFill>
                  <a:schemeClr val="tx1"/>
                </a:solidFill>
              </a:rPr>
              <a:t>được</a:t>
            </a:r>
            <a:r>
              <a:rPr lang="en-US" sz="1600" dirty="0" smtClean="0">
                <a:solidFill>
                  <a:schemeClr val="tx1"/>
                </a:solidFill>
              </a:rPr>
              <a:t> </a:t>
            </a:r>
            <a:r>
              <a:rPr lang="en-US" sz="1600" dirty="0" err="1" smtClean="0">
                <a:solidFill>
                  <a:schemeClr val="tx1"/>
                </a:solidFill>
              </a:rPr>
              <a:t>nhấp</a:t>
            </a:r>
            <a:r>
              <a:rPr lang="en-US" sz="1600" dirty="0" smtClean="0">
                <a:solidFill>
                  <a:schemeClr val="tx1"/>
                </a:solidFill>
              </a:rPr>
              <a:t> </a:t>
            </a:r>
            <a:r>
              <a:rPr lang="en-US" sz="1600" dirty="0" err="1" smtClean="0">
                <a:solidFill>
                  <a:schemeClr val="tx1"/>
                </a:solidFill>
              </a:rPr>
              <a:t>vào</a:t>
            </a:r>
            <a:r>
              <a:rPr lang="en-US" sz="1600" dirty="0" smtClean="0">
                <a:solidFill>
                  <a:schemeClr val="tx1"/>
                </a:solidFill>
              </a:rPr>
              <a:t> </a:t>
            </a:r>
            <a:r>
              <a:rPr lang="en-US" sz="1600" dirty="0" err="1" smtClean="0">
                <a:solidFill>
                  <a:schemeClr val="tx1"/>
                </a:solidFill>
              </a:rPr>
              <a:t>hoặc</a:t>
            </a:r>
            <a:r>
              <a:rPr lang="en-US" sz="1600" dirty="0" smtClean="0">
                <a:solidFill>
                  <a:schemeClr val="tx1"/>
                </a:solidFill>
              </a:rPr>
              <a:t> </a:t>
            </a:r>
            <a:r>
              <a:rPr lang="en-US" sz="1600" dirty="0" err="1" smtClean="0">
                <a:solidFill>
                  <a:schemeClr val="tx1"/>
                </a:solidFill>
              </a:rPr>
              <a:t>biểu</a:t>
            </a:r>
            <a:r>
              <a:rPr lang="en-US" sz="1600" dirty="0" smtClean="0">
                <a:solidFill>
                  <a:schemeClr val="tx1"/>
                </a:solidFill>
              </a:rPr>
              <a:t> </a:t>
            </a:r>
            <a:r>
              <a:rPr lang="en-US" sz="1600" dirty="0" err="1" smtClean="0">
                <a:solidFill>
                  <a:schemeClr val="tx1"/>
                </a:solidFill>
              </a:rPr>
              <a:t>tượng</a:t>
            </a:r>
            <a:r>
              <a:rPr lang="en-US" sz="1600" dirty="0" smtClean="0">
                <a:solidFill>
                  <a:schemeClr val="tx1"/>
                </a:solidFill>
              </a:rPr>
              <a:t> </a:t>
            </a:r>
            <a:r>
              <a:rPr lang="en-US" sz="1600" dirty="0" err="1" smtClean="0">
                <a:solidFill>
                  <a:schemeClr val="tx1"/>
                </a:solidFill>
              </a:rPr>
              <a:t>thứ</a:t>
            </a:r>
            <a:r>
              <a:rPr lang="en-US" sz="1600" dirty="0" smtClean="0">
                <a:solidFill>
                  <a:schemeClr val="tx1"/>
                </a:solidFill>
              </a:rPr>
              <a:t> 2. </a:t>
            </a:r>
            <a:r>
              <a:rPr lang="en-US" sz="1600" dirty="0" err="1" smtClean="0">
                <a:solidFill>
                  <a:schemeClr val="tx1"/>
                </a:solidFill>
              </a:rPr>
              <a:t>Nếu</a:t>
            </a:r>
            <a:r>
              <a:rPr lang="en-US" sz="1600" dirty="0" smtClean="0">
                <a:solidFill>
                  <a:schemeClr val="tx1"/>
                </a:solidFill>
              </a:rPr>
              <a:t> </a:t>
            </a:r>
            <a:r>
              <a:rPr lang="en-US" sz="1600" dirty="0" err="1" smtClean="0">
                <a:solidFill>
                  <a:schemeClr val="tx1"/>
                </a:solidFill>
              </a:rPr>
              <a:t>firstSelection</a:t>
            </a:r>
            <a:r>
              <a:rPr lang="en-US" sz="1600" dirty="0" smtClean="0">
                <a:solidFill>
                  <a:schemeClr val="tx1"/>
                </a:solidFill>
              </a:rPr>
              <a:t>= None: </a:t>
            </a:r>
            <a:r>
              <a:rPr lang="en-US" sz="1600" dirty="0" err="1" smtClean="0">
                <a:solidFill>
                  <a:schemeClr val="tx1"/>
                </a:solidFill>
              </a:rPr>
              <a:t>lần</a:t>
            </a:r>
            <a:r>
              <a:rPr lang="en-US" sz="1600" dirty="0" smtClean="0">
                <a:solidFill>
                  <a:schemeClr val="tx1"/>
                </a:solidFill>
              </a:rPr>
              <a:t> </a:t>
            </a:r>
            <a:r>
              <a:rPr lang="en-US" sz="1600" dirty="0" err="1" smtClean="0">
                <a:solidFill>
                  <a:schemeClr val="tx1"/>
                </a:solidFill>
              </a:rPr>
              <a:t>nhấp</a:t>
            </a:r>
            <a:r>
              <a:rPr lang="en-US" sz="1600" dirty="0" smtClean="0">
                <a:solidFill>
                  <a:schemeClr val="tx1"/>
                </a:solidFill>
              </a:rPr>
              <a:t> </a:t>
            </a:r>
            <a:r>
              <a:rPr lang="en-US" sz="1600" dirty="0" err="1" smtClean="0">
                <a:solidFill>
                  <a:schemeClr val="tx1"/>
                </a:solidFill>
              </a:rPr>
              <a:t>chuột</a:t>
            </a:r>
            <a:r>
              <a:rPr lang="en-US" sz="1600" dirty="0" smtClean="0">
                <a:solidFill>
                  <a:schemeClr val="tx1"/>
                </a:solidFill>
              </a:rPr>
              <a:t> </a:t>
            </a:r>
            <a:r>
              <a:rPr lang="en-US" sz="1600" dirty="0" err="1" smtClean="0">
                <a:solidFill>
                  <a:schemeClr val="tx1"/>
                </a:solidFill>
              </a:rPr>
              <a:t>đầu</a:t>
            </a:r>
            <a:r>
              <a:rPr lang="en-US" sz="1600" dirty="0" smtClean="0">
                <a:solidFill>
                  <a:schemeClr val="tx1"/>
                </a:solidFill>
              </a:rPr>
              <a:t> </a:t>
            </a:r>
            <a:r>
              <a:rPr lang="en-US" sz="1600" dirty="0" err="1" smtClean="0">
                <a:solidFill>
                  <a:schemeClr val="tx1"/>
                </a:solidFill>
              </a:rPr>
              <a:t>tiền</a:t>
            </a:r>
            <a:r>
              <a:rPr lang="en-US" sz="1600" dirty="0" smtClean="0">
                <a:solidFill>
                  <a:schemeClr val="tx1"/>
                </a:solidFill>
              </a:rPr>
              <a:t> </a:t>
            </a:r>
            <a:r>
              <a:rPr lang="en-US" sz="1600" dirty="0" err="1" smtClean="0">
                <a:solidFill>
                  <a:schemeClr val="tx1"/>
                </a:solidFill>
              </a:rPr>
              <a:t>và</a:t>
            </a:r>
            <a:r>
              <a:rPr lang="en-US" sz="1600" dirty="0" smtClean="0">
                <a:solidFill>
                  <a:schemeClr val="tx1"/>
                </a:solidFill>
              </a:rPr>
              <a:t> </a:t>
            </a:r>
            <a:r>
              <a:rPr lang="en-US" sz="1600" dirty="0" err="1" smtClean="0">
                <a:solidFill>
                  <a:schemeClr val="tx1"/>
                </a:solidFill>
              </a:rPr>
              <a:t>nó</a:t>
            </a:r>
            <a:r>
              <a:rPr lang="en-US" sz="1600" dirty="0" smtClean="0">
                <a:solidFill>
                  <a:schemeClr val="tx1"/>
                </a:solidFill>
              </a:rPr>
              <a:t> </a:t>
            </a:r>
            <a:r>
              <a:rPr lang="en-US" sz="1600" dirty="0" err="1" smtClean="0">
                <a:solidFill>
                  <a:schemeClr val="tx1"/>
                </a:solidFill>
              </a:rPr>
              <a:t>được</a:t>
            </a:r>
            <a:r>
              <a:rPr lang="en-US" sz="1600" dirty="0" smtClean="0">
                <a:solidFill>
                  <a:schemeClr val="tx1"/>
                </a:solidFill>
              </a:rPr>
              <a:t> </a:t>
            </a:r>
            <a:r>
              <a:rPr lang="en-US" sz="1600" dirty="0" err="1" smtClean="0">
                <a:solidFill>
                  <a:schemeClr val="tx1"/>
                </a:solidFill>
              </a:rPr>
              <a:t>lưu</a:t>
            </a:r>
            <a:r>
              <a:rPr lang="en-US" sz="1600" dirty="0" smtClean="0">
                <a:solidFill>
                  <a:schemeClr val="tx1"/>
                </a:solidFill>
              </a:rPr>
              <a:t> </a:t>
            </a:r>
            <a:r>
              <a:rPr lang="en-US" sz="1600" dirty="0" err="1" smtClean="0">
                <a:solidFill>
                  <a:schemeClr val="tx1"/>
                </a:solidFill>
              </a:rPr>
              <a:t>trữ</a:t>
            </a:r>
            <a:r>
              <a:rPr lang="en-US" sz="1600" dirty="0" smtClean="0">
                <a:solidFill>
                  <a:schemeClr val="tx1"/>
                </a:solidFill>
              </a:rPr>
              <a:t> </a:t>
            </a:r>
            <a:r>
              <a:rPr lang="en-US" sz="1600" dirty="0" err="1" smtClean="0">
                <a:solidFill>
                  <a:schemeClr val="tx1"/>
                </a:solidFill>
              </a:rPr>
              <a:t>tọa</a:t>
            </a:r>
            <a:r>
              <a:rPr lang="en-US" sz="1600" dirty="0" smtClean="0">
                <a:solidFill>
                  <a:schemeClr val="tx1"/>
                </a:solidFill>
              </a:rPr>
              <a:t> </a:t>
            </a:r>
            <a:r>
              <a:rPr lang="en-US" sz="1600" dirty="0" err="1" smtClean="0">
                <a:solidFill>
                  <a:schemeClr val="tx1"/>
                </a:solidFill>
              </a:rPr>
              <a:t>độ</a:t>
            </a:r>
            <a:r>
              <a:rPr lang="en-US" sz="1600" dirty="0" smtClean="0">
                <a:solidFill>
                  <a:schemeClr val="tx1"/>
                </a:solidFill>
              </a:rPr>
              <a:t> XY. </a:t>
            </a:r>
            <a:r>
              <a:rPr lang="en-US" sz="1600" dirty="0" err="1" smtClean="0">
                <a:solidFill>
                  <a:schemeClr val="tx1"/>
                </a:solidFill>
              </a:rPr>
              <a:t>Lần</a:t>
            </a:r>
            <a:r>
              <a:rPr lang="en-US" sz="1600" dirty="0" smtClean="0">
                <a:solidFill>
                  <a:schemeClr val="tx1"/>
                </a:solidFill>
              </a:rPr>
              <a:t> </a:t>
            </a:r>
            <a:r>
              <a:rPr lang="en-US" sz="1600" dirty="0" err="1" smtClean="0">
                <a:solidFill>
                  <a:schemeClr val="tx1"/>
                </a:solidFill>
              </a:rPr>
              <a:t>nhấp</a:t>
            </a:r>
            <a:r>
              <a:rPr lang="en-US" sz="1600" dirty="0" smtClean="0">
                <a:solidFill>
                  <a:schemeClr val="tx1"/>
                </a:solidFill>
              </a:rPr>
              <a:t> </a:t>
            </a:r>
            <a:r>
              <a:rPr lang="en-US" sz="1600" dirty="0" err="1" smtClean="0">
                <a:solidFill>
                  <a:schemeClr val="tx1"/>
                </a:solidFill>
              </a:rPr>
              <a:t>thứ</a:t>
            </a:r>
            <a:r>
              <a:rPr lang="en-US" sz="1600" dirty="0" smtClean="0">
                <a:solidFill>
                  <a:schemeClr val="tx1"/>
                </a:solidFill>
              </a:rPr>
              <a:t> 2 </a:t>
            </a:r>
            <a:r>
              <a:rPr lang="en-US" sz="1600" dirty="0" err="1" smtClean="0">
                <a:solidFill>
                  <a:schemeClr val="tx1"/>
                </a:solidFill>
              </a:rPr>
              <a:t>giá</a:t>
            </a:r>
            <a:r>
              <a:rPr lang="en-US" sz="1600" dirty="0" smtClean="0">
                <a:solidFill>
                  <a:schemeClr val="tx1"/>
                </a:solidFill>
              </a:rPr>
              <a:t> </a:t>
            </a:r>
            <a:r>
              <a:rPr lang="en-US" sz="1600" dirty="0" err="1" smtClean="0">
                <a:solidFill>
                  <a:schemeClr val="tx1"/>
                </a:solidFill>
              </a:rPr>
              <a:t>trị</a:t>
            </a:r>
            <a:r>
              <a:rPr lang="en-US" sz="1600" dirty="0" smtClean="0">
                <a:solidFill>
                  <a:schemeClr val="tx1"/>
                </a:solidFill>
              </a:rPr>
              <a:t> </a:t>
            </a:r>
            <a:r>
              <a:rPr lang="en-US" sz="1600" dirty="0" err="1" smtClean="0">
                <a:solidFill>
                  <a:schemeClr val="tx1"/>
                </a:solidFill>
              </a:rPr>
              <a:t>sẽ</a:t>
            </a:r>
            <a:r>
              <a:rPr lang="en-US" sz="1600" dirty="0" smtClean="0">
                <a:solidFill>
                  <a:schemeClr val="tx1"/>
                </a:solidFill>
              </a:rPr>
              <a:t> </a:t>
            </a:r>
            <a:r>
              <a:rPr lang="en-US" sz="1600" dirty="0" err="1" smtClean="0">
                <a:solidFill>
                  <a:schemeClr val="tx1"/>
                </a:solidFill>
              </a:rPr>
              <a:t>firstSelection</a:t>
            </a:r>
            <a:r>
              <a:rPr lang="en-US" sz="1600" dirty="0" smtClean="0">
                <a:solidFill>
                  <a:schemeClr val="tx1"/>
                </a:solidFill>
              </a:rPr>
              <a:t> </a:t>
            </a:r>
            <a:r>
              <a:rPr lang="en-US" sz="1600" dirty="0" err="1" smtClean="0">
                <a:solidFill>
                  <a:schemeClr val="tx1"/>
                </a:solidFill>
              </a:rPr>
              <a:t>là</a:t>
            </a:r>
            <a:r>
              <a:rPr lang="en-US" sz="1600" dirty="0" smtClean="0">
                <a:solidFill>
                  <a:schemeClr val="tx1"/>
                </a:solidFill>
              </a:rPr>
              <a:t> tuple.</a:t>
            </a:r>
            <a:br>
              <a:rPr lang="en-US" sz="1600" dirty="0" smtClean="0">
                <a:solidFill>
                  <a:schemeClr val="tx1"/>
                </a:solidFill>
              </a:rPr>
            </a:br>
            <a:r>
              <a:rPr lang="en-US" sz="1600" dirty="0">
                <a:solidFill>
                  <a:schemeClr val="tx1"/>
                </a:solidFill>
              </a:rPr>
              <a:t> </a:t>
            </a:r>
            <a:r>
              <a:rPr lang="en-US" sz="1600" dirty="0" err="1" smtClean="0">
                <a:solidFill>
                  <a:schemeClr val="tx1"/>
                </a:solidFill>
              </a:rPr>
              <a:t>DISPLAYSURF.fill</a:t>
            </a:r>
            <a:r>
              <a:rPr lang="en-US" sz="1600" dirty="0" smtClean="0">
                <a:solidFill>
                  <a:schemeClr val="tx1"/>
                </a:solidFill>
              </a:rPr>
              <a:t>( BGCOLOR): </a:t>
            </a:r>
            <a:r>
              <a:rPr lang="en-US" sz="1600" dirty="0" err="1" smtClean="0">
                <a:solidFill>
                  <a:schemeClr val="tx1"/>
                </a:solidFill>
              </a:rPr>
              <a:t>đầu</a:t>
            </a:r>
            <a:r>
              <a:rPr lang="en-US" sz="1600" dirty="0" smtClean="0">
                <a:solidFill>
                  <a:schemeClr val="tx1"/>
                </a:solidFill>
              </a:rPr>
              <a:t> </a:t>
            </a:r>
            <a:r>
              <a:rPr lang="en-US" sz="1600" dirty="0" err="1" smtClean="0">
                <a:solidFill>
                  <a:schemeClr val="tx1"/>
                </a:solidFill>
              </a:rPr>
              <a:t>trò</a:t>
            </a:r>
            <a:r>
              <a:rPr lang="en-US" sz="1600" dirty="0" smtClean="0">
                <a:solidFill>
                  <a:schemeClr val="tx1"/>
                </a:solidFill>
              </a:rPr>
              <a:t> </a:t>
            </a:r>
            <a:r>
              <a:rPr lang="en-US" sz="1600" dirty="0" err="1" smtClean="0">
                <a:solidFill>
                  <a:schemeClr val="tx1"/>
                </a:solidFill>
              </a:rPr>
              <a:t>chơi</a:t>
            </a:r>
            <a:r>
              <a:rPr lang="en-US" sz="1600" dirty="0" smtClean="0">
                <a:solidFill>
                  <a:schemeClr val="tx1"/>
                </a:solidFill>
              </a:rPr>
              <a:t> </a:t>
            </a:r>
            <a:r>
              <a:rPr lang="en-US" sz="1600" dirty="0" err="1" smtClean="0">
                <a:solidFill>
                  <a:schemeClr val="tx1"/>
                </a:solidFill>
              </a:rPr>
              <a:t>tất</a:t>
            </a:r>
            <a:r>
              <a:rPr lang="en-US" sz="1600" dirty="0" smtClean="0">
                <a:solidFill>
                  <a:schemeClr val="tx1"/>
                </a:solidFill>
              </a:rPr>
              <a:t> </a:t>
            </a:r>
            <a:r>
              <a:rPr lang="en-US" sz="1600" dirty="0" err="1" smtClean="0">
                <a:solidFill>
                  <a:schemeClr val="tx1"/>
                </a:solidFill>
              </a:rPr>
              <a:t>cả</a:t>
            </a:r>
            <a:r>
              <a:rPr lang="en-US" sz="1600" dirty="0" smtClean="0">
                <a:solidFill>
                  <a:schemeClr val="tx1"/>
                </a:solidFill>
              </a:rPr>
              <a:t> </a:t>
            </a:r>
            <a:r>
              <a:rPr lang="en-US" sz="1600" dirty="0" err="1" smtClean="0">
                <a:solidFill>
                  <a:schemeClr val="tx1"/>
                </a:solidFill>
              </a:rPr>
              <a:t>các</a:t>
            </a:r>
            <a:r>
              <a:rPr lang="en-US" sz="1600" dirty="0" smtClean="0">
                <a:solidFill>
                  <a:schemeClr val="tx1"/>
                </a:solidFill>
              </a:rPr>
              <a:t> ô </a:t>
            </a:r>
            <a:r>
              <a:rPr lang="en-US" sz="1600" dirty="0" err="1" smtClean="0">
                <a:solidFill>
                  <a:schemeClr val="tx1"/>
                </a:solidFill>
              </a:rPr>
              <a:t>sẽ</a:t>
            </a:r>
            <a:r>
              <a:rPr lang="en-US" sz="1600" dirty="0" smtClean="0">
                <a:solidFill>
                  <a:schemeClr val="tx1"/>
                </a:solidFill>
              </a:rPr>
              <a:t> </a:t>
            </a:r>
            <a:r>
              <a:rPr lang="en-US" sz="1600" dirty="0" err="1" smtClean="0">
                <a:solidFill>
                  <a:schemeClr val="tx1"/>
                </a:solidFill>
              </a:rPr>
              <a:t>nhanh</a:t>
            </a:r>
            <a:r>
              <a:rPr lang="en-US" sz="1600" dirty="0" smtClean="0">
                <a:solidFill>
                  <a:schemeClr val="tx1"/>
                </a:solidFill>
              </a:rPr>
              <a:t> </a:t>
            </a:r>
            <a:r>
              <a:rPr lang="en-US" sz="1600" dirty="0" err="1" smtClean="0">
                <a:solidFill>
                  <a:schemeClr val="tx1"/>
                </a:solidFill>
              </a:rPr>
              <a:t>chóng</a:t>
            </a:r>
            <a:r>
              <a:rPr lang="en-US" sz="1600" dirty="0" smtClean="0">
                <a:solidFill>
                  <a:schemeClr val="tx1"/>
                </a:solidFill>
              </a:rPr>
              <a:t> </a:t>
            </a:r>
            <a:r>
              <a:rPr lang="en-US" sz="1600" dirty="0" err="1" smtClean="0">
                <a:solidFill>
                  <a:schemeClr val="tx1"/>
                </a:solidFill>
              </a:rPr>
              <a:t>được</a:t>
            </a:r>
            <a:r>
              <a:rPr lang="en-US" sz="1600" dirty="0" smtClean="0">
                <a:solidFill>
                  <a:schemeClr val="tx1"/>
                </a:solidFill>
              </a:rPr>
              <a:t> </a:t>
            </a:r>
            <a:r>
              <a:rPr lang="en-US" sz="1600" dirty="0" err="1" smtClean="0">
                <a:solidFill>
                  <a:schemeClr val="tx1"/>
                </a:solidFill>
              </a:rPr>
              <a:t>che</a:t>
            </a:r>
            <a:r>
              <a:rPr lang="en-US" sz="1600" dirty="0" smtClean="0">
                <a:solidFill>
                  <a:schemeClr val="tx1"/>
                </a:solidFill>
              </a:rPr>
              <a:t> </a:t>
            </a:r>
            <a:r>
              <a:rPr lang="en-US" sz="1600" dirty="0" err="1" smtClean="0">
                <a:solidFill>
                  <a:schemeClr val="tx1"/>
                </a:solidFill>
              </a:rPr>
              <a:t>đậy</a:t>
            </a:r>
            <a:r>
              <a:rPr lang="en-US" sz="1600" dirty="0" smtClean="0">
                <a:solidFill>
                  <a:schemeClr val="tx1"/>
                </a:solidFill>
              </a:rPr>
              <a:t> </a:t>
            </a:r>
            <a:r>
              <a:rPr lang="en-US" sz="1600" dirty="0" err="1" smtClean="0">
                <a:solidFill>
                  <a:schemeClr val="tx1"/>
                </a:solidFill>
              </a:rPr>
              <a:t>và</a:t>
            </a:r>
            <a:r>
              <a:rPr lang="en-US" sz="1600" dirty="0" smtClean="0">
                <a:solidFill>
                  <a:schemeClr val="tx1"/>
                </a:solidFill>
              </a:rPr>
              <a:t> </a:t>
            </a:r>
            <a:r>
              <a:rPr lang="en-US" sz="1600" dirty="0" err="1" smtClean="0">
                <a:solidFill>
                  <a:schemeClr val="tx1"/>
                </a:solidFill>
              </a:rPr>
              <a:t>phát</a:t>
            </a:r>
            <a:r>
              <a:rPr lang="en-US" sz="1600" dirty="0" smtClean="0">
                <a:solidFill>
                  <a:schemeClr val="tx1"/>
                </a:solidFill>
              </a:rPr>
              <a:t> </a:t>
            </a:r>
            <a:r>
              <a:rPr lang="en-US" sz="1600" dirty="0" err="1" smtClean="0">
                <a:solidFill>
                  <a:schemeClr val="tx1"/>
                </a:solidFill>
              </a:rPr>
              <a:t>hiện</a:t>
            </a:r>
            <a:r>
              <a:rPr lang="en-US" sz="1600" dirty="0" smtClean="0">
                <a:solidFill>
                  <a:schemeClr val="tx1"/>
                </a:solidFill>
              </a:rPr>
              <a:t> </a:t>
            </a:r>
            <a:r>
              <a:rPr lang="en-US" sz="1600" dirty="0" err="1" smtClean="0">
                <a:solidFill>
                  <a:schemeClr val="tx1"/>
                </a:solidFill>
              </a:rPr>
              <a:t>ra</a:t>
            </a:r>
            <a:r>
              <a:rPr lang="en-US" sz="1600" dirty="0" smtClean="0">
                <a:solidFill>
                  <a:schemeClr val="tx1"/>
                </a:solidFill>
              </a:rPr>
              <a:t> 1 </a:t>
            </a:r>
            <a:r>
              <a:rPr lang="en-US" sz="1600" dirty="0" err="1" smtClean="0">
                <a:solidFill>
                  <a:schemeClr val="tx1"/>
                </a:solidFill>
              </a:rPr>
              <a:t>cách</a:t>
            </a:r>
            <a:r>
              <a:rPr lang="en-US" sz="1600" dirty="0" smtClean="0">
                <a:solidFill>
                  <a:schemeClr val="tx1"/>
                </a:solidFill>
              </a:rPr>
              <a:t> </a:t>
            </a:r>
            <a:r>
              <a:rPr lang="en-US" sz="1600" dirty="0" err="1" smtClean="0">
                <a:solidFill>
                  <a:schemeClr val="tx1"/>
                </a:solidFill>
              </a:rPr>
              <a:t>ngẫu</a:t>
            </a:r>
            <a:r>
              <a:rPr lang="en-US" sz="1600" dirty="0" smtClean="0">
                <a:solidFill>
                  <a:schemeClr val="tx1"/>
                </a:solidFill>
              </a:rPr>
              <a:t> </a:t>
            </a:r>
            <a:r>
              <a:rPr lang="en-US" sz="1600" dirty="0" err="1" smtClean="0">
                <a:solidFill>
                  <a:schemeClr val="tx1"/>
                </a:solidFill>
              </a:rPr>
              <a:t>nhiên</a:t>
            </a:r>
            <a:r>
              <a:rPr lang="en-US" sz="1600" dirty="0" smtClean="0">
                <a:solidFill>
                  <a:schemeClr val="tx1"/>
                </a:solidFill>
              </a:rPr>
              <a:t> </a:t>
            </a:r>
            <a:r>
              <a:rPr lang="en-US" sz="1600" dirty="0" err="1" smtClean="0">
                <a:solidFill>
                  <a:schemeClr val="tx1"/>
                </a:solidFill>
              </a:rPr>
              <a:t>để</a:t>
            </a:r>
            <a:r>
              <a:rPr lang="en-US" sz="1600" dirty="0" smtClean="0">
                <a:solidFill>
                  <a:schemeClr val="tx1"/>
                </a:solidFill>
              </a:rPr>
              <a:t> </a:t>
            </a:r>
            <a:r>
              <a:rPr lang="en-US" sz="1600" dirty="0" err="1" smtClean="0">
                <a:solidFill>
                  <a:schemeClr val="tx1"/>
                </a:solidFill>
              </a:rPr>
              <a:t>cho</a:t>
            </a:r>
            <a:r>
              <a:rPr lang="en-US" sz="1600" dirty="0" smtClean="0">
                <a:solidFill>
                  <a:schemeClr val="tx1"/>
                </a:solidFill>
              </a:rPr>
              <a:t> </a:t>
            </a:r>
            <a:r>
              <a:rPr lang="en-US" sz="1600" dirty="0" err="1" smtClean="0">
                <a:solidFill>
                  <a:schemeClr val="tx1"/>
                </a:solidFill>
              </a:rPr>
              <a:t>người</a:t>
            </a:r>
            <a:r>
              <a:rPr lang="en-US" sz="1600" dirty="0" smtClean="0">
                <a:solidFill>
                  <a:schemeClr val="tx1"/>
                </a:solidFill>
              </a:rPr>
              <a:t> </a:t>
            </a:r>
            <a:r>
              <a:rPr lang="en-US" sz="1600" dirty="0" err="1" smtClean="0">
                <a:solidFill>
                  <a:schemeClr val="tx1"/>
                </a:solidFill>
              </a:rPr>
              <a:t>chơi</a:t>
            </a:r>
            <a:r>
              <a:rPr lang="en-US" sz="1600" dirty="0" smtClean="0">
                <a:solidFill>
                  <a:schemeClr val="tx1"/>
                </a:solidFill>
              </a:rPr>
              <a:t> </a:t>
            </a:r>
            <a:r>
              <a:rPr lang="en-US" sz="1600" dirty="0" err="1" smtClean="0">
                <a:solidFill>
                  <a:schemeClr val="tx1"/>
                </a:solidFill>
              </a:rPr>
              <a:t>xem</a:t>
            </a:r>
            <a:r>
              <a:rPr lang="en-US" sz="1600" dirty="0" smtClean="0">
                <a:solidFill>
                  <a:schemeClr val="tx1"/>
                </a:solidFill>
              </a:rPr>
              <a:t> </a:t>
            </a:r>
            <a:r>
              <a:rPr lang="en-US" sz="1600" dirty="0" err="1" smtClean="0">
                <a:solidFill>
                  <a:schemeClr val="tx1"/>
                </a:solidFill>
              </a:rPr>
              <a:t>lén</a:t>
            </a:r>
            <a:r>
              <a:rPr lang="en-US" sz="1600" dirty="0" smtClean="0">
                <a:solidFill>
                  <a:schemeClr val="tx1"/>
                </a:solidFill>
              </a:rPr>
              <a:t> </a:t>
            </a:r>
            <a:r>
              <a:rPr lang="en-US" sz="1600" dirty="0" err="1" smtClean="0">
                <a:solidFill>
                  <a:schemeClr val="tx1"/>
                </a:solidFill>
              </a:rPr>
              <a:t>các</a:t>
            </a:r>
            <a:r>
              <a:rPr lang="en-US" sz="1600" dirty="0" smtClean="0">
                <a:solidFill>
                  <a:schemeClr val="tx1"/>
                </a:solidFill>
              </a:rPr>
              <a:t> </a:t>
            </a:r>
            <a:r>
              <a:rPr lang="en-US" sz="1600" dirty="0" err="1" smtClean="0">
                <a:solidFill>
                  <a:schemeClr val="tx1"/>
                </a:solidFill>
              </a:rPr>
              <a:t>biểu</a:t>
            </a:r>
            <a:r>
              <a:rPr lang="en-US" sz="1600" dirty="0" smtClean="0">
                <a:solidFill>
                  <a:schemeClr val="tx1"/>
                </a:solidFill>
              </a:rPr>
              <a:t> </a:t>
            </a:r>
            <a:r>
              <a:rPr lang="en-US" sz="1600" dirty="0" err="1" smtClean="0">
                <a:solidFill>
                  <a:schemeClr val="tx1"/>
                </a:solidFill>
              </a:rPr>
              <a:t>tượng</a:t>
            </a:r>
            <a:r>
              <a:rPr lang="en-US" sz="1600" dirty="0" smtClean="0">
                <a:solidFill>
                  <a:schemeClr val="tx1"/>
                </a:solidFill>
              </a:rPr>
              <a:t> </a:t>
            </a:r>
            <a:r>
              <a:rPr lang="en-US" sz="1600" dirty="0" err="1" smtClean="0">
                <a:solidFill>
                  <a:schemeClr val="tx1"/>
                </a:solidFill>
              </a:rPr>
              <a:t>nẳm</a:t>
            </a:r>
            <a:r>
              <a:rPr lang="en-US" sz="1600" dirty="0" smtClean="0">
                <a:solidFill>
                  <a:schemeClr val="tx1"/>
                </a:solidFill>
              </a:rPr>
              <a:t> </a:t>
            </a:r>
            <a:r>
              <a:rPr lang="en-US" sz="1600" dirty="0" err="1" smtClean="0">
                <a:solidFill>
                  <a:schemeClr val="tx1"/>
                </a:solidFill>
              </a:rPr>
              <a:t>dưới</a:t>
            </a:r>
            <a:r>
              <a:rPr lang="en-US" sz="1600" dirty="0" smtClean="0">
                <a:solidFill>
                  <a:schemeClr val="tx1"/>
                </a:solidFill>
              </a:rPr>
              <a:t> c </a:t>
            </a:r>
            <a:r>
              <a:rPr lang="en-US" sz="1600" dirty="0" err="1" smtClean="0">
                <a:solidFill>
                  <a:schemeClr val="tx1"/>
                </a:solidFill>
              </a:rPr>
              <a:t>ác</a:t>
            </a:r>
            <a:r>
              <a:rPr lang="en-US" sz="1600" dirty="0" smtClean="0">
                <a:solidFill>
                  <a:schemeClr val="tx1"/>
                </a:solidFill>
              </a:rPr>
              <a:t> ô </a:t>
            </a:r>
            <a:r>
              <a:rPr lang="en-US" sz="1600" dirty="0" err="1" smtClean="0">
                <a:solidFill>
                  <a:schemeClr val="tx1"/>
                </a:solidFill>
              </a:rPr>
              <a:t>nào</a:t>
            </a:r>
            <a:r>
              <a:rPr lang="en-US" sz="1600" dirty="0" smtClean="0">
                <a:solidFill>
                  <a:schemeClr val="tx1"/>
                </a:solidFill>
              </a:rPr>
              <a:t>. </a:t>
            </a:r>
            <a:r>
              <a:rPr lang="en-US" sz="1600" dirty="0" err="1" smtClean="0">
                <a:solidFill>
                  <a:schemeClr val="tx1"/>
                </a:solidFill>
              </a:rPr>
              <a:t>Tất</a:t>
            </a:r>
            <a:r>
              <a:rPr lang="en-US" sz="1600" dirty="0" smtClean="0">
                <a:solidFill>
                  <a:schemeClr val="tx1"/>
                </a:solidFill>
              </a:rPr>
              <a:t> </a:t>
            </a:r>
            <a:r>
              <a:rPr lang="en-US" sz="1600" dirty="0" err="1" smtClean="0">
                <a:solidFill>
                  <a:schemeClr val="tx1"/>
                </a:solidFill>
              </a:rPr>
              <a:t>cả</a:t>
            </a:r>
            <a:r>
              <a:rPr lang="en-US" sz="1600" dirty="0" smtClean="0">
                <a:solidFill>
                  <a:schemeClr val="tx1"/>
                </a:solidFill>
              </a:rPr>
              <a:t> </a:t>
            </a:r>
            <a:r>
              <a:rPr lang="en-US" sz="1600" dirty="0" err="1" smtClean="0">
                <a:solidFill>
                  <a:schemeClr val="tx1"/>
                </a:solidFill>
              </a:rPr>
              <a:t>sẻ</a:t>
            </a:r>
            <a:r>
              <a:rPr lang="en-US" sz="1600" dirty="0" smtClean="0">
                <a:solidFill>
                  <a:schemeClr val="tx1"/>
                </a:solidFill>
              </a:rPr>
              <a:t> </a:t>
            </a:r>
            <a:r>
              <a:rPr lang="en-US" sz="1600" dirty="0" err="1" smtClean="0">
                <a:solidFill>
                  <a:schemeClr val="tx1"/>
                </a:solidFill>
              </a:rPr>
              <a:t>xảy</a:t>
            </a:r>
            <a:r>
              <a:rPr lang="en-US" sz="1600" dirty="0" smtClean="0">
                <a:solidFill>
                  <a:schemeClr val="tx1"/>
                </a:solidFill>
              </a:rPr>
              <a:t> </a:t>
            </a:r>
            <a:r>
              <a:rPr lang="en-US" sz="1600" dirty="0" err="1" smtClean="0">
                <a:solidFill>
                  <a:schemeClr val="tx1"/>
                </a:solidFill>
              </a:rPr>
              <a:t>ra</a:t>
            </a:r>
            <a:r>
              <a:rPr lang="en-US" sz="1600" dirty="0" smtClean="0">
                <a:solidFill>
                  <a:schemeClr val="tx1"/>
                </a:solidFill>
              </a:rPr>
              <a:t> </a:t>
            </a:r>
            <a:r>
              <a:rPr lang="en-US" sz="1600" dirty="0" err="1" smtClean="0">
                <a:solidFill>
                  <a:schemeClr val="tx1"/>
                </a:solidFill>
              </a:rPr>
              <a:t>trong</a:t>
            </a:r>
            <a:r>
              <a:rPr lang="en-US" sz="1600" dirty="0" smtClean="0">
                <a:solidFill>
                  <a:schemeClr val="tx1"/>
                </a:solidFill>
              </a:rPr>
              <a:t> </a:t>
            </a:r>
            <a:r>
              <a:rPr lang="en-US" sz="1600" dirty="0" err="1" smtClean="0">
                <a:solidFill>
                  <a:schemeClr val="tx1"/>
                </a:solidFill>
              </a:rPr>
              <a:t>hàm</a:t>
            </a:r>
            <a:r>
              <a:rPr lang="en-US" sz="1600" dirty="0" smtClean="0">
                <a:solidFill>
                  <a:schemeClr val="tx1"/>
                </a:solidFill>
              </a:rPr>
              <a:t> </a:t>
            </a:r>
            <a:r>
              <a:rPr lang="en-US" sz="1600" dirty="0" err="1" smtClean="0">
                <a:solidFill>
                  <a:schemeClr val="tx1"/>
                </a:solidFill>
              </a:rPr>
              <a:t>startGameAnimation</a:t>
            </a:r>
            <a:r>
              <a:rPr lang="en-US" sz="1600" dirty="0" smtClean="0">
                <a:solidFill>
                  <a:schemeClr val="tx1"/>
                </a:solidFill>
              </a:rPr>
              <a:t>(). </a:t>
            </a:r>
            <a:r>
              <a:rPr lang="en-US" sz="1600" dirty="0" err="1" smtClean="0">
                <a:solidFill>
                  <a:schemeClr val="tx1"/>
                </a:solidFill>
              </a:rPr>
              <a:t>Cung</a:t>
            </a:r>
            <a:r>
              <a:rPr lang="en-US" sz="1600" dirty="0" smtClean="0">
                <a:solidFill>
                  <a:schemeClr val="tx1"/>
                </a:solidFill>
              </a:rPr>
              <a:t> </a:t>
            </a:r>
            <a:r>
              <a:rPr lang="en-US" sz="1600" dirty="0" err="1" smtClean="0">
                <a:solidFill>
                  <a:schemeClr val="tx1"/>
                </a:solidFill>
              </a:rPr>
              <a:t>cấp</a:t>
            </a:r>
            <a:r>
              <a:rPr lang="en-US" sz="1600" dirty="0" smtClean="0">
                <a:solidFill>
                  <a:schemeClr val="tx1"/>
                </a:solidFill>
              </a:rPr>
              <a:t> </a:t>
            </a:r>
            <a:r>
              <a:rPr lang="en-US" sz="1600" dirty="0" err="1" smtClean="0">
                <a:solidFill>
                  <a:schemeClr val="tx1"/>
                </a:solidFill>
              </a:rPr>
              <a:t>cho</a:t>
            </a:r>
            <a:r>
              <a:rPr lang="en-US" sz="1600" dirty="0" smtClean="0">
                <a:solidFill>
                  <a:schemeClr val="tx1"/>
                </a:solidFill>
              </a:rPr>
              <a:t> </a:t>
            </a:r>
            <a:r>
              <a:rPr lang="en-US" sz="1600" dirty="0" err="1" smtClean="0">
                <a:solidFill>
                  <a:schemeClr val="tx1"/>
                </a:solidFill>
              </a:rPr>
              <a:t>người</a:t>
            </a:r>
            <a:r>
              <a:rPr lang="en-US" sz="1600" dirty="0" smtClean="0">
                <a:solidFill>
                  <a:schemeClr val="tx1"/>
                </a:solidFill>
              </a:rPr>
              <a:t> </a:t>
            </a:r>
            <a:r>
              <a:rPr lang="en-US" sz="1600" dirty="0" err="1" smtClean="0">
                <a:solidFill>
                  <a:schemeClr val="tx1"/>
                </a:solidFill>
              </a:rPr>
              <a:t>chơi</a:t>
            </a:r>
            <a:r>
              <a:rPr lang="en-US" sz="1600" dirty="0" smtClean="0">
                <a:solidFill>
                  <a:schemeClr val="tx1"/>
                </a:solidFill>
              </a:rPr>
              <a:t> </a:t>
            </a:r>
            <a:r>
              <a:rPr lang="en-US" sz="1600" dirty="0" err="1" smtClean="0">
                <a:solidFill>
                  <a:schemeClr val="tx1"/>
                </a:solidFill>
              </a:rPr>
              <a:t>cái</a:t>
            </a:r>
            <a:r>
              <a:rPr lang="en-US" sz="1600" dirty="0" smtClean="0">
                <a:solidFill>
                  <a:schemeClr val="tx1"/>
                </a:solidFill>
              </a:rPr>
              <a:t> </a:t>
            </a:r>
            <a:r>
              <a:rPr lang="en-US" sz="1600" dirty="0" err="1" smtClean="0">
                <a:solidFill>
                  <a:schemeClr val="tx1"/>
                </a:solidFill>
              </a:rPr>
              <a:t>nhìn</a:t>
            </a:r>
            <a:r>
              <a:rPr lang="en-US" sz="1600" dirty="0" smtClean="0">
                <a:solidFill>
                  <a:schemeClr val="tx1"/>
                </a:solidFill>
              </a:rPr>
              <a:t> </a:t>
            </a:r>
            <a:r>
              <a:rPr lang="en-US" sz="1600" dirty="0" err="1" smtClean="0">
                <a:solidFill>
                  <a:schemeClr val="tx1"/>
                </a:solidFill>
              </a:rPr>
              <a:t>lén</a:t>
            </a:r>
            <a:r>
              <a:rPr lang="en-US" sz="1600" dirty="0" smtClean="0">
                <a:solidFill>
                  <a:schemeClr val="tx1"/>
                </a:solidFill>
              </a:rPr>
              <a:t>( </a:t>
            </a:r>
            <a:r>
              <a:rPr lang="en-US" sz="1600" dirty="0" err="1" smtClean="0">
                <a:solidFill>
                  <a:schemeClr val="tx1"/>
                </a:solidFill>
              </a:rPr>
              <a:t>nhưng</a:t>
            </a:r>
            <a:r>
              <a:rPr lang="en-US" sz="1600" dirty="0" smtClean="0">
                <a:solidFill>
                  <a:schemeClr val="tx1"/>
                </a:solidFill>
              </a:rPr>
              <a:t> </a:t>
            </a:r>
            <a:r>
              <a:rPr lang="en-US" sz="1600" dirty="0" err="1" smtClean="0">
                <a:solidFill>
                  <a:schemeClr val="tx1"/>
                </a:solidFill>
              </a:rPr>
              <a:t>không</a:t>
            </a:r>
            <a:r>
              <a:rPr lang="en-US" sz="1600" dirty="0" smtClean="0">
                <a:solidFill>
                  <a:schemeClr val="tx1"/>
                </a:solidFill>
              </a:rPr>
              <a:t> </a:t>
            </a:r>
            <a:r>
              <a:rPr lang="en-US" sz="1600" dirty="0" err="1" smtClean="0">
                <a:solidFill>
                  <a:schemeClr val="tx1"/>
                </a:solidFill>
              </a:rPr>
              <a:t>đủ</a:t>
            </a:r>
            <a:r>
              <a:rPr lang="en-US" sz="1600" dirty="0" smtClean="0">
                <a:solidFill>
                  <a:schemeClr val="tx1"/>
                </a:solidFill>
              </a:rPr>
              <a:t> </a:t>
            </a:r>
            <a:r>
              <a:rPr lang="en-US" sz="1600" dirty="0" err="1" smtClean="0">
                <a:solidFill>
                  <a:schemeClr val="tx1"/>
                </a:solidFill>
              </a:rPr>
              <a:t>cho</a:t>
            </a:r>
            <a:r>
              <a:rPr lang="en-US" sz="1600" dirty="0" smtClean="0">
                <a:solidFill>
                  <a:schemeClr val="tx1"/>
                </a:solidFill>
              </a:rPr>
              <a:t> </a:t>
            </a:r>
            <a:r>
              <a:rPr lang="en-US" sz="1600" dirty="0" err="1" smtClean="0">
                <a:solidFill>
                  <a:schemeClr val="tx1"/>
                </a:solidFill>
              </a:rPr>
              <a:t>phép</a:t>
            </a:r>
            <a:r>
              <a:rPr lang="en-US" sz="1600" dirty="0" smtClean="0">
                <a:solidFill>
                  <a:schemeClr val="tx1"/>
                </a:solidFill>
              </a:rPr>
              <a:t> </a:t>
            </a:r>
            <a:r>
              <a:rPr lang="en-US" sz="1600" dirty="0" err="1" smtClean="0">
                <a:solidFill>
                  <a:schemeClr val="tx1"/>
                </a:solidFill>
              </a:rPr>
              <a:t>người</a:t>
            </a:r>
            <a:r>
              <a:rPr lang="en-US" sz="1600" dirty="0" smtClean="0">
                <a:solidFill>
                  <a:schemeClr val="tx1"/>
                </a:solidFill>
              </a:rPr>
              <a:t> </a:t>
            </a:r>
            <a:r>
              <a:rPr lang="en-US" sz="1600" dirty="0" err="1" smtClean="0">
                <a:solidFill>
                  <a:schemeClr val="tx1"/>
                </a:solidFill>
              </a:rPr>
              <a:t>chơi</a:t>
            </a:r>
            <a:r>
              <a:rPr lang="en-US" sz="1600" dirty="0" smtClean="0">
                <a:solidFill>
                  <a:schemeClr val="tx1"/>
                </a:solidFill>
              </a:rPr>
              <a:t> </a:t>
            </a:r>
            <a:r>
              <a:rPr lang="en-US" sz="1600" dirty="0" err="1" smtClean="0">
                <a:solidFill>
                  <a:schemeClr val="tx1"/>
                </a:solidFill>
              </a:rPr>
              <a:t>dễ</a:t>
            </a:r>
            <a:r>
              <a:rPr lang="en-US" sz="1600" dirty="0" smtClean="0">
                <a:solidFill>
                  <a:schemeClr val="tx1"/>
                </a:solidFill>
              </a:rPr>
              <a:t> </a:t>
            </a:r>
            <a:r>
              <a:rPr lang="en-US" sz="1600" dirty="0" err="1" smtClean="0">
                <a:solidFill>
                  <a:schemeClr val="tx1"/>
                </a:solidFill>
              </a:rPr>
              <a:t>dàng</a:t>
            </a:r>
            <a:r>
              <a:rPr lang="en-US" sz="1600" dirty="0" smtClean="0">
                <a:solidFill>
                  <a:schemeClr val="tx1"/>
                </a:solidFill>
              </a:rPr>
              <a:t> </a:t>
            </a:r>
            <a:r>
              <a:rPr lang="en-US" sz="1600" dirty="0" err="1" smtClean="0">
                <a:solidFill>
                  <a:schemeClr val="tx1"/>
                </a:solidFill>
              </a:rPr>
              <a:t>ghi</a:t>
            </a:r>
            <a:r>
              <a:rPr lang="en-US" sz="1600" dirty="0" smtClean="0">
                <a:solidFill>
                  <a:schemeClr val="tx1"/>
                </a:solidFill>
              </a:rPr>
              <a:t> </a:t>
            </a:r>
            <a:r>
              <a:rPr lang="en-US" sz="1600" dirty="0" err="1" smtClean="0">
                <a:solidFill>
                  <a:schemeClr val="tx1"/>
                </a:solidFill>
              </a:rPr>
              <a:t>nhớ</a:t>
            </a:r>
            <a:r>
              <a:rPr lang="en-US" sz="1600" dirty="0" smtClean="0">
                <a:solidFill>
                  <a:schemeClr val="tx1"/>
                </a:solidFill>
              </a:rPr>
              <a:t> </a:t>
            </a:r>
            <a:r>
              <a:rPr lang="en-US" sz="1600" dirty="0" err="1" smtClean="0">
                <a:solidFill>
                  <a:schemeClr val="tx1"/>
                </a:solidFill>
              </a:rPr>
              <a:t>các</a:t>
            </a:r>
            <a:r>
              <a:rPr lang="en-US" sz="1600" dirty="0" smtClean="0">
                <a:solidFill>
                  <a:schemeClr val="tx1"/>
                </a:solidFill>
              </a:rPr>
              <a:t> </a:t>
            </a:r>
            <a:r>
              <a:rPr lang="en-US" sz="1600" dirty="0" err="1" smtClean="0">
                <a:solidFill>
                  <a:schemeClr val="tx1"/>
                </a:solidFill>
              </a:rPr>
              <a:t>vị</a:t>
            </a:r>
            <a:r>
              <a:rPr lang="en-US" sz="1600" dirty="0" smtClean="0">
                <a:solidFill>
                  <a:schemeClr val="tx1"/>
                </a:solidFill>
              </a:rPr>
              <a:t> </a:t>
            </a:r>
            <a:r>
              <a:rPr lang="en-US" sz="1600" dirty="0" err="1" smtClean="0">
                <a:solidFill>
                  <a:schemeClr val="tx1"/>
                </a:solidFill>
              </a:rPr>
              <a:t>trị</a:t>
            </a:r>
            <a:r>
              <a:rPr lang="en-US" sz="1600" dirty="0" smtClean="0">
                <a:solidFill>
                  <a:schemeClr val="tx1"/>
                </a:solidFill>
              </a:rPr>
              <a:t> </a:t>
            </a:r>
            <a:r>
              <a:rPr lang="en-US" sz="1600" dirty="0" err="1" smtClean="0">
                <a:solidFill>
                  <a:schemeClr val="tx1"/>
                </a:solidFill>
              </a:rPr>
              <a:t>biểu</a:t>
            </a:r>
            <a:r>
              <a:rPr lang="en-US" sz="1600" dirty="0" smtClean="0">
                <a:solidFill>
                  <a:schemeClr val="tx1"/>
                </a:solidFill>
              </a:rPr>
              <a:t> </a:t>
            </a:r>
            <a:r>
              <a:rPr lang="en-US" sz="1600" dirty="0" err="1" smtClean="0">
                <a:solidFill>
                  <a:schemeClr val="tx1"/>
                </a:solidFill>
              </a:rPr>
              <a:t>tượng</a:t>
            </a:r>
            <a:r>
              <a:rPr lang="en-US" sz="1600" dirty="0" smtClean="0">
                <a:solidFill>
                  <a:schemeClr val="tx1"/>
                </a:solidFill>
              </a:rPr>
              <a:t>).</a:t>
            </a:r>
            <a:endParaRPr lang="en-US" sz="1600" dirty="0">
              <a:solidFill>
                <a:schemeClr val="tx1"/>
              </a:solidFill>
            </a:endParaRPr>
          </a:p>
        </p:txBody>
      </p:sp>
      <p:pic>
        <p:nvPicPr>
          <p:cNvPr id="4" name="Content Placeholder 3"/>
          <p:cNvPicPr>
            <a:picLocks noGrp="1" noChangeAspect="1"/>
          </p:cNvPicPr>
          <p:nvPr>
            <p:ph idx="1"/>
          </p:nvPr>
        </p:nvPicPr>
        <p:blipFill>
          <a:blip r:embed="rId2"/>
          <a:stretch>
            <a:fillRect/>
          </a:stretch>
        </p:blipFill>
        <p:spPr>
          <a:xfrm>
            <a:off x="2082799" y="2616199"/>
            <a:ext cx="8915400" cy="1208999"/>
          </a:xfrm>
          <a:prstGeom prst="rect">
            <a:avLst/>
          </a:prstGeom>
        </p:spPr>
      </p:pic>
    </p:spTree>
    <p:extLst>
      <p:ext uri="{BB962C8B-B14F-4D97-AF65-F5344CB8AC3E}">
        <p14:creationId xmlns:p14="http://schemas.microsoft.com/office/powerpoint/2010/main" val="3819561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Vòng</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lặp</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trong</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game: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là</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1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vòng</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lặp</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vô</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hạn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cứ</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lặp</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đi</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lặp</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lại</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khi</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game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diễn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ra</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vòng</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lặp</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xử</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lý</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sự</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kiện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cập</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nhật</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trạng</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thái</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và</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vẽ</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trạng</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thái</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trò</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chơi</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lên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màn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hình</a:t>
            </a:r>
            <a:endParaRPr lang="en-US" sz="2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 name="Content Placeholder 3"/>
          <p:cNvPicPr>
            <a:picLocks noGrp="1" noChangeAspect="1"/>
          </p:cNvPicPr>
          <p:nvPr>
            <p:ph idx="1"/>
          </p:nvPr>
        </p:nvPicPr>
        <p:blipFill>
          <a:blip r:embed="rId2"/>
          <a:stretch>
            <a:fillRect/>
          </a:stretch>
        </p:blipFill>
        <p:spPr>
          <a:xfrm>
            <a:off x="2592925" y="2968283"/>
            <a:ext cx="8915400" cy="2033667"/>
          </a:xfrm>
          <a:prstGeom prst="rect">
            <a:avLst/>
          </a:prstGeom>
        </p:spPr>
      </p:pic>
    </p:spTree>
    <p:extLst>
      <p:ext uri="{BB962C8B-B14F-4D97-AF65-F5344CB8AC3E}">
        <p14:creationId xmlns:p14="http://schemas.microsoft.com/office/powerpoint/2010/main" val="21336787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7808375" cy="2306415"/>
          </a:xfrm>
        </p:spPr>
        <p:txBody>
          <a:bodyPr>
            <a:normAutofit fontScale="90000"/>
          </a:bodyPr>
          <a:lstStyle/>
          <a:p>
            <a:r>
              <a:rPr lang="en-US" sz="3200" b="1" smtClean="0"/>
              <a:t>Xử lý sự kiện lặp bằng tay</a:t>
            </a:r>
            <a:br>
              <a:rPr lang="en-US" sz="3200" b="1" smtClean="0"/>
            </a:br>
            <a:r>
              <a:rPr lang="en-US" sz="1300" b="1" smtClean="0"/>
              <a:t>Lặp các danh sách đối tượng trong pygame.event.get()</a:t>
            </a:r>
            <a:r>
              <a:rPr lang="en-US" sz="1400" smtClean="0"/>
              <a:t/>
            </a:r>
            <a:br>
              <a:rPr lang="en-US" sz="1400" smtClean="0"/>
            </a:br>
            <a:r>
              <a:rPr lang="vi-VN" sz="1400"/>
              <a:t>Nếu đối tượng sự kiện là sự kiện QUIT hoặc sự kiện KEYUP cho khóa Esc, thì chương trình sẽ chấm dứt. Mặt khác, trong trường hợp xảy ra sự kiện MOUSEMOTION (nghĩa là con trỏ chuột đã di chuyển) hoặc sự kiện MOUSEBUTTONUP (nghĩa là đã nhấn nút chuột trước đó và bây giờ nút này được thả ra), nên lưu trữ vị trí của con trỏ chuột trong các biến mousex và mousey. Nếu đây là sự kiện MOUSEBUTTONUP, mouseClicky cũng nên được đặt thành True.</a:t>
            </a:r>
            <a:br>
              <a:rPr lang="vi-VN" sz="1400"/>
            </a:br>
            <a:r>
              <a:rPr lang="vi-VN" sz="1400"/>
              <a:t>Khi chúng tôi đã xử lý tất cả các sự kiện, các giá trị được lưu trữ trong mousex, mousey và mouseClicky sẽ cho chúng tôi biết bất kỳ đầu vào nào mà người chơi đã cung cấp cho chúng tôi. Bây giờ chúng ta nên cập nhật trạng thái trò chơi và vẽ kết quả lên màn hình.</a:t>
            </a:r>
            <a:endParaRPr lang="en-US" sz="1400"/>
          </a:p>
        </p:txBody>
      </p:sp>
      <p:pic>
        <p:nvPicPr>
          <p:cNvPr id="4" name="Content Placeholder 3"/>
          <p:cNvPicPr>
            <a:picLocks noGrp="1" noChangeAspect="1"/>
          </p:cNvPicPr>
          <p:nvPr>
            <p:ph idx="1"/>
          </p:nvPr>
        </p:nvPicPr>
        <p:blipFill>
          <a:blip r:embed="rId2"/>
          <a:stretch>
            <a:fillRect/>
          </a:stretch>
        </p:blipFill>
        <p:spPr>
          <a:xfrm>
            <a:off x="2592925" y="3095624"/>
            <a:ext cx="8915400" cy="2662448"/>
          </a:xfrm>
          <a:prstGeom prst="rect">
            <a:avLst/>
          </a:prstGeom>
        </p:spPr>
      </p:pic>
    </p:spTree>
    <p:extLst>
      <p:ext uri="{BB962C8B-B14F-4D97-AF65-F5344CB8AC3E}">
        <p14:creationId xmlns:p14="http://schemas.microsoft.com/office/powerpoint/2010/main" val="22005718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Kiểm tra con chuột  đã qua</a:t>
            </a:r>
            <a:endParaRPr lang="en-US"/>
          </a:p>
        </p:txBody>
      </p:sp>
      <p:pic>
        <p:nvPicPr>
          <p:cNvPr id="4" name="Content Placeholder 3"/>
          <p:cNvPicPr>
            <a:picLocks noGrp="1" noChangeAspect="1"/>
          </p:cNvPicPr>
          <p:nvPr>
            <p:ph idx="1"/>
          </p:nvPr>
        </p:nvPicPr>
        <p:blipFill>
          <a:blip r:embed="rId2"/>
          <a:stretch>
            <a:fillRect/>
          </a:stretch>
        </p:blipFill>
        <p:spPr>
          <a:xfrm>
            <a:off x="2589212" y="1905000"/>
            <a:ext cx="8915400" cy="1664924"/>
          </a:xfrm>
          <a:prstGeom prst="rect">
            <a:avLst/>
          </a:prstGeom>
        </p:spPr>
      </p:pic>
      <p:pic>
        <p:nvPicPr>
          <p:cNvPr id="5" name="Picture 4"/>
          <p:cNvPicPr>
            <a:picLocks noChangeAspect="1"/>
          </p:cNvPicPr>
          <p:nvPr/>
        </p:nvPicPr>
        <p:blipFill>
          <a:blip r:embed="rId3"/>
          <a:stretch>
            <a:fillRect/>
          </a:stretch>
        </p:blipFill>
        <p:spPr>
          <a:xfrm>
            <a:off x="2705100" y="3569924"/>
            <a:ext cx="8799512" cy="780952"/>
          </a:xfrm>
          <a:prstGeom prst="rect">
            <a:avLst/>
          </a:prstGeom>
        </p:spPr>
      </p:pic>
      <p:pic>
        <p:nvPicPr>
          <p:cNvPr id="7" name="Picture 6"/>
          <p:cNvPicPr>
            <a:picLocks noChangeAspect="1"/>
          </p:cNvPicPr>
          <p:nvPr/>
        </p:nvPicPr>
        <p:blipFill>
          <a:blip r:embed="rId4"/>
          <a:stretch>
            <a:fillRect/>
          </a:stretch>
        </p:blipFill>
        <p:spPr>
          <a:xfrm>
            <a:off x="2705100" y="4261976"/>
            <a:ext cx="8877300" cy="800000"/>
          </a:xfrm>
          <a:prstGeom prst="rect">
            <a:avLst/>
          </a:prstGeom>
        </p:spPr>
      </p:pic>
    </p:spTree>
    <p:extLst>
      <p:ext uri="{BB962C8B-B14F-4D97-AF65-F5344CB8AC3E}">
        <p14:creationId xmlns:p14="http://schemas.microsoft.com/office/powerpoint/2010/main" val="3041586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418" y="3513560"/>
            <a:ext cx="8549581" cy="779039"/>
          </a:xfrm>
        </p:spPr>
        <p:txBody>
          <a:bodyPr>
            <a:normAutofit/>
          </a:bodyPr>
          <a:lstStyle/>
          <a:p>
            <a:r>
              <a:rPr lang="en-US" sz="3200" smtClean="0"/>
              <a:t>Xử lý cặp biểu tượng không khớp</a:t>
            </a:r>
            <a:endParaRPr lang="en-US" sz="3200"/>
          </a:p>
        </p:txBody>
      </p:sp>
      <p:pic>
        <p:nvPicPr>
          <p:cNvPr id="4" name="Content Placeholder 3"/>
          <p:cNvPicPr>
            <a:picLocks noGrp="1" noChangeAspect="1"/>
          </p:cNvPicPr>
          <p:nvPr>
            <p:ph idx="1"/>
          </p:nvPr>
        </p:nvPicPr>
        <p:blipFill>
          <a:blip r:embed="rId2"/>
          <a:stretch>
            <a:fillRect/>
          </a:stretch>
        </p:blipFill>
        <p:spPr>
          <a:xfrm>
            <a:off x="2499419" y="1295401"/>
            <a:ext cx="8915400" cy="2218160"/>
          </a:xfrm>
          <a:prstGeom prst="rect">
            <a:avLst/>
          </a:prstGeom>
        </p:spPr>
      </p:pic>
      <p:pic>
        <p:nvPicPr>
          <p:cNvPr id="5" name="Picture 4"/>
          <p:cNvPicPr>
            <a:picLocks noChangeAspect="1"/>
          </p:cNvPicPr>
          <p:nvPr/>
        </p:nvPicPr>
        <p:blipFill>
          <a:blip r:embed="rId3"/>
          <a:stretch>
            <a:fillRect/>
          </a:stretch>
        </p:blipFill>
        <p:spPr>
          <a:xfrm>
            <a:off x="2435919" y="4091794"/>
            <a:ext cx="9042400" cy="2577915"/>
          </a:xfrm>
          <a:prstGeom prst="rect">
            <a:avLst/>
          </a:prstGeom>
        </p:spPr>
      </p:pic>
      <p:sp>
        <p:nvSpPr>
          <p:cNvPr id="6" name="Title 1"/>
          <p:cNvSpPr txBox="1">
            <a:spLocks/>
          </p:cNvSpPr>
          <p:nvPr/>
        </p:nvSpPr>
        <p:spPr>
          <a:xfrm>
            <a:off x="2499419" y="636810"/>
            <a:ext cx="7876481" cy="486939"/>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Xử lý hộp được click lần 1</a:t>
            </a:r>
            <a:endParaRPr lang="en-US"/>
          </a:p>
        </p:txBody>
      </p:sp>
    </p:spTree>
    <p:extLst>
      <p:ext uri="{BB962C8B-B14F-4D97-AF65-F5344CB8AC3E}">
        <p14:creationId xmlns:p14="http://schemas.microsoft.com/office/powerpoint/2010/main" val="2802681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1"/>
          <p:cNvSpPr>
            <a:spLocks noChangeArrowheads="1"/>
          </p:cNvSpPr>
          <p:nvPr/>
        </p:nvSpPr>
        <p:spPr bwMode="gray">
          <a:xfrm>
            <a:off x="3918436" y="1619183"/>
            <a:ext cx="4662054" cy="785489"/>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accent2"/>
            </a:solidFill>
            <a:round/>
            <a:headEnd/>
            <a:tailEnd/>
          </a:ln>
          <a:effectLst>
            <a:outerShdw dist="99190" dir="2388334" algn="ctr" rotWithShape="0">
              <a:srgbClr val="333333">
                <a:alpha val="50000"/>
              </a:srgbClr>
            </a:outerShdw>
          </a:effectLst>
        </p:spPr>
        <p:txBody>
          <a:bodyPr wrap="none" anchor="ctr"/>
          <a:lstStyle/>
          <a:p>
            <a:endParaRPr lang="en-US" sz="2000"/>
          </a:p>
        </p:txBody>
      </p:sp>
      <p:sp>
        <p:nvSpPr>
          <p:cNvPr id="5" name="Text Box 73"/>
          <p:cNvSpPr txBox="1">
            <a:spLocks noChangeArrowheads="1"/>
          </p:cNvSpPr>
          <p:nvPr/>
        </p:nvSpPr>
        <p:spPr bwMode="gray">
          <a:xfrm>
            <a:off x="4804062" y="1710400"/>
            <a:ext cx="33250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000" b="1" dirty="0" err="1"/>
              <a:t>Giới</a:t>
            </a:r>
            <a:r>
              <a:rPr lang="en-US" sz="2000" b="1" dirty="0"/>
              <a:t> </a:t>
            </a:r>
            <a:r>
              <a:rPr lang="en-US" sz="2000" b="1" dirty="0" err="1"/>
              <a:t>thiệu</a:t>
            </a:r>
            <a:r>
              <a:rPr lang="en-US" sz="2000" b="1" dirty="0"/>
              <a:t> </a:t>
            </a:r>
            <a:r>
              <a:rPr lang="en-US" sz="2000" b="1" dirty="0" err="1"/>
              <a:t>tổng</a:t>
            </a:r>
            <a:r>
              <a:rPr lang="en-US" sz="2000" b="1" dirty="0"/>
              <a:t> </a:t>
            </a:r>
            <a:r>
              <a:rPr lang="en-US" sz="2000" b="1" dirty="0" err="1" smtClean="0"/>
              <a:t>quan</a:t>
            </a:r>
            <a:endParaRPr lang="en-US" sz="2000" b="1" dirty="0"/>
          </a:p>
        </p:txBody>
      </p:sp>
      <p:sp>
        <p:nvSpPr>
          <p:cNvPr id="6" name="AutoShape 76"/>
          <p:cNvSpPr>
            <a:spLocks noChangeArrowheads="1"/>
          </p:cNvSpPr>
          <p:nvPr/>
        </p:nvSpPr>
        <p:spPr bwMode="gray">
          <a:xfrm>
            <a:off x="3918436" y="2659302"/>
            <a:ext cx="4662055" cy="691575"/>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folHlink"/>
            </a:solidFill>
            <a:round/>
            <a:headEnd/>
            <a:tailEnd/>
          </a:ln>
          <a:effectLst>
            <a:outerShdw dist="99190" dir="2388334" algn="ctr" rotWithShape="0">
              <a:srgbClr val="333333">
                <a:alpha val="50000"/>
              </a:srgbClr>
            </a:outerShdw>
          </a:effectLst>
        </p:spPr>
        <p:txBody>
          <a:bodyPr wrap="none" anchor="ctr"/>
          <a:lstStyle/>
          <a:p>
            <a:endParaRPr lang="en-US" sz="2000"/>
          </a:p>
        </p:txBody>
      </p:sp>
      <p:sp>
        <p:nvSpPr>
          <p:cNvPr id="8" name="AutoShape 81"/>
          <p:cNvSpPr>
            <a:spLocks noChangeArrowheads="1"/>
          </p:cNvSpPr>
          <p:nvPr/>
        </p:nvSpPr>
        <p:spPr bwMode="gray">
          <a:xfrm>
            <a:off x="3918436" y="3650751"/>
            <a:ext cx="4733727" cy="636010"/>
          </a:xfrm>
          <a:prstGeom prst="roundRect">
            <a:avLst>
              <a:gd name="adj" fmla="val 16667"/>
            </a:avLst>
          </a:prstGeom>
          <a:gradFill rotWithShape="1">
            <a:gsLst>
              <a:gs pos="0">
                <a:schemeClr val="bg2">
                  <a:gamma/>
                  <a:tint val="21176"/>
                  <a:invGamma/>
                </a:schemeClr>
              </a:gs>
              <a:gs pos="100000">
                <a:schemeClr val="bg2"/>
              </a:gs>
            </a:gsLst>
            <a:lin ang="0" scaled="1"/>
          </a:gradFill>
          <a:ln w="12700" algn="ctr">
            <a:solidFill>
              <a:schemeClr val="bg2"/>
            </a:solidFill>
            <a:round/>
            <a:headEnd/>
            <a:tailEnd/>
          </a:ln>
          <a:effectLst>
            <a:outerShdw dist="99190" dir="2388334" algn="ctr" rotWithShape="0">
              <a:srgbClr val="333333">
                <a:alpha val="50000"/>
              </a:srgbClr>
            </a:outerShdw>
          </a:effectLst>
        </p:spPr>
        <p:txBody>
          <a:bodyPr wrap="none" anchor="ctr"/>
          <a:lstStyle/>
          <a:p>
            <a:endParaRPr lang="en-US" sz="2000"/>
          </a:p>
        </p:txBody>
      </p:sp>
      <p:sp>
        <p:nvSpPr>
          <p:cNvPr id="12" name="AutoShape 92"/>
          <p:cNvSpPr>
            <a:spLocks noChangeArrowheads="1"/>
          </p:cNvSpPr>
          <p:nvPr/>
        </p:nvSpPr>
        <p:spPr bwMode="gray">
          <a:xfrm>
            <a:off x="3954272" y="4596956"/>
            <a:ext cx="4733727" cy="637093"/>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folHlink"/>
            </a:solidFill>
            <a:round/>
            <a:headEnd/>
            <a:tailEnd/>
          </a:ln>
          <a:effectLst>
            <a:outerShdw dist="99190" dir="2388334" algn="ctr" rotWithShape="0">
              <a:srgbClr val="333333">
                <a:alpha val="50000"/>
              </a:srgbClr>
            </a:outerShdw>
          </a:effectLst>
        </p:spPr>
        <p:txBody>
          <a:bodyPr wrap="none" anchor="ctr"/>
          <a:lstStyle/>
          <a:p>
            <a:endParaRPr lang="en-US" sz="2000"/>
          </a:p>
        </p:txBody>
      </p:sp>
      <p:sp>
        <p:nvSpPr>
          <p:cNvPr id="14" name="Rectangle 2"/>
          <p:cNvSpPr>
            <a:spLocks noGrp="1" noChangeArrowheads="1"/>
          </p:cNvSpPr>
          <p:nvPr>
            <p:ph type="title"/>
          </p:nvPr>
        </p:nvSpPr>
        <p:spPr>
          <a:xfrm>
            <a:off x="1668136" y="365033"/>
            <a:ext cx="4542164" cy="687911"/>
          </a:xfrm>
        </p:spPr>
        <p:txBody>
          <a:bodyPr>
            <a:noAutofit/>
          </a:bodyPr>
          <a:lstStyle/>
          <a:p>
            <a:pPr defTabSz="914400"/>
            <a:r>
              <a:rPr lang="en-US" sz="3200" b="1" dirty="0" err="1">
                <a:solidFill>
                  <a:schemeClr val="tx1"/>
                </a:solidFill>
                <a:effectLst>
                  <a:outerShdw blurRad="38100" dist="38100" dir="2700000" algn="tl">
                    <a:srgbClr val="C0C0C0"/>
                  </a:outerShdw>
                </a:effectLst>
                <a:latin typeface="+mn-lt"/>
                <a:ea typeface="+mn-ea"/>
                <a:cs typeface="+mn-cs"/>
              </a:rPr>
              <a:t>Nội</a:t>
            </a:r>
            <a:r>
              <a:rPr lang="en-US" sz="3200" b="1" dirty="0">
                <a:solidFill>
                  <a:schemeClr val="tx1"/>
                </a:solidFill>
                <a:effectLst>
                  <a:outerShdw blurRad="38100" dist="38100" dir="2700000" algn="tl">
                    <a:srgbClr val="C0C0C0"/>
                  </a:outerShdw>
                </a:effectLst>
                <a:latin typeface="+mn-lt"/>
                <a:ea typeface="+mn-ea"/>
                <a:cs typeface="+mn-cs"/>
              </a:rPr>
              <a:t> dung</a:t>
            </a:r>
          </a:p>
        </p:txBody>
      </p:sp>
      <p:sp>
        <p:nvSpPr>
          <p:cNvPr id="15" name="Text Box 73"/>
          <p:cNvSpPr txBox="1">
            <a:spLocks noChangeArrowheads="1"/>
          </p:cNvSpPr>
          <p:nvPr/>
        </p:nvSpPr>
        <p:spPr bwMode="gray">
          <a:xfrm>
            <a:off x="4606636" y="2704546"/>
            <a:ext cx="3429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000" b="1" dirty="0" err="1"/>
              <a:t>Hướng</a:t>
            </a:r>
            <a:r>
              <a:rPr lang="en-US" sz="2000" b="1" dirty="0"/>
              <a:t> </a:t>
            </a:r>
            <a:r>
              <a:rPr lang="en-US" sz="2000" b="1" dirty="0" err="1"/>
              <a:t>dẫn</a:t>
            </a:r>
            <a:r>
              <a:rPr lang="en-US" sz="2000" b="1" dirty="0"/>
              <a:t> </a:t>
            </a:r>
            <a:r>
              <a:rPr lang="en-US" sz="2000" b="1" dirty="0" err="1"/>
              <a:t>cách</a:t>
            </a:r>
            <a:r>
              <a:rPr lang="en-US" sz="2000" b="1" dirty="0"/>
              <a:t> </a:t>
            </a:r>
            <a:r>
              <a:rPr lang="en-US" sz="2000" b="1" dirty="0" err="1"/>
              <a:t>chơi</a:t>
            </a:r>
            <a:r>
              <a:rPr lang="en-US" sz="2000" b="1" dirty="0"/>
              <a:t> </a:t>
            </a:r>
            <a:r>
              <a:rPr lang="en-US" sz="2000" b="1" dirty="0" err="1"/>
              <a:t>game“Wormy</a:t>
            </a:r>
            <a:r>
              <a:rPr lang="en-US" sz="2000" b="1" dirty="0">
                <a:solidFill>
                  <a:schemeClr val="tx1">
                    <a:lumMod val="85000"/>
                    <a:lumOff val="15000"/>
                  </a:schemeClr>
                </a:solidFill>
              </a:rPr>
              <a:t>”</a:t>
            </a:r>
          </a:p>
        </p:txBody>
      </p:sp>
      <p:sp>
        <p:nvSpPr>
          <p:cNvPr id="16" name="Text Box 73"/>
          <p:cNvSpPr txBox="1">
            <a:spLocks noChangeArrowheads="1"/>
          </p:cNvSpPr>
          <p:nvPr/>
        </p:nvSpPr>
        <p:spPr bwMode="gray">
          <a:xfrm>
            <a:off x="4495800" y="3870072"/>
            <a:ext cx="3429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000" b="1" dirty="0" err="1" smtClean="0">
                <a:solidFill>
                  <a:srgbClr val="397B0D"/>
                </a:solidFill>
              </a:rPr>
              <a:t>Giải</a:t>
            </a:r>
            <a:r>
              <a:rPr lang="en-US" sz="2000" b="1" dirty="0" smtClean="0">
                <a:solidFill>
                  <a:srgbClr val="397B0D"/>
                </a:solidFill>
              </a:rPr>
              <a:t> </a:t>
            </a:r>
            <a:r>
              <a:rPr lang="en-US" sz="2000" b="1" dirty="0" err="1" smtClean="0">
                <a:solidFill>
                  <a:srgbClr val="397B0D"/>
                </a:solidFill>
              </a:rPr>
              <a:t>thích</a:t>
            </a:r>
            <a:r>
              <a:rPr lang="en-US" sz="2000" b="1" dirty="0" smtClean="0">
                <a:solidFill>
                  <a:srgbClr val="397B0D"/>
                </a:solidFill>
              </a:rPr>
              <a:t> </a:t>
            </a:r>
            <a:r>
              <a:rPr lang="en-US" sz="2000" b="1" dirty="0" err="1" smtClean="0">
                <a:solidFill>
                  <a:srgbClr val="397B0D"/>
                </a:solidFill>
              </a:rPr>
              <a:t>Souce</a:t>
            </a:r>
            <a:r>
              <a:rPr lang="en-US" sz="2000" b="1" dirty="0" smtClean="0">
                <a:solidFill>
                  <a:srgbClr val="397B0D"/>
                </a:solidFill>
              </a:rPr>
              <a:t> Code</a:t>
            </a:r>
            <a:endParaRPr lang="en-US" sz="2000" b="1" dirty="0">
              <a:solidFill>
                <a:srgbClr val="397B0D"/>
              </a:solidFill>
            </a:endParaRPr>
          </a:p>
        </p:txBody>
      </p:sp>
      <p:sp>
        <p:nvSpPr>
          <p:cNvPr id="18" name="Text Box 73"/>
          <p:cNvSpPr txBox="1">
            <a:spLocks noChangeArrowheads="1"/>
          </p:cNvSpPr>
          <p:nvPr/>
        </p:nvSpPr>
        <p:spPr bwMode="gray">
          <a:xfrm>
            <a:off x="4606635" y="4732145"/>
            <a:ext cx="3429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000" b="1" dirty="0" smtClean="0"/>
              <a:t>Demo game </a:t>
            </a:r>
            <a:endParaRPr lang="en-US" sz="2000" b="1" dirty="0"/>
          </a:p>
        </p:txBody>
      </p:sp>
    </p:spTree>
    <p:extLst>
      <p:ext uri="{BB962C8B-B14F-4D97-AF65-F5344CB8AC3E}">
        <p14:creationId xmlns:p14="http://schemas.microsoft.com/office/powerpoint/2010/main" val="4162011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1"/>
          <p:cNvSpPr txBox="1">
            <a:spLocks/>
          </p:cNvSpPr>
          <p:nvPr/>
        </p:nvSpPr>
        <p:spPr>
          <a:xfrm>
            <a:off x="2525711" y="4351759"/>
            <a:ext cx="8549581" cy="7790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mtClean="0"/>
              <a:t>Xử lý cặp biểu tượng không khớp</a:t>
            </a:r>
            <a:endParaRPr lang="en-US" sz="3200"/>
          </a:p>
        </p:txBody>
      </p:sp>
      <p:sp>
        <p:nvSpPr>
          <p:cNvPr id="7" name="Title 1"/>
          <p:cNvSpPr txBox="1">
            <a:spLocks/>
          </p:cNvSpPr>
          <p:nvPr/>
        </p:nvSpPr>
        <p:spPr>
          <a:xfrm>
            <a:off x="1885060" y="533399"/>
            <a:ext cx="8517133" cy="64812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latin typeface="Tahoma" panose="020B0604030504040204" pitchFamily="34" charset="0"/>
                <a:ea typeface="Tahoma" panose="020B0604030504040204" pitchFamily="34" charset="0"/>
                <a:cs typeface="Tahoma" panose="020B0604030504040204" pitchFamily="34" charset="0"/>
              </a:rPr>
              <a:t>Xử lý khi người chơi thắng</a:t>
            </a:r>
            <a:endParaRPr lang="en-US">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a:picLocks noChangeAspect="1"/>
          </p:cNvPicPr>
          <p:nvPr/>
        </p:nvPicPr>
        <p:blipFill>
          <a:blip r:embed="rId2"/>
          <a:stretch>
            <a:fillRect/>
          </a:stretch>
        </p:blipFill>
        <p:spPr>
          <a:xfrm>
            <a:off x="1885060" y="1181525"/>
            <a:ext cx="9619552" cy="4769051"/>
          </a:xfrm>
          <a:prstGeom prst="rect">
            <a:avLst/>
          </a:prstGeom>
        </p:spPr>
      </p:pic>
    </p:spTree>
    <p:extLst>
      <p:ext uri="{BB962C8B-B14F-4D97-AF65-F5344CB8AC3E}">
        <p14:creationId xmlns:p14="http://schemas.microsoft.com/office/powerpoint/2010/main" val="524476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690994"/>
            <a:ext cx="8911687" cy="582390"/>
          </a:xfrm>
        </p:spPr>
        <p:txBody>
          <a:bodyPr>
            <a:normAutofit fontScale="90000"/>
          </a:bodyPr>
          <a:lstStyle/>
          <a:p>
            <a:r>
              <a:rPr lang="en-US" smtClean="0">
                <a:latin typeface="Tahoma" panose="020B0604030504040204" pitchFamily="34" charset="0"/>
                <a:ea typeface="Tahoma" panose="020B0604030504040204" pitchFamily="34" charset="0"/>
                <a:cs typeface="Tahoma" panose="020B0604030504040204" pitchFamily="34" charset="0"/>
              </a:rPr>
              <a:t>Hàm tạo ra danh sách các giá trị</a:t>
            </a:r>
            <a:endParaRPr lang="en-US">
              <a:latin typeface="Tahoma" panose="020B0604030504040204" pitchFamily="34" charset="0"/>
              <a:ea typeface="Tahoma" panose="020B0604030504040204" pitchFamily="34" charset="0"/>
              <a:cs typeface="Tahoma" panose="020B0604030504040204" pitchFamily="34" charset="0"/>
            </a:endParaRPr>
          </a:p>
        </p:txBody>
      </p:sp>
      <p:pic>
        <p:nvPicPr>
          <p:cNvPr id="4" name="Content Placeholder 3"/>
          <p:cNvPicPr>
            <a:picLocks noGrp="1" noChangeAspect="1"/>
          </p:cNvPicPr>
          <p:nvPr>
            <p:ph idx="1"/>
          </p:nvPr>
        </p:nvPicPr>
        <p:blipFill>
          <a:blip r:embed="rId2"/>
          <a:stretch>
            <a:fillRect/>
          </a:stretch>
        </p:blipFill>
        <p:spPr>
          <a:xfrm>
            <a:off x="2592925" y="1338334"/>
            <a:ext cx="8228571" cy="1152381"/>
          </a:xfrm>
          <a:prstGeom prst="rect">
            <a:avLst/>
          </a:prstGeom>
        </p:spPr>
      </p:pic>
      <p:sp>
        <p:nvSpPr>
          <p:cNvPr id="5" name="Title 1"/>
          <p:cNvSpPr txBox="1">
            <a:spLocks/>
          </p:cNvSpPr>
          <p:nvPr/>
        </p:nvSpPr>
        <p:spPr>
          <a:xfrm>
            <a:off x="2745325" y="776510"/>
            <a:ext cx="8911687" cy="582390"/>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latin typeface="Tahoma" panose="020B0604030504040204" pitchFamily="34" charset="0"/>
                <a:ea typeface="Tahoma" panose="020B0604030504040204" pitchFamily="34" charset="0"/>
                <a:cs typeface="Tahoma" panose="020B0604030504040204" pitchFamily="34" charset="0"/>
              </a:rPr>
              <a:t>Vẽ trạng thái trò chơi lên màn hình</a:t>
            </a:r>
            <a:endParaRPr lang="en-US">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3"/>
          <a:stretch>
            <a:fillRect/>
          </a:stretch>
        </p:blipFill>
        <p:spPr>
          <a:xfrm>
            <a:off x="2535781" y="3473663"/>
            <a:ext cx="8342857" cy="1752381"/>
          </a:xfrm>
          <a:prstGeom prst="rect">
            <a:avLst/>
          </a:prstGeom>
        </p:spPr>
      </p:pic>
    </p:spTree>
    <p:extLst>
      <p:ext uri="{BB962C8B-B14F-4D97-AF65-F5344CB8AC3E}">
        <p14:creationId xmlns:p14="http://schemas.microsoft.com/office/powerpoint/2010/main" val="16072532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Hàm tạo cấu trúc dữ liệu bảng</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sz="half" idx="1"/>
          </p:nvPr>
        </p:nvSpPr>
        <p:spPr/>
        <p:txBody>
          <a:bodyPr/>
          <a:lstStyle/>
          <a:p>
            <a:r>
              <a:rPr lang="vi-VN" smtClean="0"/>
              <a:t>B1. Hàm nhận tất cả biểu tượng có thể</a:t>
            </a:r>
          </a:p>
          <a:p>
            <a:pPr marL="0" indent="0">
              <a:buNone/>
            </a:pPr>
            <a:endParaRPr lang="en-US"/>
          </a:p>
        </p:txBody>
      </p:sp>
      <p:sp>
        <p:nvSpPr>
          <p:cNvPr id="4" name="Content Placeholder 3"/>
          <p:cNvSpPr>
            <a:spLocks noGrp="1"/>
          </p:cNvSpPr>
          <p:nvPr>
            <p:ph sz="half" idx="2"/>
          </p:nvPr>
        </p:nvSpPr>
        <p:spPr>
          <a:xfrm>
            <a:off x="7188201" y="2126222"/>
            <a:ext cx="4316410" cy="3785000"/>
          </a:xfrm>
        </p:spPr>
        <p:txBody>
          <a:bodyPr/>
          <a:lstStyle/>
          <a:p>
            <a:r>
              <a:rPr lang="vi-VN" smtClean="0"/>
              <a:t>B2. Xáo </a:t>
            </a:r>
            <a:r>
              <a:rPr lang="vi-VN"/>
              <a:t>trộn và cắt xén danh sách tất cả các biểu </a:t>
            </a:r>
            <a:r>
              <a:rPr lang="vi-VN" smtClean="0"/>
              <a:t>tượng</a:t>
            </a:r>
          </a:p>
          <a:p>
            <a:pPr marL="0" indent="0">
              <a:buNone/>
            </a:pPr>
            <a:endParaRPr lang="en-US"/>
          </a:p>
        </p:txBody>
      </p:sp>
      <p:pic>
        <p:nvPicPr>
          <p:cNvPr id="6" name="Picture 5"/>
          <p:cNvPicPr>
            <a:picLocks noChangeAspect="1"/>
          </p:cNvPicPr>
          <p:nvPr/>
        </p:nvPicPr>
        <p:blipFill>
          <a:blip r:embed="rId2"/>
          <a:stretch>
            <a:fillRect/>
          </a:stretch>
        </p:blipFill>
        <p:spPr>
          <a:xfrm>
            <a:off x="2589212" y="2781300"/>
            <a:ext cx="4313864" cy="1778000"/>
          </a:xfrm>
          <a:prstGeom prst="rect">
            <a:avLst/>
          </a:prstGeom>
        </p:spPr>
      </p:pic>
      <p:pic>
        <p:nvPicPr>
          <p:cNvPr id="7" name="Picture 6"/>
          <p:cNvPicPr>
            <a:picLocks noChangeAspect="1"/>
          </p:cNvPicPr>
          <p:nvPr/>
        </p:nvPicPr>
        <p:blipFill>
          <a:blip r:embed="rId3"/>
          <a:stretch>
            <a:fillRect/>
          </a:stretch>
        </p:blipFill>
        <p:spPr>
          <a:xfrm>
            <a:off x="7315201" y="2781301"/>
            <a:ext cx="4724399" cy="1536699"/>
          </a:xfrm>
          <a:prstGeom prst="rect">
            <a:avLst/>
          </a:prstGeom>
        </p:spPr>
      </p:pic>
      <p:sp>
        <p:nvSpPr>
          <p:cNvPr id="8" name="Content Placeholder 2"/>
          <p:cNvSpPr txBox="1">
            <a:spLocks/>
          </p:cNvSpPr>
          <p:nvPr/>
        </p:nvSpPr>
        <p:spPr>
          <a:xfrm>
            <a:off x="4621212" y="4640194"/>
            <a:ext cx="4313864"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vi-VN" smtClean="0"/>
              <a:t>B3. Đặt biểu tượng lên bảng</a:t>
            </a:r>
          </a:p>
        </p:txBody>
      </p:sp>
      <p:pic>
        <p:nvPicPr>
          <p:cNvPr id="10" name="Picture 9"/>
          <p:cNvPicPr>
            <a:picLocks noChangeAspect="1"/>
          </p:cNvPicPr>
          <p:nvPr/>
        </p:nvPicPr>
        <p:blipFill>
          <a:blip r:embed="rId4"/>
          <a:stretch>
            <a:fillRect/>
          </a:stretch>
        </p:blipFill>
        <p:spPr>
          <a:xfrm>
            <a:off x="3987801" y="5024243"/>
            <a:ext cx="6350000" cy="1755902"/>
          </a:xfrm>
          <a:prstGeom prst="rect">
            <a:avLst/>
          </a:prstGeom>
        </p:spPr>
      </p:pic>
    </p:spTree>
    <p:extLst>
      <p:ext uri="{BB962C8B-B14F-4D97-AF65-F5344CB8AC3E}">
        <p14:creationId xmlns:p14="http://schemas.microsoft.com/office/powerpoint/2010/main" val="2999825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4163" y="652809"/>
            <a:ext cx="8911687" cy="574578"/>
          </a:xfrm>
        </p:spPr>
        <p:txBody>
          <a:bodyPr>
            <a:normAutofit fontScale="90000"/>
          </a:bodyPr>
          <a:lstStyle/>
          <a:p>
            <a:r>
              <a:rPr lang="vi-VN" smtClean="0"/>
              <a:t>Hàm tách 1 danh sách trong 1 danh sách</a:t>
            </a:r>
            <a:endParaRPr lang="en-US"/>
          </a:p>
        </p:txBody>
      </p:sp>
      <p:pic>
        <p:nvPicPr>
          <p:cNvPr id="4" name="Content Placeholder 3"/>
          <p:cNvPicPr>
            <a:picLocks noGrp="1" noChangeAspect="1"/>
          </p:cNvPicPr>
          <p:nvPr>
            <p:ph idx="1"/>
          </p:nvPr>
        </p:nvPicPr>
        <p:blipFill>
          <a:blip r:embed="rId2"/>
          <a:stretch>
            <a:fillRect/>
          </a:stretch>
        </p:blipFill>
        <p:spPr>
          <a:xfrm>
            <a:off x="2364325" y="1227387"/>
            <a:ext cx="8915400" cy="1949999"/>
          </a:xfrm>
          <a:prstGeom prst="rect">
            <a:avLst/>
          </a:prstGeom>
        </p:spPr>
      </p:pic>
      <p:sp>
        <p:nvSpPr>
          <p:cNvPr id="5" name="Title 1"/>
          <p:cNvSpPr txBox="1">
            <a:spLocks/>
          </p:cNvSpPr>
          <p:nvPr/>
        </p:nvSpPr>
        <p:spPr>
          <a:xfrm>
            <a:off x="2364325" y="3214554"/>
            <a:ext cx="8911687" cy="566112"/>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mtClean="0"/>
              <a:t>Hàm hệ thống tọa độ khác nhau</a:t>
            </a:r>
          </a:p>
          <a:p>
            <a:endParaRPr lang="en-US"/>
          </a:p>
        </p:txBody>
      </p:sp>
      <p:pic>
        <p:nvPicPr>
          <p:cNvPr id="6" name="Picture 5"/>
          <p:cNvPicPr>
            <a:picLocks noChangeAspect="1"/>
          </p:cNvPicPr>
          <p:nvPr/>
        </p:nvPicPr>
        <p:blipFill>
          <a:blip r:embed="rId3"/>
          <a:stretch>
            <a:fillRect/>
          </a:stretch>
        </p:blipFill>
        <p:spPr>
          <a:xfrm>
            <a:off x="2344163" y="3817834"/>
            <a:ext cx="6199188" cy="1309554"/>
          </a:xfrm>
          <a:prstGeom prst="rect">
            <a:avLst/>
          </a:prstGeom>
        </p:spPr>
      </p:pic>
      <p:pic>
        <p:nvPicPr>
          <p:cNvPr id="7" name="Picture 6"/>
          <p:cNvPicPr>
            <a:picLocks noChangeAspect="1"/>
          </p:cNvPicPr>
          <p:nvPr/>
        </p:nvPicPr>
        <p:blipFill>
          <a:blip r:embed="rId4"/>
          <a:stretch>
            <a:fillRect/>
          </a:stretch>
        </p:blipFill>
        <p:spPr>
          <a:xfrm>
            <a:off x="8314956" y="3682320"/>
            <a:ext cx="3724644" cy="2654979"/>
          </a:xfrm>
          <a:prstGeom prst="rect">
            <a:avLst/>
          </a:prstGeom>
        </p:spPr>
      </p:pic>
    </p:spTree>
    <p:extLst>
      <p:ext uri="{BB962C8B-B14F-4D97-AF65-F5344CB8AC3E}">
        <p14:creationId xmlns:p14="http://schemas.microsoft.com/office/powerpoint/2010/main" val="3791236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1" y="624110"/>
            <a:ext cx="10065672" cy="1039590"/>
          </a:xfrm>
        </p:spPr>
        <p:txBody>
          <a:bodyPr>
            <a:normAutofit fontScale="90000"/>
          </a:bodyPr>
          <a:lstStyle/>
          <a:p>
            <a:r>
              <a:rPr lang="vi-VN" smtClean="0"/>
              <a:t>Hàm chuyển đổi tọa độ từ tọa độ pixel sang tọa độ hộp</a:t>
            </a:r>
            <a:endParaRPr lang="en-US"/>
          </a:p>
        </p:txBody>
      </p:sp>
      <p:sp>
        <p:nvSpPr>
          <p:cNvPr id="5" name="Title 1"/>
          <p:cNvSpPr txBox="1">
            <a:spLocks/>
          </p:cNvSpPr>
          <p:nvPr/>
        </p:nvSpPr>
        <p:spPr>
          <a:xfrm>
            <a:off x="2095499" y="4192810"/>
            <a:ext cx="9586601" cy="64044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mtClean="0"/>
              <a:t>Hàm vẽ biểu tượng và đường tổng hợp</a:t>
            </a:r>
            <a:endParaRPr lang="en-US"/>
          </a:p>
        </p:txBody>
      </p:sp>
      <p:pic>
        <p:nvPicPr>
          <p:cNvPr id="6" name="Picture 5"/>
          <p:cNvPicPr>
            <a:picLocks noChangeAspect="1"/>
          </p:cNvPicPr>
          <p:nvPr/>
        </p:nvPicPr>
        <p:blipFill>
          <a:blip r:embed="rId2"/>
          <a:stretch>
            <a:fillRect/>
          </a:stretch>
        </p:blipFill>
        <p:spPr>
          <a:xfrm>
            <a:off x="2351625" y="4833255"/>
            <a:ext cx="9619048" cy="1742857"/>
          </a:xfrm>
          <a:prstGeom prst="rect">
            <a:avLst/>
          </a:prstGeom>
        </p:spPr>
      </p:pic>
      <p:pic>
        <p:nvPicPr>
          <p:cNvPr id="9" name="Picture 8"/>
          <p:cNvPicPr>
            <a:picLocks noChangeAspect="1"/>
          </p:cNvPicPr>
          <p:nvPr/>
        </p:nvPicPr>
        <p:blipFill>
          <a:blip r:embed="rId3"/>
          <a:stretch>
            <a:fillRect/>
          </a:stretch>
        </p:blipFill>
        <p:spPr>
          <a:xfrm>
            <a:off x="2415434" y="1813969"/>
            <a:ext cx="9266667" cy="2228571"/>
          </a:xfrm>
          <a:prstGeom prst="rect">
            <a:avLst/>
          </a:prstGeom>
        </p:spPr>
      </p:pic>
    </p:spTree>
    <p:extLst>
      <p:ext uri="{BB962C8B-B14F-4D97-AF65-F5344CB8AC3E}">
        <p14:creationId xmlns:p14="http://schemas.microsoft.com/office/powerpoint/2010/main" val="36046751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81200" y="292100"/>
            <a:ext cx="5885714" cy="695238"/>
          </a:xfrm>
          <a:prstGeom prst="rect">
            <a:avLst/>
          </a:prstGeom>
        </p:spPr>
      </p:pic>
      <p:pic>
        <p:nvPicPr>
          <p:cNvPr id="5" name="Picture 4"/>
          <p:cNvPicPr>
            <a:picLocks noChangeAspect="1"/>
          </p:cNvPicPr>
          <p:nvPr/>
        </p:nvPicPr>
        <p:blipFill>
          <a:blip r:embed="rId3"/>
          <a:stretch>
            <a:fillRect/>
          </a:stretch>
        </p:blipFill>
        <p:spPr>
          <a:xfrm>
            <a:off x="1981200" y="987338"/>
            <a:ext cx="9676190" cy="5457143"/>
          </a:xfrm>
          <a:prstGeom prst="rect">
            <a:avLst/>
          </a:prstGeom>
        </p:spPr>
      </p:pic>
    </p:spTree>
    <p:extLst>
      <p:ext uri="{BB962C8B-B14F-4D97-AF65-F5344CB8AC3E}">
        <p14:creationId xmlns:p14="http://schemas.microsoft.com/office/powerpoint/2010/main" val="27447867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6225" y="2137537"/>
            <a:ext cx="7933300" cy="618363"/>
          </a:xfrm>
        </p:spPr>
        <p:txBody>
          <a:bodyPr>
            <a:normAutofit fontScale="90000"/>
          </a:bodyPr>
          <a:lstStyle/>
          <a:p>
            <a:r>
              <a:rPr lang="vi-VN" smtClean="0"/>
              <a:t>Hàm vẽ bao phủ hộp</a:t>
            </a:r>
            <a:endParaRPr lang="en-US"/>
          </a:p>
        </p:txBody>
      </p:sp>
      <p:pic>
        <p:nvPicPr>
          <p:cNvPr id="4" name="Picture 3"/>
          <p:cNvPicPr>
            <a:picLocks noChangeAspect="1"/>
          </p:cNvPicPr>
          <p:nvPr/>
        </p:nvPicPr>
        <p:blipFill>
          <a:blip r:embed="rId2"/>
          <a:stretch>
            <a:fillRect/>
          </a:stretch>
        </p:blipFill>
        <p:spPr>
          <a:xfrm>
            <a:off x="2453225" y="920444"/>
            <a:ext cx="8200000" cy="1209524"/>
          </a:xfrm>
          <a:prstGeom prst="rect">
            <a:avLst/>
          </a:prstGeom>
        </p:spPr>
      </p:pic>
      <p:sp>
        <p:nvSpPr>
          <p:cNvPr id="5" name="Title 1"/>
          <p:cNvSpPr txBox="1">
            <a:spLocks/>
          </p:cNvSpPr>
          <p:nvPr/>
        </p:nvSpPr>
        <p:spPr>
          <a:xfrm>
            <a:off x="2326225" y="266701"/>
            <a:ext cx="9330787" cy="537924"/>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mtClean="0"/>
              <a:t>Hàm lấy không gian bảng</a:t>
            </a:r>
            <a:endParaRPr lang="en-US"/>
          </a:p>
        </p:txBody>
      </p:sp>
      <p:pic>
        <p:nvPicPr>
          <p:cNvPr id="6" name="Picture 5"/>
          <p:cNvPicPr>
            <a:picLocks noChangeAspect="1"/>
          </p:cNvPicPr>
          <p:nvPr/>
        </p:nvPicPr>
        <p:blipFill>
          <a:blip r:embed="rId3"/>
          <a:stretch>
            <a:fillRect/>
          </a:stretch>
        </p:blipFill>
        <p:spPr>
          <a:xfrm>
            <a:off x="2453225" y="2877165"/>
            <a:ext cx="9085714" cy="1171429"/>
          </a:xfrm>
          <a:prstGeom prst="rect">
            <a:avLst/>
          </a:prstGeom>
        </p:spPr>
      </p:pic>
      <p:pic>
        <p:nvPicPr>
          <p:cNvPr id="8" name="Picture 7"/>
          <p:cNvPicPr>
            <a:picLocks noChangeAspect="1"/>
          </p:cNvPicPr>
          <p:nvPr/>
        </p:nvPicPr>
        <p:blipFill>
          <a:blip r:embed="rId4"/>
          <a:stretch>
            <a:fillRect/>
          </a:stretch>
        </p:blipFill>
        <p:spPr>
          <a:xfrm>
            <a:off x="2389725" y="4088812"/>
            <a:ext cx="9571428" cy="2391816"/>
          </a:xfrm>
          <a:prstGeom prst="rect">
            <a:avLst/>
          </a:prstGeom>
        </p:spPr>
      </p:pic>
    </p:spTree>
    <p:extLst>
      <p:ext uri="{BB962C8B-B14F-4D97-AF65-F5344CB8AC3E}">
        <p14:creationId xmlns:p14="http://schemas.microsoft.com/office/powerpoint/2010/main" val="22961336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2759" y="0"/>
            <a:ext cx="9191854" cy="578198"/>
          </a:xfrm>
        </p:spPr>
        <p:txBody>
          <a:bodyPr>
            <a:normAutofit fontScale="90000"/>
          </a:bodyPr>
          <a:lstStyle/>
          <a:p>
            <a:r>
              <a:rPr lang="vi-VN" smtClean="0"/>
              <a:t>Hàm gợi ý cho người chơi ngay từ khi bắt đầu</a:t>
            </a:r>
            <a:endParaRPr lang="en-US"/>
          </a:p>
        </p:txBody>
      </p:sp>
      <p:pic>
        <p:nvPicPr>
          <p:cNvPr id="4" name="Content Placeholder 3"/>
          <p:cNvPicPr>
            <a:picLocks noGrp="1" noChangeAspect="1"/>
          </p:cNvPicPr>
          <p:nvPr>
            <p:ph idx="1"/>
          </p:nvPr>
        </p:nvPicPr>
        <p:blipFill>
          <a:blip r:embed="rId2"/>
          <a:stretch>
            <a:fillRect/>
          </a:stretch>
        </p:blipFill>
        <p:spPr>
          <a:xfrm>
            <a:off x="2312758" y="492252"/>
            <a:ext cx="8915400" cy="1644302"/>
          </a:xfrm>
          <a:prstGeom prst="rect">
            <a:avLst/>
          </a:prstGeom>
        </p:spPr>
      </p:pic>
      <p:pic>
        <p:nvPicPr>
          <p:cNvPr id="5" name="Picture 4"/>
          <p:cNvPicPr>
            <a:picLocks noChangeAspect="1"/>
          </p:cNvPicPr>
          <p:nvPr/>
        </p:nvPicPr>
        <p:blipFill>
          <a:blip r:embed="rId3"/>
          <a:stretch>
            <a:fillRect/>
          </a:stretch>
        </p:blipFill>
        <p:spPr>
          <a:xfrm>
            <a:off x="2351968" y="2134801"/>
            <a:ext cx="8876190" cy="542843"/>
          </a:xfrm>
          <a:prstGeom prst="rect">
            <a:avLst/>
          </a:prstGeom>
        </p:spPr>
      </p:pic>
      <p:pic>
        <p:nvPicPr>
          <p:cNvPr id="6" name="Picture 5"/>
          <p:cNvPicPr>
            <a:picLocks noChangeAspect="1"/>
          </p:cNvPicPr>
          <p:nvPr/>
        </p:nvPicPr>
        <p:blipFill>
          <a:blip r:embed="rId4"/>
          <a:stretch>
            <a:fillRect/>
          </a:stretch>
        </p:blipFill>
        <p:spPr>
          <a:xfrm>
            <a:off x="2351968" y="3227125"/>
            <a:ext cx="9457143" cy="3086100"/>
          </a:xfrm>
          <a:prstGeom prst="rect">
            <a:avLst/>
          </a:prstGeom>
        </p:spPr>
      </p:pic>
      <p:sp>
        <p:nvSpPr>
          <p:cNvPr id="7" name="Title 1"/>
          <p:cNvSpPr txBox="1">
            <a:spLocks/>
          </p:cNvSpPr>
          <p:nvPr/>
        </p:nvSpPr>
        <p:spPr>
          <a:xfrm>
            <a:off x="2312758" y="2686873"/>
            <a:ext cx="9235793" cy="55162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z="3200"/>
              <a:t>Hàm vẽ toàn bộ bảng</a:t>
            </a:r>
            <a:endParaRPr lang="en-US" sz="3200"/>
          </a:p>
        </p:txBody>
      </p:sp>
      <p:pic>
        <p:nvPicPr>
          <p:cNvPr id="8" name="Picture 7"/>
          <p:cNvPicPr>
            <a:picLocks noChangeAspect="1"/>
          </p:cNvPicPr>
          <p:nvPr/>
        </p:nvPicPr>
        <p:blipFill>
          <a:blip r:embed="rId5"/>
          <a:stretch>
            <a:fillRect/>
          </a:stretch>
        </p:blipFill>
        <p:spPr>
          <a:xfrm>
            <a:off x="2351968" y="6313225"/>
            <a:ext cx="9685714" cy="361905"/>
          </a:xfrm>
          <a:prstGeom prst="rect">
            <a:avLst/>
          </a:prstGeom>
        </p:spPr>
      </p:pic>
    </p:spTree>
    <p:extLst>
      <p:ext uri="{BB962C8B-B14F-4D97-AF65-F5344CB8AC3E}">
        <p14:creationId xmlns:p14="http://schemas.microsoft.com/office/powerpoint/2010/main" val="3758774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4790"/>
          </a:xfrm>
        </p:spPr>
        <p:txBody>
          <a:bodyPr/>
          <a:lstStyle/>
          <a:p>
            <a:r>
              <a:rPr lang="vi-VN" smtClean="0"/>
              <a:t>Hàm làm nổi bật đường viền giữa các ô</a:t>
            </a:r>
            <a:endParaRPr lang="en-US"/>
          </a:p>
        </p:txBody>
      </p:sp>
      <p:pic>
        <p:nvPicPr>
          <p:cNvPr id="4" name="Content Placeholder 3"/>
          <p:cNvPicPr>
            <a:picLocks noGrp="1" noChangeAspect="1"/>
          </p:cNvPicPr>
          <p:nvPr>
            <p:ph idx="1"/>
          </p:nvPr>
        </p:nvPicPr>
        <p:blipFill>
          <a:blip r:embed="rId2"/>
          <a:stretch>
            <a:fillRect/>
          </a:stretch>
        </p:blipFill>
        <p:spPr>
          <a:xfrm>
            <a:off x="2589212" y="1358900"/>
            <a:ext cx="8915400" cy="1075536"/>
          </a:xfrm>
          <a:prstGeom prst="rect">
            <a:avLst/>
          </a:prstGeom>
        </p:spPr>
      </p:pic>
      <p:pic>
        <p:nvPicPr>
          <p:cNvPr id="5" name="Picture 4"/>
          <p:cNvPicPr>
            <a:picLocks noChangeAspect="1"/>
          </p:cNvPicPr>
          <p:nvPr/>
        </p:nvPicPr>
        <p:blipFill>
          <a:blip r:embed="rId3"/>
          <a:stretch>
            <a:fillRect/>
          </a:stretch>
        </p:blipFill>
        <p:spPr>
          <a:xfrm>
            <a:off x="2692674" y="3169225"/>
            <a:ext cx="8704762" cy="2561905"/>
          </a:xfrm>
          <a:prstGeom prst="rect">
            <a:avLst/>
          </a:prstGeom>
        </p:spPr>
      </p:pic>
      <p:sp>
        <p:nvSpPr>
          <p:cNvPr id="6" name="Title 1"/>
          <p:cNvSpPr txBox="1">
            <a:spLocks/>
          </p:cNvSpPr>
          <p:nvPr/>
        </p:nvSpPr>
        <p:spPr>
          <a:xfrm>
            <a:off x="2589212" y="2380610"/>
            <a:ext cx="8808224" cy="788615"/>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mtClean="0"/>
              <a:t>Hàm Bắt đầu chơi game- tiết lộ nhanh về các nhóm hộp</a:t>
            </a:r>
            <a:endParaRPr lang="en-US"/>
          </a:p>
        </p:txBody>
      </p:sp>
      <p:pic>
        <p:nvPicPr>
          <p:cNvPr id="7" name="Picture 6"/>
          <p:cNvPicPr>
            <a:picLocks noChangeAspect="1"/>
          </p:cNvPicPr>
          <p:nvPr/>
        </p:nvPicPr>
        <p:blipFill>
          <a:blip r:embed="rId4"/>
          <a:stretch>
            <a:fillRect/>
          </a:stretch>
        </p:blipFill>
        <p:spPr>
          <a:xfrm>
            <a:off x="2692674" y="5705619"/>
            <a:ext cx="7552381" cy="1152381"/>
          </a:xfrm>
          <a:prstGeom prst="rect">
            <a:avLst/>
          </a:prstGeom>
        </p:spPr>
      </p:pic>
    </p:spTree>
    <p:extLst>
      <p:ext uri="{BB962C8B-B14F-4D97-AF65-F5344CB8AC3E}">
        <p14:creationId xmlns:p14="http://schemas.microsoft.com/office/powerpoint/2010/main" val="7881639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1600"/>
              <a:t>Hàm xử lý người chơi chiến thắng: Khi người chơi đã phát hiện ra tất cả các ô bằng cách khớp từng cặp trên bảng, chúng tôi muốn chúc mừng họ bằng cách nhấp nháy màu nền. Vòng lặp for sẽ vẽ màu trong biến color1 cho màu nền và sau đó vẽ bảng lên trên nó. Tuy nhiên, trên mỗi lần lặp của vòng lặp for, các giá trị trong color1 và color2 sẽ được hoán đổi với nhau</a:t>
            </a:r>
            <a:endParaRPr lang="en-US" sz="1600"/>
          </a:p>
        </p:txBody>
      </p:sp>
      <p:pic>
        <p:nvPicPr>
          <p:cNvPr id="4" name="Content Placeholder 3"/>
          <p:cNvPicPr>
            <a:picLocks noGrp="1" noChangeAspect="1"/>
          </p:cNvPicPr>
          <p:nvPr>
            <p:ph idx="1"/>
          </p:nvPr>
        </p:nvPicPr>
        <p:blipFill>
          <a:blip r:embed="rId2"/>
          <a:stretch>
            <a:fillRect/>
          </a:stretch>
        </p:blipFill>
        <p:spPr>
          <a:xfrm>
            <a:off x="2589212" y="1721755"/>
            <a:ext cx="8915400" cy="3064941"/>
          </a:xfrm>
          <a:prstGeom prst="rect">
            <a:avLst/>
          </a:prstGeom>
        </p:spPr>
      </p:pic>
      <p:pic>
        <p:nvPicPr>
          <p:cNvPr id="5" name="Picture 4"/>
          <p:cNvPicPr>
            <a:picLocks noChangeAspect="1"/>
          </p:cNvPicPr>
          <p:nvPr/>
        </p:nvPicPr>
        <p:blipFill>
          <a:blip r:embed="rId3"/>
          <a:stretch>
            <a:fillRect/>
          </a:stretch>
        </p:blipFill>
        <p:spPr>
          <a:xfrm>
            <a:off x="2589212" y="5143714"/>
            <a:ext cx="9590476" cy="1714286"/>
          </a:xfrm>
          <a:prstGeom prst="rect">
            <a:avLst/>
          </a:prstGeom>
        </p:spPr>
      </p:pic>
      <p:sp>
        <p:nvSpPr>
          <p:cNvPr id="6" name="Title 1"/>
          <p:cNvSpPr txBox="1">
            <a:spLocks/>
          </p:cNvSpPr>
          <p:nvPr/>
        </p:nvSpPr>
        <p:spPr>
          <a:xfrm>
            <a:off x="2592925" y="478669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z="1600" smtClean="0"/>
              <a:t>Nói người chơi won</a:t>
            </a:r>
            <a:endParaRPr lang="en-US" sz="1600"/>
          </a:p>
        </p:txBody>
      </p:sp>
    </p:spTree>
    <p:extLst>
      <p:ext uri="{BB962C8B-B14F-4D97-AF65-F5344CB8AC3E}">
        <p14:creationId xmlns:p14="http://schemas.microsoft.com/office/powerpoint/2010/main" val="3372738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768839" y="2518348"/>
            <a:ext cx="9735773" cy="3392874"/>
          </a:xfrm>
        </p:spPr>
        <p:txBody>
          <a:bodyPr/>
          <a:lstStyle/>
          <a:p>
            <a:r>
              <a:rPr lang="en-US" b="1" i="1" dirty="0" err="1" smtClean="0">
                <a:solidFill>
                  <a:schemeClr val="tx1"/>
                </a:solidFill>
              </a:rPr>
              <a:t>Tính</a:t>
            </a:r>
            <a:r>
              <a:rPr lang="en-US" b="1" i="1" dirty="0" smtClean="0">
                <a:solidFill>
                  <a:schemeClr val="tx1"/>
                </a:solidFill>
              </a:rPr>
              <a:t> </a:t>
            </a:r>
            <a:r>
              <a:rPr lang="en-US" b="1" i="1" dirty="0" err="1" smtClean="0">
                <a:solidFill>
                  <a:schemeClr val="tx1"/>
                </a:solidFill>
              </a:rPr>
              <a:t>năng</a:t>
            </a:r>
            <a:r>
              <a:rPr lang="en-US" b="1" i="1" dirty="0" smtClean="0">
                <a:solidFill>
                  <a:schemeClr val="tx1"/>
                </a:solidFill>
              </a:rPr>
              <a:t> </a:t>
            </a:r>
            <a:r>
              <a:rPr lang="en-US" b="1" i="1" dirty="0" err="1" smtClean="0">
                <a:solidFill>
                  <a:schemeClr val="tx1"/>
                </a:solidFill>
              </a:rPr>
              <a:t>của</a:t>
            </a:r>
            <a:r>
              <a:rPr lang="en-US" b="1" i="1" dirty="0" smtClean="0">
                <a:solidFill>
                  <a:schemeClr val="tx1"/>
                </a:solidFill>
              </a:rPr>
              <a:t> Python: </a:t>
            </a:r>
          </a:p>
          <a:p>
            <a:pPr marL="0" indent="0">
              <a:buNone/>
            </a:pPr>
            <a:r>
              <a:rPr lang="en-US" b="1" i="1" dirty="0" smtClean="0">
                <a:solidFill>
                  <a:schemeClr val="tx1"/>
                </a:solidFill>
              </a:rPr>
              <a:t>+ </a:t>
            </a:r>
            <a:r>
              <a:rPr lang="en-US" b="1" i="1" dirty="0" err="1" smtClean="0">
                <a:solidFill>
                  <a:schemeClr val="tx1"/>
                </a:solidFill>
              </a:rPr>
              <a:t>Ngôn</a:t>
            </a:r>
            <a:r>
              <a:rPr lang="en-US" b="1" i="1" dirty="0" smtClean="0">
                <a:solidFill>
                  <a:schemeClr val="tx1"/>
                </a:solidFill>
              </a:rPr>
              <a:t> </a:t>
            </a:r>
            <a:r>
              <a:rPr lang="en-US" b="1" i="1" dirty="0" err="1" smtClean="0">
                <a:solidFill>
                  <a:schemeClr val="tx1"/>
                </a:solidFill>
              </a:rPr>
              <a:t>ngữ</a:t>
            </a:r>
            <a:r>
              <a:rPr lang="en-US" b="1" i="1" dirty="0" smtClean="0">
                <a:solidFill>
                  <a:schemeClr val="tx1"/>
                </a:solidFill>
              </a:rPr>
              <a:t> </a:t>
            </a:r>
            <a:r>
              <a:rPr lang="en-US" b="1" i="1" dirty="0" err="1" smtClean="0">
                <a:solidFill>
                  <a:schemeClr val="tx1"/>
                </a:solidFill>
              </a:rPr>
              <a:t>lập</a:t>
            </a:r>
            <a:r>
              <a:rPr lang="en-US" b="1" i="1" dirty="0" smtClean="0">
                <a:solidFill>
                  <a:schemeClr val="tx1"/>
                </a:solidFill>
              </a:rPr>
              <a:t> </a:t>
            </a:r>
            <a:r>
              <a:rPr lang="en-US" b="1" i="1" dirty="0" err="1" smtClean="0">
                <a:solidFill>
                  <a:schemeClr val="tx1"/>
                </a:solidFill>
              </a:rPr>
              <a:t>trình</a:t>
            </a:r>
            <a:r>
              <a:rPr lang="en-US" b="1" i="1" dirty="0" smtClean="0">
                <a:solidFill>
                  <a:schemeClr val="tx1"/>
                </a:solidFill>
              </a:rPr>
              <a:t> </a:t>
            </a:r>
            <a:r>
              <a:rPr lang="en-US" b="1" i="1" dirty="0" err="1" smtClean="0">
                <a:solidFill>
                  <a:schemeClr val="tx1"/>
                </a:solidFill>
              </a:rPr>
              <a:t>đơn</a:t>
            </a:r>
            <a:r>
              <a:rPr lang="en-US" b="1" i="1" dirty="0" smtClean="0">
                <a:solidFill>
                  <a:schemeClr val="tx1"/>
                </a:solidFill>
              </a:rPr>
              <a:t> </a:t>
            </a:r>
            <a:r>
              <a:rPr lang="en-US" b="1" i="1" dirty="0" err="1" smtClean="0">
                <a:solidFill>
                  <a:schemeClr val="tx1"/>
                </a:solidFill>
              </a:rPr>
              <a:t>giản</a:t>
            </a:r>
            <a:r>
              <a:rPr lang="en-US" b="1" i="1" dirty="0" smtClean="0">
                <a:solidFill>
                  <a:schemeClr val="tx1"/>
                </a:solidFill>
              </a:rPr>
              <a:t>, </a:t>
            </a:r>
            <a:r>
              <a:rPr lang="en-US" b="1" i="1" dirty="0" err="1" smtClean="0">
                <a:solidFill>
                  <a:schemeClr val="tx1"/>
                </a:solidFill>
              </a:rPr>
              <a:t>dễ</a:t>
            </a:r>
            <a:r>
              <a:rPr lang="en-US" b="1" i="1" dirty="0" smtClean="0">
                <a:solidFill>
                  <a:schemeClr val="tx1"/>
                </a:solidFill>
              </a:rPr>
              <a:t> </a:t>
            </a:r>
            <a:r>
              <a:rPr lang="en-US" b="1" i="1" dirty="0" err="1" smtClean="0">
                <a:solidFill>
                  <a:schemeClr val="tx1"/>
                </a:solidFill>
              </a:rPr>
              <a:t>học</a:t>
            </a:r>
            <a:endParaRPr lang="en-US" b="1" i="1" dirty="0" smtClean="0">
              <a:solidFill>
                <a:schemeClr val="tx1"/>
              </a:solidFill>
            </a:endParaRPr>
          </a:p>
          <a:p>
            <a:pPr marL="0" indent="0">
              <a:buNone/>
            </a:pPr>
            <a:r>
              <a:rPr lang="en-US" b="1" i="1" dirty="0" smtClean="0">
                <a:solidFill>
                  <a:schemeClr val="tx1"/>
                </a:solidFill>
              </a:rPr>
              <a:t>+ </a:t>
            </a:r>
            <a:r>
              <a:rPr lang="en-US" b="1" i="1" dirty="0" err="1" smtClean="0">
                <a:solidFill>
                  <a:schemeClr val="tx1"/>
                </a:solidFill>
              </a:rPr>
              <a:t>Miễn</a:t>
            </a:r>
            <a:r>
              <a:rPr lang="en-US" b="1" i="1" dirty="0" smtClean="0">
                <a:solidFill>
                  <a:schemeClr val="tx1"/>
                </a:solidFill>
              </a:rPr>
              <a:t> </a:t>
            </a:r>
            <a:r>
              <a:rPr lang="en-US" b="1" i="1" dirty="0" err="1" smtClean="0">
                <a:solidFill>
                  <a:schemeClr val="tx1"/>
                </a:solidFill>
              </a:rPr>
              <a:t>phí</a:t>
            </a:r>
            <a:r>
              <a:rPr lang="en-US" b="1" i="1" dirty="0" smtClean="0">
                <a:solidFill>
                  <a:schemeClr val="tx1"/>
                </a:solidFill>
              </a:rPr>
              <a:t>, </a:t>
            </a:r>
            <a:r>
              <a:rPr lang="en-US" b="1" i="1" dirty="0" err="1" smtClean="0">
                <a:solidFill>
                  <a:schemeClr val="tx1"/>
                </a:solidFill>
              </a:rPr>
              <a:t>mã</a:t>
            </a:r>
            <a:r>
              <a:rPr lang="en-US" b="1" i="1" dirty="0" smtClean="0">
                <a:solidFill>
                  <a:schemeClr val="tx1"/>
                </a:solidFill>
              </a:rPr>
              <a:t> </a:t>
            </a:r>
            <a:r>
              <a:rPr lang="en-US" b="1" i="1" dirty="0" err="1" smtClean="0">
                <a:solidFill>
                  <a:schemeClr val="tx1"/>
                </a:solidFill>
              </a:rPr>
              <a:t>nguồn</a:t>
            </a:r>
            <a:r>
              <a:rPr lang="en-US" b="1" i="1" dirty="0" smtClean="0">
                <a:solidFill>
                  <a:schemeClr val="tx1"/>
                </a:solidFill>
              </a:rPr>
              <a:t> </a:t>
            </a:r>
            <a:r>
              <a:rPr lang="en-US" b="1" i="1" dirty="0" err="1" smtClean="0">
                <a:solidFill>
                  <a:schemeClr val="tx1"/>
                </a:solidFill>
              </a:rPr>
              <a:t>mở</a:t>
            </a:r>
            <a:endParaRPr lang="en-US" b="1" i="1" dirty="0" smtClean="0">
              <a:solidFill>
                <a:schemeClr val="tx1"/>
              </a:solidFill>
            </a:endParaRPr>
          </a:p>
          <a:p>
            <a:pPr marL="0" indent="0">
              <a:buNone/>
            </a:pPr>
            <a:r>
              <a:rPr lang="en-US" b="1" i="1" dirty="0" smtClean="0">
                <a:solidFill>
                  <a:schemeClr val="tx1"/>
                </a:solidFill>
              </a:rPr>
              <a:t>+ </a:t>
            </a:r>
            <a:r>
              <a:rPr lang="en-US" b="1" i="1" dirty="0" err="1" smtClean="0">
                <a:solidFill>
                  <a:schemeClr val="tx1"/>
                </a:solidFill>
              </a:rPr>
              <a:t>Khả</a:t>
            </a:r>
            <a:r>
              <a:rPr lang="en-US" b="1" i="1" dirty="0" smtClean="0">
                <a:solidFill>
                  <a:schemeClr val="tx1"/>
                </a:solidFill>
              </a:rPr>
              <a:t> </a:t>
            </a:r>
            <a:r>
              <a:rPr lang="en-US" b="1" i="1" dirty="0" err="1" smtClean="0">
                <a:solidFill>
                  <a:schemeClr val="tx1"/>
                </a:solidFill>
              </a:rPr>
              <a:t>năng</a:t>
            </a:r>
            <a:r>
              <a:rPr lang="en-US" b="1" i="1" dirty="0" smtClean="0">
                <a:solidFill>
                  <a:schemeClr val="tx1"/>
                </a:solidFill>
              </a:rPr>
              <a:t> di </a:t>
            </a:r>
            <a:r>
              <a:rPr lang="en-US" b="1" i="1" dirty="0" err="1" smtClean="0">
                <a:solidFill>
                  <a:schemeClr val="tx1"/>
                </a:solidFill>
              </a:rPr>
              <a:t>chuyển</a:t>
            </a:r>
            <a:endParaRPr lang="en-US" b="1" i="1" dirty="0" smtClean="0">
              <a:solidFill>
                <a:schemeClr val="tx1"/>
              </a:solidFill>
            </a:endParaRPr>
          </a:p>
          <a:p>
            <a:pPr marL="0" indent="0">
              <a:buNone/>
            </a:pPr>
            <a:r>
              <a:rPr lang="en-US" b="1" i="1" dirty="0" smtClean="0">
                <a:solidFill>
                  <a:schemeClr val="tx1"/>
                </a:solidFill>
              </a:rPr>
              <a:t>+ </a:t>
            </a:r>
            <a:r>
              <a:rPr lang="en-US" b="1" i="1" dirty="0" err="1" smtClean="0">
                <a:solidFill>
                  <a:schemeClr val="tx1"/>
                </a:solidFill>
              </a:rPr>
              <a:t>Khả</a:t>
            </a:r>
            <a:r>
              <a:rPr lang="en-US" b="1" i="1" dirty="0" smtClean="0">
                <a:solidFill>
                  <a:schemeClr val="tx1"/>
                </a:solidFill>
              </a:rPr>
              <a:t> </a:t>
            </a:r>
            <a:r>
              <a:rPr lang="en-US" b="1" i="1" dirty="0" err="1" smtClean="0">
                <a:solidFill>
                  <a:schemeClr val="tx1"/>
                </a:solidFill>
              </a:rPr>
              <a:t>năng</a:t>
            </a:r>
            <a:r>
              <a:rPr lang="en-US" b="1" i="1" dirty="0" smtClean="0">
                <a:solidFill>
                  <a:schemeClr val="tx1"/>
                </a:solidFill>
              </a:rPr>
              <a:t> </a:t>
            </a:r>
            <a:r>
              <a:rPr lang="en-US" b="1" i="1" dirty="0" err="1" smtClean="0">
                <a:solidFill>
                  <a:schemeClr val="tx1"/>
                </a:solidFill>
              </a:rPr>
              <a:t>mở</a:t>
            </a:r>
            <a:r>
              <a:rPr lang="en-US" b="1" i="1" dirty="0" smtClean="0">
                <a:solidFill>
                  <a:schemeClr val="tx1"/>
                </a:solidFill>
              </a:rPr>
              <a:t> </a:t>
            </a:r>
            <a:r>
              <a:rPr lang="en-US" b="1" i="1" dirty="0" err="1" smtClean="0">
                <a:solidFill>
                  <a:schemeClr val="tx1"/>
                </a:solidFill>
              </a:rPr>
              <a:t>rộng</a:t>
            </a:r>
            <a:r>
              <a:rPr lang="en-US" b="1" i="1" dirty="0" smtClean="0">
                <a:solidFill>
                  <a:schemeClr val="tx1"/>
                </a:solidFill>
              </a:rPr>
              <a:t> </a:t>
            </a:r>
            <a:r>
              <a:rPr lang="en-US" b="1" i="1" dirty="0" err="1" smtClean="0">
                <a:solidFill>
                  <a:schemeClr val="tx1"/>
                </a:solidFill>
              </a:rPr>
              <a:t>và</a:t>
            </a:r>
            <a:r>
              <a:rPr lang="en-US" b="1" i="1" dirty="0" smtClean="0">
                <a:solidFill>
                  <a:schemeClr val="tx1"/>
                </a:solidFill>
              </a:rPr>
              <a:t> </a:t>
            </a:r>
            <a:r>
              <a:rPr lang="en-US" b="1" i="1" dirty="0" err="1" smtClean="0">
                <a:solidFill>
                  <a:schemeClr val="tx1"/>
                </a:solidFill>
              </a:rPr>
              <a:t>có</a:t>
            </a:r>
            <a:r>
              <a:rPr lang="en-US" b="1" i="1" dirty="0" smtClean="0">
                <a:solidFill>
                  <a:schemeClr val="tx1"/>
                </a:solidFill>
              </a:rPr>
              <a:t> </a:t>
            </a:r>
            <a:r>
              <a:rPr lang="en-US" b="1" i="1" dirty="0" err="1" smtClean="0">
                <a:solidFill>
                  <a:schemeClr val="tx1"/>
                </a:solidFill>
              </a:rPr>
              <a:t>thể</a:t>
            </a:r>
            <a:r>
              <a:rPr lang="en-US" b="1" i="1" dirty="0" smtClean="0">
                <a:solidFill>
                  <a:schemeClr val="tx1"/>
                </a:solidFill>
              </a:rPr>
              <a:t> </a:t>
            </a:r>
            <a:r>
              <a:rPr lang="en-US" b="1" i="1" dirty="0" err="1" smtClean="0">
                <a:solidFill>
                  <a:schemeClr val="tx1"/>
                </a:solidFill>
              </a:rPr>
              <a:t>nhúng</a:t>
            </a:r>
            <a:endParaRPr lang="en-US" b="1" i="1" dirty="0" smtClean="0">
              <a:solidFill>
                <a:schemeClr val="tx1"/>
              </a:solidFill>
            </a:endParaRPr>
          </a:p>
          <a:p>
            <a:pPr marL="0" indent="0">
              <a:buNone/>
            </a:pPr>
            <a:r>
              <a:rPr lang="en-US" b="1" dirty="0" smtClean="0">
                <a:solidFill>
                  <a:schemeClr val="tx1"/>
                </a:solidFill>
              </a:rPr>
              <a:t>+ </a:t>
            </a:r>
            <a:r>
              <a:rPr lang="en-US" b="1" dirty="0" err="1" smtClean="0">
                <a:solidFill>
                  <a:schemeClr val="tx1"/>
                </a:solidFill>
              </a:rPr>
              <a:t>Ngôn</a:t>
            </a:r>
            <a:r>
              <a:rPr lang="en-US" b="1" dirty="0" smtClean="0">
                <a:solidFill>
                  <a:schemeClr val="tx1"/>
                </a:solidFill>
              </a:rPr>
              <a:t> </a:t>
            </a:r>
            <a:r>
              <a:rPr lang="en-US" b="1" dirty="0" err="1" smtClean="0">
                <a:solidFill>
                  <a:schemeClr val="tx1"/>
                </a:solidFill>
              </a:rPr>
              <a:t>ngữ</a:t>
            </a:r>
            <a:r>
              <a:rPr lang="en-US" b="1" dirty="0" smtClean="0">
                <a:solidFill>
                  <a:schemeClr val="tx1"/>
                </a:solidFill>
              </a:rPr>
              <a:t> </a:t>
            </a:r>
            <a:r>
              <a:rPr lang="en-US" b="1" dirty="0" err="1" smtClean="0">
                <a:solidFill>
                  <a:schemeClr val="tx1"/>
                </a:solidFill>
              </a:rPr>
              <a:t>thông</a:t>
            </a:r>
            <a:r>
              <a:rPr lang="en-US" b="1" dirty="0" smtClean="0">
                <a:solidFill>
                  <a:schemeClr val="tx1"/>
                </a:solidFill>
              </a:rPr>
              <a:t> </a:t>
            </a:r>
            <a:r>
              <a:rPr lang="en-US" b="1" dirty="0" err="1" smtClean="0">
                <a:solidFill>
                  <a:schemeClr val="tx1"/>
                </a:solidFill>
              </a:rPr>
              <a:t>dịch</a:t>
            </a:r>
            <a:r>
              <a:rPr lang="en-US" b="1" dirty="0" smtClean="0">
                <a:solidFill>
                  <a:schemeClr val="tx1"/>
                </a:solidFill>
              </a:rPr>
              <a:t> </a:t>
            </a:r>
            <a:r>
              <a:rPr lang="en-US" b="1" dirty="0" err="1" smtClean="0">
                <a:solidFill>
                  <a:schemeClr val="tx1"/>
                </a:solidFill>
              </a:rPr>
              <a:t>cấp</a:t>
            </a:r>
            <a:r>
              <a:rPr lang="en-US" b="1" dirty="0" smtClean="0">
                <a:solidFill>
                  <a:schemeClr val="tx1"/>
                </a:solidFill>
              </a:rPr>
              <a:t> </a:t>
            </a:r>
            <a:r>
              <a:rPr lang="en-US" b="1" dirty="0" err="1" smtClean="0">
                <a:solidFill>
                  <a:schemeClr val="tx1"/>
                </a:solidFill>
              </a:rPr>
              <a:t>cao</a:t>
            </a:r>
            <a:endParaRPr lang="en-US" b="1" dirty="0" smtClean="0">
              <a:solidFill>
                <a:schemeClr val="tx1"/>
              </a:solidFill>
            </a:endParaRPr>
          </a:p>
          <a:p>
            <a:pPr marL="0" indent="0">
              <a:buNone/>
            </a:pPr>
            <a:r>
              <a:rPr lang="en-US" b="1" dirty="0" smtClean="0">
                <a:solidFill>
                  <a:schemeClr val="tx1"/>
                </a:solidFill>
              </a:rPr>
              <a:t>+ Thu </a:t>
            </a:r>
            <a:r>
              <a:rPr lang="en-US" b="1" dirty="0" err="1" smtClean="0">
                <a:solidFill>
                  <a:schemeClr val="tx1"/>
                </a:solidFill>
              </a:rPr>
              <a:t>viện</a:t>
            </a:r>
            <a:r>
              <a:rPr lang="en-US" b="1" dirty="0" smtClean="0">
                <a:solidFill>
                  <a:schemeClr val="tx1"/>
                </a:solidFill>
              </a:rPr>
              <a:t> </a:t>
            </a:r>
            <a:r>
              <a:rPr lang="en-US" b="1" dirty="0" err="1" smtClean="0">
                <a:solidFill>
                  <a:schemeClr val="tx1"/>
                </a:solidFill>
              </a:rPr>
              <a:t>tiêu</a:t>
            </a:r>
            <a:r>
              <a:rPr lang="en-US" b="1" dirty="0" smtClean="0">
                <a:solidFill>
                  <a:schemeClr val="tx1"/>
                </a:solidFill>
              </a:rPr>
              <a:t> </a:t>
            </a:r>
            <a:r>
              <a:rPr lang="en-US" b="1" dirty="0" err="1" smtClean="0">
                <a:solidFill>
                  <a:schemeClr val="tx1"/>
                </a:solidFill>
              </a:rPr>
              <a:t>chuẩn</a:t>
            </a:r>
            <a:r>
              <a:rPr lang="en-US" b="1" dirty="0" smtClean="0">
                <a:solidFill>
                  <a:schemeClr val="tx1"/>
                </a:solidFill>
              </a:rPr>
              <a:t> </a:t>
            </a:r>
            <a:r>
              <a:rPr lang="en-US" b="1" dirty="0" err="1" smtClean="0">
                <a:solidFill>
                  <a:schemeClr val="tx1"/>
                </a:solidFill>
              </a:rPr>
              <a:t>lớn</a:t>
            </a:r>
            <a:r>
              <a:rPr lang="en-US" b="1" dirty="0" smtClean="0">
                <a:solidFill>
                  <a:schemeClr val="tx1"/>
                </a:solidFill>
              </a:rPr>
              <a:t> </a:t>
            </a:r>
            <a:r>
              <a:rPr lang="en-US" b="1" dirty="0" err="1" smtClean="0">
                <a:solidFill>
                  <a:schemeClr val="tx1"/>
                </a:solidFill>
              </a:rPr>
              <a:t>để</a:t>
            </a:r>
            <a:r>
              <a:rPr lang="en-US" b="1" dirty="0" smtClean="0">
                <a:solidFill>
                  <a:schemeClr val="tx1"/>
                </a:solidFill>
              </a:rPr>
              <a:t> </a:t>
            </a:r>
            <a:r>
              <a:rPr lang="en-US" b="1" dirty="0" err="1" smtClean="0">
                <a:solidFill>
                  <a:schemeClr val="tx1"/>
                </a:solidFill>
              </a:rPr>
              <a:t>giải</a:t>
            </a:r>
            <a:r>
              <a:rPr lang="en-US" b="1" dirty="0" smtClean="0">
                <a:solidFill>
                  <a:schemeClr val="tx1"/>
                </a:solidFill>
              </a:rPr>
              <a:t> </a:t>
            </a:r>
            <a:r>
              <a:rPr lang="en-US" b="1" dirty="0" err="1" smtClean="0">
                <a:solidFill>
                  <a:schemeClr val="tx1"/>
                </a:solidFill>
              </a:rPr>
              <a:t>quyết</a:t>
            </a:r>
            <a:r>
              <a:rPr lang="en-US" b="1" dirty="0" smtClean="0">
                <a:solidFill>
                  <a:schemeClr val="tx1"/>
                </a:solidFill>
              </a:rPr>
              <a:t> </a:t>
            </a:r>
            <a:r>
              <a:rPr lang="en-US" b="1" dirty="0" err="1" smtClean="0">
                <a:solidFill>
                  <a:schemeClr val="tx1"/>
                </a:solidFill>
              </a:rPr>
              <a:t>nhưng</a:t>
            </a:r>
            <a:r>
              <a:rPr lang="en-US" b="1" dirty="0" smtClean="0">
                <a:solidFill>
                  <a:schemeClr val="tx1"/>
                </a:solidFill>
              </a:rPr>
              <a:t> </a:t>
            </a:r>
            <a:r>
              <a:rPr lang="en-US" b="1" dirty="0" err="1" smtClean="0">
                <a:solidFill>
                  <a:schemeClr val="tx1"/>
                </a:solidFill>
              </a:rPr>
              <a:t>tác</a:t>
            </a:r>
            <a:r>
              <a:rPr lang="en-US" b="1" dirty="0" smtClean="0">
                <a:solidFill>
                  <a:schemeClr val="tx1"/>
                </a:solidFill>
              </a:rPr>
              <a:t> </a:t>
            </a:r>
            <a:r>
              <a:rPr lang="en-US" b="1" dirty="0" err="1" smtClean="0">
                <a:solidFill>
                  <a:schemeClr val="tx1"/>
                </a:solidFill>
              </a:rPr>
              <a:t>vụ</a:t>
            </a:r>
            <a:r>
              <a:rPr lang="en-US" b="1" dirty="0" smtClean="0">
                <a:solidFill>
                  <a:schemeClr val="tx1"/>
                </a:solidFill>
              </a:rPr>
              <a:t> </a:t>
            </a:r>
            <a:r>
              <a:rPr lang="en-US" b="1" dirty="0" err="1" smtClean="0">
                <a:solidFill>
                  <a:schemeClr val="tx1"/>
                </a:solidFill>
              </a:rPr>
              <a:t>phổ</a:t>
            </a:r>
            <a:r>
              <a:rPr lang="en-US" b="1" dirty="0" smtClean="0">
                <a:solidFill>
                  <a:schemeClr val="tx1"/>
                </a:solidFill>
              </a:rPr>
              <a:t> </a:t>
            </a:r>
            <a:r>
              <a:rPr lang="en-US" b="1" dirty="0" err="1" smtClean="0">
                <a:solidFill>
                  <a:schemeClr val="tx1"/>
                </a:solidFill>
              </a:rPr>
              <a:t>biến</a:t>
            </a:r>
            <a:endParaRPr lang="en-US" b="1" dirty="0" smtClean="0">
              <a:solidFill>
                <a:schemeClr val="tx1"/>
              </a:solidFill>
            </a:endParaRPr>
          </a:p>
        </p:txBody>
      </p:sp>
      <p:sp>
        <p:nvSpPr>
          <p:cNvPr id="2" name="Rectangle 1"/>
          <p:cNvSpPr/>
          <p:nvPr/>
        </p:nvSpPr>
        <p:spPr>
          <a:xfrm>
            <a:off x="1768839" y="789891"/>
            <a:ext cx="9011456" cy="1354217"/>
          </a:xfrm>
          <a:prstGeom prst="rect">
            <a:avLst/>
          </a:prstGeom>
        </p:spPr>
        <p:txBody>
          <a:bodyPr wrap="square">
            <a:spAutoFit/>
          </a:bodyPr>
          <a:lstStyle/>
          <a:p>
            <a:pPr defTabSz="457200">
              <a:spcBef>
                <a:spcPts val="1000"/>
              </a:spcBef>
              <a:buClr>
                <a:schemeClr val="accent1"/>
              </a:buClr>
            </a:pPr>
            <a:r>
              <a:rPr lang="en-US" sz="2800" b="1" dirty="0" smtClean="0">
                <a:latin typeface="Tahoma" panose="020B0604030504040204" pitchFamily="34" charset="0"/>
                <a:ea typeface="Tahoma" panose="020B0604030504040204" pitchFamily="34" charset="0"/>
                <a:cs typeface="Tahoma" panose="020B0604030504040204" pitchFamily="34" charset="0"/>
              </a:rPr>
              <a:t>Python </a:t>
            </a:r>
            <a:r>
              <a:rPr lang="en-US" sz="2800" b="1" dirty="0" err="1" smtClean="0">
                <a:latin typeface="Tahoma" panose="020B0604030504040204" pitchFamily="34" charset="0"/>
                <a:ea typeface="Tahoma" panose="020B0604030504040204" pitchFamily="34" charset="0"/>
                <a:cs typeface="Tahoma" panose="020B0604030504040204" pitchFamily="34" charset="0"/>
              </a:rPr>
              <a:t>là</a:t>
            </a:r>
            <a:r>
              <a:rPr lang="en-US" sz="2800" b="1" dirty="0" smtClean="0">
                <a:latin typeface="Tahoma" panose="020B0604030504040204" pitchFamily="34" charset="0"/>
                <a:ea typeface="Tahoma" panose="020B0604030504040204" pitchFamily="34" charset="0"/>
                <a:cs typeface="Tahoma" panose="020B0604030504040204" pitchFamily="34" charset="0"/>
              </a:rPr>
              <a:t> </a:t>
            </a:r>
            <a:r>
              <a:rPr lang="en-US" sz="2800" b="1" dirty="0" err="1" smtClean="0">
                <a:latin typeface="Tahoma" panose="020B0604030504040204" pitchFamily="34" charset="0"/>
                <a:ea typeface="Tahoma" panose="020B0604030504040204" pitchFamily="34" charset="0"/>
                <a:cs typeface="Tahoma" panose="020B0604030504040204" pitchFamily="34" charset="0"/>
              </a:rPr>
              <a:t>gì</a:t>
            </a:r>
            <a:r>
              <a:rPr lang="en-US" sz="2800" b="1" dirty="0" smtClean="0">
                <a:latin typeface="Tahoma" panose="020B0604030504040204" pitchFamily="34" charset="0"/>
                <a:ea typeface="Tahoma" panose="020B0604030504040204" pitchFamily="34" charset="0"/>
                <a:cs typeface="Tahoma" panose="020B0604030504040204" pitchFamily="34" charset="0"/>
              </a:rPr>
              <a:t> ?</a:t>
            </a:r>
            <a:r>
              <a:rPr lang="en-US" b="1" dirty="0" smtClean="0">
                <a:solidFill>
                  <a:schemeClr val="tx1">
                    <a:lumMod val="75000"/>
                    <a:lumOff val="25000"/>
                  </a:schemeClr>
                </a:solidFill>
              </a:rPr>
              <a:t>:  </a:t>
            </a:r>
            <a:r>
              <a:rPr lang="vi-VN" b="1" dirty="0" smtClean="0">
                <a:solidFill>
                  <a:schemeClr val="tx1">
                    <a:lumMod val="75000"/>
                    <a:lumOff val="25000"/>
                  </a:schemeClr>
                </a:solidFill>
                <a:hlinkClick r:id="rId2" tooltip="Chuyên mục Python"/>
              </a:rPr>
              <a:t>Python</a:t>
            </a:r>
            <a:r>
              <a:rPr lang="vi-VN" b="1" dirty="0">
                <a:solidFill>
                  <a:schemeClr val="tx1">
                    <a:lumMod val="75000"/>
                    <a:lumOff val="25000"/>
                  </a:schemeClr>
                </a:solidFill>
              </a:rPr>
              <a:t> </a:t>
            </a:r>
            <a:r>
              <a:rPr lang="vi-VN" b="1" dirty="0"/>
              <a:t>là ngôn ngữ lập trình hướng đối tượng, cấp cao, mạnh mẽ, được tạo ra bởi Guido van Rossum. Nó dễ dàng để tìm hiểu và đang nổi lên như một trong những ngôn ngữ lập trình nhập môn tốt nhất cho người lần đầu tiếp xúc với ngôn ngữ lập trình.</a:t>
            </a:r>
            <a:r>
              <a:rPr lang="en-US" b="1" dirty="0"/>
              <a:t>  </a:t>
            </a:r>
          </a:p>
        </p:txBody>
      </p:sp>
    </p:spTree>
    <p:extLst>
      <p:ext uri="{BB962C8B-B14F-4D97-AF65-F5344CB8AC3E}">
        <p14:creationId xmlns:p14="http://schemas.microsoft.com/office/powerpoint/2010/main" val="33190344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14600" y="2476547"/>
            <a:ext cx="6523809" cy="761905"/>
          </a:xfrm>
          <a:prstGeom prst="rect">
            <a:avLst/>
          </a:prstGeom>
        </p:spPr>
      </p:pic>
      <p:sp>
        <p:nvSpPr>
          <p:cNvPr id="3" name="Rectangle 2"/>
          <p:cNvSpPr/>
          <p:nvPr/>
        </p:nvSpPr>
        <p:spPr>
          <a:xfrm>
            <a:off x="2514600" y="266700"/>
            <a:ext cx="8216900" cy="1631216"/>
          </a:xfrm>
          <a:prstGeom prst="rect">
            <a:avLst/>
          </a:prstGeom>
        </p:spPr>
        <p:txBody>
          <a:bodyPr wrap="square">
            <a:spAutoFit/>
          </a:bodyPr>
          <a:lstStyle/>
          <a:p>
            <a:r>
              <a:rPr lang="vi-VN" sz="2000" smtClean="0"/>
              <a:t>Tại sao có 1 hàm main??</a:t>
            </a:r>
          </a:p>
          <a:p>
            <a:r>
              <a:rPr lang="vi-VN" sz="2000" smtClean="0"/>
              <a:t>Cho phép bạn có các biến cục bộ. Nếu không thì các biến cục bộ trong hàm main sẽ trờ thành biến toàn cục. </a:t>
            </a:r>
          </a:p>
          <a:p>
            <a:r>
              <a:rPr lang="vi-VN" sz="2000" smtClean="0"/>
              <a:t>+ Giới hạn số lượng biến toàn cục là một cách tốt nhất để giữ cho code đơn giản và dễ gỡ rối hơn</a:t>
            </a:r>
            <a:endParaRPr lang="en-US" sz="2000"/>
          </a:p>
        </p:txBody>
      </p:sp>
    </p:spTree>
    <p:extLst>
      <p:ext uri="{BB962C8B-B14F-4D97-AF65-F5344CB8AC3E}">
        <p14:creationId xmlns:p14="http://schemas.microsoft.com/office/powerpoint/2010/main" val="22949889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68981" y="2870675"/>
            <a:ext cx="3144983" cy="1323439"/>
          </a:xfrm>
          <a:prstGeom prst="rect">
            <a:avLst/>
          </a:prstGeom>
        </p:spPr>
        <p:txBody>
          <a:bodyPr wrap="square">
            <a:spAutoFit/>
          </a:bodyPr>
          <a:lstStyle/>
          <a:p>
            <a:r>
              <a:rPr lang="vi-VN" sz="8000" dirty="0" smtClean="0"/>
              <a:t>DEMO</a:t>
            </a:r>
            <a:endParaRPr lang="en-US" sz="8000" dirty="0"/>
          </a:p>
        </p:txBody>
      </p:sp>
    </p:spTree>
    <p:extLst>
      <p:ext uri="{BB962C8B-B14F-4D97-AF65-F5344CB8AC3E}">
        <p14:creationId xmlns:p14="http://schemas.microsoft.com/office/powerpoint/2010/main" val="10139948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614" y="157163"/>
            <a:ext cx="11540678" cy="6700837"/>
          </a:xfrm>
          <a:prstGeom prst="rect">
            <a:avLst/>
          </a:prstGeom>
        </p:spPr>
      </p:pic>
      <p:sp>
        <p:nvSpPr>
          <p:cNvPr id="3" name="TextBox 2"/>
          <p:cNvSpPr txBox="1"/>
          <p:nvPr/>
        </p:nvSpPr>
        <p:spPr>
          <a:xfrm>
            <a:off x="1728789" y="1585913"/>
            <a:ext cx="5943599" cy="1077218"/>
          </a:xfrm>
          <a:prstGeom prst="rect">
            <a:avLst/>
          </a:prstGeom>
          <a:noFill/>
        </p:spPr>
        <p:txBody>
          <a:bodyPr wrap="square" rtlCol="0">
            <a:spAutoFit/>
          </a:bodyPr>
          <a:lstStyle/>
          <a:p>
            <a:pPr algn="ct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Cảm</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ơn</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các</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bạn</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đã</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lắng</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nghe</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chúc</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buổi</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tối</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vui</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vẻ</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47842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9527" y="1424709"/>
            <a:ext cx="8915400" cy="5211617"/>
          </a:xfrm>
        </p:spPr>
        <p:txBody>
          <a:bodyPr/>
          <a:lstStyle/>
          <a:p>
            <a:pPr marL="0" indent="0" algn="ctr">
              <a:buNone/>
            </a:pPr>
            <a:r>
              <a:rPr lang="en-US" sz="2400" b="1" dirty="0" err="1">
                <a:solidFill>
                  <a:schemeClr val="tx1"/>
                </a:solidFill>
                <a:effectLst>
                  <a:outerShdw blurRad="38100" dist="38100" dir="2700000" algn="tl">
                    <a:srgbClr val="C0C0C0"/>
                  </a:outerShdw>
                </a:effectLst>
              </a:rPr>
              <a:t>Thư</a:t>
            </a:r>
            <a:r>
              <a:rPr lang="en-US" sz="2400" b="1" dirty="0">
                <a:solidFill>
                  <a:schemeClr val="tx1"/>
                </a:solidFill>
                <a:effectLst>
                  <a:outerShdw blurRad="38100" dist="38100" dir="2700000" algn="tl">
                    <a:srgbClr val="C0C0C0"/>
                  </a:outerShdw>
                </a:effectLst>
              </a:rPr>
              <a:t> </a:t>
            </a:r>
            <a:r>
              <a:rPr lang="en-US" sz="2400" b="1" dirty="0" err="1">
                <a:solidFill>
                  <a:schemeClr val="tx1"/>
                </a:solidFill>
                <a:effectLst>
                  <a:outerShdw blurRad="38100" dist="38100" dir="2700000" algn="tl">
                    <a:srgbClr val="C0C0C0"/>
                  </a:outerShdw>
                </a:effectLst>
              </a:rPr>
              <a:t>viện</a:t>
            </a:r>
            <a:r>
              <a:rPr lang="en-US" sz="2400" b="1" dirty="0">
                <a:solidFill>
                  <a:schemeClr val="tx1"/>
                </a:solidFill>
                <a:effectLst>
                  <a:outerShdw blurRad="38100" dist="38100" dir="2700000" algn="tl">
                    <a:srgbClr val="C0C0C0"/>
                  </a:outerShdw>
                </a:effectLst>
              </a:rPr>
              <a:t> </a:t>
            </a:r>
            <a:r>
              <a:rPr lang="en-US" sz="2400" b="1" dirty="0" err="1">
                <a:solidFill>
                  <a:schemeClr val="tx1"/>
                </a:solidFill>
                <a:effectLst>
                  <a:outerShdw blurRad="38100" dist="38100" dir="2700000" algn="tl">
                    <a:srgbClr val="C0C0C0"/>
                  </a:outerShdw>
                </a:effectLst>
              </a:rPr>
              <a:t>Pygame</a:t>
            </a:r>
            <a:r>
              <a:rPr lang="en-US" sz="2400" b="1" dirty="0">
                <a:solidFill>
                  <a:schemeClr val="tx1"/>
                </a:solidFill>
                <a:effectLst>
                  <a:outerShdw blurRad="38100" dist="38100" dir="2700000" algn="tl">
                    <a:srgbClr val="C0C0C0"/>
                  </a:outerShdw>
                </a:effectLst>
              </a:rPr>
              <a:t> </a:t>
            </a:r>
            <a:r>
              <a:rPr lang="en-US" sz="2400" b="1" dirty="0" err="1">
                <a:solidFill>
                  <a:schemeClr val="tx1"/>
                </a:solidFill>
                <a:effectLst>
                  <a:outerShdw blurRad="38100" dist="38100" dir="2700000" algn="tl">
                    <a:srgbClr val="C0C0C0"/>
                  </a:outerShdw>
                </a:effectLst>
              </a:rPr>
              <a:t>là</a:t>
            </a:r>
            <a:r>
              <a:rPr lang="en-US" sz="2400" b="1" dirty="0">
                <a:solidFill>
                  <a:schemeClr val="tx1"/>
                </a:solidFill>
                <a:effectLst>
                  <a:outerShdw blurRad="38100" dist="38100" dir="2700000" algn="tl">
                    <a:srgbClr val="C0C0C0"/>
                  </a:outerShdw>
                </a:effectLst>
              </a:rPr>
              <a:t> </a:t>
            </a:r>
            <a:r>
              <a:rPr lang="en-US" sz="2400" b="1" dirty="0" err="1">
                <a:solidFill>
                  <a:schemeClr val="tx1"/>
                </a:solidFill>
                <a:effectLst>
                  <a:outerShdw blurRad="38100" dist="38100" dir="2700000" algn="tl">
                    <a:srgbClr val="C0C0C0"/>
                  </a:outerShdw>
                </a:effectLst>
              </a:rPr>
              <a:t>gì</a:t>
            </a:r>
            <a:r>
              <a:rPr lang="en-US" sz="2400" b="1" dirty="0" smtClean="0">
                <a:solidFill>
                  <a:schemeClr val="tx1"/>
                </a:solidFill>
                <a:effectLst>
                  <a:outerShdw blurRad="38100" dist="38100" dir="2700000" algn="tl">
                    <a:srgbClr val="C0C0C0"/>
                  </a:outerShdw>
                </a:effectLst>
              </a:rPr>
              <a:t>?</a:t>
            </a:r>
          </a:p>
          <a:p>
            <a:pPr marL="0" indent="0">
              <a:buNone/>
            </a:pPr>
            <a:endPar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Pygame</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thư</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viện</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là</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1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mô</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đun</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nguồn</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mở</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cho</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ngôn</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ngữ</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lập</a:t>
            </a: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trình</a:t>
            </a: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 Python</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thư</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viện</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này</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giúp</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bạn</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tạo</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ra</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trò</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chơi</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và</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ứng</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dụng</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đa</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phương</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tiện</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khác</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nhau</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0" indent="0">
              <a:buNone/>
            </a:pP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Nó</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được</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xây</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dựng</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trên</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thư</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viện</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lập</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trình</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SDL( simple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DirectMedia</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Layer)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có</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khả</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năng</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trừu</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tượng</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hóa</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phần</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cứng</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đồ</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họa</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âm</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thanh</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hay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thiết</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bị</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vào</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ra.</a:t>
            </a:r>
            <a:endParaRPr lang="vi-VN" b="1" dirty="0">
              <a:solidFill>
                <a:schemeClr val="tx1"/>
              </a:solidFill>
              <a:ea typeface="Tahoma" panose="020B0604030504040204" pitchFamily="34" charset="0"/>
              <a:cs typeface="Tahoma" panose="020B0604030504040204" pitchFamily="34" charset="0"/>
            </a:endParaRPr>
          </a:p>
          <a:p>
            <a:pPr algn="ctr"/>
            <a:endParaRPr lang="en-US" b="1" dirty="0" smtClean="0">
              <a:effectLst>
                <a:outerShdw blurRad="38100" dist="38100" dir="2700000" algn="tl">
                  <a:srgbClr val="C0C0C0"/>
                </a:outerShdw>
              </a:effectLst>
            </a:endParaRPr>
          </a:p>
          <a:p>
            <a:pPr algn="ctr"/>
            <a:endParaRPr lang="en-US" dirty="0"/>
          </a:p>
        </p:txBody>
      </p:sp>
      <p:sp>
        <p:nvSpPr>
          <p:cNvPr id="4" name="TextBox 3"/>
          <p:cNvSpPr txBox="1"/>
          <p:nvPr/>
        </p:nvSpPr>
        <p:spPr>
          <a:xfrm>
            <a:off x="1759527" y="704708"/>
            <a:ext cx="3283528" cy="584775"/>
          </a:xfrm>
          <a:prstGeom prst="rect">
            <a:avLst/>
          </a:prstGeom>
          <a:noFill/>
        </p:spPr>
        <p:txBody>
          <a:bodyPr wrap="square" rtlCol="0">
            <a:spAutoFit/>
          </a:bodyPr>
          <a:lstStyle/>
          <a:p>
            <a:r>
              <a:rPr lang="vi-VN" sz="3200" b="1" dirty="0" smtClean="0"/>
              <a:t>Lời mở đầu</a:t>
            </a:r>
            <a:endParaRPr lang="en-US" sz="32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555" y="2001741"/>
            <a:ext cx="5015344" cy="2028776"/>
          </a:xfrm>
          <a:prstGeom prst="rect">
            <a:avLst/>
          </a:prstGeom>
        </p:spPr>
      </p:pic>
    </p:spTree>
    <p:extLst>
      <p:ext uri="{BB962C8B-B14F-4D97-AF65-F5344CB8AC3E}">
        <p14:creationId xmlns:p14="http://schemas.microsoft.com/office/powerpoint/2010/main" val="2649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070" y="1282660"/>
            <a:ext cx="8288624" cy="4868056"/>
          </a:xfrm>
          <a:prstGeom prst="rect">
            <a:avLst/>
          </a:prstGeom>
        </p:spPr>
      </p:pic>
      <p:sp>
        <p:nvSpPr>
          <p:cNvPr id="3" name="Rectangle 2"/>
          <p:cNvSpPr/>
          <p:nvPr/>
        </p:nvSpPr>
        <p:spPr>
          <a:xfrm>
            <a:off x="1618939" y="644009"/>
            <a:ext cx="8410886" cy="523220"/>
          </a:xfrm>
          <a:prstGeom prst="rect">
            <a:avLst/>
          </a:prstGeom>
        </p:spPr>
        <p:txBody>
          <a:bodyPr wrap="square">
            <a:spAutoFit/>
          </a:bodyPr>
          <a:lstStyle/>
          <a:p>
            <a:pPr algn="ctr"/>
            <a:r>
              <a:rPr lang="en-US" sz="2800" b="1">
                <a:latin typeface="Tahoma" panose="020B0604030504040204" pitchFamily="34" charset="0"/>
                <a:ea typeface="Tahoma" panose="020B0604030504040204" pitchFamily="34" charset="0"/>
                <a:cs typeface="Tahoma" panose="020B0604030504040204" pitchFamily="34" charset="0"/>
              </a:rPr>
              <a:t>Game “Memory”- Hướng dẫn cách chơi game</a:t>
            </a:r>
            <a:endParaRPr lang="en-US" sz="28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2923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5103" y="914401"/>
            <a:ext cx="8915400" cy="4057650"/>
          </a:xfrm>
        </p:spPr>
        <p:txBody>
          <a:bodyPr>
            <a:normAutofit/>
          </a:bodyPr>
          <a:lstStyle/>
          <a:p>
            <a:pPr marL="0" indent="0">
              <a:buNone/>
            </a:pP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Trong</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trò</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chơi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biểu</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tượng</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được</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bao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phủ</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bởi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hộp</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màu</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trắng</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2400" dirty="0">
                <a:solidFill>
                  <a:schemeClr val="tx1"/>
                </a:solidFill>
                <a:latin typeface="Tahoma" panose="020B0604030504040204" pitchFamily="34" charset="0"/>
                <a:ea typeface="Tahoma" panose="020B0604030504040204" pitchFamily="34" charset="0"/>
                <a:cs typeface="Tahoma" panose="020B0604030504040204" pitchFamily="34" charset="0"/>
              </a:rPr>
              <a:t>Nhấp vào một trong các hộp để hiển thị biểu tượng (có nghĩa là hình dạng màu) bên dưới. Nhấp vào hộp khác nơi bạn nghĩ </a:t>
            </a: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rằng</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đó</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là</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ô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có</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cùng</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biểu</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tượng</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với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nó</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Người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chơi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chiến</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thắng</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khi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tất</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cả</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ô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trên</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bảng</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đã</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được</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phát</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hiện</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Để</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cung</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cấp</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người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chơi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1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gợi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ý,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hộp</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được</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mở</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ra</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1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lần</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vào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đầu</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trò</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chơi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4352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9727" y="668917"/>
            <a:ext cx="3283528" cy="584775"/>
          </a:xfrm>
          <a:prstGeom prst="rect">
            <a:avLst/>
          </a:prstGeom>
          <a:noFill/>
        </p:spPr>
        <p:txBody>
          <a:bodyPr wrap="square" rtlCol="0">
            <a:spAutoFit/>
          </a:bodyPr>
          <a:lstStyle/>
          <a:p>
            <a:r>
              <a:rPr lang="en-US" sz="3200" b="1" dirty="0" err="1" smtClean="0"/>
              <a:t>Souce</a:t>
            </a:r>
            <a:r>
              <a:rPr lang="en-US" sz="3200" b="1" dirty="0" smtClean="0"/>
              <a:t> code</a:t>
            </a:r>
            <a:endParaRPr lang="en-US" sz="3200" b="1" dirty="0"/>
          </a:p>
        </p:txBody>
      </p:sp>
      <p:sp>
        <p:nvSpPr>
          <p:cNvPr id="6" name="Rectangle 5"/>
          <p:cNvSpPr/>
          <p:nvPr/>
        </p:nvSpPr>
        <p:spPr>
          <a:xfrm>
            <a:off x="1784926" y="1523136"/>
            <a:ext cx="9187874" cy="830997"/>
          </a:xfrm>
          <a:prstGeom prst="rect">
            <a:avLst/>
          </a:prstGeom>
        </p:spPr>
        <p:txBody>
          <a:bodyPr wrap="square">
            <a:spAutoFit/>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Link download </a:t>
            </a:r>
            <a:r>
              <a:rPr lang="en-US" sz="2400" dirty="0" err="1" smtClean="0">
                <a:latin typeface="Tahoma" panose="020B0604030504040204" pitchFamily="34" charset="0"/>
                <a:ea typeface="Tahoma" panose="020B0604030504040204" pitchFamily="34" charset="0"/>
                <a:cs typeface="Tahoma" panose="020B0604030504040204" pitchFamily="34" charset="0"/>
              </a:rPr>
              <a:t>Souce</a:t>
            </a:r>
            <a:r>
              <a:rPr lang="en-US" sz="2400" dirty="0" smtClean="0">
                <a:latin typeface="Tahoma" panose="020B0604030504040204" pitchFamily="34" charset="0"/>
                <a:ea typeface="Tahoma" panose="020B0604030504040204" pitchFamily="34" charset="0"/>
                <a:cs typeface="Tahoma" panose="020B0604030504040204" pitchFamily="34" charset="0"/>
              </a:rPr>
              <a:t> code: </a:t>
            </a:r>
            <a:r>
              <a:rPr lang="en-US" sz="2400" dirty="0" smtClean="0">
                <a:latin typeface="Tahoma" panose="020B0604030504040204" pitchFamily="34" charset="0"/>
                <a:ea typeface="Tahoma" panose="020B0604030504040204" pitchFamily="34" charset="0"/>
                <a:cs typeface="Tahoma" panose="020B0604030504040204" pitchFamily="34" charset="0"/>
                <a:hlinkClick r:id="rId2"/>
              </a:rPr>
              <a:t>https://github.com/XinChaoToUyen/game/blob/master/Snake.py</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90536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9527" y="653908"/>
            <a:ext cx="7703128" cy="584775"/>
          </a:xfrm>
          <a:prstGeom prst="rect">
            <a:avLst/>
          </a:prstGeom>
          <a:noFill/>
        </p:spPr>
        <p:txBody>
          <a:bodyPr wrap="square" rtlCol="0">
            <a:spAutoFit/>
          </a:bodyPr>
          <a:lstStyle/>
          <a:p>
            <a:r>
              <a:rPr lang="en-US" sz="3200" b="1" smtClean="0">
                <a:latin typeface="Tahoma" panose="020B0604030504040204" pitchFamily="34" charset="0"/>
                <a:ea typeface="Tahoma" panose="020B0604030504040204" pitchFamily="34" charset="0"/>
                <a:cs typeface="Tahoma" panose="020B0604030504040204" pitchFamily="34" charset="0"/>
              </a:rPr>
              <a:t>Thư viện dùng trong game</a:t>
            </a:r>
            <a:endParaRPr lang="en-US" sz="3200" b="1"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1759527" y="1393287"/>
            <a:ext cx="7303800" cy="1296944"/>
          </a:xfrm>
          <a:prstGeom prst="rect">
            <a:avLst/>
          </a:prstGeom>
        </p:spPr>
      </p:pic>
      <p:sp>
        <p:nvSpPr>
          <p:cNvPr id="8" name="TextBox 7"/>
          <p:cNvSpPr txBox="1"/>
          <p:nvPr/>
        </p:nvSpPr>
        <p:spPr>
          <a:xfrm>
            <a:off x="1869136" y="3992388"/>
            <a:ext cx="2169464" cy="584775"/>
          </a:xfrm>
          <a:prstGeom prst="rect">
            <a:avLst/>
          </a:prstGeom>
          <a:noFill/>
        </p:spPr>
        <p:txBody>
          <a:bodyPr wrap="square" rtlCol="0">
            <a:spAutoFit/>
          </a:bodyPr>
          <a:lstStyle/>
          <a:p>
            <a:r>
              <a:rPr lang="en-US" sz="3200" b="1" smtClean="0">
                <a:latin typeface="Tahoma" panose="020B0604030504040204" pitchFamily="34" charset="0"/>
                <a:ea typeface="Tahoma" panose="020B0604030504040204" pitchFamily="34" charset="0"/>
                <a:cs typeface="Tahoma" panose="020B0604030504040204" pitchFamily="34" charset="0"/>
              </a:rPr>
              <a:t>Hằng số</a:t>
            </a:r>
            <a:endParaRPr lang="en-US" sz="3200" b="1"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3"/>
          <a:stretch>
            <a:fillRect/>
          </a:stretch>
        </p:blipFill>
        <p:spPr>
          <a:xfrm>
            <a:off x="1744381" y="4559300"/>
            <a:ext cx="7577420" cy="1684751"/>
          </a:xfrm>
          <a:prstGeom prst="rect">
            <a:avLst/>
          </a:prstGeom>
        </p:spPr>
      </p:pic>
      <p:pic>
        <p:nvPicPr>
          <p:cNvPr id="7" name="Picture 6"/>
          <p:cNvPicPr>
            <a:picLocks noChangeAspect="1"/>
          </p:cNvPicPr>
          <p:nvPr/>
        </p:nvPicPr>
        <p:blipFill>
          <a:blip r:embed="rId4"/>
          <a:stretch>
            <a:fillRect/>
          </a:stretch>
        </p:blipFill>
        <p:spPr>
          <a:xfrm>
            <a:off x="1744381" y="6162762"/>
            <a:ext cx="8656919" cy="695238"/>
          </a:xfrm>
          <a:prstGeom prst="rect">
            <a:avLst/>
          </a:prstGeom>
        </p:spPr>
      </p:pic>
      <p:sp>
        <p:nvSpPr>
          <p:cNvPr id="11" name="TextBox 10"/>
          <p:cNvSpPr txBox="1"/>
          <p:nvPr/>
        </p:nvSpPr>
        <p:spPr>
          <a:xfrm>
            <a:off x="1744381" y="2966633"/>
            <a:ext cx="4927801" cy="461665"/>
          </a:xfrm>
          <a:prstGeom prst="rect">
            <a:avLst/>
          </a:prstGeom>
          <a:noFill/>
        </p:spPr>
        <p:txBody>
          <a:bodyPr wrap="square" rtlCol="0">
            <a:spAutoFit/>
          </a:bodyPr>
          <a:lstStyle/>
          <a:p>
            <a:r>
              <a:rPr lang="en-US" sz="2400" b="1" smtClean="0">
                <a:latin typeface="Tahoma" panose="020B0604030504040204" pitchFamily="34" charset="0"/>
                <a:ea typeface="Tahoma" panose="020B0604030504040204" pitchFamily="34" charset="0"/>
                <a:cs typeface="Tahoma" panose="020B0604030504040204" pitchFamily="34" charset="0"/>
              </a:rPr>
              <a:t>Các biến lưu dữ trạng thái</a:t>
            </a:r>
            <a:endParaRPr lang="en-US" sz="2400" b="1" dirty="0">
              <a:latin typeface="Tahoma" panose="020B0604030504040204" pitchFamily="34" charset="0"/>
              <a:ea typeface="Tahoma" panose="020B0604030504040204" pitchFamily="34" charset="0"/>
              <a:cs typeface="Tahoma" panose="020B0604030504040204" pitchFamily="34" charset="0"/>
            </a:endParaRPr>
          </a:p>
        </p:txBody>
      </p:sp>
      <p:pic>
        <p:nvPicPr>
          <p:cNvPr id="12" name="Content Placeholder 3"/>
          <p:cNvPicPr>
            <a:picLocks noGrp="1" noChangeAspect="1"/>
          </p:cNvPicPr>
          <p:nvPr>
            <p:ph idx="1"/>
          </p:nvPr>
        </p:nvPicPr>
        <p:blipFill>
          <a:blip r:embed="rId5"/>
          <a:stretch>
            <a:fillRect/>
          </a:stretch>
        </p:blipFill>
        <p:spPr>
          <a:xfrm>
            <a:off x="6072840" y="2915131"/>
            <a:ext cx="5229963" cy="1735017"/>
          </a:xfrm>
          <a:prstGeom prst="rect">
            <a:avLst/>
          </a:prstGeom>
        </p:spPr>
      </p:pic>
    </p:spTree>
    <p:extLst>
      <p:ext uri="{BB962C8B-B14F-4D97-AF65-F5344CB8AC3E}">
        <p14:creationId xmlns:p14="http://schemas.microsoft.com/office/powerpoint/2010/main" val="3626976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708726" y="641208"/>
            <a:ext cx="9416473" cy="584775"/>
          </a:xfrm>
          <a:prstGeom prst="rect">
            <a:avLst/>
          </a:prstGeom>
          <a:noFill/>
        </p:spPr>
        <p:txBody>
          <a:bodyPr wrap="square" rtlCol="0">
            <a:spAutoFit/>
          </a:bodyPr>
          <a:lstStyle/>
          <a:p>
            <a:r>
              <a:rPr lang="en-US" sz="3200" b="1" smtClean="0">
                <a:latin typeface="Tahoma" panose="020B0604030504040204" pitchFamily="34" charset="0"/>
                <a:ea typeface="Tahoma" panose="020B0604030504040204" pitchFamily="34" charset="0"/>
                <a:cs typeface="Tahoma" panose="020B0604030504040204" pitchFamily="34" charset="0"/>
              </a:rPr>
              <a:t>Hàm assert- đánh giá biểu thức đầu vào</a:t>
            </a:r>
            <a:endParaRPr lang="en-US" sz="3200" b="1" dirty="0">
              <a:latin typeface="Tahoma" panose="020B0604030504040204" pitchFamily="34" charset="0"/>
              <a:ea typeface="Tahoma" panose="020B0604030504040204" pitchFamily="34" charset="0"/>
              <a:cs typeface="Tahoma" panose="020B0604030504040204" pitchFamily="34" charset="0"/>
            </a:endParaRPr>
          </a:p>
        </p:txBody>
      </p:sp>
      <p:pic>
        <p:nvPicPr>
          <p:cNvPr id="11" name="Picture 10"/>
          <p:cNvPicPr>
            <a:picLocks noChangeAspect="1"/>
          </p:cNvPicPr>
          <p:nvPr/>
        </p:nvPicPr>
        <p:blipFill>
          <a:blip r:embed="rId2"/>
          <a:stretch>
            <a:fillRect/>
          </a:stretch>
        </p:blipFill>
        <p:spPr>
          <a:xfrm>
            <a:off x="1066800" y="2860766"/>
            <a:ext cx="11315700" cy="1466667"/>
          </a:xfrm>
          <a:prstGeom prst="rect">
            <a:avLst/>
          </a:prstGeom>
        </p:spPr>
      </p:pic>
    </p:spTree>
    <p:extLst>
      <p:ext uri="{BB962C8B-B14F-4D97-AF65-F5344CB8AC3E}">
        <p14:creationId xmlns:p14="http://schemas.microsoft.com/office/powerpoint/2010/main" val="2966627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1080</TotalTime>
  <Words>913</Words>
  <Application>Microsoft Office PowerPoint</Application>
  <PresentationFormat>Widescreen</PresentationFormat>
  <Paragraphs>80</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Century Gothic</vt:lpstr>
      <vt:lpstr>Tahoma</vt:lpstr>
      <vt:lpstr>Times New Roman</vt:lpstr>
      <vt:lpstr>Wingdings 3</vt:lpstr>
      <vt:lpstr>Wisp</vt:lpstr>
      <vt:lpstr>NHÓM Pygame</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Colors: Màu sắc trong pygame được hiển thị bằng 1 bộ ba số nguyên từ 0 đến 255</vt:lpstr>
      <vt:lpstr>Sử dụng định dạng các hằng thay vì sử dụng chuỗi nhằm chóng viết sai, tìm và sửa lại code 1 cách dễ dàng, nhanh chóng</vt:lpstr>
      <vt:lpstr>PowerPoint Presentation</vt:lpstr>
      <vt:lpstr>Hàm main</vt:lpstr>
      <vt:lpstr>PowerPoint Presentation</vt:lpstr>
      <vt:lpstr>Trò chơi bắt đầu: Khi người chơi nhấp vào biểu tượng, chương trình cần theo dõi nếu đây là biểu tượng đầu tiền của cặp được nhấp vào hoặc biểu tượng thứ 2. Nếu firstSelection= None: lần nhấp chuột đầu tiền và nó được lưu trữ tọa độ XY. Lần nhấp thứ 2 giá trị sẽ firstSelection là tuple.  DISPLAYSURF.fill( BGCOLOR): đầu trò chơi tất cả các ô sẽ nhanh chóng được che đậy và phát hiện ra 1 cách ngẫu nhiên để cho người chơi xem lén các biểu tượng nẳm dưới c ác ô nào. Tất cả sẻ xảy ra trong hàm startGameAnimation(). Cung cấp cho người chơi cái nhìn lén( nhưng không đủ cho phép người chơi dễ dàng ghi nhớ các vị trị biểu tượng).</vt:lpstr>
      <vt:lpstr>Vòng lặp trong game: là 1 vòng lặp vô hạn, cứ lặp đi lặp lại khi game diễn ra, vòng lặp xử lý các sự kiện, cập nhật trạng thái, và vẽ trạng thái trò chơi lên màn hình</vt:lpstr>
      <vt:lpstr>Xử lý sự kiện lặp bằng tay Lặp các danh sách đối tượng trong pygame.event.get() Nếu đối tượng sự kiện là sự kiện QUIT hoặc sự kiện KEYUP cho khóa Esc, thì chương trình sẽ chấm dứt. Mặt khác, trong trường hợp xảy ra sự kiện MOUSEMOTION (nghĩa là con trỏ chuột đã di chuyển) hoặc sự kiện MOUSEBUTTONUP (nghĩa là đã nhấn nút chuột trước đó và bây giờ nút này được thả ra), nên lưu trữ vị trí của con trỏ chuột trong các biến mousex và mousey. Nếu đây là sự kiện MOUSEBUTTONUP, mouseClicky cũng nên được đặt thành True. Khi chúng tôi đã xử lý tất cả các sự kiện, các giá trị được lưu trữ trong mousex, mousey và mouseClicky sẽ cho chúng tôi biết bất kỳ đầu vào nào mà người chơi đã cung cấp cho chúng tôi. Bây giờ chúng ta nên cập nhật trạng thái trò chơi và vẽ kết quả lên màn hình.</vt:lpstr>
      <vt:lpstr>Kiểm tra con chuột  đã qua</vt:lpstr>
      <vt:lpstr>Xử lý cặp biểu tượng không khớp</vt:lpstr>
      <vt:lpstr>PowerPoint Presentation</vt:lpstr>
      <vt:lpstr>Hàm tạo ra danh sách các giá trị</vt:lpstr>
      <vt:lpstr>Hàm tạo cấu trúc dữ liệu bảng</vt:lpstr>
      <vt:lpstr>Hàm tách 1 danh sách trong 1 danh sách</vt:lpstr>
      <vt:lpstr>Hàm chuyển đổi tọa độ từ tọa độ pixel sang tọa độ hộp</vt:lpstr>
      <vt:lpstr>PowerPoint Presentation</vt:lpstr>
      <vt:lpstr>Hàm vẽ bao phủ hộp</vt:lpstr>
      <vt:lpstr>Hàm gợi ý cho người chơi ngay từ khi bắt đầu</vt:lpstr>
      <vt:lpstr>Hàm làm nổi bật đường viền giữa các ô</vt:lpstr>
      <vt:lpstr>Hàm xử lý người chơi chiến thắng: Khi người chơi đã phát hiện ra tất cả các ô bằng cách khớp từng cặp trên bảng, chúng tôi muốn chúc mừng họ bằng cách nhấp nháy màu nền. Vòng lặp for sẽ vẽ màu trong biến color1 cho màu nền và sau đó vẽ bảng lên trên nó. Tuy nhiên, trên mỗi lần lặp của vòng lặp for, các giá trị trong color1 và color2 sẽ được hoán đổi với nhau</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8</dc:title>
  <dc:creator>Windows User</dc:creator>
  <cp:lastModifiedBy>Admin</cp:lastModifiedBy>
  <cp:revision>90</cp:revision>
  <dcterms:created xsi:type="dcterms:W3CDTF">2019-03-12T16:13:06Z</dcterms:created>
  <dcterms:modified xsi:type="dcterms:W3CDTF">2019-05-24T04:20:58Z</dcterms:modified>
</cp:coreProperties>
</file>