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82" r:id="rId3"/>
    <p:sldId id="260" r:id="rId4"/>
    <p:sldId id="283" r:id="rId5"/>
    <p:sldId id="258" r:id="rId6"/>
    <p:sldId id="269" r:id="rId7"/>
    <p:sldId id="261" r:id="rId8"/>
    <p:sldId id="264" r:id="rId9"/>
    <p:sldId id="263" r:id="rId10"/>
    <p:sldId id="262" r:id="rId11"/>
    <p:sldId id="265" r:id="rId12"/>
    <p:sldId id="266" r:id="rId13"/>
    <p:sldId id="267" r:id="rId14"/>
    <p:sldId id="281" r:id="rId15"/>
    <p:sldId id="268" r:id="rId16"/>
    <p:sldId id="270" r:id="rId17"/>
    <p:sldId id="272" r:id="rId18"/>
    <p:sldId id="271"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p:cViewPr varScale="1">
        <p:scale>
          <a:sx n="69" d="100"/>
          <a:sy n="69" d="100"/>
        </p:scale>
        <p:origin x="7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5E4CBD-8702-4817-94AA-ABC3E7281917}" type="datetimeFigureOut">
              <a:rPr lang="en-US" smtClean="0"/>
              <a:t>23-May-19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291331661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5E4CBD-8702-4817-94AA-ABC3E7281917}" type="datetimeFigureOut">
              <a:rPr lang="en-US" smtClean="0"/>
              <a:t>23-May-19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174593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5E4CBD-8702-4817-94AA-ABC3E7281917}" type="datetimeFigureOut">
              <a:rPr lang="en-US" smtClean="0"/>
              <a:t>23-May-19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8E3E4B-F4BD-49E0-8C4E-2B36A52B829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53974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15E4CBD-8702-4817-94AA-ABC3E7281917}" type="datetimeFigureOut">
              <a:rPr lang="en-US" smtClean="0"/>
              <a:t>23-May-19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2942096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15E4CBD-8702-4817-94AA-ABC3E7281917}" type="datetimeFigureOut">
              <a:rPr lang="en-US" smtClean="0"/>
              <a:t>23-May-19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8E3E4B-F4BD-49E0-8C4E-2B36A52B829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45360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15E4CBD-8702-4817-94AA-ABC3E7281917}" type="datetimeFigureOut">
              <a:rPr lang="en-US" smtClean="0"/>
              <a:t>23-May-19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4131323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5E4CBD-8702-4817-94AA-ABC3E7281917}" type="datetimeFigureOut">
              <a:rPr lang="en-US" smtClean="0"/>
              <a:t>23-May-19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2511761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5E4CBD-8702-4817-94AA-ABC3E7281917}" type="datetimeFigureOut">
              <a:rPr lang="en-US" smtClean="0"/>
              <a:t>23-May-19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163444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5E4CBD-8702-4817-94AA-ABC3E7281917}" type="datetimeFigureOut">
              <a:rPr lang="en-US" smtClean="0"/>
              <a:t>23-May-19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1120198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5E4CBD-8702-4817-94AA-ABC3E7281917}" type="datetimeFigureOut">
              <a:rPr lang="en-US" smtClean="0"/>
              <a:t>23-May-19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1692725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5E4CBD-8702-4817-94AA-ABC3E7281917}" type="datetimeFigureOut">
              <a:rPr lang="en-US" smtClean="0"/>
              <a:t>23-May-19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53634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5E4CBD-8702-4817-94AA-ABC3E7281917}" type="datetimeFigureOut">
              <a:rPr lang="en-US" smtClean="0"/>
              <a:t>23-May-19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1464801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5E4CBD-8702-4817-94AA-ABC3E7281917}" type="datetimeFigureOut">
              <a:rPr lang="en-US" smtClean="0"/>
              <a:t>23-May-19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88391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5E4CBD-8702-4817-94AA-ABC3E7281917}" type="datetimeFigureOut">
              <a:rPr lang="en-US" smtClean="0"/>
              <a:t>23-May-19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38790665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5E4CBD-8702-4817-94AA-ABC3E7281917}" type="datetimeFigureOut">
              <a:rPr lang="en-US" smtClean="0"/>
              <a:t>23-May-19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255870334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5E4CBD-8702-4817-94AA-ABC3E7281917}" type="datetimeFigureOut">
              <a:rPr lang="en-US" smtClean="0"/>
              <a:t>23-May-19</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8E3E4B-F4BD-49E0-8C4E-2B36A52B829A}" type="slidenum">
              <a:rPr lang="en-US" smtClean="0"/>
              <a:t>‹#›</a:t>
            </a:fld>
            <a:endParaRPr lang="en-US"/>
          </a:p>
        </p:txBody>
      </p:sp>
    </p:spTree>
    <p:extLst>
      <p:ext uri="{BB962C8B-B14F-4D97-AF65-F5344CB8AC3E}">
        <p14:creationId xmlns:p14="http://schemas.microsoft.com/office/powerpoint/2010/main" val="1912847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15E4CBD-8702-4817-94AA-ABC3E7281917}" type="datetimeFigureOut">
              <a:rPr lang="en-US" smtClean="0"/>
              <a:t>23-May-19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48E3E4B-F4BD-49E0-8C4E-2B36A52B829A}" type="slidenum">
              <a:rPr lang="en-US" smtClean="0"/>
              <a:t>‹#›</a:t>
            </a:fld>
            <a:endParaRPr lang="en-US"/>
          </a:p>
        </p:txBody>
      </p:sp>
    </p:spTree>
    <p:extLst>
      <p:ext uri="{BB962C8B-B14F-4D97-AF65-F5344CB8AC3E}">
        <p14:creationId xmlns:p14="http://schemas.microsoft.com/office/powerpoint/2010/main" val="264438704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2271" y="200891"/>
            <a:ext cx="8915399" cy="1724891"/>
          </a:xfrm>
        </p:spPr>
        <p:txBody>
          <a:bodyPr/>
          <a:lstStyle/>
          <a:p>
            <a:pPr algn="ctr"/>
            <a:r>
              <a:rPr lang="vi-VN" dirty="0" smtClean="0"/>
              <a:t>NHÓM </a:t>
            </a:r>
            <a:r>
              <a:rPr lang="en-US" dirty="0"/>
              <a:t>9</a:t>
            </a:r>
          </a:p>
        </p:txBody>
      </p:sp>
      <p:sp>
        <p:nvSpPr>
          <p:cNvPr id="3" name="Subtitle 2"/>
          <p:cNvSpPr>
            <a:spLocks noGrp="1"/>
          </p:cNvSpPr>
          <p:nvPr>
            <p:ph type="subTitle" idx="1"/>
          </p:nvPr>
        </p:nvSpPr>
        <p:spPr>
          <a:xfrm>
            <a:off x="7703128" y="3876833"/>
            <a:ext cx="3713018" cy="1789676"/>
          </a:xfrm>
        </p:spPr>
        <p:txBody>
          <a:bodyPr>
            <a:normAutofit/>
          </a:bodyPr>
          <a:lstStyle/>
          <a:p>
            <a:pPr algn="r"/>
            <a:r>
              <a:rPr lang="vi-VN" b="1" dirty="0" smtClean="0">
                <a:solidFill>
                  <a:schemeClr val="tx1"/>
                </a:solidFill>
              </a:rPr>
              <a:t>Sinh viên : </a:t>
            </a:r>
          </a:p>
          <a:p>
            <a:pPr algn="r"/>
            <a:r>
              <a:rPr lang="en-US" b="1" dirty="0" smtClean="0">
                <a:solidFill>
                  <a:schemeClr val="tx1"/>
                </a:solidFill>
              </a:rPr>
              <a:t>1510281- </a:t>
            </a:r>
            <a:r>
              <a:rPr lang="vi-VN" b="1" dirty="0" smtClean="0">
                <a:solidFill>
                  <a:schemeClr val="tx1"/>
                </a:solidFill>
              </a:rPr>
              <a:t>Nguyễn </a:t>
            </a:r>
            <a:r>
              <a:rPr lang="en-US" b="1" dirty="0" err="1" smtClean="0">
                <a:solidFill>
                  <a:schemeClr val="tx1"/>
                </a:solidFill>
              </a:rPr>
              <a:t>Thị</a:t>
            </a:r>
            <a:r>
              <a:rPr lang="en-US" b="1" dirty="0" smtClean="0">
                <a:solidFill>
                  <a:schemeClr val="tx1"/>
                </a:solidFill>
              </a:rPr>
              <a:t> </a:t>
            </a:r>
            <a:r>
              <a:rPr lang="en-US" b="1" dirty="0" err="1" smtClean="0">
                <a:solidFill>
                  <a:schemeClr val="tx1"/>
                </a:solidFill>
              </a:rPr>
              <a:t>Tố</a:t>
            </a:r>
            <a:r>
              <a:rPr lang="en-US" b="1" dirty="0" smtClean="0">
                <a:solidFill>
                  <a:schemeClr val="tx1"/>
                </a:solidFill>
              </a:rPr>
              <a:t> </a:t>
            </a:r>
            <a:r>
              <a:rPr lang="en-US" b="1" dirty="0" err="1" smtClean="0">
                <a:solidFill>
                  <a:schemeClr val="tx1"/>
                </a:solidFill>
              </a:rPr>
              <a:t>Uyên</a:t>
            </a:r>
            <a:endParaRPr lang="en-US" b="1" dirty="0" smtClean="0">
              <a:solidFill>
                <a:schemeClr val="tx1"/>
              </a:solidFill>
            </a:endParaRPr>
          </a:p>
          <a:p>
            <a:pPr algn="r"/>
            <a:r>
              <a:rPr lang="vi-VN" b="1" dirty="0">
                <a:solidFill>
                  <a:schemeClr val="tx1"/>
                </a:solidFill>
              </a:rPr>
              <a:t>Nguyễn </a:t>
            </a:r>
            <a:r>
              <a:rPr lang="vi-VN" b="1" dirty="0" smtClean="0">
                <a:solidFill>
                  <a:schemeClr val="tx1"/>
                </a:solidFill>
              </a:rPr>
              <a:t>T</a:t>
            </a:r>
            <a:r>
              <a:rPr lang="en-US" b="1" dirty="0" err="1" smtClean="0">
                <a:solidFill>
                  <a:schemeClr val="tx1"/>
                </a:solidFill>
              </a:rPr>
              <a:t>hị</a:t>
            </a:r>
            <a:r>
              <a:rPr lang="en-US" b="1" dirty="0" smtClean="0">
                <a:solidFill>
                  <a:schemeClr val="tx1"/>
                </a:solidFill>
              </a:rPr>
              <a:t> </a:t>
            </a:r>
            <a:r>
              <a:rPr lang="en-US" b="1" dirty="0" err="1" smtClean="0">
                <a:solidFill>
                  <a:schemeClr val="tx1"/>
                </a:solidFill>
              </a:rPr>
              <a:t>Quỳnh</a:t>
            </a:r>
            <a:endParaRPr lang="vi-VN" b="1" dirty="0">
              <a:solidFill>
                <a:schemeClr val="tx1"/>
              </a:solidFill>
            </a:endParaRPr>
          </a:p>
          <a:p>
            <a:pPr algn="r"/>
            <a:r>
              <a:rPr lang="en-US" b="1" dirty="0" err="1" smtClean="0">
                <a:solidFill>
                  <a:schemeClr val="tx1"/>
                </a:solidFill>
              </a:rPr>
              <a:t>H.Mạnh</a:t>
            </a:r>
            <a:r>
              <a:rPr lang="en-US" b="1" dirty="0" smtClean="0">
                <a:solidFill>
                  <a:schemeClr val="tx1"/>
                </a:solidFill>
              </a:rPr>
              <a:t> </a:t>
            </a:r>
            <a:r>
              <a:rPr lang="en-US" b="1" dirty="0" err="1" smtClean="0">
                <a:solidFill>
                  <a:schemeClr val="tx1"/>
                </a:solidFill>
              </a:rPr>
              <a:t>Cường</a:t>
            </a:r>
            <a:endParaRPr lang="vi-VN" b="1" dirty="0">
              <a:solidFill>
                <a:schemeClr val="tx1"/>
              </a:solidFill>
            </a:endParaRPr>
          </a:p>
          <a:p>
            <a:pPr algn="r"/>
            <a:endParaRPr lang="vi-VN" b="1" dirty="0" smtClean="0">
              <a:solidFill>
                <a:schemeClr val="tx1"/>
              </a:solidFill>
            </a:endParaRPr>
          </a:p>
        </p:txBody>
      </p:sp>
      <p:sp>
        <p:nvSpPr>
          <p:cNvPr id="4" name="TextBox 3"/>
          <p:cNvSpPr txBox="1"/>
          <p:nvPr/>
        </p:nvSpPr>
        <p:spPr>
          <a:xfrm>
            <a:off x="4308763" y="6062197"/>
            <a:ext cx="4710545" cy="400110"/>
          </a:xfrm>
          <a:prstGeom prst="rect">
            <a:avLst/>
          </a:prstGeom>
          <a:noFill/>
        </p:spPr>
        <p:txBody>
          <a:bodyPr wrap="square" rtlCol="0">
            <a:spAutoFit/>
          </a:bodyPr>
          <a:lstStyle/>
          <a:p>
            <a:r>
              <a:rPr lang="vi-VN" sz="2000" b="1" dirty="0" smtClean="0"/>
              <a:t>Giáo viên : </a:t>
            </a:r>
            <a:r>
              <a:rPr lang="en-US" sz="2000" b="1" dirty="0" err="1" smtClean="0"/>
              <a:t>Tạ</a:t>
            </a:r>
            <a:r>
              <a:rPr lang="en-US" sz="2000" b="1" dirty="0" smtClean="0"/>
              <a:t> </a:t>
            </a:r>
            <a:r>
              <a:rPr lang="en-US" sz="2000" b="1" dirty="0" err="1" smtClean="0"/>
              <a:t>Hoàng</a:t>
            </a:r>
            <a:r>
              <a:rPr lang="en-US" sz="2000" b="1" dirty="0" smtClean="0"/>
              <a:t> </a:t>
            </a:r>
            <a:r>
              <a:rPr lang="en-US" sz="2000" b="1" dirty="0" err="1" smtClean="0"/>
              <a:t>Thắng</a:t>
            </a:r>
            <a:endParaRPr lang="en-US" sz="2000" b="1" dirty="0"/>
          </a:p>
        </p:txBody>
      </p:sp>
      <p:sp>
        <p:nvSpPr>
          <p:cNvPr id="5" name="TextBox 4"/>
          <p:cNvSpPr txBox="1"/>
          <p:nvPr/>
        </p:nvSpPr>
        <p:spPr>
          <a:xfrm>
            <a:off x="1853910" y="2680926"/>
            <a:ext cx="9620249" cy="1015663"/>
          </a:xfrm>
          <a:prstGeom prst="rect">
            <a:avLst/>
          </a:prstGeom>
          <a:noFill/>
        </p:spPr>
        <p:txBody>
          <a:bodyPr wrap="square" rtlCol="0">
            <a:spAutoFit/>
          </a:bodyPr>
          <a:lstStyle/>
          <a:p>
            <a:r>
              <a:rPr lang="vi-VN" sz="2800" dirty="0" smtClean="0"/>
              <a:t>Đề tài:</a:t>
            </a:r>
            <a:r>
              <a:rPr lang="en-US" sz="2800" dirty="0" smtClean="0"/>
              <a:t> </a:t>
            </a:r>
            <a:r>
              <a:rPr lang="en-US" sz="2800" dirty="0" err="1" smtClean="0"/>
              <a:t>Phát</a:t>
            </a:r>
            <a:r>
              <a:rPr lang="en-US" sz="2800" dirty="0" smtClean="0"/>
              <a:t> </a:t>
            </a:r>
            <a:r>
              <a:rPr lang="en-US" sz="2800" dirty="0" err="1" smtClean="0"/>
              <a:t>triển</a:t>
            </a:r>
            <a:r>
              <a:rPr lang="en-US" sz="2800" dirty="0" smtClean="0"/>
              <a:t> </a:t>
            </a:r>
            <a:r>
              <a:rPr lang="en-US" sz="2800" dirty="0" err="1" smtClean="0"/>
              <a:t>ứng</a:t>
            </a:r>
            <a:r>
              <a:rPr lang="en-US" sz="2800" dirty="0" smtClean="0"/>
              <a:t> </a:t>
            </a:r>
            <a:r>
              <a:rPr lang="en-US" sz="2800" dirty="0" err="1" smtClean="0"/>
              <a:t>dụng</a:t>
            </a:r>
            <a:r>
              <a:rPr lang="en-US" sz="2800" dirty="0" smtClean="0"/>
              <a:t> game “Wormy” </a:t>
            </a:r>
            <a:r>
              <a:rPr lang="en-US" sz="2800" dirty="0" err="1" smtClean="0"/>
              <a:t>với</a:t>
            </a:r>
            <a:r>
              <a:rPr lang="en-US" sz="2800" dirty="0" smtClean="0"/>
              <a:t> </a:t>
            </a:r>
            <a:r>
              <a:rPr lang="en-US" sz="2800" dirty="0" err="1" smtClean="0"/>
              <a:t>Pygame</a:t>
            </a:r>
            <a:r>
              <a:rPr lang="en-US" sz="2800" dirty="0" smtClean="0"/>
              <a:t> </a:t>
            </a:r>
            <a:endParaRPr lang="vi-VN" sz="2800" dirty="0">
              <a:latin typeface="Tahoma" panose="020B0604030504040204" pitchFamily="34" charset="0"/>
              <a:ea typeface="Tahoma" panose="020B0604030504040204" pitchFamily="34" charset="0"/>
              <a:cs typeface="Tahoma" panose="020B0604030504040204" pitchFamily="34" charset="0"/>
            </a:endParaRPr>
          </a:p>
          <a:p>
            <a:endParaRPr lang="en-US" sz="3200" dirty="0"/>
          </a:p>
        </p:txBody>
      </p:sp>
      <p:sp>
        <p:nvSpPr>
          <p:cNvPr id="6" name="TextBox 5"/>
          <p:cNvSpPr txBox="1"/>
          <p:nvPr/>
        </p:nvSpPr>
        <p:spPr>
          <a:xfrm>
            <a:off x="1853910" y="2010966"/>
            <a:ext cx="8491704" cy="584775"/>
          </a:xfrm>
          <a:prstGeom prst="rect">
            <a:avLst/>
          </a:prstGeom>
          <a:noFill/>
        </p:spPr>
        <p:txBody>
          <a:bodyPr wrap="square" rtlCol="0">
            <a:spAutoFit/>
          </a:bodyPr>
          <a:lstStyle/>
          <a:p>
            <a:r>
              <a:rPr lang="vi-VN" sz="3200" dirty="0" smtClean="0"/>
              <a:t>Môn: </a:t>
            </a:r>
            <a:r>
              <a:rPr lang="en-US" sz="3200" dirty="0" err="1" smtClean="0"/>
              <a:t>Phát</a:t>
            </a:r>
            <a:r>
              <a:rPr lang="en-US" sz="3200" dirty="0" smtClean="0"/>
              <a:t> </a:t>
            </a:r>
            <a:r>
              <a:rPr lang="en-US" sz="3200" dirty="0" err="1" smtClean="0"/>
              <a:t>triển</a:t>
            </a:r>
            <a:r>
              <a:rPr lang="en-US" sz="3200" dirty="0" smtClean="0"/>
              <a:t> </a:t>
            </a:r>
            <a:r>
              <a:rPr lang="en-US" sz="3200" dirty="0" err="1" smtClean="0"/>
              <a:t>mã</a:t>
            </a:r>
            <a:r>
              <a:rPr lang="en-US" sz="3200" dirty="0" smtClean="0"/>
              <a:t> </a:t>
            </a:r>
            <a:r>
              <a:rPr lang="en-US" sz="3200" dirty="0" err="1" smtClean="0"/>
              <a:t>nguồn</a:t>
            </a:r>
            <a:r>
              <a:rPr lang="en-US" sz="3200" dirty="0" smtClean="0"/>
              <a:t> </a:t>
            </a:r>
            <a:r>
              <a:rPr lang="en-US" sz="3200" dirty="0" err="1" smtClean="0"/>
              <a:t>mở</a:t>
            </a:r>
            <a:endParaRPr lang="en-US" sz="3200" dirty="0"/>
          </a:p>
        </p:txBody>
      </p:sp>
    </p:spTree>
    <p:extLst>
      <p:ext uri="{BB962C8B-B14F-4D97-AF65-F5344CB8AC3E}">
        <p14:creationId xmlns:p14="http://schemas.microsoft.com/office/powerpoint/2010/main" val="3300797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99670" y="681541"/>
            <a:ext cx="3018775" cy="584775"/>
          </a:xfrm>
          <a:prstGeom prst="rect">
            <a:avLst/>
          </a:prstGeom>
        </p:spPr>
        <p:txBody>
          <a:bodyPr wrap="none">
            <a:spAutoFit/>
          </a:bodyPr>
          <a:lstStyle/>
          <a:p>
            <a:pPr marR="0" lvl="2" algn="just">
              <a:spcBef>
                <a:spcPts val="1200"/>
              </a:spcBef>
              <a:spcAft>
                <a:spcPts val="300"/>
              </a:spcAft>
            </a:pPr>
            <a:r>
              <a:rPr lang="vi-VN" sz="3200" b="1" dirty="0">
                <a:latin typeface="Times New Roman" panose="02020603050405020304" pitchFamily="18" charset="0"/>
                <a:cs typeface="Arial" panose="020B0604020202020204" pitchFamily="34" charset="0"/>
              </a:rPr>
              <a:t>Lịch dự án</a:t>
            </a:r>
            <a:endParaRPr lang="en-US" sz="3200" b="1" dirty="0">
              <a:effectLst/>
              <a:latin typeface="Times New Roman" panose="02020603050405020304" pitchFamily="18" charset="0"/>
              <a:cs typeface="Arial" panose="020B0604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637932494"/>
              </p:ext>
            </p:extLst>
          </p:nvPr>
        </p:nvGraphicFramePr>
        <p:xfrm>
          <a:off x="1968926" y="1441214"/>
          <a:ext cx="9003874" cy="5244060"/>
        </p:xfrm>
        <a:graphic>
          <a:graphicData uri="http://schemas.openxmlformats.org/drawingml/2006/table">
            <a:tbl>
              <a:tblPr firstRow="1" firstCol="1" bandRow="1">
                <a:tableStyleId>{5C22544A-7EE6-4342-B048-85BDC9FD1C3A}</a:tableStyleId>
              </a:tblPr>
              <a:tblGrid>
                <a:gridCol w="2250487">
                  <a:extLst>
                    <a:ext uri="{9D8B030D-6E8A-4147-A177-3AD203B41FA5}">
                      <a16:colId xmlns:a16="http://schemas.microsoft.com/office/drawing/2014/main" val="1887626049"/>
                    </a:ext>
                  </a:extLst>
                </a:gridCol>
                <a:gridCol w="2251450">
                  <a:extLst>
                    <a:ext uri="{9D8B030D-6E8A-4147-A177-3AD203B41FA5}">
                      <a16:colId xmlns:a16="http://schemas.microsoft.com/office/drawing/2014/main" val="2841431198"/>
                    </a:ext>
                  </a:extLst>
                </a:gridCol>
                <a:gridCol w="4501937">
                  <a:extLst>
                    <a:ext uri="{9D8B030D-6E8A-4147-A177-3AD203B41FA5}">
                      <a16:colId xmlns:a16="http://schemas.microsoft.com/office/drawing/2014/main" val="341735710"/>
                    </a:ext>
                  </a:extLst>
                </a:gridCol>
              </a:tblGrid>
              <a:tr h="252584">
                <a:tc gridSpan="2">
                  <a:txBody>
                    <a:bodyPr/>
                    <a:lstStyle/>
                    <a:p>
                      <a:pPr marL="0" marR="0" algn="just">
                        <a:spcBef>
                          <a:spcPts val="0"/>
                        </a:spcBef>
                        <a:spcAft>
                          <a:spcPts val="0"/>
                        </a:spcAft>
                      </a:pPr>
                      <a:r>
                        <a:rPr lang="en-US" sz="1800">
                          <a:solidFill>
                            <a:schemeClr val="tx1"/>
                          </a:solidFill>
                          <a:effectLst/>
                        </a:rPr>
                        <a:t>Thời gian</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rowSpan="2">
                  <a:txBody>
                    <a:bodyPr/>
                    <a:lstStyle/>
                    <a:p>
                      <a:pPr marL="0" marR="0" algn="just">
                        <a:spcBef>
                          <a:spcPts val="0"/>
                        </a:spcBef>
                        <a:spcAft>
                          <a:spcPts val="0"/>
                        </a:spcAft>
                      </a:pPr>
                      <a:r>
                        <a:rPr lang="en-US" sz="1800" dirty="0">
                          <a:solidFill>
                            <a:schemeClr val="tx1"/>
                          </a:solidFill>
                          <a:effectLst/>
                        </a:rPr>
                        <a:t>Kết quả</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4226809"/>
                  </a:ext>
                </a:extLst>
              </a:tr>
              <a:tr h="371508">
                <a:tc>
                  <a:txBody>
                    <a:bodyPr/>
                    <a:lstStyle/>
                    <a:p>
                      <a:pPr marL="0" marR="0" algn="just">
                        <a:spcBef>
                          <a:spcPts val="0"/>
                        </a:spcBef>
                        <a:spcAft>
                          <a:spcPts val="0"/>
                        </a:spcAft>
                      </a:pPr>
                      <a:r>
                        <a:rPr lang="en-US" sz="1800">
                          <a:solidFill>
                            <a:schemeClr val="tx1"/>
                          </a:solidFill>
                          <a:effectLst/>
                        </a:rPr>
                        <a:t>Từ ngày</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Đến ngày</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2881721572"/>
                  </a:ext>
                </a:extLst>
              </a:tr>
              <a:tr h="757752">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1/5/2019</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Thống nhất, ký kết hợp đồng, triển khai vận hành phần mềm chỉ gói gọn trong 24 giờ.</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5437747"/>
                  </a:ext>
                </a:extLst>
              </a:tr>
              <a:tr h="757752">
                <a:tc>
                  <a:txBody>
                    <a:bodyPr/>
                    <a:lstStyle/>
                    <a:p>
                      <a:pPr marL="0" marR="0" algn="just">
                        <a:spcBef>
                          <a:spcPts val="0"/>
                        </a:spcBef>
                        <a:spcAft>
                          <a:spcPts val="0"/>
                        </a:spcAft>
                      </a:pPr>
                      <a:r>
                        <a:rPr lang="en-US" sz="1800">
                          <a:solidFill>
                            <a:schemeClr val="tx1"/>
                          </a:solidFill>
                          <a:effectLst/>
                        </a:rPr>
                        <a:t>1/5/2019</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5/5/2019</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Bàn giao bản mô tả chi tiết sản phẩm cho khách hàng và yêu cầu sửa lỗi(nếu có)</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2719146"/>
                  </a:ext>
                </a:extLst>
              </a:tr>
              <a:tr h="505168">
                <a:tc>
                  <a:txBody>
                    <a:bodyPr/>
                    <a:lstStyle/>
                    <a:p>
                      <a:pPr marL="0" marR="0" algn="just">
                        <a:spcBef>
                          <a:spcPts val="0"/>
                        </a:spcBef>
                        <a:spcAft>
                          <a:spcPts val="0"/>
                        </a:spcAft>
                      </a:pPr>
                      <a:r>
                        <a:rPr lang="en-US" sz="1800">
                          <a:solidFill>
                            <a:schemeClr val="tx1"/>
                          </a:solidFill>
                          <a:effectLst/>
                        </a:rPr>
                        <a:t>7/5/2019</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1/6/2019</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Hoàn chỉnh các chức năng, module của sản phẩm và kiểm thử</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8294673"/>
                  </a:ext>
                </a:extLst>
              </a:tr>
              <a:tr h="505168">
                <a:tc>
                  <a:txBody>
                    <a:bodyPr/>
                    <a:lstStyle/>
                    <a:p>
                      <a:pPr marL="0" marR="0" algn="just">
                        <a:spcBef>
                          <a:spcPts val="0"/>
                        </a:spcBef>
                        <a:spcAft>
                          <a:spcPts val="0"/>
                        </a:spcAft>
                      </a:pPr>
                      <a:r>
                        <a:rPr lang="en-US" sz="1800">
                          <a:solidFill>
                            <a:schemeClr val="tx1"/>
                          </a:solidFill>
                          <a:effectLst/>
                        </a:rPr>
                        <a:t>23/05/2019</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30/7/2019</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Upload sản phẩm lên host và đưa cho khách hàng kiểm thử.</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8640154"/>
                  </a:ext>
                </a:extLst>
              </a:tr>
              <a:tr h="757752">
                <a:tc>
                  <a:txBody>
                    <a:bodyPr/>
                    <a:lstStyle/>
                    <a:p>
                      <a:pPr marL="0" marR="0" algn="just">
                        <a:spcBef>
                          <a:spcPts val="0"/>
                        </a:spcBef>
                        <a:spcAft>
                          <a:spcPts val="0"/>
                        </a:spcAft>
                      </a:pPr>
                      <a:r>
                        <a:rPr lang="en-US" sz="1800">
                          <a:solidFill>
                            <a:schemeClr val="tx1"/>
                          </a:solidFill>
                          <a:effectLst/>
                        </a:rPr>
                        <a:t>30/05/2019</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06/8/2019</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Hoàn thiện tài liệu hướng dẫn sử dụng và tiếp tục nhận các yêu cầu sửa lỗi</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9042313"/>
                  </a:ext>
                </a:extLst>
              </a:tr>
              <a:tr h="505168">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1/9/2019</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Bàn giao sản phẩm và thanh lý hợp đồng</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3477517"/>
                  </a:ext>
                </a:extLst>
              </a:tr>
              <a:tr h="505168">
                <a:tc>
                  <a:txBody>
                    <a:bodyPr/>
                    <a:lstStyle/>
                    <a:p>
                      <a:pPr marL="0" marR="0" algn="just">
                        <a:spcBef>
                          <a:spcPts val="0"/>
                        </a:spcBef>
                        <a:spcAft>
                          <a:spcPts val="0"/>
                        </a:spcAft>
                      </a:pPr>
                      <a:r>
                        <a:rPr lang="en-US" sz="1800">
                          <a:solidFill>
                            <a:schemeClr val="tx1"/>
                          </a:solidFill>
                          <a:effectLst/>
                        </a:rPr>
                        <a:t>Quá thời hạn</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10 ngày</a:t>
                      </a:r>
                      <a:endParaRPr lang="en-US" sz="180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Hủy hợp đồng và bồi thường vi phạm hợp đồng</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67380" marR="673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1713779"/>
                  </a:ext>
                </a:extLst>
              </a:tr>
            </a:tbl>
          </a:graphicData>
        </a:graphic>
      </p:graphicFrame>
    </p:spTree>
    <p:extLst>
      <p:ext uri="{BB962C8B-B14F-4D97-AF65-F5344CB8AC3E}">
        <p14:creationId xmlns:p14="http://schemas.microsoft.com/office/powerpoint/2010/main" val="98074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31041" y="476492"/>
            <a:ext cx="9631163" cy="584775"/>
          </a:xfrm>
          <a:prstGeom prst="rect">
            <a:avLst/>
          </a:prstGeom>
        </p:spPr>
        <p:txBody>
          <a:bodyPr wrap="none">
            <a:spAutoFit/>
          </a:bodyPr>
          <a:lstStyle/>
          <a:p>
            <a:pPr marR="0" lvl="2" algn="just">
              <a:spcBef>
                <a:spcPts val="1200"/>
              </a:spcBef>
              <a:spcAft>
                <a:spcPts val="300"/>
              </a:spcAft>
            </a:pPr>
            <a:r>
              <a:rPr lang="vi-VN" sz="3200" b="1" dirty="0">
                <a:latin typeface="Times New Roman" panose="02020603050405020304" pitchFamily="18" charset="0"/>
                <a:cs typeface="Arial" panose="020B0604020202020204" pitchFamily="34" charset="0"/>
              </a:rPr>
              <a:t>Giả thiết về các điều kiện ràng </a:t>
            </a:r>
            <a:r>
              <a:rPr lang="vi-VN" sz="3200" b="1" dirty="0" smtClean="0">
                <a:latin typeface="Times New Roman" panose="02020603050405020304" pitchFamily="18" charset="0"/>
                <a:cs typeface="Arial" panose="020B0604020202020204" pitchFamily="34" charset="0"/>
              </a:rPr>
              <a:t>buộc và kinh phí</a:t>
            </a:r>
            <a:endParaRPr lang="en-US" sz="3200" b="1" dirty="0">
              <a:effectLst/>
              <a:latin typeface="Times New Roman" panose="02020603050405020304" pitchFamily="18"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89237210"/>
              </p:ext>
            </p:extLst>
          </p:nvPr>
        </p:nvGraphicFramePr>
        <p:xfrm>
          <a:off x="1976268" y="1241377"/>
          <a:ext cx="8941114" cy="5003998"/>
        </p:xfrm>
        <a:graphic>
          <a:graphicData uri="http://schemas.openxmlformats.org/drawingml/2006/table">
            <a:tbl>
              <a:tblPr firstRow="1" firstCol="1" bandRow="1">
                <a:tableStyleId>{5C22544A-7EE6-4342-B048-85BDC9FD1C3A}</a:tableStyleId>
              </a:tblPr>
              <a:tblGrid>
                <a:gridCol w="893460">
                  <a:extLst>
                    <a:ext uri="{9D8B030D-6E8A-4147-A177-3AD203B41FA5}">
                      <a16:colId xmlns:a16="http://schemas.microsoft.com/office/drawing/2014/main" val="914706422"/>
                    </a:ext>
                  </a:extLst>
                </a:gridCol>
                <a:gridCol w="8047654">
                  <a:extLst>
                    <a:ext uri="{9D8B030D-6E8A-4147-A177-3AD203B41FA5}">
                      <a16:colId xmlns:a16="http://schemas.microsoft.com/office/drawing/2014/main" val="1136458562"/>
                    </a:ext>
                  </a:extLst>
                </a:gridCol>
              </a:tblGrid>
              <a:tr h="340558">
                <a:tc>
                  <a:txBody>
                    <a:bodyPr/>
                    <a:lstStyle/>
                    <a:p>
                      <a:pPr marL="0" marR="0" algn="just">
                        <a:spcBef>
                          <a:spcPts val="0"/>
                        </a:spcBef>
                        <a:spcAft>
                          <a:spcPts val="0"/>
                        </a:spcAft>
                      </a:pPr>
                      <a:r>
                        <a:rPr lang="en-US" sz="1800" dirty="0">
                          <a:solidFill>
                            <a:schemeClr val="tx1"/>
                          </a:solidFill>
                          <a:effectLst/>
                        </a:rPr>
                        <a:t>STT</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51803" marR="518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Mô tả</a:t>
                      </a:r>
                      <a:endParaRPr lang="en-US" sz="1800">
                        <a:solidFill>
                          <a:schemeClr val="tx1"/>
                        </a:solidFill>
                        <a:effectLst/>
                        <a:latin typeface="Times New Roman" panose="02020603050405020304" pitchFamily="18" charset="0"/>
                        <a:ea typeface="Times New Roman" panose="02020603050405020304" pitchFamily="18" charset="0"/>
                      </a:endParaRPr>
                    </a:p>
                  </a:txBody>
                  <a:tcPr marL="51803" marR="518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8276830"/>
                  </a:ext>
                </a:extLst>
              </a:tr>
              <a:tr h="644662">
                <a:tc>
                  <a:txBody>
                    <a:bodyPr/>
                    <a:lstStyle/>
                    <a:p>
                      <a:pPr marL="0" marR="0" algn="just">
                        <a:spcBef>
                          <a:spcPts val="0"/>
                        </a:spcBef>
                        <a:spcAft>
                          <a:spcPts val="0"/>
                        </a:spcAft>
                      </a:pPr>
                      <a:r>
                        <a:rPr lang="en-US" sz="1800">
                          <a:solidFill>
                            <a:schemeClr val="tx1"/>
                          </a:solidFill>
                          <a:effectLst/>
                        </a:rPr>
                        <a:t>1</a:t>
                      </a:r>
                      <a:endParaRPr lang="en-US" sz="1800">
                        <a:solidFill>
                          <a:schemeClr val="tx1"/>
                        </a:solidFill>
                        <a:effectLst/>
                        <a:latin typeface="Times New Roman" panose="02020603050405020304" pitchFamily="18" charset="0"/>
                        <a:ea typeface="Times New Roman" panose="02020603050405020304" pitchFamily="18" charset="0"/>
                      </a:endParaRPr>
                    </a:p>
                  </a:txBody>
                  <a:tcPr marL="51803" marR="518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Căn cứ thực hiện dự án</a:t>
                      </a:r>
                    </a:p>
                    <a:p>
                      <a:pPr marL="0" marR="0" algn="just">
                        <a:spcBef>
                          <a:spcPts val="0"/>
                        </a:spcBef>
                        <a:spcAft>
                          <a:spcPts val="0"/>
                        </a:spcAft>
                      </a:pPr>
                      <a:r>
                        <a:rPr lang="en-US" sz="1800" dirty="0">
                          <a:solidFill>
                            <a:schemeClr val="tx1"/>
                          </a:solidFill>
                          <a:effectLst/>
                        </a:rPr>
                        <a:t>Ngày 1/5/2019 thành viên nhóm 5 bắt đầu làm dự án.</a:t>
                      </a:r>
                    </a:p>
                    <a:p>
                      <a:pPr marL="0" marR="0" algn="just">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51803" marR="518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8483109"/>
                  </a:ext>
                </a:extLst>
              </a:tr>
              <a:tr h="1772821">
                <a:tc>
                  <a:txBody>
                    <a:bodyPr/>
                    <a:lstStyle/>
                    <a:p>
                      <a:pPr marL="0" marR="0" algn="just">
                        <a:spcBef>
                          <a:spcPts val="0"/>
                        </a:spcBef>
                        <a:spcAft>
                          <a:spcPts val="0"/>
                        </a:spcAft>
                      </a:pPr>
                      <a:r>
                        <a:rPr lang="en-US" sz="1800">
                          <a:solidFill>
                            <a:schemeClr val="tx1"/>
                          </a:solidFill>
                          <a:effectLst/>
                        </a:rPr>
                        <a:t>2</a:t>
                      </a:r>
                      <a:endParaRPr lang="en-US" sz="1800">
                        <a:solidFill>
                          <a:schemeClr val="tx1"/>
                        </a:solidFill>
                        <a:effectLst/>
                        <a:latin typeface="Times New Roman" panose="02020603050405020304" pitchFamily="18" charset="0"/>
                        <a:ea typeface="Times New Roman" panose="02020603050405020304" pitchFamily="18" charset="0"/>
                      </a:endParaRPr>
                    </a:p>
                  </a:txBody>
                  <a:tcPr marL="51803" marR="518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Về kĩ thuật, công nghệ :</a:t>
                      </a:r>
                    </a:p>
                    <a:p>
                      <a:pPr marL="0" marR="0" algn="just">
                        <a:spcBef>
                          <a:spcPts val="0"/>
                        </a:spcBef>
                        <a:spcAft>
                          <a:spcPts val="0"/>
                        </a:spcAft>
                      </a:pPr>
                      <a:r>
                        <a:rPr lang="en-US" sz="1800" dirty="0">
                          <a:solidFill>
                            <a:schemeClr val="tx1"/>
                          </a:solidFill>
                          <a:effectLst/>
                        </a:rPr>
                        <a:t>- Sử dụng lập  ngôn ngữ lập trình hướng đối tượng c#, cơ sở dữ liệu SQL… Ngoài ra các công cụ sử dụng như Photoshop CC 2016, Visual Studio 2017 và nhiều kĩ thuật, công nghệ khác.</a:t>
                      </a:r>
                    </a:p>
                    <a:p>
                      <a:pPr marL="0" marR="0" algn="just">
                        <a:spcBef>
                          <a:spcPts val="0"/>
                        </a:spcBef>
                        <a:spcAft>
                          <a:spcPts val="0"/>
                        </a:spcAft>
                      </a:pPr>
                      <a:r>
                        <a:rPr lang="en-US" sz="1800" dirty="0">
                          <a:solidFill>
                            <a:schemeClr val="tx1"/>
                          </a:solidFill>
                          <a:effectLst/>
                        </a:rPr>
                        <a:t>- Cấu hình máy tối thiểu để sử dụng được phần mềm :</a:t>
                      </a:r>
                    </a:p>
                    <a:p>
                      <a:pPr marL="0" marR="0" algn="just">
                        <a:spcBef>
                          <a:spcPts val="0"/>
                        </a:spcBef>
                        <a:spcAft>
                          <a:spcPts val="0"/>
                        </a:spcAft>
                      </a:pPr>
                      <a:r>
                        <a:rPr lang="en-US" sz="1800" dirty="0">
                          <a:solidFill>
                            <a:schemeClr val="tx1"/>
                          </a:solidFill>
                          <a:effectLst/>
                        </a:rPr>
                        <a:t>+ Máy tính có kết nối Internet có cài đặt trình duyệt internet(IE, Firefox, Chrome…)</a:t>
                      </a:r>
                    </a:p>
                    <a:p>
                      <a:pPr marL="0" marR="0" algn="just">
                        <a:spcBef>
                          <a:spcPts val="0"/>
                        </a:spcBef>
                        <a:spcAft>
                          <a:spcPts val="0"/>
                        </a:spcAft>
                      </a:pPr>
                      <a:r>
                        <a:rPr lang="en-US" sz="1800" dirty="0">
                          <a:solidFill>
                            <a:schemeClr val="tx1"/>
                          </a:solidFill>
                          <a:effectLst/>
                        </a:rPr>
                        <a:t>+ Cài đặt HĐH Window XP trở lên.</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51803" marR="518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90326902"/>
                  </a:ext>
                </a:extLst>
              </a:tr>
              <a:tr h="1128159">
                <a:tc>
                  <a:txBody>
                    <a:bodyPr/>
                    <a:lstStyle/>
                    <a:p>
                      <a:pPr marL="0" marR="0" algn="just">
                        <a:spcBef>
                          <a:spcPts val="0"/>
                        </a:spcBef>
                        <a:spcAft>
                          <a:spcPts val="0"/>
                        </a:spcAft>
                      </a:pPr>
                      <a:r>
                        <a:rPr lang="en-US" sz="1800">
                          <a:solidFill>
                            <a:schemeClr val="tx1"/>
                          </a:solidFill>
                          <a:effectLst/>
                        </a:rPr>
                        <a:t>3</a:t>
                      </a:r>
                      <a:endParaRPr lang="en-US" sz="1800">
                        <a:solidFill>
                          <a:schemeClr val="tx1"/>
                        </a:solidFill>
                        <a:effectLst/>
                        <a:latin typeface="Times New Roman" panose="02020603050405020304" pitchFamily="18" charset="0"/>
                        <a:ea typeface="Times New Roman" panose="02020603050405020304" pitchFamily="18" charset="0"/>
                      </a:endParaRPr>
                    </a:p>
                  </a:txBody>
                  <a:tcPr marL="51803" marR="518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Về tài chính:</a:t>
                      </a:r>
                    </a:p>
                    <a:p>
                      <a:pPr marL="0" marR="0" algn="just">
                        <a:spcBef>
                          <a:spcPts val="0"/>
                        </a:spcBef>
                        <a:spcAft>
                          <a:spcPts val="0"/>
                        </a:spcAft>
                      </a:pPr>
                      <a:r>
                        <a:rPr lang="en-US" sz="1800" dirty="0">
                          <a:solidFill>
                            <a:schemeClr val="tx1"/>
                          </a:solidFill>
                          <a:effectLst/>
                        </a:rPr>
                        <a:t>- Số tiền mua dự án: 50.000.000 VNĐ</a:t>
                      </a:r>
                    </a:p>
                    <a:p>
                      <a:pPr marL="0" marR="0" algn="just">
                        <a:spcBef>
                          <a:spcPts val="0"/>
                        </a:spcBef>
                        <a:spcAft>
                          <a:spcPts val="0"/>
                        </a:spcAft>
                      </a:pPr>
                      <a:r>
                        <a:rPr lang="en-US" sz="1800" dirty="0">
                          <a:solidFill>
                            <a:schemeClr val="tx1"/>
                          </a:solidFill>
                          <a:effectLst/>
                        </a:rPr>
                        <a:t>- Khách hàng sẽ thanh toán toàn bộ kinh phí xây dựng dự án sau khi bàn giao sản phẩm.</a:t>
                      </a:r>
                    </a:p>
                    <a:p>
                      <a:pPr marL="0" marR="0" algn="just">
                        <a:spcBef>
                          <a:spcPts val="0"/>
                        </a:spcBef>
                        <a:spcAft>
                          <a:spcPts val="0"/>
                        </a:spcAft>
                      </a:pPr>
                      <a:r>
                        <a:rPr lang="en-US" sz="1800" dirty="0">
                          <a:solidFill>
                            <a:schemeClr val="tx1"/>
                          </a:solidFill>
                          <a:effectLst/>
                        </a:rPr>
                        <a:t>- Khách hàng mua phần mềm thanh toán bằng tiền mặt hoặc chuyển khoản qua tài khoản ngân hàng.</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51803" marR="5180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9132533"/>
                  </a:ext>
                </a:extLst>
              </a:tr>
            </a:tbl>
          </a:graphicData>
        </a:graphic>
      </p:graphicFrame>
    </p:spTree>
    <p:extLst>
      <p:ext uri="{BB962C8B-B14F-4D97-AF65-F5344CB8AC3E}">
        <p14:creationId xmlns:p14="http://schemas.microsoft.com/office/powerpoint/2010/main" val="2360891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669600030"/>
              </p:ext>
            </p:extLst>
          </p:nvPr>
        </p:nvGraphicFramePr>
        <p:xfrm>
          <a:off x="1690254" y="767630"/>
          <a:ext cx="9615056" cy="5760720"/>
        </p:xfrm>
        <a:graphic>
          <a:graphicData uri="http://schemas.openxmlformats.org/drawingml/2006/table">
            <a:tbl>
              <a:tblPr firstRow="1" firstCol="1" bandRow="1">
                <a:tableStyleId>{5C22544A-7EE6-4342-B048-85BDC9FD1C3A}</a:tableStyleId>
              </a:tblPr>
              <a:tblGrid>
                <a:gridCol w="725666">
                  <a:extLst>
                    <a:ext uri="{9D8B030D-6E8A-4147-A177-3AD203B41FA5}">
                      <a16:colId xmlns:a16="http://schemas.microsoft.com/office/drawing/2014/main" val="910602437"/>
                    </a:ext>
                  </a:extLst>
                </a:gridCol>
                <a:gridCol w="3071980">
                  <a:extLst>
                    <a:ext uri="{9D8B030D-6E8A-4147-A177-3AD203B41FA5}">
                      <a16:colId xmlns:a16="http://schemas.microsoft.com/office/drawing/2014/main" val="3917973661"/>
                    </a:ext>
                  </a:extLst>
                </a:gridCol>
                <a:gridCol w="2478983">
                  <a:extLst>
                    <a:ext uri="{9D8B030D-6E8A-4147-A177-3AD203B41FA5}">
                      <a16:colId xmlns:a16="http://schemas.microsoft.com/office/drawing/2014/main" val="1463853938"/>
                    </a:ext>
                  </a:extLst>
                </a:gridCol>
                <a:gridCol w="1671384">
                  <a:extLst>
                    <a:ext uri="{9D8B030D-6E8A-4147-A177-3AD203B41FA5}">
                      <a16:colId xmlns:a16="http://schemas.microsoft.com/office/drawing/2014/main" val="1836825971"/>
                    </a:ext>
                  </a:extLst>
                </a:gridCol>
                <a:gridCol w="1667043">
                  <a:extLst>
                    <a:ext uri="{9D8B030D-6E8A-4147-A177-3AD203B41FA5}">
                      <a16:colId xmlns:a16="http://schemas.microsoft.com/office/drawing/2014/main" val="1781291103"/>
                    </a:ext>
                  </a:extLst>
                </a:gridCol>
              </a:tblGrid>
              <a:tr h="244496">
                <a:tc>
                  <a:txBody>
                    <a:bodyPr/>
                    <a:lstStyle/>
                    <a:p>
                      <a:pPr marL="0" marR="0" algn="just">
                        <a:spcBef>
                          <a:spcPts val="0"/>
                        </a:spcBef>
                        <a:spcAft>
                          <a:spcPts val="0"/>
                        </a:spcAft>
                      </a:pPr>
                      <a:r>
                        <a:rPr lang="en-US" sz="1800" dirty="0">
                          <a:solidFill>
                            <a:schemeClr val="tx1"/>
                          </a:solidFill>
                          <a:effectLst/>
                        </a:rPr>
                        <a:t>STT</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Chi tiết</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Đơn giá(VNĐ)</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Số lượng(giờ)</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Thành tiền</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8885478"/>
                  </a:ext>
                </a:extLst>
              </a:tr>
              <a:tr h="244496">
                <a:tc rowSpan="5">
                  <a:txBody>
                    <a:bodyPr/>
                    <a:lstStyle/>
                    <a:p>
                      <a:pPr marL="0" marR="0" algn="just">
                        <a:spcBef>
                          <a:spcPts val="0"/>
                        </a:spcBef>
                        <a:spcAft>
                          <a:spcPts val="0"/>
                        </a:spcAft>
                      </a:pPr>
                      <a:r>
                        <a:rPr lang="en-US" sz="1800" dirty="0">
                          <a:solidFill>
                            <a:schemeClr val="tx1"/>
                          </a:solidFill>
                          <a:effectLst/>
                        </a:rPr>
                        <a:t>1</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Xác định yêu cầu</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15.000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80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1.200.000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9545276"/>
                  </a:ext>
                </a:extLst>
              </a:tr>
              <a:tr h="244496">
                <a:tc vMerge="1">
                  <a:txBody>
                    <a:bodyPr/>
                    <a:lstStyle/>
                    <a:p>
                      <a:endParaRPr lang="en-US"/>
                    </a:p>
                  </a:txBody>
                  <a:tcPr/>
                </a:tc>
                <a:tc>
                  <a:txBody>
                    <a:bodyPr/>
                    <a:lstStyle/>
                    <a:p>
                      <a:pPr marL="0" marR="0" algn="just">
                        <a:spcBef>
                          <a:spcPts val="0"/>
                        </a:spcBef>
                        <a:spcAft>
                          <a:spcPts val="0"/>
                        </a:spcAft>
                      </a:pPr>
                      <a:r>
                        <a:rPr lang="en-US" sz="1800" dirty="0">
                          <a:solidFill>
                            <a:schemeClr val="tx1"/>
                          </a:solidFill>
                          <a:effectLst/>
                        </a:rPr>
                        <a:t>Khảo sát yêu cầu</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200.000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1809450"/>
                  </a:ext>
                </a:extLst>
              </a:tr>
              <a:tr h="244496">
                <a:tc vMerge="1">
                  <a:txBody>
                    <a:bodyPr/>
                    <a:lstStyle/>
                    <a:p>
                      <a:endParaRPr lang="en-US"/>
                    </a:p>
                  </a:txBody>
                  <a:tcPr/>
                </a:tc>
                <a:tc>
                  <a:txBody>
                    <a:bodyPr/>
                    <a:lstStyle/>
                    <a:p>
                      <a:pPr marL="0" marR="0" algn="just">
                        <a:spcBef>
                          <a:spcPts val="0"/>
                        </a:spcBef>
                        <a:spcAft>
                          <a:spcPts val="0"/>
                        </a:spcAft>
                      </a:pPr>
                      <a:r>
                        <a:rPr lang="en-US" sz="1800" dirty="0">
                          <a:solidFill>
                            <a:schemeClr val="tx1"/>
                          </a:solidFill>
                          <a:effectLst/>
                        </a:rPr>
                        <a:t>Phát hiện yêu cầu</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200.000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2298205"/>
                  </a:ext>
                </a:extLst>
              </a:tr>
              <a:tr h="244496">
                <a:tc vMerge="1">
                  <a:txBody>
                    <a:bodyPr/>
                    <a:lstStyle/>
                    <a:p>
                      <a:endParaRPr lang="en-US"/>
                    </a:p>
                  </a:txBody>
                  <a:tcPr/>
                </a:tc>
                <a:tc>
                  <a:txBody>
                    <a:bodyPr/>
                    <a:lstStyle/>
                    <a:p>
                      <a:pPr marL="0" marR="0" algn="just">
                        <a:spcBef>
                          <a:spcPts val="0"/>
                        </a:spcBef>
                        <a:spcAft>
                          <a:spcPts val="0"/>
                        </a:spcAft>
                      </a:pPr>
                      <a:r>
                        <a:rPr lang="en-US" sz="1800" dirty="0">
                          <a:solidFill>
                            <a:schemeClr val="tx1"/>
                          </a:solidFill>
                          <a:effectLst/>
                        </a:rPr>
                        <a:t>Kiểm thử</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400.000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9765287"/>
                  </a:ext>
                </a:extLst>
              </a:tr>
              <a:tr h="244496">
                <a:tc vMerge="1">
                  <a:txBody>
                    <a:bodyPr/>
                    <a:lstStyle/>
                    <a:p>
                      <a:endParaRPr lang="en-US"/>
                    </a:p>
                  </a:txBody>
                  <a:tcPr/>
                </a:tc>
                <a:tc>
                  <a:txBody>
                    <a:bodyPr/>
                    <a:lstStyle/>
                    <a:p>
                      <a:pPr marL="0" marR="0" algn="just">
                        <a:spcBef>
                          <a:spcPts val="0"/>
                        </a:spcBef>
                        <a:spcAft>
                          <a:spcPts val="0"/>
                        </a:spcAft>
                      </a:pPr>
                      <a:r>
                        <a:rPr lang="en-US" sz="1800" dirty="0">
                          <a:solidFill>
                            <a:schemeClr val="tx1"/>
                          </a:solidFill>
                          <a:effectLst/>
                        </a:rPr>
                        <a:t>Đặc tả yêu cầu</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200.000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3239530"/>
                  </a:ext>
                </a:extLst>
              </a:tr>
              <a:tr h="244496">
                <a:tc rowSpan="4">
                  <a:txBody>
                    <a:bodyPr/>
                    <a:lstStyle/>
                    <a:p>
                      <a:pPr marL="0" marR="0" algn="just">
                        <a:spcBef>
                          <a:spcPts val="0"/>
                        </a:spcBef>
                        <a:spcAft>
                          <a:spcPts val="0"/>
                        </a:spcAft>
                      </a:pPr>
                      <a:r>
                        <a:rPr lang="en-US" sz="1800" dirty="0">
                          <a:solidFill>
                            <a:schemeClr val="tx1"/>
                          </a:solidFill>
                          <a:effectLst/>
                        </a:rPr>
                        <a:t>2</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Thiết kế phần mềm</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15.000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120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1.800.000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4540053"/>
                  </a:ext>
                </a:extLst>
              </a:tr>
              <a:tr h="244496">
                <a:tc vMerge="1">
                  <a:txBody>
                    <a:bodyPr/>
                    <a:lstStyle/>
                    <a:p>
                      <a:endParaRPr lang="en-US"/>
                    </a:p>
                  </a:txBody>
                  <a:tcPr/>
                </a:tc>
                <a:tc>
                  <a:txBody>
                    <a:bodyPr/>
                    <a:lstStyle/>
                    <a:p>
                      <a:pPr marL="0" marR="0" algn="just">
                        <a:spcBef>
                          <a:spcPts val="0"/>
                        </a:spcBef>
                        <a:spcAft>
                          <a:spcPts val="0"/>
                        </a:spcAft>
                      </a:pPr>
                      <a:r>
                        <a:rPr lang="en-US" sz="1800" dirty="0">
                          <a:solidFill>
                            <a:schemeClr val="tx1"/>
                          </a:solidFill>
                          <a:effectLst/>
                        </a:rPr>
                        <a:t>Thiết kế tổng thể</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40</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600.000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3972442"/>
                  </a:ext>
                </a:extLst>
              </a:tr>
              <a:tr h="244496">
                <a:tc vMerge="1">
                  <a:txBody>
                    <a:bodyPr/>
                    <a:lstStyle/>
                    <a:p>
                      <a:endParaRPr lang="en-US"/>
                    </a:p>
                  </a:txBody>
                  <a:tcPr/>
                </a:tc>
                <a:tc>
                  <a:txBody>
                    <a:bodyPr/>
                    <a:lstStyle/>
                    <a:p>
                      <a:pPr marL="0" marR="0" algn="just">
                        <a:spcBef>
                          <a:spcPts val="0"/>
                        </a:spcBef>
                        <a:spcAft>
                          <a:spcPts val="0"/>
                        </a:spcAft>
                      </a:pPr>
                      <a:r>
                        <a:rPr lang="en-US" sz="1800" dirty="0">
                          <a:solidFill>
                            <a:schemeClr val="tx1"/>
                          </a:solidFill>
                          <a:effectLst/>
                        </a:rPr>
                        <a:t>Thiết kế chi tiết</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40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600.000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2058051"/>
                  </a:ext>
                </a:extLst>
              </a:tr>
              <a:tr h="244496">
                <a:tc vMerge="1">
                  <a:txBody>
                    <a:bodyPr/>
                    <a:lstStyle/>
                    <a:p>
                      <a:endParaRPr lang="en-US"/>
                    </a:p>
                  </a:txBody>
                  <a:tcPr/>
                </a:tc>
                <a:tc>
                  <a:txBody>
                    <a:bodyPr/>
                    <a:lstStyle/>
                    <a:p>
                      <a:pPr marL="0" marR="0" algn="just">
                        <a:spcBef>
                          <a:spcPts val="0"/>
                        </a:spcBef>
                        <a:spcAft>
                          <a:spcPts val="0"/>
                        </a:spcAft>
                      </a:pPr>
                      <a:r>
                        <a:rPr lang="en-US" sz="1800">
                          <a:solidFill>
                            <a:schemeClr val="tx1"/>
                          </a:solidFill>
                          <a:effectLst/>
                        </a:rPr>
                        <a:t>Kiểm thử</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40</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600.000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2587926"/>
                  </a:ext>
                </a:extLst>
              </a:tr>
              <a:tr h="244496">
                <a:tc rowSpan="4">
                  <a:txBody>
                    <a:bodyPr/>
                    <a:lstStyle/>
                    <a:p>
                      <a:pPr marL="0" marR="0" algn="just">
                        <a:spcBef>
                          <a:spcPts val="0"/>
                        </a:spcBef>
                        <a:spcAft>
                          <a:spcPts val="0"/>
                        </a:spcAft>
                      </a:pPr>
                      <a:r>
                        <a:rPr lang="en-US" sz="1800">
                          <a:solidFill>
                            <a:schemeClr val="tx1"/>
                          </a:solidFill>
                          <a:effectLst/>
                        </a:rPr>
                        <a:t>3</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Xây dựng phần mềm</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15.000</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280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4.200.000</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1584964"/>
                  </a:ext>
                </a:extLst>
              </a:tr>
              <a:tr h="488991">
                <a:tc vMerge="1">
                  <a:txBody>
                    <a:bodyPr/>
                    <a:lstStyle/>
                    <a:p>
                      <a:endParaRPr lang="en-US"/>
                    </a:p>
                  </a:txBody>
                  <a:tcPr/>
                </a:tc>
                <a:tc>
                  <a:txBody>
                    <a:bodyPr/>
                    <a:lstStyle/>
                    <a:p>
                      <a:pPr marL="0" marR="0" algn="just">
                        <a:spcBef>
                          <a:spcPts val="0"/>
                        </a:spcBef>
                        <a:spcAft>
                          <a:spcPts val="0"/>
                        </a:spcAft>
                      </a:pPr>
                      <a:r>
                        <a:rPr lang="en-US" sz="1800" dirty="0">
                          <a:solidFill>
                            <a:schemeClr val="tx1"/>
                          </a:solidFill>
                          <a:effectLst/>
                        </a:rPr>
                        <a:t>Lập trình xây dựng các module</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160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2.400.000</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13953053"/>
                  </a:ext>
                </a:extLst>
              </a:tr>
              <a:tr h="244496">
                <a:tc vMerge="1">
                  <a:txBody>
                    <a:bodyPr/>
                    <a:lstStyle/>
                    <a:p>
                      <a:endParaRPr lang="en-US"/>
                    </a:p>
                  </a:txBody>
                  <a:tcPr/>
                </a:tc>
                <a:tc>
                  <a:txBody>
                    <a:bodyPr/>
                    <a:lstStyle/>
                    <a:p>
                      <a:pPr marL="0" marR="0" algn="just">
                        <a:spcBef>
                          <a:spcPts val="0"/>
                        </a:spcBef>
                        <a:spcAft>
                          <a:spcPts val="0"/>
                        </a:spcAft>
                      </a:pPr>
                      <a:r>
                        <a:rPr lang="en-US" sz="1800">
                          <a:solidFill>
                            <a:schemeClr val="tx1"/>
                          </a:solidFill>
                          <a:effectLst/>
                        </a:rPr>
                        <a:t>Tích hợp các module</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40</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600.000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0320741"/>
                  </a:ext>
                </a:extLst>
              </a:tr>
              <a:tr h="244496">
                <a:tc vMerge="1">
                  <a:txBody>
                    <a:bodyPr/>
                    <a:lstStyle/>
                    <a:p>
                      <a:endParaRPr lang="en-US"/>
                    </a:p>
                  </a:txBody>
                  <a:tcPr/>
                </a:tc>
                <a:tc>
                  <a:txBody>
                    <a:bodyPr/>
                    <a:lstStyle/>
                    <a:p>
                      <a:pPr marL="0" marR="0" algn="just">
                        <a:spcBef>
                          <a:spcPts val="0"/>
                        </a:spcBef>
                        <a:spcAft>
                          <a:spcPts val="0"/>
                        </a:spcAft>
                      </a:pPr>
                      <a:r>
                        <a:rPr lang="en-US" sz="1800">
                          <a:solidFill>
                            <a:schemeClr val="tx1"/>
                          </a:solidFill>
                          <a:effectLst/>
                        </a:rPr>
                        <a:t>Kiểm thử, tạo tài liệu</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80</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1.200.000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9706886"/>
                  </a:ext>
                </a:extLst>
              </a:tr>
              <a:tr h="244496">
                <a:tc>
                  <a:txBody>
                    <a:bodyPr/>
                    <a:lstStyle/>
                    <a:p>
                      <a:pPr marL="0" marR="0" algn="just">
                        <a:spcBef>
                          <a:spcPts val="0"/>
                        </a:spcBef>
                        <a:spcAft>
                          <a:spcPts val="0"/>
                        </a:spcAft>
                      </a:pPr>
                      <a:r>
                        <a:rPr lang="en-US" sz="1800">
                          <a:solidFill>
                            <a:schemeClr val="tx1"/>
                          </a:solidFill>
                          <a:effectLst/>
                        </a:rPr>
                        <a:t>4</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Kiểm thử toàn bộ</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15.000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60</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900.000</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6286480"/>
                  </a:ext>
                </a:extLst>
              </a:tr>
              <a:tr h="244496">
                <a:tc rowSpan="3">
                  <a:txBody>
                    <a:bodyPr/>
                    <a:lstStyle/>
                    <a:p>
                      <a:pPr marL="0" marR="0" algn="just">
                        <a:spcBef>
                          <a:spcPts val="0"/>
                        </a:spcBef>
                        <a:spcAft>
                          <a:spcPts val="0"/>
                        </a:spcAft>
                      </a:pPr>
                      <a:r>
                        <a:rPr lang="en-US" sz="1800">
                          <a:solidFill>
                            <a:schemeClr val="tx1"/>
                          </a:solidFill>
                          <a:effectLst/>
                        </a:rPr>
                        <a:t>5</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Các chi phí gián tiếp</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900.000</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9642515"/>
                  </a:ext>
                </a:extLst>
              </a:tr>
              <a:tr h="244496">
                <a:tc vMerge="1">
                  <a:txBody>
                    <a:bodyPr/>
                    <a:lstStyle/>
                    <a:p>
                      <a:endParaRPr lang="en-US"/>
                    </a:p>
                  </a:txBody>
                  <a:tcPr/>
                </a:tc>
                <a:tc>
                  <a:txBody>
                    <a:bodyPr/>
                    <a:lstStyle/>
                    <a:p>
                      <a:pPr marL="0" marR="0" algn="just">
                        <a:spcBef>
                          <a:spcPts val="0"/>
                        </a:spcBef>
                        <a:spcAft>
                          <a:spcPts val="0"/>
                        </a:spcAft>
                      </a:pPr>
                      <a:r>
                        <a:rPr lang="en-US" sz="1800">
                          <a:solidFill>
                            <a:schemeClr val="tx1"/>
                          </a:solidFill>
                          <a:effectLst/>
                        </a:rPr>
                        <a:t>Tài liệu chuẩn bị</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250.000</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5662838"/>
                  </a:ext>
                </a:extLst>
              </a:tr>
              <a:tr h="244496">
                <a:tc vMerge="1">
                  <a:txBody>
                    <a:bodyPr/>
                    <a:lstStyle/>
                    <a:p>
                      <a:endParaRPr lang="en-US"/>
                    </a:p>
                  </a:txBody>
                  <a:tcPr/>
                </a:tc>
                <a:tc>
                  <a:txBody>
                    <a:bodyPr/>
                    <a:lstStyle/>
                    <a:p>
                      <a:pPr marL="0" marR="0" algn="just">
                        <a:spcBef>
                          <a:spcPts val="0"/>
                        </a:spcBef>
                        <a:spcAft>
                          <a:spcPts val="0"/>
                        </a:spcAft>
                      </a:pPr>
                      <a:r>
                        <a:rPr lang="en-US" sz="1800">
                          <a:solidFill>
                            <a:schemeClr val="tx1"/>
                          </a:solidFill>
                          <a:effectLst/>
                        </a:rPr>
                        <a:t>Văn phòng</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200.000</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3517153"/>
                  </a:ext>
                </a:extLst>
              </a:tr>
              <a:tr h="244496">
                <a:tc>
                  <a:txBody>
                    <a:bodyPr/>
                    <a:lstStyle/>
                    <a:p>
                      <a:pPr marL="0" marR="0" algn="just">
                        <a:spcBef>
                          <a:spcPts val="0"/>
                        </a:spcBef>
                        <a:spcAft>
                          <a:spcPts val="0"/>
                        </a:spcAft>
                      </a:pPr>
                      <a:r>
                        <a:rPr lang="en-US" sz="1800">
                          <a:solidFill>
                            <a:schemeClr val="tx1"/>
                          </a:solidFill>
                          <a:effectLst/>
                        </a:rPr>
                        <a:t>6</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Khác</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500.000</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5701376"/>
                  </a:ext>
                </a:extLst>
              </a:tr>
              <a:tr h="244496">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Tổng</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spcBef>
                          <a:spcPts val="0"/>
                        </a:spcBef>
                        <a:spcAft>
                          <a:spcPts val="0"/>
                        </a:spcAft>
                      </a:pPr>
                      <a:r>
                        <a:rPr lang="en-US" sz="1800" dirty="0">
                          <a:solidFill>
                            <a:schemeClr val="tx1"/>
                          </a:solidFill>
                          <a:effectLst/>
                        </a:rPr>
                        <a:t>10.000.000</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39035" marR="390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9509821"/>
                  </a:ext>
                </a:extLst>
              </a:tr>
            </a:tbl>
          </a:graphicData>
        </a:graphic>
      </p:graphicFrame>
    </p:spTree>
    <p:extLst>
      <p:ext uri="{BB962C8B-B14F-4D97-AF65-F5344CB8AC3E}">
        <p14:creationId xmlns:p14="http://schemas.microsoft.com/office/powerpoint/2010/main" val="2849316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0436" y="560466"/>
            <a:ext cx="3851564" cy="678217"/>
          </a:xfrm>
        </p:spPr>
        <p:txBody>
          <a:bodyPr>
            <a:noAutofit/>
          </a:bodyPr>
          <a:lstStyle/>
          <a:p>
            <a:r>
              <a:rPr lang="vi-VN" sz="4400" b="1" dirty="0" smtClean="0"/>
              <a:t>COMMAND</a:t>
            </a:r>
            <a:endParaRPr lang="en-US" sz="4400" b="1" dirty="0"/>
          </a:p>
        </p:txBody>
      </p:sp>
      <p:sp>
        <p:nvSpPr>
          <p:cNvPr id="4" name="TextBox 3"/>
          <p:cNvSpPr txBox="1"/>
          <p:nvPr/>
        </p:nvSpPr>
        <p:spPr>
          <a:xfrm>
            <a:off x="1759527" y="653908"/>
            <a:ext cx="3283528" cy="584775"/>
          </a:xfrm>
          <a:prstGeom prst="rect">
            <a:avLst/>
          </a:prstGeom>
          <a:noFill/>
        </p:spPr>
        <p:txBody>
          <a:bodyPr wrap="square" rtlCol="0">
            <a:spAutoFit/>
          </a:bodyPr>
          <a:lstStyle/>
          <a:p>
            <a:r>
              <a:rPr lang="vi-VN" sz="3200" b="1" dirty="0" smtClean="0"/>
              <a:t>DEMO</a:t>
            </a:r>
            <a:endParaRPr lang="en-US" sz="3200" b="1" dirty="0"/>
          </a:p>
        </p:txBody>
      </p:sp>
      <p:sp>
        <p:nvSpPr>
          <p:cNvPr id="3" name="Rectangle 2"/>
          <p:cNvSpPr/>
          <p:nvPr/>
        </p:nvSpPr>
        <p:spPr>
          <a:xfrm>
            <a:off x="4668981" y="2870675"/>
            <a:ext cx="3144983" cy="1323439"/>
          </a:xfrm>
          <a:prstGeom prst="rect">
            <a:avLst/>
          </a:prstGeom>
        </p:spPr>
        <p:txBody>
          <a:bodyPr wrap="square">
            <a:spAutoFit/>
          </a:bodyPr>
          <a:lstStyle/>
          <a:p>
            <a:r>
              <a:rPr lang="vi-VN" sz="8000" dirty="0" smtClean="0"/>
              <a:t>DEMO</a:t>
            </a:r>
            <a:endParaRPr lang="en-US" sz="8000" dirty="0"/>
          </a:p>
        </p:txBody>
      </p:sp>
    </p:spTree>
    <p:extLst>
      <p:ext uri="{BB962C8B-B14F-4D97-AF65-F5344CB8AC3E}">
        <p14:creationId xmlns:p14="http://schemas.microsoft.com/office/powerpoint/2010/main" val="1013994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101" y="2854691"/>
            <a:ext cx="10418762" cy="1280890"/>
          </a:xfrm>
        </p:spPr>
        <p:txBody>
          <a:bodyPr>
            <a:normAutofit/>
          </a:bodyPr>
          <a:lstStyle/>
          <a:p>
            <a:r>
              <a:rPr lang="vi-VN" sz="6600" b="1" dirty="0" smtClean="0"/>
              <a:t>TEMPLATE METHOD</a:t>
            </a:r>
            <a:endParaRPr lang="en-US" sz="6600" b="1" dirty="0"/>
          </a:p>
        </p:txBody>
      </p:sp>
    </p:spTree>
    <p:extLst>
      <p:ext uri="{BB962C8B-B14F-4D97-AF65-F5344CB8AC3E}">
        <p14:creationId xmlns:p14="http://schemas.microsoft.com/office/powerpoint/2010/main" val="3272769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219" y="656652"/>
            <a:ext cx="5971309" cy="678217"/>
          </a:xfrm>
        </p:spPr>
        <p:txBody>
          <a:bodyPr>
            <a:noAutofit/>
          </a:bodyPr>
          <a:lstStyle/>
          <a:p>
            <a:r>
              <a:rPr lang="vi-VN" b="1" dirty="0" smtClean="0"/>
              <a:t>TEMPLATE METHOD</a:t>
            </a:r>
            <a:endParaRPr lang="en-US" b="1" dirty="0"/>
          </a:p>
        </p:txBody>
      </p:sp>
      <p:sp>
        <p:nvSpPr>
          <p:cNvPr id="4" name="TextBox 3"/>
          <p:cNvSpPr txBox="1"/>
          <p:nvPr/>
        </p:nvSpPr>
        <p:spPr>
          <a:xfrm>
            <a:off x="1759527" y="653908"/>
            <a:ext cx="3283528" cy="584775"/>
          </a:xfrm>
          <a:prstGeom prst="rect">
            <a:avLst/>
          </a:prstGeom>
          <a:noFill/>
        </p:spPr>
        <p:txBody>
          <a:bodyPr wrap="square" rtlCol="0">
            <a:spAutoFit/>
          </a:bodyPr>
          <a:lstStyle/>
          <a:p>
            <a:r>
              <a:rPr lang="vi-VN" sz="3200" b="1" dirty="0" smtClean="0"/>
              <a:t>Định nghĩa</a:t>
            </a:r>
            <a:endParaRPr lang="en-US" sz="3200" b="1" dirty="0"/>
          </a:p>
        </p:txBody>
      </p:sp>
      <p:sp>
        <p:nvSpPr>
          <p:cNvPr id="3" name="Rectangle 2"/>
          <p:cNvSpPr/>
          <p:nvPr/>
        </p:nvSpPr>
        <p:spPr>
          <a:xfrm>
            <a:off x="1759526" y="1498845"/>
            <a:ext cx="9628909" cy="2246769"/>
          </a:xfrm>
          <a:prstGeom prst="rect">
            <a:avLst/>
          </a:prstGeom>
        </p:spPr>
        <p:txBody>
          <a:bodyPr wrap="square">
            <a:spAutoFit/>
          </a:bodyPr>
          <a:lstStyle/>
          <a:p>
            <a:pPr marL="457200" indent="-457200" algn="just">
              <a:buFont typeface="Wingdings" panose="05000000000000000000" pitchFamily="2" charset="2"/>
              <a:buChar char="q"/>
            </a:pPr>
            <a:r>
              <a:rPr lang="en-SG" sz="2800" dirty="0" smtClean="0">
                <a:latin typeface="Tahoma" panose="020B0604030504040204" pitchFamily="34" charset="0"/>
                <a:ea typeface="Tahoma" panose="020B0604030504040204" pitchFamily="34" charset="0"/>
                <a:cs typeface="Tahoma" panose="020B0604030504040204" pitchFamily="34" charset="0"/>
              </a:rPr>
              <a:t>Template Method : Định nghĩa một bộ khung của một thuật toán trong một chức năng, chuyển giao việc thực hiện nó cho các lớp con. Mẫu Template Method cho phép lớp con định nghĩa lại cách thực hiện của một thuật toán, mà không phải thay đổi cấu trúc thuật toán</a:t>
            </a:r>
            <a:endParaRPr lang="en-US" sz="2800" dirty="0">
              <a:latin typeface="Tahoma" panose="020B0604030504040204" pitchFamily="34" charset="0"/>
              <a:ea typeface="Tahoma" panose="020B0604030504040204" pitchFamily="34" charset="0"/>
              <a:cs typeface="Tahoma" panose="020B0604030504040204" pitchFamily="34" charset="0"/>
            </a:endParaRPr>
          </a:p>
        </p:txBody>
      </p:sp>
      <p:pic>
        <p:nvPicPr>
          <p:cNvPr id="6" name="Picture 2" descr="Template method design pattern">
            <a:extLst>
              <a:ext uri="{FF2B5EF4-FFF2-40B4-BE49-F238E27FC236}">
                <a16:creationId xmlns:a16="http://schemas.microsoft.com/office/drawing/2014/main" id="{D25D5509-5648-4472-A223-7D59F62DC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2763" y="3745614"/>
            <a:ext cx="4902433" cy="3064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89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219" y="656652"/>
            <a:ext cx="5971309" cy="678217"/>
          </a:xfrm>
        </p:spPr>
        <p:txBody>
          <a:bodyPr>
            <a:noAutofit/>
          </a:bodyPr>
          <a:lstStyle/>
          <a:p>
            <a:pPr algn="just"/>
            <a:r>
              <a:rPr lang="vi-VN" sz="3200" b="1" dirty="0" smtClean="0">
                <a:latin typeface="Tahoma" panose="020B0604030504040204" pitchFamily="34" charset="0"/>
                <a:ea typeface="Tahoma" panose="020B0604030504040204" pitchFamily="34" charset="0"/>
                <a:cs typeface="Tahoma" panose="020B0604030504040204" pitchFamily="34" charset="0"/>
              </a:rPr>
              <a:t>TEMPLATE METHOD</a:t>
            </a:r>
            <a:endParaRPr lang="en-US" sz="3200" b="1"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1759527" y="653908"/>
            <a:ext cx="3283528" cy="584775"/>
          </a:xfrm>
          <a:prstGeom prst="rect">
            <a:avLst/>
          </a:prstGeom>
          <a:noFill/>
        </p:spPr>
        <p:txBody>
          <a:bodyPr wrap="square" rtlCol="0">
            <a:spAutoFit/>
          </a:bodyPr>
          <a:lstStyle/>
          <a:p>
            <a:pPr algn="just"/>
            <a:r>
              <a:rPr lang="vi-VN" sz="3200" b="1" dirty="0" smtClean="0">
                <a:latin typeface="Tahoma" panose="020B0604030504040204" pitchFamily="34" charset="0"/>
                <a:ea typeface="Tahoma" panose="020B0604030504040204" pitchFamily="34" charset="0"/>
                <a:cs typeface="Tahoma" panose="020B0604030504040204" pitchFamily="34" charset="0"/>
              </a:rPr>
              <a:t>Giải thích</a:t>
            </a:r>
            <a:endParaRPr lang="en-US" sz="3200" b="1" dirty="0">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p:nvPr/>
        </p:nvSpPr>
        <p:spPr>
          <a:xfrm>
            <a:off x="1759526" y="1609728"/>
            <a:ext cx="9822873" cy="2492990"/>
          </a:xfrm>
          <a:prstGeom prst="rect">
            <a:avLst/>
          </a:prstGeom>
        </p:spPr>
        <p:txBody>
          <a:bodyPr wrap="square">
            <a:spAutoFit/>
          </a:bodyPr>
          <a:lstStyle/>
          <a:p>
            <a:pPr marL="457200" indent="-457200" algn="just">
              <a:buFont typeface="Wingdings" panose="05000000000000000000" pitchFamily="2" charset="2"/>
              <a:buChar char="q"/>
            </a:pPr>
            <a:r>
              <a:rPr lang="en-SG" sz="2600" dirty="0" smtClean="0">
                <a:latin typeface="Tahoma" panose="020B0604030504040204" pitchFamily="34" charset="0"/>
                <a:ea typeface="Tahoma" panose="020B0604030504040204" pitchFamily="34" charset="0"/>
                <a:cs typeface="Tahoma" panose="020B0604030504040204" pitchFamily="34" charset="0"/>
              </a:rPr>
              <a:t>Điều này có nghĩa là Template Method giúp cho chúng ta tạo nên một bộ khung cho một vấn đề đang giải quyết. Trong đó các đối t</a:t>
            </a:r>
            <a:r>
              <a:rPr lang="vi-VN" sz="2600" dirty="0" smtClean="0">
                <a:latin typeface="Tahoma" panose="020B0604030504040204" pitchFamily="34" charset="0"/>
                <a:ea typeface="Tahoma" panose="020B0604030504040204" pitchFamily="34" charset="0"/>
                <a:cs typeface="Tahoma" panose="020B0604030504040204" pitchFamily="34" charset="0"/>
              </a:rPr>
              <a:t>ư</a:t>
            </a:r>
            <a:r>
              <a:rPr lang="en-SG" sz="2600" dirty="0" smtClean="0">
                <a:latin typeface="Tahoma" panose="020B0604030504040204" pitchFamily="34" charset="0"/>
                <a:ea typeface="Tahoma" panose="020B0604030504040204" pitchFamily="34" charset="0"/>
                <a:cs typeface="Tahoma" panose="020B0604030504040204" pitchFamily="34" charset="0"/>
              </a:rPr>
              <a:t>ợng cụ thể sẽ có cùng các b</a:t>
            </a:r>
            <a:r>
              <a:rPr lang="vi-VN" sz="2600" dirty="0" smtClean="0">
                <a:latin typeface="Tahoma" panose="020B0604030504040204" pitchFamily="34" charset="0"/>
                <a:ea typeface="Tahoma" panose="020B0604030504040204" pitchFamily="34" charset="0"/>
                <a:cs typeface="Tahoma" panose="020B0604030504040204" pitchFamily="34" charset="0"/>
              </a:rPr>
              <a:t>ư</a:t>
            </a:r>
            <a:r>
              <a:rPr lang="en-SG" sz="2600" dirty="0" smtClean="0">
                <a:latin typeface="Tahoma" panose="020B0604030504040204" pitchFamily="34" charset="0"/>
                <a:ea typeface="Tahoma" panose="020B0604030504040204" pitchFamily="34" charset="0"/>
                <a:cs typeface="Tahoma" panose="020B0604030504040204" pitchFamily="34" charset="0"/>
              </a:rPr>
              <a:t>ớc thực hiện, nh</a:t>
            </a:r>
            <a:r>
              <a:rPr lang="vi-VN" sz="2600" dirty="0" smtClean="0">
                <a:latin typeface="Tahoma" panose="020B0604030504040204" pitchFamily="34" charset="0"/>
                <a:ea typeface="Tahoma" panose="020B0604030504040204" pitchFamily="34" charset="0"/>
                <a:cs typeface="Tahoma" panose="020B0604030504040204" pitchFamily="34" charset="0"/>
              </a:rPr>
              <a:t>ư</a:t>
            </a:r>
            <a:r>
              <a:rPr lang="en-SG" sz="2600" dirty="0" smtClean="0">
                <a:latin typeface="Tahoma" panose="020B0604030504040204" pitchFamily="34" charset="0"/>
                <a:ea typeface="Tahoma" panose="020B0604030504040204" pitchFamily="34" charset="0"/>
                <a:cs typeface="Tahoma" panose="020B0604030504040204" pitchFamily="34" charset="0"/>
              </a:rPr>
              <a:t>ng trong mỗi b</a:t>
            </a:r>
            <a:r>
              <a:rPr lang="vi-VN" sz="2600" dirty="0" smtClean="0">
                <a:latin typeface="Tahoma" panose="020B0604030504040204" pitchFamily="34" charset="0"/>
                <a:ea typeface="Tahoma" panose="020B0604030504040204" pitchFamily="34" charset="0"/>
                <a:cs typeface="Tahoma" panose="020B0604030504040204" pitchFamily="34" charset="0"/>
              </a:rPr>
              <a:t>ư</a:t>
            </a:r>
            <a:r>
              <a:rPr lang="en-SG" sz="2600" dirty="0" smtClean="0">
                <a:latin typeface="Tahoma" panose="020B0604030504040204" pitchFamily="34" charset="0"/>
                <a:ea typeface="Tahoma" panose="020B0604030504040204" pitchFamily="34" charset="0"/>
                <a:cs typeface="Tahoma" panose="020B0604030504040204" pitchFamily="34" charset="0"/>
              </a:rPr>
              <a:t>ớc thực hiện đó có thể khác nhau. Điều này sẽ tạo nên một cách thức truy cập giống nhau nh</a:t>
            </a:r>
            <a:r>
              <a:rPr lang="vi-VN" sz="2600" dirty="0" smtClean="0">
                <a:latin typeface="Tahoma" panose="020B0604030504040204" pitchFamily="34" charset="0"/>
                <a:ea typeface="Tahoma" panose="020B0604030504040204" pitchFamily="34" charset="0"/>
                <a:cs typeface="Tahoma" panose="020B0604030504040204" pitchFamily="34" charset="0"/>
              </a:rPr>
              <a:t>ư</a:t>
            </a:r>
            <a:r>
              <a:rPr lang="en-SG" sz="2600" dirty="0" smtClean="0">
                <a:latin typeface="Tahoma" panose="020B0604030504040204" pitchFamily="34" charset="0"/>
                <a:ea typeface="Tahoma" panose="020B0604030504040204" pitchFamily="34" charset="0"/>
                <a:cs typeface="Tahoma" panose="020B0604030504040204" pitchFamily="34" charset="0"/>
              </a:rPr>
              <a:t>ng có hành động và kết quả khác nhau.</a:t>
            </a:r>
            <a:endParaRPr lang="en-SG" sz="26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1759525" y="4102718"/>
            <a:ext cx="9822873" cy="2492990"/>
          </a:xfrm>
          <a:prstGeom prst="rect">
            <a:avLst/>
          </a:prstGeom>
        </p:spPr>
        <p:txBody>
          <a:bodyPr wrap="square">
            <a:spAutoFit/>
          </a:bodyPr>
          <a:lstStyle/>
          <a:p>
            <a:pPr marL="342900" indent="-342900" algn="just">
              <a:buFont typeface="Wingdings" panose="05000000000000000000" pitchFamily="2" charset="2"/>
              <a:buChar char="q"/>
            </a:pPr>
            <a:r>
              <a:rPr lang="en-SG" sz="2600" dirty="0" smtClean="0">
                <a:latin typeface="Tahoma" panose="020B0604030504040204" pitchFamily="34" charset="0"/>
                <a:ea typeface="Tahoma" panose="020B0604030504040204" pitchFamily="34" charset="0"/>
                <a:cs typeface="Tahoma" panose="020B0604030504040204" pitchFamily="34" charset="0"/>
              </a:rPr>
              <a:t>Template </a:t>
            </a:r>
            <a:r>
              <a:rPr lang="en-SG" sz="2600" dirty="0">
                <a:latin typeface="Tahoma" panose="020B0604030504040204" pitchFamily="34" charset="0"/>
                <a:ea typeface="Tahoma" panose="020B0604030504040204" pitchFamily="34" charset="0"/>
                <a:cs typeface="Tahoma" panose="020B0604030504040204" pitchFamily="34" charset="0"/>
              </a:rPr>
              <a:t>method đ</a:t>
            </a:r>
            <a:r>
              <a:rPr lang="vi-VN" sz="2600" dirty="0">
                <a:ea typeface="Tahoma" panose="020B0604030504040204" pitchFamily="34" charset="0"/>
                <a:cs typeface="Tahoma" panose="020B0604030504040204" pitchFamily="34" charset="0"/>
              </a:rPr>
              <a:t>ư</a:t>
            </a:r>
            <a:r>
              <a:rPr lang="en-SG" sz="2600" dirty="0">
                <a:latin typeface="Tahoma" panose="020B0604030504040204" pitchFamily="34" charset="0"/>
                <a:ea typeface="Tahoma" panose="020B0604030504040204" pitchFamily="34" charset="0"/>
                <a:cs typeface="Tahoma" panose="020B0604030504040204" pitchFamily="34" charset="0"/>
              </a:rPr>
              <a:t>ợc sử dụng khá nhiều trong mô hình Abstract – Concrete Class. Khi chúng ta muốn các Concrete class tự thực thi xử lí theo cách của nó, nh</a:t>
            </a:r>
            <a:r>
              <a:rPr lang="vi-VN" sz="2600" dirty="0">
                <a:ea typeface="Tahoma" panose="020B0604030504040204" pitchFamily="34" charset="0"/>
                <a:cs typeface="Tahoma" panose="020B0604030504040204" pitchFamily="34" charset="0"/>
              </a:rPr>
              <a:t>ư</a:t>
            </a:r>
            <a:r>
              <a:rPr lang="en-SG" sz="2600" dirty="0">
                <a:latin typeface="Tahoma" panose="020B0604030504040204" pitchFamily="34" charset="0"/>
                <a:ea typeface="Tahoma" panose="020B0604030504040204" pitchFamily="34" charset="0"/>
                <a:cs typeface="Tahoma" panose="020B0604030504040204" pitchFamily="34" charset="0"/>
              </a:rPr>
              <a:t>ng đồng thời vẫn đảm bảo tuân theo nh</a:t>
            </a:r>
            <a:r>
              <a:rPr lang="vi-VN" sz="2600" dirty="0">
                <a:ea typeface="Tahoma" panose="020B0604030504040204" pitchFamily="34" charset="0"/>
                <a:cs typeface="Tahoma" panose="020B0604030504040204" pitchFamily="34" charset="0"/>
              </a:rPr>
              <a:t>ư</a:t>
            </a:r>
            <a:r>
              <a:rPr lang="en-SG" sz="2600" dirty="0">
                <a:latin typeface="Tahoma" panose="020B0604030504040204" pitchFamily="34" charset="0"/>
                <a:ea typeface="Tahoma" panose="020B0604030504040204" pitchFamily="34" charset="0"/>
                <a:cs typeface="Tahoma" panose="020B0604030504040204" pitchFamily="34" charset="0"/>
              </a:rPr>
              <a:t>ng ràng buộc nhất định từ Abstract class. Ví dụ nh</a:t>
            </a:r>
            <a:r>
              <a:rPr lang="vi-VN" sz="2600" dirty="0">
                <a:ea typeface="Tahoma" panose="020B0604030504040204" pitchFamily="34" charset="0"/>
                <a:cs typeface="Tahoma" panose="020B0604030504040204" pitchFamily="34" charset="0"/>
              </a:rPr>
              <a:t>ư</a:t>
            </a:r>
            <a:r>
              <a:rPr lang="en-SG" sz="2600" dirty="0">
                <a:latin typeface="Tahoma" panose="020B0604030504040204" pitchFamily="34" charset="0"/>
                <a:ea typeface="Tahoma" panose="020B0604030504040204" pitchFamily="34" charset="0"/>
                <a:cs typeface="Tahoma" panose="020B0604030504040204" pitchFamily="34" charset="0"/>
              </a:rPr>
              <a:t> ràng buộc về thứ tự các b</a:t>
            </a:r>
            <a:r>
              <a:rPr lang="vi-VN" sz="2600" dirty="0">
                <a:ea typeface="Tahoma" panose="020B0604030504040204" pitchFamily="34" charset="0"/>
                <a:cs typeface="Tahoma" panose="020B0604030504040204" pitchFamily="34" charset="0"/>
              </a:rPr>
              <a:t>ư</a:t>
            </a:r>
            <a:r>
              <a:rPr lang="en-SG" sz="2600" dirty="0">
                <a:latin typeface="Tahoma" panose="020B0604030504040204" pitchFamily="34" charset="0"/>
                <a:ea typeface="Tahoma" panose="020B0604030504040204" pitchFamily="34" charset="0"/>
                <a:cs typeface="Tahoma" panose="020B0604030504040204" pitchFamily="34" charset="0"/>
              </a:rPr>
              <a:t>ớc thực hiện hay rang buộc về dữ liệu đầu vào, đầu ra,…</a:t>
            </a:r>
          </a:p>
        </p:txBody>
      </p:sp>
    </p:spTree>
    <p:extLst>
      <p:ext uri="{BB962C8B-B14F-4D97-AF65-F5344CB8AC3E}">
        <p14:creationId xmlns:p14="http://schemas.microsoft.com/office/powerpoint/2010/main" val="246112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219" y="656652"/>
            <a:ext cx="5971309" cy="678217"/>
          </a:xfrm>
        </p:spPr>
        <p:txBody>
          <a:bodyPr>
            <a:noAutofit/>
          </a:bodyPr>
          <a:lstStyle/>
          <a:p>
            <a:r>
              <a:rPr lang="vi-VN" b="1" dirty="0" smtClean="0"/>
              <a:t>TEMPLATE METHOD</a:t>
            </a:r>
            <a:endParaRPr lang="en-US" b="1" dirty="0"/>
          </a:p>
        </p:txBody>
      </p:sp>
      <p:sp>
        <p:nvSpPr>
          <p:cNvPr id="4" name="TextBox 3"/>
          <p:cNvSpPr txBox="1"/>
          <p:nvPr/>
        </p:nvSpPr>
        <p:spPr>
          <a:xfrm>
            <a:off x="1759527" y="653908"/>
            <a:ext cx="3283528" cy="584775"/>
          </a:xfrm>
          <a:prstGeom prst="rect">
            <a:avLst/>
          </a:prstGeom>
          <a:noFill/>
        </p:spPr>
        <p:txBody>
          <a:bodyPr wrap="square" rtlCol="0">
            <a:spAutoFit/>
          </a:bodyPr>
          <a:lstStyle/>
          <a:p>
            <a:r>
              <a:rPr lang="vi-VN" sz="3200" b="1" dirty="0" smtClean="0"/>
              <a:t>Giải thích</a:t>
            </a:r>
            <a:endParaRPr lang="en-US" sz="3200" b="1" dirty="0"/>
          </a:p>
        </p:txBody>
      </p:sp>
      <p:sp>
        <p:nvSpPr>
          <p:cNvPr id="3" name="Rectangle 2"/>
          <p:cNvSpPr/>
          <p:nvPr/>
        </p:nvSpPr>
        <p:spPr>
          <a:xfrm>
            <a:off x="1759527" y="1637484"/>
            <a:ext cx="9504218" cy="3108543"/>
          </a:xfrm>
          <a:prstGeom prst="rect">
            <a:avLst/>
          </a:prstGeom>
        </p:spPr>
        <p:txBody>
          <a:bodyPr wrap="square">
            <a:spAutoFit/>
          </a:bodyPr>
          <a:lstStyle/>
          <a:p>
            <a:pPr marL="457200" indent="-457200" algn="just">
              <a:buFont typeface="Wingdings" panose="05000000000000000000" pitchFamily="2" charset="2"/>
              <a:buChar char="q"/>
            </a:pPr>
            <a:r>
              <a:rPr lang="vi-VN" sz="2800" dirty="0" smtClean="0">
                <a:latin typeface="Tahoma" panose="020B0604030504040204" pitchFamily="34" charset="0"/>
                <a:ea typeface="Tahoma" panose="020B0604030504040204" pitchFamily="34" charset="0"/>
                <a:cs typeface="Tahoma" panose="020B0604030504040204" pitchFamily="34" charset="0"/>
              </a:rPr>
              <a:t>Trong Template method pattern, Abstract class định nghĩa ra một template method để thực hiện một chức năng nào đó. Template method này sẽ gọi đến các method khác bên trong Abstract class để tạo dựng nên bộ khung. Nhưng có thể các method đó sẽ không được thực thi bên trong Abstract class, mà sẽ được override và thực thi lại bên trong các Concrete class.</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5988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219" y="656652"/>
            <a:ext cx="5971309" cy="678217"/>
          </a:xfrm>
        </p:spPr>
        <p:txBody>
          <a:bodyPr>
            <a:noAutofit/>
          </a:bodyPr>
          <a:lstStyle/>
          <a:p>
            <a:r>
              <a:rPr lang="vi-VN" sz="3200" b="1" dirty="0" smtClean="0"/>
              <a:t>TEMPLATE METHOD</a:t>
            </a:r>
            <a:endParaRPr lang="en-US" sz="3200" b="1" dirty="0"/>
          </a:p>
        </p:txBody>
      </p:sp>
      <p:sp>
        <p:nvSpPr>
          <p:cNvPr id="4" name="TextBox 3"/>
          <p:cNvSpPr txBox="1"/>
          <p:nvPr/>
        </p:nvSpPr>
        <p:spPr>
          <a:xfrm>
            <a:off x="1759527" y="653908"/>
            <a:ext cx="3283528" cy="584775"/>
          </a:xfrm>
          <a:prstGeom prst="rect">
            <a:avLst/>
          </a:prstGeom>
          <a:noFill/>
        </p:spPr>
        <p:txBody>
          <a:bodyPr wrap="square" rtlCol="0">
            <a:spAutoFit/>
          </a:bodyPr>
          <a:lstStyle/>
          <a:p>
            <a:r>
              <a:rPr lang="vi-VN" sz="3200" b="1" dirty="0" smtClean="0"/>
              <a:t>Sơ đồ lớp</a:t>
            </a:r>
            <a:endParaRPr lang="en-US" sz="3200" b="1" dirty="0"/>
          </a:p>
        </p:txBody>
      </p:sp>
      <p:pic>
        <p:nvPicPr>
          <p:cNvPr id="5" name="Picture 2" descr="https://gpcoder.com/wp-content/uploads/2019/01/design-patterns-template-method-diagram.png">
            <a:extLst>
              <a:ext uri="{FF2B5EF4-FFF2-40B4-BE49-F238E27FC236}">
                <a16:creationId xmlns:a16="http://schemas.microsoft.com/office/drawing/2014/main" id="{5C3B5C2B-1103-4741-A2B7-2647DACF8E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6945" y="1461654"/>
            <a:ext cx="7509164" cy="4820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1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219" y="656652"/>
            <a:ext cx="5971309" cy="678217"/>
          </a:xfrm>
        </p:spPr>
        <p:txBody>
          <a:bodyPr>
            <a:noAutofit/>
          </a:bodyPr>
          <a:lstStyle/>
          <a:p>
            <a:r>
              <a:rPr lang="vi-VN" sz="3200" b="1" dirty="0" smtClean="0"/>
              <a:t>TEMPLATE METHOD</a:t>
            </a:r>
            <a:endParaRPr lang="en-US" sz="3200" b="1" dirty="0"/>
          </a:p>
        </p:txBody>
      </p:sp>
      <p:sp>
        <p:nvSpPr>
          <p:cNvPr id="4" name="TextBox 3"/>
          <p:cNvSpPr txBox="1"/>
          <p:nvPr/>
        </p:nvSpPr>
        <p:spPr>
          <a:xfrm>
            <a:off x="1759527" y="653908"/>
            <a:ext cx="3283528" cy="584775"/>
          </a:xfrm>
          <a:prstGeom prst="rect">
            <a:avLst/>
          </a:prstGeom>
          <a:noFill/>
        </p:spPr>
        <p:txBody>
          <a:bodyPr wrap="square" rtlCol="0">
            <a:spAutoFit/>
          </a:bodyPr>
          <a:lstStyle/>
          <a:p>
            <a:r>
              <a:rPr lang="vi-VN" sz="3200" b="1" dirty="0" smtClean="0"/>
              <a:t>Sơ đồ lớp</a:t>
            </a:r>
            <a:endParaRPr lang="en-US" sz="3200" b="1" dirty="0"/>
          </a:p>
        </p:txBody>
      </p:sp>
      <p:sp>
        <p:nvSpPr>
          <p:cNvPr id="7" name="Rectangle 6"/>
          <p:cNvSpPr/>
          <p:nvPr/>
        </p:nvSpPr>
        <p:spPr>
          <a:xfrm>
            <a:off x="1759527" y="1459369"/>
            <a:ext cx="9753600" cy="4832092"/>
          </a:xfrm>
          <a:prstGeom prst="rect">
            <a:avLst/>
          </a:prstGeom>
        </p:spPr>
        <p:txBody>
          <a:bodyPr wrap="square">
            <a:spAutoFit/>
          </a:bodyPr>
          <a:lstStyle/>
          <a:p>
            <a:pPr marL="457200" indent="-457200" algn="just">
              <a:buFont typeface="Wingdings" panose="05000000000000000000" pitchFamily="2" charset="2"/>
              <a:buChar char="q"/>
            </a:pPr>
            <a:r>
              <a:rPr lang="en-SG" sz="2800" dirty="0" smtClean="0">
                <a:latin typeface="Tahoma" panose="020B0604030504040204" pitchFamily="34" charset="0"/>
                <a:ea typeface="Tahoma" panose="020B0604030504040204" pitchFamily="34" charset="0"/>
                <a:cs typeface="Tahoma" panose="020B0604030504040204" pitchFamily="34" charset="0"/>
              </a:rPr>
              <a:t>AbstractClass: </a:t>
            </a:r>
          </a:p>
          <a:p>
            <a:pPr marL="914400" lvl="1" indent="-457200" algn="just">
              <a:buFont typeface="Arial" panose="020B0604020202020204" pitchFamily="34" charset="0"/>
              <a:buChar char="•"/>
            </a:pPr>
            <a:r>
              <a:rPr lang="en-SG" sz="2800" dirty="0" smtClean="0">
                <a:latin typeface="Tahoma" panose="020B0604030504040204" pitchFamily="34" charset="0"/>
                <a:ea typeface="Tahoma" panose="020B0604030504040204" pitchFamily="34" charset="0"/>
                <a:cs typeface="Tahoma" panose="020B0604030504040204" pitchFamily="34" charset="0"/>
              </a:rPr>
              <a:t>Định nghĩa các ph</a:t>
            </a:r>
            <a:r>
              <a:rPr lang="vi-VN" sz="2800" dirty="0" smtClean="0">
                <a:latin typeface="Tahoma" panose="020B0604030504040204" pitchFamily="34" charset="0"/>
                <a:ea typeface="Tahoma" panose="020B0604030504040204" pitchFamily="34" charset="0"/>
                <a:cs typeface="Tahoma" panose="020B0604030504040204" pitchFamily="34" charset="0"/>
              </a:rPr>
              <a:t>ư</a:t>
            </a:r>
            <a:r>
              <a:rPr lang="en-SG" sz="2800" dirty="0" smtClean="0">
                <a:latin typeface="Tahoma" panose="020B0604030504040204" pitchFamily="34" charset="0"/>
                <a:ea typeface="Tahoma" panose="020B0604030504040204" pitchFamily="34" charset="0"/>
                <a:cs typeface="Tahoma" panose="020B0604030504040204" pitchFamily="34" charset="0"/>
              </a:rPr>
              <a:t>ơng thức trừu t</a:t>
            </a:r>
            <a:r>
              <a:rPr lang="vi-VN" sz="2800" dirty="0" smtClean="0">
                <a:latin typeface="Tahoma" panose="020B0604030504040204" pitchFamily="34" charset="0"/>
                <a:ea typeface="Tahoma" panose="020B0604030504040204" pitchFamily="34" charset="0"/>
                <a:cs typeface="Tahoma" panose="020B0604030504040204" pitchFamily="34" charset="0"/>
              </a:rPr>
              <a:t>ư</a:t>
            </a:r>
            <a:r>
              <a:rPr lang="en-SG" sz="2800" dirty="0" smtClean="0">
                <a:latin typeface="Tahoma" panose="020B0604030504040204" pitchFamily="34" charset="0"/>
                <a:ea typeface="Tahoma" panose="020B0604030504040204" pitchFamily="34" charset="0"/>
                <a:cs typeface="Tahoma" panose="020B0604030504040204" pitchFamily="34" charset="0"/>
              </a:rPr>
              <a:t>ợng cho từng b</a:t>
            </a:r>
            <a:r>
              <a:rPr lang="vi-VN" sz="2800" dirty="0" smtClean="0">
                <a:latin typeface="Tahoma" panose="020B0604030504040204" pitchFamily="34" charset="0"/>
                <a:ea typeface="Tahoma" panose="020B0604030504040204" pitchFamily="34" charset="0"/>
                <a:cs typeface="Tahoma" panose="020B0604030504040204" pitchFamily="34" charset="0"/>
              </a:rPr>
              <a:t>ư</a:t>
            </a:r>
            <a:r>
              <a:rPr lang="en-SG" sz="2800" dirty="0" smtClean="0">
                <a:latin typeface="Tahoma" panose="020B0604030504040204" pitchFamily="34" charset="0"/>
                <a:ea typeface="Tahoma" panose="020B0604030504040204" pitchFamily="34" charset="0"/>
                <a:cs typeface="Tahoma" panose="020B0604030504040204" pitchFamily="34" charset="0"/>
              </a:rPr>
              <a:t>ớc có thể đ</a:t>
            </a:r>
            <a:r>
              <a:rPr lang="vi-VN" sz="2800" dirty="0" smtClean="0">
                <a:latin typeface="Tahoma" panose="020B0604030504040204" pitchFamily="34" charset="0"/>
                <a:ea typeface="Tahoma" panose="020B0604030504040204" pitchFamily="34" charset="0"/>
                <a:cs typeface="Tahoma" panose="020B0604030504040204" pitchFamily="34" charset="0"/>
              </a:rPr>
              <a:t>ư</a:t>
            </a:r>
            <a:r>
              <a:rPr lang="en-SG" sz="2800" dirty="0" smtClean="0">
                <a:latin typeface="Tahoma" panose="020B0604030504040204" pitchFamily="34" charset="0"/>
                <a:ea typeface="Tahoma" panose="020B0604030504040204" pitchFamily="34" charset="0"/>
                <a:cs typeface="Tahoma" panose="020B0604030504040204" pitchFamily="34" charset="0"/>
              </a:rPr>
              <a:t>ợc điều chỉnh bởi các lớp con.</a:t>
            </a:r>
          </a:p>
          <a:p>
            <a:pPr marL="914400" lvl="1" indent="-457200" algn="just">
              <a:buFont typeface="Arial" panose="020B0604020202020204" pitchFamily="34" charset="0"/>
              <a:buChar char="•"/>
            </a:pPr>
            <a:r>
              <a:rPr lang="en-SG" sz="2800" dirty="0" smtClean="0">
                <a:latin typeface="Tahoma" panose="020B0604030504040204" pitchFamily="34" charset="0"/>
                <a:ea typeface="Tahoma" panose="020B0604030504040204" pitchFamily="34" charset="0"/>
                <a:cs typeface="Tahoma" panose="020B0604030504040204" pitchFamily="34" charset="0"/>
              </a:rPr>
              <a:t>Cài đặt một ph</a:t>
            </a:r>
            <a:r>
              <a:rPr lang="vi-VN" sz="2800" dirty="0" smtClean="0">
                <a:latin typeface="Tahoma" panose="020B0604030504040204" pitchFamily="34" charset="0"/>
                <a:ea typeface="Tahoma" panose="020B0604030504040204" pitchFamily="34" charset="0"/>
                <a:cs typeface="Tahoma" panose="020B0604030504040204" pitchFamily="34" charset="0"/>
              </a:rPr>
              <a:t>ư</a:t>
            </a:r>
            <a:r>
              <a:rPr lang="en-SG" sz="2800" dirty="0" smtClean="0">
                <a:latin typeface="Tahoma" panose="020B0604030504040204" pitchFamily="34" charset="0"/>
                <a:ea typeface="Tahoma" panose="020B0604030504040204" pitchFamily="34" charset="0"/>
                <a:cs typeface="Tahoma" panose="020B0604030504040204" pitchFamily="34" charset="0"/>
              </a:rPr>
              <a:t>ơng thức duy nhất điều khiển thuật toán và gọi các b</a:t>
            </a:r>
            <a:r>
              <a:rPr lang="vi-VN" sz="2800" dirty="0" smtClean="0">
                <a:latin typeface="Tahoma" panose="020B0604030504040204" pitchFamily="34" charset="0"/>
                <a:ea typeface="Tahoma" panose="020B0604030504040204" pitchFamily="34" charset="0"/>
                <a:cs typeface="Tahoma" panose="020B0604030504040204" pitchFamily="34" charset="0"/>
              </a:rPr>
              <a:t>ư</a:t>
            </a:r>
            <a:r>
              <a:rPr lang="en-SG" sz="2800" dirty="0" smtClean="0">
                <a:latin typeface="Tahoma" panose="020B0604030504040204" pitchFamily="34" charset="0"/>
                <a:ea typeface="Tahoma" panose="020B0604030504040204" pitchFamily="34" charset="0"/>
                <a:cs typeface="Tahoma" panose="020B0604030504040204" pitchFamily="34" charset="0"/>
              </a:rPr>
              <a:t>ớc riêng lẻ đã đ</a:t>
            </a:r>
            <a:r>
              <a:rPr lang="vi-VN" sz="2800" dirty="0" smtClean="0">
                <a:latin typeface="Tahoma" panose="020B0604030504040204" pitchFamily="34" charset="0"/>
                <a:ea typeface="Tahoma" panose="020B0604030504040204" pitchFamily="34" charset="0"/>
                <a:cs typeface="Tahoma" panose="020B0604030504040204" pitchFamily="34" charset="0"/>
              </a:rPr>
              <a:t>ư</a:t>
            </a:r>
            <a:r>
              <a:rPr lang="en-SG" sz="2800" dirty="0" smtClean="0">
                <a:latin typeface="Tahoma" panose="020B0604030504040204" pitchFamily="34" charset="0"/>
                <a:ea typeface="Tahoma" panose="020B0604030504040204" pitchFamily="34" charset="0"/>
                <a:cs typeface="Tahoma" panose="020B0604030504040204" pitchFamily="34" charset="0"/>
              </a:rPr>
              <a:t>ợc cài đặt ở các lớp con.</a:t>
            </a:r>
          </a:p>
          <a:p>
            <a:pPr marL="457200" indent="-457200" algn="just">
              <a:buFont typeface="Wingdings" panose="05000000000000000000" pitchFamily="2" charset="2"/>
              <a:buChar char="q"/>
            </a:pPr>
            <a:r>
              <a:rPr lang="en-SG" sz="2800" dirty="0" smtClean="0">
                <a:latin typeface="Tahoma" panose="020B0604030504040204" pitchFamily="34" charset="0"/>
                <a:ea typeface="Tahoma" panose="020B0604030504040204" pitchFamily="34" charset="0"/>
                <a:cs typeface="Tahoma" panose="020B0604030504040204" pitchFamily="34" charset="0"/>
              </a:rPr>
              <a:t>ConcreteClass: là một thuật toán cụ thể, cài đặt các ph</a:t>
            </a:r>
            <a:r>
              <a:rPr lang="vi-VN" sz="2800" dirty="0" smtClean="0">
                <a:latin typeface="Tahoma" panose="020B0604030504040204" pitchFamily="34" charset="0"/>
                <a:ea typeface="Tahoma" panose="020B0604030504040204" pitchFamily="34" charset="0"/>
                <a:cs typeface="Tahoma" panose="020B0604030504040204" pitchFamily="34" charset="0"/>
              </a:rPr>
              <a:t>ư</a:t>
            </a:r>
            <a:r>
              <a:rPr lang="en-SG" sz="2800" dirty="0" smtClean="0">
                <a:latin typeface="Tahoma" panose="020B0604030504040204" pitchFamily="34" charset="0"/>
                <a:ea typeface="Tahoma" panose="020B0604030504040204" pitchFamily="34" charset="0"/>
                <a:cs typeface="Tahoma" panose="020B0604030504040204" pitchFamily="34" charset="0"/>
              </a:rPr>
              <a:t>ơng thức của AbstractClass. Các thuật toán này ghi đè lên các ph</a:t>
            </a:r>
            <a:r>
              <a:rPr lang="vi-VN" sz="2800" dirty="0" smtClean="0">
                <a:latin typeface="Tahoma" panose="020B0604030504040204" pitchFamily="34" charset="0"/>
                <a:ea typeface="Tahoma" panose="020B0604030504040204" pitchFamily="34" charset="0"/>
                <a:cs typeface="Tahoma" panose="020B0604030504040204" pitchFamily="34" charset="0"/>
              </a:rPr>
              <a:t>ư</a:t>
            </a:r>
            <a:r>
              <a:rPr lang="en-SG" sz="2800" dirty="0" smtClean="0">
                <a:latin typeface="Tahoma" panose="020B0604030504040204" pitchFamily="34" charset="0"/>
                <a:ea typeface="Tahoma" panose="020B0604030504040204" pitchFamily="34" charset="0"/>
                <a:cs typeface="Tahoma" panose="020B0604030504040204" pitchFamily="34" charset="0"/>
              </a:rPr>
              <a:t>ơng thức trừu t</a:t>
            </a:r>
            <a:r>
              <a:rPr lang="vi-VN" sz="2800" dirty="0" smtClean="0">
                <a:latin typeface="Tahoma" panose="020B0604030504040204" pitchFamily="34" charset="0"/>
                <a:ea typeface="Tahoma" panose="020B0604030504040204" pitchFamily="34" charset="0"/>
                <a:cs typeface="Tahoma" panose="020B0604030504040204" pitchFamily="34" charset="0"/>
              </a:rPr>
              <a:t>ư</a:t>
            </a:r>
            <a:r>
              <a:rPr lang="en-SG" sz="2800" dirty="0" smtClean="0">
                <a:latin typeface="Tahoma" panose="020B0604030504040204" pitchFamily="34" charset="0"/>
                <a:ea typeface="Tahoma" panose="020B0604030504040204" pitchFamily="34" charset="0"/>
                <a:cs typeface="Tahoma" panose="020B0604030504040204" pitchFamily="34" charset="0"/>
              </a:rPr>
              <a:t>ợng để cung cấp các triển khai thực sự. Nó không ghi đè lên ph</a:t>
            </a:r>
            <a:r>
              <a:rPr lang="vi-VN" sz="2800" dirty="0" smtClean="0">
                <a:latin typeface="Tahoma" panose="020B0604030504040204" pitchFamily="34" charset="0"/>
                <a:ea typeface="Tahoma" panose="020B0604030504040204" pitchFamily="34" charset="0"/>
                <a:cs typeface="Tahoma" panose="020B0604030504040204" pitchFamily="34" charset="0"/>
              </a:rPr>
              <a:t>ư</a:t>
            </a:r>
            <a:r>
              <a:rPr lang="en-SG" sz="2800" dirty="0" smtClean="0">
                <a:latin typeface="Tahoma" panose="020B0604030504040204" pitchFamily="34" charset="0"/>
                <a:ea typeface="Tahoma" panose="020B0604030504040204" pitchFamily="34" charset="0"/>
                <a:cs typeface="Tahoma" panose="020B0604030504040204" pitchFamily="34" charset="0"/>
              </a:rPr>
              <a:t>ơng thức duy nhất đã đ</a:t>
            </a:r>
            <a:r>
              <a:rPr lang="vi-VN" sz="2800" dirty="0" smtClean="0">
                <a:latin typeface="Tahoma" panose="020B0604030504040204" pitchFamily="34" charset="0"/>
                <a:ea typeface="Tahoma" panose="020B0604030504040204" pitchFamily="34" charset="0"/>
                <a:cs typeface="Tahoma" panose="020B0604030504040204" pitchFamily="34" charset="0"/>
              </a:rPr>
              <a:t>ư</a:t>
            </a:r>
            <a:r>
              <a:rPr lang="en-SG" sz="2800" dirty="0" smtClean="0">
                <a:latin typeface="Tahoma" panose="020B0604030504040204" pitchFamily="34" charset="0"/>
                <a:ea typeface="Tahoma" panose="020B0604030504040204" pitchFamily="34" charset="0"/>
                <a:cs typeface="Tahoma" panose="020B0604030504040204" pitchFamily="34" charset="0"/>
              </a:rPr>
              <a:t>ợc cài đặt ở AbstractClass (templateMethod).</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2844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1"/>
          <p:cNvSpPr>
            <a:spLocks noChangeArrowheads="1"/>
          </p:cNvSpPr>
          <p:nvPr/>
        </p:nvSpPr>
        <p:spPr bwMode="gray">
          <a:xfrm>
            <a:off x="3918436" y="1619183"/>
            <a:ext cx="4662054" cy="785489"/>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accent2"/>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5" name="Text Box 73"/>
          <p:cNvSpPr txBox="1">
            <a:spLocks noChangeArrowheads="1"/>
          </p:cNvSpPr>
          <p:nvPr/>
        </p:nvSpPr>
        <p:spPr bwMode="gray">
          <a:xfrm>
            <a:off x="4804062" y="1710400"/>
            <a:ext cx="33250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b="1" dirty="0" err="1">
                <a:solidFill>
                  <a:schemeClr val="tx1">
                    <a:lumMod val="85000"/>
                    <a:lumOff val="15000"/>
                  </a:schemeClr>
                </a:solidFill>
              </a:rPr>
              <a:t>Giới</a:t>
            </a:r>
            <a:r>
              <a:rPr lang="en-US" b="1" dirty="0">
                <a:solidFill>
                  <a:schemeClr val="tx1">
                    <a:lumMod val="85000"/>
                    <a:lumOff val="15000"/>
                  </a:schemeClr>
                </a:solidFill>
              </a:rPr>
              <a:t> </a:t>
            </a:r>
            <a:r>
              <a:rPr lang="en-US" b="1" dirty="0" err="1">
                <a:solidFill>
                  <a:schemeClr val="tx1">
                    <a:lumMod val="85000"/>
                    <a:lumOff val="15000"/>
                  </a:schemeClr>
                </a:solidFill>
              </a:rPr>
              <a:t>thiệu</a:t>
            </a:r>
            <a:r>
              <a:rPr lang="en-US" b="1" dirty="0">
                <a:solidFill>
                  <a:schemeClr val="tx1">
                    <a:lumMod val="85000"/>
                    <a:lumOff val="15000"/>
                  </a:schemeClr>
                </a:solidFill>
              </a:rPr>
              <a:t> </a:t>
            </a:r>
            <a:r>
              <a:rPr lang="en-US" b="1" dirty="0" err="1">
                <a:solidFill>
                  <a:schemeClr val="tx1">
                    <a:lumMod val="85000"/>
                    <a:lumOff val="15000"/>
                  </a:schemeClr>
                </a:solidFill>
              </a:rPr>
              <a:t>tổng</a:t>
            </a:r>
            <a:r>
              <a:rPr lang="en-US" b="1" dirty="0">
                <a:solidFill>
                  <a:schemeClr val="tx1">
                    <a:lumMod val="85000"/>
                    <a:lumOff val="15000"/>
                  </a:schemeClr>
                </a:solidFill>
              </a:rPr>
              <a:t> </a:t>
            </a:r>
            <a:r>
              <a:rPr lang="en-US" b="1" dirty="0" err="1">
                <a:solidFill>
                  <a:schemeClr val="tx1">
                    <a:lumMod val="85000"/>
                    <a:lumOff val="15000"/>
                  </a:schemeClr>
                </a:solidFill>
              </a:rPr>
              <a:t>quan</a:t>
            </a:r>
            <a:r>
              <a:rPr lang="en-US" b="1" dirty="0">
                <a:solidFill>
                  <a:schemeClr val="tx1">
                    <a:lumMod val="85000"/>
                    <a:lumOff val="15000"/>
                  </a:schemeClr>
                </a:solidFill>
              </a:rPr>
              <a:t> </a:t>
            </a:r>
            <a:r>
              <a:rPr lang="en-US" b="1" dirty="0" err="1">
                <a:solidFill>
                  <a:schemeClr val="tx1">
                    <a:lumMod val="85000"/>
                    <a:lumOff val="15000"/>
                  </a:schemeClr>
                </a:solidFill>
              </a:rPr>
              <a:t>về</a:t>
            </a:r>
            <a:r>
              <a:rPr lang="en-US" b="1" dirty="0">
                <a:solidFill>
                  <a:schemeClr val="tx1">
                    <a:lumMod val="85000"/>
                    <a:lumOff val="15000"/>
                  </a:schemeClr>
                </a:solidFill>
              </a:rPr>
              <a:t> </a:t>
            </a:r>
            <a:r>
              <a:rPr lang="en-US" b="1" dirty="0" err="1" smtClean="0">
                <a:solidFill>
                  <a:schemeClr val="tx1">
                    <a:lumMod val="85000"/>
                    <a:lumOff val="15000"/>
                  </a:schemeClr>
                </a:solidFill>
              </a:rPr>
              <a:t>trò</a:t>
            </a:r>
            <a:r>
              <a:rPr lang="en-US" b="1" dirty="0" smtClean="0">
                <a:solidFill>
                  <a:schemeClr val="tx1">
                    <a:lumMod val="85000"/>
                    <a:lumOff val="15000"/>
                  </a:schemeClr>
                </a:solidFill>
              </a:rPr>
              <a:t> </a:t>
            </a:r>
            <a:r>
              <a:rPr lang="en-US" b="1" dirty="0" err="1" smtClean="0">
                <a:solidFill>
                  <a:schemeClr val="tx1">
                    <a:lumMod val="85000"/>
                    <a:lumOff val="15000"/>
                  </a:schemeClr>
                </a:solidFill>
              </a:rPr>
              <a:t>chơi</a:t>
            </a:r>
            <a:endParaRPr lang="en-US" b="1" dirty="0">
              <a:solidFill>
                <a:schemeClr val="tx1">
                  <a:lumMod val="85000"/>
                  <a:lumOff val="15000"/>
                </a:schemeClr>
              </a:solidFill>
            </a:endParaRPr>
          </a:p>
        </p:txBody>
      </p:sp>
      <p:sp>
        <p:nvSpPr>
          <p:cNvPr id="6" name="AutoShape 76"/>
          <p:cNvSpPr>
            <a:spLocks noChangeArrowheads="1"/>
          </p:cNvSpPr>
          <p:nvPr/>
        </p:nvSpPr>
        <p:spPr bwMode="gray">
          <a:xfrm>
            <a:off x="3918436" y="2659302"/>
            <a:ext cx="4662055" cy="691575"/>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folHlink"/>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 name="AutoShape 81"/>
          <p:cNvSpPr>
            <a:spLocks noChangeArrowheads="1"/>
          </p:cNvSpPr>
          <p:nvPr/>
        </p:nvSpPr>
        <p:spPr bwMode="gray">
          <a:xfrm>
            <a:off x="3918436" y="3650751"/>
            <a:ext cx="4733727" cy="636010"/>
          </a:xfrm>
          <a:prstGeom prst="roundRect">
            <a:avLst>
              <a:gd name="adj" fmla="val 16667"/>
            </a:avLst>
          </a:prstGeom>
          <a:gradFill rotWithShape="1">
            <a:gsLst>
              <a:gs pos="0">
                <a:schemeClr val="bg2">
                  <a:gamma/>
                  <a:tint val="21176"/>
                  <a:invGamma/>
                </a:schemeClr>
              </a:gs>
              <a:gs pos="100000">
                <a:schemeClr val="bg2"/>
              </a:gs>
            </a:gsLst>
            <a:lin ang="0" scaled="1"/>
          </a:gradFill>
          <a:ln w="12700" algn="ctr">
            <a:solidFill>
              <a:schemeClr val="bg2"/>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10" name="AutoShape 90"/>
          <p:cNvSpPr>
            <a:spLocks noChangeArrowheads="1"/>
          </p:cNvSpPr>
          <p:nvPr/>
        </p:nvSpPr>
        <p:spPr bwMode="gray">
          <a:xfrm>
            <a:off x="3939218" y="4456106"/>
            <a:ext cx="4662053" cy="68393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accent2"/>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12" name="AutoShape 92"/>
          <p:cNvSpPr>
            <a:spLocks noChangeArrowheads="1"/>
          </p:cNvSpPr>
          <p:nvPr/>
        </p:nvSpPr>
        <p:spPr bwMode="gray">
          <a:xfrm>
            <a:off x="3918436" y="5417127"/>
            <a:ext cx="4733727" cy="637093"/>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folHlink"/>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14" name="Rectangle 2"/>
          <p:cNvSpPr>
            <a:spLocks noGrp="1" noChangeArrowheads="1"/>
          </p:cNvSpPr>
          <p:nvPr>
            <p:ph type="title"/>
          </p:nvPr>
        </p:nvSpPr>
        <p:spPr>
          <a:xfrm>
            <a:off x="1668136" y="365033"/>
            <a:ext cx="4542164" cy="687911"/>
          </a:xfrm>
        </p:spPr>
        <p:txBody>
          <a:bodyPr>
            <a:noAutofit/>
          </a:bodyPr>
          <a:lstStyle/>
          <a:p>
            <a:pPr defTabSz="914400"/>
            <a:r>
              <a:rPr lang="en-US" b="1" dirty="0" err="1">
                <a:solidFill>
                  <a:schemeClr val="tx1"/>
                </a:solidFill>
                <a:effectLst>
                  <a:outerShdw blurRad="38100" dist="38100" dir="2700000" algn="tl">
                    <a:srgbClr val="C0C0C0"/>
                  </a:outerShdw>
                </a:effectLst>
                <a:latin typeface="+mn-lt"/>
                <a:ea typeface="+mn-ea"/>
                <a:cs typeface="+mn-cs"/>
              </a:rPr>
              <a:t>Nội</a:t>
            </a:r>
            <a:r>
              <a:rPr lang="en-US" b="1" dirty="0">
                <a:solidFill>
                  <a:schemeClr val="tx1"/>
                </a:solidFill>
                <a:effectLst>
                  <a:outerShdw blurRad="38100" dist="38100" dir="2700000" algn="tl">
                    <a:srgbClr val="C0C0C0"/>
                  </a:outerShdw>
                </a:effectLst>
                <a:latin typeface="+mn-lt"/>
                <a:ea typeface="+mn-ea"/>
                <a:cs typeface="+mn-cs"/>
              </a:rPr>
              <a:t> dung</a:t>
            </a:r>
          </a:p>
        </p:txBody>
      </p:sp>
      <p:sp>
        <p:nvSpPr>
          <p:cNvPr id="15" name="Text Box 73"/>
          <p:cNvSpPr txBox="1">
            <a:spLocks noChangeArrowheads="1"/>
          </p:cNvSpPr>
          <p:nvPr/>
        </p:nvSpPr>
        <p:spPr bwMode="gray">
          <a:xfrm>
            <a:off x="4606636" y="2704546"/>
            <a:ext cx="3429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dirty="0" err="1">
                <a:solidFill>
                  <a:schemeClr val="tx1">
                    <a:lumMod val="85000"/>
                    <a:lumOff val="15000"/>
                  </a:schemeClr>
                </a:solidFill>
              </a:rPr>
              <a:t>Hướng</a:t>
            </a:r>
            <a:r>
              <a:rPr lang="en-US" b="1" dirty="0">
                <a:solidFill>
                  <a:schemeClr val="tx1">
                    <a:lumMod val="85000"/>
                    <a:lumOff val="15000"/>
                  </a:schemeClr>
                </a:solidFill>
              </a:rPr>
              <a:t> </a:t>
            </a:r>
            <a:r>
              <a:rPr lang="en-US" b="1" dirty="0" err="1">
                <a:solidFill>
                  <a:schemeClr val="tx1">
                    <a:lumMod val="85000"/>
                    <a:lumOff val="15000"/>
                  </a:schemeClr>
                </a:solidFill>
              </a:rPr>
              <a:t>dẫn</a:t>
            </a:r>
            <a:r>
              <a:rPr lang="en-US" b="1" dirty="0">
                <a:solidFill>
                  <a:schemeClr val="tx1">
                    <a:lumMod val="85000"/>
                    <a:lumOff val="15000"/>
                  </a:schemeClr>
                </a:solidFill>
              </a:rPr>
              <a:t> </a:t>
            </a:r>
            <a:r>
              <a:rPr lang="en-US" b="1" dirty="0" err="1">
                <a:solidFill>
                  <a:schemeClr val="tx1">
                    <a:lumMod val="85000"/>
                    <a:lumOff val="15000"/>
                  </a:schemeClr>
                </a:solidFill>
              </a:rPr>
              <a:t>cách</a:t>
            </a:r>
            <a:r>
              <a:rPr lang="en-US" b="1" dirty="0">
                <a:solidFill>
                  <a:schemeClr val="tx1">
                    <a:lumMod val="85000"/>
                    <a:lumOff val="15000"/>
                  </a:schemeClr>
                </a:solidFill>
              </a:rPr>
              <a:t> </a:t>
            </a:r>
            <a:r>
              <a:rPr lang="en-US" b="1" dirty="0" err="1">
                <a:solidFill>
                  <a:schemeClr val="tx1">
                    <a:lumMod val="85000"/>
                    <a:lumOff val="15000"/>
                  </a:schemeClr>
                </a:solidFill>
              </a:rPr>
              <a:t>chơi</a:t>
            </a:r>
            <a:r>
              <a:rPr lang="en-US" b="1" dirty="0">
                <a:solidFill>
                  <a:schemeClr val="tx1">
                    <a:lumMod val="85000"/>
                    <a:lumOff val="15000"/>
                  </a:schemeClr>
                </a:solidFill>
              </a:rPr>
              <a:t> </a:t>
            </a:r>
            <a:r>
              <a:rPr lang="en-US" b="1" dirty="0" err="1">
                <a:solidFill>
                  <a:schemeClr val="tx1">
                    <a:lumMod val="85000"/>
                    <a:lumOff val="15000"/>
                  </a:schemeClr>
                </a:solidFill>
              </a:rPr>
              <a:t>game“Wormy</a:t>
            </a:r>
            <a:r>
              <a:rPr lang="en-US" b="1" dirty="0">
                <a:solidFill>
                  <a:schemeClr val="tx1">
                    <a:lumMod val="85000"/>
                    <a:lumOff val="15000"/>
                  </a:schemeClr>
                </a:solidFill>
              </a:rPr>
              <a:t>”</a:t>
            </a:r>
          </a:p>
        </p:txBody>
      </p:sp>
      <p:sp>
        <p:nvSpPr>
          <p:cNvPr id="16" name="Text Box 73"/>
          <p:cNvSpPr txBox="1">
            <a:spLocks noChangeArrowheads="1"/>
          </p:cNvSpPr>
          <p:nvPr/>
        </p:nvSpPr>
        <p:spPr bwMode="gray">
          <a:xfrm>
            <a:off x="4495800" y="3870072"/>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dirty="0" err="1" smtClean="0">
                <a:solidFill>
                  <a:srgbClr val="397B0D"/>
                </a:solidFill>
              </a:rPr>
              <a:t>Giải</a:t>
            </a:r>
            <a:r>
              <a:rPr lang="en-US" b="1" dirty="0" smtClean="0">
                <a:solidFill>
                  <a:srgbClr val="397B0D"/>
                </a:solidFill>
              </a:rPr>
              <a:t> </a:t>
            </a:r>
            <a:r>
              <a:rPr lang="en-US" b="1" dirty="0" err="1" smtClean="0">
                <a:solidFill>
                  <a:srgbClr val="397B0D"/>
                </a:solidFill>
              </a:rPr>
              <a:t>thích</a:t>
            </a:r>
            <a:r>
              <a:rPr lang="en-US" b="1" dirty="0" smtClean="0">
                <a:solidFill>
                  <a:srgbClr val="397B0D"/>
                </a:solidFill>
              </a:rPr>
              <a:t> </a:t>
            </a:r>
            <a:r>
              <a:rPr lang="en-US" b="1" dirty="0" err="1" smtClean="0">
                <a:solidFill>
                  <a:srgbClr val="397B0D"/>
                </a:solidFill>
              </a:rPr>
              <a:t>Souce</a:t>
            </a:r>
            <a:r>
              <a:rPr lang="en-US" b="1" dirty="0" smtClean="0">
                <a:solidFill>
                  <a:srgbClr val="397B0D"/>
                </a:solidFill>
              </a:rPr>
              <a:t> Code</a:t>
            </a:r>
            <a:endParaRPr lang="en-US" b="1" dirty="0">
              <a:solidFill>
                <a:srgbClr val="397B0D"/>
              </a:solidFill>
            </a:endParaRPr>
          </a:p>
        </p:txBody>
      </p:sp>
      <p:sp>
        <p:nvSpPr>
          <p:cNvPr id="17" name="Text Box 73"/>
          <p:cNvSpPr txBox="1">
            <a:spLocks noChangeArrowheads="1"/>
          </p:cNvSpPr>
          <p:nvPr/>
        </p:nvSpPr>
        <p:spPr bwMode="gray">
          <a:xfrm>
            <a:off x="4599708" y="4581277"/>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dirty="0" err="1" smtClean="0">
                <a:solidFill>
                  <a:schemeClr val="tx1">
                    <a:lumMod val="85000"/>
                    <a:lumOff val="15000"/>
                  </a:schemeClr>
                </a:solidFill>
              </a:rPr>
              <a:t>Mục</a:t>
            </a:r>
            <a:r>
              <a:rPr lang="en-US" b="1" dirty="0" smtClean="0">
                <a:solidFill>
                  <a:schemeClr val="tx1">
                    <a:lumMod val="85000"/>
                    <a:lumOff val="15000"/>
                  </a:schemeClr>
                </a:solidFill>
              </a:rPr>
              <a:t> </a:t>
            </a:r>
            <a:r>
              <a:rPr lang="en-US" b="1" dirty="0" err="1" smtClean="0">
                <a:solidFill>
                  <a:schemeClr val="tx1">
                    <a:lumMod val="85000"/>
                    <a:lumOff val="15000"/>
                  </a:schemeClr>
                </a:solidFill>
              </a:rPr>
              <a:t>tiêu</a:t>
            </a:r>
            <a:r>
              <a:rPr lang="en-US" b="1" dirty="0" smtClean="0">
                <a:solidFill>
                  <a:schemeClr val="tx1">
                    <a:lumMod val="85000"/>
                    <a:lumOff val="15000"/>
                  </a:schemeClr>
                </a:solidFill>
              </a:rPr>
              <a:t>, ý </a:t>
            </a:r>
            <a:r>
              <a:rPr lang="en-US" b="1" dirty="0" err="1" smtClean="0">
                <a:solidFill>
                  <a:schemeClr val="tx1">
                    <a:lumMod val="85000"/>
                    <a:lumOff val="15000"/>
                  </a:schemeClr>
                </a:solidFill>
              </a:rPr>
              <a:t>nghĩa</a:t>
            </a:r>
            <a:r>
              <a:rPr lang="en-US" b="1" dirty="0" smtClean="0">
                <a:solidFill>
                  <a:schemeClr val="tx1">
                    <a:lumMod val="85000"/>
                    <a:lumOff val="15000"/>
                  </a:schemeClr>
                </a:solidFill>
              </a:rPr>
              <a:t> </a:t>
            </a:r>
            <a:r>
              <a:rPr lang="en-US" b="1" dirty="0" err="1" smtClean="0">
                <a:solidFill>
                  <a:schemeClr val="tx1">
                    <a:lumMod val="85000"/>
                    <a:lumOff val="15000"/>
                  </a:schemeClr>
                </a:solidFill>
              </a:rPr>
              <a:t>của</a:t>
            </a:r>
            <a:r>
              <a:rPr lang="en-US" b="1" dirty="0" smtClean="0">
                <a:solidFill>
                  <a:schemeClr val="tx1">
                    <a:lumMod val="85000"/>
                    <a:lumOff val="15000"/>
                  </a:schemeClr>
                </a:solidFill>
              </a:rPr>
              <a:t> game</a:t>
            </a:r>
            <a:endParaRPr lang="en-US" b="1" dirty="0">
              <a:solidFill>
                <a:schemeClr val="tx1">
                  <a:lumMod val="85000"/>
                  <a:lumOff val="15000"/>
                </a:schemeClr>
              </a:solidFill>
            </a:endParaRPr>
          </a:p>
        </p:txBody>
      </p:sp>
      <p:sp>
        <p:nvSpPr>
          <p:cNvPr id="18" name="Text Box 73"/>
          <p:cNvSpPr txBox="1">
            <a:spLocks noChangeArrowheads="1"/>
          </p:cNvSpPr>
          <p:nvPr/>
        </p:nvSpPr>
        <p:spPr bwMode="gray">
          <a:xfrm>
            <a:off x="3939218" y="5552316"/>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dirty="0" smtClean="0">
                <a:solidFill>
                  <a:schemeClr val="tx1">
                    <a:lumMod val="85000"/>
                    <a:lumOff val="15000"/>
                  </a:schemeClr>
                </a:solidFill>
              </a:rPr>
              <a:t>Demo game </a:t>
            </a:r>
            <a:endParaRPr lang="en-US" b="1" dirty="0">
              <a:solidFill>
                <a:schemeClr val="tx1">
                  <a:lumMod val="85000"/>
                  <a:lumOff val="15000"/>
                </a:schemeClr>
              </a:solidFill>
            </a:endParaRPr>
          </a:p>
        </p:txBody>
      </p:sp>
    </p:spTree>
    <p:extLst>
      <p:ext uri="{BB962C8B-B14F-4D97-AF65-F5344CB8AC3E}">
        <p14:creationId xmlns:p14="http://schemas.microsoft.com/office/powerpoint/2010/main" val="4162011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219" y="656652"/>
            <a:ext cx="5971309" cy="678217"/>
          </a:xfrm>
        </p:spPr>
        <p:txBody>
          <a:bodyPr>
            <a:noAutofit/>
          </a:bodyPr>
          <a:lstStyle/>
          <a:p>
            <a:r>
              <a:rPr lang="vi-VN" sz="3200" b="1" dirty="0" smtClean="0"/>
              <a:t>TEMPLATE METHOD</a:t>
            </a:r>
            <a:endParaRPr lang="en-US" sz="3200" b="1" dirty="0"/>
          </a:p>
        </p:txBody>
      </p:sp>
      <p:sp>
        <p:nvSpPr>
          <p:cNvPr id="4" name="TextBox 3"/>
          <p:cNvSpPr txBox="1"/>
          <p:nvPr/>
        </p:nvSpPr>
        <p:spPr>
          <a:xfrm>
            <a:off x="1759527" y="653908"/>
            <a:ext cx="3283528" cy="584775"/>
          </a:xfrm>
          <a:prstGeom prst="rect">
            <a:avLst/>
          </a:prstGeom>
          <a:noFill/>
        </p:spPr>
        <p:txBody>
          <a:bodyPr wrap="square" rtlCol="0">
            <a:spAutoFit/>
          </a:bodyPr>
          <a:lstStyle/>
          <a:p>
            <a:r>
              <a:rPr lang="vi-VN" sz="3200" b="1" dirty="0" smtClean="0"/>
              <a:t>Ví dụ</a:t>
            </a:r>
            <a:endParaRPr lang="en-US" sz="3200" b="1" dirty="0"/>
          </a:p>
        </p:txBody>
      </p:sp>
      <p:sp>
        <p:nvSpPr>
          <p:cNvPr id="6" name="Rectangle 5"/>
          <p:cNvSpPr/>
          <p:nvPr/>
        </p:nvSpPr>
        <p:spPr>
          <a:xfrm>
            <a:off x="1759526" y="1595919"/>
            <a:ext cx="9559637" cy="3108543"/>
          </a:xfrm>
          <a:prstGeom prst="rect">
            <a:avLst/>
          </a:prstGeom>
        </p:spPr>
        <p:txBody>
          <a:bodyPr wrap="square">
            <a:spAutoFit/>
          </a:bodyPr>
          <a:lstStyle/>
          <a:p>
            <a:pPr marL="285750" indent="-285750" algn="just">
              <a:buFont typeface="Wingdings" panose="05000000000000000000" pitchFamily="2" charset="2"/>
              <a:buChar char="q"/>
            </a:pPr>
            <a:r>
              <a:rPr lang="vi-VN" sz="2800" dirty="0" smtClean="0"/>
              <a:t>Cấu trúc của một website thông thường gồm các phần header, footer, navigation (menu), body. Riêng phần body thường xuyên thay đổi, sẽ hiển thị riêng theo từng trang. Những phần khác ít khi thay đổi, trừ khi có yêu cầu đặt biệt. Thay vì phải viết tất cả các phần ở mỗi trang, chúng ta có thể gom chúng lại và đặt trong một template để tái sử dụng mà không duplicate code ở nhiều nơi.</a:t>
            </a:r>
            <a:endParaRPr lang="en-US" sz="2800" dirty="0"/>
          </a:p>
        </p:txBody>
      </p:sp>
    </p:spTree>
    <p:extLst>
      <p:ext uri="{BB962C8B-B14F-4D97-AF65-F5344CB8AC3E}">
        <p14:creationId xmlns:p14="http://schemas.microsoft.com/office/powerpoint/2010/main" val="384911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219" y="656652"/>
            <a:ext cx="5971309" cy="678217"/>
          </a:xfrm>
        </p:spPr>
        <p:txBody>
          <a:bodyPr>
            <a:noAutofit/>
          </a:bodyPr>
          <a:lstStyle/>
          <a:p>
            <a:r>
              <a:rPr lang="vi-VN" sz="3200" b="1" dirty="0" smtClean="0"/>
              <a:t>TEMPLATE METHOD</a:t>
            </a:r>
            <a:endParaRPr lang="en-US" sz="3200" b="1" dirty="0"/>
          </a:p>
        </p:txBody>
      </p:sp>
      <p:sp>
        <p:nvSpPr>
          <p:cNvPr id="4" name="TextBox 3"/>
          <p:cNvSpPr txBox="1"/>
          <p:nvPr/>
        </p:nvSpPr>
        <p:spPr>
          <a:xfrm>
            <a:off x="1759527" y="653908"/>
            <a:ext cx="3283528" cy="584775"/>
          </a:xfrm>
          <a:prstGeom prst="rect">
            <a:avLst/>
          </a:prstGeom>
          <a:noFill/>
        </p:spPr>
        <p:txBody>
          <a:bodyPr wrap="square" rtlCol="0">
            <a:spAutoFit/>
          </a:bodyPr>
          <a:lstStyle/>
          <a:p>
            <a:r>
              <a:rPr lang="vi-VN" sz="3200" b="1" dirty="0" smtClean="0"/>
              <a:t>Ví dụ</a:t>
            </a:r>
            <a:endParaRPr lang="en-US" sz="3200" b="1" dirty="0"/>
          </a:p>
        </p:txBody>
      </p:sp>
      <p:pic>
        <p:nvPicPr>
          <p:cNvPr id="6" name="Picture 2" descr="https://gpcoder.com/wp-content/uploads/2019/01/design-patterns-template-method-example.png">
            <a:extLst>
              <a:ext uri="{FF2B5EF4-FFF2-40B4-BE49-F238E27FC236}">
                <a16:creationId xmlns:a16="http://schemas.microsoft.com/office/drawing/2014/main" id="{6577411E-EAD8-4EF6-82C0-A6DAEC1C4C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9527" y="1766453"/>
            <a:ext cx="9268691" cy="4420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219" y="656652"/>
            <a:ext cx="5971309" cy="678217"/>
          </a:xfrm>
        </p:spPr>
        <p:txBody>
          <a:bodyPr>
            <a:noAutofit/>
          </a:bodyPr>
          <a:lstStyle/>
          <a:p>
            <a:r>
              <a:rPr lang="vi-VN" sz="3200" b="1" dirty="0" smtClean="0"/>
              <a:t>TEMPLATE METHOD</a:t>
            </a:r>
            <a:endParaRPr lang="en-US" sz="3200" b="1" dirty="0"/>
          </a:p>
        </p:txBody>
      </p:sp>
      <p:sp>
        <p:nvSpPr>
          <p:cNvPr id="4" name="TextBox 3"/>
          <p:cNvSpPr txBox="1"/>
          <p:nvPr/>
        </p:nvSpPr>
        <p:spPr>
          <a:xfrm>
            <a:off x="1759527" y="653908"/>
            <a:ext cx="3283528" cy="584775"/>
          </a:xfrm>
          <a:prstGeom prst="rect">
            <a:avLst/>
          </a:prstGeom>
          <a:noFill/>
        </p:spPr>
        <p:txBody>
          <a:bodyPr wrap="square" rtlCol="0">
            <a:spAutoFit/>
          </a:bodyPr>
          <a:lstStyle/>
          <a:p>
            <a:r>
              <a:rPr lang="vi-VN" sz="3200" b="1" dirty="0" smtClean="0"/>
              <a:t>Lợi ích </a:t>
            </a:r>
            <a:endParaRPr lang="en-US" sz="3200" b="1" dirty="0"/>
          </a:p>
        </p:txBody>
      </p:sp>
      <p:sp>
        <p:nvSpPr>
          <p:cNvPr id="6" name="Rectangle 5"/>
          <p:cNvSpPr/>
          <p:nvPr/>
        </p:nvSpPr>
        <p:spPr>
          <a:xfrm>
            <a:off x="1759527" y="1765638"/>
            <a:ext cx="9613324" cy="3108543"/>
          </a:xfrm>
          <a:prstGeom prst="rect">
            <a:avLst/>
          </a:prstGeom>
        </p:spPr>
        <p:txBody>
          <a:bodyPr wrap="square">
            <a:spAutoFit/>
          </a:bodyPr>
          <a:lstStyle/>
          <a:p>
            <a:pPr marL="285750" indent="-285750" algn="just">
              <a:buFont typeface="Wingdings" panose="05000000000000000000" pitchFamily="2" charset="2"/>
              <a:buChar char="q"/>
            </a:pPr>
            <a:r>
              <a:rPr lang="vi-VN" sz="2800" dirty="0" smtClean="0"/>
              <a:t>Tái sử dụng code (reuse), tránh trùng lặp code (duplicate): đưa những phần trùng lặp vào lớp cha (abstract class).</a:t>
            </a:r>
          </a:p>
          <a:p>
            <a:pPr marL="285750" indent="-285750" algn="just">
              <a:buFont typeface="Wingdings" panose="05000000000000000000" pitchFamily="2" charset="2"/>
              <a:buChar char="q"/>
            </a:pPr>
            <a:r>
              <a:rPr lang="vi-VN" sz="2800" dirty="0" smtClean="0"/>
              <a:t>Cho phép người dùng override chỉ một số phần nhất định của thuật toán lớn, làm cho chúng ít bị ảnh hưởng hơn bởi những thay đổi xảy ra với các phần khác của thuật toán.</a:t>
            </a:r>
            <a:endParaRPr lang="en-US" sz="2800" dirty="0"/>
          </a:p>
        </p:txBody>
      </p:sp>
    </p:spTree>
    <p:extLst>
      <p:ext uri="{BB962C8B-B14F-4D97-AF65-F5344CB8AC3E}">
        <p14:creationId xmlns:p14="http://schemas.microsoft.com/office/powerpoint/2010/main" val="50370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219" y="656652"/>
            <a:ext cx="5971309" cy="678217"/>
          </a:xfrm>
        </p:spPr>
        <p:txBody>
          <a:bodyPr>
            <a:noAutofit/>
          </a:bodyPr>
          <a:lstStyle/>
          <a:p>
            <a:r>
              <a:rPr lang="vi-VN" sz="3200" b="1" dirty="0" smtClean="0"/>
              <a:t>TEMPLATE METHOD</a:t>
            </a:r>
            <a:endParaRPr lang="en-US" sz="3200" b="1" dirty="0"/>
          </a:p>
        </p:txBody>
      </p:sp>
      <p:sp>
        <p:nvSpPr>
          <p:cNvPr id="4" name="TextBox 3"/>
          <p:cNvSpPr txBox="1"/>
          <p:nvPr/>
        </p:nvSpPr>
        <p:spPr>
          <a:xfrm>
            <a:off x="1759526" y="653908"/>
            <a:ext cx="3671455" cy="584775"/>
          </a:xfrm>
          <a:prstGeom prst="rect">
            <a:avLst/>
          </a:prstGeom>
          <a:noFill/>
        </p:spPr>
        <p:txBody>
          <a:bodyPr wrap="square" rtlCol="0">
            <a:spAutoFit/>
          </a:bodyPr>
          <a:lstStyle/>
          <a:p>
            <a:r>
              <a:rPr lang="vi-VN" sz="3200" b="1" dirty="0" smtClean="0"/>
              <a:t>Sử dụng khi nào</a:t>
            </a:r>
            <a:endParaRPr lang="en-US" sz="3200" b="1" dirty="0"/>
          </a:p>
        </p:txBody>
      </p:sp>
      <p:sp>
        <p:nvSpPr>
          <p:cNvPr id="6" name="Rectangle 5"/>
          <p:cNvSpPr/>
          <p:nvPr/>
        </p:nvSpPr>
        <p:spPr>
          <a:xfrm>
            <a:off x="1759526" y="1798588"/>
            <a:ext cx="9365674" cy="3539430"/>
          </a:xfrm>
          <a:prstGeom prst="rect">
            <a:avLst/>
          </a:prstGeom>
        </p:spPr>
        <p:txBody>
          <a:bodyPr wrap="square">
            <a:spAutoFit/>
          </a:bodyPr>
          <a:lstStyle/>
          <a:p>
            <a:pPr marL="457200" indent="-457200" algn="just">
              <a:buFont typeface="Arial" panose="020B0604020202020204" pitchFamily="34" charset="0"/>
              <a:buChar char="•"/>
            </a:pPr>
            <a:r>
              <a:rPr lang="vi-VN" sz="2800" dirty="0" smtClean="0"/>
              <a:t>Khi có một thuật toán với nhiều bước và mong muốn cho phép tùy chỉnh chúng trong lớp con.</a:t>
            </a:r>
          </a:p>
          <a:p>
            <a:pPr marL="457200" indent="-457200" algn="just">
              <a:buFont typeface="Arial" panose="020B0604020202020204" pitchFamily="34" charset="0"/>
              <a:buChar char="•"/>
            </a:pPr>
            <a:r>
              <a:rPr lang="vi-VN" sz="2800" dirty="0" smtClean="0"/>
              <a:t>Mong muốn chỉ có một triển khai phương thức trừu tượng duy nhất của một thuật toán.</a:t>
            </a:r>
          </a:p>
          <a:p>
            <a:pPr marL="457200" indent="-457200" algn="just">
              <a:buFont typeface="Arial" panose="020B0604020202020204" pitchFamily="34" charset="0"/>
              <a:buChar char="•"/>
            </a:pPr>
            <a:r>
              <a:rPr lang="vi-VN" sz="2800" dirty="0" smtClean="0"/>
              <a:t>Mong muốn hành vi chung giữa các lớp con nên được đặt ở một lớp chung.</a:t>
            </a:r>
          </a:p>
          <a:p>
            <a:pPr marL="457200" indent="-457200" algn="just">
              <a:buFont typeface="Arial" panose="020B0604020202020204" pitchFamily="34" charset="0"/>
              <a:buChar char="•"/>
            </a:pPr>
            <a:r>
              <a:rPr lang="vi-VN" sz="2800" dirty="0" smtClean="0"/>
              <a:t>Các lớp cha có thể gọi các hành vi trong các lớp con của chúng một cách thống nhất (step by step).</a:t>
            </a:r>
            <a:endParaRPr lang="en-US" sz="2800" dirty="0"/>
          </a:p>
        </p:txBody>
      </p:sp>
    </p:spTree>
    <p:extLst>
      <p:ext uri="{BB962C8B-B14F-4D97-AF65-F5344CB8AC3E}">
        <p14:creationId xmlns:p14="http://schemas.microsoft.com/office/powerpoint/2010/main" val="257048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905952" y="4537583"/>
            <a:ext cx="8545829" cy="1522283"/>
            <a:chOff x="0" y="2597846"/>
            <a:chExt cx="7839333" cy="1209795"/>
          </a:xfrm>
        </p:grpSpPr>
        <p:sp>
          <p:nvSpPr>
            <p:cNvPr id="23" name="Rectangle 22"/>
            <p:cNvSpPr/>
            <p:nvPr/>
          </p:nvSpPr>
          <p:spPr>
            <a:xfrm>
              <a:off x="0" y="2749241"/>
              <a:ext cx="7810500" cy="10584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TextBox 23"/>
            <p:cNvSpPr txBox="1"/>
            <p:nvPr/>
          </p:nvSpPr>
          <p:spPr>
            <a:xfrm>
              <a:off x="28833" y="2597846"/>
              <a:ext cx="7810500" cy="1058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6182" tIns="731520" rIns="606182" bIns="113792" numCol="1" spcCol="1270" anchor="t" anchorCtr="0">
              <a:noAutofit/>
            </a:bodyPr>
            <a:lstStyle/>
            <a:p>
              <a:pPr marL="171450" lvl="1" indent="-171450" algn="l" defTabSz="711200" rtl="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Indicate confidence level on slides if appropriate</a:t>
              </a:r>
            </a:p>
          </p:txBody>
        </p:sp>
      </p:grpSp>
      <p:sp>
        <p:nvSpPr>
          <p:cNvPr id="2" name="Title 1"/>
          <p:cNvSpPr>
            <a:spLocks noGrp="1"/>
          </p:cNvSpPr>
          <p:nvPr>
            <p:ph type="title"/>
          </p:nvPr>
        </p:nvSpPr>
        <p:spPr>
          <a:xfrm>
            <a:off x="7218219" y="656652"/>
            <a:ext cx="5971309" cy="678217"/>
          </a:xfrm>
        </p:spPr>
        <p:txBody>
          <a:bodyPr>
            <a:noAutofit/>
          </a:bodyPr>
          <a:lstStyle/>
          <a:p>
            <a:r>
              <a:rPr lang="vi-VN" sz="3200" b="1" dirty="0" smtClean="0"/>
              <a:t>TEMPLATE METHOD</a:t>
            </a:r>
            <a:endParaRPr lang="en-US" sz="3200" b="1" dirty="0"/>
          </a:p>
        </p:txBody>
      </p:sp>
      <p:sp>
        <p:nvSpPr>
          <p:cNvPr id="4" name="TextBox 3"/>
          <p:cNvSpPr txBox="1"/>
          <p:nvPr/>
        </p:nvSpPr>
        <p:spPr>
          <a:xfrm>
            <a:off x="1759527" y="653908"/>
            <a:ext cx="3283528" cy="584775"/>
          </a:xfrm>
          <a:prstGeom prst="rect">
            <a:avLst/>
          </a:prstGeom>
          <a:noFill/>
        </p:spPr>
        <p:txBody>
          <a:bodyPr wrap="square" rtlCol="0">
            <a:spAutoFit/>
          </a:bodyPr>
          <a:lstStyle/>
          <a:p>
            <a:r>
              <a:rPr lang="vi-VN" sz="3200" b="1" dirty="0" smtClean="0"/>
              <a:t>Deliveries</a:t>
            </a:r>
            <a:endParaRPr lang="en-US" sz="3200" b="1" dirty="0"/>
          </a:p>
        </p:txBody>
      </p:sp>
      <p:grpSp>
        <p:nvGrpSpPr>
          <p:cNvPr id="13" name="Group 12"/>
          <p:cNvGrpSpPr/>
          <p:nvPr/>
        </p:nvGrpSpPr>
        <p:grpSpPr>
          <a:xfrm>
            <a:off x="1905952" y="1938545"/>
            <a:ext cx="8514398" cy="2614405"/>
            <a:chOff x="0" y="360079"/>
            <a:chExt cx="7810500" cy="1824682"/>
          </a:xfrm>
        </p:grpSpPr>
        <p:sp>
          <p:nvSpPr>
            <p:cNvPr id="14" name="Rectangle 13"/>
            <p:cNvSpPr/>
            <p:nvPr/>
          </p:nvSpPr>
          <p:spPr>
            <a:xfrm>
              <a:off x="0" y="437863"/>
              <a:ext cx="7810500" cy="1746898"/>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TextBox 14"/>
            <p:cNvSpPr txBox="1"/>
            <p:nvPr/>
          </p:nvSpPr>
          <p:spPr>
            <a:xfrm>
              <a:off x="0" y="360079"/>
              <a:ext cx="7810500" cy="17468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6182" tIns="548640" rIns="606182" bIns="113792" numCol="1" spcCol="1270" anchor="t" anchorCtr="0">
              <a:noAutofit/>
            </a:bodyPr>
            <a:lstStyle/>
            <a:p>
              <a:pPr marL="171450" lvl="1" indent="-171450" algn="l" defTabSz="711200" rtl="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Yours to client</a:t>
              </a:r>
            </a:p>
            <a:p>
              <a:pPr marL="171450" lvl="1" indent="-171450" algn="l" defTabSz="711200" rtl="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Yours to outside service</a:t>
              </a:r>
            </a:p>
            <a:p>
              <a:pPr marL="171450" lvl="1" indent="-171450" algn="l" defTabSz="711200" rtl="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Outside services to you</a:t>
              </a:r>
            </a:p>
            <a:p>
              <a:pPr marL="171450" lvl="1" indent="-171450" algn="l" defTabSz="711200" rtl="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Other departments to you</a:t>
              </a:r>
            </a:p>
          </p:txBody>
        </p:sp>
      </p:grpSp>
      <p:grpSp>
        <p:nvGrpSpPr>
          <p:cNvPr id="10" name="Group 9"/>
          <p:cNvGrpSpPr/>
          <p:nvPr/>
        </p:nvGrpSpPr>
        <p:grpSpPr>
          <a:xfrm>
            <a:off x="2445067" y="1651963"/>
            <a:ext cx="7499033" cy="826560"/>
            <a:chOff x="390525" y="24583"/>
            <a:chExt cx="5467350" cy="826560"/>
          </a:xfrm>
        </p:grpSpPr>
        <p:sp>
          <p:nvSpPr>
            <p:cNvPr id="11" name="Rectangle 10"/>
            <p:cNvSpPr/>
            <p:nvPr/>
          </p:nvSpPr>
          <p:spPr>
            <a:xfrm>
              <a:off x="390525" y="24583"/>
              <a:ext cx="5467350" cy="826560"/>
            </a:xfrm>
            <a:prstGeom prst="rect">
              <a:avLst/>
            </a:pr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2" name="TextBox 11"/>
            <p:cNvSpPr txBox="1"/>
            <p:nvPr/>
          </p:nvSpPr>
          <p:spPr>
            <a:xfrm>
              <a:off x="390525" y="24583"/>
              <a:ext cx="5467350" cy="8265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6653" tIns="0" rIns="206653" bIns="0" numCol="1" spcCol="1270" anchor="ctr" anchorCtr="0">
              <a:noAutofit/>
            </a:bodyPr>
            <a:lstStyle/>
            <a:p>
              <a:pPr lvl="0" algn="l" defTabSz="800100" rtl="0">
                <a:lnSpc>
                  <a:spcPct val="90000"/>
                </a:lnSpc>
                <a:spcBef>
                  <a:spcPct val="0"/>
                </a:spcBef>
                <a:spcAft>
                  <a:spcPct val="35000"/>
                </a:spcAft>
              </a:pPr>
              <a:r>
                <a:rPr lang="en-US" sz="2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LIST MAIN CRITICAL DELIVERABLES</a:t>
              </a:r>
            </a:p>
          </p:txBody>
        </p:sp>
      </p:grpSp>
      <p:grpSp>
        <p:nvGrpSpPr>
          <p:cNvPr id="19" name="Group 18"/>
          <p:cNvGrpSpPr/>
          <p:nvPr/>
        </p:nvGrpSpPr>
        <p:grpSpPr>
          <a:xfrm>
            <a:off x="2445067" y="3985439"/>
            <a:ext cx="7499033" cy="965730"/>
            <a:chOff x="390525" y="2335961"/>
            <a:chExt cx="5467350" cy="826560"/>
          </a:xfrm>
        </p:grpSpPr>
        <p:sp>
          <p:nvSpPr>
            <p:cNvPr id="20" name="Rectangle 19"/>
            <p:cNvSpPr/>
            <p:nvPr/>
          </p:nvSpPr>
          <p:spPr>
            <a:xfrm>
              <a:off x="390525" y="2335961"/>
              <a:ext cx="5467350" cy="826560"/>
            </a:xfrm>
            <a:prstGeom prst="rect">
              <a:avLst/>
            </a:prstGeom>
            <a:solidFill>
              <a:schemeClr val="accent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1" name="TextBox 20"/>
            <p:cNvSpPr txBox="1"/>
            <p:nvPr/>
          </p:nvSpPr>
          <p:spPr>
            <a:xfrm>
              <a:off x="390525" y="2335961"/>
              <a:ext cx="5467350" cy="8265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6653" tIns="0" rIns="206653" bIns="0" numCol="1" spcCol="1270" anchor="ctr" anchorCtr="0">
              <a:noAutofit/>
            </a:bodyPr>
            <a:lstStyle/>
            <a:p>
              <a:pPr lvl="0" algn="l" defTabSz="800100" rtl="0">
                <a:lnSpc>
                  <a:spcPct val="90000"/>
                </a:lnSpc>
                <a:spcBef>
                  <a:spcPct val="0"/>
                </a:spcBef>
                <a:spcAft>
                  <a:spcPct val="35000"/>
                </a:spcAft>
              </a:pPr>
              <a:r>
                <a:rPr lang="en-US" sz="2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UNDERSTAND YOUR CONFIDENCE RATING TO EACH DELIVERABLE</a:t>
              </a:r>
            </a:p>
          </p:txBody>
        </p:sp>
      </p:grpSp>
    </p:spTree>
    <p:extLst>
      <p:ext uri="{BB962C8B-B14F-4D97-AF65-F5344CB8AC3E}">
        <p14:creationId xmlns:p14="http://schemas.microsoft.com/office/powerpoint/2010/main" val="1806492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219" y="656652"/>
            <a:ext cx="5971309" cy="678217"/>
          </a:xfrm>
        </p:spPr>
        <p:txBody>
          <a:bodyPr>
            <a:noAutofit/>
          </a:bodyPr>
          <a:lstStyle/>
          <a:p>
            <a:r>
              <a:rPr lang="vi-VN" sz="3200" b="1" dirty="0" smtClean="0"/>
              <a:t>TEMPLATE METHOD</a:t>
            </a:r>
            <a:endParaRPr lang="en-US" sz="3200" b="1" dirty="0"/>
          </a:p>
        </p:txBody>
      </p:sp>
      <p:sp>
        <p:nvSpPr>
          <p:cNvPr id="4" name="TextBox 3"/>
          <p:cNvSpPr txBox="1"/>
          <p:nvPr/>
        </p:nvSpPr>
        <p:spPr>
          <a:xfrm>
            <a:off x="1759527" y="653908"/>
            <a:ext cx="3283528" cy="584775"/>
          </a:xfrm>
          <a:prstGeom prst="rect">
            <a:avLst/>
          </a:prstGeom>
          <a:noFill/>
        </p:spPr>
        <p:txBody>
          <a:bodyPr wrap="square" rtlCol="0">
            <a:spAutoFit/>
          </a:bodyPr>
          <a:lstStyle/>
          <a:p>
            <a:r>
              <a:rPr lang="vi-VN" sz="3200" b="1" dirty="0" smtClean="0"/>
              <a:t>COSTS</a:t>
            </a:r>
            <a:endParaRPr lang="en-US" sz="3200" b="1" dirty="0"/>
          </a:p>
        </p:txBody>
      </p:sp>
      <p:sp>
        <p:nvSpPr>
          <p:cNvPr id="6" name="Rectangle 5"/>
          <p:cNvSpPr/>
          <p:nvPr/>
        </p:nvSpPr>
        <p:spPr>
          <a:xfrm>
            <a:off x="1759527" y="1753969"/>
            <a:ext cx="9613323" cy="3539430"/>
          </a:xfrm>
          <a:prstGeom prst="rect">
            <a:avLst/>
          </a:prstGeom>
        </p:spPr>
        <p:txBody>
          <a:bodyPr wrap="square">
            <a:spAutoFit/>
          </a:bodyPr>
          <a:lstStyle/>
          <a:p>
            <a:pPr marL="521208" indent="-457200" algn="just">
              <a:buFont typeface="Wingdings" panose="05000000000000000000" pitchFamily="2" charset="2"/>
              <a:buChar char="q"/>
            </a:pPr>
            <a:r>
              <a:rPr lang="en-US" sz="2800" b="1" dirty="0">
                <a:latin typeface="Tahoma" panose="020B0604030504040204" pitchFamily="34" charset="0"/>
                <a:ea typeface="Tahoma" panose="020B0604030504040204" pitchFamily="34" charset="0"/>
                <a:cs typeface="Tahoma" panose="020B0604030504040204" pitchFamily="34" charset="0"/>
              </a:rPr>
              <a:t>LIST NEW PROJECTIONS OF COSTS</a:t>
            </a:r>
          </a:p>
          <a:p>
            <a:pPr marL="914400" lvl="1" indent="-457200" algn="just">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Include original estimates</a:t>
            </a:r>
            <a:endParaRPr lang="vi-VN" sz="2800" dirty="0" smtClean="0">
              <a:latin typeface="Tahoma" panose="020B0604030504040204" pitchFamily="34" charset="0"/>
              <a:ea typeface="Tahoma" panose="020B0604030504040204" pitchFamily="34" charset="0"/>
              <a:cs typeface="Tahoma" panose="020B0604030504040204" pitchFamily="34" charset="0"/>
            </a:endParaRPr>
          </a:p>
          <a:p>
            <a:pPr marL="914400" lvl="1" indent="-457200" algn="just">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Understand source of differences in these numbers – be ready for questions</a:t>
            </a:r>
          </a:p>
          <a:p>
            <a:pPr marL="521208" indent="-457200" algn="just">
              <a:buFont typeface="Wingdings" panose="05000000000000000000" pitchFamily="2" charset="2"/>
              <a:buChar char="q"/>
            </a:pPr>
            <a:r>
              <a:rPr lang="en-US" sz="2800" b="1" dirty="0">
                <a:latin typeface="Tahoma" panose="020B0604030504040204" pitchFamily="34" charset="0"/>
                <a:ea typeface="Tahoma" panose="020B0604030504040204" pitchFamily="34" charset="0"/>
                <a:cs typeface="Tahoma" panose="020B0604030504040204" pitchFamily="34" charset="0"/>
              </a:rPr>
              <a:t>IF THERE ARE COST OVERRUNS</a:t>
            </a:r>
          </a:p>
          <a:p>
            <a:pPr marL="914400" lvl="1" indent="-457200" algn="just">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Summarize why</a:t>
            </a:r>
          </a:p>
          <a:p>
            <a:pPr marL="914400" lvl="1" indent="-457200" algn="just">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List corrective or preventative action you’ve taken</a:t>
            </a:r>
          </a:p>
          <a:p>
            <a:pPr marL="914400" lvl="1" indent="-457200" algn="just">
              <a:buFont typeface="Arial" panose="020B0604020202020204" pitchFamily="34" charset="0"/>
              <a:buChar char="•"/>
            </a:pPr>
            <a:r>
              <a:rPr lang="en-US" sz="2800" dirty="0" smtClean="0">
                <a:latin typeface="Tahoma" panose="020B0604030504040204" pitchFamily="34" charset="0"/>
                <a:ea typeface="Tahoma" panose="020B0604030504040204" pitchFamily="34" charset="0"/>
                <a:cs typeface="Tahoma" panose="020B0604030504040204" pitchFamily="34" charset="0"/>
              </a:rPr>
              <a:t>Set realistic expectations for future expenditures</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571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arn(inVertical)">
                                      <p:cBhvr>
                                        <p:cTn id="10" dur="500"/>
                                        <p:tgtEl>
                                          <p:spTgt spid="6">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arn(inVertical)">
                                      <p:cBhvr>
                                        <p:cTn id="13" dur="500"/>
                                        <p:tgtEl>
                                          <p:spTgt spid="6">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arn(inVertical)">
                                      <p:cBhvr>
                                        <p:cTn id="16" dur="500"/>
                                        <p:tgtEl>
                                          <p:spTgt spid="6">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barn(inVertical)">
                                      <p:cBhvr>
                                        <p:cTn id="19" dur="500"/>
                                        <p:tgtEl>
                                          <p:spTgt spid="6">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barn(inVertical)">
                                      <p:cBhvr>
                                        <p:cTn id="25"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33900" y="2762250"/>
            <a:ext cx="4438650" cy="1200329"/>
          </a:xfrm>
          <a:prstGeom prst="rect">
            <a:avLst/>
          </a:prstGeom>
          <a:noFill/>
        </p:spPr>
        <p:txBody>
          <a:bodyPr wrap="square" rtlCol="0">
            <a:spAutoFit/>
          </a:bodyPr>
          <a:lstStyle/>
          <a:p>
            <a:r>
              <a:rPr lang="vi-VN" sz="7200" b="1" dirty="0" smtClean="0">
                <a:latin typeface="Tahoma" panose="020B0604030504040204" pitchFamily="34" charset="0"/>
                <a:ea typeface="Tahoma" panose="020B0604030504040204" pitchFamily="34" charset="0"/>
                <a:cs typeface="Tahoma" panose="020B0604030504040204" pitchFamily="34" charset="0"/>
              </a:rPr>
              <a:t>_END_</a:t>
            </a:r>
            <a:endParaRPr lang="en-US" sz="72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4784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9527" y="1424709"/>
            <a:ext cx="8915400" cy="5211617"/>
          </a:xfrm>
        </p:spPr>
        <p:txBody>
          <a:bodyPr/>
          <a:lstStyle/>
          <a:p>
            <a:pPr marL="0" indent="0" algn="ctr">
              <a:buNone/>
            </a:pPr>
            <a:r>
              <a:rPr lang="en-US" sz="2400" b="1" dirty="0" err="1">
                <a:effectLst>
                  <a:outerShdw blurRad="38100" dist="38100" dir="2700000" algn="tl">
                    <a:srgbClr val="C0C0C0"/>
                  </a:outerShdw>
                </a:effectLst>
              </a:rPr>
              <a:t>Thư</a:t>
            </a:r>
            <a:r>
              <a:rPr lang="en-US" sz="2400" b="1" dirty="0">
                <a:effectLst>
                  <a:outerShdw blurRad="38100" dist="38100" dir="2700000" algn="tl">
                    <a:srgbClr val="C0C0C0"/>
                  </a:outerShdw>
                </a:effectLst>
              </a:rPr>
              <a:t> </a:t>
            </a:r>
            <a:r>
              <a:rPr lang="en-US" sz="2400" b="1" dirty="0" err="1">
                <a:effectLst>
                  <a:outerShdw blurRad="38100" dist="38100" dir="2700000" algn="tl">
                    <a:srgbClr val="C0C0C0"/>
                  </a:outerShdw>
                </a:effectLst>
              </a:rPr>
              <a:t>viện</a:t>
            </a:r>
            <a:r>
              <a:rPr lang="en-US" sz="2400" b="1" dirty="0">
                <a:effectLst>
                  <a:outerShdw blurRad="38100" dist="38100" dir="2700000" algn="tl">
                    <a:srgbClr val="C0C0C0"/>
                  </a:outerShdw>
                </a:effectLst>
              </a:rPr>
              <a:t> </a:t>
            </a:r>
            <a:r>
              <a:rPr lang="en-US" sz="2400" b="1" dirty="0" err="1">
                <a:effectLst>
                  <a:outerShdw blurRad="38100" dist="38100" dir="2700000" algn="tl">
                    <a:srgbClr val="C0C0C0"/>
                  </a:outerShdw>
                </a:effectLst>
              </a:rPr>
              <a:t>Pygame</a:t>
            </a:r>
            <a:r>
              <a:rPr lang="en-US" sz="2400" b="1" dirty="0">
                <a:effectLst>
                  <a:outerShdw blurRad="38100" dist="38100" dir="2700000" algn="tl">
                    <a:srgbClr val="C0C0C0"/>
                  </a:outerShdw>
                </a:effectLst>
              </a:rPr>
              <a:t> </a:t>
            </a:r>
            <a:r>
              <a:rPr lang="en-US" sz="2400" b="1" dirty="0" err="1">
                <a:effectLst>
                  <a:outerShdw blurRad="38100" dist="38100" dir="2700000" algn="tl">
                    <a:srgbClr val="C0C0C0"/>
                  </a:outerShdw>
                </a:effectLst>
              </a:rPr>
              <a:t>là</a:t>
            </a:r>
            <a:r>
              <a:rPr lang="en-US" sz="2400" b="1" dirty="0">
                <a:effectLst>
                  <a:outerShdw blurRad="38100" dist="38100" dir="2700000" algn="tl">
                    <a:srgbClr val="C0C0C0"/>
                  </a:outerShdw>
                </a:effectLst>
              </a:rPr>
              <a:t> </a:t>
            </a:r>
            <a:r>
              <a:rPr lang="en-US" sz="2400" b="1" dirty="0" err="1">
                <a:effectLst>
                  <a:outerShdw blurRad="38100" dist="38100" dir="2700000" algn="tl">
                    <a:srgbClr val="C0C0C0"/>
                  </a:outerShdw>
                </a:effectLst>
              </a:rPr>
              <a:t>gì</a:t>
            </a:r>
            <a:r>
              <a:rPr lang="en-US" sz="2400" b="1" dirty="0" smtClean="0">
                <a:effectLst>
                  <a:outerShdw blurRad="38100" dist="38100" dir="2700000" algn="tl">
                    <a:srgbClr val="C0C0C0"/>
                  </a:outerShdw>
                </a:effectLst>
              </a:rPr>
              <a:t>?</a:t>
            </a:r>
          </a:p>
          <a:p>
            <a:pPr marL="0" indent="0">
              <a:buNone/>
            </a:pPr>
            <a:endPar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Pygame</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thư</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viện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là</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1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đun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nguồn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mở</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cho</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ngôn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ngữ</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Python.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thư</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viện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này</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giúp</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bạn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tạo</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ra</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trò</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chơi</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và</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ứng</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dụng</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đa</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phương</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tiện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khác</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nhau</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0" indent="0">
              <a:buNone/>
            </a:pP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Nó</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được</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xây</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dựng</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trên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thư</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viện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lập</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trình</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SDL( simple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DirectMedia</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Layer)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có</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khả</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năng</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trừu</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tượng</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hóa</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phần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cứng</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đồ</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họa</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âm</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thanh</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hay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thiết</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bị</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vào</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err="1">
                <a:solidFill>
                  <a:schemeClr val="tx1"/>
                </a:solidFill>
                <a:latin typeface="Tahoma" panose="020B0604030504040204" pitchFamily="34" charset="0"/>
                <a:ea typeface="Tahoma" panose="020B0604030504040204" pitchFamily="34" charset="0"/>
                <a:cs typeface="Tahoma" panose="020B0604030504040204" pitchFamily="34" charset="0"/>
              </a:rPr>
              <a:t>ra.</a:t>
            </a:r>
            <a:endParaRPr lang="vi-VN" b="1" dirty="0">
              <a:solidFill>
                <a:schemeClr val="tx1"/>
              </a:solidFill>
              <a:ea typeface="Tahoma" panose="020B0604030504040204" pitchFamily="34" charset="0"/>
              <a:cs typeface="Tahoma" panose="020B0604030504040204" pitchFamily="34" charset="0"/>
            </a:endParaRPr>
          </a:p>
          <a:p>
            <a:pPr algn="ctr"/>
            <a:endParaRPr lang="en-US" b="1" dirty="0" smtClean="0">
              <a:effectLst>
                <a:outerShdw blurRad="38100" dist="38100" dir="2700000" algn="tl">
                  <a:srgbClr val="C0C0C0"/>
                </a:outerShdw>
              </a:effectLst>
            </a:endParaRPr>
          </a:p>
          <a:p>
            <a:pPr algn="ctr"/>
            <a:endParaRPr lang="en-US" dirty="0"/>
          </a:p>
        </p:txBody>
      </p:sp>
      <p:sp>
        <p:nvSpPr>
          <p:cNvPr id="4" name="TextBox 3"/>
          <p:cNvSpPr txBox="1"/>
          <p:nvPr/>
        </p:nvSpPr>
        <p:spPr>
          <a:xfrm>
            <a:off x="1759527" y="704708"/>
            <a:ext cx="3283528" cy="584775"/>
          </a:xfrm>
          <a:prstGeom prst="rect">
            <a:avLst/>
          </a:prstGeom>
          <a:noFill/>
        </p:spPr>
        <p:txBody>
          <a:bodyPr wrap="square" rtlCol="0">
            <a:spAutoFit/>
          </a:bodyPr>
          <a:lstStyle/>
          <a:p>
            <a:r>
              <a:rPr lang="vi-VN" sz="3200" b="1" dirty="0" smtClean="0"/>
              <a:t>Lời mở đầu</a:t>
            </a:r>
            <a:endParaRPr lang="en-US" sz="32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555" y="2001741"/>
            <a:ext cx="5015344" cy="2028776"/>
          </a:xfrm>
          <a:prstGeom prst="rect">
            <a:avLst/>
          </a:prstGeom>
        </p:spPr>
      </p:pic>
    </p:spTree>
    <p:extLst>
      <p:ext uri="{BB962C8B-B14F-4D97-AF65-F5344CB8AC3E}">
        <p14:creationId xmlns:p14="http://schemas.microsoft.com/office/powerpoint/2010/main" val="2649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210424" y="888702"/>
            <a:ext cx="4171950" cy="3489613"/>
          </a:xfrm>
          <a:prstGeom prst="rect">
            <a:avLst/>
          </a:prstGeom>
        </p:spPr>
      </p:pic>
      <p:sp>
        <p:nvSpPr>
          <p:cNvPr id="8" name="Content Placeholder 7"/>
          <p:cNvSpPr>
            <a:spLocks noGrp="1"/>
          </p:cNvSpPr>
          <p:nvPr>
            <p:ph idx="1"/>
          </p:nvPr>
        </p:nvSpPr>
        <p:spPr/>
        <p:txBody>
          <a:bodyPr/>
          <a:lstStyle/>
          <a:p>
            <a:endParaRPr lang="en-US" dirty="0"/>
          </a:p>
        </p:txBody>
      </p:sp>
      <p:pic>
        <p:nvPicPr>
          <p:cNvPr id="10" name="Picture 9"/>
          <p:cNvPicPr>
            <a:picLocks noChangeAspect="1"/>
          </p:cNvPicPr>
          <p:nvPr/>
        </p:nvPicPr>
        <p:blipFill>
          <a:blip r:embed="rId3"/>
          <a:stretch>
            <a:fillRect/>
          </a:stretch>
        </p:blipFill>
        <p:spPr>
          <a:xfrm>
            <a:off x="2589212" y="888702"/>
            <a:ext cx="3809999" cy="3489613"/>
          </a:xfrm>
          <a:prstGeom prst="rect">
            <a:avLst/>
          </a:prstGeom>
        </p:spPr>
      </p:pic>
    </p:spTree>
    <p:extLst>
      <p:ext uri="{BB962C8B-B14F-4D97-AF65-F5344CB8AC3E}">
        <p14:creationId xmlns:p14="http://schemas.microsoft.com/office/powerpoint/2010/main" val="3319034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5103" y="1884342"/>
            <a:ext cx="8915400" cy="3568525"/>
          </a:xfrm>
        </p:spPr>
        <p:txBody>
          <a:bodyPr>
            <a:normAutofit fontScale="92500" lnSpcReduction="20000"/>
          </a:bodyPr>
          <a:lstStyle/>
          <a:p>
            <a:pPr marL="0" indent="0">
              <a:buNone/>
            </a:pP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Wormy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là</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1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nhân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bản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của</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trò</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chơi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rắn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săn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mồi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0" indent="0">
              <a:buNone/>
            </a:pP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Người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chơi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bắt</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đầu</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kiểm</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soát</a:t>
            </a: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một</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con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sâu</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ngắn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liên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tục</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chuyển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xung</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quanh</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màn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Người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chơi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không</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thể</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dừng</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hoặc</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làm</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chậm</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sâu</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nhưng</a:t>
            </a: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mình</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có</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thể</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kiểm</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soát</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nó</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sẽ</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chuyển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theo</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hướng</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nào</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bằng</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phím</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mũi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tên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Một</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quả</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táo</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đỏ</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xuất</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hiện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ngẫu</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nhiên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trên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màn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và</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người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chơi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phải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di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chuyển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con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sâu</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để</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nó</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ăn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quả</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táo</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Mỗi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lần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con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sâu</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ăn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1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quả</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táo</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sâu</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sẽ</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phát</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triển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dài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hơn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1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phân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đoạn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ứng</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với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quả</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táo</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đó</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Trò</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chơi</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kết</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thúc</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nếu</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con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sâu</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đâm</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vào</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chính</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nó</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hoặc</a:t>
            </a: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va</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vào</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cạnh</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của</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màn</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28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vi-VN" sz="28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2155103" y="684014"/>
            <a:ext cx="8337637" cy="1200329"/>
          </a:xfrm>
          <a:prstGeom prst="rect">
            <a:avLst/>
          </a:prstGeom>
        </p:spPr>
        <p:txBody>
          <a:bodyPr wrap="square">
            <a:spAutoFit/>
          </a:bodyPr>
          <a:lstStyle/>
          <a:p>
            <a:pPr algn="ctr"/>
            <a:r>
              <a:rPr lang="en-US" sz="3600" b="1" dirty="0" smtClean="0"/>
              <a:t>Game “Wormy”- </a:t>
            </a:r>
            <a:r>
              <a:rPr lang="en-US" sz="3600" b="1" dirty="0" err="1" smtClean="0"/>
              <a:t>Hướng</a:t>
            </a:r>
            <a:r>
              <a:rPr lang="en-US" sz="3600" b="1" dirty="0" smtClean="0"/>
              <a:t> </a:t>
            </a:r>
            <a:r>
              <a:rPr lang="en-US" sz="3600" b="1" dirty="0" err="1" smtClean="0"/>
              <a:t>dẫn</a:t>
            </a:r>
            <a:r>
              <a:rPr lang="en-US" sz="3600" b="1" dirty="0" smtClean="0"/>
              <a:t> </a:t>
            </a:r>
            <a:r>
              <a:rPr lang="en-US" sz="3600" b="1" dirty="0" err="1" smtClean="0"/>
              <a:t>cách</a:t>
            </a:r>
            <a:r>
              <a:rPr lang="en-US" sz="3600" b="1" dirty="0" smtClean="0"/>
              <a:t> </a:t>
            </a:r>
            <a:r>
              <a:rPr lang="en-US" sz="3600" b="1" dirty="0" err="1" smtClean="0"/>
              <a:t>chơi</a:t>
            </a:r>
            <a:endParaRPr lang="en-US" sz="3600" b="1" dirty="0"/>
          </a:p>
        </p:txBody>
      </p:sp>
    </p:spTree>
    <p:extLst>
      <p:ext uri="{BB962C8B-B14F-4D97-AF65-F5344CB8AC3E}">
        <p14:creationId xmlns:p14="http://schemas.microsoft.com/office/powerpoint/2010/main" val="154352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240" y="564783"/>
            <a:ext cx="10813560" cy="933817"/>
          </a:xfrm>
        </p:spPr>
        <p:txBody>
          <a:bodyPr>
            <a:normAutofit/>
          </a:bodyPr>
          <a:lstStyle/>
          <a:p>
            <a:r>
              <a:rPr lang="en-US" sz="4400" b="1" dirty="0" err="1" smtClean="0"/>
              <a:t>Souce</a:t>
            </a:r>
            <a:r>
              <a:rPr lang="en-US" sz="4400" b="1" dirty="0" smtClean="0"/>
              <a:t> Code</a:t>
            </a:r>
            <a:endParaRPr lang="en-US" sz="4400" b="1" dirty="0"/>
          </a:p>
        </p:txBody>
      </p:sp>
      <p:sp>
        <p:nvSpPr>
          <p:cNvPr id="3" name="AutoShape 2" descr="Káº¿t quáº£ hÃ¬nh áº£nh cho stud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Káº¿t quáº£ hÃ¬nh áº£nh cho stud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717800" y="1498600"/>
            <a:ext cx="7493000" cy="4832985"/>
          </a:xfrm>
          <a:prstGeom prst="rect">
            <a:avLst/>
          </a:prstGeom>
        </p:spPr>
      </p:pic>
    </p:spTree>
    <p:extLst>
      <p:ext uri="{BB962C8B-B14F-4D97-AF65-F5344CB8AC3E}">
        <p14:creationId xmlns:p14="http://schemas.microsoft.com/office/powerpoint/2010/main" val="2224585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84927" y="641208"/>
            <a:ext cx="3283528" cy="584775"/>
          </a:xfrm>
          <a:prstGeom prst="rect">
            <a:avLst/>
          </a:prstGeom>
          <a:noFill/>
        </p:spPr>
        <p:txBody>
          <a:bodyPr wrap="square" rtlCol="0">
            <a:spAutoFit/>
          </a:bodyPr>
          <a:lstStyle/>
          <a:p>
            <a:r>
              <a:rPr lang="vi-VN" sz="3200" b="1" dirty="0" smtClean="0"/>
              <a:t>Giới thiệu</a:t>
            </a:r>
            <a:endParaRPr lang="en-US" sz="3200" b="1" dirty="0"/>
          </a:p>
        </p:txBody>
      </p:sp>
      <p:sp>
        <p:nvSpPr>
          <p:cNvPr id="6" name="Rectangle 5"/>
          <p:cNvSpPr/>
          <p:nvPr/>
        </p:nvSpPr>
        <p:spPr>
          <a:xfrm>
            <a:off x="1784926" y="1523136"/>
            <a:ext cx="8743374" cy="2677656"/>
          </a:xfrm>
          <a:prstGeom prst="rect">
            <a:avLst/>
          </a:prstGeom>
        </p:spPr>
        <p:txBody>
          <a:bodyPr wrap="square">
            <a:spAutoFit/>
          </a:bodyPr>
          <a:lstStyle/>
          <a:p>
            <a:pPr algn="just"/>
            <a:r>
              <a:rPr lang="en-US" sz="2400" dirty="0" err="1">
                <a:latin typeface="Tahoma" panose="020B0604030504040204" pitchFamily="34" charset="0"/>
                <a:ea typeface="Tahoma" panose="020B0604030504040204" pitchFamily="34" charset="0"/>
                <a:cs typeface="Tahoma" panose="020B0604030504040204" pitchFamily="34" charset="0"/>
              </a:rPr>
              <a:t>Tại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thời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điểm</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mà</a:t>
            </a:r>
            <a:r>
              <a:rPr lang="en-US" sz="2400" dirty="0">
                <a:latin typeface="Tahoma" panose="020B0604030504040204" pitchFamily="34" charset="0"/>
                <a:ea typeface="Tahoma" panose="020B0604030504040204" pitchFamily="34" charset="0"/>
                <a:cs typeface="Tahoma" panose="020B0604030504040204" pitchFamily="34" charset="0"/>
              </a:rPr>
              <a:t> </a:t>
            </a:r>
            <a:r>
              <a:rPr lang="vi-VN" sz="2400" dirty="0">
                <a:latin typeface="Tahoma" panose="020B0604030504040204" pitchFamily="34" charset="0"/>
                <a:ea typeface="Tahoma" panose="020B0604030504040204" pitchFamily="34" charset="0"/>
                <a:cs typeface="Tahoma" panose="020B0604030504040204" pitchFamily="34" charset="0"/>
              </a:rPr>
              <a:t>khi c</a:t>
            </a:r>
            <a:r>
              <a:rPr lang="en-US" sz="2400" dirty="0" err="1">
                <a:latin typeface="Tahoma" panose="020B0604030504040204" pitchFamily="34" charset="0"/>
                <a:ea typeface="Tahoma" panose="020B0604030504040204" pitchFamily="34" charset="0"/>
                <a:cs typeface="Tahoma" panose="020B0604030504040204" pitchFamily="34" charset="0"/>
              </a:rPr>
              <a:t>ác</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công</a:t>
            </a:r>
            <a:r>
              <a:rPr lang="en-US" sz="2400" dirty="0">
                <a:latin typeface="Tahoma" panose="020B0604030504040204" pitchFamily="34" charset="0"/>
                <a:ea typeface="Tahoma" panose="020B0604030504040204" pitchFamily="34" charset="0"/>
                <a:cs typeface="Tahoma" panose="020B0604030504040204" pitchFamily="34" charset="0"/>
              </a:rPr>
              <a:t> ty </a:t>
            </a:r>
            <a:r>
              <a:rPr lang="en-US" sz="2400" dirty="0" err="1">
                <a:latin typeface="Tahoma" panose="020B0604030504040204" pitchFamily="34" charset="0"/>
                <a:ea typeface="Tahoma" panose="020B0604030504040204" pitchFamily="34" charset="0"/>
                <a:cs typeface="Tahoma" panose="020B0604030504040204" pitchFamily="34" charset="0"/>
              </a:rPr>
              <a:t>quốc</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tế</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khi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đến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Việt</a:t>
            </a:r>
            <a:r>
              <a:rPr lang="en-US" sz="2400" dirty="0">
                <a:latin typeface="Tahoma" panose="020B0604030504040204" pitchFamily="34" charset="0"/>
                <a:ea typeface="Tahoma" panose="020B0604030504040204" pitchFamily="34" charset="0"/>
                <a:cs typeface="Tahoma" panose="020B0604030504040204" pitchFamily="34" charset="0"/>
              </a:rPr>
              <a:t> Nam </a:t>
            </a:r>
            <a:r>
              <a:rPr lang="en-US" sz="2400" dirty="0" err="1">
                <a:latin typeface="Tahoma" panose="020B0604030504040204" pitchFamily="34" charset="0"/>
                <a:ea typeface="Tahoma" panose="020B0604030504040204" pitchFamily="34" charset="0"/>
                <a:cs typeface="Tahoma" panose="020B0604030504040204" pitchFamily="34" charset="0"/>
              </a:rPr>
              <a:t>họ</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luôn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có</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nhu</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cầu</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tuyển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dụng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nhân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sự</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người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Việt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nhưng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không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chỉ</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giỏi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chuyên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môn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mà</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phải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biết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sử</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dụng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ngoại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ngữ</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của</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họ</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và</a:t>
            </a:r>
            <a:r>
              <a:rPr lang="en-US" sz="2400" dirty="0">
                <a:latin typeface="Tahoma" panose="020B0604030504040204" pitchFamily="34" charset="0"/>
                <a:ea typeface="Tahoma" panose="020B0604030504040204" pitchFamily="34" charset="0"/>
                <a:cs typeface="Tahoma" panose="020B0604030504040204" pitchFamily="34" charset="0"/>
              </a:rPr>
              <a:t> </a:t>
            </a:r>
            <a:r>
              <a:rPr lang="vi-VN" sz="2400" dirty="0">
                <a:latin typeface="Tahoma" panose="020B0604030504040204" pitchFamily="34" charset="0"/>
                <a:ea typeface="Tahoma" panose="020B0604030504040204" pitchFamily="34" charset="0"/>
                <a:cs typeface="Tahoma" panose="020B0604030504040204" pitchFamily="34" charset="0"/>
              </a:rPr>
              <a:t>đặc biệt tiếng anh là ngôn ngữ chung của toàn thế giới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Thì</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việc</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thành</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thạo</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nhiều</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ngôn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ngữ</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trở</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thành</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đứng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đầu</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mục</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đích</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cơ</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hội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việc</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làm</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quan</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hệ</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ngoại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giao</a:t>
            </a:r>
            <a:r>
              <a:rPr lang="en-US" sz="2400" dirty="0" smtClean="0">
                <a:latin typeface="Tahoma" panose="020B0604030504040204" pitchFamily="34" charset="0"/>
                <a:ea typeface="Tahoma" panose="020B0604030504040204" pitchFamily="34" charset="0"/>
                <a:cs typeface="Tahoma" panose="020B0604030504040204" pitchFamily="34" charset="0"/>
              </a:rPr>
              <a:t>,...).</a:t>
            </a:r>
            <a:r>
              <a:rPr lang="vi-VN"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Để</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bắt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kịp</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xu</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hướng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chúng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em</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đã</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cho</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ra</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đời</a:t>
            </a:r>
            <a:r>
              <a:rPr lang="en-US" sz="2400" dirty="0">
                <a:latin typeface="Tahoma" panose="020B0604030504040204" pitchFamily="34" charset="0"/>
                <a:ea typeface="Tahoma" panose="020B0604030504040204" pitchFamily="34" charset="0"/>
                <a:cs typeface="Tahoma" panose="020B0604030504040204" pitchFamily="34" charset="0"/>
              </a:rPr>
              <a:t> </a:t>
            </a:r>
            <a:r>
              <a:rPr lang="vi-VN" sz="2400" dirty="0">
                <a:latin typeface="Tahoma" panose="020B0604030504040204" pitchFamily="34" charset="0"/>
                <a:ea typeface="Tahoma" panose="020B0604030504040204" pitchFamily="34" charset="0"/>
                <a:cs typeface="Tahoma" panose="020B0604030504040204" pitchFamily="34" charset="0"/>
              </a:rPr>
              <a:t>Website</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Trung</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tâm</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ngoại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smtClean="0">
                <a:latin typeface="Tahoma" panose="020B0604030504040204" pitchFamily="34" charset="0"/>
                <a:ea typeface="Tahoma" panose="020B0604030504040204" pitchFamily="34" charset="0"/>
                <a:cs typeface="Tahoma" panose="020B0604030504040204" pitchFamily="34" charset="0"/>
              </a:rPr>
              <a:t>ngữ</a:t>
            </a:r>
            <a:r>
              <a:rPr lang="en-US" sz="2400" dirty="0" smtClean="0">
                <a:latin typeface="Tahoma" panose="020B0604030504040204" pitchFamily="34" charset="0"/>
                <a:ea typeface="Tahoma" panose="020B0604030504040204" pitchFamily="34" charset="0"/>
                <a:cs typeface="Tahoma" panose="020B0604030504040204" pitchFamily="34" charset="0"/>
              </a:rPr>
              <a:t>. </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90536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9527" y="653908"/>
            <a:ext cx="3283528" cy="584775"/>
          </a:xfrm>
          <a:prstGeom prst="rect">
            <a:avLst/>
          </a:prstGeom>
          <a:noFill/>
        </p:spPr>
        <p:txBody>
          <a:bodyPr wrap="square" rtlCol="0">
            <a:spAutoFit/>
          </a:bodyPr>
          <a:lstStyle/>
          <a:p>
            <a:r>
              <a:rPr lang="vi-VN" sz="3200" b="1" dirty="0" smtClean="0"/>
              <a:t>Tổng quan</a:t>
            </a:r>
            <a:endParaRPr lang="en-US" sz="3200" b="1" dirty="0"/>
          </a:p>
        </p:txBody>
      </p:sp>
      <p:sp>
        <p:nvSpPr>
          <p:cNvPr id="9" name="Rectangle 8"/>
          <p:cNvSpPr/>
          <p:nvPr/>
        </p:nvSpPr>
        <p:spPr>
          <a:xfrm>
            <a:off x="4065988" y="2374342"/>
            <a:ext cx="6559294" cy="4401205"/>
          </a:xfrm>
          <a:prstGeom prst="rect">
            <a:avLst/>
          </a:prstGeom>
        </p:spPr>
        <p:txBody>
          <a:bodyPr wrap="square">
            <a:spAutoFit/>
          </a:bodyPr>
          <a:lstStyle/>
          <a:p>
            <a:r>
              <a:rPr lang="en-US" sz="2000" dirty="0" err="1" smtClean="0">
                <a:latin typeface="Tahoma" panose="020B0604030504040204" pitchFamily="34" charset="0"/>
                <a:ea typeface="Tahoma" panose="020B0604030504040204" pitchFamily="34" charset="0"/>
                <a:cs typeface="Tahoma" panose="020B0604030504040204" pitchFamily="34" charset="0"/>
              </a:rPr>
              <a:t>Xây</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dựng</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phần</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mềm</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quản</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lý</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Trung</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tâm</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ngoại</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ngữ</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Phần</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mềm</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cung</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cấp</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đầy</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đủ</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các</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tính</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năng</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quản</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lý</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giảng</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viên</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nhân</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viên</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và</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học</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viên</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Đến</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với</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hệ</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thống</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phần</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mềm</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quản</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lý</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Trung</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tâm</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ngoại</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ngữ</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người</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dùng</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được</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hướng</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dẫn</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sử</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dụng</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và</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tư</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vấn</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miễn</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phí</a:t>
            </a:r>
            <a:r>
              <a:rPr lang="en-US" sz="2000" dirty="0" smtClean="0">
                <a:latin typeface="Tahoma" panose="020B0604030504040204" pitchFamily="34" charset="0"/>
                <a:ea typeface="Tahoma" panose="020B0604030504040204" pitchFamily="34" charset="0"/>
                <a:cs typeface="Tahoma" panose="020B0604030504040204" pitchFamily="34" charset="0"/>
              </a:rPr>
              <a:t>.</a:t>
            </a:r>
            <a:endParaRPr lang="vi-VN" sz="2000" dirty="0" smtClean="0">
              <a:latin typeface="Tahoma" panose="020B0604030504040204" pitchFamily="34" charset="0"/>
              <a:ea typeface="Tahoma" panose="020B0604030504040204" pitchFamily="34" charset="0"/>
              <a:cs typeface="Tahoma" panose="020B0604030504040204" pitchFamily="34" charset="0"/>
            </a:endParaRPr>
          </a:p>
          <a:p>
            <a:r>
              <a:rPr lang="en-US" sz="2000" dirty="0" err="1">
                <a:latin typeface="Tahoma" panose="020B0604030504040204" pitchFamily="34" charset="0"/>
                <a:ea typeface="Tahoma" panose="020B0604030504040204" pitchFamily="34" charset="0"/>
                <a:cs typeface="Tahoma" panose="020B0604030504040204" pitchFamily="34" charset="0"/>
              </a:rPr>
              <a:t>Quản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lý</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học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viên</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Quản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lý</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nhân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viên</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Quản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lý</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giảng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viên</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Quản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lý</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tài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chính</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Quản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lý</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tài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khoản</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Lập</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hóa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đơn</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latin typeface="Tahoma" panose="020B0604030504040204" pitchFamily="34" charset="0"/>
                <a:ea typeface="Tahoma" panose="020B0604030504040204" pitchFamily="34" charset="0"/>
                <a:cs typeface="Tahoma" panose="020B0604030504040204" pitchFamily="34" charset="0"/>
              </a:rPr>
              <a:t>+ Lập báo cáo hướng dẫn sử dụng cho phần </a:t>
            </a:r>
            <a:r>
              <a:rPr lang="en-US" sz="2000" dirty="0" smtClean="0">
                <a:latin typeface="Tahoma" panose="020B0604030504040204" pitchFamily="34" charset="0"/>
                <a:ea typeface="Tahoma" panose="020B0604030504040204" pitchFamily="34" charset="0"/>
                <a:cs typeface="Tahoma" panose="020B0604030504040204" pitchFamily="34" charset="0"/>
              </a:rPr>
              <a:t>mềm</a:t>
            </a:r>
            <a:endParaRPr lang="vi-VN" sz="2000" dirty="0" smtClean="0">
              <a:latin typeface="Tahoma" panose="020B0604030504040204" pitchFamily="34" charset="0"/>
              <a:ea typeface="Tahoma" panose="020B0604030504040204" pitchFamily="34" charset="0"/>
              <a:cs typeface="Tahoma" panose="020B0604030504040204" pitchFamily="34" charset="0"/>
            </a:endParaRPr>
          </a:p>
          <a:p>
            <a:r>
              <a:rPr lang="vi-VN" sz="2000" dirty="0" smtClean="0">
                <a:latin typeface="Tahoma" panose="020B0604030504040204" pitchFamily="34" charset="0"/>
                <a:ea typeface="Tahoma" panose="020B0604030504040204" pitchFamily="34" charset="0"/>
                <a:cs typeface="Tahoma" panose="020B0604030504040204" pitchFamily="34" charset="0"/>
              </a:rPr>
              <a:t>Giao dễ sử dụng</a:t>
            </a:r>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1759527" y="2374342"/>
            <a:ext cx="2135521" cy="400110"/>
          </a:xfrm>
          <a:prstGeom prst="rect">
            <a:avLst/>
          </a:prstGeom>
        </p:spPr>
        <p:txBody>
          <a:bodyPr wrap="none">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Mục</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đích</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dự</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án</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26976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9527" y="653908"/>
            <a:ext cx="3283528" cy="584775"/>
          </a:xfrm>
          <a:prstGeom prst="rect">
            <a:avLst/>
          </a:prstGeom>
          <a:noFill/>
        </p:spPr>
        <p:txBody>
          <a:bodyPr wrap="square" rtlCol="0">
            <a:spAutoFit/>
          </a:bodyPr>
          <a:lstStyle/>
          <a:p>
            <a:r>
              <a:rPr lang="vi-VN" sz="3200" b="1" dirty="0" smtClean="0"/>
              <a:t>Tổng quan</a:t>
            </a:r>
            <a:endParaRPr lang="en-US" sz="3200" b="1" dirty="0"/>
          </a:p>
        </p:txBody>
      </p:sp>
      <p:sp>
        <p:nvSpPr>
          <p:cNvPr id="3" name="Rectangle 2"/>
          <p:cNvSpPr/>
          <p:nvPr/>
        </p:nvSpPr>
        <p:spPr>
          <a:xfrm>
            <a:off x="1759527" y="1454332"/>
            <a:ext cx="1624163"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Phạm vi dự án</a:t>
            </a:r>
            <a:endParaRPr lang="en-US" dirty="0"/>
          </a:p>
        </p:txBody>
      </p:sp>
      <p:sp>
        <p:nvSpPr>
          <p:cNvPr id="5" name="Rectangle 4"/>
          <p:cNvSpPr/>
          <p:nvPr/>
        </p:nvSpPr>
        <p:spPr>
          <a:xfrm>
            <a:off x="3401291" y="1454332"/>
            <a:ext cx="6096000" cy="1938992"/>
          </a:xfrm>
          <a:prstGeom prst="rect">
            <a:avLst/>
          </a:prstGeom>
        </p:spPr>
        <p:txBody>
          <a:bodyPr>
            <a:spAutoFit/>
          </a:bodyPr>
          <a:lstStyle/>
          <a:p>
            <a:pPr algn="just"/>
            <a:r>
              <a:rPr lang="en-US" sz="2000" dirty="0" smtClean="0">
                <a:latin typeface="Times New Roman" panose="02020603050405020304" pitchFamily="18" charset="0"/>
                <a:ea typeface="Times New Roman" panose="02020603050405020304" pitchFamily="18" charset="0"/>
              </a:rPr>
              <a:t>Sản phẩm được xây dựng theo đơn đặt hàng của khách hàng.</a:t>
            </a:r>
          </a:p>
          <a:p>
            <a:pPr algn="just"/>
            <a:r>
              <a:rPr lang="en-US" sz="2000" dirty="0" smtClean="0">
                <a:latin typeface="Times New Roman" panose="02020603050405020304" pitchFamily="18" charset="0"/>
                <a:ea typeface="Times New Roman" panose="02020603050405020304" pitchFamily="18" charset="0"/>
              </a:rPr>
              <a:t>+ Ngôn ngữ lập trình: C# xây dựng trên nền tảng công nghệ .NET và có thể chạy trực tiếp trên các trình duyệt như Firefox, IE, Opera, Safari, Chrome, Cốc cốc. </a:t>
            </a:r>
          </a:p>
          <a:p>
            <a:pPr algn="just"/>
            <a:r>
              <a:rPr lang="en-US" sz="2000" dirty="0" smtClean="0">
                <a:latin typeface="Times New Roman" panose="02020603050405020304" pitchFamily="18" charset="0"/>
                <a:ea typeface="Times New Roman" panose="02020603050405020304" pitchFamily="18" charset="0"/>
              </a:rPr>
              <a:t>+ Cơ sở dữ  liệu: SQL Server 2017</a:t>
            </a:r>
            <a:endParaRPr lang="en-US" sz="2000" dirty="0"/>
          </a:p>
        </p:txBody>
      </p:sp>
      <p:sp>
        <p:nvSpPr>
          <p:cNvPr id="6" name="Rectangle 5"/>
          <p:cNvSpPr/>
          <p:nvPr/>
        </p:nvSpPr>
        <p:spPr>
          <a:xfrm>
            <a:off x="3401291" y="3393324"/>
            <a:ext cx="6096000" cy="1323439"/>
          </a:xfrm>
          <a:prstGeom prst="rect">
            <a:avLst/>
          </a:prstGeom>
        </p:spPr>
        <p:txBody>
          <a:bodyPr>
            <a:spAutoFit/>
          </a:bodyPr>
          <a:lstStyle/>
          <a:p>
            <a:pPr algn="just"/>
            <a:r>
              <a:rPr lang="en-US" sz="2000" dirty="0">
                <a:latin typeface="Times New Roman" panose="02020603050405020304" pitchFamily="18" charset="0"/>
                <a:ea typeface="Times New Roman" panose="02020603050405020304" pitchFamily="18" charset="0"/>
              </a:rPr>
              <a:t>Các yếu tố được đưa vào dự án : Thông tin từ phía khách hàng.</a:t>
            </a:r>
          </a:p>
          <a:p>
            <a:pPr algn="just"/>
            <a:r>
              <a:rPr lang="en-US" sz="2000" dirty="0">
                <a:latin typeface="Times New Roman" panose="02020603050405020304" pitchFamily="18" charset="0"/>
                <a:ea typeface="Times New Roman" panose="02020603050405020304" pitchFamily="18" charset="0"/>
              </a:rPr>
              <a:t>+ Các yếu tố được đưa ra ngoài dự án : Loại bỏ các yếu tố ảnh hưởng đến khách hàng.</a:t>
            </a:r>
            <a:endParaRPr lang="en-US" sz="2000" dirty="0"/>
          </a:p>
        </p:txBody>
      </p:sp>
    </p:spTree>
    <p:extLst>
      <p:ext uri="{BB962C8B-B14F-4D97-AF65-F5344CB8AC3E}">
        <p14:creationId xmlns:p14="http://schemas.microsoft.com/office/powerpoint/2010/main" val="2966627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621</TotalTime>
  <Words>1736</Words>
  <Application>Microsoft Office PowerPoint</Application>
  <PresentationFormat>Widescreen</PresentationFormat>
  <Paragraphs>236</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Century Gothic</vt:lpstr>
      <vt:lpstr>Tahoma</vt:lpstr>
      <vt:lpstr>Times New Roman</vt:lpstr>
      <vt:lpstr>Wingdings</vt:lpstr>
      <vt:lpstr>Wingdings 3</vt:lpstr>
      <vt:lpstr>Wisp</vt:lpstr>
      <vt:lpstr>NHÓM 9</vt:lpstr>
      <vt:lpstr>Nội dung</vt:lpstr>
      <vt:lpstr>PowerPoint Presentation</vt:lpstr>
      <vt:lpstr>PowerPoint Presentation</vt:lpstr>
      <vt:lpstr>PowerPoint Presentation</vt:lpstr>
      <vt:lpstr>Souce Code</vt:lpstr>
      <vt:lpstr>PowerPoint Presentation</vt:lpstr>
      <vt:lpstr>PowerPoint Presentation</vt:lpstr>
      <vt:lpstr>PowerPoint Presentation</vt:lpstr>
      <vt:lpstr>PowerPoint Presentation</vt:lpstr>
      <vt:lpstr>PowerPoint Presentation</vt:lpstr>
      <vt:lpstr>PowerPoint Presentation</vt:lpstr>
      <vt:lpstr>COMMAND</vt:lpstr>
      <vt:lpstr>TEMPLATE METHOD</vt:lpstr>
      <vt:lpstr>TEMPLATE METHOD</vt:lpstr>
      <vt:lpstr>TEMPLATE METHOD</vt:lpstr>
      <vt:lpstr>TEMPLATE METHOD</vt:lpstr>
      <vt:lpstr>TEMPLATE METHOD</vt:lpstr>
      <vt:lpstr>TEMPLATE METHOD</vt:lpstr>
      <vt:lpstr>TEMPLATE METHOD</vt:lpstr>
      <vt:lpstr>TEMPLATE METHOD</vt:lpstr>
      <vt:lpstr>TEMPLATE METHOD</vt:lpstr>
      <vt:lpstr>TEMPLATE METHOD</vt:lpstr>
      <vt:lpstr>TEMPLATE METHOD</vt:lpstr>
      <vt:lpstr>TEMPLATE METHOD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8</dc:title>
  <dc:creator>Windows User</dc:creator>
  <cp:lastModifiedBy>Admin</cp:lastModifiedBy>
  <cp:revision>61</cp:revision>
  <dcterms:created xsi:type="dcterms:W3CDTF">2019-03-12T16:13:06Z</dcterms:created>
  <dcterms:modified xsi:type="dcterms:W3CDTF">2019-05-23T01:07:21Z</dcterms:modified>
</cp:coreProperties>
</file>