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60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6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703D53-A4B0-41F9-A9B3-25306B580913}" type="datetimeFigureOut">
              <a:rPr lang="en-US" smtClean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357305D-D946-4A48-9ECD-E1F4D015794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 </a:t>
            </a:r>
            <a:br>
              <a:rPr lang="en-US" dirty="0" smtClean="0"/>
            </a:br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CSC304</a:t>
            </a:r>
          </a:p>
          <a:p>
            <a:r>
              <a:rPr lang="en-US" dirty="0" smtClean="0"/>
              <a:t>Stephen Lucci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Countable and Uncountable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countable if and only if (iff) there exists an enumeration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be a finite alphabet with an associated alphabetic (linear) order.</a:t>
                </a:r>
              </a:p>
              <a:p>
                <a:r>
                  <a:rPr lang="en-US" dirty="0" smtClean="0"/>
                  <a:t>Let |x| denote the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Or,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, and x precedes y in the lexicographical ordering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countably infinite for any finite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b="0" dirty="0" smtClean="0"/>
                  <a:t>The enumeration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in standard order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i="0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𝑎𝑎𝑏</m:t>
                    </m:r>
                    <m:r>
                      <a:rPr lang="en-US" b="0" i="1" smtClean="0">
                        <a:latin typeface="Cambria Math"/>
                      </a:rPr>
                      <m:t>,⋯&gt;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3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Cardinality of the Rationals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67748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The set of positive rational numbers,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is countably infinite.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677487"/>
              </a:xfrm>
              <a:blipFill rotWithShape="1">
                <a:blip r:embed="rId2"/>
                <a:stretch>
                  <a:fillRect l="-444" t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9214" y="2864591"/>
                <a:ext cx="102412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smtClean="0"/>
                  <a:t>How would you prove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/>
                          </a:rPr>
                          <m:t>ℚ</m:t>
                        </m:r>
                      </m:e>
                      <m:sup>
                        <m:r>
                          <a:rPr lang="en-US" sz="48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800" dirty="0" smtClean="0"/>
                  <a:t> is countably infinite?</a:t>
                </a:r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14" y="2864591"/>
                <a:ext cx="10241280" cy="1569660"/>
              </a:xfrm>
              <a:prstGeom prst="rect">
                <a:avLst/>
              </a:prstGeom>
              <a:blipFill rotWithShape="1">
                <a:blip r:embed="rId3"/>
                <a:stretch>
                  <a:fillRect t="-9339" b="-19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Cantor’s First Diagonalization Proof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3797030" cy="46352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Depicted on the right is an enumeration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since all of the numbers are listed, and each position on the line corresponds to a natural number.</a:t>
                </a:r>
              </a:p>
              <a:p>
                <a:r>
                  <a:rPr lang="en-US" dirty="0" smtClean="0"/>
                  <a:t>The enumeration is with repetitions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are equivalent.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3797030" cy="4635230"/>
              </a:xfrm>
              <a:blipFill rotWithShape="1">
                <a:blip r:embed="rId2"/>
                <a:stretch>
                  <a:fillRect l="-1284" t="-921" r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81" y="1468885"/>
            <a:ext cx="7410315" cy="4492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Reals are Uncountably Infinite	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Theorem</a:t>
                </a:r>
                <a:r>
                  <a:rPr lang="en-US" dirty="0" smtClean="0"/>
                  <a:t>: The union of a countable collection of countable sets is countable.</a:t>
                </a:r>
              </a:p>
              <a:p>
                <a:r>
                  <a:rPr lang="en-US" dirty="0" smtClean="0"/>
                  <a:t>How would you use this theorem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ℚ</m:t>
                    </m:r>
                  </m:oMath>
                </a14:m>
                <a:r>
                  <a:rPr lang="en-US" dirty="0" smtClean="0"/>
                  <a:t> is infinite?</a:t>
                </a:r>
              </a:p>
              <a:p>
                <a:r>
                  <a:rPr lang="en-US" b="1" dirty="0" smtClean="0"/>
                  <a:t>Not all sets are countable!</a:t>
                </a:r>
              </a:p>
              <a:p>
                <a:r>
                  <a:rPr lang="en-US" b="1" dirty="0" smtClean="0"/>
                  <a:t>Theorem</a:t>
                </a:r>
                <a:r>
                  <a:rPr lang="en-US" dirty="0" smtClean="0"/>
                  <a:t>: The subset of reals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0,1)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smtClean="0"/>
                  <a:t>uncountable</a:t>
                </a:r>
                <a:r>
                  <a:rPr lang="en-US" dirty="0" smtClean="0"/>
                  <a:t> (or </a:t>
                </a:r>
                <a:r>
                  <a:rPr lang="en-US" i="1" dirty="0" smtClean="0"/>
                  <a:t>uncountably infinite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∈{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real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| </m:t>
                    </m:r>
                    <m:r>
                      <a:rPr lang="en-US" b="0" i="1" smtClean="0">
                        <a:latin typeface="Cambria Math"/>
                      </a:rPr>
                      <m:t>0≤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&lt;1}</m:t>
                    </m:r>
                  </m:oMath>
                </a14:m>
                <a:r>
                  <a:rPr lang="en-US" dirty="0" smtClean="0"/>
                  <a:t> can be represented by an infinite decimal expression: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</m:oMath>
                </a14:m>
                <a:r>
                  <a:rPr lang="en-US" dirty="0" smtClean="0"/>
                  <a:t>, where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∈{0,1,2,⋯,9}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 representation is not unique,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.500000⋯= .4999999⋯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Proof of that: </a:t>
                </a:r>
                <a:endParaRPr lang="en-US" i="1" dirty="0" smtClean="0">
                  <a:latin typeface="Cambria Math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=.49999⋯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10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=4.999</m:t>
                    </m:r>
                    <m:r>
                      <a:rPr lang="en-US" i="1" dirty="0">
                        <a:latin typeface="Cambria Math"/>
                      </a:rPr>
                      <m:t>9⋯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10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=49.999</m:t>
                    </m:r>
                    <m:r>
                      <a:rPr lang="en-US" i="1" dirty="0">
                        <a:latin typeface="Cambria Math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100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− 10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=90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=45</m:t>
                    </m:r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=.5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Cantor’s Second Diagonalization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prove our statement using a </a:t>
            </a:r>
            <a:r>
              <a:rPr lang="en-US" i="1" dirty="0" smtClean="0"/>
              <a:t>Proof By Contradiction.</a:t>
            </a:r>
          </a:p>
          <a:p>
            <a:r>
              <a:rPr lang="en-US" dirty="0" smtClean="0"/>
              <a:t>First, we assume that [0,1) is countable. Since it’s countable, there exists an enumeration for it. We’ll produce it.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7" y="2972736"/>
            <a:ext cx="9790640" cy="334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Cantor’s Second Diagonalization Proof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now produce a real number,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 smtClean="0"/>
                  <a:t>, that is not in our enumeration: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</m:oMath>
                </a14:m>
                <a:r>
                  <a:rPr lang="en-US" dirty="0" smtClean="0"/>
                  <a:t> 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≠.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new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≠.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⋯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⋮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∴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new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≠.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 smtClean="0"/>
                  <a:t> is not in our enumeration.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4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Reals are Uncountable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reached a contradiction , so our assumption is false. The real numbers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[0,1)</m:t>
                    </m:r>
                  </m:oMath>
                </a14:m>
                <a:r>
                  <a:rPr lang="en-US" dirty="0" smtClean="0"/>
                  <a:t> are not countably infinite and ar</a:t>
                </a:r>
                <a:r>
                  <a:rPr lang="en-US" dirty="0" smtClean="0"/>
                  <a:t>e thus </a:t>
                </a:r>
                <a:r>
                  <a:rPr lang="en-US" i="1" dirty="0" smtClean="0"/>
                  <a:t>uncountable</a:t>
                </a:r>
                <a:r>
                  <a:rPr lang="en-US" dirty="0" smtClean="0"/>
                  <a:t>. It follows that the Reals are uncountable, too.</a:t>
                </a:r>
              </a:p>
              <a:p>
                <a:r>
                  <a:rPr lang="en-US" b="1" dirty="0" smtClean="0"/>
                  <a:t>Theorem</a:t>
                </a:r>
                <a:r>
                  <a:rPr lang="en-US" dirty="0" smtClean="0"/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is a finite nonempty alphabet,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℘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uncountably infinite.</a:t>
                </a:r>
              </a:p>
              <a:p>
                <a:pPr lvl="1"/>
                <a:r>
                  <a:rPr lang="en-US" dirty="0" smtClean="0"/>
                  <a:t>The proof for this theorem is somewhat similar.</a:t>
                </a:r>
              </a:p>
              <a:p>
                <a:pPr lvl="1"/>
                <a:r>
                  <a:rPr lang="en-US" dirty="0" smtClean="0"/>
                  <a:t>Recall that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℘(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may be viewed as the set of all languages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i.e.: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ℒ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countably infinite</a:t>
                </a:r>
                <a:br>
                  <a:rPr lang="en-US" dirty="0" smtClean="0"/>
                </a:br>
                <a:r>
                  <a:rPr lang="en-US" dirty="0" smtClean="0"/>
                  <a:t>we can write our algorithms with strings in different languages, like C++, or Java, etc.</a:t>
                </a:r>
              </a:p>
              <a:p>
                <a:r>
                  <a:rPr lang="en-US" dirty="0" smtClean="0"/>
                  <a:t>Earlier we demonstrated the equivalence of Languages and Problems</a:t>
                </a:r>
              </a:p>
              <a:p>
                <a:r>
                  <a:rPr lang="en-US" dirty="0" smtClean="0"/>
                  <a:t>The number of problems &gt; number of languages, therefore unsolvable problems must exist!!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62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Keywords to Live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171" cy="2369004"/>
          </a:xfrm>
        </p:spPr>
        <p:txBody>
          <a:bodyPr numCol="3" spcCol="0">
            <a:normAutofit fontScale="77500" lnSpcReduction="20000"/>
          </a:bodyPr>
          <a:lstStyle/>
          <a:p>
            <a:r>
              <a:rPr lang="en-US" dirty="0" smtClean="0"/>
              <a:t>Alphabet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Concatenation</a:t>
            </a:r>
          </a:p>
          <a:p>
            <a:r>
              <a:rPr lang="en-US" dirty="0" smtClean="0"/>
              <a:t>Binary Operation</a:t>
            </a:r>
          </a:p>
          <a:p>
            <a:r>
              <a:rPr lang="en-US" dirty="0" smtClean="0"/>
              <a:t>Length of a String</a:t>
            </a:r>
          </a:p>
          <a:p>
            <a:r>
              <a:rPr lang="en-US" dirty="0" smtClean="0"/>
              <a:t>Empty String</a:t>
            </a:r>
          </a:p>
          <a:p>
            <a:r>
              <a:rPr lang="en-US" dirty="0" smtClean="0"/>
              <a:t>Identity</a:t>
            </a:r>
          </a:p>
          <a:p>
            <a:r>
              <a:rPr lang="en-US" dirty="0" smtClean="0"/>
              <a:t>Substring</a:t>
            </a:r>
          </a:p>
          <a:p>
            <a:r>
              <a:rPr lang="en-US" dirty="0" smtClean="0"/>
              <a:t>Prefix</a:t>
            </a:r>
          </a:p>
          <a:p>
            <a:r>
              <a:rPr lang="en-US" dirty="0" smtClean="0"/>
              <a:t>Suffix</a:t>
            </a:r>
          </a:p>
          <a:p>
            <a:r>
              <a:rPr lang="en-US" dirty="0" smtClean="0"/>
              <a:t>Proper Prefix</a:t>
            </a:r>
          </a:p>
          <a:p>
            <a:r>
              <a:rPr lang="en-US" dirty="0" smtClean="0"/>
              <a:t>Proper Suffix</a:t>
            </a:r>
          </a:p>
          <a:p>
            <a:r>
              <a:rPr lang="en-US" dirty="0" smtClean="0"/>
              <a:t>Subword</a:t>
            </a:r>
          </a:p>
          <a:p>
            <a:r>
              <a:rPr lang="en-US" dirty="0" smtClean="0"/>
              <a:t>Kleene Closure</a:t>
            </a:r>
          </a:p>
          <a:p>
            <a:r>
              <a:rPr lang="en-US" dirty="0" smtClean="0"/>
              <a:t>Positive Closure</a:t>
            </a:r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Language Expression</a:t>
            </a:r>
          </a:p>
          <a:p>
            <a:r>
              <a:rPr lang="en-US" dirty="0" smtClean="0"/>
              <a:t>Palindrome</a:t>
            </a:r>
          </a:p>
          <a:p>
            <a:r>
              <a:rPr lang="en-US" dirty="0" smtClean="0"/>
              <a:t>Problem Specification</a:t>
            </a:r>
          </a:p>
          <a:p>
            <a:r>
              <a:rPr lang="en-US" dirty="0" smtClean="0"/>
              <a:t>Optimization Problem</a:t>
            </a:r>
          </a:p>
          <a:p>
            <a:r>
              <a:rPr lang="en-US" dirty="0" smtClean="0"/>
              <a:t>Travelling Salesman Problem (TSP)</a:t>
            </a:r>
          </a:p>
          <a:p>
            <a:r>
              <a:rPr lang="en-US" dirty="0" smtClean="0"/>
              <a:t>Decision Problem</a:t>
            </a:r>
          </a:p>
          <a:p>
            <a:r>
              <a:rPr lang="en-US" dirty="0" smtClean="0"/>
              <a:t>Language of a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329565"/>
            <a:ext cx="1071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89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the </a:t>
            </a:r>
            <a:r>
              <a:rPr lang="en-US" dirty="0" smtClean="0"/>
              <a:t>Punch Line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171" cy="4475422"/>
          </a:xfrm>
        </p:spPr>
        <p:txBody>
          <a:bodyPr numCol="1" spcCol="0">
            <a:normAutofit/>
          </a:bodyPr>
          <a:lstStyle/>
          <a:p>
            <a:r>
              <a:rPr lang="en-US" sz="3200" dirty="0" smtClean="0"/>
              <a:t>This lesson deals with the cardinality of sets.</a:t>
            </a:r>
          </a:p>
          <a:p>
            <a:r>
              <a:rPr lang="en-US" sz="3200" dirty="0" smtClean="0"/>
              <a:t>As a consequence of our discussion, </a:t>
            </a:r>
            <a:r>
              <a:rPr lang="en-US" sz="3200" i="1" dirty="0" smtClean="0"/>
              <a:t>we’ll find that there are more problems in Computer Science than there are algorithms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Therefore, there must exist problems that are unsolvable.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329565"/>
            <a:ext cx="1071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7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(When it’s not a 4 Letter Word)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5171" cy="4591800"/>
              </a:xfrm>
            </p:spPr>
            <p:txBody>
              <a:bodyPr numCol="1" spcCol="0">
                <a:normAutofit/>
              </a:bodyPr>
              <a:lstStyle/>
              <a:p>
                <a:r>
                  <a:rPr lang="en-US" dirty="0" smtClean="0"/>
                  <a:t>Sets: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= {</m:t>
                    </m:r>
                    <m:r>
                      <a:rPr lang="en-US" i="1" dirty="0" err="1">
                        <a:latin typeface="Cambria Math"/>
                      </a:rPr>
                      <m:t>𝑎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 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={</m:t>
                    </m:r>
                    <m:r>
                      <a:rPr lang="en-US" i="1" dirty="0" err="1">
                        <a:latin typeface="Cambria Math"/>
                      </a:rPr>
                      <m:t>𝑎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𝑏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2,   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 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count the elements in a set, establish a bijection (</a:t>
                </a:r>
                <a:r>
                  <a:rPr lang="en-US" i="1" dirty="0" smtClean="0"/>
                  <a:t>1-1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onto </a:t>
                </a:r>
                <a:r>
                  <a:rPr lang="en-US" dirty="0" smtClean="0"/>
                  <a:t>mapping) from that set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⊆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set of natural numbers.</a:t>
                </a:r>
              </a:p>
              <a:p>
                <a:r>
                  <a:rPr lang="en-US" dirty="0" smtClean="0"/>
                  <a:t>Once again, let’s consider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={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and create a mapping,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,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 = 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It follows that the cardinality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2,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|=2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5171" cy="4591800"/>
              </a:xfrm>
              <a:blipFill rotWithShape="1">
                <a:blip r:embed="rId3"/>
                <a:stretch>
                  <a:fillRect l="-512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</a:t>
            </a:r>
            <a:r>
              <a:rPr lang="en-US" dirty="0" smtClean="0"/>
              <a:t>the Cardinality of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5171" cy="4591800"/>
              </a:xfrm>
            </p:spPr>
            <p:txBody>
              <a:bodyPr numCol="1" spcCol="0">
                <a:normAutofit/>
              </a:bodyPr>
              <a:lstStyle/>
              <a:p>
                <a:r>
                  <a:rPr lang="en-US" dirty="0" smtClean="0"/>
                  <a:t>We don’t have to count the elements in sets in order to compare their cardinalities. We can compare them directly by mapping one into another.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be the set of people at Yankee Stadium.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be the set of seats at Yankee Stadium.</a:t>
                </a:r>
              </a:p>
              <a:p>
                <a:r>
                  <a:rPr lang="en-US" dirty="0" smtClean="0"/>
                  <a:t>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|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| &lt; |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|?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|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| &gt; |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|?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𝑊h𝑒𝑛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|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| = |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|?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5171" cy="4591800"/>
              </a:xfrm>
              <a:blipFill rotWithShape="1">
                <a:blip r:embed="rId2"/>
                <a:stretch>
                  <a:fillRect l="-512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yankee sta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62" y="2892829"/>
            <a:ext cx="4506343" cy="337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and Infinite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A set,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, is </a:t>
                </a:r>
                <a:r>
                  <a:rPr lang="en-US" sz="3200" i="1" dirty="0" smtClean="0"/>
                  <a:t>finite</a:t>
                </a:r>
                <a:r>
                  <a:rPr lang="en-US" sz="3200" dirty="0" smtClean="0"/>
                  <a:t> with cardinality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</a:rPr>
                      <m:t>∈</m:t>
                    </m:r>
                    <m:r>
                      <a:rPr lang="en-US" sz="3200" b="0" i="1" smtClean="0">
                        <a:latin typeface="Cambria Math"/>
                      </a:rPr>
                      <m:t>ℕ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if there exists a bijection from A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{0,1,2,</m:t>
                    </m:r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  <m:r>
                      <a:rPr lang="en-US" sz="3200" b="0" i="1" dirty="0" smtClean="0">
                        <a:latin typeface="Cambria Math"/>
                      </a:rPr>
                      <m:t>⋯, </m:t>
                    </m:r>
                    <m:r>
                      <a:rPr lang="en-US" sz="3200" b="0" i="1" dirty="0" smtClean="0">
                        <a:latin typeface="Cambria Math"/>
                      </a:rPr>
                      <m:t>𝑛</m:t>
                    </m:r>
                    <m:r>
                      <a:rPr lang="en-US" sz="3200" b="0" i="1" dirty="0" smtClean="0">
                        <a:latin typeface="Cambria Math"/>
                      </a:rPr>
                      <m:t>−1}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r>
                  <a:rPr lang="en-US" sz="3200" dirty="0" smtClean="0"/>
                  <a:t>A set, A, is </a:t>
                </a:r>
                <a:r>
                  <a:rPr lang="en-US" sz="3200" i="1" dirty="0" smtClean="0"/>
                  <a:t>infinite, </a:t>
                </a:r>
                <a:r>
                  <a:rPr lang="en-US" sz="3200" dirty="0" smtClean="0"/>
                  <a:t>if there exists an injection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:</m:t>
                    </m:r>
                    <m:r>
                      <a:rPr lang="en-US" sz="3200" b="0" i="1" smtClean="0">
                        <a:latin typeface="Cambria Math"/>
                      </a:rPr>
                      <m:t>𝐴</m:t>
                    </m:r>
                    <m:r>
                      <a:rPr lang="en-US" sz="3200" b="0" i="1" smtClean="0">
                        <a:latin typeface="Cambria Math"/>
                      </a:rPr>
                      <m:t>→</m:t>
                    </m:r>
                    <m:r>
                      <a:rPr lang="en-US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𝐴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/>
                  <a:t> (the image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, is a proper subset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 smtClean="0"/>
                  <a:t>. A set is finite if it is not infinite.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44" t="-1625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and Infinite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Theorem: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ℕ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natural numbers is an infinite set.</a:t>
                </a:r>
              </a:p>
              <a:p>
                <a:r>
                  <a:rPr lang="en-US" dirty="0" smtClean="0"/>
                  <a:t>Proof: We can map the natural numbers into a proper subset of itself using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 = 2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The set of real numbers,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, is infinite. Consider the following mapping: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i="1" dirty="0" smtClean="0">
                        <a:latin typeface="Cambria Math"/>
                      </a:rPr>
                      <m:t>ℝ</m:t>
                    </m:r>
                    <m:r>
                      <a:rPr lang="en-US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ℝ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+1,  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Σ</m:t>
                    </m:r>
                    <m:r>
                      <a:rPr lang="en-US" i="1" dirty="0" smtClean="0">
                        <a:latin typeface="Cambria Math"/>
                      </a:rPr>
                      <m:t> = {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infinite.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𝜔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Domain: All strings of a’s and b’s.</a:t>
                </a:r>
              </a:p>
              <a:p>
                <a:pPr lvl="2"/>
                <a:r>
                  <a:rPr lang="en-US" dirty="0" smtClean="0"/>
                  <a:t>Codomain: All strings of a’s and b’s </a:t>
                </a:r>
                <a:r>
                  <a:rPr lang="en-US" i="1" dirty="0" smtClean="0"/>
                  <a:t>which start with 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8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and Infinite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5017" y="1745673"/>
                <a:ext cx="110974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 is of cardinality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, if there is a bijection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ℕ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set is </a:t>
                </a:r>
                <a:r>
                  <a:rPr lang="en-US" sz="2400" i="1" dirty="0" smtClean="0"/>
                  <a:t>countably infinite </a:t>
                </a:r>
                <a:r>
                  <a:rPr lang="en-US" sz="2400" dirty="0" smtClean="0"/>
                  <a:t>when it has cardinality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ℵ</m:t>
                    </m:r>
                  </m:oMath>
                </a14:m>
                <a:r>
                  <a:rPr lang="en-US" sz="2400" dirty="0" smtClean="0"/>
                  <a:t> is the first letter of the Hebrew alphabet.</a:t>
                </a: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 set is </a:t>
                </a:r>
                <a:r>
                  <a:rPr lang="en-US" sz="2400" i="1" dirty="0" smtClean="0"/>
                  <a:t>countable </a:t>
                </a:r>
                <a:r>
                  <a:rPr lang="en-US" sz="2400" dirty="0" smtClean="0"/>
                  <a:t>or </a:t>
                </a:r>
                <a:r>
                  <a:rPr lang="en-US" sz="2400" i="1" dirty="0" smtClean="0"/>
                  <a:t>denumerable </a:t>
                </a:r>
                <a:r>
                  <a:rPr lang="en-US" sz="2400" dirty="0" smtClean="0"/>
                  <a:t>when it is: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Finite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Countably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Example: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1,2,3, ⋯</m:t>
                        </m:r>
                      </m:e>
                    </m:d>
                  </m:oMath>
                </a14:m>
                <a:r>
                  <a:rPr lang="en-US" sz="2400" dirty="0" smtClean="0"/>
                  <a:t> is countably infinite (has cardinality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ℵ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ℕ</m:t>
                    </m:r>
                    <m:r>
                      <a:rPr lang="en-US" sz="2400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;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. This is a bijection,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/>
                  <a:t> is countably infinite.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1745673"/>
                <a:ext cx="11097492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714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Countable and Uncountable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a set. An </a:t>
                </a:r>
                <a:r>
                  <a:rPr lang="en-US" i="1" dirty="0" smtClean="0"/>
                  <a:t>enumeration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surjective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from an initial segment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ℕ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{0, 1, </m:t>
                    </m:r>
                    <m:r>
                      <a:rPr lang="en-US" b="0" i="1" dirty="0" smtClean="0">
                        <a:latin typeface="Cambria Math"/>
                      </a:rPr>
                      <m:t>⋯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)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also injective (and therefore a bijection),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i="1" dirty="0" smtClean="0"/>
                  <a:t>enumeration without repetitions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 ={</m:t>
                    </m:r>
                    <m:r>
                      <a:rPr lang="en-US" i="1" dirty="0" err="1" smtClean="0">
                        <a:latin typeface="Cambria Math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𝑏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is an enumeration.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is an enumeration without repetition.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the set of </a:t>
                </a:r>
                <a:r>
                  <a:rPr lang="en-US" i="1" dirty="0" smtClean="0"/>
                  <a:t>even</a:t>
                </a:r>
                <a:r>
                  <a:rPr lang="en-US" dirty="0" smtClean="0"/>
                  <a:t> natural numbers.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&lt;0,2,4,⋯&gt;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&lt;2,0,6,4,10,8, ⋯&gt;</m:t>
                    </m:r>
                  </m:oMath>
                </a14:m>
                <a:r>
                  <a:rPr lang="en-US" dirty="0" smtClean="0"/>
                  <a:t> are both enumerations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 second enumeration is the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even</m:t>
                            </m:r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−1),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odd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6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ci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LucciTheme.thmx</Template>
  <TotalTime>586</TotalTime>
  <Words>1490</Words>
  <Application>Microsoft Office PowerPoint</Application>
  <PresentationFormat>Custom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LucciTheme</vt:lpstr>
      <vt:lpstr>Lecture 4  Cardinality of sets</vt:lpstr>
      <vt:lpstr>Keywords to Live By</vt:lpstr>
      <vt:lpstr>I Want the Punch Line First</vt:lpstr>
      <vt:lpstr>Counting (When it’s not a 4 Letter Word)</vt:lpstr>
      <vt:lpstr>Comparing the Cardinality of Sets</vt:lpstr>
      <vt:lpstr>Finite and Infinite Sets</vt:lpstr>
      <vt:lpstr>Finite and Infinite Sets</vt:lpstr>
      <vt:lpstr>Finite and Infinite Sets</vt:lpstr>
      <vt:lpstr>Countable and Uncountable Sets</vt:lpstr>
      <vt:lpstr>Countable and Uncountable Sets</vt:lpstr>
      <vt:lpstr>Cardinality of the Rationals</vt:lpstr>
      <vt:lpstr>Cantor’s First Diagonalization Proof</vt:lpstr>
      <vt:lpstr>The Reals are Uncountably Infinite </vt:lpstr>
      <vt:lpstr>Cantor’s Second Diagonalization Proof</vt:lpstr>
      <vt:lpstr>Cantor’s Second Diagonalization Proof</vt:lpstr>
      <vt:lpstr>The Reals are Uncountable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Frandy Andujar</dc:creator>
  <cp:lastModifiedBy>adam Ibrahim</cp:lastModifiedBy>
  <cp:revision>47</cp:revision>
  <dcterms:created xsi:type="dcterms:W3CDTF">2014-12-09T22:40:19Z</dcterms:created>
  <dcterms:modified xsi:type="dcterms:W3CDTF">2016-09-26T01:48:07Z</dcterms:modified>
</cp:coreProperties>
</file>