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9" r:id="rId5"/>
    <p:sldId id="281" r:id="rId6"/>
    <p:sldId id="285" r:id="rId7"/>
    <p:sldId id="286" r:id="rId8"/>
    <p:sldId id="287" r:id="rId9"/>
    <p:sldId id="282" r:id="rId10"/>
    <p:sldId id="289" r:id="rId11"/>
    <p:sldId id="290" r:id="rId12"/>
    <p:sldId id="291" r:id="rId13"/>
    <p:sldId id="292" r:id="rId14"/>
    <p:sldId id="284" r:id="rId15"/>
    <p:sldId id="269" r:id="rId16"/>
    <p:sldId id="272" r:id="rId17"/>
    <p:sldId id="274" r:id="rId18"/>
    <p:sldId id="279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779E20-8876-4A37-AA16-E8B9D9839898}">
          <p14:sldIdLst>
            <p14:sldId id="256"/>
            <p14:sldId id="259"/>
            <p14:sldId id="281"/>
            <p14:sldId id="285"/>
            <p14:sldId id="286"/>
            <p14:sldId id="287"/>
            <p14:sldId id="282"/>
            <p14:sldId id="289"/>
            <p14:sldId id="290"/>
            <p14:sldId id="291"/>
            <p14:sldId id="292"/>
            <p14:sldId id="284"/>
            <p14:sldId id="269"/>
            <p14:sldId id="272"/>
            <p14:sldId id="274"/>
            <p14:sldId id="279"/>
          </p14:sldIdLst>
        </p14:section>
        <p14:section name="备用" id="{69EAB8AD-86F8-4D72-9410-65D971D2070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07" autoAdjust="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1C1EB-B294-46EA-961D-AEF6384DD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2018/11/14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18C36E-3F66-4F51-9850-D2EE8A77D31D}" type="datetime1">
              <a:rPr lang="zh-CN" altLang="en-US" smtClean="0"/>
              <a:pPr/>
              <a:t>2018/11/14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818732-FA64-4F57-8EE6-57AA70E1F1E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</p:spPr>
        <p:txBody>
          <a:bodyPr/>
          <a:lstStyle/>
          <a:p>
            <a:pPr rtl="0"/>
            <a:fld id="{02818732-FA64-4F57-8EE6-57AA70E1F1E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6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4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2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 rtl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节标题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7" name="文本占位符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：左右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箭头：左右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3 </a:t>
            </a:r>
            <a:r>
              <a:rPr lang="zh-CN" altLang="en-US" noProof="0"/>
              <a:t>节标题</a:t>
            </a:r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长方形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图形 19" descr="右箭头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图形 20" descr="右箭头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项目标题</a:t>
            </a:r>
          </a:p>
        </p:txBody>
      </p:sp>
      <p:sp>
        <p:nvSpPr>
          <p:cNvPr id="36" name="文本占位符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年，月</a:t>
            </a:r>
          </a:p>
        </p:txBody>
      </p:sp>
      <p:sp>
        <p:nvSpPr>
          <p:cNvPr id="37" name="箭头：右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图片占位符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7" name="文本占位符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0" name="长方形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5" name="图片占位符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幻灯片编号占位符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  <a:endParaRPr lang="zh-CN" altLang="sq-AL" noProof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sq-AL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完整名称</a:t>
            </a:r>
            <a:endParaRPr lang="zh-CN" altLang="sq-AL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电话</a:t>
            </a:r>
            <a:endParaRPr lang="zh-CN" altLang="sq-AL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电子邮件</a:t>
            </a:r>
            <a:endParaRPr lang="zh-CN" altLang="sq-AL" noProof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网站</a:t>
            </a:r>
            <a:endParaRPr lang="zh-CN" altLang="sq-AL" noProof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23" name="长方形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长方形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4" name="长方形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文本占位符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7" name="图片占位符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38" name="图片占位符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长方形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在此插入或拖放屏幕设计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Microsoft YaHei UI" panose="020B0503020204020204" pitchFamily="34" charset="-122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zh-CN" altLang="en-US" noProof="0"/>
              <a:t>突出显示的文本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长方形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长方形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长方形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1200" b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Contoso</a:t>
              </a:r>
              <a:r>
                <a:rPr lang="zh-CN" altLang="en-US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200" i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200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1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10.10.3.190\std-inv-report-v8\analysis\result" TargetMode="Externa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\\10.10.3.190\std-inv-report-v8\analysis\result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0.3.190\std-inv-report-v8\cleanse\ra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hyperlink" Target="file:///\\10.10.3.190\std-inv-report-v8\cleanse\clean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10.10.3.190\std-inv-report-v8\cleanse\raw" TargetMode="Externa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10.10.3.190\std-inv-report-v8\cleanse\cleaned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0.3.190\std-inv-report-v8\analysis\clean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hyperlink" Target="file:///\\10.10.3.190\std-inv-report-v8\analysis\resul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10.10.3.190\std-inv-report-v8\analysis\cleaned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长木板通道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标题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3163899"/>
            <a:ext cx="5758658" cy="1800000"/>
          </a:xfrm>
          <a:solidFill>
            <a:schemeClr val="bg1">
              <a:alpha val="0"/>
            </a:schemeClr>
          </a:solidFill>
        </p:spPr>
        <p:txBody>
          <a:bodyPr rtlCol="0"/>
          <a:lstStyle/>
          <a:p>
            <a:pPr rtl="0"/>
            <a:r>
              <a:rPr lang="zh-CN" altLang="en-US" sz="5400" dirty="0">
                <a:solidFill>
                  <a:schemeClr val="bg1"/>
                </a:solidFill>
              </a:rPr>
              <a:t>应用程序操作指引</a:t>
            </a:r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0"/>
            </a:schemeClr>
          </a:solidFill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bg1"/>
                </a:solidFill>
              </a:rPr>
              <a:t>V8</a:t>
            </a:r>
            <a:r>
              <a:rPr lang="zh-CN" altLang="en-US" dirty="0">
                <a:solidFill>
                  <a:schemeClr val="bg1"/>
                </a:solidFill>
              </a:rPr>
              <a:t>问卷数据清洗及分析数据生成</a:t>
            </a:r>
            <a:endParaRPr lang="en-US" altLang="zh-CN" dirty="0">
              <a:solidFill>
                <a:schemeClr val="bg1"/>
              </a:solidFill>
            </a:endParaRPr>
          </a:p>
          <a:p>
            <a:pPr rtl="0"/>
            <a:r>
              <a:rPr lang="en-US" altLang="zh-CN" noProof="1">
                <a:solidFill>
                  <a:schemeClr val="bg1"/>
                </a:solidFill>
              </a:rPr>
              <a:t> - Gary.Z</a:t>
            </a:r>
            <a:endParaRPr lang="zh-CN" altLang="en-US" noProof="1">
              <a:solidFill>
                <a:schemeClr val="bg1"/>
              </a:solidFill>
            </a:endParaRPr>
          </a:p>
        </p:txBody>
      </p:sp>
      <p:grpSp>
        <p:nvGrpSpPr>
          <p:cNvPr id="112" name="组 111" descr="图像强调括号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长方形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1" name="长方形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" name="组 3" descr="徽标占位符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长方形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New </a:t>
              </a:r>
              <a:r>
                <a:rPr lang="en-US" altLang="zh-CN" sz="2000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Jincin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10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分析结果出现在： </a:t>
            </a:r>
            <a:r>
              <a:rPr lang="en-US" altLang="zh-CN" noProof="1">
                <a:hlinkClick r:id="rId2" action="ppaction://hlinkfile"/>
              </a:rPr>
              <a:t>\\10.10.3.190\std-inv-report-v8\analysis\result</a:t>
            </a:r>
            <a:r>
              <a:rPr lang="en-US" altLang="zh-CN" noProof="1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CF1339-B1B4-4578-8883-EC0CD743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660501"/>
            <a:ext cx="11077575" cy="39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11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分析结果出现在： </a:t>
            </a:r>
            <a:r>
              <a:rPr lang="en-US" altLang="zh-CN" noProof="1">
                <a:hlinkClick r:id="rId2" action="ppaction://hlinkfile"/>
              </a:rPr>
              <a:t>\\10.10.3.190\std-inv-report-v8\analysis\result</a:t>
            </a:r>
            <a:r>
              <a:rPr lang="en-US" altLang="zh-CN" noProof="1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00D330-FD54-43C0-935F-A0CDC078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1660501"/>
            <a:ext cx="8639175" cy="41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天花板上的金属书架绘图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 rtlCol="0"/>
          <a:lstStyle/>
          <a:p>
            <a:pPr rtl="0"/>
            <a:r>
              <a:rPr lang="zh-CN" altLang="en-US" dirty="0"/>
              <a:t>应用程序性能</a:t>
            </a:r>
          </a:p>
        </p:txBody>
      </p:sp>
      <p:sp>
        <p:nvSpPr>
          <p:cNvPr id="9" name="长方形 6" descr="强调分隔线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descr="设计图纸图像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长方形 6" descr="底部图像强调分隔线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noProof="1"/>
              <a:t>清洗、分析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55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运行环境配置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pPr rtl="0"/>
            <a:r>
              <a:rPr lang="en-US" altLang="zh-CN" sz="2800" noProof="1"/>
              <a:t>E5-2620 @ 2Ghz, 2 cores, 4 threads</a:t>
            </a:r>
          </a:p>
          <a:p>
            <a:pPr rtl="0"/>
            <a:r>
              <a:rPr lang="en-US" altLang="zh-CN" sz="2800" noProof="1"/>
              <a:t>8GB</a:t>
            </a:r>
          </a:p>
          <a:p>
            <a:pPr rtl="0"/>
            <a:r>
              <a:rPr lang="en-US" altLang="zh-CN" sz="2800" noProof="1"/>
              <a:t>Windows 7 x64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输入数据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行数，列数，文件尺寸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56296"/>
              </p:ext>
            </p:extLst>
          </p:nvPr>
        </p:nvGraphicFramePr>
        <p:xfrm>
          <a:off x="409775" y="1568711"/>
          <a:ext cx="11339512" cy="41409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3487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848377">
                <a:tc>
                  <a:txBody>
                    <a:bodyPr/>
                    <a:lstStyle/>
                    <a:p>
                      <a:pPr algn="ctr" rtl="0"/>
                      <a:endParaRPr lang="zh-CN" altLang="en-US" sz="2000" noProof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原始调查数据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清洗后数据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分析后数据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621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621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行数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2706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2684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文件尺寸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5.5M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1.3M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性能统计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5687"/>
              </p:ext>
            </p:extLst>
          </p:nvPr>
        </p:nvGraphicFramePr>
        <p:xfrm>
          <a:off x="1" y="1124680"/>
          <a:ext cx="12191999" cy="470462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1568207"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总消耗时间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总行数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平均处理速度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5682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清洗性能</a:t>
                      </a: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2706*4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164</a:t>
                      </a:r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15682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分析性能</a:t>
                      </a: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2684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 descr="书架上建筑书籍的近距离图像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  <p:grpSp>
        <p:nvGrpSpPr>
          <p:cNvPr id="14" name="组 13" descr="徽标占位符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2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New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Jincin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长方形 6" descr="强调框。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4" y="3002062"/>
            <a:ext cx="1656000" cy="151323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形 8" descr="用户" title="图标 - 演示者姓名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副标题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Gary.Z</a:t>
            </a:r>
            <a:endParaRPr lang="zh-CN" altLang="en-US" noProof="1"/>
          </a:p>
        </p:txBody>
      </p:sp>
      <p:pic>
        <p:nvPicPr>
          <p:cNvPr id="11" name="图形 10" descr="智能手机" title="图标 - 演示者电话号码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13520573407</a:t>
            </a:r>
            <a:endParaRPr lang="zh-CN" altLang="en-US" noProof="1"/>
          </a:p>
        </p:txBody>
      </p:sp>
      <p:pic>
        <p:nvPicPr>
          <p:cNvPr id="10" name="图形 9" descr="信封" title="图标演示者电子邮件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dinner3000@Hotmail.com.com</a:t>
            </a:r>
          </a:p>
          <a:p>
            <a:pPr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天花板上的金属书架绘图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 rtlCol="0"/>
          <a:lstStyle/>
          <a:p>
            <a:pPr rtl="0"/>
            <a:r>
              <a:rPr lang="zh-CN" altLang="en-US" dirty="0"/>
              <a:t>主要功能</a:t>
            </a:r>
          </a:p>
        </p:txBody>
      </p:sp>
      <p:sp>
        <p:nvSpPr>
          <p:cNvPr id="9" name="长方形 6" descr="强调分隔线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descr="设计图纸图像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长方形 6" descr="底部图像强调分隔线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noProof="1"/>
              <a:t>清洗、分析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3200" dirty="0"/>
              <a:t>数据清洗</a:t>
            </a:r>
            <a:endParaRPr lang="en-US" altLang="zh-CN" sz="3200" dirty="0"/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以问卷调查系统提取的原始调查数据作为输入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清洗程序处理完成后，输出以下</a:t>
            </a:r>
            <a:r>
              <a:rPr lang="en-US" altLang="zh-CN" noProof="1"/>
              <a:t>4</a:t>
            </a:r>
            <a:r>
              <a:rPr lang="zh-CN" altLang="en-US" noProof="1"/>
              <a:t>种文件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对内分析版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对内客户版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对外分析版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对外客户版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/>
              <a:t>功能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3" name="图片占位符 12" descr="椅子设计图纸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图片占位符 11" descr="内部建筑材料近距离图像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长方形 6" descr="底部分隔线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6" descr="顶部分隔线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r>
              <a:rPr lang="zh-CN" altLang="en-US" dirty="0"/>
              <a:t>清洗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16409-E4CB-43CC-AA50-FB2EBFAB4177}"/>
              </a:ext>
            </a:extLst>
          </p:cNvPr>
          <p:cNvSpPr txBox="1"/>
          <p:nvPr/>
        </p:nvSpPr>
        <p:spPr>
          <a:xfrm>
            <a:off x="424370" y="602895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注：输入文件列数不可小于</a:t>
            </a:r>
            <a:r>
              <a:rPr lang="en-US" altLang="zh-CN" dirty="0"/>
              <a:t>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0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数据清洗 </a:t>
            </a:r>
            <a:r>
              <a:rPr lang="en-US" altLang="zh-CN" dirty="0"/>
              <a:t>– </a:t>
            </a:r>
            <a:r>
              <a:rPr lang="zh-CN" altLang="en-US" dirty="0"/>
              <a:t>操作步骤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zh-CN" altLang="en-US" sz="2800" noProof="1"/>
              <a:t>打开共享目录：</a:t>
            </a:r>
            <a:r>
              <a:rPr lang="en-US" altLang="zh-CN" sz="2800" noProof="1">
                <a:hlinkClick r:id="rId3" action="ppaction://hlinkfile"/>
              </a:rPr>
              <a:t>\\10.10.3.190\std-inv-report-v8\cleanse\raw</a:t>
            </a:r>
            <a:r>
              <a:rPr lang="en-US" altLang="zh-CN" sz="2800" noProof="1"/>
              <a:t> </a:t>
            </a:r>
          </a:p>
          <a:p>
            <a:pPr rtl="0"/>
            <a:r>
              <a:rPr lang="zh-CN" altLang="en-US" sz="2800" noProof="1"/>
              <a:t>粘贴或者拖拽需要清洗的原始调查数据文件至上述目录</a:t>
            </a:r>
            <a:endParaRPr lang="en-US" altLang="zh-CN" sz="2800" noProof="1"/>
          </a:p>
          <a:p>
            <a:pPr rtl="0"/>
            <a:r>
              <a:rPr lang="zh-CN" altLang="en-US" sz="2800" noProof="1"/>
              <a:t>等待约</a:t>
            </a:r>
            <a:r>
              <a:rPr lang="en-US" altLang="zh-CN" sz="2800" noProof="1"/>
              <a:t>3</a:t>
            </a:r>
            <a:r>
              <a:rPr lang="zh-CN" altLang="en-US" sz="2800" noProof="1"/>
              <a:t>分钟</a:t>
            </a:r>
            <a:endParaRPr lang="en-US" altLang="zh-CN" sz="2800" noProof="1"/>
          </a:p>
          <a:p>
            <a:r>
              <a:rPr lang="zh-CN" altLang="en-US" sz="2800" noProof="1"/>
              <a:t>清洗后的文件将会出现在： </a:t>
            </a:r>
            <a:r>
              <a:rPr lang="en-US" altLang="zh-CN" sz="2800" noProof="1">
                <a:hlinkClick r:id="rId4" action="ppaction://hlinkfile"/>
              </a:rPr>
              <a:t>\\10.10.3.190\std-inv-report-v8\cleanse\cleaned</a:t>
            </a:r>
            <a:r>
              <a:rPr lang="en-US" altLang="zh-CN" sz="2800" noProof="1"/>
              <a:t> 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6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5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粘贴或者拖拽需要清洗的原始调查数据文件至：</a:t>
            </a:r>
            <a:r>
              <a:rPr lang="en-US" altLang="zh-CN" noProof="1">
                <a:hlinkClick r:id="rId2" action="ppaction://hlinkfile"/>
              </a:rPr>
              <a:t>\\10.10.3.190\std-inv-report-v8\cleanse\raw</a:t>
            </a:r>
            <a:r>
              <a:rPr lang="en-US" altLang="zh-CN" noProof="1"/>
              <a:t> 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CACB94-F33F-420A-B0B8-14011D65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906333"/>
            <a:ext cx="9896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6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清洗后的文件出现在： </a:t>
            </a:r>
            <a:r>
              <a:rPr lang="en-US" altLang="zh-CN" noProof="1">
                <a:hlinkClick r:id="rId2" action="ppaction://hlinkfile"/>
              </a:rPr>
              <a:t>\\10.10.3.190\std-inv-report-v8\cleanse\cleaned</a:t>
            </a:r>
            <a:r>
              <a:rPr lang="en-US" altLang="zh-CN" noProof="1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A836F-09DA-4C2A-BBFC-983EE7D7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4" y="1660501"/>
            <a:ext cx="10463212" cy="37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3200" dirty="0"/>
              <a:t>数据分析</a:t>
            </a:r>
            <a:endParaRPr lang="en-US" altLang="zh-CN" sz="3200" dirty="0"/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以清洗程序清洗后的输出数据作为输入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分析程序处理完成后，输出所有对内分析报告所需的所有分析结果数据，详见设计文档</a:t>
            </a:r>
            <a:endParaRPr lang="en-US" altLang="zh-CN" noProof="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功能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3" name="图片占位符 12" descr="椅子设计图纸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图片占位符 11" descr="内部建筑材料近距离图像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长方形 6" descr="底部分隔线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6" descr="顶部分隔线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dirty="0"/>
              <a:t>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6CEC9B-46D0-458B-BDDB-34311478A582}"/>
              </a:ext>
            </a:extLst>
          </p:cNvPr>
          <p:cNvSpPr txBox="1"/>
          <p:nvPr/>
        </p:nvSpPr>
        <p:spPr>
          <a:xfrm>
            <a:off x="424370" y="6028955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注：输入文件列数不可小于</a:t>
            </a:r>
            <a:r>
              <a:rPr lang="en-US" altLang="zh-CN" dirty="0"/>
              <a:t>231</a:t>
            </a:r>
            <a:r>
              <a:rPr lang="zh-CN" altLang="en-US" dirty="0"/>
              <a:t>，第一行须为列名，不可为空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7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数据分析 </a:t>
            </a:r>
            <a:r>
              <a:rPr lang="en-US" altLang="zh-CN" dirty="0"/>
              <a:t>– </a:t>
            </a:r>
            <a:r>
              <a:rPr lang="zh-CN" altLang="en-US" dirty="0"/>
              <a:t>操作步骤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zh-CN" altLang="en-US" sz="2800" noProof="1"/>
              <a:t>打开共享目录：</a:t>
            </a:r>
            <a:r>
              <a:rPr lang="en-US" altLang="zh-CN" sz="2800" noProof="1">
                <a:hlinkClick r:id="rId3" action="ppaction://hlinkfile"/>
              </a:rPr>
              <a:t>\\10.10.3.190\std-inv-report-v8\analysis\cleaned</a:t>
            </a:r>
            <a:r>
              <a:rPr lang="zh-CN" altLang="en-US" sz="2800" noProof="1"/>
              <a:t> </a:t>
            </a:r>
            <a:endParaRPr lang="en-US" altLang="zh-CN" sz="2800" noProof="1"/>
          </a:p>
          <a:p>
            <a:r>
              <a:rPr lang="zh-CN" altLang="en-US" sz="2800" noProof="1"/>
              <a:t>粘贴或者拖拽需要分析的已清洗数据文件至上述目录</a:t>
            </a:r>
            <a:endParaRPr lang="en-US" altLang="zh-CN" sz="2800" noProof="1"/>
          </a:p>
          <a:p>
            <a:pPr rtl="0"/>
            <a:r>
              <a:rPr lang="zh-CN" altLang="en-US" sz="2800" noProof="1"/>
              <a:t>等待约</a:t>
            </a:r>
            <a:r>
              <a:rPr lang="en-US" altLang="zh-CN" sz="2800" noProof="1"/>
              <a:t>3</a:t>
            </a:r>
            <a:r>
              <a:rPr lang="zh-CN" altLang="en-US" sz="2800" noProof="1"/>
              <a:t>分钟</a:t>
            </a:r>
            <a:endParaRPr lang="en-US" altLang="zh-CN" sz="2800" noProof="1"/>
          </a:p>
          <a:p>
            <a:r>
              <a:rPr lang="zh-CN" altLang="en-US" sz="2800" noProof="1"/>
              <a:t>清洗后的文件将会出现在： </a:t>
            </a:r>
            <a:r>
              <a:rPr lang="en-US" altLang="zh-CN" sz="2800" noProof="1">
                <a:hlinkClick r:id="rId4" action="ppaction://hlinkfile"/>
              </a:rPr>
              <a:t>\\10.10.3.190\std-inv-report-v8\analysis\result</a:t>
            </a:r>
            <a:r>
              <a:rPr lang="en-US" altLang="zh-CN" sz="2800" noProof="1"/>
              <a:t> 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5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9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粘贴或者拖拽需要分析的已清洗数据文件至：</a:t>
            </a:r>
            <a:r>
              <a:rPr lang="en-US" altLang="zh-CN" noProof="1">
                <a:hlinkClick r:id="rId2" action="ppaction://hlinkfile"/>
              </a:rPr>
              <a:t>\\10.10.3.190\std-inv-report-v8\analysis\cleaned</a:t>
            </a:r>
            <a:r>
              <a:rPr lang="en-US" altLang="zh-CN" noProof="1"/>
              <a:t> 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A9AA36-3D3D-47F4-8CD7-8A5F48C6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75" y="1660501"/>
            <a:ext cx="990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45_TF16411248.potx" id="{6DD24CBE-CAF5-4640-8872-D7C5B3DB73D1}" vid="{B3BBDA69-B286-4C28-B36C-B70C39F401C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建筑融资演讲稿</Template>
  <TotalTime>0</TotalTime>
  <Words>434</Words>
  <Application>Microsoft Office PowerPoint</Application>
  <PresentationFormat>宽屏</PresentationFormat>
  <Paragraphs>105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Microsoft YaHei UI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应用程序操作指引</vt:lpstr>
      <vt:lpstr>主要功能</vt:lpstr>
      <vt:lpstr>功能1</vt:lpstr>
      <vt:lpstr>数据清洗 – 操作步骤</vt:lpstr>
      <vt:lpstr>粘贴或者拖拽需要清洗的原始调查数据文件至：\\10.10.3.190\std-inv-report-v8\cleanse\raw </vt:lpstr>
      <vt:lpstr>清洗后的文件出现在： \\10.10.3.190\std-inv-report-v8\cleanse\cleaned </vt:lpstr>
      <vt:lpstr>功能2</vt:lpstr>
      <vt:lpstr>数据分析 – 操作步骤</vt:lpstr>
      <vt:lpstr>粘贴或者拖拽需要分析的已清洗数据文件至：\\10.10.3.190\std-inv-report-v8\analysis\cleaned </vt:lpstr>
      <vt:lpstr>分析结果出现在： \\10.10.3.190\std-inv-report-v8\analysis\result </vt:lpstr>
      <vt:lpstr>分析结果出现在： \\10.10.3.190\std-inv-report-v8\analysis\result </vt:lpstr>
      <vt:lpstr>应用程序性能</vt:lpstr>
      <vt:lpstr>运行环境配置</vt:lpstr>
      <vt:lpstr>输入数据</vt:lpstr>
      <vt:lpstr>性能统计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2018-11-14T11:20:45Z</dcterms:created>
  <dcterms:modified xsi:type="dcterms:W3CDTF">2018-11-14T13:52:18Z</dcterms:modified>
</cp:coreProperties>
</file>