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9" r:id="rId5"/>
    <p:sldId id="281" r:id="rId6"/>
    <p:sldId id="285" r:id="rId7"/>
    <p:sldId id="293" r:id="rId8"/>
    <p:sldId id="286" r:id="rId9"/>
    <p:sldId id="287" r:id="rId10"/>
    <p:sldId id="282" r:id="rId11"/>
    <p:sldId id="289" r:id="rId12"/>
    <p:sldId id="290" r:id="rId13"/>
    <p:sldId id="291" r:id="rId14"/>
    <p:sldId id="292" r:id="rId15"/>
    <p:sldId id="284" r:id="rId16"/>
    <p:sldId id="269" r:id="rId17"/>
    <p:sldId id="272" r:id="rId18"/>
    <p:sldId id="274" r:id="rId19"/>
    <p:sldId id="279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779E20-8876-4A37-AA16-E8B9D9839898}">
          <p14:sldIdLst>
            <p14:sldId id="256"/>
            <p14:sldId id="259"/>
            <p14:sldId id="281"/>
            <p14:sldId id="285"/>
            <p14:sldId id="293"/>
            <p14:sldId id="286"/>
            <p14:sldId id="287"/>
            <p14:sldId id="282"/>
            <p14:sldId id="289"/>
            <p14:sldId id="290"/>
            <p14:sldId id="291"/>
            <p14:sldId id="292"/>
            <p14:sldId id="284"/>
            <p14:sldId id="269"/>
            <p14:sldId id="272"/>
            <p14:sldId id="274"/>
            <p14:sldId id="279"/>
          </p14:sldIdLst>
        </p14:section>
        <p14:section name="备用" id="{69EAB8AD-86F8-4D72-9410-65D971D2070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07" autoAdjust="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1C1EB-B294-46EA-961D-AEF6384DD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2018/11/14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18C36E-3F66-4F51-9850-D2EE8A77D31D}" type="datetime1">
              <a:rPr lang="zh-CN" altLang="en-US" smtClean="0"/>
              <a:pPr/>
              <a:t>2018/11/14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818732-FA64-4F57-8EE6-57AA70E1F1E0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5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78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</p:spPr>
        <p:txBody>
          <a:bodyPr/>
          <a:lstStyle/>
          <a:p>
            <a:pPr rtl="0"/>
            <a:fld id="{02818732-FA64-4F57-8EE6-57AA70E1F1E0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58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6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4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2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6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8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封面标题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 rtl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2" name="图片占位符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节标题</a:t>
            </a:r>
          </a:p>
        </p:txBody>
      </p:sp>
      <p:sp>
        <p:nvSpPr>
          <p:cNvPr id="14" name="文本占位符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zh-CN" altLang="en-US" noProof="0"/>
              <a:t>节标题</a:t>
            </a:r>
          </a:p>
        </p:txBody>
      </p:sp>
      <p:sp>
        <p:nvSpPr>
          <p:cNvPr id="15" name="文本占位符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zh-CN" altLang="en-US" noProof="0"/>
              <a:t>节标题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7" name="文本占位符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8" name="文本占位符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21" name="文本占位符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：左右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箭头：左右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1 </a:t>
            </a:r>
            <a:r>
              <a:rPr lang="zh-CN" altLang="en-US" noProof="0"/>
              <a:t>节标题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2 </a:t>
            </a:r>
            <a:r>
              <a:rPr lang="zh-CN" altLang="en-US" noProof="0"/>
              <a:t>节标题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3 </a:t>
            </a:r>
            <a:r>
              <a:rPr lang="zh-CN" altLang="en-US" noProof="0"/>
              <a:t>节标题</a:t>
            </a:r>
          </a:p>
        </p:txBody>
      </p:sp>
      <p:sp>
        <p:nvSpPr>
          <p:cNvPr id="14" name="长方形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长方形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长方形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" name="图形 19" descr="右箭头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图形 20" descr="右箭头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5" name="文本占位符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项目标题</a:t>
            </a:r>
          </a:p>
        </p:txBody>
      </p:sp>
      <p:sp>
        <p:nvSpPr>
          <p:cNvPr id="36" name="文本占位符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年，月</a:t>
            </a:r>
          </a:p>
        </p:txBody>
      </p:sp>
      <p:sp>
        <p:nvSpPr>
          <p:cNvPr id="37" name="箭头：右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图片占位符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将图像插入或拖放到此处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名称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简介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2" name="图片占位符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将图像插入或拖放到此处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名称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简介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6" name="图片占位符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将图像插入或拖放到此处</a:t>
            </a:r>
          </a:p>
        </p:txBody>
      </p:sp>
      <p:sp>
        <p:nvSpPr>
          <p:cNvPr id="17" name="文本占位符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名称</a:t>
            </a:r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简介</a:t>
            </a:r>
          </a:p>
        </p:txBody>
      </p:sp>
      <p:sp>
        <p:nvSpPr>
          <p:cNvPr id="19" name="文本占位符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20" name="长方形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长方形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4" name="文本占位符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25" name="图片占位符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封面标题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 rt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1" name="幻灯片编号占位符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  <a:endParaRPr lang="zh-CN" altLang="sq-AL" noProof="0"/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sq-AL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sq-AL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谢谢</a:t>
            </a:r>
            <a:endParaRPr lang="zh-CN" altLang="sq-AL" noProof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完整名称</a:t>
            </a:r>
            <a:endParaRPr lang="zh-CN" altLang="sq-AL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电话</a:t>
            </a:r>
            <a:endParaRPr lang="zh-CN" altLang="sq-AL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noProof="0"/>
              <a:t>电子邮件</a:t>
            </a:r>
            <a:endParaRPr lang="zh-CN" altLang="sq-AL" noProof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noProof="0"/>
              <a:t>网站</a:t>
            </a:r>
            <a:endParaRPr lang="zh-CN" altLang="sq-AL" noProof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分隔幻灯片标题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 rt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图片占位符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单击以编辑标题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7" name="图片占位符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23" name="长方形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长方形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长方形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长方形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长方形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片占位符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grpSp>
        <p:nvGrpSpPr>
          <p:cNvPr id="25" name="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长方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长方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4" name="长方形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长方形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片占位符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grpSp>
        <p:nvGrpSpPr>
          <p:cNvPr id="25" name="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长方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长方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文本占位符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35" name="文本占位符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37" name="图片占位符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38" name="图片占位符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长方形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长方形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长方形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在此插入或拖放屏幕设计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 dirty="0"/>
              <a:t>单击此处编辑标题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Microsoft YaHei UI" panose="020B0503020204020204" pitchFamily="34" charset="-122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zh-CN" altLang="en-US" noProof="0"/>
              <a:t>突出显示的文本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长方形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长方形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长方形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1" name="组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长方形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zh-CN" sz="1200" b="1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Contoso</a:t>
              </a:r>
              <a:r>
                <a:rPr lang="zh-CN" altLang="en-US" sz="1200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200" i="1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Ltd</a:t>
              </a:r>
              <a:r>
                <a:rPr lang="en-US" altLang="zh-CN" sz="1200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1200" noProof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长方形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1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\\10.10.3.190\std-inv-report-v8\analysis\cleaned" TargetMode="Externa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\\10.10.3.190\std-inv-report-v8\analysis\result" TargetMode="Externa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\\10.10.3.190\std-inv-report-v8\analysis\result" TargetMode="Externa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0.3.190\std-inv-report-v8\cleanse\ra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file:///\\10.10.3.190\std-inv-report-v8\cleanse\clean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\\10.10.3.190\std-inv-report-v8\cleanse\raw" TargetMode="Externa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\\10.10.3.190\std-inv-report-v8\cleanse\cleaned" TargetMode="Externa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0.3.190\std-inv-report-v8\analysis\clean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hyperlink" Target="file:///\\10.10.3.190\std-inv-report-v8\analysis\resu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18" descr="长木板通道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标题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3163899"/>
            <a:ext cx="5758658" cy="1800000"/>
          </a:xfrm>
          <a:solidFill>
            <a:schemeClr val="bg1">
              <a:alpha val="0"/>
            </a:schemeClr>
          </a:solidFill>
        </p:spPr>
        <p:txBody>
          <a:bodyPr rtlCol="0"/>
          <a:lstStyle/>
          <a:p>
            <a:pPr rtl="0"/>
            <a:r>
              <a:rPr lang="zh-CN" altLang="en-US" sz="5400" dirty="0">
                <a:solidFill>
                  <a:schemeClr val="bg1"/>
                </a:solidFill>
              </a:rPr>
              <a:t>应用程序操作指引</a:t>
            </a:r>
          </a:p>
        </p:txBody>
      </p:sp>
      <p:sp>
        <p:nvSpPr>
          <p:cNvPr id="23" name="副标题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>
              <a:alpha val="0"/>
            </a:schemeClr>
          </a:solidFill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bg1"/>
                </a:solidFill>
              </a:rPr>
              <a:t>V8</a:t>
            </a:r>
            <a:r>
              <a:rPr lang="zh-CN" altLang="en-US" dirty="0">
                <a:solidFill>
                  <a:schemeClr val="bg1"/>
                </a:solidFill>
              </a:rPr>
              <a:t>问卷数据清洗及分析数据生成</a:t>
            </a:r>
            <a:endParaRPr lang="en-US" altLang="zh-CN" dirty="0">
              <a:solidFill>
                <a:schemeClr val="bg1"/>
              </a:solidFill>
            </a:endParaRPr>
          </a:p>
          <a:p>
            <a:pPr rtl="0"/>
            <a:r>
              <a:rPr lang="en-US" altLang="zh-CN" noProof="1">
                <a:solidFill>
                  <a:schemeClr val="bg1"/>
                </a:solidFill>
              </a:rPr>
              <a:t> - Gary.Z</a:t>
            </a:r>
            <a:endParaRPr lang="zh-CN" altLang="en-US" noProof="1">
              <a:solidFill>
                <a:schemeClr val="bg1"/>
              </a:solidFill>
            </a:endParaRPr>
          </a:p>
        </p:txBody>
      </p:sp>
      <p:grpSp>
        <p:nvGrpSpPr>
          <p:cNvPr id="112" name="组 111" descr="图像强调括号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长方形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1" name="长方形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4" name="组 3" descr="徽标占位符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144000" y="2484880"/>
            <a:ext cx="2173095" cy="523220"/>
            <a:chOff x="1985170" y="1950690"/>
            <a:chExt cx="2173095" cy="523220"/>
          </a:xfrm>
        </p:grpSpPr>
        <p:sp>
          <p:nvSpPr>
            <p:cNvPr id="3" name="长方形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New </a:t>
              </a:r>
              <a:r>
                <a:rPr lang="en-US" altLang="zh-CN" sz="2000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Jincin</a:t>
              </a:r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2000" i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Ltd</a:t>
              </a:r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10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粘贴或者拖拽需要分析的已清洗数据文件至：</a:t>
            </a:r>
            <a:r>
              <a:rPr lang="en-US" altLang="zh-CN" noProof="1">
                <a:hlinkClick r:id="rId2" action="ppaction://hlinkfile"/>
              </a:rPr>
              <a:t>\\10.10.3.190\std-inv-report-v8\analysis\cleaned</a:t>
            </a:r>
            <a:r>
              <a:rPr lang="en-US" altLang="zh-CN" noProof="1"/>
              <a:t> 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A9AA36-3D3D-47F4-8CD7-8A5F48C6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75" y="1660501"/>
            <a:ext cx="990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9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11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分析结果出现在： </a:t>
            </a:r>
            <a:r>
              <a:rPr lang="en-US" altLang="zh-CN" noProof="1">
                <a:hlinkClick r:id="rId2" action="ppaction://hlinkfile"/>
              </a:rPr>
              <a:t>\\10.10.3.190\std-inv-report-v8\analysis\result</a:t>
            </a:r>
            <a:r>
              <a:rPr lang="en-US" altLang="zh-CN" noProof="1"/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CF1339-B1B4-4578-8883-EC0CD743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1660501"/>
            <a:ext cx="11077575" cy="39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1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12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分析结果出现在： </a:t>
            </a:r>
            <a:r>
              <a:rPr lang="en-US" altLang="zh-CN" noProof="1">
                <a:hlinkClick r:id="rId2" action="ppaction://hlinkfile"/>
              </a:rPr>
              <a:t>\\10.10.3.190\std-inv-report-v8\analysis\result</a:t>
            </a:r>
            <a:r>
              <a:rPr lang="en-US" altLang="zh-CN" noProof="1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00D330-FD54-43C0-935F-A0CDC078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1660501"/>
            <a:ext cx="8639175" cy="415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 descr="天花板上的金属书架绘图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63897"/>
            <a:ext cx="4860000" cy="5724000"/>
          </a:xfrm>
        </p:spPr>
        <p:txBody>
          <a:bodyPr rtlCol="0"/>
          <a:lstStyle/>
          <a:p>
            <a:pPr rtl="0"/>
            <a:r>
              <a:rPr lang="zh-CN" altLang="en-US" dirty="0"/>
              <a:t>应用程序性能</a:t>
            </a:r>
          </a:p>
        </p:txBody>
      </p:sp>
      <p:sp>
        <p:nvSpPr>
          <p:cNvPr id="9" name="长方形 6" descr="强调分隔线">
            <a:extLst>
              <a:ext uri="{FF2B5EF4-FFF2-40B4-BE49-F238E27FC236}">
                <a16:creationId xmlns:a16="http://schemas.microsoft.com/office/drawing/2014/main" id="{125F0C7C-308A-40B5-BDB9-10CCBC23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descr="设计图纸图像">
            <a:extLst>
              <a:ext uri="{FF2B5EF4-FFF2-40B4-BE49-F238E27FC236}">
                <a16:creationId xmlns:a16="http://schemas.microsoft.com/office/drawing/2014/main" id="{5B202DF4-C175-4E49-B8FA-60E2FD798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6482"/>
            <a:ext cx="3932788" cy="1868074"/>
          </a:xfrm>
        </p:spPr>
      </p:pic>
      <p:sp>
        <p:nvSpPr>
          <p:cNvPr id="8" name="长方形 6" descr="底部图像强调分隔线">
            <a:extLst>
              <a:ext uri="{FF2B5EF4-FFF2-40B4-BE49-F238E27FC236}">
                <a16:creationId xmlns:a16="http://schemas.microsoft.com/office/drawing/2014/main" id="{30600985-B2DF-4BDC-A233-B58FEEFD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A726CC1-B260-4FE5-87C1-F6F4BC6F2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686184"/>
            <a:ext cx="3932788" cy="750814"/>
          </a:xfrm>
        </p:spPr>
        <p:txBody>
          <a:bodyPr rtlCol="0"/>
          <a:lstStyle/>
          <a:p>
            <a:pPr rtl="0"/>
            <a:r>
              <a:rPr lang="zh-CN" altLang="en-US" noProof="1"/>
              <a:t>清洗、分析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55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运行环境配置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41947"/>
            <a:ext cx="11340000" cy="3462172"/>
          </a:xfrm>
        </p:spPr>
        <p:txBody>
          <a:bodyPr rtlCol="0"/>
          <a:lstStyle/>
          <a:p>
            <a:pPr rtl="0"/>
            <a:r>
              <a:rPr lang="en-US" altLang="zh-CN" sz="2800" noProof="1"/>
              <a:t>E5-2620 @ 2Ghz, 2 cores, 4 threads</a:t>
            </a:r>
          </a:p>
          <a:p>
            <a:pPr rtl="0"/>
            <a:r>
              <a:rPr lang="en-US" altLang="zh-CN" sz="2800" noProof="1"/>
              <a:t>8GB</a:t>
            </a:r>
          </a:p>
          <a:p>
            <a:pPr rtl="0"/>
            <a:r>
              <a:rPr lang="en-US" altLang="zh-CN" sz="2800" noProof="1"/>
              <a:t>Windows 7 x64</a:t>
            </a:r>
          </a:p>
          <a:p>
            <a:pPr rtl="0"/>
            <a:endParaRPr lang="en-US" altLang="zh-CN" noProof="1"/>
          </a:p>
          <a:p>
            <a:pPr rtl="0"/>
            <a:endParaRPr lang="en-US" altLang="zh-CN" noProof="1"/>
          </a:p>
          <a:p>
            <a:pPr rtl="0"/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45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52977-3E28-4760-BA40-840A6AA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输入数据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975804-EA8D-4091-9F09-9E2FB24B452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行数，列数，文件尺寸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279BE77-08C7-47FC-831A-986BDEF6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56296"/>
              </p:ext>
            </p:extLst>
          </p:nvPr>
        </p:nvGraphicFramePr>
        <p:xfrm>
          <a:off x="409775" y="1568711"/>
          <a:ext cx="11339512" cy="414091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834878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4878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4878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4878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</a:tblGrid>
              <a:tr h="848377">
                <a:tc>
                  <a:txBody>
                    <a:bodyPr/>
                    <a:lstStyle/>
                    <a:p>
                      <a:pPr algn="ctr" rtl="0"/>
                      <a:endParaRPr lang="zh-CN" altLang="en-US" sz="2000" noProof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原始调查数据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清洗后数据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分析后数据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1097511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1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列数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621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621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1097511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1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行数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2706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2684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1097511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1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文件尺寸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5.5M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1.3M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D8728-C6BD-4890-8BAF-32EA0048D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65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E9834-13DD-4934-8DEA-757679F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性能统计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EB4F596-B8E2-4504-A091-4EAA04BE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5687"/>
              </p:ext>
            </p:extLst>
          </p:nvPr>
        </p:nvGraphicFramePr>
        <p:xfrm>
          <a:off x="1" y="1124680"/>
          <a:ext cx="12191999" cy="470462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5963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1568207">
                <a:tc>
                  <a:txBody>
                    <a:bodyPr/>
                    <a:lstStyle/>
                    <a:p>
                      <a:pPr algn="ctr" rtl="0" fontAlgn="b"/>
                      <a:endParaRPr lang="zh-CN" alt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总消耗时间</a:t>
                      </a:r>
                      <a:endParaRPr lang="en-US" altLang="zh-CN" sz="2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总行数</a:t>
                      </a:r>
                      <a:endParaRPr lang="en-US" altLang="zh-CN" sz="2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平均处理速度</a:t>
                      </a:r>
                      <a:endParaRPr lang="en-US" altLang="zh-CN" sz="2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1568207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清洗性能</a:t>
                      </a:r>
                    </a:p>
                  </a:txBody>
                  <a:tcPr marL="28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2706*4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164</a:t>
                      </a:r>
                      <a:r>
                        <a:rPr lang="zh-CN" alt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</a:t>
                      </a:r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1568207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分析性能</a:t>
                      </a:r>
                    </a:p>
                  </a:txBody>
                  <a:tcPr marL="28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2684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r>
                        <a:rPr lang="zh-CN" alt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</a:t>
                      </a:r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11685-5DDE-48C4-BFB7-16E92D722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7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7" descr="书架上建筑书籍的近距离图像">
            <a:extLst>
              <a:ext uri="{FF2B5EF4-FFF2-40B4-BE49-F238E27FC236}">
                <a16:creationId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谢谢</a:t>
            </a:r>
          </a:p>
        </p:txBody>
      </p:sp>
      <p:grpSp>
        <p:nvGrpSpPr>
          <p:cNvPr id="14" name="组 13" descr="徽标占位符">
            <a:extLst>
              <a:ext uri="{FF2B5EF4-FFF2-40B4-BE49-F238E27FC236}">
                <a16:creationId xmlns:a16="http://schemas.microsoft.com/office/drawing/2014/main" id="{880A2ECE-2779-4E77-A6CD-19245DDA0E83}"/>
              </a:ext>
            </a:extLst>
          </p:cNvPr>
          <p:cNvGrpSpPr/>
          <p:nvPr/>
        </p:nvGrpSpPr>
        <p:grpSpPr>
          <a:xfrm>
            <a:off x="595313" y="2154119"/>
            <a:ext cx="2173095" cy="523220"/>
            <a:chOff x="1985170" y="1950690"/>
            <a:chExt cx="2173095" cy="523220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46922D7-EB08-469E-8F83-B30E96A2A1F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zh-CN" sz="20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New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Jincin</a:t>
              </a:r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2000" i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Ltd</a:t>
              </a:r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长方形 6">
              <a:extLst>
                <a:ext uri="{FF2B5EF4-FFF2-40B4-BE49-F238E27FC236}">
                  <a16:creationId xmlns:a16="http://schemas.microsoft.com/office/drawing/2014/main" id="{76A980EB-D1F4-465E-AB3A-2BB5C023D32D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长方形 6" descr="强调框。">
            <a:extLst>
              <a:ext uri="{FF2B5EF4-FFF2-40B4-BE49-F238E27FC236}">
                <a16:creationId xmlns:a16="http://schemas.microsoft.com/office/drawing/2014/main" id="{069B61ED-348D-4C69-8AEB-6F6DB753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95314" y="3002062"/>
            <a:ext cx="1656000" cy="151323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形 8" descr="用户" title="图标 - 演示者姓名">
            <a:extLst>
              <a:ext uri="{FF2B5EF4-FFF2-40B4-BE49-F238E27FC236}">
                <a16:creationId xmlns:a16="http://schemas.microsoft.com/office/drawing/2014/main" id="{0D936581-1C4F-499A-B80F-85EB3B0ADBC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74" y="4486486"/>
            <a:ext cx="218900" cy="218900"/>
          </a:xfrm>
          <a:prstGeom prst="rect">
            <a:avLst/>
          </a:prstGeom>
        </p:spPr>
      </p:pic>
      <p:sp>
        <p:nvSpPr>
          <p:cNvPr id="4" name="副标题 3">
            <a:extLst>
              <a:ext uri="{FF2B5EF4-FFF2-40B4-BE49-F238E27FC236}">
                <a16:creationId xmlns:a16="http://schemas.microsoft.com/office/drawing/2014/main" id="{779E2AB0-6808-4B87-9120-E7ED0C12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noProof="1"/>
              <a:t>Gary.Z</a:t>
            </a:r>
            <a:endParaRPr lang="zh-CN" altLang="en-US" noProof="1"/>
          </a:p>
        </p:txBody>
      </p:sp>
      <p:pic>
        <p:nvPicPr>
          <p:cNvPr id="11" name="图形 10" descr="智能手机" title="图标 - 演示者电话号码">
            <a:extLst>
              <a:ext uri="{FF2B5EF4-FFF2-40B4-BE49-F238E27FC236}">
                <a16:creationId xmlns:a16="http://schemas.microsoft.com/office/drawing/2014/main" id="{B45A175C-64D2-48F2-AAC2-400B198305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874" y="4895246"/>
            <a:ext cx="218900" cy="218900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3D6EB-3EF0-49B9-B771-0FFC78728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altLang="zh-CN" noProof="1"/>
              <a:t>13520573407</a:t>
            </a:r>
            <a:endParaRPr lang="zh-CN" altLang="en-US" noProof="1"/>
          </a:p>
        </p:txBody>
      </p:sp>
      <p:pic>
        <p:nvPicPr>
          <p:cNvPr id="10" name="图形 9" descr="信封" title="图标演示者电子邮件">
            <a:extLst>
              <a:ext uri="{FF2B5EF4-FFF2-40B4-BE49-F238E27FC236}">
                <a16:creationId xmlns:a16="http://schemas.microsoft.com/office/drawing/2014/main" id="{0A5A2E66-8294-497F-B1D3-36D2F03C6D4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874" y="5322819"/>
            <a:ext cx="218900" cy="2189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4637AB8-D66B-47E2-8CEB-E8B5D42CE7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 noProof="1"/>
              <a:t>dinner3000@Hotmail.com.com</a:t>
            </a:r>
          </a:p>
          <a:p>
            <a:pPr rtl="0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 descr="天花板上的金属书架绘图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63897"/>
            <a:ext cx="4860000" cy="5724000"/>
          </a:xfrm>
        </p:spPr>
        <p:txBody>
          <a:bodyPr rtlCol="0"/>
          <a:lstStyle/>
          <a:p>
            <a:pPr rtl="0"/>
            <a:r>
              <a:rPr lang="zh-CN" altLang="en-US" dirty="0"/>
              <a:t>主要功能</a:t>
            </a:r>
          </a:p>
        </p:txBody>
      </p:sp>
      <p:sp>
        <p:nvSpPr>
          <p:cNvPr id="9" name="长方形 6" descr="强调分隔线">
            <a:extLst>
              <a:ext uri="{FF2B5EF4-FFF2-40B4-BE49-F238E27FC236}">
                <a16:creationId xmlns:a16="http://schemas.microsoft.com/office/drawing/2014/main" id="{125F0C7C-308A-40B5-BDB9-10CCBC23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descr="设计图纸图像">
            <a:extLst>
              <a:ext uri="{FF2B5EF4-FFF2-40B4-BE49-F238E27FC236}">
                <a16:creationId xmlns:a16="http://schemas.microsoft.com/office/drawing/2014/main" id="{5B202DF4-C175-4E49-B8FA-60E2FD798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6482"/>
            <a:ext cx="3932788" cy="1868074"/>
          </a:xfrm>
        </p:spPr>
      </p:pic>
      <p:sp>
        <p:nvSpPr>
          <p:cNvPr id="8" name="长方形 6" descr="底部图像强调分隔线">
            <a:extLst>
              <a:ext uri="{FF2B5EF4-FFF2-40B4-BE49-F238E27FC236}">
                <a16:creationId xmlns:a16="http://schemas.microsoft.com/office/drawing/2014/main" id="{30600985-B2DF-4BDC-A233-B58FEEFD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A726CC1-B260-4FE5-87C1-F6F4BC6F2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686184"/>
            <a:ext cx="3932788" cy="750814"/>
          </a:xfrm>
        </p:spPr>
        <p:txBody>
          <a:bodyPr rtlCol="0"/>
          <a:lstStyle/>
          <a:p>
            <a:pPr rtl="0"/>
            <a:r>
              <a:rPr lang="zh-CN" altLang="en-US" noProof="1"/>
              <a:t>清洗、分析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4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4370" y="2905536"/>
            <a:ext cx="5959013" cy="2954241"/>
          </a:xfrm>
        </p:spPr>
        <p:txBody>
          <a:bodyPr rtlCol="0"/>
          <a:lstStyle/>
          <a:p>
            <a:pPr marL="0" indent="0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zh-CN" altLang="en-US" sz="3200" dirty="0"/>
              <a:t>数据清洗</a:t>
            </a:r>
            <a:endParaRPr lang="en-US" altLang="zh-CN" sz="3200" dirty="0"/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以问卷调查系统提取的原始调查数据作为输入</a:t>
            </a:r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清洗程序处理完成后，输出以下</a:t>
            </a:r>
            <a:r>
              <a:rPr lang="en-US" altLang="zh-CN" noProof="1"/>
              <a:t>4</a:t>
            </a:r>
            <a:r>
              <a:rPr lang="zh-CN" altLang="en-US" noProof="1"/>
              <a:t>种文件</a:t>
            </a:r>
            <a:endParaRPr lang="en-US" altLang="zh-CN" noProof="1"/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对内分析版</a:t>
            </a:r>
            <a:endParaRPr lang="en-US" altLang="zh-CN" noProof="1"/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对内客户版</a:t>
            </a:r>
            <a:endParaRPr lang="en-US" altLang="zh-CN" noProof="1"/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对外分析版</a:t>
            </a:r>
            <a:endParaRPr lang="en-US" altLang="zh-CN" noProof="1"/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对外客户版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/>
              <a:t>功能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3" name="图片占位符 12" descr="椅子设计图纸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图片占位符 11" descr="内部建筑材料近距离图像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长方形 6" descr="底部分隔线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6" descr="顶部分隔线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686184"/>
            <a:ext cx="3932788" cy="750814"/>
          </a:xfrm>
        </p:spPr>
        <p:txBody>
          <a:bodyPr rtlCol="0"/>
          <a:lstStyle/>
          <a:p>
            <a:r>
              <a:rPr lang="zh-CN" altLang="en-US" dirty="0"/>
              <a:t>清洗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416409-E4CB-43CC-AA50-FB2EBFAB4177}"/>
              </a:ext>
            </a:extLst>
          </p:cNvPr>
          <p:cNvSpPr txBox="1"/>
          <p:nvPr/>
        </p:nvSpPr>
        <p:spPr>
          <a:xfrm>
            <a:off x="424370" y="6028955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注：输入文件列数不可小于</a:t>
            </a:r>
            <a:r>
              <a:rPr lang="en-US" altLang="zh-CN" dirty="0"/>
              <a:t>231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0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原始调查数据文件格式要求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41947"/>
            <a:ext cx="11340000" cy="3462172"/>
          </a:xfrm>
        </p:spPr>
        <p:txBody>
          <a:bodyPr rtlCol="0"/>
          <a:lstStyle/>
          <a:p>
            <a:r>
              <a:rPr lang="en-US" altLang="zh-CN" sz="2400" noProof="1"/>
              <a:t>Excel 2010</a:t>
            </a:r>
            <a:r>
              <a:rPr lang="zh-CN" altLang="en-US" sz="2400" noProof="1"/>
              <a:t>及以后的版本保存的</a:t>
            </a:r>
            <a:r>
              <a:rPr lang="en-US" altLang="zh-CN" sz="2400" noProof="1"/>
              <a:t>xlsx</a:t>
            </a:r>
            <a:r>
              <a:rPr lang="zh-CN" altLang="en-US" sz="2400" noProof="1"/>
              <a:t>文件</a:t>
            </a:r>
            <a:endParaRPr lang="en-US" altLang="zh-CN" sz="2400" noProof="1"/>
          </a:p>
          <a:p>
            <a:r>
              <a:rPr lang="zh-CN" altLang="en-US" sz="2400" noProof="1"/>
              <a:t>数据列数需 </a:t>
            </a:r>
            <a:r>
              <a:rPr lang="en-US" altLang="zh-CN" sz="2400" noProof="1"/>
              <a:t>&gt;= 231</a:t>
            </a:r>
          </a:p>
          <a:p>
            <a:r>
              <a:rPr lang="en-US" altLang="zh-CN" sz="2400" noProof="1"/>
              <a:t>A1</a:t>
            </a:r>
            <a:r>
              <a:rPr lang="zh-CN" altLang="en-US" sz="2400" noProof="1"/>
              <a:t>题之前（左侧）为调研对象基本信息（目前为</a:t>
            </a:r>
            <a:r>
              <a:rPr lang="en-US" altLang="zh-CN" sz="2400" noProof="1"/>
              <a:t>23</a:t>
            </a:r>
            <a:r>
              <a:rPr lang="zh-CN" altLang="en-US" sz="2400" noProof="1"/>
              <a:t>列，可增加）</a:t>
            </a:r>
            <a:endParaRPr lang="en-US" altLang="zh-CN" sz="2400" noProof="1"/>
          </a:p>
          <a:p>
            <a:r>
              <a:rPr lang="zh-CN" altLang="en-US" sz="2400" noProof="1"/>
              <a:t>从</a:t>
            </a:r>
            <a:r>
              <a:rPr lang="en-US" altLang="zh-CN" sz="2400" noProof="1"/>
              <a:t>A1</a:t>
            </a:r>
            <a:r>
              <a:rPr lang="zh-CN" altLang="en-US" sz="2400" noProof="1"/>
              <a:t>列起往后（右侧）为调查问题之答案</a:t>
            </a:r>
            <a:endParaRPr lang="en-US" altLang="zh-CN" sz="2400" noProof="1"/>
          </a:p>
          <a:p>
            <a:r>
              <a:rPr lang="zh-CN" altLang="en-US" sz="2400" noProof="1"/>
              <a:t>数据行需 </a:t>
            </a:r>
            <a:r>
              <a:rPr lang="en-US" altLang="zh-CN" sz="2400" noProof="1"/>
              <a:t>&gt;= 4</a:t>
            </a:r>
          </a:p>
          <a:p>
            <a:r>
              <a:rPr lang="zh-CN" altLang="en-US" sz="2400" noProof="1"/>
              <a:t>前</a:t>
            </a:r>
            <a:r>
              <a:rPr lang="en-US" altLang="zh-CN" sz="2400" noProof="1"/>
              <a:t>3</a:t>
            </a:r>
            <a:r>
              <a:rPr lang="zh-CN" altLang="en-US" sz="2400" noProof="1"/>
              <a:t>行为表头</a:t>
            </a:r>
            <a:endParaRPr lang="en-US" altLang="zh-CN" sz="2400" noProof="1"/>
          </a:p>
          <a:p>
            <a:pPr lvl="1"/>
            <a:r>
              <a:rPr lang="zh-CN" altLang="en-US" sz="1400" noProof="1"/>
              <a:t>行</a:t>
            </a:r>
            <a:r>
              <a:rPr lang="en-US" altLang="zh-CN" sz="1400" noProof="1"/>
              <a:t>1</a:t>
            </a:r>
            <a:r>
              <a:rPr lang="zh-CN" altLang="en-US" sz="1400" noProof="1"/>
              <a:t>：题目编号（清洗中会对空白单元自动编号）</a:t>
            </a:r>
            <a:endParaRPr lang="en-US" altLang="zh-CN" sz="1400" noProof="1"/>
          </a:p>
          <a:p>
            <a:pPr lvl="1"/>
            <a:r>
              <a:rPr lang="zh-CN" altLang="en-US" sz="1400" noProof="1"/>
              <a:t>行</a:t>
            </a:r>
            <a:r>
              <a:rPr lang="en-US" altLang="zh-CN" sz="1400" noProof="1"/>
              <a:t>2</a:t>
            </a:r>
            <a:r>
              <a:rPr lang="zh-CN" altLang="en-US" sz="1400" noProof="1"/>
              <a:t>：标题 （清洗中会被移除）</a:t>
            </a:r>
            <a:endParaRPr lang="en-US" altLang="zh-CN" sz="1400" noProof="1"/>
          </a:p>
          <a:p>
            <a:pPr lvl="1"/>
            <a:r>
              <a:rPr lang="zh-CN" altLang="en-US" sz="1400" noProof="1"/>
              <a:t>行</a:t>
            </a:r>
            <a:r>
              <a:rPr lang="en-US" altLang="zh-CN" sz="1400" noProof="1"/>
              <a:t>3</a:t>
            </a:r>
            <a:r>
              <a:rPr lang="zh-CN" altLang="en-US" sz="1400" noProof="1"/>
              <a:t>：子标题（清洗中会被移除）</a:t>
            </a:r>
            <a:endParaRPr lang="en-US" altLang="zh-CN" sz="1400" noProof="1"/>
          </a:p>
          <a:p>
            <a:pPr rtl="0"/>
            <a:endParaRPr lang="en-US" altLang="zh-CN" noProof="1"/>
          </a:p>
          <a:p>
            <a:pPr rtl="0"/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76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数据清洗 </a:t>
            </a:r>
            <a:r>
              <a:rPr lang="en-US" altLang="zh-CN" dirty="0"/>
              <a:t>– </a:t>
            </a:r>
            <a:r>
              <a:rPr lang="zh-CN" altLang="en-US" dirty="0"/>
              <a:t>操作步骤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41947"/>
            <a:ext cx="11340000" cy="3462172"/>
          </a:xfrm>
        </p:spPr>
        <p:txBody>
          <a:bodyPr rtlCol="0"/>
          <a:lstStyle/>
          <a:p>
            <a:r>
              <a:rPr lang="zh-CN" altLang="en-US" sz="2800" noProof="1"/>
              <a:t>打开共享目录：</a:t>
            </a:r>
            <a:r>
              <a:rPr lang="en-US" altLang="zh-CN" sz="2800" noProof="1">
                <a:hlinkClick r:id="rId3" action="ppaction://hlinkfile"/>
              </a:rPr>
              <a:t>\\10.10.3.190\std-inv-report-v8\cleanse\raw</a:t>
            </a:r>
            <a:r>
              <a:rPr lang="en-US" altLang="zh-CN" sz="2800" noProof="1"/>
              <a:t> </a:t>
            </a:r>
          </a:p>
          <a:p>
            <a:pPr rtl="0"/>
            <a:r>
              <a:rPr lang="zh-CN" altLang="en-US" sz="2800" noProof="1"/>
              <a:t>粘贴或者拖拽需要清洗的原始调查数据文件至上述目录</a:t>
            </a:r>
            <a:endParaRPr lang="en-US" altLang="zh-CN" sz="2800" noProof="1"/>
          </a:p>
          <a:p>
            <a:pPr rtl="0"/>
            <a:r>
              <a:rPr lang="zh-CN" altLang="en-US" sz="2800" noProof="1"/>
              <a:t>等待约</a:t>
            </a:r>
            <a:r>
              <a:rPr lang="en-US" altLang="zh-CN" sz="2800" noProof="1"/>
              <a:t>3</a:t>
            </a:r>
            <a:r>
              <a:rPr lang="zh-CN" altLang="en-US" sz="2800" noProof="1"/>
              <a:t>分钟</a:t>
            </a:r>
            <a:endParaRPr lang="en-US" altLang="zh-CN" sz="2800" noProof="1"/>
          </a:p>
          <a:p>
            <a:r>
              <a:rPr lang="zh-CN" altLang="en-US" sz="2800" noProof="1"/>
              <a:t>清洗后的文件将会出现在： </a:t>
            </a:r>
            <a:r>
              <a:rPr lang="en-US" altLang="zh-CN" sz="2800" noProof="1">
                <a:hlinkClick r:id="rId4" action="ppaction://hlinkfile"/>
              </a:rPr>
              <a:t>\\10.10.3.190\std-inv-report-v8\cleanse\cleaned</a:t>
            </a:r>
            <a:r>
              <a:rPr lang="en-US" altLang="zh-CN" sz="2800" noProof="1"/>
              <a:t> </a:t>
            </a:r>
          </a:p>
          <a:p>
            <a:pPr rtl="0"/>
            <a:endParaRPr lang="en-US" altLang="zh-CN" noProof="1"/>
          </a:p>
          <a:p>
            <a:pPr rtl="0"/>
            <a:endParaRPr lang="en-US" altLang="zh-CN" noProof="1"/>
          </a:p>
          <a:p>
            <a:pPr rtl="0"/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06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6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粘贴或者拖拽需要清洗的原始调查数据文件至：</a:t>
            </a:r>
            <a:r>
              <a:rPr lang="en-US" altLang="zh-CN" noProof="1">
                <a:hlinkClick r:id="rId2" action="ppaction://hlinkfile"/>
              </a:rPr>
              <a:t>\\10.10.3.190\std-inv-report-v8\cleanse\raw</a:t>
            </a:r>
            <a:r>
              <a:rPr lang="en-US" altLang="zh-CN" noProof="1"/>
              <a:t> 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CACB94-F33F-420A-B0B8-14011D650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906333"/>
            <a:ext cx="98964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7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清洗后的文件出现在： </a:t>
            </a:r>
            <a:r>
              <a:rPr lang="en-US" altLang="zh-CN" noProof="1">
                <a:hlinkClick r:id="rId2" action="ppaction://hlinkfile"/>
              </a:rPr>
              <a:t>\\10.10.3.190\std-inv-report-v8\cleanse\cleaned</a:t>
            </a:r>
            <a:r>
              <a:rPr lang="en-US" altLang="zh-CN" noProof="1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3A836F-09DA-4C2A-BBFC-983EE7D7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94" y="1660501"/>
            <a:ext cx="10463212" cy="37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1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4370" y="2905536"/>
            <a:ext cx="5959013" cy="2954241"/>
          </a:xfrm>
        </p:spPr>
        <p:txBody>
          <a:bodyPr rtlCol="0"/>
          <a:lstStyle/>
          <a:p>
            <a:pPr marL="0" indent="0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zh-CN" altLang="en-US" sz="3200" dirty="0"/>
              <a:t>数据分析</a:t>
            </a:r>
            <a:endParaRPr lang="en-US" altLang="zh-CN" sz="3200" dirty="0"/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以清洗程序清洗后的输出数据作为输入</a:t>
            </a:r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分析程序处理完成后，输出所有对内分析报告所需的所有分析结果数据，详见设计文档</a:t>
            </a:r>
            <a:endParaRPr lang="en-US" altLang="zh-CN" noProof="1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功能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3" name="图片占位符 12" descr="椅子设计图纸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图片占位符 11" descr="内部建筑材料近距离图像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长方形 6" descr="底部分隔线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6" descr="顶部分隔线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686184"/>
            <a:ext cx="3932788" cy="750814"/>
          </a:xfrm>
        </p:spPr>
        <p:txBody>
          <a:bodyPr rtlCol="0"/>
          <a:lstStyle/>
          <a:p>
            <a:pPr rtl="0"/>
            <a:r>
              <a:rPr lang="zh-CN" altLang="en-US" dirty="0"/>
              <a:t>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6CEC9B-46D0-458B-BDDB-34311478A582}"/>
              </a:ext>
            </a:extLst>
          </p:cNvPr>
          <p:cNvSpPr txBox="1"/>
          <p:nvPr/>
        </p:nvSpPr>
        <p:spPr>
          <a:xfrm>
            <a:off x="424370" y="6028955"/>
            <a:ext cx="63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注：输入文件列数不可小于</a:t>
            </a:r>
            <a:r>
              <a:rPr lang="en-US" altLang="zh-CN" dirty="0"/>
              <a:t>231</a:t>
            </a:r>
            <a:r>
              <a:rPr lang="zh-CN" altLang="en-US" dirty="0"/>
              <a:t>，第一行须为列名，不可为空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7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数据分析 </a:t>
            </a:r>
            <a:r>
              <a:rPr lang="en-US" altLang="zh-CN" dirty="0"/>
              <a:t>– </a:t>
            </a:r>
            <a:r>
              <a:rPr lang="zh-CN" altLang="en-US" dirty="0"/>
              <a:t>操作步骤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41947"/>
            <a:ext cx="11340000" cy="3462172"/>
          </a:xfrm>
        </p:spPr>
        <p:txBody>
          <a:bodyPr rtlCol="0"/>
          <a:lstStyle/>
          <a:p>
            <a:r>
              <a:rPr lang="zh-CN" altLang="en-US" sz="2800" noProof="1"/>
              <a:t>打开共享目录：</a:t>
            </a:r>
            <a:r>
              <a:rPr lang="en-US" altLang="zh-CN" sz="2800" noProof="1">
                <a:hlinkClick r:id="rId3" action="ppaction://hlinkfile"/>
              </a:rPr>
              <a:t>\\10.10.3.190\std-inv-report-v8\analysis\cleaned</a:t>
            </a:r>
            <a:r>
              <a:rPr lang="zh-CN" altLang="en-US" sz="2800" noProof="1"/>
              <a:t> </a:t>
            </a:r>
            <a:endParaRPr lang="en-US" altLang="zh-CN" sz="2800" noProof="1"/>
          </a:p>
          <a:p>
            <a:r>
              <a:rPr lang="zh-CN" altLang="en-US" sz="2800" noProof="1"/>
              <a:t>粘贴或者拖拽需要分析的已清洗数据文件至上述目录</a:t>
            </a:r>
            <a:endParaRPr lang="en-US" altLang="zh-CN" sz="2800" noProof="1"/>
          </a:p>
          <a:p>
            <a:pPr rtl="0"/>
            <a:r>
              <a:rPr lang="zh-CN" altLang="en-US" sz="2800" noProof="1"/>
              <a:t>等待约</a:t>
            </a:r>
            <a:r>
              <a:rPr lang="en-US" altLang="zh-CN" sz="2800" noProof="1"/>
              <a:t>3</a:t>
            </a:r>
            <a:r>
              <a:rPr lang="zh-CN" altLang="en-US" sz="2800" noProof="1"/>
              <a:t>分钟</a:t>
            </a:r>
            <a:endParaRPr lang="en-US" altLang="zh-CN" sz="2800" noProof="1"/>
          </a:p>
          <a:p>
            <a:r>
              <a:rPr lang="zh-CN" altLang="en-US" sz="2800" noProof="1"/>
              <a:t>清洗后的文件将会出现在： </a:t>
            </a:r>
            <a:r>
              <a:rPr lang="en-US" altLang="zh-CN" sz="2800" noProof="1">
                <a:hlinkClick r:id="rId4" action="ppaction://hlinkfile"/>
              </a:rPr>
              <a:t>\\10.10.3.190\std-inv-report-v8\analysis\result</a:t>
            </a:r>
            <a:r>
              <a:rPr lang="en-US" altLang="zh-CN" sz="2800" noProof="1"/>
              <a:t> </a:t>
            </a:r>
          </a:p>
          <a:p>
            <a:pPr rtl="0"/>
            <a:endParaRPr lang="en-US" altLang="zh-CN" noProof="1"/>
          </a:p>
          <a:p>
            <a:pPr rtl="0"/>
            <a:endParaRPr lang="en-US" altLang="zh-CN" noProof="1"/>
          </a:p>
          <a:p>
            <a:pPr rtl="0"/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95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445_TF16411248.potx" id="{6DD24CBE-CAF5-4640-8872-D7C5B3DB73D1}" vid="{B3BBDA69-B286-4C28-B36C-B70C39F401C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43E42B-7C8A-4AB1-9F29-E7D83A36D5D6}">
  <ds:schemaRefs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建筑融资演讲稿</Template>
  <TotalTime>0</TotalTime>
  <Words>541</Words>
  <Application>Microsoft Office PowerPoint</Application>
  <PresentationFormat>宽屏</PresentationFormat>
  <Paragraphs>117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Microsoft YaHei UI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应用程序操作指引</vt:lpstr>
      <vt:lpstr>主要功能</vt:lpstr>
      <vt:lpstr>功能1</vt:lpstr>
      <vt:lpstr>原始调查数据文件格式要求</vt:lpstr>
      <vt:lpstr>数据清洗 – 操作步骤</vt:lpstr>
      <vt:lpstr>粘贴或者拖拽需要清洗的原始调查数据文件至：\\10.10.3.190\std-inv-report-v8\cleanse\raw </vt:lpstr>
      <vt:lpstr>清洗后的文件出现在： \\10.10.3.190\std-inv-report-v8\cleanse\cleaned </vt:lpstr>
      <vt:lpstr>功能2</vt:lpstr>
      <vt:lpstr>数据分析 – 操作步骤</vt:lpstr>
      <vt:lpstr>粘贴或者拖拽需要分析的已清洗数据文件至：\\10.10.3.190\std-inv-report-v8\analysis\cleaned </vt:lpstr>
      <vt:lpstr>分析结果出现在： \\10.10.3.190\std-inv-report-v8\analysis\result </vt:lpstr>
      <vt:lpstr>分析结果出现在： \\10.10.3.190\std-inv-report-v8\analysis\result </vt:lpstr>
      <vt:lpstr>应用程序性能</vt:lpstr>
      <vt:lpstr>运行环境配置</vt:lpstr>
      <vt:lpstr>输入数据</vt:lpstr>
      <vt:lpstr>性能统计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2018-11-14T11:20:45Z</dcterms:created>
  <dcterms:modified xsi:type="dcterms:W3CDTF">2018-11-14T14:36:00Z</dcterms:modified>
</cp:coreProperties>
</file>