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71" r:id="rId5"/>
    <p:sldId id="272" r:id="rId6"/>
    <p:sldId id="259" r:id="rId7"/>
    <p:sldId id="260" r:id="rId8"/>
    <p:sldId id="261" r:id="rId9"/>
    <p:sldId id="268" r:id="rId10"/>
    <p:sldId id="273" r:id="rId11"/>
    <p:sldId id="278" r:id="rId12"/>
    <p:sldId id="262" r:id="rId13"/>
    <p:sldId id="263" r:id="rId14"/>
    <p:sldId id="269" r:id="rId15"/>
    <p:sldId id="274" r:id="rId16"/>
    <p:sldId id="275" r:id="rId17"/>
    <p:sldId id="279" r:id="rId18"/>
    <p:sldId id="265" r:id="rId19"/>
    <p:sldId id="266" r:id="rId20"/>
    <p:sldId id="267" r:id="rId21"/>
    <p:sldId id="270" r:id="rId22"/>
    <p:sldId id="277"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A00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66" autoAdjust="0"/>
  </p:normalViewPr>
  <p:slideViewPr>
    <p:cSldViewPr snapToGrid="0">
      <p:cViewPr varScale="1">
        <p:scale>
          <a:sx n="129" d="100"/>
          <a:sy n="129" d="100"/>
        </p:scale>
        <p:origin x="149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7C74A-E49D-49DE-8E9E-42B4DBBD4657}" type="datetimeFigureOut">
              <a:rPr lang="zh-CN" altLang="en-US" smtClean="0"/>
              <a:t>2024/10/22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AB621B-CBB4-4AC6-B7A1-13262C8F997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esearchgate.net/institution/Joef_Stefan_Institute?_tp=eyJjb250ZXh0Ijp7ImZpcnN0UGFnZSI6InByb2ZpbGUiLCJwYWdlIjoicHJvZmlsZSIsInByZXZpb3VzUGFnZSI6InByb2ZpbGUifX0" TargetMode="External"/><Relationship Id="rId7" Type="http://schemas.openxmlformats.org/officeDocument/2006/relationships/hyperlink" Target="http://kt.ijs.si/bernard/mdts/"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kt.ijs.si/ljupco_todorovski/ldb/" TargetMode="External"/><Relationship Id="rId5" Type="http://schemas.openxmlformats.org/officeDocument/2006/relationships/hyperlink" Target="http://cll.stanford.edu/research/ongoing/process/" TargetMode="External"/><Relationship Id="rId4" Type="http://schemas.openxmlformats.org/officeDocument/2006/relationships/hyperlink" Target="https://kt.ijs.si/ljupco_todorovski/ed/"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52525"/>
                </a:solidFill>
                <a:effectLst/>
                <a:latin typeface="Roboto" panose="02000000000000000000" pitchFamily="2" charset="0"/>
              </a:rPr>
              <a:t>Jure: </a:t>
            </a:r>
          </a:p>
          <a:p>
            <a:r>
              <a:rPr lang="en-US" altLang="zh-CN" b="1" i="0" u="none" strike="noStrike" dirty="0" err="1">
                <a:effectLst/>
                <a:latin typeface="Roboto" panose="02000000000000000000" pitchFamily="2" charset="0"/>
                <a:hlinkClick r:id="rId3"/>
              </a:rPr>
              <a:t>Jožef</a:t>
            </a:r>
            <a:r>
              <a:rPr lang="en-US" altLang="zh-CN" b="1" i="0" u="none" strike="noStrike" dirty="0">
                <a:effectLst/>
                <a:latin typeface="Roboto" panose="02000000000000000000" pitchFamily="2" charset="0"/>
                <a:hlinkClick r:id="rId3"/>
              </a:rPr>
              <a:t> Stefan Institute</a:t>
            </a:r>
            <a:r>
              <a:rPr lang="zh-CN" altLang="en-US" b="0" i="0" u="none" strike="noStrike" dirty="0">
                <a:solidFill>
                  <a:srgbClr val="252525"/>
                </a:solidFill>
                <a:effectLst/>
                <a:latin typeface="Roboto" panose="02000000000000000000" pitchFamily="2" charset="0"/>
              </a:rPr>
              <a:t>研究助理</a:t>
            </a:r>
            <a:endParaRPr lang="en-US" altLang="zh-CN" b="0" i="0" u="none" strike="noStrike" dirty="0">
              <a:solidFill>
                <a:srgbClr val="252525"/>
              </a:solidFill>
              <a:effectLst/>
              <a:latin typeface="Roboto" panose="02000000000000000000" pitchFamily="2" charset="0"/>
            </a:endParaRPr>
          </a:p>
          <a:p>
            <a:r>
              <a:rPr lang="zh-CN" altLang="en-US" b="0" i="0" u="none" strike="noStrike" dirty="0">
                <a:solidFill>
                  <a:srgbClr val="252525"/>
                </a:solidFill>
                <a:effectLst/>
                <a:latin typeface="Roboto" panose="02000000000000000000" pitchFamily="2" charset="0"/>
              </a:rPr>
              <a:t>应该是</a:t>
            </a:r>
            <a:r>
              <a:rPr lang="en-US" altLang="zh-CN" b="0" i="0" u="none" strike="noStrike" dirty="0" err="1">
                <a:solidFill>
                  <a:srgbClr val="252525"/>
                </a:solidFill>
                <a:effectLst/>
                <a:latin typeface="Roboto" panose="02000000000000000000" pitchFamily="2" charset="0"/>
              </a:rPr>
              <a:t>saso</a:t>
            </a:r>
            <a:r>
              <a:rPr lang="zh-CN" altLang="en-US" b="0" i="0" u="none" strike="noStrike" dirty="0">
                <a:solidFill>
                  <a:srgbClr val="252525"/>
                </a:solidFill>
                <a:effectLst/>
                <a:latin typeface="Roboto" panose="02000000000000000000" pitchFamily="2" charset="0"/>
              </a:rPr>
              <a:t>的博士生</a:t>
            </a:r>
            <a:endParaRPr lang="en-US" altLang="zh-CN" b="0" i="0" u="none" strike="noStrike" dirty="0">
              <a:solidFill>
                <a:srgbClr val="252525"/>
              </a:solidFill>
              <a:effectLst/>
              <a:latin typeface="Roboto" panose="02000000000000000000" pitchFamily="2" charset="0"/>
            </a:endParaRPr>
          </a:p>
          <a:p>
            <a:r>
              <a:rPr lang="zh-CN" altLang="en-US" b="0" i="0" u="none" strike="noStrike" dirty="0">
                <a:solidFill>
                  <a:srgbClr val="252525"/>
                </a:solidFill>
                <a:effectLst/>
                <a:latin typeface="Roboto" panose="02000000000000000000" pitchFamily="2" charset="0"/>
              </a:rPr>
              <a:t>哲学博士</a:t>
            </a:r>
            <a:endParaRPr lang="en-US" altLang="zh-CN" b="0" i="0" dirty="0">
              <a:solidFill>
                <a:srgbClr val="252525"/>
              </a:solidFill>
              <a:effectLst/>
              <a:latin typeface="Roboto" panose="02000000000000000000" pitchFamily="2" charset="0"/>
            </a:endParaRPr>
          </a:p>
          <a:p>
            <a:endParaRPr lang="en-US" altLang="zh-CN" b="0" i="0" dirty="0">
              <a:solidFill>
                <a:srgbClr val="252525"/>
              </a:solidFill>
              <a:effectLst/>
              <a:latin typeface="Roboto" panose="02000000000000000000" pitchFamily="2" charset="0"/>
            </a:endParaRPr>
          </a:p>
          <a:p>
            <a:r>
              <a:rPr lang="en-US" altLang="zh-CN" b="0" i="0" dirty="0" err="1">
                <a:solidFill>
                  <a:srgbClr val="252525"/>
                </a:solidFill>
                <a:effectLst/>
                <a:latin typeface="Roboto" panose="02000000000000000000" pitchFamily="2" charset="0"/>
              </a:rPr>
              <a:t>Ljupco</a:t>
            </a:r>
            <a:r>
              <a:rPr lang="en-US" altLang="zh-CN" b="0" i="0" dirty="0">
                <a:solidFill>
                  <a:srgbClr val="252525"/>
                </a:solidFill>
                <a:effectLst/>
                <a:latin typeface="Roboto" panose="02000000000000000000" pitchFamily="2" charset="0"/>
              </a:rPr>
              <a:t>: </a:t>
            </a:r>
          </a:p>
          <a:p>
            <a:r>
              <a:rPr lang="zh-CN" altLang="en-US" b="0" i="0" dirty="0">
                <a:solidFill>
                  <a:srgbClr val="252525"/>
                </a:solidFill>
                <a:effectLst/>
                <a:latin typeface="Roboto" panose="02000000000000000000" pitchFamily="2" charset="0"/>
              </a:rPr>
              <a:t>斯坦福博士后，</a:t>
            </a:r>
            <a:r>
              <a:rPr lang="en-US" altLang="zh-CN" b="0" i="0" dirty="0">
                <a:solidFill>
                  <a:srgbClr val="000000"/>
                </a:solidFill>
                <a:effectLst/>
                <a:latin typeface="Microsoft YaHei" panose="020B0503020204020204" pitchFamily="34" charset="-122"/>
                <a:ea typeface="Microsoft YaHei" panose="020B0503020204020204" pitchFamily="34" charset="-122"/>
              </a:rPr>
              <a:t>University of Ljubljana</a:t>
            </a:r>
            <a:r>
              <a:rPr lang="zh-CN" altLang="en-US" b="0" i="0" dirty="0">
                <a:solidFill>
                  <a:srgbClr val="000000"/>
                </a:solidFill>
                <a:effectLst/>
                <a:latin typeface="Microsoft YaHei" panose="020B0503020204020204" pitchFamily="34" charset="-122"/>
                <a:ea typeface="Microsoft YaHei" panose="020B0503020204020204" pitchFamily="34" charset="-122"/>
              </a:rPr>
              <a:t>信息学教授，</a:t>
            </a:r>
            <a:endParaRPr lang="en-US" altLang="zh-CN" b="0" i="0" dirty="0">
              <a:solidFill>
                <a:srgbClr val="000000"/>
              </a:solidFill>
              <a:effectLst/>
              <a:latin typeface="Microsoft YaHei" panose="020B0503020204020204" pitchFamily="34" charset="-122"/>
              <a:ea typeface="Microsoft YaHei" panose="020B0503020204020204" pitchFamily="34" charset="-122"/>
            </a:endParaRPr>
          </a:p>
          <a:p>
            <a:r>
              <a:rPr lang="zh-CN" altLang="en-US" b="0" i="0" dirty="0">
                <a:solidFill>
                  <a:srgbClr val="000000"/>
                </a:solidFill>
                <a:effectLst/>
                <a:latin typeface="Microsoft YaHei" panose="020B0503020204020204" pitchFamily="34" charset="-122"/>
                <a:ea typeface="Microsoft YaHei" panose="020B0503020204020204" pitchFamily="34" charset="-122"/>
              </a:rPr>
              <a:t>主要兴趣是</a:t>
            </a:r>
            <a:r>
              <a:rPr lang="en-US" altLang="zh-CN" b="0" i="0" dirty="0">
                <a:solidFill>
                  <a:srgbClr val="000000"/>
                </a:solidFill>
                <a:effectLst/>
                <a:latin typeface="Microsoft YaHei" panose="020B0503020204020204" pitchFamily="34" charset="-122"/>
                <a:ea typeface="Microsoft YaHei" panose="020B0503020204020204" pitchFamily="34" charset="-122"/>
              </a:rPr>
              <a:t>Machine Learning</a:t>
            </a:r>
          </a:p>
          <a:p>
            <a:r>
              <a:rPr lang="en-US" altLang="zh-CN" b="0" i="0" dirty="0">
                <a:solidFill>
                  <a:srgbClr val="000000"/>
                </a:solidFill>
                <a:effectLst/>
                <a:latin typeface="Microsoft YaHei" panose="020B0503020204020204" pitchFamily="34" charset="-122"/>
                <a:ea typeface="Microsoft YaHei" panose="020B0503020204020204" pitchFamily="34" charset="-122"/>
              </a:rPr>
              <a:t>Computational Scientific Discovery</a:t>
            </a:r>
            <a:br>
              <a:rPr lang="en-US" altLang="zh-CN" dirty="0"/>
            </a:br>
            <a:r>
              <a:rPr lang="en-US" altLang="zh-CN" b="0" i="0" dirty="0">
                <a:effectLst/>
                <a:latin typeface="Microsoft YaHei" panose="020B0503020204020204" pitchFamily="34" charset="-122"/>
                <a:ea typeface="Microsoft YaHei" panose="020B0503020204020204" pitchFamily="34" charset="-122"/>
                <a:hlinkClick r:id="rId4"/>
              </a:rPr>
              <a:t>Equation discovery</a:t>
            </a:r>
            <a:br>
              <a:rPr lang="en-US" altLang="zh-CN" dirty="0"/>
            </a:br>
            <a:r>
              <a:rPr lang="en-US" altLang="zh-CN" b="0" i="0" dirty="0">
                <a:solidFill>
                  <a:srgbClr val="000000"/>
                </a:solidFill>
                <a:effectLst/>
                <a:latin typeface="Microsoft YaHei" panose="020B0503020204020204" pitchFamily="34" charset="-122"/>
                <a:ea typeface="Microsoft YaHei" panose="020B0503020204020204" pitchFamily="34" charset="-122"/>
              </a:rPr>
              <a:t>Learning Models of Dynamic Systems (</a:t>
            </a:r>
            <a:r>
              <a:rPr lang="en-US" altLang="zh-CN" b="0" i="0" dirty="0">
                <a:effectLst/>
                <a:latin typeface="Microsoft YaHei" panose="020B0503020204020204" pitchFamily="34" charset="-122"/>
                <a:ea typeface="Microsoft YaHei" panose="020B0503020204020204" pitchFamily="34" charset="-122"/>
                <a:hlinkClick r:id="rId5"/>
              </a:rPr>
              <a:t>Process-Based Modeling</a:t>
            </a:r>
            <a:r>
              <a:rPr lang="en-US" altLang="zh-CN" b="0" i="0" dirty="0">
                <a:solidFill>
                  <a:srgbClr val="000000"/>
                </a:solidFill>
                <a:effectLst/>
                <a:latin typeface="Microsoft YaHei" panose="020B0503020204020204" pitchFamily="34" charset="-122"/>
                <a:ea typeface="Microsoft YaHei" panose="020B0503020204020204" pitchFamily="34" charset="-122"/>
              </a:rPr>
              <a:t>)</a:t>
            </a:r>
            <a:br>
              <a:rPr lang="en-US" altLang="zh-CN" dirty="0"/>
            </a:br>
            <a:r>
              <a:rPr lang="en-US" altLang="zh-CN" b="0" i="0" dirty="0">
                <a:effectLst/>
                <a:latin typeface="Microsoft YaHei" panose="020B0503020204020204" pitchFamily="34" charset="-122"/>
                <a:ea typeface="Microsoft YaHei" panose="020B0503020204020204" pitchFamily="34" charset="-122"/>
                <a:hlinkClick r:id="rId6"/>
              </a:rPr>
              <a:t>Learning Declarative Bias for Process-Based Modeling</a:t>
            </a:r>
            <a:br>
              <a:rPr lang="en-US" altLang="zh-CN" dirty="0"/>
            </a:br>
            <a:r>
              <a:rPr lang="en-US" altLang="zh-CN" b="0" i="0" dirty="0">
                <a:solidFill>
                  <a:srgbClr val="000000"/>
                </a:solidFill>
                <a:effectLst/>
                <a:latin typeface="Microsoft YaHei" panose="020B0503020204020204" pitchFamily="34" charset="-122"/>
                <a:ea typeface="Microsoft YaHei" panose="020B0503020204020204" pitchFamily="34" charset="-122"/>
              </a:rPr>
              <a:t>Meta-Level Learning and </a:t>
            </a:r>
            <a:r>
              <a:rPr lang="en-US" altLang="zh-CN" b="0" i="0" dirty="0">
                <a:effectLst/>
                <a:latin typeface="Microsoft YaHei" panose="020B0503020204020204" pitchFamily="34" charset="-122"/>
                <a:ea typeface="Microsoft YaHei" panose="020B0503020204020204" pitchFamily="34" charset="-122"/>
                <a:hlinkClick r:id="rId7"/>
              </a:rPr>
              <a:t>Combining multiple classifiers</a:t>
            </a:r>
            <a:endParaRPr lang="en-US" altLang="zh-CN" b="0" i="0" dirty="0">
              <a:solidFill>
                <a:srgbClr val="252525"/>
              </a:solidFill>
              <a:effectLst/>
              <a:latin typeface="Roboto" panose="02000000000000000000" pitchFamily="2" charset="0"/>
            </a:endParaRPr>
          </a:p>
          <a:p>
            <a:endParaRPr lang="en-US" altLang="zh-CN" b="0" i="0" dirty="0">
              <a:solidFill>
                <a:srgbClr val="252525"/>
              </a:solidFill>
              <a:effectLst/>
              <a:latin typeface="Roboto" panose="02000000000000000000" pitchFamily="2" charset="0"/>
            </a:endParaRPr>
          </a:p>
          <a:p>
            <a:endParaRPr lang="en-US" altLang="zh-CN" b="0" i="0" dirty="0">
              <a:solidFill>
                <a:srgbClr val="252525"/>
              </a:solidFill>
              <a:effectLst/>
              <a:latin typeface="Roboto" panose="02000000000000000000" pitchFamily="2" charset="0"/>
            </a:endParaRPr>
          </a:p>
          <a:p>
            <a:endParaRPr lang="en-US" altLang="zh-CN" b="0" i="0" dirty="0">
              <a:solidFill>
                <a:srgbClr val="252525"/>
              </a:solidFill>
              <a:effectLst/>
              <a:latin typeface="Roboto" panose="02000000000000000000" pitchFamily="2" charset="0"/>
            </a:endParaRPr>
          </a:p>
          <a:p>
            <a:r>
              <a:rPr lang="en-US" altLang="zh-CN" b="0" i="0" dirty="0" err="1">
                <a:solidFill>
                  <a:srgbClr val="252525"/>
                </a:solidFill>
                <a:effectLst/>
                <a:latin typeface="Roboto" panose="02000000000000000000" pitchFamily="2" charset="0"/>
              </a:rPr>
              <a:t>Sašo</a:t>
            </a:r>
            <a:r>
              <a:rPr lang="en-US" altLang="zh-CN" b="0" i="0" dirty="0">
                <a:solidFill>
                  <a:srgbClr val="252525"/>
                </a:solidFill>
                <a:effectLst/>
                <a:latin typeface="Roboto" panose="02000000000000000000" pitchFamily="2" charset="0"/>
              </a:rPr>
              <a:t> </a:t>
            </a:r>
            <a:r>
              <a:rPr lang="en-US" altLang="zh-CN" b="0" i="0" dirty="0" err="1">
                <a:solidFill>
                  <a:srgbClr val="252525"/>
                </a:solidFill>
                <a:effectLst/>
                <a:latin typeface="Roboto" panose="02000000000000000000" pitchFamily="2" charset="0"/>
              </a:rPr>
              <a:t>Džeroski</a:t>
            </a:r>
            <a:r>
              <a:rPr lang="en-US" altLang="zh-CN" b="0" i="0" dirty="0">
                <a:solidFill>
                  <a:srgbClr val="252525"/>
                </a:solidFill>
                <a:effectLst/>
                <a:latin typeface="Roboto" panose="02000000000000000000" pitchFamily="2" charset="0"/>
              </a:rPr>
              <a:t> </a:t>
            </a:r>
            <a:r>
              <a:rPr lang="zh-CN" altLang="en-US" b="0" i="0" dirty="0">
                <a:solidFill>
                  <a:srgbClr val="252525"/>
                </a:solidFill>
                <a:effectLst/>
                <a:latin typeface="Roboto" panose="02000000000000000000" pitchFamily="2" charset="0"/>
              </a:rPr>
              <a:t>是约瑟夫</a:t>
            </a:r>
            <a:r>
              <a:rPr lang="en-US" altLang="zh-CN" b="0" i="0" dirty="0">
                <a:solidFill>
                  <a:srgbClr val="252525"/>
                </a:solidFill>
                <a:effectLst/>
                <a:latin typeface="Roboto" panose="02000000000000000000" pitchFamily="2" charset="0"/>
              </a:rPr>
              <a:t>·</a:t>
            </a:r>
            <a:r>
              <a:rPr lang="zh-CN" altLang="en-US" b="0" i="0" dirty="0">
                <a:solidFill>
                  <a:srgbClr val="252525"/>
                </a:solidFill>
                <a:effectLst/>
                <a:latin typeface="Roboto" panose="02000000000000000000" pitchFamily="2" charset="0"/>
              </a:rPr>
              <a:t>斯蒂芬研究所 </a:t>
            </a:r>
            <a:r>
              <a:rPr lang="en-US" altLang="zh-CN" b="0" i="0" dirty="0">
                <a:solidFill>
                  <a:srgbClr val="252525"/>
                </a:solidFill>
                <a:effectLst/>
                <a:latin typeface="Roboto" panose="02000000000000000000" pitchFamily="2" charset="0"/>
              </a:rPr>
              <a:t>(</a:t>
            </a:r>
            <a:r>
              <a:rPr lang="zh-CN" altLang="en-US" b="0" i="0" dirty="0">
                <a:solidFill>
                  <a:srgbClr val="252525"/>
                </a:solidFill>
                <a:effectLst/>
                <a:latin typeface="Roboto" panose="02000000000000000000" pitchFamily="2" charset="0"/>
              </a:rPr>
              <a:t>斯洛文尼亚卢布尔雅那</a:t>
            </a:r>
            <a:r>
              <a:rPr lang="en-US" altLang="zh-CN" b="0" i="0" dirty="0">
                <a:solidFill>
                  <a:srgbClr val="252525"/>
                </a:solidFill>
                <a:effectLst/>
                <a:latin typeface="Roboto" panose="02000000000000000000" pitchFamily="2" charset="0"/>
              </a:rPr>
              <a:t>) </a:t>
            </a:r>
            <a:r>
              <a:rPr lang="zh-CN" altLang="en-US" b="0" i="0" dirty="0">
                <a:solidFill>
                  <a:srgbClr val="252525"/>
                </a:solidFill>
                <a:effectLst/>
                <a:latin typeface="Roboto" panose="02000000000000000000" pitchFamily="2" charset="0"/>
              </a:rPr>
              <a:t>知识技术系主任，也是约瑟夫</a:t>
            </a:r>
            <a:r>
              <a:rPr lang="en-US" altLang="zh-CN" b="0" i="0" dirty="0">
                <a:solidFill>
                  <a:srgbClr val="252525"/>
                </a:solidFill>
                <a:effectLst/>
                <a:latin typeface="Roboto" panose="02000000000000000000" pitchFamily="2" charset="0"/>
              </a:rPr>
              <a:t>·</a:t>
            </a:r>
            <a:r>
              <a:rPr lang="zh-CN" altLang="en-US" b="0" i="0" dirty="0">
                <a:solidFill>
                  <a:srgbClr val="252525"/>
                </a:solidFill>
                <a:effectLst/>
                <a:latin typeface="Roboto" panose="02000000000000000000" pitchFamily="2" charset="0"/>
              </a:rPr>
              <a:t>斯蒂芬国际研究生院的全职教授。他还是欧洲航天局 </a:t>
            </a:r>
            <a:r>
              <a:rPr lang="en-US" altLang="zh-CN" b="0" i="0" dirty="0">
                <a:solidFill>
                  <a:srgbClr val="252525"/>
                </a:solidFill>
                <a:effectLst/>
                <a:latin typeface="Roboto" panose="02000000000000000000" pitchFamily="2" charset="0"/>
              </a:rPr>
              <a:t>(</a:t>
            </a:r>
            <a:r>
              <a:rPr lang="zh-CN" altLang="en-US" b="0" i="0" dirty="0">
                <a:solidFill>
                  <a:srgbClr val="252525"/>
                </a:solidFill>
                <a:effectLst/>
                <a:latin typeface="Roboto" panose="02000000000000000000" pitchFamily="2" charset="0"/>
              </a:rPr>
              <a:t>意大利弗拉斯卡蒂</a:t>
            </a:r>
            <a:r>
              <a:rPr lang="en-US" altLang="zh-CN" b="0" i="0" dirty="0">
                <a:solidFill>
                  <a:srgbClr val="252525"/>
                </a:solidFill>
                <a:effectLst/>
                <a:latin typeface="Roboto" panose="02000000000000000000" pitchFamily="2" charset="0"/>
              </a:rPr>
              <a:t>) </a:t>
            </a:r>
            <a:r>
              <a:rPr lang="zh-CN" altLang="en-US" b="0" i="0" dirty="0">
                <a:solidFill>
                  <a:srgbClr val="252525"/>
                </a:solidFill>
                <a:effectLst/>
                <a:latin typeface="Roboto" panose="02000000000000000000" pitchFamily="2" charset="0"/>
              </a:rPr>
              <a:t>的客座教授。他是欧洲人工智能协会 </a:t>
            </a:r>
            <a:r>
              <a:rPr lang="en-US" altLang="zh-CN" b="0" i="0" dirty="0">
                <a:solidFill>
                  <a:srgbClr val="252525"/>
                </a:solidFill>
                <a:effectLst/>
                <a:latin typeface="Roboto" panose="02000000000000000000" pitchFamily="2" charset="0"/>
              </a:rPr>
              <a:t>(</a:t>
            </a:r>
            <a:r>
              <a:rPr lang="en-US" altLang="zh-CN" b="0" i="0" dirty="0" err="1">
                <a:solidFill>
                  <a:srgbClr val="252525"/>
                </a:solidFill>
                <a:effectLst/>
                <a:latin typeface="Roboto" panose="02000000000000000000" pitchFamily="2" charset="0"/>
              </a:rPr>
              <a:t>EurAI</a:t>
            </a:r>
            <a:r>
              <a:rPr lang="en-US" altLang="zh-CN" b="0" i="0" dirty="0">
                <a:solidFill>
                  <a:srgbClr val="252525"/>
                </a:solidFill>
                <a:effectLst/>
                <a:latin typeface="Roboto" panose="02000000000000000000" pitchFamily="2" charset="0"/>
              </a:rPr>
              <a:t>) </a:t>
            </a:r>
            <a:r>
              <a:rPr lang="zh-CN" altLang="en-US" b="0" i="0" dirty="0">
                <a:solidFill>
                  <a:srgbClr val="252525"/>
                </a:solidFill>
                <a:effectLst/>
                <a:latin typeface="Roboto" panose="02000000000000000000" pitchFamily="2" charset="0"/>
              </a:rPr>
              <a:t>的研究员，以表彰他在“人工智能领域的开创性工作”。他是马其顿科学与艺术学院院士和欧洲科学院院士。他的工作重点是科学人工智能。他与他的团队开发了机器学习方法，这些方法可以在有领域知识的情况下从复杂数据中学习可解释的模型：这些方法包括多目标预测、半监督和关系学习以及从数据流中学习的方法。他还开发了计算科学发现的方法，包括学习动态系统可解释模型的方法。这些方法已成功应用于许多不同的应用领域（环境科学，包括生态学</a:t>
            </a:r>
            <a:r>
              <a:rPr lang="en-US" altLang="zh-CN" b="0" i="0" dirty="0">
                <a:solidFill>
                  <a:srgbClr val="252525"/>
                </a:solidFill>
                <a:effectLst/>
                <a:latin typeface="Roboto" panose="02000000000000000000" pitchFamily="2" charset="0"/>
              </a:rPr>
              <a:t>/</a:t>
            </a:r>
            <a:r>
              <a:rPr lang="zh-CN" altLang="en-US" b="0" i="0" dirty="0">
                <a:solidFill>
                  <a:srgbClr val="252525"/>
                </a:solidFill>
                <a:effectLst/>
                <a:latin typeface="Roboto" panose="02000000000000000000" pitchFamily="2" charset="0"/>
              </a:rPr>
              <a:t>生态建模，以及生命科学，包括系统生物学</a:t>
            </a:r>
            <a:r>
              <a:rPr lang="en-US" altLang="zh-CN" b="0" i="0" dirty="0">
                <a:solidFill>
                  <a:srgbClr val="252525"/>
                </a:solidFill>
                <a:effectLst/>
                <a:latin typeface="Roboto" panose="02000000000000000000" pitchFamily="2" charset="0"/>
              </a:rPr>
              <a:t>/</a:t>
            </a:r>
            <a:r>
              <a:rPr lang="zh-CN" altLang="en-US" b="0" i="0" dirty="0">
                <a:solidFill>
                  <a:srgbClr val="252525"/>
                </a:solidFill>
                <a:effectLst/>
                <a:latin typeface="Roboto" panose="02000000000000000000" pitchFamily="2" charset="0"/>
              </a:rPr>
              <a:t>系统医学）。他参与了许多国际和国家研究项目，目前包括欧盟资助的项目 </a:t>
            </a:r>
            <a:r>
              <a:rPr lang="en-US" altLang="zh-CN" b="0" i="0" dirty="0">
                <a:solidFill>
                  <a:srgbClr val="252525"/>
                </a:solidFill>
                <a:effectLst/>
                <a:latin typeface="Roboto" panose="02000000000000000000" pitchFamily="2" charset="0"/>
              </a:rPr>
              <a:t>TAILOR</a:t>
            </a:r>
            <a:r>
              <a:rPr lang="zh-CN" altLang="en-US" b="0" i="0" dirty="0">
                <a:solidFill>
                  <a:srgbClr val="252525"/>
                </a:solidFill>
                <a:effectLst/>
                <a:latin typeface="Roboto" panose="02000000000000000000" pitchFamily="2" charset="0"/>
              </a:rPr>
              <a:t>、</a:t>
            </a:r>
            <a:r>
              <a:rPr lang="en-US" altLang="zh-CN" b="0" i="0" dirty="0">
                <a:solidFill>
                  <a:srgbClr val="252525"/>
                </a:solidFill>
                <a:effectLst/>
                <a:latin typeface="Roboto" panose="02000000000000000000" pitchFamily="2" charset="0"/>
              </a:rPr>
              <a:t>ELIAS</a:t>
            </a:r>
            <a:r>
              <a:rPr lang="zh-CN" altLang="en-US" b="0" i="0" dirty="0">
                <a:solidFill>
                  <a:srgbClr val="252525"/>
                </a:solidFill>
                <a:effectLst/>
                <a:latin typeface="Roboto" panose="02000000000000000000" pitchFamily="2" charset="0"/>
              </a:rPr>
              <a:t>、</a:t>
            </a:r>
            <a:r>
              <a:rPr lang="en-US" altLang="zh-CN" b="0" i="0" dirty="0">
                <a:solidFill>
                  <a:srgbClr val="252525"/>
                </a:solidFill>
                <a:effectLst/>
                <a:latin typeface="Roboto" panose="02000000000000000000" pitchFamily="2" charset="0"/>
              </a:rPr>
              <a:t>ASSAS</a:t>
            </a:r>
            <a:r>
              <a:rPr lang="zh-CN" altLang="en-US" b="0" i="0" dirty="0">
                <a:solidFill>
                  <a:srgbClr val="252525"/>
                </a:solidFill>
                <a:effectLst/>
                <a:latin typeface="Roboto" panose="02000000000000000000" pitchFamily="2" charset="0"/>
              </a:rPr>
              <a:t>、</a:t>
            </a:r>
            <a:r>
              <a:rPr lang="en-US" altLang="zh-CN" b="0" i="0" dirty="0">
                <a:solidFill>
                  <a:srgbClr val="252525"/>
                </a:solidFill>
                <a:effectLst/>
                <a:latin typeface="Roboto" panose="02000000000000000000" pitchFamily="2" charset="0"/>
              </a:rPr>
              <a:t>PARC </a:t>
            </a:r>
            <a:r>
              <a:rPr lang="zh-CN" altLang="en-US" b="0" i="0" dirty="0">
                <a:solidFill>
                  <a:srgbClr val="252525"/>
                </a:solidFill>
                <a:effectLst/>
                <a:latin typeface="Roboto" panose="02000000000000000000" pitchFamily="2" charset="0"/>
              </a:rPr>
              <a:t>和 </a:t>
            </a:r>
            <a:r>
              <a:rPr lang="en-US" altLang="zh-CN" b="0" i="0" dirty="0">
                <a:solidFill>
                  <a:srgbClr val="252525"/>
                </a:solidFill>
                <a:effectLst/>
                <a:latin typeface="Roboto" panose="02000000000000000000" pitchFamily="2" charset="0"/>
              </a:rPr>
              <a:t>INQUIRE</a:t>
            </a:r>
            <a:r>
              <a:rPr lang="zh-CN" altLang="en-US" b="0" i="0" dirty="0">
                <a:solidFill>
                  <a:srgbClr val="252525"/>
                </a:solidFill>
                <a:effectLst/>
                <a:latin typeface="Roboto" panose="02000000000000000000" pitchFamily="2" charset="0"/>
              </a:rPr>
              <a:t>。他组织了许多重要的国际会议，包括 </a:t>
            </a:r>
            <a:r>
              <a:rPr lang="en-US" altLang="zh-CN" b="0" i="0" dirty="0">
                <a:solidFill>
                  <a:srgbClr val="252525"/>
                </a:solidFill>
                <a:effectLst/>
                <a:latin typeface="Roboto" panose="02000000000000000000" pitchFamily="2" charset="0"/>
              </a:rPr>
              <a:t>ECML PKDD 2017</a:t>
            </a:r>
            <a:r>
              <a:rPr lang="zh-CN" altLang="en-US" b="0" i="0" dirty="0">
                <a:solidFill>
                  <a:srgbClr val="252525"/>
                </a:solidFill>
                <a:effectLst/>
                <a:latin typeface="Roboto" panose="02000000000000000000" pitchFamily="2" charset="0"/>
              </a:rPr>
              <a:t>、</a:t>
            </a:r>
            <a:r>
              <a:rPr lang="en-US" altLang="zh-CN" b="0" i="0" dirty="0">
                <a:solidFill>
                  <a:srgbClr val="252525"/>
                </a:solidFill>
                <a:effectLst/>
                <a:latin typeface="Roboto" panose="02000000000000000000" pitchFamily="2" charset="0"/>
              </a:rPr>
              <a:t>ICML 2005 </a:t>
            </a:r>
            <a:r>
              <a:rPr lang="zh-CN" altLang="en-US" b="0" i="0" dirty="0">
                <a:solidFill>
                  <a:srgbClr val="252525"/>
                </a:solidFill>
                <a:effectLst/>
                <a:latin typeface="Roboto" panose="02000000000000000000" pitchFamily="2" charset="0"/>
              </a:rPr>
              <a:t>和 </a:t>
            </a:r>
            <a:r>
              <a:rPr lang="en-US" altLang="zh-CN" b="0" i="0" dirty="0">
                <a:solidFill>
                  <a:srgbClr val="252525"/>
                </a:solidFill>
                <a:effectLst/>
                <a:latin typeface="Roboto" panose="02000000000000000000" pitchFamily="2" charset="0"/>
              </a:rPr>
              <a:t>1999</a:t>
            </a:r>
            <a:r>
              <a:rPr lang="zh-CN" altLang="en-US" b="0" i="0" dirty="0">
                <a:solidFill>
                  <a:srgbClr val="252525"/>
                </a:solidFill>
                <a:effectLst/>
                <a:latin typeface="Roboto" panose="02000000000000000000" pitchFamily="2" charset="0"/>
              </a:rPr>
              <a:t>、</a:t>
            </a:r>
            <a:r>
              <a:rPr lang="en-US" altLang="zh-CN" b="0" i="0" dirty="0">
                <a:solidFill>
                  <a:srgbClr val="252525"/>
                </a:solidFill>
                <a:effectLst/>
                <a:latin typeface="Roboto" panose="02000000000000000000" pitchFamily="2" charset="0"/>
              </a:rPr>
              <a:t>DS 2019 </a:t>
            </a:r>
            <a:r>
              <a:rPr lang="zh-CN" altLang="en-US" b="0" i="0" dirty="0">
                <a:solidFill>
                  <a:srgbClr val="252525"/>
                </a:solidFill>
                <a:effectLst/>
                <a:latin typeface="Roboto" panose="02000000000000000000" pitchFamily="2" charset="0"/>
              </a:rPr>
              <a:t>和 </a:t>
            </a:r>
            <a:r>
              <a:rPr lang="en-US" altLang="zh-CN" b="0" i="0" dirty="0">
                <a:solidFill>
                  <a:srgbClr val="252525"/>
                </a:solidFill>
                <a:effectLst/>
                <a:latin typeface="Roboto" panose="02000000000000000000" pitchFamily="2" charset="0"/>
              </a:rPr>
              <a:t>2014</a:t>
            </a:r>
            <a:r>
              <a:rPr lang="zh-CN" altLang="en-US" b="0" i="0" dirty="0">
                <a:solidFill>
                  <a:srgbClr val="252525"/>
                </a:solidFill>
                <a:effectLst/>
                <a:latin typeface="Roboto" panose="02000000000000000000" pitchFamily="2" charset="0"/>
              </a:rPr>
              <a:t>、</a:t>
            </a:r>
            <a:r>
              <a:rPr lang="en-US" altLang="zh-CN" b="0" i="0" dirty="0">
                <a:solidFill>
                  <a:srgbClr val="252525"/>
                </a:solidFill>
                <a:effectLst/>
                <a:latin typeface="Roboto" panose="02000000000000000000" pitchFamily="2" charset="0"/>
              </a:rPr>
              <a:t>MLSB 2010 </a:t>
            </a:r>
            <a:r>
              <a:rPr lang="zh-CN" altLang="en-US" b="0" i="0" dirty="0">
                <a:solidFill>
                  <a:srgbClr val="252525"/>
                </a:solidFill>
                <a:effectLst/>
                <a:latin typeface="Roboto" panose="02000000000000000000" pitchFamily="2" charset="0"/>
              </a:rPr>
              <a:t>和 </a:t>
            </a:r>
            <a:r>
              <a:rPr lang="en-US" altLang="zh-CN" b="0" i="0" dirty="0">
                <a:solidFill>
                  <a:srgbClr val="252525"/>
                </a:solidFill>
                <a:effectLst/>
                <a:latin typeface="Roboto" panose="02000000000000000000" pitchFamily="2" charset="0"/>
              </a:rPr>
              <a:t>2009 </a:t>
            </a:r>
            <a:r>
              <a:rPr lang="zh-CN" altLang="en-US" b="0" i="0" dirty="0">
                <a:solidFill>
                  <a:srgbClr val="252525"/>
                </a:solidFill>
                <a:effectLst/>
                <a:latin typeface="Roboto" panose="02000000000000000000" pitchFamily="2" charset="0"/>
              </a:rPr>
              <a:t>以及 </a:t>
            </a:r>
            <a:r>
              <a:rPr lang="en-US" altLang="zh-CN" b="0" i="0" dirty="0">
                <a:solidFill>
                  <a:srgbClr val="252525"/>
                </a:solidFill>
                <a:effectLst/>
                <a:latin typeface="Roboto" panose="02000000000000000000" pitchFamily="2" charset="0"/>
              </a:rPr>
              <a:t>ILP 1999 </a:t>
            </a:r>
            <a:r>
              <a:rPr lang="zh-CN" altLang="en-US" b="0" i="0" dirty="0">
                <a:solidFill>
                  <a:srgbClr val="252525"/>
                </a:solidFill>
                <a:effectLst/>
                <a:latin typeface="Roboto" panose="02000000000000000000" pitchFamily="2" charset="0"/>
              </a:rPr>
              <a:t>和 </a:t>
            </a:r>
            <a:r>
              <a:rPr lang="en-US" altLang="zh-CN" b="0" i="0" dirty="0">
                <a:solidFill>
                  <a:srgbClr val="252525"/>
                </a:solidFill>
                <a:effectLst/>
                <a:latin typeface="Roboto" panose="02000000000000000000" pitchFamily="2" charset="0"/>
              </a:rPr>
              <a:t>1997</a:t>
            </a:r>
            <a:r>
              <a:rPr lang="zh-CN" altLang="en-US" b="0" i="0" dirty="0">
                <a:solidFill>
                  <a:srgbClr val="252525"/>
                </a:solidFill>
                <a:effectLst/>
                <a:latin typeface="Roboto" panose="02000000000000000000" pitchFamily="2" charset="0"/>
              </a:rPr>
              <a:t>。</a:t>
            </a:r>
            <a:endParaRPr lang="zh-CN" altLang="en-US" dirty="0"/>
          </a:p>
        </p:txBody>
      </p:sp>
      <p:sp>
        <p:nvSpPr>
          <p:cNvPr id="4" name="灯片编号占位符 3"/>
          <p:cNvSpPr>
            <a:spLocks noGrp="1"/>
          </p:cNvSpPr>
          <p:nvPr>
            <p:ph type="sldNum" sz="quarter" idx="5"/>
          </p:nvPr>
        </p:nvSpPr>
        <p:spPr/>
        <p:txBody>
          <a:bodyPr/>
          <a:lstStyle/>
          <a:p>
            <a:fld id="{4CAB621B-CBB4-4AC6-B7A1-13262C8F997B}" type="slidenum">
              <a:rPr lang="zh-CN" altLang="en-US" smtClean="0"/>
              <a:t>2</a:t>
            </a:fld>
            <a:endParaRPr lang="zh-CN" altLang="en-US"/>
          </a:p>
        </p:txBody>
      </p:sp>
    </p:spTree>
    <p:extLst>
      <p:ext uri="{BB962C8B-B14F-4D97-AF65-F5344CB8AC3E}">
        <p14:creationId xmlns:p14="http://schemas.microsoft.com/office/powerpoint/2010/main" val="1169992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公式发现和逻辑推理的关系</a:t>
            </a:r>
          </a:p>
        </p:txBody>
      </p:sp>
      <p:sp>
        <p:nvSpPr>
          <p:cNvPr id="4" name="灯片编号占位符 3"/>
          <p:cNvSpPr>
            <a:spLocks noGrp="1"/>
          </p:cNvSpPr>
          <p:nvPr>
            <p:ph type="sldNum" sz="quarter" idx="5"/>
          </p:nvPr>
        </p:nvSpPr>
        <p:spPr/>
        <p:txBody>
          <a:bodyPr/>
          <a:lstStyle/>
          <a:p>
            <a:fld id="{4CAB621B-CBB4-4AC6-B7A1-13262C8F997B}" type="slidenum">
              <a:rPr lang="zh-CN" altLang="en-US" smtClean="0"/>
              <a:t>3</a:t>
            </a:fld>
            <a:endParaRPr lang="zh-CN" altLang="en-US"/>
          </a:p>
        </p:txBody>
      </p:sp>
    </p:spTree>
    <p:extLst>
      <p:ext uri="{BB962C8B-B14F-4D97-AF65-F5344CB8AC3E}">
        <p14:creationId xmlns:p14="http://schemas.microsoft.com/office/powerpoint/2010/main" val="3205181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总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163781" y="1122363"/>
            <a:ext cx="9975273" cy="2036473"/>
          </a:xfrm>
        </p:spPr>
        <p:txBody>
          <a:bodyPr anchor="b">
            <a:normAutofit/>
          </a:bodyPr>
          <a:lstStyle>
            <a:lvl1pPr algn="ctr">
              <a:defRPr sz="4000" b="1">
                <a:latin typeface="3ds Light" panose="02000503020000020004" pitchFamily="2" charset="0"/>
                <a:cs typeface="Arial" panose="020B0604020202020204" pitchFamily="34" charset="0"/>
              </a:defRPr>
            </a:lvl1pPr>
          </a:lstStyle>
          <a:p>
            <a:r>
              <a:rPr lang="en-US" altLang="zh-CN" dirty="0"/>
              <a:t>Title </a:t>
            </a:r>
            <a:r>
              <a:rPr lang="en-US" altLang="zh-CN" dirty="0" err="1"/>
              <a:t>Title</a:t>
            </a:r>
            <a:r>
              <a:rPr lang="en-US" altLang="zh-CN" dirty="0"/>
              <a:t> </a:t>
            </a:r>
            <a:r>
              <a:rPr lang="en-US" altLang="zh-CN" dirty="0" err="1"/>
              <a:t>Title</a:t>
            </a:r>
            <a:r>
              <a:rPr lang="en-US" altLang="zh-CN" dirty="0"/>
              <a:t> </a:t>
            </a:r>
            <a:r>
              <a:rPr lang="en-US" altLang="zh-CN" dirty="0" err="1"/>
              <a:t>Title</a:t>
            </a:r>
            <a:r>
              <a:rPr lang="en-US" altLang="zh-CN" dirty="0"/>
              <a:t> </a:t>
            </a:r>
            <a:r>
              <a:rPr lang="en-US" altLang="zh-CN" dirty="0" err="1"/>
              <a:t>Title</a:t>
            </a:r>
            <a:r>
              <a:rPr lang="en-US" altLang="zh-CN" dirty="0"/>
              <a:t> Title</a:t>
            </a:r>
            <a:endParaRPr lang="zh-CN" altLang="en-US" dirty="0"/>
          </a:p>
        </p:txBody>
      </p:sp>
      <p:grpSp>
        <p:nvGrpSpPr>
          <p:cNvPr id="7" name="组合 6"/>
          <p:cNvGrpSpPr/>
          <p:nvPr userDrawn="1"/>
        </p:nvGrpSpPr>
        <p:grpSpPr>
          <a:xfrm>
            <a:off x="0" y="4480706"/>
            <a:ext cx="12192000" cy="2387600"/>
            <a:chOff x="-10400" y="3574631"/>
            <a:chExt cx="9162563" cy="1586287"/>
          </a:xfrm>
        </p:grpSpPr>
        <p:grpSp>
          <p:nvGrpSpPr>
            <p:cNvPr id="8" name="组合 7"/>
            <p:cNvGrpSpPr/>
            <p:nvPr userDrawn="1"/>
          </p:nvGrpSpPr>
          <p:grpSpPr>
            <a:xfrm>
              <a:off x="-10400" y="3574631"/>
              <a:ext cx="9162563" cy="1586287"/>
              <a:chOff x="-10400" y="3574631"/>
              <a:chExt cx="9162563" cy="1586287"/>
            </a:xfrm>
          </p:grpSpPr>
          <p:pic>
            <p:nvPicPr>
              <p:cNvPr id="10" name="图片 9"/>
              <p:cNvPicPr>
                <a:picLocks noChangeAspect="1"/>
              </p:cNvPicPr>
              <p:nvPr userDrawn="1"/>
            </p:nvPicPr>
            <p:blipFill>
              <a:blip r:embed="rId2"/>
              <a:stretch>
                <a:fillRect/>
              </a:stretch>
            </p:blipFill>
            <p:spPr>
              <a:xfrm>
                <a:off x="556940" y="3574631"/>
                <a:ext cx="8030120" cy="1578769"/>
              </a:xfrm>
              <a:prstGeom prst="rect">
                <a:avLst/>
              </a:prstGeom>
            </p:spPr>
          </p:pic>
          <p:sp>
            <p:nvSpPr>
              <p:cNvPr id="11" name="矩形 10"/>
              <p:cNvSpPr/>
              <p:nvPr userDrawn="1"/>
            </p:nvSpPr>
            <p:spPr>
              <a:xfrm>
                <a:off x="-10400" y="3622764"/>
                <a:ext cx="647348" cy="1520736"/>
              </a:xfrm>
              <a:prstGeom prst="rect">
                <a:avLst/>
              </a:prstGeom>
              <a:solidFill>
                <a:srgbClr val="A4A3D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矩形 11"/>
              <p:cNvSpPr/>
              <p:nvPr userDrawn="1"/>
            </p:nvSpPr>
            <p:spPr>
              <a:xfrm>
                <a:off x="8504815" y="4809883"/>
                <a:ext cx="647348" cy="343517"/>
              </a:xfrm>
              <a:prstGeom prst="rect">
                <a:avLst/>
              </a:prstGeom>
              <a:solidFill>
                <a:srgbClr val="7675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矩形 12"/>
              <p:cNvSpPr/>
              <p:nvPr userDrawn="1"/>
            </p:nvSpPr>
            <p:spPr>
              <a:xfrm>
                <a:off x="-10400" y="4723716"/>
                <a:ext cx="674700" cy="437202"/>
              </a:xfrm>
              <a:prstGeom prst="rect">
                <a:avLst/>
              </a:prstGeom>
              <a:solidFill>
                <a:srgbClr val="5F5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9" name="矩形 8"/>
            <p:cNvSpPr/>
            <p:nvPr userDrawn="1"/>
          </p:nvSpPr>
          <p:spPr>
            <a:xfrm>
              <a:off x="8499537" y="4462250"/>
              <a:ext cx="647348" cy="343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14" name="组合 13"/>
          <p:cNvGrpSpPr/>
          <p:nvPr userDrawn="1"/>
        </p:nvGrpSpPr>
        <p:grpSpPr>
          <a:xfrm>
            <a:off x="116365" y="99038"/>
            <a:ext cx="832545" cy="1255937"/>
            <a:chOff x="6322762" y="100290"/>
            <a:chExt cx="1080000" cy="1760164"/>
          </a:xfrm>
        </p:grpSpPr>
        <p:pic>
          <p:nvPicPr>
            <p:cNvPr id="15" name="Picture 2" descr="“南京大学 logo”的图片搜索结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322762" y="506423"/>
              <a:ext cx="1080000" cy="1354031"/>
            </a:xfrm>
            <a:prstGeom prst="rect">
              <a:avLst/>
            </a:prstGeom>
            <a:noFill/>
            <a:extLst>
              <a:ext uri="{909E8E84-426E-40DD-AFC4-6F175D3DCCD1}">
                <a14:hiddenFill xmlns:a14="http://schemas.microsoft.com/office/drawing/2010/main">
                  <a:solidFill>
                    <a:srgbClr val="FFFFFF"/>
                  </a:solidFill>
                </a14:hiddenFill>
              </a:ext>
            </a:extLst>
          </p:spPr>
        </p:pic>
        <p:pic>
          <p:nvPicPr>
            <p:cNvPr id="16" name="图片 15"/>
            <p:cNvPicPr>
              <a:picLocks noChangeAspect="1"/>
            </p:cNvPicPr>
            <p:nvPr userDrawn="1"/>
          </p:nvPicPr>
          <p:blipFill rotWithShape="1">
            <a:blip r:embed="rId4"/>
            <a:srcRect b="22906"/>
            <a:stretch>
              <a:fillRect/>
            </a:stretch>
          </p:blipFill>
          <p:spPr>
            <a:xfrm>
              <a:off x="6322762" y="100290"/>
              <a:ext cx="1080000" cy="349456"/>
            </a:xfrm>
            <a:prstGeom prst="rect">
              <a:avLst/>
            </a:prstGeom>
          </p:spPr>
        </p:pic>
      </p:grpSp>
      <p:sp>
        <p:nvSpPr>
          <p:cNvPr id="3" name="副标题 2"/>
          <p:cNvSpPr>
            <a:spLocks noGrp="1"/>
          </p:cNvSpPr>
          <p:nvPr>
            <p:ph type="subTitle" idx="1" hasCustomPrompt="1"/>
          </p:nvPr>
        </p:nvSpPr>
        <p:spPr>
          <a:xfrm>
            <a:off x="1520488" y="3429000"/>
            <a:ext cx="9144000" cy="81880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Author1 Author2 Author3 Author4</a:t>
            </a:r>
            <a:endParaRPr lang="zh-CN" altLang="en-US" dirty="0"/>
          </a:p>
        </p:txBody>
      </p:sp>
      <p:sp>
        <p:nvSpPr>
          <p:cNvPr id="18" name="文本占位符 17"/>
          <p:cNvSpPr>
            <a:spLocks noGrp="1"/>
          </p:cNvSpPr>
          <p:nvPr>
            <p:ph type="body" sz="quarter" idx="10" hasCustomPrompt="1"/>
          </p:nvPr>
        </p:nvSpPr>
        <p:spPr>
          <a:xfrm>
            <a:off x="9285821" y="4935958"/>
            <a:ext cx="1853233" cy="382588"/>
          </a:xfrm>
        </p:spPr>
        <p:txBody>
          <a:bodyPr>
            <a:noAutofit/>
          </a:bodyPr>
          <a:lstStyle>
            <a:lvl1pPr marL="0" indent="0">
              <a:buNone/>
              <a:defRPr sz="2400">
                <a:latin typeface="Candara Light" panose="020E0502030303020204" pitchFamily="34" charset="0"/>
              </a:defRPr>
            </a:lvl1pPr>
          </a:lstStyle>
          <a:p>
            <a:pPr lvl="0"/>
            <a:r>
              <a:rPr lang="en-US" altLang="zh-CN" dirty="0"/>
              <a:t>Time</a:t>
            </a:r>
            <a:endParaRPr lang="zh-CN" altLang="en-US" dirty="0"/>
          </a:p>
        </p:txBody>
      </p:sp>
      <p:sp>
        <p:nvSpPr>
          <p:cNvPr id="19" name="文本占位符 17"/>
          <p:cNvSpPr>
            <a:spLocks noGrp="1"/>
          </p:cNvSpPr>
          <p:nvPr>
            <p:ph type="body" sz="quarter" idx="11" hasCustomPrompt="1"/>
          </p:nvPr>
        </p:nvSpPr>
        <p:spPr>
          <a:xfrm>
            <a:off x="9285821" y="4553369"/>
            <a:ext cx="1853233" cy="382588"/>
          </a:xfrm>
        </p:spPr>
        <p:txBody>
          <a:bodyPr>
            <a:noAutofit/>
          </a:bodyPr>
          <a:lstStyle>
            <a:lvl1pPr marL="0" indent="0">
              <a:buNone/>
              <a:defRPr sz="2400">
                <a:latin typeface="Candara Light" panose="020E0502030303020204" pitchFamily="34" charset="0"/>
              </a:defRPr>
            </a:lvl1pPr>
          </a:lstStyle>
          <a:p>
            <a:pPr lvl="0"/>
            <a:r>
              <a:rPr lang="en-US" altLang="zh-CN" dirty="0"/>
              <a:t>Name</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370575" y="796400"/>
            <a:ext cx="9804204"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8" name="文本占位符 7"/>
          <p:cNvSpPr>
            <a:spLocks noGrp="1"/>
          </p:cNvSpPr>
          <p:nvPr>
            <p:ph type="body" sz="quarter" idx="10" hasCustomPrompt="1"/>
          </p:nvPr>
        </p:nvSpPr>
        <p:spPr>
          <a:xfrm>
            <a:off x="2018506" y="2971800"/>
            <a:ext cx="8154987" cy="914400"/>
          </a:xfrm>
        </p:spPr>
        <p:txBody>
          <a:bodyPr>
            <a:normAutofit/>
          </a:bodyPr>
          <a:lstStyle>
            <a:lvl1pPr marL="0" indent="0" algn="ctr">
              <a:buNone/>
              <a:defRPr sz="4400" b="1">
                <a:latin typeface="3ds ExtraLight" panose="02000503020000020004" pitchFamily="2" charset="0"/>
              </a:defRPr>
            </a:lvl1pPr>
          </a:lstStyle>
          <a:p>
            <a:pPr lvl="0"/>
            <a:r>
              <a:rPr lang="en-US" altLang="zh-CN" dirty="0"/>
              <a:t>Title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5" name="Line 4"/>
          <p:cNvSpPr>
            <a:spLocks noChangeShapeType="1"/>
          </p:cNvSpPr>
          <p:nvPr userDrawn="1"/>
        </p:nvSpPr>
        <p:spPr bwMode="auto">
          <a:xfrm>
            <a:off x="370575" y="796400"/>
            <a:ext cx="9804204" cy="0"/>
          </a:xfrm>
          <a:prstGeom prst="line">
            <a:avLst/>
          </a:prstGeom>
          <a:noFill/>
          <a:ln w="50800">
            <a:solidFill>
              <a:srgbClr val="5F0660"/>
            </a:solidFill>
            <a:round/>
          </a:ln>
          <a:extLst>
            <a:ext uri="{909E8E84-426E-40DD-AFC4-6F175D3DCCD1}">
              <a14:hiddenFill xmlns:a14="http://schemas.microsoft.com/office/drawing/2010/main">
                <a:noFill/>
              </a14:hiddenFill>
            </a:ext>
          </a:extLst>
        </p:spPr>
        <p:txBody>
          <a:bodyPr/>
          <a:lstStyle/>
          <a:p>
            <a:endParaRPr lang="zh-CN" altLang="en-US" sz="1800"/>
          </a:p>
        </p:txBody>
      </p:sp>
      <p:sp>
        <p:nvSpPr>
          <p:cNvPr id="6" name="Title 1"/>
          <p:cNvSpPr>
            <a:spLocks noGrp="1"/>
          </p:cNvSpPr>
          <p:nvPr>
            <p:ph type="title"/>
          </p:nvPr>
        </p:nvSpPr>
        <p:spPr>
          <a:xfrm>
            <a:off x="280799" y="146052"/>
            <a:ext cx="8585223" cy="515135"/>
          </a:xfrm>
          <a:prstGeom prst="rect">
            <a:avLst/>
          </a:prstGeom>
        </p:spPr>
        <p:txBody>
          <a:bodyPr>
            <a:normAutofit/>
          </a:bodyPr>
          <a:lstStyle>
            <a:lvl1pPr>
              <a:defRPr sz="2000" b="1">
                <a:latin typeface="+mn-lt"/>
                <a:ea typeface="Lato" panose="020F0502020204030203" pitchFamily="34" charset="0"/>
                <a:cs typeface="Lato" panose="020F0502020204030203" pitchFamily="34" charset="0"/>
              </a:defRPr>
            </a:lvl1p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pic>
        <p:nvPicPr>
          <p:cNvPr id="7" name="图片 6"/>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0376956" y="136525"/>
            <a:ext cx="1702245" cy="733275"/>
          </a:xfrm>
          <a:prstGeom prst="rect">
            <a:avLst/>
          </a:prstGeom>
        </p:spPr>
      </p:pic>
      <p:sp>
        <p:nvSpPr>
          <p:cNvPr id="13" name="矩形 12"/>
          <p:cNvSpPr/>
          <p:nvPr userDrawn="1"/>
        </p:nvSpPr>
        <p:spPr>
          <a:xfrm>
            <a:off x="1" y="6332488"/>
            <a:ext cx="12191999" cy="461665"/>
          </a:xfrm>
          <a:prstGeom prst="rect">
            <a:avLst/>
          </a:prstGeom>
          <a:solidFill>
            <a:srgbClr val="E9D0EA"/>
          </a:solidFill>
        </p:spPr>
        <p:txBody>
          <a:bodyPr wrap="square" rtlCol="0" anchor="ctr">
            <a:spAutoFit/>
          </a:bodyPr>
          <a:lstStyle/>
          <a:p>
            <a:pPr algn="l"/>
            <a:endParaRPr kumimoji="1" lang="zh-CN" altLang="en-US" sz="2400" dirty="0">
              <a:latin typeface="Calibri" panose="020F0502020204030204" pitchFamily="34" charset="0"/>
              <a:cs typeface="Calibri" panose="020F0502020204030204" pitchFamily="34" charset="0"/>
            </a:endParaRPr>
          </a:p>
        </p:txBody>
      </p:sp>
      <p:sp>
        <p:nvSpPr>
          <p:cNvPr id="14" name="矩形 13"/>
          <p:cNvSpPr/>
          <p:nvPr userDrawn="1"/>
        </p:nvSpPr>
        <p:spPr>
          <a:xfrm>
            <a:off x="0" y="6409044"/>
            <a:ext cx="12192000" cy="461665"/>
          </a:xfrm>
          <a:prstGeom prst="rect">
            <a:avLst/>
          </a:prstGeom>
          <a:solidFill>
            <a:srgbClr val="5E0560"/>
          </a:solidFill>
          <a:ln w="19050">
            <a:solidFill>
              <a:srgbClr val="5E0560"/>
            </a:solidFill>
          </a:ln>
        </p:spPr>
        <p:txBody>
          <a:bodyPr wrap="square" rtlCol="0" anchor="ctr">
            <a:spAutoFit/>
          </a:bodyPr>
          <a:lstStyle/>
          <a:p>
            <a:pPr algn="l"/>
            <a:endParaRPr kumimoji="1" lang="zh-CN" altLang="en-US" sz="2400" dirty="0">
              <a:latin typeface="Calibri" panose="020F0502020204030204" pitchFamily="34" charset="0"/>
              <a:cs typeface="Calibri" panose="020F0502020204030204" pitchFamily="34" charset="0"/>
            </a:endParaRPr>
          </a:p>
        </p:txBody>
      </p:sp>
      <p:sp>
        <p:nvSpPr>
          <p:cNvPr id="15" name="矩形 14"/>
          <p:cNvSpPr/>
          <p:nvPr userDrawn="1"/>
        </p:nvSpPr>
        <p:spPr>
          <a:xfrm>
            <a:off x="238169" y="6496912"/>
            <a:ext cx="11722012" cy="276999"/>
          </a:xfrm>
          <a:prstGeom prst="rect">
            <a:avLst/>
          </a:prstGeom>
        </p:spPr>
        <p:txBody>
          <a:bodyPr wrap="square">
            <a:spAutoFit/>
          </a:bodyPr>
          <a:lstStyle/>
          <a:p>
            <a:pPr marL="0" marR="0" indent="0" algn="l" defTabSz="609600" rtl="0" eaLnBrk="1" fontAlgn="auto" latinLnBrk="0" hangingPunct="1">
              <a:lnSpc>
                <a:spcPct val="100000"/>
              </a:lnSpc>
              <a:spcBef>
                <a:spcPts val="0"/>
              </a:spcBef>
              <a:spcAft>
                <a:spcPts val="0"/>
              </a:spcAft>
              <a:buClrTx/>
              <a:buSzTx/>
              <a:buFontTx/>
              <a:buNone/>
              <a:defRPr/>
            </a:pPr>
            <a:r>
              <a:rPr lang="en-US" altLang="zh-CN" sz="1200" b="0" baseline="0" dirty="0">
                <a:solidFill>
                  <a:schemeClr val="bg1"/>
                </a:solidFill>
                <a:latin typeface="MS Reference Sans Serif" panose="020B0604030504040204" pitchFamily="34" charset="0"/>
                <a:cs typeface="Arial" panose="020B0604020202020204" pitchFamily="34" charset="0"/>
              </a:rPr>
              <a:t>Probabilistic grammars for equation discovery</a:t>
            </a:r>
          </a:p>
        </p:txBody>
      </p:sp>
      <p:sp>
        <p:nvSpPr>
          <p:cNvPr id="16" name="矩形 15"/>
          <p:cNvSpPr/>
          <p:nvPr userDrawn="1"/>
        </p:nvSpPr>
        <p:spPr>
          <a:xfrm>
            <a:off x="18590" y="6489051"/>
            <a:ext cx="11960181" cy="276999"/>
          </a:xfrm>
          <a:prstGeom prst="rect">
            <a:avLst/>
          </a:prstGeom>
        </p:spPr>
        <p:txBody>
          <a:bodyPr wrap="square">
            <a:spAutoFit/>
          </a:bodyPr>
          <a:lstStyle/>
          <a:p>
            <a:pPr marL="0" marR="0" indent="0" algn="r" defTabSz="609600" rtl="0" eaLnBrk="1" fontAlgn="auto" latinLnBrk="0" hangingPunct="1">
              <a:lnSpc>
                <a:spcPct val="100000"/>
              </a:lnSpc>
              <a:spcBef>
                <a:spcPts val="0"/>
              </a:spcBef>
              <a:spcAft>
                <a:spcPts val="0"/>
              </a:spcAft>
              <a:buClrTx/>
              <a:buSzTx/>
              <a:buFontTx/>
              <a:buNone/>
              <a:defRPr/>
            </a:pPr>
            <a:fld id="{07222A9A-9CB0-49DE-8BD2-58FB26522427}" type="slidenum">
              <a:rPr lang="en-US" altLang="zh-CN" sz="1200" b="0" baseline="0" smtClean="0">
                <a:solidFill>
                  <a:schemeClr val="bg1"/>
                </a:solidFill>
                <a:latin typeface="MS Reference Sans Serif" panose="020B0604030504040204" pitchFamily="34" charset="0"/>
                <a:cs typeface="Arial" panose="020B0604020202020204" pitchFamily="34" charset="0"/>
              </a:rPr>
              <a:t>‹#›</a:t>
            </a:fld>
            <a:endParaRPr lang="zh-CN" altLang="en-US" sz="1200" b="0" dirty="0">
              <a:solidFill>
                <a:schemeClr val="bg1"/>
              </a:solidFill>
              <a:latin typeface="MS Reference Sans Serif" panose="020B060403050404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 Id="rId4" Type="http://schemas.openxmlformats.org/officeDocument/2006/relationships/image" Target="../media/image37.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xml"/><Relationship Id="rId5" Type="http://schemas.openxmlformats.org/officeDocument/2006/relationships/image" Target="../media/image53.png"/><Relationship Id="rId4" Type="http://schemas.openxmlformats.org/officeDocument/2006/relationships/image" Target="../media/image40.png"/></Relationships>
</file>

<file path=ppt/slides/_rels/slide1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7.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image" Target="../media/image15.png"/><Relationship Id="rId9" Type="http://schemas.openxmlformats.org/officeDocument/2006/relationships/image" Target="../media/image24.png"/></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C3AD3-484F-054A-A89D-136A54273C0F}"/>
              </a:ext>
            </a:extLst>
          </p:cNvPr>
          <p:cNvSpPr>
            <a:spLocks noGrp="1"/>
          </p:cNvSpPr>
          <p:nvPr>
            <p:ph type="ctrTitle"/>
          </p:nvPr>
        </p:nvSpPr>
        <p:spPr>
          <a:xfrm>
            <a:off x="421615" y="1193095"/>
            <a:ext cx="11459602" cy="2036473"/>
          </a:xfrm>
        </p:spPr>
        <p:txBody>
          <a:bodyPr/>
          <a:lstStyle/>
          <a:p>
            <a:r>
              <a:rPr lang="en-US" altLang="zh-CN" dirty="0"/>
              <a:t>Probabilistic grammars for equation discovery</a:t>
            </a:r>
            <a:endParaRPr lang="zh-CN" altLang="en-US" dirty="0"/>
          </a:p>
        </p:txBody>
      </p:sp>
      <p:sp>
        <p:nvSpPr>
          <p:cNvPr id="3" name="副标题 2">
            <a:extLst>
              <a:ext uri="{FF2B5EF4-FFF2-40B4-BE49-F238E27FC236}">
                <a16:creationId xmlns:a16="http://schemas.microsoft.com/office/drawing/2014/main" id="{EA2F29F5-5815-1147-D78F-E108FCFFEFDC}"/>
              </a:ext>
            </a:extLst>
          </p:cNvPr>
          <p:cNvSpPr>
            <a:spLocks noGrp="1"/>
          </p:cNvSpPr>
          <p:nvPr>
            <p:ph type="subTitle" idx="1"/>
          </p:nvPr>
        </p:nvSpPr>
        <p:spPr/>
        <p:txBody>
          <a:bodyPr/>
          <a:lstStyle/>
          <a:p>
            <a:r>
              <a:rPr lang="en-US" altLang="zh-CN" dirty="0"/>
              <a:t>Jure </a:t>
            </a:r>
            <a:r>
              <a:rPr lang="en-US" altLang="zh-CN" dirty="0" err="1"/>
              <a:t>Brence</a:t>
            </a:r>
            <a:r>
              <a:rPr lang="en-US" altLang="zh-CN" dirty="0"/>
              <a:t>, </a:t>
            </a:r>
            <a:r>
              <a:rPr lang="en-US" altLang="zh-CN" dirty="0" err="1"/>
              <a:t>Ljupco</a:t>
            </a:r>
            <a:r>
              <a:rPr lang="en-US" altLang="zh-CN" dirty="0"/>
              <a:t> </a:t>
            </a:r>
            <a:r>
              <a:rPr lang="en-US" altLang="zh-CN" dirty="0" err="1"/>
              <a:t>Todorovski</a:t>
            </a:r>
            <a:r>
              <a:rPr lang="en-US" altLang="zh-CN" dirty="0"/>
              <a:t>, </a:t>
            </a:r>
            <a:r>
              <a:rPr lang="en-US" altLang="zh-CN" dirty="0" err="1"/>
              <a:t>Saso</a:t>
            </a:r>
            <a:r>
              <a:rPr lang="en-US" altLang="zh-CN" dirty="0"/>
              <a:t> </a:t>
            </a:r>
            <a:r>
              <a:rPr lang="en-US" altLang="zh-CN" dirty="0" err="1"/>
              <a:t>Dzeroski</a:t>
            </a:r>
            <a:endParaRPr lang="zh-CN" altLang="en-US" dirty="0"/>
          </a:p>
        </p:txBody>
      </p:sp>
      <p:sp>
        <p:nvSpPr>
          <p:cNvPr id="4" name="文本占位符 3">
            <a:extLst>
              <a:ext uri="{FF2B5EF4-FFF2-40B4-BE49-F238E27FC236}">
                <a16:creationId xmlns:a16="http://schemas.microsoft.com/office/drawing/2014/main" id="{0917E149-300E-A984-B191-8C92DCC8B06D}"/>
              </a:ext>
            </a:extLst>
          </p:cNvPr>
          <p:cNvSpPr>
            <a:spLocks noGrp="1"/>
          </p:cNvSpPr>
          <p:nvPr>
            <p:ph type="body" sz="quarter" idx="10"/>
          </p:nvPr>
        </p:nvSpPr>
        <p:spPr/>
        <p:txBody>
          <a:bodyPr/>
          <a:lstStyle/>
          <a:p>
            <a:r>
              <a:rPr lang="en-US" altLang="zh-CN" dirty="0"/>
              <a:t>20241022</a:t>
            </a:r>
            <a:endParaRPr lang="zh-CN" altLang="en-US" dirty="0"/>
          </a:p>
        </p:txBody>
      </p:sp>
      <p:sp>
        <p:nvSpPr>
          <p:cNvPr id="5" name="文本占位符 4">
            <a:extLst>
              <a:ext uri="{FF2B5EF4-FFF2-40B4-BE49-F238E27FC236}">
                <a16:creationId xmlns:a16="http://schemas.microsoft.com/office/drawing/2014/main" id="{675D057B-D03D-F66B-36B9-701BB68FD4C5}"/>
              </a:ext>
            </a:extLst>
          </p:cNvPr>
          <p:cNvSpPr>
            <a:spLocks noGrp="1"/>
          </p:cNvSpPr>
          <p:nvPr>
            <p:ph type="body" sz="quarter" idx="11"/>
          </p:nvPr>
        </p:nvSpPr>
        <p:spPr/>
        <p:txBody>
          <a:bodyPr/>
          <a:lstStyle/>
          <a:p>
            <a:r>
              <a:rPr lang="en-US" altLang="zh-CN" dirty="0"/>
              <a:t>Yucong He</a:t>
            </a:r>
            <a:endParaRPr lang="zh-CN" altLang="en-US" dirty="0"/>
          </a:p>
        </p:txBody>
      </p:sp>
      <p:sp>
        <p:nvSpPr>
          <p:cNvPr id="6" name="文本占位符 4">
            <a:extLst>
              <a:ext uri="{FF2B5EF4-FFF2-40B4-BE49-F238E27FC236}">
                <a16:creationId xmlns:a16="http://schemas.microsoft.com/office/drawing/2014/main" id="{87FA8762-6AF7-A61A-2473-67F2005C9B9F}"/>
              </a:ext>
            </a:extLst>
          </p:cNvPr>
          <p:cNvSpPr txBox="1">
            <a:spLocks/>
          </p:cNvSpPr>
          <p:nvPr/>
        </p:nvSpPr>
        <p:spPr>
          <a:xfrm>
            <a:off x="3651618" y="4056510"/>
            <a:ext cx="4999597" cy="382587"/>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800" kern="1200">
                <a:solidFill>
                  <a:schemeClr val="tx1">
                    <a:lumMod val="65000"/>
                    <a:lumOff val="35000"/>
                  </a:schemeClr>
                </a:solidFill>
                <a:latin typeface="Cambria" panose="020405030504060302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Knowledge-Based Systems</a:t>
            </a:r>
            <a:endParaRPr lang="zh-CN" altLang="en-US" dirty="0"/>
          </a:p>
        </p:txBody>
      </p:sp>
    </p:spTree>
    <p:extLst>
      <p:ext uri="{BB962C8B-B14F-4D97-AF65-F5344CB8AC3E}">
        <p14:creationId xmlns:p14="http://schemas.microsoft.com/office/powerpoint/2010/main" val="1608071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0DA3DFB-FCA8-8D20-FFB2-8D450693A3B2}"/>
              </a:ext>
            </a:extLst>
          </p:cNvPr>
          <p:cNvSpPr>
            <a:spLocks noGrp="1"/>
          </p:cNvSpPr>
          <p:nvPr>
            <p:ph type="body" sz="quarter" idx="10"/>
          </p:nvPr>
        </p:nvSpPr>
        <p:spPr/>
        <p:txBody>
          <a:bodyPr>
            <a:normAutofit fontScale="92500"/>
          </a:bodyPr>
          <a:lstStyle/>
          <a:p>
            <a:r>
              <a:rPr lang="en-US" altLang="zh-CN" dirty="0"/>
              <a:t>Grammar-guided equation discovery</a:t>
            </a:r>
            <a:endParaRPr lang="zh-CN" altLang="en-US" dirty="0"/>
          </a:p>
        </p:txBody>
      </p:sp>
    </p:spTree>
    <p:extLst>
      <p:ext uri="{BB962C8B-B14F-4D97-AF65-F5344CB8AC3E}">
        <p14:creationId xmlns:p14="http://schemas.microsoft.com/office/powerpoint/2010/main" val="20629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D102AB-994D-8F0D-F45E-E814DDCB8313}"/>
              </a:ext>
            </a:extLst>
          </p:cNvPr>
          <p:cNvSpPr>
            <a:spLocks noGrp="1"/>
          </p:cNvSpPr>
          <p:nvPr>
            <p:ph type="title"/>
          </p:nvPr>
        </p:nvSpPr>
        <p:spPr/>
        <p:txBody>
          <a:bodyPr/>
          <a:lstStyle/>
          <a:p>
            <a:r>
              <a:rPr lang="en-US" altLang="zh-CN" dirty="0"/>
              <a:t>Feynman database</a:t>
            </a:r>
            <a:endParaRPr lang="zh-CN" altLang="en-US" dirty="0"/>
          </a:p>
        </p:txBody>
      </p:sp>
      <p:pic>
        <p:nvPicPr>
          <p:cNvPr id="4" name="图片 3">
            <a:extLst>
              <a:ext uri="{FF2B5EF4-FFF2-40B4-BE49-F238E27FC236}">
                <a16:creationId xmlns:a16="http://schemas.microsoft.com/office/drawing/2014/main" id="{5E0CB858-60AE-27B5-3959-A007AE5D0644}"/>
              </a:ext>
            </a:extLst>
          </p:cNvPr>
          <p:cNvPicPr>
            <a:picLocks noChangeAspect="1"/>
          </p:cNvPicPr>
          <p:nvPr/>
        </p:nvPicPr>
        <p:blipFill>
          <a:blip r:embed="rId2"/>
          <a:stretch>
            <a:fillRect/>
          </a:stretch>
        </p:blipFill>
        <p:spPr>
          <a:xfrm>
            <a:off x="1711909" y="1161939"/>
            <a:ext cx="8277881" cy="3958358"/>
          </a:xfrm>
          <a:prstGeom prst="rect">
            <a:avLst/>
          </a:prstGeom>
        </p:spPr>
      </p:pic>
      <p:sp>
        <p:nvSpPr>
          <p:cNvPr id="5" name="文本框 4">
            <a:extLst>
              <a:ext uri="{FF2B5EF4-FFF2-40B4-BE49-F238E27FC236}">
                <a16:creationId xmlns:a16="http://schemas.microsoft.com/office/drawing/2014/main" id="{8446D538-BBED-738B-4A8B-62C2030B2256}"/>
              </a:ext>
            </a:extLst>
          </p:cNvPr>
          <p:cNvSpPr txBox="1"/>
          <p:nvPr/>
        </p:nvSpPr>
        <p:spPr>
          <a:xfrm>
            <a:off x="1711909" y="5390216"/>
            <a:ext cx="4148253" cy="461665"/>
          </a:xfrm>
          <a:prstGeom prst="rect">
            <a:avLst/>
          </a:prstGeom>
          <a:noFill/>
        </p:spPr>
        <p:txBody>
          <a:bodyPr wrap="square" rtlCol="0">
            <a:spAutoFit/>
          </a:bodyPr>
          <a:lstStyle/>
          <a:p>
            <a:r>
              <a:rPr lang="en-US" altLang="zh-CN" sz="2400" b="1" dirty="0"/>
              <a:t>100 formulas in total</a:t>
            </a:r>
            <a:endParaRPr lang="zh-CN" altLang="en-US" sz="2400" b="1" dirty="0"/>
          </a:p>
        </p:txBody>
      </p:sp>
    </p:spTree>
    <p:extLst>
      <p:ext uri="{BB962C8B-B14F-4D97-AF65-F5344CB8AC3E}">
        <p14:creationId xmlns:p14="http://schemas.microsoft.com/office/powerpoint/2010/main" val="41695009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99BDF8-7965-21E2-674B-806518852684}"/>
              </a:ext>
            </a:extLst>
          </p:cNvPr>
          <p:cNvSpPr>
            <a:spLocks noGrp="1"/>
          </p:cNvSpPr>
          <p:nvPr>
            <p:ph type="title"/>
          </p:nvPr>
        </p:nvSpPr>
        <p:spPr/>
        <p:txBody>
          <a:bodyPr/>
          <a:lstStyle/>
          <a:p>
            <a:r>
              <a:rPr lang="en-US" altLang="zh-CN" dirty="0"/>
              <a:t>Settings</a:t>
            </a:r>
            <a:endParaRPr lang="zh-CN" altLang="en-US" dirty="0"/>
          </a:p>
        </p:txBody>
      </p:sp>
      <p:pic>
        <p:nvPicPr>
          <p:cNvPr id="4" name="图片 3">
            <a:extLst>
              <a:ext uri="{FF2B5EF4-FFF2-40B4-BE49-F238E27FC236}">
                <a16:creationId xmlns:a16="http://schemas.microsoft.com/office/drawing/2014/main" id="{70572BCF-BEC7-B0F0-5C8D-9FA92D661E97}"/>
              </a:ext>
            </a:extLst>
          </p:cNvPr>
          <p:cNvPicPr>
            <a:picLocks noChangeAspect="1"/>
          </p:cNvPicPr>
          <p:nvPr/>
        </p:nvPicPr>
        <p:blipFill>
          <a:blip r:embed="rId2"/>
          <a:stretch>
            <a:fillRect/>
          </a:stretch>
        </p:blipFill>
        <p:spPr>
          <a:xfrm>
            <a:off x="684242" y="1491018"/>
            <a:ext cx="9187778" cy="3875964"/>
          </a:xfrm>
          <a:prstGeom prst="rect">
            <a:avLst/>
          </a:prstGeom>
        </p:spPr>
      </p:pic>
    </p:spTree>
    <p:extLst>
      <p:ext uri="{BB962C8B-B14F-4D97-AF65-F5344CB8AC3E}">
        <p14:creationId xmlns:p14="http://schemas.microsoft.com/office/powerpoint/2010/main" val="41701030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C92AE6-8B5D-D0E4-7C59-3033F2CCC723}"/>
              </a:ext>
            </a:extLst>
          </p:cNvPr>
          <p:cNvSpPr>
            <a:spLocks noGrp="1"/>
          </p:cNvSpPr>
          <p:nvPr>
            <p:ph type="title"/>
          </p:nvPr>
        </p:nvSpPr>
        <p:spPr/>
        <p:txBody>
          <a:bodyPr/>
          <a:lstStyle/>
          <a:p>
            <a:r>
              <a:rPr lang="en-US" altLang="zh-CN" dirty="0"/>
              <a:t>Settings</a:t>
            </a:r>
            <a:endParaRPr lang="zh-CN" altLang="en-US" dirty="0"/>
          </a:p>
        </p:txBody>
      </p:sp>
      <p:pic>
        <p:nvPicPr>
          <p:cNvPr id="4" name="图片 3">
            <a:extLst>
              <a:ext uri="{FF2B5EF4-FFF2-40B4-BE49-F238E27FC236}">
                <a16:creationId xmlns:a16="http://schemas.microsoft.com/office/drawing/2014/main" id="{892E1475-C3EB-87DF-4893-599BC7956DD2}"/>
              </a:ext>
            </a:extLst>
          </p:cNvPr>
          <p:cNvPicPr>
            <a:picLocks noChangeAspect="1"/>
          </p:cNvPicPr>
          <p:nvPr/>
        </p:nvPicPr>
        <p:blipFill>
          <a:blip r:embed="rId2"/>
          <a:stretch>
            <a:fillRect/>
          </a:stretch>
        </p:blipFill>
        <p:spPr>
          <a:xfrm>
            <a:off x="1599988" y="1759935"/>
            <a:ext cx="7011750" cy="3056237"/>
          </a:xfrm>
          <a:prstGeom prst="rect">
            <a:avLst/>
          </a:prstGeom>
        </p:spPr>
      </p:pic>
      <p:pic>
        <p:nvPicPr>
          <p:cNvPr id="6" name="图片 5">
            <a:extLst>
              <a:ext uri="{FF2B5EF4-FFF2-40B4-BE49-F238E27FC236}">
                <a16:creationId xmlns:a16="http://schemas.microsoft.com/office/drawing/2014/main" id="{094CB226-0814-1584-A2AD-8AB46E9BD882}"/>
              </a:ext>
            </a:extLst>
          </p:cNvPr>
          <p:cNvPicPr>
            <a:picLocks noChangeAspect="1"/>
          </p:cNvPicPr>
          <p:nvPr/>
        </p:nvPicPr>
        <p:blipFill>
          <a:blip r:embed="rId3"/>
          <a:stretch>
            <a:fillRect/>
          </a:stretch>
        </p:blipFill>
        <p:spPr>
          <a:xfrm>
            <a:off x="1193333" y="1236393"/>
            <a:ext cx="2380952" cy="390476"/>
          </a:xfrm>
          <a:prstGeom prst="rect">
            <a:avLst/>
          </a:prstGeom>
        </p:spPr>
      </p:pic>
      <p:pic>
        <p:nvPicPr>
          <p:cNvPr id="8" name="图片 7">
            <a:extLst>
              <a:ext uri="{FF2B5EF4-FFF2-40B4-BE49-F238E27FC236}">
                <a16:creationId xmlns:a16="http://schemas.microsoft.com/office/drawing/2014/main" id="{63695057-6753-6249-F9B7-F16546559652}"/>
              </a:ext>
            </a:extLst>
          </p:cNvPr>
          <p:cNvPicPr>
            <a:picLocks noChangeAspect="1"/>
          </p:cNvPicPr>
          <p:nvPr/>
        </p:nvPicPr>
        <p:blipFill>
          <a:blip r:embed="rId4"/>
          <a:stretch>
            <a:fillRect/>
          </a:stretch>
        </p:blipFill>
        <p:spPr>
          <a:xfrm>
            <a:off x="1395272" y="5166304"/>
            <a:ext cx="4882698" cy="845822"/>
          </a:xfrm>
          <a:prstGeom prst="rect">
            <a:avLst/>
          </a:prstGeom>
        </p:spPr>
      </p:pic>
      <p:sp>
        <p:nvSpPr>
          <p:cNvPr id="9" name="矩形 8">
            <a:extLst>
              <a:ext uri="{FF2B5EF4-FFF2-40B4-BE49-F238E27FC236}">
                <a16:creationId xmlns:a16="http://schemas.microsoft.com/office/drawing/2014/main" id="{77020D6A-CAF4-C218-C9E4-9924B37030B4}"/>
              </a:ext>
            </a:extLst>
          </p:cNvPr>
          <p:cNvSpPr/>
          <p:nvPr/>
        </p:nvSpPr>
        <p:spPr>
          <a:xfrm>
            <a:off x="1164649" y="1061327"/>
            <a:ext cx="7882428" cy="3929911"/>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3228C2F0-0857-7B0B-5AD8-E625B2943653}"/>
              </a:ext>
            </a:extLst>
          </p:cNvPr>
          <p:cNvSpPr/>
          <p:nvPr/>
        </p:nvSpPr>
        <p:spPr>
          <a:xfrm>
            <a:off x="1164649" y="5072598"/>
            <a:ext cx="5659232" cy="1098018"/>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747845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56E38C-7132-18F6-5F13-020A7E828234}"/>
              </a:ext>
            </a:extLst>
          </p:cNvPr>
          <p:cNvSpPr>
            <a:spLocks noGrp="1"/>
          </p:cNvSpPr>
          <p:nvPr>
            <p:ph type="title"/>
          </p:nvPr>
        </p:nvSpPr>
        <p:spPr/>
        <p:txBody>
          <a:bodyPr/>
          <a:lstStyle/>
          <a:p>
            <a:r>
              <a:rPr lang="en-US" altLang="zh-CN" dirty="0"/>
              <a:t>Monte-Carlo sampling algorithm</a:t>
            </a:r>
            <a:endParaRPr lang="zh-CN" altLang="en-US" dirty="0"/>
          </a:p>
        </p:txBody>
      </p:sp>
      <p:pic>
        <p:nvPicPr>
          <p:cNvPr id="6" name="图片 5">
            <a:extLst>
              <a:ext uri="{FF2B5EF4-FFF2-40B4-BE49-F238E27FC236}">
                <a16:creationId xmlns:a16="http://schemas.microsoft.com/office/drawing/2014/main" id="{C0313D9B-2BF0-6979-BF33-D01D3C790AE6}"/>
              </a:ext>
            </a:extLst>
          </p:cNvPr>
          <p:cNvPicPr>
            <a:picLocks noChangeAspect="1"/>
          </p:cNvPicPr>
          <p:nvPr/>
        </p:nvPicPr>
        <p:blipFill>
          <a:blip r:embed="rId2"/>
          <a:stretch>
            <a:fillRect/>
          </a:stretch>
        </p:blipFill>
        <p:spPr>
          <a:xfrm>
            <a:off x="1624474" y="1366438"/>
            <a:ext cx="8541814" cy="4125123"/>
          </a:xfrm>
          <a:prstGeom prst="rect">
            <a:avLst/>
          </a:prstGeom>
        </p:spPr>
      </p:pic>
      <p:cxnSp>
        <p:nvCxnSpPr>
          <p:cNvPr id="4" name="直接连接符 3">
            <a:extLst>
              <a:ext uri="{FF2B5EF4-FFF2-40B4-BE49-F238E27FC236}">
                <a16:creationId xmlns:a16="http://schemas.microsoft.com/office/drawing/2014/main" id="{1E3E7641-AE81-BB8D-EA92-BD4B5CA3654E}"/>
              </a:ext>
            </a:extLst>
          </p:cNvPr>
          <p:cNvCxnSpPr/>
          <p:nvPr/>
        </p:nvCxnSpPr>
        <p:spPr>
          <a:xfrm>
            <a:off x="3657600" y="3770142"/>
            <a:ext cx="3024554" cy="0"/>
          </a:xfrm>
          <a:prstGeom prst="line">
            <a:avLst/>
          </a:prstGeom>
          <a:ln w="38100"/>
        </p:spPr>
        <p:style>
          <a:lnRef idx="3">
            <a:schemeClr val="accent3"/>
          </a:lnRef>
          <a:fillRef idx="0">
            <a:schemeClr val="accent3"/>
          </a:fillRef>
          <a:effectRef idx="2">
            <a:schemeClr val="accent3"/>
          </a:effectRef>
          <a:fontRef idx="minor">
            <a:schemeClr val="tx1"/>
          </a:fontRef>
        </p:style>
      </p:cxnSp>
      <p:sp>
        <p:nvSpPr>
          <p:cNvPr id="5" name="文本框 4">
            <a:extLst>
              <a:ext uri="{FF2B5EF4-FFF2-40B4-BE49-F238E27FC236}">
                <a16:creationId xmlns:a16="http://schemas.microsoft.com/office/drawing/2014/main" id="{4E0707C9-3E23-D375-B24B-1B004658BAFD}"/>
              </a:ext>
            </a:extLst>
          </p:cNvPr>
          <p:cNvSpPr txBox="1"/>
          <p:nvPr/>
        </p:nvSpPr>
        <p:spPr>
          <a:xfrm>
            <a:off x="6597746" y="3585476"/>
            <a:ext cx="2602523" cy="369332"/>
          </a:xfrm>
          <a:prstGeom prst="rect">
            <a:avLst/>
          </a:prstGeom>
          <a:noFill/>
        </p:spPr>
        <p:txBody>
          <a:bodyPr wrap="square" rtlCol="0">
            <a:spAutoFit/>
          </a:bodyPr>
          <a:lstStyle/>
          <a:p>
            <a:r>
              <a:rPr lang="en-US" altLang="zh-CN" b="1" dirty="0">
                <a:solidFill>
                  <a:schemeClr val="accent3"/>
                </a:solidFill>
              </a:rPr>
              <a:t>Algorithm1</a:t>
            </a:r>
            <a:endParaRPr lang="zh-CN" altLang="en-US" b="1" dirty="0">
              <a:solidFill>
                <a:schemeClr val="accent3"/>
              </a:solidFill>
            </a:endParaRPr>
          </a:p>
        </p:txBody>
      </p:sp>
    </p:spTree>
    <p:extLst>
      <p:ext uri="{BB962C8B-B14F-4D97-AF65-F5344CB8AC3E}">
        <p14:creationId xmlns:p14="http://schemas.microsoft.com/office/powerpoint/2010/main" val="2193131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6E3DB92-7C73-22B5-CE36-73970357F128}"/>
              </a:ext>
            </a:extLst>
          </p:cNvPr>
          <p:cNvSpPr>
            <a:spLocks noGrp="1"/>
          </p:cNvSpPr>
          <p:nvPr>
            <p:ph type="body" sz="quarter" idx="10"/>
          </p:nvPr>
        </p:nvSpPr>
        <p:spPr/>
        <p:txBody>
          <a:bodyPr/>
          <a:lstStyle/>
          <a:p>
            <a:r>
              <a:rPr lang="en-US" altLang="zh-CN" dirty="0"/>
              <a:t>Theoretical analysis</a:t>
            </a:r>
          </a:p>
        </p:txBody>
      </p:sp>
    </p:spTree>
    <p:extLst>
      <p:ext uri="{BB962C8B-B14F-4D97-AF65-F5344CB8AC3E}">
        <p14:creationId xmlns:p14="http://schemas.microsoft.com/office/powerpoint/2010/main" val="3819213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430019-BC7A-A4D0-1876-0DC53E93EF49}"/>
              </a:ext>
            </a:extLst>
          </p:cNvPr>
          <p:cNvSpPr>
            <a:spLocks noGrp="1"/>
          </p:cNvSpPr>
          <p:nvPr>
            <p:ph type="title"/>
          </p:nvPr>
        </p:nvSpPr>
        <p:spPr/>
        <p:txBody>
          <a:bodyPr/>
          <a:lstStyle/>
          <a:p>
            <a:r>
              <a:rPr lang="en-US" altLang="zh-CN" dirty="0"/>
              <a:t>Two groups of analyses</a:t>
            </a:r>
            <a:endParaRPr lang="zh-CN" altLang="en-US" dirty="0"/>
          </a:p>
        </p:txBody>
      </p:sp>
      <p:sp>
        <p:nvSpPr>
          <p:cNvPr id="4" name="文本框 3">
            <a:extLst>
              <a:ext uri="{FF2B5EF4-FFF2-40B4-BE49-F238E27FC236}">
                <a16:creationId xmlns:a16="http://schemas.microsoft.com/office/drawing/2014/main" id="{81CC1C51-0AA4-3554-2BC3-255BD8A990C5}"/>
              </a:ext>
            </a:extLst>
          </p:cNvPr>
          <p:cNvSpPr txBox="1"/>
          <p:nvPr/>
        </p:nvSpPr>
        <p:spPr>
          <a:xfrm>
            <a:off x="1439406" y="1944387"/>
            <a:ext cx="10082034" cy="1938992"/>
          </a:xfrm>
          <a:prstGeom prst="rect">
            <a:avLst/>
          </a:prstGeom>
          <a:noFill/>
        </p:spPr>
        <p:txBody>
          <a:bodyPr wrap="square">
            <a:spAutoFit/>
          </a:bodyPr>
          <a:lstStyle/>
          <a:p>
            <a:pPr marL="457200" indent="-457200">
              <a:buFont typeface="+mj-ea"/>
              <a:buAutoNum type="circleNumDbPlain"/>
            </a:pPr>
            <a:r>
              <a:rPr lang="en-US" altLang="zh-CN" sz="2400" b="1" dirty="0"/>
              <a:t>D</a:t>
            </a:r>
            <a:r>
              <a:rPr lang="zh-CN" altLang="en-US" sz="2400" b="1" dirty="0"/>
              <a:t>eterministic </a:t>
            </a:r>
            <a:r>
              <a:rPr lang="zh-CN" altLang="en-US" sz="2400" dirty="0"/>
              <a:t>grammar</a:t>
            </a:r>
            <a:r>
              <a:rPr lang="en-US" altLang="zh-CN" sz="2400" dirty="0"/>
              <a:t> &amp; </a:t>
            </a:r>
            <a:r>
              <a:rPr lang="en-US" altLang="zh-CN" sz="2400" b="1" dirty="0"/>
              <a:t>Probabilistic</a:t>
            </a:r>
            <a:r>
              <a:rPr lang="en-US" altLang="zh-CN" sz="2400" dirty="0"/>
              <a:t> context-free grammars</a:t>
            </a:r>
          </a:p>
          <a:p>
            <a:pPr marL="457200" indent="-457200">
              <a:buFont typeface="+mj-ea"/>
              <a:buAutoNum type="circleNumDbPlain"/>
            </a:pPr>
            <a:endParaRPr lang="en-US" altLang="zh-CN" sz="2400" dirty="0"/>
          </a:p>
          <a:p>
            <a:pPr marL="457200" indent="-457200">
              <a:buFont typeface="+mj-ea"/>
              <a:buAutoNum type="circleNumDbPlain"/>
            </a:pPr>
            <a:endParaRPr lang="en-US" altLang="zh-CN" sz="2400" dirty="0"/>
          </a:p>
          <a:p>
            <a:pPr marL="457200" indent="-457200">
              <a:buFont typeface="+mj-ea"/>
              <a:buAutoNum type="circleNumDbPlain"/>
            </a:pPr>
            <a:endParaRPr lang="en-US" altLang="zh-CN" sz="2400" dirty="0"/>
          </a:p>
          <a:p>
            <a:pPr marL="457200" indent="-457200">
              <a:buFont typeface="+mj-ea"/>
              <a:buAutoNum type="circleNumDbPlain"/>
            </a:pPr>
            <a:r>
              <a:rPr lang="en-US" altLang="zh-CN" sz="2400" b="1" dirty="0"/>
              <a:t>Biased</a:t>
            </a:r>
            <a:r>
              <a:rPr lang="en-US" altLang="zh-CN" sz="2400" dirty="0"/>
              <a:t> probabilistic grammar &amp; </a:t>
            </a:r>
            <a:r>
              <a:rPr lang="en-US" altLang="zh-CN" sz="2400" b="1" dirty="0"/>
              <a:t>Unbiased</a:t>
            </a:r>
            <a:r>
              <a:rPr lang="en-US" altLang="zh-CN" sz="2400" dirty="0"/>
              <a:t> probabilistic grammar</a:t>
            </a:r>
            <a:endParaRPr lang="zh-CN" altLang="en-US" sz="2400" dirty="0"/>
          </a:p>
        </p:txBody>
      </p:sp>
      <p:pic>
        <p:nvPicPr>
          <p:cNvPr id="6" name="图片 5">
            <a:extLst>
              <a:ext uri="{FF2B5EF4-FFF2-40B4-BE49-F238E27FC236}">
                <a16:creationId xmlns:a16="http://schemas.microsoft.com/office/drawing/2014/main" id="{9BD1EB39-BB80-98D2-A3EC-FE80B629FBBB}"/>
              </a:ext>
            </a:extLst>
          </p:cNvPr>
          <p:cNvPicPr>
            <a:picLocks noChangeAspect="1"/>
          </p:cNvPicPr>
          <p:nvPr/>
        </p:nvPicPr>
        <p:blipFill>
          <a:blip r:embed="rId2"/>
          <a:stretch>
            <a:fillRect/>
          </a:stretch>
        </p:blipFill>
        <p:spPr>
          <a:xfrm>
            <a:off x="2564875" y="2495400"/>
            <a:ext cx="1611162" cy="418483"/>
          </a:xfrm>
          <a:prstGeom prst="rect">
            <a:avLst/>
          </a:prstGeom>
        </p:spPr>
      </p:pic>
      <p:pic>
        <p:nvPicPr>
          <p:cNvPr id="8" name="图片 7">
            <a:extLst>
              <a:ext uri="{FF2B5EF4-FFF2-40B4-BE49-F238E27FC236}">
                <a16:creationId xmlns:a16="http://schemas.microsoft.com/office/drawing/2014/main" id="{95B71A2E-E232-FB19-94BB-7F3D1ECEE879}"/>
              </a:ext>
            </a:extLst>
          </p:cNvPr>
          <p:cNvPicPr>
            <a:picLocks noChangeAspect="1"/>
          </p:cNvPicPr>
          <p:nvPr/>
        </p:nvPicPr>
        <p:blipFill>
          <a:blip r:embed="rId3"/>
          <a:stretch>
            <a:fillRect/>
          </a:stretch>
        </p:blipFill>
        <p:spPr>
          <a:xfrm>
            <a:off x="6410542" y="2495400"/>
            <a:ext cx="2114286" cy="428571"/>
          </a:xfrm>
          <a:prstGeom prst="rect">
            <a:avLst/>
          </a:prstGeom>
        </p:spPr>
      </p:pic>
      <p:pic>
        <p:nvPicPr>
          <p:cNvPr id="10" name="图片 9">
            <a:extLst>
              <a:ext uri="{FF2B5EF4-FFF2-40B4-BE49-F238E27FC236}">
                <a16:creationId xmlns:a16="http://schemas.microsoft.com/office/drawing/2014/main" id="{C569C09E-0E2C-6DCE-0D64-ABE18FDB349F}"/>
              </a:ext>
            </a:extLst>
          </p:cNvPr>
          <p:cNvPicPr>
            <a:picLocks noChangeAspect="1"/>
          </p:cNvPicPr>
          <p:nvPr/>
        </p:nvPicPr>
        <p:blipFill>
          <a:blip r:embed="rId4"/>
          <a:stretch>
            <a:fillRect/>
          </a:stretch>
        </p:blipFill>
        <p:spPr>
          <a:xfrm>
            <a:off x="6250773" y="3999709"/>
            <a:ext cx="3866667" cy="438095"/>
          </a:xfrm>
          <a:prstGeom prst="rect">
            <a:avLst/>
          </a:prstGeom>
        </p:spPr>
      </p:pic>
      <p:pic>
        <p:nvPicPr>
          <p:cNvPr id="12" name="图片 11">
            <a:extLst>
              <a:ext uri="{FF2B5EF4-FFF2-40B4-BE49-F238E27FC236}">
                <a16:creationId xmlns:a16="http://schemas.microsoft.com/office/drawing/2014/main" id="{B4E12738-6604-9FBD-7078-B47D71A1C8CE}"/>
              </a:ext>
            </a:extLst>
          </p:cNvPr>
          <p:cNvPicPr>
            <a:picLocks noChangeAspect="1"/>
          </p:cNvPicPr>
          <p:nvPr/>
        </p:nvPicPr>
        <p:blipFill>
          <a:blip r:embed="rId4"/>
          <a:stretch>
            <a:fillRect/>
          </a:stretch>
        </p:blipFill>
        <p:spPr>
          <a:xfrm>
            <a:off x="1994844" y="3999709"/>
            <a:ext cx="3866667" cy="438095"/>
          </a:xfrm>
          <a:prstGeom prst="rect">
            <a:avLst/>
          </a:prstGeom>
        </p:spPr>
      </p:pic>
      <p:sp>
        <p:nvSpPr>
          <p:cNvPr id="13" name="文本框 12">
            <a:extLst>
              <a:ext uri="{FF2B5EF4-FFF2-40B4-BE49-F238E27FC236}">
                <a16:creationId xmlns:a16="http://schemas.microsoft.com/office/drawing/2014/main" id="{8EF46483-21AF-0D73-1635-E3C2B9637E94}"/>
              </a:ext>
            </a:extLst>
          </p:cNvPr>
          <p:cNvSpPr txBox="1"/>
          <p:nvPr/>
        </p:nvSpPr>
        <p:spPr>
          <a:xfrm>
            <a:off x="3495093" y="3993338"/>
            <a:ext cx="696941" cy="400110"/>
          </a:xfrm>
          <a:prstGeom prst="rect">
            <a:avLst/>
          </a:prstGeom>
          <a:solidFill>
            <a:schemeClr val="bg1"/>
          </a:solidFill>
        </p:spPr>
        <p:txBody>
          <a:bodyPr wrap="square" rtlCol="0">
            <a:spAutoFit/>
          </a:bodyPr>
          <a:lstStyle/>
          <a:p>
            <a:r>
              <a:rPr lang="en-US" altLang="zh-CN" sz="2000" b="1" dirty="0">
                <a:latin typeface="+mj-ea"/>
                <a:ea typeface="+mj-ea"/>
              </a:rPr>
              <a:t>[0.3]</a:t>
            </a:r>
            <a:endParaRPr lang="zh-CN" altLang="en-US" sz="2000" b="1" dirty="0">
              <a:latin typeface="+mj-ea"/>
              <a:ea typeface="+mj-ea"/>
            </a:endParaRPr>
          </a:p>
        </p:txBody>
      </p:sp>
      <p:sp>
        <p:nvSpPr>
          <p:cNvPr id="14" name="文本框 13">
            <a:extLst>
              <a:ext uri="{FF2B5EF4-FFF2-40B4-BE49-F238E27FC236}">
                <a16:creationId xmlns:a16="http://schemas.microsoft.com/office/drawing/2014/main" id="{44120F3E-542D-1718-D3F2-1C2436018354}"/>
              </a:ext>
            </a:extLst>
          </p:cNvPr>
          <p:cNvSpPr txBox="1"/>
          <p:nvPr/>
        </p:nvSpPr>
        <p:spPr>
          <a:xfrm>
            <a:off x="5244288" y="3995610"/>
            <a:ext cx="696940" cy="400110"/>
          </a:xfrm>
          <a:prstGeom prst="rect">
            <a:avLst/>
          </a:prstGeom>
          <a:solidFill>
            <a:schemeClr val="bg1"/>
          </a:solidFill>
        </p:spPr>
        <p:txBody>
          <a:bodyPr wrap="square" rtlCol="0">
            <a:spAutoFit/>
          </a:bodyPr>
          <a:lstStyle/>
          <a:p>
            <a:r>
              <a:rPr lang="en-US" altLang="zh-CN" sz="2000" b="1" dirty="0">
                <a:latin typeface="+mj-ea"/>
                <a:ea typeface="+mj-ea"/>
              </a:rPr>
              <a:t>[0.1]</a:t>
            </a:r>
            <a:endParaRPr lang="zh-CN" altLang="en-US" sz="2000" b="1" dirty="0">
              <a:latin typeface="+mj-ea"/>
              <a:ea typeface="+mj-ea"/>
            </a:endParaRPr>
          </a:p>
        </p:txBody>
      </p:sp>
    </p:spTree>
    <p:extLst>
      <p:ext uri="{BB962C8B-B14F-4D97-AF65-F5344CB8AC3E}">
        <p14:creationId xmlns:p14="http://schemas.microsoft.com/office/powerpoint/2010/main" val="1836296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9FE94F-7A1B-CDC2-5B65-12660D124557}"/>
              </a:ext>
            </a:extLst>
          </p:cNvPr>
          <p:cNvSpPr>
            <a:spLocks noGrp="1"/>
          </p:cNvSpPr>
          <p:nvPr>
            <p:ph type="title"/>
          </p:nvPr>
        </p:nvSpPr>
        <p:spPr/>
        <p:txBody>
          <a:bodyPr>
            <a:normAutofit/>
          </a:bodyPr>
          <a:lstStyle/>
          <a:p>
            <a:r>
              <a:rPr lang="zh-CN" altLang="en-US" dirty="0"/>
              <a:t>Expected number of equations</a:t>
            </a:r>
          </a:p>
        </p:txBody>
      </p:sp>
      <p:sp>
        <p:nvSpPr>
          <p:cNvPr id="6" name="文本框 5">
            <a:extLst>
              <a:ext uri="{FF2B5EF4-FFF2-40B4-BE49-F238E27FC236}">
                <a16:creationId xmlns:a16="http://schemas.microsoft.com/office/drawing/2014/main" id="{028E9137-DCA0-FAD7-84FB-39CF3EE09D3C}"/>
              </a:ext>
            </a:extLst>
          </p:cNvPr>
          <p:cNvSpPr txBox="1"/>
          <p:nvPr/>
        </p:nvSpPr>
        <p:spPr>
          <a:xfrm>
            <a:off x="868044" y="2070787"/>
            <a:ext cx="9572493" cy="400110"/>
          </a:xfrm>
          <a:prstGeom prst="rect">
            <a:avLst/>
          </a:prstGeom>
          <a:noFill/>
        </p:spPr>
        <p:txBody>
          <a:bodyPr wrap="square">
            <a:spAutoFit/>
          </a:bodyPr>
          <a:lstStyle/>
          <a:p>
            <a:r>
              <a:rPr lang="en-US" altLang="zh-CN" sz="2000" dirty="0"/>
              <a:t>1. M</a:t>
            </a:r>
            <a:r>
              <a:rPr lang="zh-CN" altLang="en-US" sz="2000" dirty="0"/>
              <a:t>odel the sampling of parse trees from a given </a:t>
            </a:r>
            <a:r>
              <a:rPr lang="zh-CN" altLang="en-US" sz="2000" b="1" dirty="0"/>
              <a:t>PCFG</a:t>
            </a:r>
            <a:r>
              <a:rPr lang="zh-CN" altLang="en-US" sz="2000" dirty="0"/>
              <a:t> as a Bernoulli process</a:t>
            </a:r>
          </a:p>
        </p:txBody>
      </p:sp>
      <p:pic>
        <p:nvPicPr>
          <p:cNvPr id="8" name="图片 7">
            <a:extLst>
              <a:ext uri="{FF2B5EF4-FFF2-40B4-BE49-F238E27FC236}">
                <a16:creationId xmlns:a16="http://schemas.microsoft.com/office/drawing/2014/main" id="{5DC3BDD1-C802-59BF-A3A7-B6E675CA92EB}"/>
              </a:ext>
            </a:extLst>
          </p:cNvPr>
          <p:cNvPicPr>
            <a:picLocks noChangeAspect="1"/>
          </p:cNvPicPr>
          <p:nvPr/>
        </p:nvPicPr>
        <p:blipFill>
          <a:blip r:embed="rId2"/>
          <a:stretch>
            <a:fillRect/>
          </a:stretch>
        </p:blipFill>
        <p:spPr>
          <a:xfrm>
            <a:off x="1440537" y="2749011"/>
            <a:ext cx="3080971" cy="389292"/>
          </a:xfrm>
          <a:prstGeom prst="rect">
            <a:avLst/>
          </a:prstGeom>
        </p:spPr>
      </p:pic>
      <p:pic>
        <p:nvPicPr>
          <p:cNvPr id="10" name="图片 9">
            <a:extLst>
              <a:ext uri="{FF2B5EF4-FFF2-40B4-BE49-F238E27FC236}">
                <a16:creationId xmlns:a16="http://schemas.microsoft.com/office/drawing/2014/main" id="{0F778799-DB1B-F2AD-A132-557E45363AFC}"/>
              </a:ext>
            </a:extLst>
          </p:cNvPr>
          <p:cNvPicPr>
            <a:picLocks noChangeAspect="1"/>
          </p:cNvPicPr>
          <p:nvPr/>
        </p:nvPicPr>
        <p:blipFill>
          <a:blip r:embed="rId3"/>
          <a:stretch>
            <a:fillRect/>
          </a:stretch>
        </p:blipFill>
        <p:spPr>
          <a:xfrm>
            <a:off x="1440537" y="3180029"/>
            <a:ext cx="1818250" cy="777749"/>
          </a:xfrm>
          <a:prstGeom prst="rect">
            <a:avLst/>
          </a:prstGeom>
        </p:spPr>
      </p:pic>
      <p:sp>
        <p:nvSpPr>
          <p:cNvPr id="12" name="文本框 11">
            <a:extLst>
              <a:ext uri="{FF2B5EF4-FFF2-40B4-BE49-F238E27FC236}">
                <a16:creationId xmlns:a16="http://schemas.microsoft.com/office/drawing/2014/main" id="{323A9251-F03E-859B-1EF2-C8B09F00638E}"/>
              </a:ext>
            </a:extLst>
          </p:cNvPr>
          <p:cNvSpPr txBox="1"/>
          <p:nvPr/>
        </p:nvSpPr>
        <p:spPr>
          <a:xfrm>
            <a:off x="868043" y="3999504"/>
            <a:ext cx="10964565" cy="400110"/>
          </a:xfrm>
          <a:prstGeom prst="rect">
            <a:avLst/>
          </a:prstGeom>
          <a:noFill/>
        </p:spPr>
        <p:txBody>
          <a:bodyPr wrap="square">
            <a:spAutoFit/>
          </a:bodyPr>
          <a:lstStyle/>
          <a:p>
            <a:r>
              <a:rPr lang="en-US" altLang="zh-CN" sz="2000" dirty="0"/>
              <a:t>2. D</a:t>
            </a:r>
            <a:r>
              <a:rPr lang="zh-CN" altLang="en-US" sz="2000" dirty="0"/>
              <a:t>ealing with a </a:t>
            </a:r>
            <a:r>
              <a:rPr lang="zh-CN" altLang="en-US" sz="2000" b="1" dirty="0"/>
              <a:t>deterministic grammar</a:t>
            </a:r>
          </a:p>
        </p:txBody>
      </p:sp>
      <p:pic>
        <p:nvPicPr>
          <p:cNvPr id="14" name="图片 13">
            <a:extLst>
              <a:ext uri="{FF2B5EF4-FFF2-40B4-BE49-F238E27FC236}">
                <a16:creationId xmlns:a16="http://schemas.microsoft.com/office/drawing/2014/main" id="{707F030E-80C5-8208-B669-918D8A12F496}"/>
              </a:ext>
            </a:extLst>
          </p:cNvPr>
          <p:cNvPicPr>
            <a:picLocks noChangeAspect="1"/>
          </p:cNvPicPr>
          <p:nvPr/>
        </p:nvPicPr>
        <p:blipFill>
          <a:blip r:embed="rId4"/>
          <a:stretch>
            <a:fillRect/>
          </a:stretch>
        </p:blipFill>
        <p:spPr>
          <a:xfrm>
            <a:off x="1440537" y="4493766"/>
            <a:ext cx="3963088" cy="767049"/>
          </a:xfrm>
          <a:prstGeom prst="rect">
            <a:avLst/>
          </a:prstGeom>
        </p:spPr>
      </p:pic>
      <p:sp>
        <p:nvSpPr>
          <p:cNvPr id="20" name="文本框 19">
            <a:extLst>
              <a:ext uri="{FF2B5EF4-FFF2-40B4-BE49-F238E27FC236}">
                <a16:creationId xmlns:a16="http://schemas.microsoft.com/office/drawing/2014/main" id="{DA07AC37-504E-E03B-5C3E-5C48B4E7B6E8}"/>
              </a:ext>
            </a:extLst>
          </p:cNvPr>
          <p:cNvSpPr txBox="1"/>
          <p:nvPr/>
        </p:nvSpPr>
        <p:spPr>
          <a:xfrm>
            <a:off x="457905" y="1069795"/>
            <a:ext cx="10392769" cy="584775"/>
          </a:xfrm>
          <a:prstGeom prst="rect">
            <a:avLst/>
          </a:prstGeom>
          <a:noFill/>
        </p:spPr>
        <p:txBody>
          <a:bodyPr wrap="square">
            <a:spAutoFit/>
          </a:bodyPr>
          <a:lstStyle/>
          <a:p>
            <a:r>
              <a:rPr lang="en-US" altLang="zh-CN" sz="2400" b="1" dirty="0"/>
              <a:t>T</a:t>
            </a:r>
            <a:r>
              <a:rPr lang="zh-CN" altLang="en-US" sz="2400" b="1" dirty="0"/>
              <a:t>he </a:t>
            </a:r>
            <a:r>
              <a:rPr lang="en-US" altLang="zh-CN" sz="2400" b="1" dirty="0"/>
              <a:t>E</a:t>
            </a:r>
            <a:r>
              <a:rPr lang="zh-CN" altLang="en-US" sz="2400" b="1" dirty="0"/>
              <a:t>xpected </a:t>
            </a:r>
            <a:r>
              <a:rPr lang="en-US" altLang="zh-CN" sz="3200" b="1" u="sng" dirty="0"/>
              <a:t>N</a:t>
            </a:r>
            <a:r>
              <a:rPr lang="zh-CN" altLang="en-US" sz="2400" b="1" dirty="0"/>
              <a:t>umber </a:t>
            </a:r>
            <a:r>
              <a:rPr lang="zh-CN" altLang="en-US" sz="2000" dirty="0"/>
              <a:t>of parse trees we have to sample from a given grammar</a:t>
            </a:r>
            <a:endParaRPr lang="zh-CN" altLang="en-US" dirty="0"/>
          </a:p>
        </p:txBody>
      </p:sp>
      <p:sp>
        <p:nvSpPr>
          <p:cNvPr id="21" name="文本框 20">
            <a:extLst>
              <a:ext uri="{FF2B5EF4-FFF2-40B4-BE49-F238E27FC236}">
                <a16:creationId xmlns:a16="http://schemas.microsoft.com/office/drawing/2014/main" id="{96B922C7-AB18-F5FE-9087-9A71D7E4DEA0}"/>
              </a:ext>
            </a:extLst>
          </p:cNvPr>
          <p:cNvSpPr txBox="1"/>
          <p:nvPr/>
        </p:nvSpPr>
        <p:spPr>
          <a:xfrm>
            <a:off x="6350325" y="4668417"/>
            <a:ext cx="5468636" cy="968791"/>
          </a:xfrm>
          <a:prstGeom prst="rect">
            <a:avLst/>
          </a:prstGeom>
          <a:noFill/>
          <a:ln w="9525" cap="flat" cmpd="sng" algn="ctr">
            <a:solidFill>
              <a:schemeClr val="dk1"/>
            </a:solidFill>
            <a:prstDash val="lg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rtlCol="0">
            <a:spAutoFit/>
          </a:bodyPr>
          <a:lstStyle/>
          <a:p>
            <a:pPr>
              <a:lnSpc>
                <a:spcPct val="150000"/>
              </a:lnSpc>
            </a:pPr>
            <a:r>
              <a:rPr lang="en-US" altLang="zh-CN" sz="2000" b="1" dirty="0"/>
              <a:t>N</a:t>
            </a:r>
            <a:r>
              <a:rPr lang="en-US" altLang="zh-CN" sz="2000" b="1" baseline="-25000" dirty="0"/>
              <a:t>G</a:t>
            </a:r>
            <a:r>
              <a:rPr lang="en-US" altLang="zh-CN" sz="2000" b="1" dirty="0"/>
              <a:t>(h) </a:t>
            </a:r>
            <a:r>
              <a:rPr lang="en-US" altLang="zh-CN" sz="2000" dirty="0"/>
              <a:t>: Number of Trees with height from 2 to h</a:t>
            </a:r>
          </a:p>
          <a:p>
            <a:pPr>
              <a:lnSpc>
                <a:spcPct val="150000"/>
              </a:lnSpc>
            </a:pPr>
            <a:r>
              <a:rPr lang="en-US" altLang="zh-CN" sz="2000" b="1" dirty="0" err="1"/>
              <a:t>n</a:t>
            </a:r>
            <a:r>
              <a:rPr lang="en-US" altLang="zh-CN" sz="2000" b="1" baseline="-25000" dirty="0" err="1"/>
              <a:t>G</a:t>
            </a:r>
            <a:r>
              <a:rPr lang="en-US" altLang="zh-CN" sz="2000" b="1" dirty="0"/>
              <a:t>(h) </a:t>
            </a:r>
            <a:r>
              <a:rPr lang="en-US" altLang="zh-CN" sz="2000" dirty="0"/>
              <a:t>: Number of Trees with height of h</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17EA71E5-8D83-8D37-FEE7-31BA99924C4F}"/>
                  </a:ext>
                </a:extLst>
              </p:cNvPr>
              <p:cNvSpPr txBox="1"/>
              <p:nvPr/>
            </p:nvSpPr>
            <p:spPr>
              <a:xfrm>
                <a:off x="5300427" y="2685767"/>
                <a:ext cx="3999571" cy="646331"/>
              </a:xfrm>
              <a:prstGeom prst="rect">
                <a:avLst/>
              </a:prstGeom>
              <a:noFill/>
            </p:spPr>
            <p:txBody>
              <a:bodyPr wrap="square" rtlCol="0">
                <a:spAutoFit/>
              </a:bodyPr>
              <a:lstStyle/>
              <a:p>
                <a14:m>
                  <m:oMath xmlns:m="http://schemas.openxmlformats.org/officeDocument/2006/math">
                    <m:r>
                      <a:rPr lang="en-US" altLang="zh-CN" b="1" i="1" dirty="0" smtClean="0">
                        <a:solidFill>
                          <a:srgbClr val="C00000"/>
                        </a:solidFill>
                        <a:latin typeface="Cambria Math" panose="02040503050406030204" pitchFamily="18" charset="0"/>
                      </a:rPr>
                      <m:t>𝒑</m:t>
                    </m:r>
                  </m:oMath>
                </a14:m>
                <a:r>
                  <a:rPr lang="en-US" altLang="zh-CN" b="1" dirty="0">
                    <a:solidFill>
                      <a:srgbClr val="C00000"/>
                    </a:solidFill>
                  </a:rPr>
                  <a:t> is the Probability of the right equation generated from PCFG</a:t>
                </a:r>
                <a:endParaRPr lang="zh-CN" altLang="en-US" b="1" dirty="0">
                  <a:solidFill>
                    <a:srgbClr val="C00000"/>
                  </a:solidFill>
                </a:endParaRPr>
              </a:p>
            </p:txBody>
          </p:sp>
        </mc:Choice>
        <mc:Fallback xmlns="">
          <p:sp>
            <p:nvSpPr>
              <p:cNvPr id="3" name="文本框 2">
                <a:extLst>
                  <a:ext uri="{FF2B5EF4-FFF2-40B4-BE49-F238E27FC236}">
                    <a16:creationId xmlns:a16="http://schemas.microsoft.com/office/drawing/2014/main" id="{17EA71E5-8D83-8D37-FEE7-31BA99924C4F}"/>
                  </a:ext>
                </a:extLst>
              </p:cNvPr>
              <p:cNvSpPr txBox="1">
                <a:spLocks noRot="1" noChangeAspect="1" noMove="1" noResize="1" noEditPoints="1" noAdjustHandles="1" noChangeArrowheads="1" noChangeShapeType="1" noTextEdit="1"/>
              </p:cNvSpPr>
              <p:nvPr/>
            </p:nvSpPr>
            <p:spPr>
              <a:xfrm>
                <a:off x="5300427" y="2685767"/>
                <a:ext cx="3999571" cy="646331"/>
              </a:xfrm>
              <a:prstGeom prst="rect">
                <a:avLst/>
              </a:prstGeom>
              <a:blipFill>
                <a:blip r:embed="rId5"/>
                <a:stretch>
                  <a:fillRect l="-1218" t="-5660"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497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P spid="21"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BC7AA-C674-652F-750B-A0FA8E89F1A4}"/>
              </a:ext>
            </a:extLst>
          </p:cNvPr>
          <p:cNvSpPr>
            <a:spLocks noGrp="1"/>
          </p:cNvSpPr>
          <p:nvPr>
            <p:ph type="title"/>
          </p:nvPr>
        </p:nvSpPr>
        <p:spPr/>
        <p:txBody>
          <a:bodyPr/>
          <a:lstStyle/>
          <a:p>
            <a:r>
              <a:rPr lang="en-US" altLang="zh-CN" dirty="0"/>
              <a:t>Probabilistic vs deterministic</a:t>
            </a:r>
            <a:endParaRPr lang="zh-CN" altLang="en-US" dirty="0"/>
          </a:p>
        </p:txBody>
      </p:sp>
      <p:sp>
        <p:nvSpPr>
          <p:cNvPr id="16" name="文本框 15">
            <a:extLst>
              <a:ext uri="{FF2B5EF4-FFF2-40B4-BE49-F238E27FC236}">
                <a16:creationId xmlns:a16="http://schemas.microsoft.com/office/drawing/2014/main" id="{E0DC59EF-F8EC-5671-4247-54F76547E01A}"/>
              </a:ext>
            </a:extLst>
          </p:cNvPr>
          <p:cNvSpPr txBox="1"/>
          <p:nvPr/>
        </p:nvSpPr>
        <p:spPr>
          <a:xfrm>
            <a:off x="743510" y="1640313"/>
            <a:ext cx="4519685" cy="1631216"/>
          </a:xfrm>
          <a:prstGeom prst="rect">
            <a:avLst/>
          </a:prstGeom>
          <a:noFill/>
        </p:spPr>
        <p:txBody>
          <a:bodyPr wrap="square">
            <a:spAutoFit/>
          </a:bodyPr>
          <a:lstStyle/>
          <a:p>
            <a:r>
              <a:rPr lang="en-US" altLang="zh-CN" sz="2000" dirty="0"/>
              <a:t>W</a:t>
            </a:r>
            <a:r>
              <a:rPr lang="zh-CN" altLang="en-US" sz="2000" dirty="0"/>
              <a:t>e are interested in how many of the target equations from the Feynman database we can expect to reconstruct </a:t>
            </a:r>
            <a:r>
              <a:rPr lang="zh-CN" altLang="en-US" sz="2000" b="1" dirty="0"/>
              <a:t>by taking at most n sample parse trees </a:t>
            </a:r>
            <a:r>
              <a:rPr lang="zh-CN" altLang="en-US" sz="2000" dirty="0"/>
              <a:t>from a given grammar</a:t>
            </a:r>
            <a:r>
              <a:rPr lang="en-US" altLang="zh-CN" sz="2000" dirty="0"/>
              <a:t>.</a:t>
            </a:r>
            <a:endParaRPr lang="zh-CN" altLang="en-US" sz="2000" dirty="0"/>
          </a:p>
        </p:txBody>
      </p:sp>
      <p:pic>
        <p:nvPicPr>
          <p:cNvPr id="18" name="图片 17">
            <a:extLst>
              <a:ext uri="{FF2B5EF4-FFF2-40B4-BE49-F238E27FC236}">
                <a16:creationId xmlns:a16="http://schemas.microsoft.com/office/drawing/2014/main" id="{CF9CDA22-9C6A-F360-DC71-B2B15F19B662}"/>
              </a:ext>
            </a:extLst>
          </p:cNvPr>
          <p:cNvPicPr>
            <a:picLocks noChangeAspect="1"/>
          </p:cNvPicPr>
          <p:nvPr/>
        </p:nvPicPr>
        <p:blipFill>
          <a:blip r:embed="rId2"/>
          <a:stretch>
            <a:fillRect/>
          </a:stretch>
        </p:blipFill>
        <p:spPr>
          <a:xfrm>
            <a:off x="743510" y="3695653"/>
            <a:ext cx="3986069" cy="903643"/>
          </a:xfrm>
          <a:prstGeom prst="rect">
            <a:avLst/>
          </a:prstGeom>
        </p:spPr>
      </p:pic>
      <p:pic>
        <p:nvPicPr>
          <p:cNvPr id="4" name="图片 3">
            <a:extLst>
              <a:ext uri="{FF2B5EF4-FFF2-40B4-BE49-F238E27FC236}">
                <a16:creationId xmlns:a16="http://schemas.microsoft.com/office/drawing/2014/main" id="{8371FD6E-5371-E69C-7313-0CA422F467A4}"/>
              </a:ext>
            </a:extLst>
          </p:cNvPr>
          <p:cNvPicPr>
            <a:picLocks noChangeAspect="1"/>
          </p:cNvPicPr>
          <p:nvPr/>
        </p:nvPicPr>
        <p:blipFill>
          <a:blip r:embed="rId3"/>
          <a:stretch>
            <a:fillRect/>
          </a:stretch>
        </p:blipFill>
        <p:spPr>
          <a:xfrm>
            <a:off x="5569116" y="1101860"/>
            <a:ext cx="6372675" cy="4654280"/>
          </a:xfrm>
          <a:prstGeom prst="rect">
            <a:avLst/>
          </a:prstGeom>
        </p:spPr>
      </p:pic>
    </p:spTree>
    <p:extLst>
      <p:ext uri="{BB962C8B-B14F-4D97-AF65-F5344CB8AC3E}">
        <p14:creationId xmlns:p14="http://schemas.microsoft.com/office/powerpoint/2010/main" val="2352764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E9F4B2-3333-7487-6EB7-024F4D0A6B92}"/>
              </a:ext>
            </a:extLst>
          </p:cNvPr>
          <p:cNvSpPr>
            <a:spLocks noGrp="1"/>
          </p:cNvSpPr>
          <p:nvPr>
            <p:ph type="title"/>
          </p:nvPr>
        </p:nvSpPr>
        <p:spPr/>
        <p:txBody>
          <a:bodyPr/>
          <a:lstStyle/>
          <a:p>
            <a:r>
              <a:rPr lang="en-US" altLang="zh-CN" dirty="0"/>
              <a:t>Biased vs. unbiased probabilistic grammar</a:t>
            </a:r>
            <a:endParaRPr lang="zh-CN" altLang="en-US" dirty="0"/>
          </a:p>
        </p:txBody>
      </p:sp>
      <p:pic>
        <p:nvPicPr>
          <p:cNvPr id="3" name="图片 2">
            <a:extLst>
              <a:ext uri="{FF2B5EF4-FFF2-40B4-BE49-F238E27FC236}">
                <a16:creationId xmlns:a16="http://schemas.microsoft.com/office/drawing/2014/main" id="{0FE848BC-524C-B606-6C62-A019D0D28DB4}"/>
              </a:ext>
            </a:extLst>
          </p:cNvPr>
          <p:cNvPicPr>
            <a:picLocks noChangeAspect="1"/>
          </p:cNvPicPr>
          <p:nvPr/>
        </p:nvPicPr>
        <p:blipFill>
          <a:blip r:embed="rId2"/>
          <a:stretch>
            <a:fillRect/>
          </a:stretch>
        </p:blipFill>
        <p:spPr>
          <a:xfrm>
            <a:off x="5050131" y="2115390"/>
            <a:ext cx="7099665" cy="3094557"/>
          </a:xfrm>
          <a:prstGeom prst="rect">
            <a:avLst/>
          </a:prstGeom>
          <a:ln>
            <a:solidFill>
              <a:schemeClr val="tx1"/>
            </a:solidFill>
            <a:prstDash val="lgDash"/>
          </a:ln>
        </p:spPr>
      </p:pic>
      <p:pic>
        <p:nvPicPr>
          <p:cNvPr id="5" name="图片 4">
            <a:extLst>
              <a:ext uri="{FF2B5EF4-FFF2-40B4-BE49-F238E27FC236}">
                <a16:creationId xmlns:a16="http://schemas.microsoft.com/office/drawing/2014/main" id="{91FA2211-C445-4F81-5CA5-6DE8CEECCCE3}"/>
              </a:ext>
            </a:extLst>
          </p:cNvPr>
          <p:cNvPicPr>
            <a:picLocks noChangeAspect="1"/>
          </p:cNvPicPr>
          <p:nvPr/>
        </p:nvPicPr>
        <p:blipFill>
          <a:blip r:embed="rId3"/>
          <a:stretch>
            <a:fillRect/>
          </a:stretch>
        </p:blipFill>
        <p:spPr>
          <a:xfrm>
            <a:off x="718681" y="1824598"/>
            <a:ext cx="2418357" cy="538170"/>
          </a:xfrm>
          <a:prstGeom prst="rect">
            <a:avLst/>
          </a:prstGeom>
        </p:spPr>
      </p:pic>
      <p:pic>
        <p:nvPicPr>
          <p:cNvPr id="7" name="图片 6">
            <a:extLst>
              <a:ext uri="{FF2B5EF4-FFF2-40B4-BE49-F238E27FC236}">
                <a16:creationId xmlns:a16="http://schemas.microsoft.com/office/drawing/2014/main" id="{6ADC96A5-3812-E10A-06F2-001019C00F2D}"/>
              </a:ext>
            </a:extLst>
          </p:cNvPr>
          <p:cNvPicPr>
            <a:picLocks noChangeAspect="1"/>
          </p:cNvPicPr>
          <p:nvPr/>
        </p:nvPicPr>
        <p:blipFill>
          <a:blip r:embed="rId4"/>
          <a:stretch>
            <a:fillRect/>
          </a:stretch>
        </p:blipFill>
        <p:spPr>
          <a:xfrm>
            <a:off x="718681" y="2472872"/>
            <a:ext cx="2418358" cy="520767"/>
          </a:xfrm>
          <a:prstGeom prst="rect">
            <a:avLst/>
          </a:prstGeom>
        </p:spPr>
      </p:pic>
      <p:pic>
        <p:nvPicPr>
          <p:cNvPr id="9" name="图片 8">
            <a:extLst>
              <a:ext uri="{FF2B5EF4-FFF2-40B4-BE49-F238E27FC236}">
                <a16:creationId xmlns:a16="http://schemas.microsoft.com/office/drawing/2014/main" id="{3F82BD77-113D-9E6E-9EE2-93189A55ACAC}"/>
              </a:ext>
            </a:extLst>
          </p:cNvPr>
          <p:cNvPicPr>
            <a:picLocks noChangeAspect="1"/>
          </p:cNvPicPr>
          <p:nvPr/>
        </p:nvPicPr>
        <p:blipFill>
          <a:blip r:embed="rId5"/>
          <a:stretch>
            <a:fillRect/>
          </a:stretch>
        </p:blipFill>
        <p:spPr>
          <a:xfrm>
            <a:off x="718681" y="3083730"/>
            <a:ext cx="2254583" cy="540532"/>
          </a:xfrm>
          <a:prstGeom prst="rect">
            <a:avLst/>
          </a:prstGeom>
        </p:spPr>
      </p:pic>
      <p:pic>
        <p:nvPicPr>
          <p:cNvPr id="11" name="图片 10">
            <a:extLst>
              <a:ext uri="{FF2B5EF4-FFF2-40B4-BE49-F238E27FC236}">
                <a16:creationId xmlns:a16="http://schemas.microsoft.com/office/drawing/2014/main" id="{4556A69B-EF13-D06A-2355-98E721F4C5BD}"/>
              </a:ext>
            </a:extLst>
          </p:cNvPr>
          <p:cNvPicPr>
            <a:picLocks noChangeAspect="1"/>
          </p:cNvPicPr>
          <p:nvPr/>
        </p:nvPicPr>
        <p:blipFill>
          <a:blip r:embed="rId6"/>
          <a:stretch>
            <a:fillRect/>
          </a:stretch>
        </p:blipFill>
        <p:spPr>
          <a:xfrm>
            <a:off x="718681" y="1163697"/>
            <a:ext cx="7727335" cy="570810"/>
          </a:xfrm>
          <a:prstGeom prst="rect">
            <a:avLst/>
          </a:prstGeom>
        </p:spPr>
      </p:pic>
      <p:pic>
        <p:nvPicPr>
          <p:cNvPr id="12" name="图片 11">
            <a:extLst>
              <a:ext uri="{FF2B5EF4-FFF2-40B4-BE49-F238E27FC236}">
                <a16:creationId xmlns:a16="http://schemas.microsoft.com/office/drawing/2014/main" id="{3C793D93-F57F-A542-9AA5-97E7343B48AA}"/>
              </a:ext>
            </a:extLst>
          </p:cNvPr>
          <p:cNvPicPr>
            <a:picLocks noChangeAspect="1"/>
          </p:cNvPicPr>
          <p:nvPr/>
        </p:nvPicPr>
        <p:blipFill>
          <a:blip r:embed="rId7"/>
          <a:stretch>
            <a:fillRect/>
          </a:stretch>
        </p:blipFill>
        <p:spPr>
          <a:xfrm>
            <a:off x="467155" y="4145834"/>
            <a:ext cx="4136456" cy="1085820"/>
          </a:xfrm>
          <a:prstGeom prst="rect">
            <a:avLst/>
          </a:prstGeom>
        </p:spPr>
      </p:pic>
    </p:spTree>
    <p:extLst>
      <p:ext uri="{BB962C8B-B14F-4D97-AF65-F5344CB8AC3E}">
        <p14:creationId xmlns:p14="http://schemas.microsoft.com/office/powerpoint/2010/main" val="368650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2D1F9-8A21-86AB-905F-7C6361A84E2F}"/>
              </a:ext>
            </a:extLst>
          </p:cNvPr>
          <p:cNvSpPr>
            <a:spLocks noGrp="1"/>
          </p:cNvSpPr>
          <p:nvPr>
            <p:ph type="title"/>
          </p:nvPr>
        </p:nvSpPr>
        <p:spPr/>
        <p:txBody>
          <a:bodyPr/>
          <a:lstStyle/>
          <a:p>
            <a:r>
              <a:rPr lang="en-US" altLang="zh-CN" dirty="0"/>
              <a:t>Authors</a:t>
            </a:r>
            <a:endParaRPr lang="zh-CN" altLang="en-US" dirty="0"/>
          </a:p>
        </p:txBody>
      </p:sp>
      <p:pic>
        <p:nvPicPr>
          <p:cNvPr id="10" name="图片 9">
            <a:extLst>
              <a:ext uri="{FF2B5EF4-FFF2-40B4-BE49-F238E27FC236}">
                <a16:creationId xmlns:a16="http://schemas.microsoft.com/office/drawing/2014/main" id="{3719528B-A8A5-B239-2D54-26857671F33A}"/>
              </a:ext>
            </a:extLst>
          </p:cNvPr>
          <p:cNvPicPr>
            <a:picLocks noChangeAspect="1"/>
          </p:cNvPicPr>
          <p:nvPr/>
        </p:nvPicPr>
        <p:blipFill>
          <a:blip r:embed="rId3"/>
          <a:stretch>
            <a:fillRect/>
          </a:stretch>
        </p:blipFill>
        <p:spPr>
          <a:xfrm>
            <a:off x="1092271" y="2828999"/>
            <a:ext cx="6746092" cy="1434208"/>
          </a:xfrm>
          <a:prstGeom prst="rect">
            <a:avLst/>
          </a:prstGeom>
        </p:spPr>
      </p:pic>
      <p:pic>
        <p:nvPicPr>
          <p:cNvPr id="12" name="图片 11">
            <a:extLst>
              <a:ext uri="{FF2B5EF4-FFF2-40B4-BE49-F238E27FC236}">
                <a16:creationId xmlns:a16="http://schemas.microsoft.com/office/drawing/2014/main" id="{E4CEF2FE-906D-B292-4E53-09B8735DDDC3}"/>
              </a:ext>
            </a:extLst>
          </p:cNvPr>
          <p:cNvPicPr>
            <a:picLocks noChangeAspect="1"/>
          </p:cNvPicPr>
          <p:nvPr/>
        </p:nvPicPr>
        <p:blipFill>
          <a:blip r:embed="rId4"/>
          <a:stretch>
            <a:fillRect/>
          </a:stretch>
        </p:blipFill>
        <p:spPr>
          <a:xfrm>
            <a:off x="1092271" y="4263207"/>
            <a:ext cx="7635449" cy="1434208"/>
          </a:xfrm>
          <a:prstGeom prst="rect">
            <a:avLst/>
          </a:prstGeom>
        </p:spPr>
      </p:pic>
      <p:pic>
        <p:nvPicPr>
          <p:cNvPr id="14" name="图片 13">
            <a:extLst>
              <a:ext uri="{FF2B5EF4-FFF2-40B4-BE49-F238E27FC236}">
                <a16:creationId xmlns:a16="http://schemas.microsoft.com/office/drawing/2014/main" id="{DBEB0782-5FF6-3C40-90E8-1D067C965617}"/>
              </a:ext>
            </a:extLst>
          </p:cNvPr>
          <p:cNvPicPr>
            <a:picLocks noChangeAspect="1"/>
          </p:cNvPicPr>
          <p:nvPr/>
        </p:nvPicPr>
        <p:blipFill>
          <a:blip r:embed="rId5"/>
          <a:stretch>
            <a:fillRect/>
          </a:stretch>
        </p:blipFill>
        <p:spPr>
          <a:xfrm>
            <a:off x="1092271" y="1275809"/>
            <a:ext cx="7773751" cy="1509604"/>
          </a:xfrm>
          <a:prstGeom prst="rect">
            <a:avLst/>
          </a:prstGeom>
        </p:spPr>
      </p:pic>
    </p:spTree>
    <p:extLst>
      <p:ext uri="{BB962C8B-B14F-4D97-AF65-F5344CB8AC3E}">
        <p14:creationId xmlns:p14="http://schemas.microsoft.com/office/powerpoint/2010/main" val="1776141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48853D-4341-CD10-0EDF-F09D8FE1FA00}"/>
              </a:ext>
            </a:extLst>
          </p:cNvPr>
          <p:cNvSpPr>
            <a:spLocks noGrp="1"/>
          </p:cNvSpPr>
          <p:nvPr>
            <p:ph type="title"/>
          </p:nvPr>
        </p:nvSpPr>
        <p:spPr/>
        <p:txBody>
          <a:bodyPr/>
          <a:lstStyle/>
          <a:p>
            <a:r>
              <a:rPr lang="en-US" altLang="zh-CN" dirty="0"/>
              <a:t>Biased vs. unbiased probabilistic grammar</a:t>
            </a:r>
            <a:endParaRPr lang="zh-CN" altLang="en-US" dirty="0"/>
          </a:p>
        </p:txBody>
      </p:sp>
      <p:pic>
        <p:nvPicPr>
          <p:cNvPr id="6" name="图片 5">
            <a:extLst>
              <a:ext uri="{FF2B5EF4-FFF2-40B4-BE49-F238E27FC236}">
                <a16:creationId xmlns:a16="http://schemas.microsoft.com/office/drawing/2014/main" id="{004A836A-53FE-A95A-5137-73ACD1816237}"/>
              </a:ext>
            </a:extLst>
          </p:cNvPr>
          <p:cNvPicPr>
            <a:picLocks noChangeAspect="1"/>
          </p:cNvPicPr>
          <p:nvPr/>
        </p:nvPicPr>
        <p:blipFill>
          <a:blip r:embed="rId2"/>
          <a:stretch>
            <a:fillRect/>
          </a:stretch>
        </p:blipFill>
        <p:spPr>
          <a:xfrm>
            <a:off x="1370045" y="2251132"/>
            <a:ext cx="9114286" cy="3714286"/>
          </a:xfrm>
          <a:prstGeom prst="rect">
            <a:avLst/>
          </a:prstGeom>
        </p:spPr>
      </p:pic>
      <p:cxnSp>
        <p:nvCxnSpPr>
          <p:cNvPr id="4" name="直接连接符 3">
            <a:extLst>
              <a:ext uri="{FF2B5EF4-FFF2-40B4-BE49-F238E27FC236}">
                <a16:creationId xmlns:a16="http://schemas.microsoft.com/office/drawing/2014/main" id="{B0CC25DF-2022-ED31-9331-7D0C09E71445}"/>
              </a:ext>
            </a:extLst>
          </p:cNvPr>
          <p:cNvCxnSpPr>
            <a:cxnSpLocks/>
          </p:cNvCxnSpPr>
          <p:nvPr/>
        </p:nvCxnSpPr>
        <p:spPr>
          <a:xfrm flipV="1">
            <a:off x="2757268" y="2043841"/>
            <a:ext cx="0" cy="3376246"/>
          </a:xfrm>
          <a:prstGeom prst="line">
            <a:avLst/>
          </a:prstGeom>
          <a:ln w="28575">
            <a:prstDash val="lgDash"/>
          </a:ln>
        </p:spPr>
        <p:style>
          <a:lnRef idx="3">
            <a:schemeClr val="accent3"/>
          </a:lnRef>
          <a:fillRef idx="0">
            <a:schemeClr val="accent3"/>
          </a:fillRef>
          <a:effectRef idx="2">
            <a:schemeClr val="accent3"/>
          </a:effectRef>
          <a:fontRef idx="minor">
            <a:schemeClr val="tx1"/>
          </a:fontRef>
        </p:style>
      </p:cxnSp>
      <p:sp>
        <p:nvSpPr>
          <p:cNvPr id="7" name="文本框 6">
            <a:extLst>
              <a:ext uri="{FF2B5EF4-FFF2-40B4-BE49-F238E27FC236}">
                <a16:creationId xmlns:a16="http://schemas.microsoft.com/office/drawing/2014/main" id="{FE61311F-CEA8-30F1-F803-FAF59C72AD1E}"/>
              </a:ext>
            </a:extLst>
          </p:cNvPr>
          <p:cNvSpPr txBox="1"/>
          <p:nvPr/>
        </p:nvSpPr>
        <p:spPr>
          <a:xfrm>
            <a:off x="2948740" y="2349606"/>
            <a:ext cx="1195752" cy="400110"/>
          </a:xfrm>
          <a:prstGeom prst="rect">
            <a:avLst/>
          </a:prstGeom>
          <a:noFill/>
        </p:spPr>
        <p:txBody>
          <a:bodyPr wrap="square" rtlCol="0">
            <a:spAutoFit/>
          </a:bodyPr>
          <a:lstStyle/>
          <a:p>
            <a:r>
              <a:rPr lang="en-US" altLang="zh-CN" sz="2000" b="1" dirty="0"/>
              <a:t>N</a:t>
            </a:r>
            <a:r>
              <a:rPr lang="en-US" altLang="zh-CN" sz="2000" b="1" baseline="-25000" dirty="0"/>
              <a:t>B</a:t>
            </a:r>
            <a:r>
              <a:rPr lang="en-US" altLang="zh-CN" sz="2000" b="1" dirty="0"/>
              <a:t> &lt; N</a:t>
            </a:r>
            <a:r>
              <a:rPr lang="en-US" altLang="zh-CN" sz="2000" b="1" baseline="-25000" dirty="0"/>
              <a:t>U</a:t>
            </a:r>
            <a:endParaRPr lang="zh-CN" altLang="en-US" sz="2000" b="1" dirty="0"/>
          </a:p>
        </p:txBody>
      </p:sp>
      <p:sp>
        <p:nvSpPr>
          <p:cNvPr id="8" name="文本框 7">
            <a:extLst>
              <a:ext uri="{FF2B5EF4-FFF2-40B4-BE49-F238E27FC236}">
                <a16:creationId xmlns:a16="http://schemas.microsoft.com/office/drawing/2014/main" id="{6859189F-D393-1530-CA11-97D31E932ABC}"/>
              </a:ext>
            </a:extLst>
          </p:cNvPr>
          <p:cNvSpPr txBox="1"/>
          <p:nvPr/>
        </p:nvSpPr>
        <p:spPr>
          <a:xfrm>
            <a:off x="9215430" y="4387077"/>
            <a:ext cx="1195752" cy="400110"/>
          </a:xfrm>
          <a:prstGeom prst="rect">
            <a:avLst/>
          </a:prstGeom>
          <a:noFill/>
        </p:spPr>
        <p:txBody>
          <a:bodyPr wrap="square" rtlCol="0">
            <a:spAutoFit/>
          </a:bodyPr>
          <a:lstStyle/>
          <a:p>
            <a:r>
              <a:rPr lang="en-US" altLang="zh-CN" sz="2000" b="1" dirty="0"/>
              <a:t>N</a:t>
            </a:r>
            <a:r>
              <a:rPr lang="en-US" altLang="zh-CN" sz="2000" b="1" baseline="-25000" dirty="0"/>
              <a:t>B</a:t>
            </a:r>
            <a:r>
              <a:rPr lang="en-US" altLang="zh-CN" sz="2000" b="1" dirty="0"/>
              <a:t> &lt; N</a:t>
            </a:r>
            <a:r>
              <a:rPr lang="en-US" altLang="zh-CN" sz="2000" b="1" baseline="-25000" dirty="0"/>
              <a:t>U</a:t>
            </a:r>
            <a:endParaRPr lang="zh-CN" altLang="en-US" sz="2000" b="1" dirty="0"/>
          </a:p>
        </p:txBody>
      </p:sp>
      <p:pic>
        <p:nvPicPr>
          <p:cNvPr id="9" name="图片 8">
            <a:extLst>
              <a:ext uri="{FF2B5EF4-FFF2-40B4-BE49-F238E27FC236}">
                <a16:creationId xmlns:a16="http://schemas.microsoft.com/office/drawing/2014/main" id="{3BFEEE26-1FC1-E25D-A04A-D030610478C4}"/>
              </a:ext>
            </a:extLst>
          </p:cNvPr>
          <p:cNvPicPr>
            <a:picLocks noChangeAspect="1"/>
          </p:cNvPicPr>
          <p:nvPr/>
        </p:nvPicPr>
        <p:blipFill>
          <a:blip r:embed="rId3"/>
          <a:stretch>
            <a:fillRect/>
          </a:stretch>
        </p:blipFill>
        <p:spPr>
          <a:xfrm>
            <a:off x="1370045" y="1011127"/>
            <a:ext cx="1818250" cy="777749"/>
          </a:xfrm>
          <a:prstGeom prst="rect">
            <a:avLst/>
          </a:prstGeom>
        </p:spPr>
      </p:pic>
    </p:spTree>
    <p:extLst>
      <p:ext uri="{BB962C8B-B14F-4D97-AF65-F5344CB8AC3E}">
        <p14:creationId xmlns:p14="http://schemas.microsoft.com/office/powerpoint/2010/main" val="124652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BC5204-FE51-508F-5183-CBCBCF82EF5E}"/>
              </a:ext>
            </a:extLst>
          </p:cNvPr>
          <p:cNvSpPr>
            <a:spLocks noGrp="1"/>
          </p:cNvSpPr>
          <p:nvPr>
            <p:ph type="title"/>
          </p:nvPr>
        </p:nvSpPr>
        <p:spPr/>
        <p:txBody>
          <a:bodyPr/>
          <a:lstStyle/>
          <a:p>
            <a:r>
              <a:rPr lang="en-US" altLang="zh-CN" dirty="0"/>
              <a:t>Result</a:t>
            </a:r>
            <a:endParaRPr lang="zh-CN" altLang="en-US" dirty="0"/>
          </a:p>
        </p:txBody>
      </p:sp>
      <p:pic>
        <p:nvPicPr>
          <p:cNvPr id="8" name="图片 7">
            <a:extLst>
              <a:ext uri="{FF2B5EF4-FFF2-40B4-BE49-F238E27FC236}">
                <a16:creationId xmlns:a16="http://schemas.microsoft.com/office/drawing/2014/main" id="{B71FBF17-CFF4-4851-341F-AABD2784E3A7}"/>
              </a:ext>
            </a:extLst>
          </p:cNvPr>
          <p:cNvPicPr>
            <a:picLocks noChangeAspect="1"/>
          </p:cNvPicPr>
          <p:nvPr/>
        </p:nvPicPr>
        <p:blipFill>
          <a:blip r:embed="rId2"/>
          <a:stretch>
            <a:fillRect/>
          </a:stretch>
        </p:blipFill>
        <p:spPr>
          <a:xfrm>
            <a:off x="1175927" y="1981399"/>
            <a:ext cx="9523918" cy="2895202"/>
          </a:xfrm>
          <a:prstGeom prst="rect">
            <a:avLst/>
          </a:prstGeom>
        </p:spPr>
      </p:pic>
    </p:spTree>
    <p:extLst>
      <p:ext uri="{BB962C8B-B14F-4D97-AF65-F5344CB8AC3E}">
        <p14:creationId xmlns:p14="http://schemas.microsoft.com/office/powerpoint/2010/main" val="171548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06FB2-F293-A46E-E4C3-0DF972A11CA7}"/>
              </a:ext>
            </a:extLst>
          </p:cNvPr>
          <p:cNvSpPr>
            <a:spLocks noGrp="1"/>
          </p:cNvSpPr>
          <p:nvPr>
            <p:ph type="title"/>
          </p:nvPr>
        </p:nvSpPr>
        <p:spPr/>
        <p:txBody>
          <a:bodyPr/>
          <a:lstStyle/>
          <a:p>
            <a:r>
              <a:rPr lang="en-US" altLang="zh-CN" dirty="0"/>
              <a:t>Conclusion</a:t>
            </a:r>
            <a:endParaRPr lang="zh-CN" altLang="en-US" dirty="0"/>
          </a:p>
        </p:txBody>
      </p:sp>
      <p:sp>
        <p:nvSpPr>
          <p:cNvPr id="3" name="文本框 2">
            <a:extLst>
              <a:ext uri="{FF2B5EF4-FFF2-40B4-BE49-F238E27FC236}">
                <a16:creationId xmlns:a16="http://schemas.microsoft.com/office/drawing/2014/main" id="{BCC40B58-80AD-CE33-E129-22C43A498C63}"/>
              </a:ext>
            </a:extLst>
          </p:cNvPr>
          <p:cNvSpPr txBox="1"/>
          <p:nvPr/>
        </p:nvSpPr>
        <p:spPr>
          <a:xfrm>
            <a:off x="511126" y="1533378"/>
            <a:ext cx="11169748" cy="280602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2400" dirty="0"/>
              <a:t>Equation Discovery is an ILP Problem</a:t>
            </a:r>
          </a:p>
          <a:p>
            <a:pPr marL="285750" indent="-285750">
              <a:lnSpc>
                <a:spcPct val="150000"/>
              </a:lnSpc>
              <a:buFont typeface="Arial" panose="020B0604020202020204" pitchFamily="34" charset="0"/>
              <a:buChar char="•"/>
            </a:pPr>
            <a:r>
              <a:rPr lang="en-US" altLang="zh-CN" sz="2400" dirty="0"/>
              <a:t>PCFG can reduce the expected number of equations needed to be reconstructed</a:t>
            </a:r>
          </a:p>
          <a:p>
            <a:pPr marL="285750" indent="-285750">
              <a:lnSpc>
                <a:spcPct val="150000"/>
              </a:lnSpc>
              <a:buFont typeface="Arial" panose="020B0604020202020204" pitchFamily="34" charset="0"/>
              <a:buChar char="•"/>
            </a:pPr>
            <a:r>
              <a:rPr lang="en-US" altLang="zh-CN" sz="2400" dirty="0"/>
              <a:t>Algorithms can be improved by encoding background into PCFG</a:t>
            </a:r>
          </a:p>
          <a:p>
            <a:pPr marL="285750" indent="-285750">
              <a:lnSpc>
                <a:spcPct val="150000"/>
              </a:lnSpc>
              <a:buFont typeface="Arial" panose="020B0604020202020204" pitchFamily="34" charset="0"/>
              <a:buChar char="•"/>
            </a:pPr>
            <a:r>
              <a:rPr lang="en-US" altLang="zh-CN" sz="2400" dirty="0"/>
              <a:t>The task of formula discovery cannot be solved using PCFG alone</a:t>
            </a:r>
          </a:p>
          <a:p>
            <a:pPr marL="285750" indent="-285750">
              <a:lnSpc>
                <a:spcPct val="150000"/>
              </a:lnSpc>
              <a:buFont typeface="Arial" panose="020B0604020202020204" pitchFamily="34" charset="0"/>
              <a:buChar char="•"/>
            </a:pPr>
            <a:endParaRPr lang="zh-CN" altLang="en-US" sz="2400" dirty="0"/>
          </a:p>
        </p:txBody>
      </p:sp>
    </p:spTree>
    <p:extLst>
      <p:ext uri="{BB962C8B-B14F-4D97-AF65-F5344CB8AC3E}">
        <p14:creationId xmlns:p14="http://schemas.microsoft.com/office/powerpoint/2010/main" val="3749505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DCEF6E-8D8D-9357-150E-8DC9130B423D}"/>
              </a:ext>
            </a:extLst>
          </p:cNvPr>
          <p:cNvSpPr>
            <a:spLocks noGrp="1"/>
          </p:cNvSpPr>
          <p:nvPr>
            <p:ph type="title"/>
          </p:nvPr>
        </p:nvSpPr>
        <p:spPr/>
        <p:txBody>
          <a:bodyPr/>
          <a:lstStyle/>
          <a:p>
            <a:r>
              <a:rPr lang="en-US" altLang="zh-CN" dirty="0"/>
              <a:t>Equation Discovery and ILP</a:t>
            </a:r>
            <a:endParaRPr lang="zh-CN" altLang="en-US" dirty="0"/>
          </a:p>
        </p:txBody>
      </p:sp>
      <p:sp>
        <p:nvSpPr>
          <p:cNvPr id="3" name="文本框 2">
            <a:extLst>
              <a:ext uri="{FF2B5EF4-FFF2-40B4-BE49-F238E27FC236}">
                <a16:creationId xmlns:a16="http://schemas.microsoft.com/office/drawing/2014/main" id="{A366ED78-E375-9001-443E-3A0AF6D11A9B}"/>
              </a:ext>
            </a:extLst>
          </p:cNvPr>
          <p:cNvSpPr txBox="1"/>
          <p:nvPr/>
        </p:nvSpPr>
        <p:spPr>
          <a:xfrm>
            <a:off x="325134" y="978265"/>
            <a:ext cx="11103249" cy="830997"/>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Equation Discovery</a:t>
            </a:r>
            <a:r>
              <a:rPr lang="zh-CN" altLang="en-US" dirty="0">
                <a:latin typeface="等线" panose="02010600030101010101" pitchFamily="2" charset="-122"/>
                <a:ea typeface="等线" panose="02010600030101010101" pitchFamily="2" charset="-122"/>
              </a:rPr>
              <a:t>：</a:t>
            </a:r>
            <a:r>
              <a:rPr lang="en-US" altLang="zh-CN" dirty="0">
                <a:latin typeface="等线" panose="02010600030101010101" pitchFamily="2" charset="-122"/>
              </a:rPr>
              <a:t> Based on </a:t>
            </a:r>
            <a:r>
              <a:rPr lang="en-US" altLang="zh-CN" sz="2000" b="1" dirty="0">
                <a:latin typeface="等线" panose="02010600030101010101" pitchFamily="2" charset="-122"/>
              </a:rPr>
              <a:t>Background Knowledge</a:t>
            </a:r>
            <a:r>
              <a:rPr lang="en-US" altLang="zh-CN" dirty="0">
                <a:latin typeface="等线" panose="02010600030101010101" pitchFamily="2" charset="-122"/>
              </a:rPr>
              <a:t>, find an </a:t>
            </a:r>
            <a:r>
              <a:rPr lang="en-US" altLang="zh-CN" sz="2000" b="1" dirty="0">
                <a:latin typeface="等线" panose="02010600030101010101" pitchFamily="2" charset="-122"/>
              </a:rPr>
              <a:t>Equation</a:t>
            </a:r>
            <a:r>
              <a:rPr lang="en-US" altLang="zh-CN" dirty="0">
                <a:latin typeface="等线" panose="02010600030101010101" pitchFamily="2" charset="-122"/>
              </a:rPr>
              <a:t> that accurately </a:t>
            </a:r>
            <a:r>
              <a:rPr lang="en-US" altLang="zh-CN" sz="2000" b="1" dirty="0">
                <a:latin typeface="等线" panose="02010600030101010101" pitchFamily="2" charset="-122"/>
              </a:rPr>
              <a:t>describes a Phenomenon </a:t>
            </a:r>
            <a:r>
              <a:rPr lang="en-US" altLang="zh-CN" dirty="0">
                <a:latin typeface="等线" panose="02010600030101010101" pitchFamily="2" charset="-122"/>
              </a:rPr>
              <a:t>(observed data) by automatically generating mathematical formulas.</a:t>
            </a:r>
            <a:endParaRPr lang="zh-CN" altLang="en-US" dirty="0">
              <a:latin typeface="等线" panose="02010600030101010101" pitchFamily="2" charset="-122"/>
              <a:ea typeface="等线" panose="02010600030101010101" pitchFamily="2" charset="-122"/>
            </a:endParaRPr>
          </a:p>
        </p:txBody>
      </p:sp>
      <p:sp>
        <p:nvSpPr>
          <p:cNvPr id="21" name="文本框 20">
            <a:extLst>
              <a:ext uri="{FF2B5EF4-FFF2-40B4-BE49-F238E27FC236}">
                <a16:creationId xmlns:a16="http://schemas.microsoft.com/office/drawing/2014/main" id="{CB85F1E3-E5DD-326B-5A8F-159BC8D55DDB}"/>
              </a:ext>
            </a:extLst>
          </p:cNvPr>
          <p:cNvSpPr txBox="1"/>
          <p:nvPr/>
        </p:nvSpPr>
        <p:spPr>
          <a:xfrm>
            <a:off x="325134" y="5352990"/>
            <a:ext cx="10861326" cy="523220"/>
          </a:xfrm>
          <a:prstGeom prst="rect">
            <a:avLst/>
          </a:prstGeom>
          <a:noFill/>
        </p:spPr>
        <p:txBody>
          <a:bodyPr wrap="square" rtlCol="0">
            <a:spAutoFit/>
          </a:bodyPr>
          <a:lstStyle/>
          <a:p>
            <a:r>
              <a:rPr lang="en-US" altLang="zh-CN" sz="2800" b="1" dirty="0">
                <a:latin typeface="等线" panose="02010600030101010101" pitchFamily="2" charset="-122"/>
                <a:ea typeface="等线" panose="02010600030101010101" pitchFamily="2" charset="-122"/>
              </a:rPr>
              <a:t>ILP</a:t>
            </a:r>
            <a:r>
              <a:rPr lang="en-US" altLang="zh-CN" dirty="0"/>
              <a:t>: </a:t>
            </a:r>
            <a:r>
              <a:rPr lang="en-US" altLang="zh-CN" dirty="0">
                <a:latin typeface="等线" panose="02010600030101010101" pitchFamily="2" charset="-122"/>
              </a:rPr>
              <a:t>Based on </a:t>
            </a:r>
            <a:r>
              <a:rPr lang="en-US" altLang="zh-CN" sz="2000" b="1" dirty="0">
                <a:latin typeface="等线" panose="02010600030101010101" pitchFamily="2" charset="-122"/>
              </a:rPr>
              <a:t>Background Knowledge</a:t>
            </a:r>
            <a:r>
              <a:rPr lang="en-US" altLang="zh-CN" dirty="0">
                <a:latin typeface="等线" panose="02010600030101010101" pitchFamily="2" charset="-122"/>
              </a:rPr>
              <a:t>, find an </a:t>
            </a:r>
            <a:r>
              <a:rPr lang="en-US" altLang="zh-CN" sz="2000" b="1" dirty="0">
                <a:latin typeface="等线" panose="02010600030101010101" pitchFamily="2" charset="-122"/>
              </a:rPr>
              <a:t>Hypothesis</a:t>
            </a:r>
            <a:r>
              <a:rPr lang="en-US" altLang="zh-CN" dirty="0">
                <a:latin typeface="等线" panose="02010600030101010101" pitchFamily="2" charset="-122"/>
              </a:rPr>
              <a:t> that accurately </a:t>
            </a:r>
            <a:r>
              <a:rPr lang="en-US" altLang="zh-CN" sz="2000" b="1" dirty="0">
                <a:latin typeface="等线" panose="02010600030101010101" pitchFamily="2" charset="-122"/>
              </a:rPr>
              <a:t>prove the Example</a:t>
            </a:r>
            <a:r>
              <a:rPr lang="en-US" altLang="zh-CN" dirty="0">
                <a:latin typeface="等线" panose="02010600030101010101" pitchFamily="2" charset="-122"/>
              </a:rPr>
              <a:t>.</a:t>
            </a:r>
            <a:endParaRPr lang="zh-CN" altLang="en-US" dirty="0"/>
          </a:p>
        </p:txBody>
      </p:sp>
      <p:grpSp>
        <p:nvGrpSpPr>
          <p:cNvPr id="19" name="组合 18">
            <a:extLst>
              <a:ext uri="{FF2B5EF4-FFF2-40B4-BE49-F238E27FC236}">
                <a16:creationId xmlns:a16="http://schemas.microsoft.com/office/drawing/2014/main" id="{37909988-9038-84AE-370F-3C6983211294}"/>
              </a:ext>
            </a:extLst>
          </p:cNvPr>
          <p:cNvGrpSpPr/>
          <p:nvPr/>
        </p:nvGrpSpPr>
        <p:grpSpPr>
          <a:xfrm>
            <a:off x="2625263" y="4402407"/>
            <a:ext cx="4932195" cy="649145"/>
            <a:chOff x="2625263" y="4402407"/>
            <a:chExt cx="4932195" cy="649145"/>
          </a:xfrm>
        </p:grpSpPr>
        <p:sp>
          <p:nvSpPr>
            <p:cNvPr id="22" name="文本框 21">
              <a:extLst>
                <a:ext uri="{FF2B5EF4-FFF2-40B4-BE49-F238E27FC236}">
                  <a16:creationId xmlns:a16="http://schemas.microsoft.com/office/drawing/2014/main" id="{6EA53679-7D32-EC7B-77AD-8F9014EFAD32}"/>
                </a:ext>
              </a:extLst>
            </p:cNvPr>
            <p:cNvSpPr txBox="1"/>
            <p:nvPr/>
          </p:nvSpPr>
          <p:spPr>
            <a:xfrm>
              <a:off x="2625263" y="4402408"/>
              <a:ext cx="567726" cy="646331"/>
            </a:xfrm>
            <a:prstGeom prst="rect">
              <a:avLst/>
            </a:prstGeom>
            <a:noFill/>
          </p:spPr>
          <p:txBody>
            <a:bodyPr wrap="square" rtlCol="0">
              <a:spAutoFit/>
            </a:bodyPr>
            <a:lstStyle/>
            <a:p>
              <a:r>
                <a:rPr lang="en-US" altLang="zh-CN" sz="3600" b="1" dirty="0"/>
                <a:t>B</a:t>
              </a:r>
              <a:endParaRPr lang="zh-CN" altLang="en-US" sz="3600" b="1" dirty="0"/>
            </a:p>
          </p:txBody>
        </p:sp>
        <p:sp>
          <p:nvSpPr>
            <p:cNvPr id="23" name="文本框 22">
              <a:extLst>
                <a:ext uri="{FF2B5EF4-FFF2-40B4-BE49-F238E27FC236}">
                  <a16:creationId xmlns:a16="http://schemas.microsoft.com/office/drawing/2014/main" id="{2A41BA9F-2A48-1BB9-E786-FB5A8D53353B}"/>
                </a:ext>
              </a:extLst>
            </p:cNvPr>
            <p:cNvSpPr txBox="1"/>
            <p:nvPr/>
          </p:nvSpPr>
          <p:spPr>
            <a:xfrm>
              <a:off x="4818546" y="4402407"/>
              <a:ext cx="567726" cy="646331"/>
            </a:xfrm>
            <a:prstGeom prst="rect">
              <a:avLst/>
            </a:prstGeom>
            <a:noFill/>
          </p:spPr>
          <p:txBody>
            <a:bodyPr wrap="square" rtlCol="0">
              <a:spAutoFit/>
            </a:bodyPr>
            <a:lstStyle/>
            <a:p>
              <a:r>
                <a:rPr lang="en-US" altLang="zh-CN" sz="3600" b="1" dirty="0"/>
                <a:t>H</a:t>
              </a:r>
              <a:endParaRPr lang="zh-CN" altLang="en-US" sz="3600" b="1" dirty="0"/>
            </a:p>
          </p:txBody>
        </p:sp>
        <p:sp>
          <p:nvSpPr>
            <p:cNvPr id="24" name="文本框 23">
              <a:extLst>
                <a:ext uri="{FF2B5EF4-FFF2-40B4-BE49-F238E27FC236}">
                  <a16:creationId xmlns:a16="http://schemas.microsoft.com/office/drawing/2014/main" id="{49844679-0BCB-A878-B1C0-1FD4A1EB780D}"/>
                </a:ext>
              </a:extLst>
            </p:cNvPr>
            <p:cNvSpPr txBox="1"/>
            <p:nvPr/>
          </p:nvSpPr>
          <p:spPr>
            <a:xfrm>
              <a:off x="6989732" y="4405221"/>
              <a:ext cx="567726" cy="646331"/>
            </a:xfrm>
            <a:prstGeom prst="rect">
              <a:avLst/>
            </a:prstGeom>
            <a:noFill/>
          </p:spPr>
          <p:txBody>
            <a:bodyPr wrap="square" rtlCol="0">
              <a:spAutoFit/>
            </a:bodyPr>
            <a:lstStyle/>
            <a:p>
              <a:r>
                <a:rPr lang="en-US" altLang="zh-CN" sz="3600" b="1" dirty="0"/>
                <a:t>E</a:t>
              </a:r>
              <a:endParaRPr lang="zh-CN" altLang="en-US" sz="3600" b="1" dirty="0"/>
            </a:p>
          </p:txBody>
        </p: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27C88D4-33DB-D8D2-8F8A-C9CB8057FDA1}"/>
                    </a:ext>
                  </a:extLst>
                </p:cNvPr>
                <p:cNvSpPr txBox="1"/>
                <p:nvPr/>
              </p:nvSpPr>
              <p:spPr>
                <a:xfrm>
                  <a:off x="3692615" y="4402407"/>
                  <a:ext cx="56772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dirty="0" smtClean="0">
                            <a:latin typeface="Cambria Math" panose="02040503050406030204" pitchFamily="18" charset="0"/>
                            <a:ea typeface="Cambria Math" panose="02040503050406030204" pitchFamily="18" charset="0"/>
                          </a:rPr>
                          <m:t>∪</m:t>
                        </m:r>
                      </m:oMath>
                    </m:oMathPara>
                  </a14:m>
                  <a:endParaRPr lang="zh-CN" altLang="en-US" sz="3600" b="1" dirty="0"/>
                </a:p>
              </p:txBody>
            </p:sp>
          </mc:Choice>
          <mc:Fallback xmlns="">
            <p:sp>
              <p:nvSpPr>
                <p:cNvPr id="25" name="文本框 24">
                  <a:extLst>
                    <a:ext uri="{FF2B5EF4-FFF2-40B4-BE49-F238E27FC236}">
                      <a16:creationId xmlns:a16="http://schemas.microsoft.com/office/drawing/2014/main" id="{427C88D4-33DB-D8D2-8F8A-C9CB8057FDA1}"/>
                    </a:ext>
                  </a:extLst>
                </p:cNvPr>
                <p:cNvSpPr txBox="1">
                  <a:spLocks noRot="1" noChangeAspect="1" noMove="1" noResize="1" noEditPoints="1" noAdjustHandles="1" noChangeArrowheads="1" noChangeShapeType="1" noTextEdit="1"/>
                </p:cNvSpPr>
                <p:nvPr/>
              </p:nvSpPr>
              <p:spPr>
                <a:xfrm>
                  <a:off x="3692615" y="4402407"/>
                  <a:ext cx="567726" cy="6463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003F92E4-15B4-8DD2-FE56-7EB67416D1A3}"/>
                    </a:ext>
                  </a:extLst>
                </p:cNvPr>
                <p:cNvSpPr txBox="1"/>
                <p:nvPr/>
              </p:nvSpPr>
              <p:spPr>
                <a:xfrm>
                  <a:off x="5904139" y="4402407"/>
                  <a:ext cx="56772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dirty="0" smtClean="0">
                            <a:latin typeface="Cambria Math" panose="02040503050406030204" pitchFamily="18" charset="0"/>
                            <a:ea typeface="Cambria Math" panose="02040503050406030204" pitchFamily="18" charset="0"/>
                          </a:rPr>
                          <m:t>⊢</m:t>
                        </m:r>
                      </m:oMath>
                    </m:oMathPara>
                  </a14:m>
                  <a:endParaRPr lang="zh-CN" altLang="en-US" sz="3600" b="1" dirty="0"/>
                </a:p>
              </p:txBody>
            </p:sp>
          </mc:Choice>
          <mc:Fallback xmlns="">
            <p:sp>
              <p:nvSpPr>
                <p:cNvPr id="26" name="文本框 25">
                  <a:extLst>
                    <a:ext uri="{FF2B5EF4-FFF2-40B4-BE49-F238E27FC236}">
                      <a16:creationId xmlns:a16="http://schemas.microsoft.com/office/drawing/2014/main" id="{003F92E4-15B4-8DD2-FE56-7EB67416D1A3}"/>
                    </a:ext>
                  </a:extLst>
                </p:cNvPr>
                <p:cNvSpPr txBox="1">
                  <a:spLocks noRot="1" noChangeAspect="1" noMove="1" noResize="1" noEditPoints="1" noAdjustHandles="1" noChangeArrowheads="1" noChangeShapeType="1" noTextEdit="1"/>
                </p:cNvSpPr>
                <p:nvPr/>
              </p:nvSpPr>
              <p:spPr>
                <a:xfrm>
                  <a:off x="5904139" y="4402407"/>
                  <a:ext cx="567726" cy="646331"/>
                </a:xfrm>
                <a:prstGeom prst="rect">
                  <a:avLst/>
                </a:prstGeom>
                <a:blipFill>
                  <a:blip r:embed="rId4"/>
                  <a:stretch>
                    <a:fillRect/>
                  </a:stretch>
                </a:blipFill>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CACA105C-98E8-70A8-7D2E-8C6BB6ECDEF0}"/>
              </a:ext>
            </a:extLst>
          </p:cNvPr>
          <p:cNvGrpSpPr/>
          <p:nvPr/>
        </p:nvGrpSpPr>
        <p:grpSpPr>
          <a:xfrm>
            <a:off x="1973788" y="1847495"/>
            <a:ext cx="8677275" cy="2506911"/>
            <a:chOff x="1973788" y="1847495"/>
            <a:chExt cx="8677275" cy="2506911"/>
          </a:xfrm>
        </p:grpSpPr>
        <p:sp>
          <p:nvSpPr>
            <p:cNvPr id="4" name="文本框 3">
              <a:extLst>
                <a:ext uri="{FF2B5EF4-FFF2-40B4-BE49-F238E27FC236}">
                  <a16:creationId xmlns:a16="http://schemas.microsoft.com/office/drawing/2014/main" id="{50512B8D-92E3-1C86-15E8-485CD85ADED0}"/>
                </a:ext>
              </a:extLst>
            </p:cNvPr>
            <p:cNvSpPr txBox="1"/>
            <p:nvPr/>
          </p:nvSpPr>
          <p:spPr>
            <a:xfrm>
              <a:off x="7430945" y="1907918"/>
              <a:ext cx="611171" cy="461665"/>
            </a:xfrm>
            <a:prstGeom prst="rect">
              <a:avLst/>
            </a:prstGeom>
            <a:noFill/>
          </p:spPr>
          <p:txBody>
            <a:bodyPr wrap="square">
              <a:spAutoFit/>
            </a:bodyPr>
            <a:lstStyle/>
            <a:p>
              <a:r>
                <a:rPr lang="zh-CN" altLang="en-US" sz="2400" dirty="0"/>
                <a:t>🍎</a:t>
              </a:r>
            </a:p>
          </p:txBody>
        </p:sp>
        <p:sp>
          <p:nvSpPr>
            <p:cNvPr id="5" name="文本框 4">
              <a:extLst>
                <a:ext uri="{FF2B5EF4-FFF2-40B4-BE49-F238E27FC236}">
                  <a16:creationId xmlns:a16="http://schemas.microsoft.com/office/drawing/2014/main" id="{67845B96-B13A-1AD8-A8DC-659094EE3B4D}"/>
                </a:ext>
              </a:extLst>
            </p:cNvPr>
            <p:cNvSpPr txBox="1"/>
            <p:nvPr/>
          </p:nvSpPr>
          <p:spPr>
            <a:xfrm>
              <a:off x="7001502" y="2824390"/>
              <a:ext cx="1336353" cy="1200329"/>
            </a:xfrm>
            <a:prstGeom prst="rect">
              <a:avLst/>
            </a:prstGeom>
            <a:noFill/>
          </p:spPr>
          <p:txBody>
            <a:bodyPr wrap="square">
              <a:spAutoFit/>
            </a:bodyPr>
            <a:lstStyle/>
            <a:p>
              <a:r>
                <a:rPr lang="zh-CN" altLang="en-US" sz="7200" dirty="0"/>
                <a:t>🌏</a:t>
              </a:r>
            </a:p>
          </p:txBody>
        </p:sp>
        <p:cxnSp>
          <p:nvCxnSpPr>
            <p:cNvPr id="6" name="直接箭头连接符 5">
              <a:extLst>
                <a:ext uri="{FF2B5EF4-FFF2-40B4-BE49-F238E27FC236}">
                  <a16:creationId xmlns:a16="http://schemas.microsoft.com/office/drawing/2014/main" id="{6447744E-E50C-74CF-B4A5-4C590DEB65D6}"/>
                </a:ext>
              </a:extLst>
            </p:cNvPr>
            <p:cNvCxnSpPr>
              <a:cxnSpLocks/>
              <a:stCxn id="4" idx="2"/>
            </p:cNvCxnSpPr>
            <p:nvPr/>
          </p:nvCxnSpPr>
          <p:spPr>
            <a:xfrm>
              <a:off x="7736531" y="2369583"/>
              <a:ext cx="0" cy="523025"/>
            </a:xfrm>
            <a:prstGeom prst="straightConnector1">
              <a:avLst/>
            </a:prstGeom>
            <a:ln w="28575">
              <a:prstDash val="sysDash"/>
              <a:headEnd type="none" w="med" len="med"/>
              <a:tailEnd type="arrow" w="med" len="med"/>
            </a:ln>
          </p:spPr>
          <p:style>
            <a:lnRef idx="1">
              <a:schemeClr val="dk1"/>
            </a:lnRef>
            <a:fillRef idx="0">
              <a:schemeClr val="dk1"/>
            </a:fillRef>
            <a:effectRef idx="0">
              <a:schemeClr val="dk1"/>
            </a:effectRef>
            <a:fontRef idx="minor">
              <a:schemeClr val="tx1"/>
            </a:fontRef>
          </p:style>
        </p:cxnSp>
        <p:sp>
          <p:nvSpPr>
            <p:cNvPr id="7" name="文本框 6">
              <a:extLst>
                <a:ext uri="{FF2B5EF4-FFF2-40B4-BE49-F238E27FC236}">
                  <a16:creationId xmlns:a16="http://schemas.microsoft.com/office/drawing/2014/main" id="{DFEA1C12-71F7-C912-4D5E-45B695FED64C}"/>
                </a:ext>
              </a:extLst>
            </p:cNvPr>
            <p:cNvSpPr txBox="1"/>
            <p:nvPr/>
          </p:nvSpPr>
          <p:spPr>
            <a:xfrm>
              <a:off x="4100555" y="3192272"/>
              <a:ext cx="1968550" cy="461665"/>
            </a:xfrm>
            <a:prstGeom prst="rect">
              <a:avLst/>
            </a:prstGeom>
            <a:ln w="57150">
              <a:no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altLang="zh-CN" sz="2400" b="1" dirty="0">
                  <a:latin typeface="等线" panose="02010600030101010101" pitchFamily="2" charset="-122"/>
                  <a:ea typeface="等线" panose="02010600030101010101" pitchFamily="2" charset="-122"/>
                </a:rPr>
                <a:t>Equation</a:t>
              </a:r>
              <a:endParaRPr lang="zh-CN" altLang="en-US" sz="2400" b="1" dirty="0">
                <a:latin typeface="等线" panose="02010600030101010101" pitchFamily="2" charset="-122"/>
                <a:ea typeface="等线" panose="02010600030101010101" pitchFamily="2" charset="-122"/>
              </a:endParaRPr>
            </a:p>
          </p:txBody>
        </p:sp>
        <p:sp>
          <p:nvSpPr>
            <p:cNvPr id="8" name="矩形: 圆角 7">
              <a:extLst>
                <a:ext uri="{FF2B5EF4-FFF2-40B4-BE49-F238E27FC236}">
                  <a16:creationId xmlns:a16="http://schemas.microsoft.com/office/drawing/2014/main" id="{EE022CDF-A792-3F91-47CD-130B2E3753BF}"/>
                </a:ext>
              </a:extLst>
            </p:cNvPr>
            <p:cNvSpPr/>
            <p:nvPr/>
          </p:nvSpPr>
          <p:spPr>
            <a:xfrm>
              <a:off x="6976672" y="1847495"/>
              <a:ext cx="1519717" cy="2070733"/>
            </a:xfrm>
            <a:prstGeom prst="round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B40E1C7-6332-018A-9265-1B24AFCEEA70}"/>
                </a:ext>
              </a:extLst>
            </p:cNvPr>
            <p:cNvSpPr txBox="1"/>
            <p:nvPr/>
          </p:nvSpPr>
          <p:spPr>
            <a:xfrm>
              <a:off x="6911669" y="3953335"/>
              <a:ext cx="1848934" cy="400110"/>
            </a:xfrm>
            <a:prstGeom prst="rect">
              <a:avLst/>
            </a:prstGeom>
            <a:noFill/>
          </p:spPr>
          <p:txBody>
            <a:bodyPr wrap="square" rtlCol="0">
              <a:spAutoFit/>
            </a:bodyPr>
            <a:lstStyle/>
            <a:p>
              <a:r>
                <a:rPr lang="en-US" altLang="zh-CN" sz="2000" b="1" dirty="0">
                  <a:latin typeface="等线" panose="02010600030101010101" pitchFamily="2" charset="-122"/>
                </a:rPr>
                <a:t>Phenomenon</a:t>
              </a:r>
              <a:endParaRPr lang="zh-CN" altLang="en-US" sz="2000" dirty="0">
                <a:latin typeface="等线" panose="02010600030101010101" pitchFamily="2" charset="-122"/>
                <a:ea typeface="等线" panose="02010600030101010101" pitchFamily="2" charset="-122"/>
              </a:endParaRPr>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CB6DECA-43F6-D1ED-44D4-7FFEC6CB3A09}"/>
                    </a:ext>
                  </a:extLst>
                </p:cNvPr>
                <p:cNvSpPr txBox="1"/>
                <p:nvPr/>
              </p:nvSpPr>
              <p:spPr>
                <a:xfrm>
                  <a:off x="4100555" y="2307324"/>
                  <a:ext cx="2061975" cy="69147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b="1" i="1" smtClean="0">
                            <a:latin typeface="Cambria Math" panose="02040503050406030204" pitchFamily="18" charset="0"/>
                          </a:rPr>
                          <m:t>𝒉</m:t>
                        </m:r>
                        <m:r>
                          <a:rPr lang="en-US" altLang="zh-CN" sz="2400" b="1" i="1" smtClean="0">
                            <a:latin typeface="Cambria Math" panose="02040503050406030204" pitchFamily="18" charset="0"/>
                          </a:rPr>
                          <m:t>=</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ea typeface="Cambria Math" panose="02040503050406030204" pitchFamily="18" charset="0"/>
                          </a:rPr>
                          <m:t>×</m:t>
                        </m:r>
                        <m:r>
                          <a:rPr lang="en-US" altLang="zh-CN" sz="2400" b="1" i="1" smtClean="0">
                            <a:latin typeface="Cambria Math" panose="02040503050406030204" pitchFamily="18" charset="0"/>
                          </a:rPr>
                          <m:t>𝒈</m:t>
                        </m:r>
                        <m:r>
                          <a:rPr lang="en-US" altLang="zh-CN" sz="2400" b="1" i="1" smtClean="0">
                            <a:latin typeface="Cambria Math" panose="02040503050406030204" pitchFamily="18" charset="0"/>
                            <a:ea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𝒕</m:t>
                            </m:r>
                          </m:e>
                          <m:sup>
                            <m:r>
                              <a:rPr lang="en-US" altLang="zh-CN" sz="2400" b="1" i="1" smtClean="0">
                                <a:latin typeface="Cambria Math" panose="02040503050406030204" pitchFamily="18" charset="0"/>
                              </a:rPr>
                              <m:t>𝟐</m:t>
                            </m:r>
                          </m:sup>
                        </m:sSup>
                      </m:oMath>
                    </m:oMathPara>
                  </a14:m>
                  <a:endParaRPr lang="zh-CN" altLang="en-US" sz="2400" b="1" dirty="0"/>
                </a:p>
              </p:txBody>
            </p:sp>
          </mc:Choice>
          <mc:Fallback xmlns="">
            <p:sp>
              <p:nvSpPr>
                <p:cNvPr id="10" name="文本框 9">
                  <a:extLst>
                    <a:ext uri="{FF2B5EF4-FFF2-40B4-BE49-F238E27FC236}">
                      <a16:creationId xmlns:a16="http://schemas.microsoft.com/office/drawing/2014/main" id="{9CB6DECA-43F6-D1ED-44D4-7FFEC6CB3A09}"/>
                    </a:ext>
                  </a:extLst>
                </p:cNvPr>
                <p:cNvSpPr txBox="1">
                  <a:spLocks noRot="1" noChangeAspect="1" noMove="1" noResize="1" noEditPoints="1" noAdjustHandles="1" noChangeArrowheads="1" noChangeShapeType="1" noTextEdit="1"/>
                </p:cNvSpPr>
                <p:nvPr/>
              </p:nvSpPr>
              <p:spPr>
                <a:xfrm>
                  <a:off x="4100555" y="2307324"/>
                  <a:ext cx="2061975" cy="691471"/>
                </a:xfrm>
                <a:prstGeom prst="rect">
                  <a:avLst/>
                </a:prstGeom>
                <a:blipFill>
                  <a:blip r:embed="rId5"/>
                  <a:stretch>
                    <a:fillRect/>
                  </a:stretch>
                </a:blipFill>
              </p:spPr>
              <p:txBody>
                <a:bodyPr/>
                <a:lstStyle/>
                <a:p>
                  <a:r>
                    <a:rPr lang="zh-CN" altLang="en-US">
                      <a:noFill/>
                    </a:rPr>
                    <a:t> </a:t>
                  </a:r>
                </a:p>
              </p:txBody>
            </p:sp>
          </mc:Fallback>
        </mc:AlternateContent>
        <p:sp>
          <p:nvSpPr>
            <p:cNvPr id="11" name="矩形: 圆角 10">
              <a:extLst>
                <a:ext uri="{FF2B5EF4-FFF2-40B4-BE49-F238E27FC236}">
                  <a16:creationId xmlns:a16="http://schemas.microsoft.com/office/drawing/2014/main" id="{BF40D33F-932E-6314-4637-8235CCCC9FFC}"/>
                </a:ext>
              </a:extLst>
            </p:cNvPr>
            <p:cNvSpPr/>
            <p:nvPr/>
          </p:nvSpPr>
          <p:spPr>
            <a:xfrm>
              <a:off x="3983089" y="2148990"/>
              <a:ext cx="2238641" cy="1014326"/>
            </a:xfrm>
            <a:prstGeom prst="roundRect">
              <a:avLst/>
            </a:prstGeom>
            <a:noFill/>
            <a:ln w="38100">
              <a:solidFill>
                <a:schemeClr val="accent2"/>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B83B8DF9-7E4E-4D26-ED9D-E930D4439B59}"/>
                </a:ext>
              </a:extLst>
            </p:cNvPr>
            <p:cNvSpPr txBox="1"/>
            <p:nvPr/>
          </p:nvSpPr>
          <p:spPr>
            <a:xfrm>
              <a:off x="8825495" y="2533885"/>
              <a:ext cx="1534899" cy="1200329"/>
            </a:xfrm>
            <a:prstGeom prst="rect">
              <a:avLst/>
            </a:prstGeom>
            <a:noFill/>
          </p:spPr>
          <p:txBody>
            <a:bodyPr wrap="square" rtlCol="0">
              <a:spAutoFit/>
            </a:bodyPr>
            <a:lstStyle/>
            <a:p>
              <a:r>
                <a:rPr lang="en-US" altLang="zh-CN" b="1" dirty="0"/>
                <a:t>m = 0.2 kg </a:t>
              </a:r>
            </a:p>
            <a:p>
              <a:r>
                <a:rPr lang="en-US" altLang="zh-CN" b="1" dirty="0"/>
                <a:t>h  = 9.8 m</a:t>
              </a:r>
            </a:p>
            <a:p>
              <a:r>
                <a:rPr lang="en-US" altLang="zh-CN" b="1" dirty="0"/>
                <a:t>t   = 1    s</a:t>
              </a:r>
            </a:p>
            <a:p>
              <a:r>
                <a:rPr lang="en-US" altLang="zh-CN" b="1" dirty="0"/>
                <a:t>g  = 9.8 m/s</a:t>
              </a:r>
              <a:r>
                <a:rPr lang="en-US" altLang="zh-CN" b="1" baseline="30000" dirty="0"/>
                <a:t>2</a:t>
              </a:r>
              <a:endParaRPr lang="zh-CN" altLang="en-US" b="1" dirty="0"/>
            </a:p>
          </p:txBody>
        </p:sp>
        <p:sp>
          <p:nvSpPr>
            <p:cNvPr id="13" name="矩形: 圆角 12">
              <a:extLst>
                <a:ext uri="{FF2B5EF4-FFF2-40B4-BE49-F238E27FC236}">
                  <a16:creationId xmlns:a16="http://schemas.microsoft.com/office/drawing/2014/main" id="{87EFA13F-D7C6-2C35-C35D-DF42D3109D06}"/>
                </a:ext>
              </a:extLst>
            </p:cNvPr>
            <p:cNvSpPr/>
            <p:nvPr/>
          </p:nvSpPr>
          <p:spPr>
            <a:xfrm>
              <a:off x="8695222" y="2356458"/>
              <a:ext cx="1650480" cy="1504948"/>
            </a:xfrm>
            <a:prstGeom prst="round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15DD2FD-52FD-83C9-6FD4-CB854AF2E327}"/>
                </a:ext>
              </a:extLst>
            </p:cNvPr>
            <p:cNvSpPr txBox="1"/>
            <p:nvPr/>
          </p:nvSpPr>
          <p:spPr>
            <a:xfrm>
              <a:off x="8682515" y="3954296"/>
              <a:ext cx="1968548" cy="400110"/>
            </a:xfrm>
            <a:prstGeom prst="rect">
              <a:avLst/>
            </a:prstGeom>
            <a:noFill/>
          </p:spPr>
          <p:txBody>
            <a:bodyPr wrap="square" rtlCol="0">
              <a:spAutoFit/>
            </a:bodyPr>
            <a:lstStyle/>
            <a:p>
              <a:r>
                <a:rPr lang="en-US" altLang="zh-CN" sz="2000" b="1" dirty="0">
                  <a:latin typeface="等线" panose="02010600030101010101" pitchFamily="2" charset="-122"/>
                </a:rPr>
                <a:t>observed data</a:t>
              </a:r>
              <a:endParaRPr lang="zh-CN" altLang="en-US" sz="2000" b="1" dirty="0">
                <a:latin typeface="等线" panose="02010600030101010101" pitchFamily="2" charset="-122"/>
                <a:ea typeface="等线" panose="02010600030101010101" pitchFamily="2" charset="-122"/>
              </a:endParaRPr>
            </a:p>
          </p:txBody>
        </p:sp>
        <p:sp>
          <p:nvSpPr>
            <p:cNvPr id="15" name="矩形: 圆角 14">
              <a:extLst>
                <a:ext uri="{FF2B5EF4-FFF2-40B4-BE49-F238E27FC236}">
                  <a16:creationId xmlns:a16="http://schemas.microsoft.com/office/drawing/2014/main" id="{5B20B091-4A99-ECC4-9579-BA37AF6D5B5F}"/>
                </a:ext>
              </a:extLst>
            </p:cNvPr>
            <p:cNvSpPr/>
            <p:nvPr/>
          </p:nvSpPr>
          <p:spPr>
            <a:xfrm>
              <a:off x="2002602" y="2007477"/>
              <a:ext cx="1219200" cy="1372163"/>
            </a:xfrm>
            <a:prstGeom prst="roundRect">
              <a:avLst/>
            </a:prstGeom>
            <a:noFill/>
            <a:ln w="381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3F38C384-69D4-BFC3-8DC4-B5DBD42B26A7}"/>
                </a:ext>
              </a:extLst>
            </p:cNvPr>
            <p:cNvSpPr txBox="1"/>
            <p:nvPr/>
          </p:nvSpPr>
          <p:spPr>
            <a:xfrm>
              <a:off x="1973788" y="3429000"/>
              <a:ext cx="1219200" cy="400110"/>
            </a:xfrm>
            <a:prstGeom prst="rect">
              <a:avLst/>
            </a:prstGeom>
            <a:noFill/>
          </p:spPr>
          <p:txBody>
            <a:bodyPr wrap="square" rtlCol="0">
              <a:spAutoFit/>
            </a:bodyPr>
            <a:lstStyle/>
            <a:p>
              <a:pPr algn="ctr"/>
              <a:r>
                <a:rPr lang="en-US" altLang="zh-CN" sz="2000" b="1" dirty="0">
                  <a:latin typeface="等线" panose="02010600030101010101" pitchFamily="2" charset="-122"/>
                  <a:ea typeface="等线" panose="02010600030101010101" pitchFamily="2" charset="-122"/>
                </a:rPr>
                <a:t>BK</a:t>
              </a:r>
              <a:endParaRPr lang="zh-CN" altLang="en-US" sz="2000" b="1" dirty="0">
                <a:latin typeface="等线" panose="02010600030101010101" pitchFamily="2" charset="-122"/>
                <a:ea typeface="等线" panose="02010600030101010101" pitchFamily="2" charset="-122"/>
              </a:endParaRPr>
            </a:p>
          </p:txBody>
        </p:sp>
        <p:sp>
          <p:nvSpPr>
            <p:cNvPr id="17" name="文本框 16">
              <a:extLst>
                <a:ext uri="{FF2B5EF4-FFF2-40B4-BE49-F238E27FC236}">
                  <a16:creationId xmlns:a16="http://schemas.microsoft.com/office/drawing/2014/main" id="{19F666E2-3E62-0C51-5699-4B3795BF619F}"/>
                </a:ext>
              </a:extLst>
            </p:cNvPr>
            <p:cNvSpPr txBox="1"/>
            <p:nvPr/>
          </p:nvSpPr>
          <p:spPr>
            <a:xfrm>
              <a:off x="2120014" y="1961996"/>
              <a:ext cx="1281705" cy="1296637"/>
            </a:xfrm>
            <a:prstGeom prst="rect">
              <a:avLst/>
            </a:prstGeom>
            <a:noFill/>
          </p:spPr>
          <p:txBody>
            <a:bodyPr wrap="square" rtlCol="0">
              <a:spAutoFit/>
            </a:bodyPr>
            <a:lstStyle/>
            <a:p>
              <a:pPr>
                <a:lnSpc>
                  <a:spcPct val="150000"/>
                </a:lnSpc>
              </a:pPr>
              <a:r>
                <a:rPr lang="en-US" altLang="zh-CN" b="1" dirty="0"/>
                <a:t>+, ×</a:t>
              </a:r>
            </a:p>
            <a:p>
              <a:pPr>
                <a:lnSpc>
                  <a:spcPct val="150000"/>
                </a:lnSpc>
              </a:pPr>
              <a:r>
                <a:rPr lang="en-US" altLang="zh-CN" b="1" dirty="0"/>
                <a:t>h = </a:t>
              </a:r>
              <a:r>
                <a:rPr lang="en-US" altLang="zh-CN" b="1" dirty="0" err="1"/>
                <a:t>v×t</a:t>
              </a:r>
              <a:r>
                <a:rPr lang="en-US" altLang="zh-CN" b="1" dirty="0"/>
                <a:t> </a:t>
              </a:r>
            </a:p>
            <a:p>
              <a:pPr>
                <a:lnSpc>
                  <a:spcPct val="150000"/>
                </a:lnSpc>
              </a:pPr>
              <a:r>
                <a:rPr lang="en-US" altLang="zh-CN" b="1" dirty="0"/>
                <a:t>v = </a:t>
              </a:r>
              <a:r>
                <a:rPr lang="en-US" altLang="zh-CN" b="1" dirty="0" err="1"/>
                <a:t>a×t</a:t>
              </a:r>
              <a:endParaRPr lang="en-US" altLang="zh-CN" b="1"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9F7DB944-7C0F-9420-516F-73ED186A8BAB}"/>
                    </a:ext>
                  </a:extLst>
                </p:cNvPr>
                <p:cNvSpPr txBox="1"/>
                <p:nvPr/>
              </p:nvSpPr>
              <p:spPr>
                <a:xfrm>
                  <a:off x="3291963" y="2402022"/>
                  <a:ext cx="56772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3600" b="1" i="1" smtClean="0">
                            <a:latin typeface="Cambria Math" panose="02040503050406030204" pitchFamily="18" charset="0"/>
                          </a:rPr>
                          <m:t>&amp;</m:t>
                        </m:r>
                      </m:oMath>
                    </m:oMathPara>
                  </a14:m>
                  <a:endParaRPr lang="zh-CN" altLang="en-US" sz="3600" b="1" dirty="0"/>
                </a:p>
              </p:txBody>
            </p:sp>
          </mc:Choice>
          <mc:Fallback xmlns="">
            <p:sp>
              <p:nvSpPr>
                <p:cNvPr id="27" name="文本框 26">
                  <a:extLst>
                    <a:ext uri="{FF2B5EF4-FFF2-40B4-BE49-F238E27FC236}">
                      <a16:creationId xmlns:a16="http://schemas.microsoft.com/office/drawing/2014/main" id="{9F7DB944-7C0F-9420-516F-73ED186A8BAB}"/>
                    </a:ext>
                  </a:extLst>
                </p:cNvPr>
                <p:cNvSpPr txBox="1">
                  <a:spLocks noRot="1" noChangeAspect="1" noMove="1" noResize="1" noEditPoints="1" noAdjustHandles="1" noChangeArrowheads="1" noChangeShapeType="1" noTextEdit="1"/>
                </p:cNvSpPr>
                <p:nvPr/>
              </p:nvSpPr>
              <p:spPr>
                <a:xfrm>
                  <a:off x="3291963" y="2402022"/>
                  <a:ext cx="567726" cy="64633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DBC4A45-3B25-1D21-B874-619D850E9D3B}"/>
                    </a:ext>
                  </a:extLst>
                </p:cNvPr>
                <p:cNvSpPr txBox="1"/>
                <p:nvPr/>
              </p:nvSpPr>
              <p:spPr>
                <a:xfrm>
                  <a:off x="6283761" y="2402021"/>
                  <a:ext cx="567726"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3600" b="1" i="1" smtClean="0">
                            <a:latin typeface="Cambria Math" panose="02040503050406030204" pitchFamily="18" charset="0"/>
                          </a:rPr>
                          <m:t>⇒</m:t>
                        </m:r>
                      </m:oMath>
                    </m:oMathPara>
                  </a14:m>
                  <a:endParaRPr lang="zh-CN" altLang="en-US" sz="3600" b="1" dirty="0"/>
                </a:p>
              </p:txBody>
            </p:sp>
          </mc:Choice>
          <mc:Fallback xmlns="">
            <p:sp>
              <p:nvSpPr>
                <p:cNvPr id="28" name="文本框 27">
                  <a:extLst>
                    <a:ext uri="{FF2B5EF4-FFF2-40B4-BE49-F238E27FC236}">
                      <a16:creationId xmlns:a16="http://schemas.microsoft.com/office/drawing/2014/main" id="{5DBC4A45-3B25-1D21-B874-619D850E9D3B}"/>
                    </a:ext>
                  </a:extLst>
                </p:cNvPr>
                <p:cNvSpPr txBox="1">
                  <a:spLocks noRot="1" noChangeAspect="1" noMove="1" noResize="1" noEditPoints="1" noAdjustHandles="1" noChangeArrowheads="1" noChangeShapeType="1" noTextEdit="1"/>
                </p:cNvSpPr>
                <p:nvPr/>
              </p:nvSpPr>
              <p:spPr>
                <a:xfrm>
                  <a:off x="6283761" y="2402021"/>
                  <a:ext cx="567726" cy="646331"/>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152982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7051FB8-AF7E-01E2-61A7-5371B317C3C7}"/>
              </a:ext>
            </a:extLst>
          </p:cNvPr>
          <p:cNvSpPr>
            <a:spLocks noGrp="1"/>
          </p:cNvSpPr>
          <p:nvPr>
            <p:ph type="body" sz="quarter" idx="10"/>
          </p:nvPr>
        </p:nvSpPr>
        <p:spPr>
          <a:xfrm>
            <a:off x="2018506" y="2098343"/>
            <a:ext cx="8154987" cy="3497238"/>
          </a:xfrm>
        </p:spPr>
        <p:txBody>
          <a:bodyPr>
            <a:normAutofit/>
          </a:bodyPr>
          <a:lstStyle/>
          <a:p>
            <a:pPr marL="514350" indent="-514350" algn="l">
              <a:buAutoNum type="arabicPeriod"/>
            </a:pPr>
            <a:r>
              <a:rPr lang="en-US" altLang="zh-CN" sz="2800" b="0" dirty="0">
                <a:latin typeface="Ebrima" panose="02000000000000000000" pitchFamily="2" charset="0"/>
                <a:ea typeface="Ebrima" panose="02000000000000000000" pitchFamily="2" charset="0"/>
                <a:cs typeface="Ebrima" panose="02000000000000000000" pitchFamily="2" charset="0"/>
              </a:rPr>
              <a:t>Context-free grammars</a:t>
            </a:r>
            <a:br>
              <a:rPr lang="en-US" altLang="zh-CN" sz="2800" b="0" dirty="0">
                <a:latin typeface="Ebrima" panose="02000000000000000000" pitchFamily="2" charset="0"/>
                <a:ea typeface="Ebrima" panose="02000000000000000000" pitchFamily="2" charset="0"/>
                <a:cs typeface="Ebrima" panose="02000000000000000000" pitchFamily="2" charset="0"/>
              </a:rPr>
            </a:br>
            <a:r>
              <a:rPr lang="en-US" altLang="zh-CN" sz="1800" b="0" dirty="0">
                <a:latin typeface="Ebrima" panose="02000000000000000000" pitchFamily="2" charset="0"/>
                <a:ea typeface="Ebrima" panose="02000000000000000000" pitchFamily="2" charset="0"/>
                <a:cs typeface="Ebrima" panose="02000000000000000000" pitchFamily="2" charset="0"/>
              </a:rPr>
              <a:t>- Context-free grammars</a:t>
            </a:r>
            <a:br>
              <a:rPr lang="en-US" altLang="zh-CN" sz="1800" b="0" dirty="0">
                <a:latin typeface="Ebrima" panose="02000000000000000000" pitchFamily="2" charset="0"/>
                <a:ea typeface="Ebrima" panose="02000000000000000000" pitchFamily="2" charset="0"/>
                <a:cs typeface="Ebrima" panose="02000000000000000000" pitchFamily="2" charset="0"/>
              </a:rPr>
            </a:br>
            <a:r>
              <a:rPr lang="en-US" altLang="zh-CN" sz="1800" b="0" dirty="0">
                <a:latin typeface="Ebrima" panose="02000000000000000000" pitchFamily="2" charset="0"/>
                <a:ea typeface="Ebrima" panose="02000000000000000000" pitchFamily="2" charset="0"/>
                <a:cs typeface="Ebrima" panose="02000000000000000000" pitchFamily="2" charset="0"/>
              </a:rPr>
              <a:t>- Probabilistic context-free grammars</a:t>
            </a:r>
          </a:p>
          <a:p>
            <a:pPr marL="514350" indent="-514350" algn="l">
              <a:buAutoNum type="arabicPeriod"/>
            </a:pPr>
            <a:r>
              <a:rPr lang="en-US" altLang="zh-CN" sz="2800" b="0" dirty="0">
                <a:latin typeface="Ebrima" panose="02000000000000000000" pitchFamily="2" charset="0"/>
                <a:ea typeface="Ebrima" panose="02000000000000000000" pitchFamily="2" charset="0"/>
                <a:cs typeface="Ebrima" panose="02000000000000000000" pitchFamily="2" charset="0"/>
              </a:rPr>
              <a:t>Grammar-guided equation discovery</a:t>
            </a:r>
            <a:br>
              <a:rPr lang="en-US" altLang="zh-CN" sz="2800" b="0" dirty="0">
                <a:latin typeface="Ebrima" panose="02000000000000000000" pitchFamily="2" charset="0"/>
                <a:ea typeface="Ebrima" panose="02000000000000000000" pitchFamily="2" charset="0"/>
                <a:cs typeface="Ebrima" panose="02000000000000000000" pitchFamily="2" charset="0"/>
              </a:rPr>
            </a:br>
            <a:r>
              <a:rPr lang="en-US" altLang="zh-CN" sz="1800" b="0" dirty="0">
                <a:latin typeface="Ebrima" panose="02000000000000000000" pitchFamily="2" charset="0"/>
                <a:ea typeface="Ebrima" panose="02000000000000000000" pitchFamily="2" charset="0"/>
                <a:cs typeface="Ebrima" panose="02000000000000000000" pitchFamily="2" charset="0"/>
              </a:rPr>
              <a:t>- Settings</a:t>
            </a:r>
            <a:br>
              <a:rPr lang="en-US" altLang="zh-CN" sz="1800" b="0" dirty="0">
                <a:latin typeface="Ebrima" panose="02000000000000000000" pitchFamily="2" charset="0"/>
                <a:ea typeface="Ebrima" panose="02000000000000000000" pitchFamily="2" charset="0"/>
                <a:cs typeface="Ebrima" panose="02000000000000000000" pitchFamily="2" charset="0"/>
              </a:rPr>
            </a:br>
            <a:r>
              <a:rPr lang="en-US" altLang="zh-CN" sz="1800" b="0" dirty="0">
                <a:latin typeface="Ebrima" panose="02000000000000000000" pitchFamily="2" charset="0"/>
                <a:ea typeface="Ebrima" panose="02000000000000000000" pitchFamily="2" charset="0"/>
                <a:cs typeface="Ebrima" panose="02000000000000000000" pitchFamily="2" charset="0"/>
              </a:rPr>
              <a:t>- Monte-Carlo sampling </a:t>
            </a:r>
          </a:p>
          <a:p>
            <a:pPr marL="514350" indent="-514350" algn="l">
              <a:buAutoNum type="arabicPeriod"/>
            </a:pPr>
            <a:r>
              <a:rPr lang="en-US" altLang="zh-CN" sz="2800" b="0" dirty="0">
                <a:latin typeface="Ebrima" panose="02000000000000000000" pitchFamily="2" charset="0"/>
                <a:ea typeface="Ebrima" panose="02000000000000000000" pitchFamily="2" charset="0"/>
                <a:cs typeface="Ebrima" panose="02000000000000000000" pitchFamily="2" charset="0"/>
              </a:rPr>
              <a:t>Theoretical analysis</a:t>
            </a:r>
          </a:p>
        </p:txBody>
      </p:sp>
      <p:sp>
        <p:nvSpPr>
          <p:cNvPr id="6" name="文本框 5">
            <a:extLst>
              <a:ext uri="{FF2B5EF4-FFF2-40B4-BE49-F238E27FC236}">
                <a16:creationId xmlns:a16="http://schemas.microsoft.com/office/drawing/2014/main" id="{5810F7B8-90BE-7DBB-6F05-8B4D099995E1}"/>
              </a:ext>
            </a:extLst>
          </p:cNvPr>
          <p:cNvSpPr txBox="1"/>
          <p:nvPr/>
        </p:nvSpPr>
        <p:spPr>
          <a:xfrm>
            <a:off x="1063164" y="1262419"/>
            <a:ext cx="6100548" cy="701731"/>
          </a:xfrm>
          <a:prstGeom prst="rect">
            <a:avLst/>
          </a:prstGeom>
          <a:noFill/>
        </p:spPr>
        <p:txBody>
          <a:bodyPr wrap="square">
            <a:spAutoFit/>
          </a:body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altLang="zh-CN" sz="4400" b="1" i="0" u="none" strike="noStrike" kern="1200" cap="none" spc="0" normalizeH="0" baseline="0" noProof="0" dirty="0">
                <a:ln>
                  <a:noFill/>
                </a:ln>
                <a:solidFill>
                  <a:srgbClr val="000000"/>
                </a:solidFill>
                <a:effectLst/>
                <a:uLnTx/>
                <a:uFillTx/>
                <a:latin typeface="3ds ExtraLight" panose="02000503020000020004" pitchFamily="2" charset="0"/>
                <a:ea typeface="等线" panose="02010600030101010101" pitchFamily="2" charset="-122"/>
                <a:cs typeface="+mn-cs"/>
              </a:rPr>
              <a:t>Outline</a:t>
            </a:r>
            <a:endParaRPr kumimoji="0" lang="zh-CN" altLang="en-US" sz="4400" b="1" i="0" u="none" strike="noStrike" kern="1200" cap="none" spc="0" normalizeH="0" baseline="0" noProof="0" dirty="0">
              <a:ln>
                <a:noFill/>
              </a:ln>
              <a:solidFill>
                <a:srgbClr val="000000"/>
              </a:solidFill>
              <a:effectLst/>
              <a:uLnTx/>
              <a:uFillTx/>
              <a:latin typeface="3ds ExtraLight" panose="02000503020000020004" pitchFamily="2" charset="0"/>
              <a:ea typeface="等线" panose="02010600030101010101" pitchFamily="2" charset="-122"/>
              <a:cs typeface="+mn-cs"/>
            </a:endParaRPr>
          </a:p>
        </p:txBody>
      </p:sp>
    </p:spTree>
    <p:extLst>
      <p:ext uri="{BB962C8B-B14F-4D97-AF65-F5344CB8AC3E}">
        <p14:creationId xmlns:p14="http://schemas.microsoft.com/office/powerpoint/2010/main" val="398542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E15F0C73-C020-38A9-8E1B-5E354A116E0B}"/>
              </a:ext>
            </a:extLst>
          </p:cNvPr>
          <p:cNvSpPr>
            <a:spLocks noGrp="1"/>
          </p:cNvSpPr>
          <p:nvPr>
            <p:ph type="body" sz="quarter" idx="10"/>
          </p:nvPr>
        </p:nvSpPr>
        <p:spPr/>
        <p:txBody>
          <a:bodyPr/>
          <a:lstStyle/>
          <a:p>
            <a:r>
              <a:rPr lang="en-US" altLang="zh-CN" dirty="0"/>
              <a:t>Context-free grammars</a:t>
            </a:r>
            <a:endParaRPr lang="zh-CN" altLang="en-US" dirty="0"/>
          </a:p>
        </p:txBody>
      </p:sp>
    </p:spTree>
    <p:extLst>
      <p:ext uri="{BB962C8B-B14F-4D97-AF65-F5344CB8AC3E}">
        <p14:creationId xmlns:p14="http://schemas.microsoft.com/office/powerpoint/2010/main" val="170231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1CA6C5-86C0-7412-6BE1-6D7023DAF998}"/>
              </a:ext>
            </a:extLst>
          </p:cNvPr>
          <p:cNvSpPr>
            <a:spLocks noGrp="1"/>
          </p:cNvSpPr>
          <p:nvPr>
            <p:ph type="title"/>
          </p:nvPr>
        </p:nvSpPr>
        <p:spPr/>
        <p:txBody>
          <a:bodyPr/>
          <a:lstStyle/>
          <a:p>
            <a:r>
              <a:rPr lang="en-US" altLang="zh-CN" dirty="0"/>
              <a:t>Context-free grammars</a:t>
            </a:r>
            <a:endParaRPr lang="zh-CN" altLang="en-US" dirty="0"/>
          </a:p>
        </p:txBody>
      </p:sp>
      <p:pic>
        <p:nvPicPr>
          <p:cNvPr id="12" name="图片 11">
            <a:extLst>
              <a:ext uri="{FF2B5EF4-FFF2-40B4-BE49-F238E27FC236}">
                <a16:creationId xmlns:a16="http://schemas.microsoft.com/office/drawing/2014/main" id="{0D400E8A-E352-63C9-2B66-2842C88AE6E5}"/>
              </a:ext>
            </a:extLst>
          </p:cNvPr>
          <p:cNvPicPr>
            <a:picLocks noChangeAspect="1"/>
          </p:cNvPicPr>
          <p:nvPr/>
        </p:nvPicPr>
        <p:blipFill>
          <a:blip r:embed="rId2"/>
          <a:stretch>
            <a:fillRect/>
          </a:stretch>
        </p:blipFill>
        <p:spPr>
          <a:xfrm>
            <a:off x="6689162" y="1711532"/>
            <a:ext cx="4162532" cy="2857011"/>
          </a:xfrm>
          <a:prstGeom prst="rect">
            <a:avLst/>
          </a:prstGeom>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8916950-2E82-7257-5583-AAF9650DB1F0}"/>
                  </a:ext>
                </a:extLst>
              </p:cNvPr>
              <p:cNvSpPr txBox="1"/>
              <p:nvPr/>
            </p:nvSpPr>
            <p:spPr>
              <a:xfrm>
                <a:off x="6249906" y="4595146"/>
                <a:ext cx="5041043" cy="1052468"/>
              </a:xfrm>
              <a:prstGeom prst="rect">
                <a:avLst/>
              </a:prstGeom>
              <a:noFill/>
            </p:spPr>
            <p:txBody>
              <a:bodyPr wrap="square">
                <a:spAutoFit/>
              </a:bodyPr>
              <a:lstStyle/>
              <a:p>
                <a:r>
                  <a:rPr lang="zh-CN" altLang="en-US" sz="2000" dirty="0">
                    <a:latin typeface="+mn-ea"/>
                  </a:rPr>
                  <a:t>Two parse trees, derived by the grammar </a:t>
                </a:r>
                <a14:m>
                  <m:oMath xmlns:m="http://schemas.openxmlformats.org/officeDocument/2006/math">
                    <m:r>
                      <a:rPr lang="zh-CN" altLang="en-US" sz="2000" i="1" dirty="0" smtClean="0">
                        <a:latin typeface="Cambria Math" panose="02040503050406030204" pitchFamily="18" charset="0"/>
                      </a:rPr>
                      <m:t>𝐺</m:t>
                    </m:r>
                    <m:r>
                      <a:rPr lang="zh-CN" altLang="en-US" sz="2000" i="1" baseline="-25000" dirty="0" smtClean="0">
                        <a:latin typeface="Cambria Math" panose="02040503050406030204" pitchFamily="18" charset="0"/>
                      </a:rPr>
                      <m:t>𝐿</m:t>
                    </m:r>
                  </m:oMath>
                </a14:m>
                <a:r>
                  <a:rPr lang="zh-CN" altLang="en-US" sz="2000" dirty="0">
                    <a:latin typeface="+mn-ea"/>
                  </a:rPr>
                  <a:t>, </a:t>
                </a:r>
                <a:endParaRPr lang="en-US" altLang="zh-CN" sz="2000" dirty="0">
                  <a:latin typeface="+mn-ea"/>
                </a:endParaRPr>
              </a:p>
              <a:p>
                <a:pPr lvl="1"/>
                <a:r>
                  <a:rPr lang="zh-CN" altLang="en-US" sz="2000" dirty="0">
                    <a:latin typeface="+mn-ea"/>
                  </a:rPr>
                  <a:t>Left: </a:t>
                </a:r>
                <a14:m>
                  <m:oMath xmlns:m="http://schemas.openxmlformats.org/officeDocument/2006/math">
                    <m:sSubSup>
                      <m:sSubSupPr>
                        <m:ctrlPr>
                          <a:rPr lang="en-US" altLang="zh-CN" sz="2000" i="1" dirty="0" smtClean="0">
                            <a:latin typeface="Cambria Math" panose="02040503050406030204" pitchFamily="18" charset="0"/>
                          </a:rPr>
                        </m:ctrlPr>
                      </m:sSubSupPr>
                      <m:e>
                        <m:r>
                          <a:rPr lang="zh-CN" altLang="en-US" sz="2000" i="1" dirty="0">
                            <a:latin typeface="Cambria Math" panose="02040503050406030204" pitchFamily="18" charset="0"/>
                          </a:rPr>
                          <m:t>𝜓</m:t>
                        </m:r>
                      </m:e>
                      <m:sub>
                        <m:r>
                          <a:rPr lang="en-US" altLang="zh-CN" sz="2000" b="0" i="1" dirty="0" smtClean="0">
                            <a:latin typeface="Cambria Math" panose="02040503050406030204" pitchFamily="18" charset="0"/>
                          </a:rPr>
                          <m:t>1</m:t>
                        </m:r>
                      </m:sub>
                      <m:sup>
                        <m:r>
                          <a:rPr lang="en-US" altLang="zh-CN" sz="2000" b="0" i="1" dirty="0" smtClean="0">
                            <a:latin typeface="Cambria Math" panose="02040503050406030204" pitchFamily="18" charset="0"/>
                          </a:rPr>
                          <m:t>𝐿</m:t>
                        </m:r>
                      </m:sup>
                    </m:sSubSup>
                    <m:r>
                      <a:rPr lang="zh-CN" altLang="en-US" sz="2000" i="1" dirty="0" smtClean="0">
                        <a:latin typeface="Cambria Math" panose="02040503050406030204" pitchFamily="18" charset="0"/>
                      </a:rPr>
                      <m:t>=  </m:t>
                    </m:r>
                    <m:sSup>
                      <m:sSupPr>
                        <m:ctrlPr>
                          <a:rPr lang="en-US" altLang="zh-CN" sz="2000" i="1" dirty="0" smtClean="0">
                            <a:latin typeface="Cambria Math" panose="02040503050406030204" pitchFamily="18" charset="0"/>
                          </a:rPr>
                        </m:ctrlPr>
                      </m:sSupPr>
                      <m:e>
                        <m:r>
                          <a:rPr lang="zh-CN" altLang="en-US" sz="2000" i="1" dirty="0" smtClean="0">
                            <a:latin typeface="Cambria Math" panose="02040503050406030204" pitchFamily="18" charset="0"/>
                          </a:rPr>
                          <m:t>𝜓</m:t>
                        </m:r>
                      </m:e>
                      <m:sup>
                        <m:r>
                          <a:rPr lang="en-US" altLang="zh-CN" sz="2000" b="0" i="1" dirty="0" smtClean="0">
                            <a:latin typeface="Cambria Math" panose="02040503050406030204" pitchFamily="18" charset="0"/>
                          </a:rPr>
                          <m:t>𝐿</m:t>
                        </m:r>
                      </m:sup>
                    </m:sSup>
                    <m:r>
                      <a:rPr lang="zh-CN" altLang="en-US" sz="2000" i="1" dirty="0" smtClean="0">
                        <a:latin typeface="Cambria Math" panose="02040503050406030204" pitchFamily="18" charset="0"/>
                      </a:rPr>
                      <m:t> (“</m:t>
                    </m:r>
                    <m:r>
                      <a:rPr lang="zh-CN" altLang="en-US" sz="2000" i="1" dirty="0" smtClean="0">
                        <a:latin typeface="Cambria Math" panose="02040503050406030204" pitchFamily="18" charset="0"/>
                      </a:rPr>
                      <m:t>𝑥</m:t>
                    </m:r>
                    <m:r>
                      <a:rPr lang="zh-CN" altLang="en-US" sz="2000" i="1" dirty="0" smtClean="0">
                        <a:latin typeface="Cambria Math" panose="02040503050406030204" pitchFamily="18" charset="0"/>
                      </a:rPr>
                      <m:t> + </m:t>
                    </m:r>
                    <m:r>
                      <a:rPr lang="zh-CN" altLang="en-US" sz="2000" i="1" dirty="0" smtClean="0">
                        <a:latin typeface="Cambria Math" panose="02040503050406030204" pitchFamily="18" charset="0"/>
                      </a:rPr>
                      <m:t>𝑦</m:t>
                    </m:r>
                    <m:r>
                      <a:rPr lang="zh-CN" altLang="en-US" sz="2000" i="1" dirty="0" smtClean="0">
                        <a:latin typeface="Cambria Math" panose="02040503050406030204" pitchFamily="18" charset="0"/>
                      </a:rPr>
                      <m:t>”) </m:t>
                    </m:r>
                  </m:oMath>
                </a14:m>
                <a:r>
                  <a:rPr lang="zh-CN" altLang="en-US" sz="2000" dirty="0">
                    <a:latin typeface="+mn-ea"/>
                  </a:rPr>
                  <a:t>, </a:t>
                </a:r>
                <a:endParaRPr lang="en-US" altLang="zh-CN" sz="2000" dirty="0">
                  <a:latin typeface="+mn-ea"/>
                </a:endParaRPr>
              </a:p>
              <a:p>
                <a:pPr lvl="1"/>
                <a:r>
                  <a:rPr lang="zh-CN" altLang="en-US" sz="2000" dirty="0">
                    <a:latin typeface="+mn-ea"/>
                  </a:rPr>
                  <a:t>right: </a:t>
                </a:r>
                <a14:m>
                  <m:oMath xmlns:m="http://schemas.openxmlformats.org/officeDocument/2006/math">
                    <m:sSubSup>
                      <m:sSubSupPr>
                        <m:ctrlPr>
                          <a:rPr lang="en-US" altLang="zh-CN" sz="2000" i="1" dirty="0">
                            <a:latin typeface="Cambria Math" panose="02040503050406030204" pitchFamily="18" charset="0"/>
                          </a:rPr>
                        </m:ctrlPr>
                      </m:sSubSupPr>
                      <m:e>
                        <m:r>
                          <a:rPr lang="zh-CN" altLang="en-US" sz="2000" i="1" dirty="0">
                            <a:latin typeface="Cambria Math" panose="02040503050406030204" pitchFamily="18" charset="0"/>
                          </a:rPr>
                          <m:t>𝜓</m:t>
                        </m:r>
                      </m:e>
                      <m:sub>
                        <m:r>
                          <a:rPr lang="en-US" altLang="zh-CN" sz="2000" b="0" i="1" dirty="0" smtClean="0">
                            <a:latin typeface="Cambria Math" panose="02040503050406030204" pitchFamily="18" charset="0"/>
                          </a:rPr>
                          <m:t>2</m:t>
                        </m:r>
                      </m:sub>
                      <m:sup>
                        <m:r>
                          <a:rPr lang="en-US" altLang="zh-CN" sz="2000" i="1" dirty="0">
                            <a:latin typeface="Cambria Math" panose="02040503050406030204" pitchFamily="18" charset="0"/>
                          </a:rPr>
                          <m:t>𝐿</m:t>
                        </m:r>
                      </m:sup>
                    </m:sSubSup>
                    <m:r>
                      <a:rPr lang="zh-CN" altLang="en-US" sz="2000" i="1" dirty="0">
                        <a:latin typeface="Cambria Math" panose="02040503050406030204" pitchFamily="18" charset="0"/>
                      </a:rPr>
                      <m:t>=  </m:t>
                    </m:r>
                    <m:sSup>
                      <m:sSupPr>
                        <m:ctrlPr>
                          <a:rPr lang="en-US" altLang="zh-CN" sz="2000" i="1" dirty="0">
                            <a:latin typeface="Cambria Math" panose="02040503050406030204" pitchFamily="18" charset="0"/>
                          </a:rPr>
                        </m:ctrlPr>
                      </m:sSupPr>
                      <m:e>
                        <m:r>
                          <a:rPr lang="zh-CN" altLang="en-US" sz="2000" i="1" dirty="0">
                            <a:latin typeface="Cambria Math" panose="02040503050406030204" pitchFamily="18" charset="0"/>
                          </a:rPr>
                          <m:t>𝜓</m:t>
                        </m:r>
                      </m:e>
                      <m:sup>
                        <m:r>
                          <a:rPr lang="en-US" altLang="zh-CN" sz="2000" i="1" dirty="0">
                            <a:latin typeface="Cambria Math" panose="02040503050406030204" pitchFamily="18" charset="0"/>
                          </a:rPr>
                          <m:t>𝐿</m:t>
                        </m:r>
                      </m:sup>
                    </m:sSup>
                    <m:r>
                      <a:rPr lang="zh-CN" altLang="en-US" sz="2000" i="1" dirty="0">
                        <a:latin typeface="Cambria Math" panose="02040503050406030204" pitchFamily="18" charset="0"/>
                      </a:rPr>
                      <m:t> (“</m:t>
                    </m:r>
                    <m:r>
                      <a:rPr lang="zh-CN" altLang="en-US" sz="2000" i="1" dirty="0">
                        <a:latin typeface="Cambria Math" panose="02040503050406030204" pitchFamily="18" charset="0"/>
                      </a:rPr>
                      <m:t>𝑥</m:t>
                    </m:r>
                    <m:r>
                      <a:rPr lang="zh-CN" altLang="en-US" sz="2000" i="1" dirty="0">
                        <a:latin typeface="Cambria Math" panose="02040503050406030204" pitchFamily="18" charset="0"/>
                      </a:rPr>
                      <m:t> + </m:t>
                    </m:r>
                    <m:r>
                      <a:rPr lang="zh-CN" altLang="en-US" sz="2000" i="1" dirty="0">
                        <a:latin typeface="Cambria Math" panose="02040503050406030204" pitchFamily="18" charset="0"/>
                      </a:rPr>
                      <m:t>𝑦</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𝑦</m:t>
                    </m:r>
                    <m:r>
                      <a:rPr lang="zh-CN" altLang="en-US" sz="2000" i="1" dirty="0">
                        <a:latin typeface="Cambria Math" panose="02040503050406030204" pitchFamily="18" charset="0"/>
                      </a:rPr>
                      <m:t>”) </m:t>
                    </m:r>
                  </m:oMath>
                </a14:m>
                <a:endParaRPr lang="zh-CN" altLang="en-US" sz="2000" dirty="0">
                  <a:latin typeface="+mn-ea"/>
                </a:endParaRPr>
              </a:p>
            </p:txBody>
          </p:sp>
        </mc:Choice>
        <mc:Fallback xmlns="">
          <p:sp>
            <p:nvSpPr>
              <p:cNvPr id="14" name="文本框 13">
                <a:extLst>
                  <a:ext uri="{FF2B5EF4-FFF2-40B4-BE49-F238E27FC236}">
                    <a16:creationId xmlns:a16="http://schemas.microsoft.com/office/drawing/2014/main" id="{C8916950-2E82-7257-5583-AAF9650DB1F0}"/>
                  </a:ext>
                </a:extLst>
              </p:cNvPr>
              <p:cNvSpPr txBox="1">
                <a:spLocks noRot="1" noChangeAspect="1" noMove="1" noResize="1" noEditPoints="1" noAdjustHandles="1" noChangeArrowheads="1" noChangeShapeType="1" noTextEdit="1"/>
              </p:cNvSpPr>
              <p:nvPr/>
            </p:nvSpPr>
            <p:spPr>
              <a:xfrm>
                <a:off x="6249906" y="4595146"/>
                <a:ext cx="5041043" cy="1052468"/>
              </a:xfrm>
              <a:prstGeom prst="rect">
                <a:avLst/>
              </a:prstGeom>
              <a:blipFill>
                <a:blip r:embed="rId3"/>
                <a:stretch>
                  <a:fillRect l="-1209" t="-3488" r="-3748" b="-9884"/>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BCD12392-851D-99B4-4BA3-EDF4C77B656F}"/>
              </a:ext>
            </a:extLst>
          </p:cNvPr>
          <p:cNvPicPr>
            <a:picLocks noChangeAspect="1"/>
          </p:cNvPicPr>
          <p:nvPr/>
        </p:nvPicPr>
        <p:blipFill>
          <a:blip r:embed="rId4"/>
          <a:stretch>
            <a:fillRect/>
          </a:stretch>
        </p:blipFill>
        <p:spPr>
          <a:xfrm>
            <a:off x="888717" y="1496329"/>
            <a:ext cx="3492725" cy="491331"/>
          </a:xfrm>
          <a:prstGeom prst="rect">
            <a:avLst/>
          </a:prstGeom>
        </p:spPr>
      </p:pic>
      <p:grpSp>
        <p:nvGrpSpPr>
          <p:cNvPr id="3" name="组合 2">
            <a:extLst>
              <a:ext uri="{FF2B5EF4-FFF2-40B4-BE49-F238E27FC236}">
                <a16:creationId xmlns:a16="http://schemas.microsoft.com/office/drawing/2014/main" id="{6BE2C59E-CC10-B502-5A76-0E3CDA4F035A}"/>
              </a:ext>
            </a:extLst>
          </p:cNvPr>
          <p:cNvGrpSpPr/>
          <p:nvPr/>
        </p:nvGrpSpPr>
        <p:grpSpPr>
          <a:xfrm>
            <a:off x="1377477" y="2100615"/>
            <a:ext cx="3835126" cy="3261056"/>
            <a:chOff x="1377477" y="2100615"/>
            <a:chExt cx="3835126" cy="3261056"/>
          </a:xfrm>
        </p:grpSpPr>
        <p:pic>
          <p:nvPicPr>
            <p:cNvPr id="6" name="图片 5">
              <a:extLst>
                <a:ext uri="{FF2B5EF4-FFF2-40B4-BE49-F238E27FC236}">
                  <a16:creationId xmlns:a16="http://schemas.microsoft.com/office/drawing/2014/main" id="{0EE7DBCE-F38B-13E1-4749-52DA71B62C25}"/>
                </a:ext>
              </a:extLst>
            </p:cNvPr>
            <p:cNvPicPr>
              <a:picLocks noChangeAspect="1"/>
            </p:cNvPicPr>
            <p:nvPr/>
          </p:nvPicPr>
          <p:blipFill>
            <a:blip r:embed="rId5"/>
            <a:stretch>
              <a:fillRect/>
            </a:stretch>
          </p:blipFill>
          <p:spPr>
            <a:xfrm>
              <a:off x="1377477" y="2100615"/>
              <a:ext cx="2389019" cy="3261056"/>
            </a:xfrm>
            <a:prstGeom prst="rect">
              <a:avLst/>
            </a:prstGeom>
          </p:spPr>
        </p:pic>
        <p:pic>
          <p:nvPicPr>
            <p:cNvPr id="8" name="图片 7">
              <a:extLst>
                <a:ext uri="{FF2B5EF4-FFF2-40B4-BE49-F238E27FC236}">
                  <a16:creationId xmlns:a16="http://schemas.microsoft.com/office/drawing/2014/main" id="{EE053BDE-F91E-E7C8-7E6D-B4F64C9FBC1A}"/>
                </a:ext>
              </a:extLst>
            </p:cNvPr>
            <p:cNvPicPr>
              <a:picLocks noChangeAspect="1"/>
            </p:cNvPicPr>
            <p:nvPr/>
          </p:nvPicPr>
          <p:blipFill>
            <a:blip r:embed="rId6"/>
            <a:stretch>
              <a:fillRect/>
            </a:stretch>
          </p:blipFill>
          <p:spPr>
            <a:xfrm>
              <a:off x="3550282" y="3268060"/>
              <a:ext cx="1662321" cy="1734991"/>
            </a:xfrm>
            <a:prstGeom prst="rect">
              <a:avLst/>
            </a:prstGeom>
          </p:spPr>
        </p:pic>
      </p:grpSp>
      <p:pic>
        <p:nvPicPr>
          <p:cNvPr id="10" name="图片 9">
            <a:extLst>
              <a:ext uri="{FF2B5EF4-FFF2-40B4-BE49-F238E27FC236}">
                <a16:creationId xmlns:a16="http://schemas.microsoft.com/office/drawing/2014/main" id="{F6148FD9-B8F9-B640-D891-648043F26FDD}"/>
              </a:ext>
            </a:extLst>
          </p:cNvPr>
          <p:cNvPicPr>
            <a:picLocks noChangeAspect="1"/>
          </p:cNvPicPr>
          <p:nvPr/>
        </p:nvPicPr>
        <p:blipFill>
          <a:blip r:embed="rId7"/>
          <a:stretch>
            <a:fillRect/>
          </a:stretch>
        </p:blipFill>
        <p:spPr>
          <a:xfrm>
            <a:off x="1340306" y="3891286"/>
            <a:ext cx="1734991" cy="372432"/>
          </a:xfrm>
          <a:prstGeom prst="rect">
            <a:avLst/>
          </a:prstGeom>
        </p:spPr>
      </p:pic>
      <p:sp>
        <p:nvSpPr>
          <p:cNvPr id="16" name="左大括号 15">
            <a:extLst>
              <a:ext uri="{FF2B5EF4-FFF2-40B4-BE49-F238E27FC236}">
                <a16:creationId xmlns:a16="http://schemas.microsoft.com/office/drawing/2014/main" id="{98F86769-EFC8-6A5C-2284-8F8815662489}"/>
              </a:ext>
            </a:extLst>
          </p:cNvPr>
          <p:cNvSpPr/>
          <p:nvPr/>
        </p:nvSpPr>
        <p:spPr>
          <a:xfrm>
            <a:off x="3133943" y="3321732"/>
            <a:ext cx="415947" cy="1511542"/>
          </a:xfrm>
          <a:prstGeom prst="leftBrace">
            <a:avLst>
              <a:gd name="adj1" fmla="val 47043"/>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Tree>
    <p:extLst>
      <p:ext uri="{BB962C8B-B14F-4D97-AF65-F5344CB8AC3E}">
        <p14:creationId xmlns:p14="http://schemas.microsoft.com/office/powerpoint/2010/main" val="1008998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A2300EA7-14A8-E0BE-9CBF-72AE6C5DC24B}"/>
              </a:ext>
            </a:extLst>
          </p:cNvPr>
          <p:cNvSpPr/>
          <p:nvPr/>
        </p:nvSpPr>
        <p:spPr>
          <a:xfrm>
            <a:off x="5652214" y="1187205"/>
            <a:ext cx="6032310" cy="1187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C7BB68C-9C4F-ECC8-7F60-B362F626BB46}"/>
              </a:ext>
            </a:extLst>
          </p:cNvPr>
          <p:cNvSpPr>
            <a:spLocks noGrp="1"/>
          </p:cNvSpPr>
          <p:nvPr>
            <p:ph type="title"/>
          </p:nvPr>
        </p:nvSpPr>
        <p:spPr/>
        <p:txBody>
          <a:bodyPr/>
          <a:lstStyle/>
          <a:p>
            <a:r>
              <a:rPr lang="en-US" altLang="zh-CN" dirty="0"/>
              <a:t>Probabilistic context-free grammars</a:t>
            </a:r>
            <a:endParaRPr lang="zh-CN" altLang="en-US" dirty="0"/>
          </a:p>
        </p:txBody>
      </p:sp>
      <p:grpSp>
        <p:nvGrpSpPr>
          <p:cNvPr id="3" name="组合 2">
            <a:extLst>
              <a:ext uri="{FF2B5EF4-FFF2-40B4-BE49-F238E27FC236}">
                <a16:creationId xmlns:a16="http://schemas.microsoft.com/office/drawing/2014/main" id="{E48ECBF4-BF4D-0474-8522-B3D76026B0F1}"/>
              </a:ext>
            </a:extLst>
          </p:cNvPr>
          <p:cNvGrpSpPr/>
          <p:nvPr/>
        </p:nvGrpSpPr>
        <p:grpSpPr>
          <a:xfrm>
            <a:off x="765773" y="1335779"/>
            <a:ext cx="4059902" cy="4052609"/>
            <a:chOff x="356283" y="1462925"/>
            <a:chExt cx="4059902" cy="4052609"/>
          </a:xfrm>
        </p:grpSpPr>
        <p:pic>
          <p:nvPicPr>
            <p:cNvPr id="4" name="图片 3">
              <a:extLst>
                <a:ext uri="{FF2B5EF4-FFF2-40B4-BE49-F238E27FC236}">
                  <a16:creationId xmlns:a16="http://schemas.microsoft.com/office/drawing/2014/main" id="{462FB448-1DD5-D337-B837-1FD17856991E}"/>
                </a:ext>
              </a:extLst>
            </p:cNvPr>
            <p:cNvPicPr>
              <a:picLocks noChangeAspect="1"/>
            </p:cNvPicPr>
            <p:nvPr/>
          </p:nvPicPr>
          <p:blipFill>
            <a:blip r:embed="rId2"/>
            <a:stretch>
              <a:fillRect/>
            </a:stretch>
          </p:blipFill>
          <p:spPr>
            <a:xfrm>
              <a:off x="706301" y="1462925"/>
              <a:ext cx="3661940" cy="515135"/>
            </a:xfrm>
            <a:prstGeom prst="rect">
              <a:avLst/>
            </a:prstGeom>
          </p:spPr>
        </p:pic>
        <p:pic>
          <p:nvPicPr>
            <p:cNvPr id="5" name="图片 4">
              <a:extLst>
                <a:ext uri="{FF2B5EF4-FFF2-40B4-BE49-F238E27FC236}">
                  <a16:creationId xmlns:a16="http://schemas.microsoft.com/office/drawing/2014/main" id="{4C07B6F6-8D60-139B-CDB4-5F2B1BF4906F}"/>
                </a:ext>
              </a:extLst>
            </p:cNvPr>
            <p:cNvPicPr>
              <a:picLocks noChangeAspect="1"/>
            </p:cNvPicPr>
            <p:nvPr/>
          </p:nvPicPr>
          <p:blipFill>
            <a:blip r:embed="rId3"/>
            <a:stretch>
              <a:fillRect/>
            </a:stretch>
          </p:blipFill>
          <p:spPr>
            <a:xfrm>
              <a:off x="1354832" y="2096486"/>
              <a:ext cx="2504762" cy="3419048"/>
            </a:xfrm>
            <a:prstGeom prst="rect">
              <a:avLst/>
            </a:prstGeom>
          </p:spPr>
        </p:pic>
        <p:pic>
          <p:nvPicPr>
            <p:cNvPr id="6" name="图片 5">
              <a:extLst>
                <a:ext uri="{FF2B5EF4-FFF2-40B4-BE49-F238E27FC236}">
                  <a16:creationId xmlns:a16="http://schemas.microsoft.com/office/drawing/2014/main" id="{36849C6D-F6C2-04E3-6008-E5042EF81CFD}"/>
                </a:ext>
              </a:extLst>
            </p:cNvPr>
            <p:cNvPicPr>
              <a:picLocks noChangeAspect="1"/>
            </p:cNvPicPr>
            <p:nvPr/>
          </p:nvPicPr>
          <p:blipFill>
            <a:blip r:embed="rId4"/>
            <a:stretch>
              <a:fillRect/>
            </a:stretch>
          </p:blipFill>
          <p:spPr>
            <a:xfrm>
              <a:off x="2673328" y="3320493"/>
              <a:ext cx="1742857" cy="1819048"/>
            </a:xfrm>
            <a:prstGeom prst="rect">
              <a:avLst/>
            </a:prstGeom>
          </p:spPr>
        </p:pic>
        <p:pic>
          <p:nvPicPr>
            <p:cNvPr id="7" name="图片 6">
              <a:extLst>
                <a:ext uri="{FF2B5EF4-FFF2-40B4-BE49-F238E27FC236}">
                  <a16:creationId xmlns:a16="http://schemas.microsoft.com/office/drawing/2014/main" id="{4E5BC8F9-CAED-3596-E44A-CCA3F3DBEF25}"/>
                </a:ext>
              </a:extLst>
            </p:cNvPr>
            <p:cNvPicPr>
              <a:picLocks noChangeAspect="1"/>
            </p:cNvPicPr>
            <p:nvPr/>
          </p:nvPicPr>
          <p:blipFill>
            <a:blip r:embed="rId5"/>
            <a:stretch>
              <a:fillRect/>
            </a:stretch>
          </p:blipFill>
          <p:spPr>
            <a:xfrm>
              <a:off x="356283" y="3973913"/>
              <a:ext cx="1819048" cy="390476"/>
            </a:xfrm>
            <a:prstGeom prst="rect">
              <a:avLst/>
            </a:prstGeom>
          </p:spPr>
        </p:pic>
        <p:sp>
          <p:nvSpPr>
            <p:cNvPr id="8" name="左大括号 7">
              <a:extLst>
                <a:ext uri="{FF2B5EF4-FFF2-40B4-BE49-F238E27FC236}">
                  <a16:creationId xmlns:a16="http://schemas.microsoft.com/office/drawing/2014/main" id="{EC5679B0-3102-71DB-C8FB-E381C71DF5B5}"/>
                </a:ext>
              </a:extLst>
            </p:cNvPr>
            <p:cNvSpPr/>
            <p:nvPr/>
          </p:nvSpPr>
          <p:spPr>
            <a:xfrm>
              <a:off x="2236818" y="3376765"/>
              <a:ext cx="436099" cy="1584773"/>
            </a:xfrm>
            <a:prstGeom prst="leftBrace">
              <a:avLst>
                <a:gd name="adj1" fmla="val 47043"/>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grpSp>
      <p:pic>
        <p:nvPicPr>
          <p:cNvPr id="10" name="图片 9">
            <a:extLst>
              <a:ext uri="{FF2B5EF4-FFF2-40B4-BE49-F238E27FC236}">
                <a16:creationId xmlns:a16="http://schemas.microsoft.com/office/drawing/2014/main" id="{6D58F33D-EC4C-2E77-939D-BA102AFD67BF}"/>
              </a:ext>
            </a:extLst>
          </p:cNvPr>
          <p:cNvPicPr>
            <a:picLocks noChangeAspect="1"/>
          </p:cNvPicPr>
          <p:nvPr/>
        </p:nvPicPr>
        <p:blipFill>
          <a:blip r:embed="rId6"/>
          <a:stretch>
            <a:fillRect/>
          </a:stretch>
        </p:blipFill>
        <p:spPr>
          <a:xfrm>
            <a:off x="5976911" y="1372702"/>
            <a:ext cx="3152381" cy="819048"/>
          </a:xfrm>
          <a:prstGeom prst="rect">
            <a:avLst/>
          </a:prstGeom>
        </p:spPr>
      </p:pic>
      <p:pic>
        <p:nvPicPr>
          <p:cNvPr id="12" name="图片 11">
            <a:extLst>
              <a:ext uri="{FF2B5EF4-FFF2-40B4-BE49-F238E27FC236}">
                <a16:creationId xmlns:a16="http://schemas.microsoft.com/office/drawing/2014/main" id="{C83CBB96-1013-6A14-463D-3ADF7AAF0D54}"/>
              </a:ext>
            </a:extLst>
          </p:cNvPr>
          <p:cNvPicPr>
            <a:picLocks noChangeAspect="1"/>
          </p:cNvPicPr>
          <p:nvPr/>
        </p:nvPicPr>
        <p:blipFill>
          <a:blip r:embed="rId7"/>
          <a:stretch>
            <a:fillRect/>
          </a:stretch>
        </p:blipFill>
        <p:spPr>
          <a:xfrm>
            <a:off x="6052300" y="2927349"/>
            <a:ext cx="4885714" cy="961905"/>
          </a:xfrm>
          <a:prstGeom prst="rect">
            <a:avLst/>
          </a:prstGeom>
        </p:spPr>
      </p:pic>
      <p:pic>
        <p:nvPicPr>
          <p:cNvPr id="14" name="图片 13">
            <a:extLst>
              <a:ext uri="{FF2B5EF4-FFF2-40B4-BE49-F238E27FC236}">
                <a16:creationId xmlns:a16="http://schemas.microsoft.com/office/drawing/2014/main" id="{D7EC370C-ADA0-AFCD-22B9-B8E4A2E9BC98}"/>
              </a:ext>
            </a:extLst>
          </p:cNvPr>
          <p:cNvPicPr>
            <a:picLocks noChangeAspect="1"/>
          </p:cNvPicPr>
          <p:nvPr/>
        </p:nvPicPr>
        <p:blipFill>
          <a:blip r:embed="rId8"/>
          <a:stretch>
            <a:fillRect/>
          </a:stretch>
        </p:blipFill>
        <p:spPr>
          <a:xfrm>
            <a:off x="9327405" y="1449920"/>
            <a:ext cx="2095238" cy="342857"/>
          </a:xfrm>
          <a:prstGeom prst="rect">
            <a:avLst/>
          </a:prstGeom>
        </p:spPr>
      </p:pic>
      <p:pic>
        <p:nvPicPr>
          <p:cNvPr id="16" name="图片 15">
            <a:extLst>
              <a:ext uri="{FF2B5EF4-FFF2-40B4-BE49-F238E27FC236}">
                <a16:creationId xmlns:a16="http://schemas.microsoft.com/office/drawing/2014/main" id="{F669942A-4B5B-8196-92FF-8280B1F54E64}"/>
              </a:ext>
            </a:extLst>
          </p:cNvPr>
          <p:cNvPicPr>
            <a:picLocks noChangeAspect="1"/>
          </p:cNvPicPr>
          <p:nvPr/>
        </p:nvPicPr>
        <p:blipFill>
          <a:blip r:embed="rId9"/>
          <a:stretch>
            <a:fillRect/>
          </a:stretch>
        </p:blipFill>
        <p:spPr>
          <a:xfrm>
            <a:off x="6174111" y="4578864"/>
            <a:ext cx="1885714" cy="809524"/>
          </a:xfrm>
          <a:prstGeom prst="rect">
            <a:avLst/>
          </a:prstGeom>
        </p:spPr>
      </p:pic>
      <p:grpSp>
        <p:nvGrpSpPr>
          <p:cNvPr id="29" name="组合 28">
            <a:extLst>
              <a:ext uri="{FF2B5EF4-FFF2-40B4-BE49-F238E27FC236}">
                <a16:creationId xmlns:a16="http://schemas.microsoft.com/office/drawing/2014/main" id="{7AF59859-959C-143E-A48C-A02A0B1176BB}"/>
              </a:ext>
            </a:extLst>
          </p:cNvPr>
          <p:cNvGrpSpPr/>
          <p:nvPr/>
        </p:nvGrpSpPr>
        <p:grpSpPr>
          <a:xfrm>
            <a:off x="4301909" y="3175762"/>
            <a:ext cx="853850" cy="1765605"/>
            <a:chOff x="10884062" y="3242678"/>
            <a:chExt cx="853850" cy="1765605"/>
          </a:xfrm>
        </p:grpSpPr>
        <p:pic>
          <p:nvPicPr>
            <p:cNvPr id="18" name="图片 17">
              <a:extLst>
                <a:ext uri="{FF2B5EF4-FFF2-40B4-BE49-F238E27FC236}">
                  <a16:creationId xmlns:a16="http://schemas.microsoft.com/office/drawing/2014/main" id="{D98C5B3A-088C-0016-8A55-30B15D654192}"/>
                </a:ext>
              </a:extLst>
            </p:cNvPr>
            <p:cNvPicPr>
              <a:picLocks noChangeAspect="1"/>
            </p:cNvPicPr>
            <p:nvPr/>
          </p:nvPicPr>
          <p:blipFill>
            <a:blip r:embed="rId10">
              <a:duotone>
                <a:prstClr val="black"/>
                <a:schemeClr val="accent2">
                  <a:tint val="45000"/>
                  <a:satMod val="400000"/>
                </a:schemeClr>
              </a:duotone>
            </a:blip>
            <a:stretch>
              <a:fillRect/>
            </a:stretch>
          </p:blipFill>
          <p:spPr>
            <a:xfrm>
              <a:off x="11395055" y="3242678"/>
              <a:ext cx="342857" cy="409524"/>
            </a:xfrm>
            <a:prstGeom prst="rect">
              <a:avLst/>
            </a:prstGeom>
          </p:spPr>
        </p:pic>
        <p:pic>
          <p:nvPicPr>
            <p:cNvPr id="20" name="图片 19">
              <a:extLst>
                <a:ext uri="{FF2B5EF4-FFF2-40B4-BE49-F238E27FC236}">
                  <a16:creationId xmlns:a16="http://schemas.microsoft.com/office/drawing/2014/main" id="{80E2F91D-7AA8-E184-5E18-C4FE439CD026}"/>
                </a:ext>
              </a:extLst>
            </p:cNvPr>
            <p:cNvPicPr>
              <a:picLocks noChangeAspect="1"/>
            </p:cNvPicPr>
            <p:nvPr/>
          </p:nvPicPr>
          <p:blipFill>
            <a:blip r:embed="rId11">
              <a:duotone>
                <a:prstClr val="black"/>
                <a:schemeClr val="accent2">
                  <a:tint val="45000"/>
                  <a:satMod val="400000"/>
                </a:schemeClr>
              </a:duotone>
            </a:blip>
            <a:stretch>
              <a:fillRect/>
            </a:stretch>
          </p:blipFill>
          <p:spPr>
            <a:xfrm>
              <a:off x="10884062" y="3732948"/>
              <a:ext cx="838095" cy="361905"/>
            </a:xfrm>
            <a:prstGeom prst="rect">
              <a:avLst/>
            </a:prstGeom>
          </p:spPr>
        </p:pic>
        <p:pic>
          <p:nvPicPr>
            <p:cNvPr id="22" name="图片 21">
              <a:extLst>
                <a:ext uri="{FF2B5EF4-FFF2-40B4-BE49-F238E27FC236}">
                  <a16:creationId xmlns:a16="http://schemas.microsoft.com/office/drawing/2014/main" id="{78F0BF58-6E84-0404-C8E2-FB7B152AD9DA}"/>
                </a:ext>
              </a:extLst>
            </p:cNvPr>
            <p:cNvPicPr>
              <a:picLocks noChangeAspect="1"/>
            </p:cNvPicPr>
            <p:nvPr/>
          </p:nvPicPr>
          <p:blipFill>
            <a:blip r:embed="rId12">
              <a:duotone>
                <a:prstClr val="black"/>
                <a:schemeClr val="accent2">
                  <a:tint val="45000"/>
                  <a:satMod val="400000"/>
                </a:schemeClr>
              </a:duotone>
            </a:blip>
            <a:stretch>
              <a:fillRect/>
            </a:stretch>
          </p:blipFill>
          <p:spPr>
            <a:xfrm>
              <a:off x="11442674" y="4168891"/>
              <a:ext cx="295238" cy="380952"/>
            </a:xfrm>
            <a:prstGeom prst="rect">
              <a:avLst/>
            </a:prstGeom>
          </p:spPr>
        </p:pic>
        <p:pic>
          <p:nvPicPr>
            <p:cNvPr id="24" name="图片 23">
              <a:extLst>
                <a:ext uri="{FF2B5EF4-FFF2-40B4-BE49-F238E27FC236}">
                  <a16:creationId xmlns:a16="http://schemas.microsoft.com/office/drawing/2014/main" id="{2E98F1B0-3EB7-AC93-F356-4099CE2F5672}"/>
                </a:ext>
              </a:extLst>
            </p:cNvPr>
            <p:cNvPicPr>
              <a:picLocks noChangeAspect="1"/>
            </p:cNvPicPr>
            <p:nvPr/>
          </p:nvPicPr>
          <p:blipFill>
            <a:blip r:embed="rId13">
              <a:duotone>
                <a:prstClr val="black"/>
                <a:schemeClr val="accent2">
                  <a:tint val="45000"/>
                  <a:satMod val="400000"/>
                </a:schemeClr>
              </a:duotone>
            </a:blip>
            <a:stretch>
              <a:fillRect/>
            </a:stretch>
          </p:blipFill>
          <p:spPr>
            <a:xfrm>
              <a:off x="10903109" y="4655902"/>
              <a:ext cx="819048" cy="352381"/>
            </a:xfrm>
            <a:prstGeom prst="rect">
              <a:avLst/>
            </a:prstGeom>
          </p:spPr>
        </p:pic>
      </p:grpSp>
      <p:sp>
        <p:nvSpPr>
          <p:cNvPr id="31" name="矩形 30">
            <a:extLst>
              <a:ext uri="{FF2B5EF4-FFF2-40B4-BE49-F238E27FC236}">
                <a16:creationId xmlns:a16="http://schemas.microsoft.com/office/drawing/2014/main" id="{09E4150F-C896-AD1D-AD70-8888F7BDA538}"/>
              </a:ext>
            </a:extLst>
          </p:cNvPr>
          <p:cNvSpPr/>
          <p:nvPr/>
        </p:nvSpPr>
        <p:spPr>
          <a:xfrm>
            <a:off x="5649690" y="2758077"/>
            <a:ext cx="6032310" cy="1187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F6F2797C-0CE8-8790-C287-026115A0DF63}"/>
              </a:ext>
            </a:extLst>
          </p:cNvPr>
          <p:cNvSpPr/>
          <p:nvPr/>
        </p:nvSpPr>
        <p:spPr>
          <a:xfrm>
            <a:off x="5638149" y="4328949"/>
            <a:ext cx="6032310" cy="118735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63342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9C0755-8191-5199-AAED-51C6B1965ED0}"/>
              </a:ext>
            </a:extLst>
          </p:cNvPr>
          <p:cNvSpPr>
            <a:spLocks noGrp="1"/>
          </p:cNvSpPr>
          <p:nvPr>
            <p:ph type="title"/>
          </p:nvPr>
        </p:nvSpPr>
        <p:spPr/>
        <p:txBody>
          <a:bodyPr/>
          <a:lstStyle/>
          <a:p>
            <a:r>
              <a:rPr lang="en-US" altLang="zh-CN" dirty="0"/>
              <a:t>Probabilistic context-free grammars</a:t>
            </a:r>
            <a:endParaRPr lang="zh-CN" altLang="en-US" dirty="0"/>
          </a:p>
        </p:txBody>
      </p:sp>
      <p:pic>
        <p:nvPicPr>
          <p:cNvPr id="3" name="图片 2">
            <a:extLst>
              <a:ext uri="{FF2B5EF4-FFF2-40B4-BE49-F238E27FC236}">
                <a16:creationId xmlns:a16="http://schemas.microsoft.com/office/drawing/2014/main" id="{6FC5DF5A-9764-3BD4-4EFF-EC0DDE5C2718}"/>
              </a:ext>
            </a:extLst>
          </p:cNvPr>
          <p:cNvPicPr>
            <a:picLocks noChangeAspect="1"/>
          </p:cNvPicPr>
          <p:nvPr/>
        </p:nvPicPr>
        <p:blipFill>
          <a:blip r:embed="rId2"/>
          <a:stretch>
            <a:fillRect/>
          </a:stretch>
        </p:blipFill>
        <p:spPr>
          <a:xfrm>
            <a:off x="6375323" y="1554428"/>
            <a:ext cx="4162532" cy="2857011"/>
          </a:xfrm>
          <a:prstGeom prst="rect">
            <a:avLst/>
          </a:prstGeom>
        </p:spPr>
      </p:pic>
      <p:pic>
        <p:nvPicPr>
          <p:cNvPr id="26" name="图片 25">
            <a:extLst>
              <a:ext uri="{FF2B5EF4-FFF2-40B4-BE49-F238E27FC236}">
                <a16:creationId xmlns:a16="http://schemas.microsoft.com/office/drawing/2014/main" id="{625FB729-458B-4546-8A13-C0CA2291E997}"/>
              </a:ext>
            </a:extLst>
          </p:cNvPr>
          <p:cNvPicPr>
            <a:picLocks noChangeAspect="1"/>
          </p:cNvPicPr>
          <p:nvPr/>
        </p:nvPicPr>
        <p:blipFill>
          <a:blip r:embed="rId3"/>
          <a:stretch>
            <a:fillRect/>
          </a:stretch>
        </p:blipFill>
        <p:spPr>
          <a:xfrm>
            <a:off x="6645152" y="4614294"/>
            <a:ext cx="3273197" cy="824610"/>
          </a:xfrm>
          <a:prstGeom prst="rect">
            <a:avLst/>
          </a:prstGeom>
        </p:spPr>
      </p:pic>
      <p:grpSp>
        <p:nvGrpSpPr>
          <p:cNvPr id="25" name="组合 24">
            <a:extLst>
              <a:ext uri="{FF2B5EF4-FFF2-40B4-BE49-F238E27FC236}">
                <a16:creationId xmlns:a16="http://schemas.microsoft.com/office/drawing/2014/main" id="{9C0C5DA0-981E-00E3-83A7-7A5FADD9EE64}"/>
              </a:ext>
            </a:extLst>
          </p:cNvPr>
          <p:cNvGrpSpPr/>
          <p:nvPr/>
        </p:nvGrpSpPr>
        <p:grpSpPr>
          <a:xfrm>
            <a:off x="765773" y="1335779"/>
            <a:ext cx="4059902" cy="4052609"/>
            <a:chOff x="356283" y="1462925"/>
            <a:chExt cx="4059902" cy="4052609"/>
          </a:xfrm>
        </p:grpSpPr>
        <p:pic>
          <p:nvPicPr>
            <p:cNvPr id="27" name="图片 26">
              <a:extLst>
                <a:ext uri="{FF2B5EF4-FFF2-40B4-BE49-F238E27FC236}">
                  <a16:creationId xmlns:a16="http://schemas.microsoft.com/office/drawing/2014/main" id="{78DB9EA5-15CA-0672-4B3D-8F0C3FB77D0E}"/>
                </a:ext>
              </a:extLst>
            </p:cNvPr>
            <p:cNvPicPr>
              <a:picLocks noChangeAspect="1"/>
            </p:cNvPicPr>
            <p:nvPr/>
          </p:nvPicPr>
          <p:blipFill>
            <a:blip r:embed="rId4"/>
            <a:stretch>
              <a:fillRect/>
            </a:stretch>
          </p:blipFill>
          <p:spPr>
            <a:xfrm>
              <a:off x="706301" y="1462925"/>
              <a:ext cx="3661940" cy="515135"/>
            </a:xfrm>
            <a:prstGeom prst="rect">
              <a:avLst/>
            </a:prstGeom>
          </p:spPr>
        </p:pic>
        <p:pic>
          <p:nvPicPr>
            <p:cNvPr id="28" name="图片 27">
              <a:extLst>
                <a:ext uri="{FF2B5EF4-FFF2-40B4-BE49-F238E27FC236}">
                  <a16:creationId xmlns:a16="http://schemas.microsoft.com/office/drawing/2014/main" id="{646EB3A5-FC34-05DA-59AB-4AC7776E0B66}"/>
                </a:ext>
              </a:extLst>
            </p:cNvPr>
            <p:cNvPicPr>
              <a:picLocks noChangeAspect="1"/>
            </p:cNvPicPr>
            <p:nvPr/>
          </p:nvPicPr>
          <p:blipFill>
            <a:blip r:embed="rId5"/>
            <a:stretch>
              <a:fillRect/>
            </a:stretch>
          </p:blipFill>
          <p:spPr>
            <a:xfrm>
              <a:off x="1354832" y="2096486"/>
              <a:ext cx="2504762" cy="3419048"/>
            </a:xfrm>
            <a:prstGeom prst="rect">
              <a:avLst/>
            </a:prstGeom>
          </p:spPr>
        </p:pic>
        <p:pic>
          <p:nvPicPr>
            <p:cNvPr id="29" name="图片 28">
              <a:extLst>
                <a:ext uri="{FF2B5EF4-FFF2-40B4-BE49-F238E27FC236}">
                  <a16:creationId xmlns:a16="http://schemas.microsoft.com/office/drawing/2014/main" id="{16CCB5EC-10F6-E776-E2C7-C495BDA089D6}"/>
                </a:ext>
              </a:extLst>
            </p:cNvPr>
            <p:cNvPicPr>
              <a:picLocks noChangeAspect="1"/>
            </p:cNvPicPr>
            <p:nvPr/>
          </p:nvPicPr>
          <p:blipFill>
            <a:blip r:embed="rId6"/>
            <a:stretch>
              <a:fillRect/>
            </a:stretch>
          </p:blipFill>
          <p:spPr>
            <a:xfrm>
              <a:off x="2673328" y="3320493"/>
              <a:ext cx="1742857" cy="1819048"/>
            </a:xfrm>
            <a:prstGeom prst="rect">
              <a:avLst/>
            </a:prstGeom>
          </p:spPr>
        </p:pic>
        <p:pic>
          <p:nvPicPr>
            <p:cNvPr id="30" name="图片 29">
              <a:extLst>
                <a:ext uri="{FF2B5EF4-FFF2-40B4-BE49-F238E27FC236}">
                  <a16:creationId xmlns:a16="http://schemas.microsoft.com/office/drawing/2014/main" id="{8A254179-1ACF-BB4B-2BF4-EA4826FEF7AD}"/>
                </a:ext>
              </a:extLst>
            </p:cNvPr>
            <p:cNvPicPr>
              <a:picLocks noChangeAspect="1"/>
            </p:cNvPicPr>
            <p:nvPr/>
          </p:nvPicPr>
          <p:blipFill>
            <a:blip r:embed="rId7"/>
            <a:stretch>
              <a:fillRect/>
            </a:stretch>
          </p:blipFill>
          <p:spPr>
            <a:xfrm>
              <a:off x="356283" y="3973913"/>
              <a:ext cx="1819048" cy="390476"/>
            </a:xfrm>
            <a:prstGeom prst="rect">
              <a:avLst/>
            </a:prstGeom>
          </p:spPr>
        </p:pic>
        <p:sp>
          <p:nvSpPr>
            <p:cNvPr id="31" name="左大括号 30">
              <a:extLst>
                <a:ext uri="{FF2B5EF4-FFF2-40B4-BE49-F238E27FC236}">
                  <a16:creationId xmlns:a16="http://schemas.microsoft.com/office/drawing/2014/main" id="{DEAF6D0C-7C39-6D9D-897C-54D56B6ECD9D}"/>
                </a:ext>
              </a:extLst>
            </p:cNvPr>
            <p:cNvSpPr/>
            <p:nvPr/>
          </p:nvSpPr>
          <p:spPr>
            <a:xfrm>
              <a:off x="2236818" y="3376765"/>
              <a:ext cx="436099" cy="1584773"/>
            </a:xfrm>
            <a:prstGeom prst="leftBrace">
              <a:avLst>
                <a:gd name="adj1" fmla="val 47043"/>
                <a:gd name="adj2" fmla="val 50000"/>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grpSp>
      <p:grpSp>
        <p:nvGrpSpPr>
          <p:cNvPr id="32" name="组合 31">
            <a:extLst>
              <a:ext uri="{FF2B5EF4-FFF2-40B4-BE49-F238E27FC236}">
                <a16:creationId xmlns:a16="http://schemas.microsoft.com/office/drawing/2014/main" id="{71E22C93-5871-44EC-976D-7BF62C254676}"/>
              </a:ext>
            </a:extLst>
          </p:cNvPr>
          <p:cNvGrpSpPr/>
          <p:nvPr/>
        </p:nvGrpSpPr>
        <p:grpSpPr>
          <a:xfrm>
            <a:off x="4301909" y="3175762"/>
            <a:ext cx="853850" cy="1765605"/>
            <a:chOff x="10884062" y="3242678"/>
            <a:chExt cx="853850" cy="1765605"/>
          </a:xfrm>
        </p:grpSpPr>
        <p:pic>
          <p:nvPicPr>
            <p:cNvPr id="33" name="图片 32">
              <a:extLst>
                <a:ext uri="{FF2B5EF4-FFF2-40B4-BE49-F238E27FC236}">
                  <a16:creationId xmlns:a16="http://schemas.microsoft.com/office/drawing/2014/main" id="{A9299FE6-0E39-6647-82CA-6AC244145DBF}"/>
                </a:ext>
              </a:extLst>
            </p:cNvPr>
            <p:cNvPicPr>
              <a:picLocks noChangeAspect="1"/>
            </p:cNvPicPr>
            <p:nvPr/>
          </p:nvPicPr>
          <p:blipFill>
            <a:blip r:embed="rId8">
              <a:duotone>
                <a:prstClr val="black"/>
                <a:schemeClr val="accent2">
                  <a:tint val="45000"/>
                  <a:satMod val="400000"/>
                </a:schemeClr>
              </a:duotone>
            </a:blip>
            <a:stretch>
              <a:fillRect/>
            </a:stretch>
          </p:blipFill>
          <p:spPr>
            <a:xfrm>
              <a:off x="11395055" y="3242678"/>
              <a:ext cx="342857" cy="409524"/>
            </a:xfrm>
            <a:prstGeom prst="rect">
              <a:avLst/>
            </a:prstGeom>
          </p:spPr>
        </p:pic>
        <p:pic>
          <p:nvPicPr>
            <p:cNvPr id="34" name="图片 33">
              <a:extLst>
                <a:ext uri="{FF2B5EF4-FFF2-40B4-BE49-F238E27FC236}">
                  <a16:creationId xmlns:a16="http://schemas.microsoft.com/office/drawing/2014/main" id="{BFEE2688-194E-3726-622A-12E33530FB57}"/>
                </a:ext>
              </a:extLst>
            </p:cNvPr>
            <p:cNvPicPr>
              <a:picLocks noChangeAspect="1"/>
            </p:cNvPicPr>
            <p:nvPr/>
          </p:nvPicPr>
          <p:blipFill>
            <a:blip r:embed="rId9">
              <a:duotone>
                <a:prstClr val="black"/>
                <a:schemeClr val="accent2">
                  <a:tint val="45000"/>
                  <a:satMod val="400000"/>
                </a:schemeClr>
              </a:duotone>
            </a:blip>
            <a:stretch>
              <a:fillRect/>
            </a:stretch>
          </p:blipFill>
          <p:spPr>
            <a:xfrm>
              <a:off x="10884062" y="3732948"/>
              <a:ext cx="838095" cy="361905"/>
            </a:xfrm>
            <a:prstGeom prst="rect">
              <a:avLst/>
            </a:prstGeom>
          </p:spPr>
        </p:pic>
        <p:pic>
          <p:nvPicPr>
            <p:cNvPr id="35" name="图片 34">
              <a:extLst>
                <a:ext uri="{FF2B5EF4-FFF2-40B4-BE49-F238E27FC236}">
                  <a16:creationId xmlns:a16="http://schemas.microsoft.com/office/drawing/2014/main" id="{C250F5BF-52D4-E6E0-9503-9A5FB62B076D}"/>
                </a:ext>
              </a:extLst>
            </p:cNvPr>
            <p:cNvPicPr>
              <a:picLocks noChangeAspect="1"/>
            </p:cNvPicPr>
            <p:nvPr/>
          </p:nvPicPr>
          <p:blipFill>
            <a:blip r:embed="rId10">
              <a:duotone>
                <a:prstClr val="black"/>
                <a:schemeClr val="accent2">
                  <a:tint val="45000"/>
                  <a:satMod val="400000"/>
                </a:schemeClr>
              </a:duotone>
            </a:blip>
            <a:stretch>
              <a:fillRect/>
            </a:stretch>
          </p:blipFill>
          <p:spPr>
            <a:xfrm>
              <a:off x="11442674" y="4168891"/>
              <a:ext cx="295238" cy="380952"/>
            </a:xfrm>
            <a:prstGeom prst="rect">
              <a:avLst/>
            </a:prstGeom>
          </p:spPr>
        </p:pic>
        <p:pic>
          <p:nvPicPr>
            <p:cNvPr id="36" name="图片 35">
              <a:extLst>
                <a:ext uri="{FF2B5EF4-FFF2-40B4-BE49-F238E27FC236}">
                  <a16:creationId xmlns:a16="http://schemas.microsoft.com/office/drawing/2014/main" id="{2EAA86F6-0129-E430-4B58-CD986EF9403E}"/>
                </a:ext>
              </a:extLst>
            </p:cNvPr>
            <p:cNvPicPr>
              <a:picLocks noChangeAspect="1"/>
            </p:cNvPicPr>
            <p:nvPr/>
          </p:nvPicPr>
          <p:blipFill>
            <a:blip r:embed="rId11">
              <a:duotone>
                <a:prstClr val="black"/>
                <a:schemeClr val="accent2">
                  <a:tint val="45000"/>
                  <a:satMod val="400000"/>
                </a:schemeClr>
              </a:duotone>
            </a:blip>
            <a:stretch>
              <a:fillRect/>
            </a:stretch>
          </p:blipFill>
          <p:spPr>
            <a:xfrm>
              <a:off x="10903109" y="4655902"/>
              <a:ext cx="819048" cy="352381"/>
            </a:xfrm>
            <a:prstGeom prst="rect">
              <a:avLst/>
            </a:prstGeom>
          </p:spPr>
        </p:pic>
      </p:grpSp>
    </p:spTree>
    <p:extLst>
      <p:ext uri="{BB962C8B-B14F-4D97-AF65-F5344CB8AC3E}">
        <p14:creationId xmlns:p14="http://schemas.microsoft.com/office/powerpoint/2010/main" val="2587826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EFDE5-8228-C1E9-4E18-2D78C972B64C}"/>
              </a:ext>
            </a:extLst>
          </p:cNvPr>
          <p:cNvSpPr>
            <a:spLocks noGrp="1"/>
          </p:cNvSpPr>
          <p:nvPr>
            <p:ph type="title"/>
          </p:nvPr>
        </p:nvSpPr>
        <p:spPr/>
        <p:txBody>
          <a:bodyPr/>
          <a:lstStyle/>
          <a:p>
            <a:r>
              <a:rPr lang="en-US" altLang="zh-CN" dirty="0"/>
              <a:t>Generate samples</a:t>
            </a:r>
            <a:endParaRPr lang="zh-CN" altLang="en-US" dirty="0"/>
          </a:p>
        </p:txBody>
      </p:sp>
      <p:pic>
        <p:nvPicPr>
          <p:cNvPr id="4" name="图片 3">
            <a:extLst>
              <a:ext uri="{FF2B5EF4-FFF2-40B4-BE49-F238E27FC236}">
                <a16:creationId xmlns:a16="http://schemas.microsoft.com/office/drawing/2014/main" id="{7294AD65-D615-A481-3271-F7227A01EF5B}"/>
              </a:ext>
            </a:extLst>
          </p:cNvPr>
          <p:cNvPicPr>
            <a:picLocks noChangeAspect="1"/>
          </p:cNvPicPr>
          <p:nvPr/>
        </p:nvPicPr>
        <p:blipFill>
          <a:blip r:embed="rId2"/>
          <a:stretch>
            <a:fillRect/>
          </a:stretch>
        </p:blipFill>
        <p:spPr>
          <a:xfrm>
            <a:off x="1107416" y="998913"/>
            <a:ext cx="8786045" cy="4860174"/>
          </a:xfrm>
          <a:prstGeom prst="rect">
            <a:avLst/>
          </a:prstGeom>
        </p:spPr>
      </p:pic>
    </p:spTree>
    <p:extLst>
      <p:ext uri="{BB962C8B-B14F-4D97-AF65-F5344CB8AC3E}">
        <p14:creationId xmlns:p14="http://schemas.microsoft.com/office/powerpoint/2010/main" val="768397201"/>
      </p:ext>
    </p:extLst>
  </p:cSld>
  <p:clrMapOvr>
    <a:masterClrMapping/>
  </p:clrMapOvr>
</p:sld>
</file>

<file path=ppt/theme/theme1.xml><?xml version="1.0" encoding="utf-8"?>
<a:theme xmlns:a="http://schemas.openxmlformats.org/drawingml/2006/main" name="Office 主题​​">
  <a:themeElements>
    <a:clrScheme name="自定义 2">
      <a:dk1>
        <a:srgbClr val="000000"/>
      </a:dk1>
      <a:lt1>
        <a:srgbClr val="FFFFFF"/>
      </a:lt1>
      <a:dk2>
        <a:srgbClr val="44546A"/>
      </a:dk2>
      <a:lt2>
        <a:srgbClr val="E7E6E6"/>
      </a:lt2>
      <a:accent1>
        <a:srgbClr val="4472C4"/>
      </a:accent1>
      <a:accent2>
        <a:srgbClr val="ED7D31"/>
      </a:accent2>
      <a:accent3>
        <a:srgbClr val="6A005F"/>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TotalTime>
  <Words>722</Words>
  <Application>Microsoft Office PowerPoint</Application>
  <PresentationFormat>宽屏</PresentationFormat>
  <Paragraphs>93</Paragraphs>
  <Slides>22</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22</vt:i4>
      </vt:variant>
    </vt:vector>
  </HeadingPairs>
  <TitlesOfParts>
    <vt:vector size="35" baseType="lpstr">
      <vt:lpstr>3ds ExtraLight</vt:lpstr>
      <vt:lpstr>3ds Light</vt:lpstr>
      <vt:lpstr>等线</vt:lpstr>
      <vt:lpstr>等线 Light</vt:lpstr>
      <vt:lpstr>Microsoft YaHei</vt:lpstr>
      <vt:lpstr>Arial</vt:lpstr>
      <vt:lpstr>Calibri</vt:lpstr>
      <vt:lpstr>Cambria Math</vt:lpstr>
      <vt:lpstr>Candara Light</vt:lpstr>
      <vt:lpstr>Ebrima</vt:lpstr>
      <vt:lpstr>MS Reference Sans Serif</vt:lpstr>
      <vt:lpstr>Roboto</vt:lpstr>
      <vt:lpstr>Office 主题​​</vt:lpstr>
      <vt:lpstr>Probabilistic grammars for equation discovery</vt:lpstr>
      <vt:lpstr>Authors</vt:lpstr>
      <vt:lpstr>Equation Discovery and ILP</vt:lpstr>
      <vt:lpstr>PowerPoint 演示文稿</vt:lpstr>
      <vt:lpstr>PowerPoint 演示文稿</vt:lpstr>
      <vt:lpstr>Context-free grammars</vt:lpstr>
      <vt:lpstr>Probabilistic context-free grammars</vt:lpstr>
      <vt:lpstr>Probabilistic context-free grammars</vt:lpstr>
      <vt:lpstr>Generate samples</vt:lpstr>
      <vt:lpstr>PowerPoint 演示文稿</vt:lpstr>
      <vt:lpstr>Feynman database</vt:lpstr>
      <vt:lpstr>Settings</vt:lpstr>
      <vt:lpstr>Settings</vt:lpstr>
      <vt:lpstr>Monte-Carlo sampling algorithm</vt:lpstr>
      <vt:lpstr>PowerPoint 演示文稿</vt:lpstr>
      <vt:lpstr>Two groups of analyses</vt:lpstr>
      <vt:lpstr>Expected number of equations</vt:lpstr>
      <vt:lpstr>Probabilistic vs deterministic</vt:lpstr>
      <vt:lpstr>Biased vs. unbiased probabilistic grammar</vt:lpstr>
      <vt:lpstr>Biased vs. unbiased probabilistic grammar</vt:lpstr>
      <vt:lpstr>Result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Inductive Logic Programming in a Nutshell</dc:title>
  <dc:creator>何语丛</dc:creator>
  <cp:lastModifiedBy>Yucong He</cp:lastModifiedBy>
  <cp:revision>9</cp:revision>
  <dcterms:created xsi:type="dcterms:W3CDTF">2024-04-07T12:01:36Z</dcterms:created>
  <dcterms:modified xsi:type="dcterms:W3CDTF">2024-10-22T09:15:23Z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2052-11.1.0.11719</vt:lpwstr>
  </property>
</Properties>
</file>