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2" r:id="rId2"/>
    <p:sldId id="277" r:id="rId3"/>
    <p:sldId id="271" r:id="rId4"/>
    <p:sldId id="273" r:id="rId5"/>
    <p:sldId id="257" r:id="rId6"/>
    <p:sldId id="259" r:id="rId7"/>
    <p:sldId id="260" r:id="rId8"/>
    <p:sldId id="261" r:id="rId9"/>
    <p:sldId id="263" r:id="rId10"/>
    <p:sldId id="262" r:id="rId11"/>
    <p:sldId id="265" r:id="rId12"/>
    <p:sldId id="264" r:id="rId13"/>
    <p:sldId id="266" r:id="rId14"/>
    <p:sldId id="267" r:id="rId15"/>
    <p:sldId id="269" r:id="rId16"/>
    <p:sldId id="270" r:id="rId17"/>
    <p:sldId id="274" r:id="rId18"/>
    <p:sldId id="275" r:id="rId19"/>
    <p:sldId id="27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0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20" autoAdjust="0"/>
  </p:normalViewPr>
  <p:slideViewPr>
    <p:cSldViewPr snapToGrid="0">
      <p:cViewPr>
        <p:scale>
          <a:sx n="106" d="100"/>
          <a:sy n="106" d="100"/>
        </p:scale>
        <p:origin x="2376" y="30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7C74A-E49D-49DE-8E9E-42B4DBBD4657}" type="datetimeFigureOut">
              <a:rPr lang="zh-CN" altLang="en-US" smtClean="0"/>
              <a:t>2024/7/21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B621B-CBB4-4AC6-B7A1-13262C8F997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highlight>
                  <a:srgbClr val="FFFFFF"/>
                </a:highlight>
                <a:latin typeface="Arial" panose="020B0604020202020204" pitchFamily="34" charset="0"/>
              </a:rPr>
              <a:t>谷歌下属公司</a:t>
            </a:r>
            <a:r>
              <a:rPr lang="en-US" altLang="zh-CN" b="0" i="0" dirty="0" err="1">
                <a:solidFill>
                  <a:srgbClr val="333333"/>
                </a:solidFill>
                <a:effectLst/>
                <a:highlight>
                  <a:srgbClr val="FFFFFF"/>
                </a:highlight>
                <a:latin typeface="Arial" panose="020B0604020202020204" pitchFamily="34" charset="0"/>
              </a:rPr>
              <a:t>Deepmind</a:t>
            </a:r>
            <a:endParaRPr lang="zh-CN" altLang="en-US" dirty="0"/>
          </a:p>
        </p:txBody>
      </p:sp>
      <p:sp>
        <p:nvSpPr>
          <p:cNvPr id="4" name="灯片编号占位符 3"/>
          <p:cNvSpPr>
            <a:spLocks noGrp="1"/>
          </p:cNvSpPr>
          <p:nvPr>
            <p:ph type="sldNum" sz="quarter" idx="5"/>
          </p:nvPr>
        </p:nvSpPr>
        <p:spPr/>
        <p:txBody>
          <a:bodyPr/>
          <a:lstStyle/>
          <a:p>
            <a:fld id="{4CAB621B-CBB4-4AC6-B7A1-13262C8F997B}" type="slidenum">
              <a:rPr lang="zh-CN" altLang="en-US" smtClean="0"/>
              <a:t>5</a:t>
            </a:fld>
            <a:endParaRPr lang="zh-CN" altLang="en-US"/>
          </a:p>
        </p:txBody>
      </p:sp>
    </p:spTree>
    <p:extLst>
      <p:ext uri="{BB962C8B-B14F-4D97-AF65-F5344CB8AC3E}">
        <p14:creationId xmlns:p14="http://schemas.microsoft.com/office/powerpoint/2010/main" val="258065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两个亮点：</a:t>
            </a:r>
            <a:endParaRPr lang="en-US" altLang="zh-CN" dirty="0"/>
          </a:p>
          <a:p>
            <a:endParaRPr lang="en-US" altLang="zh-CN" dirty="0"/>
          </a:p>
          <a:p>
            <a:r>
              <a:rPr lang="zh-CN" altLang="en-US" dirty="0"/>
              <a:t>生成新规则的方法：大模型组合</a:t>
            </a:r>
            <a:endParaRPr lang="en-US" altLang="zh-CN" dirty="0"/>
          </a:p>
          <a:p>
            <a:endParaRPr lang="en-US" altLang="zh-CN" dirty="0"/>
          </a:p>
          <a:p>
            <a:r>
              <a:rPr lang="zh-CN" altLang="en-US" dirty="0"/>
              <a:t>应对稀疏性的方法</a:t>
            </a:r>
          </a:p>
          <a:p>
            <a:endParaRPr lang="zh-CN" altLang="en-US" dirty="0"/>
          </a:p>
        </p:txBody>
      </p:sp>
      <p:sp>
        <p:nvSpPr>
          <p:cNvPr id="4" name="灯片编号占位符 3"/>
          <p:cNvSpPr>
            <a:spLocks noGrp="1"/>
          </p:cNvSpPr>
          <p:nvPr>
            <p:ph type="sldNum" sz="quarter" idx="5"/>
          </p:nvPr>
        </p:nvSpPr>
        <p:spPr/>
        <p:txBody>
          <a:bodyPr/>
          <a:lstStyle/>
          <a:p>
            <a:fld id="{4CAB621B-CBB4-4AC6-B7A1-13262C8F997B}" type="slidenum">
              <a:rPr lang="zh-CN" altLang="en-US" smtClean="0"/>
              <a:t>16</a:t>
            </a:fld>
            <a:endParaRPr lang="zh-CN" altLang="en-US"/>
          </a:p>
        </p:txBody>
      </p:sp>
    </p:spTree>
    <p:extLst>
      <p:ext uri="{BB962C8B-B14F-4D97-AF65-F5344CB8AC3E}">
        <p14:creationId xmlns:p14="http://schemas.microsoft.com/office/powerpoint/2010/main" val="1852897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选择：从根节点 </a:t>
            </a:r>
            <a:r>
              <a:rPr lang="en-US" altLang="zh-CN" dirty="0"/>
              <a:t>R </a:t>
            </a:r>
            <a:r>
              <a:rPr lang="zh-CN" altLang="en-US" dirty="0"/>
              <a:t>开始，递归选择某个子节点直到达到叶子节点 </a:t>
            </a:r>
            <a:r>
              <a:rPr lang="en-US" altLang="zh-CN" dirty="0"/>
              <a:t>L</a:t>
            </a:r>
            <a:r>
              <a:rPr lang="zh-CN" altLang="en-US" dirty="0"/>
              <a:t>。当在一个节点</a:t>
            </a:r>
            <a:r>
              <a:rPr lang="en-US" altLang="zh-CN" dirty="0"/>
              <a:t>s</a:t>
            </a:r>
            <a:r>
              <a:rPr lang="zh-CN" altLang="en-US" dirty="0"/>
              <a:t>，怎么选择子节点 </a:t>
            </a:r>
            <a:r>
              <a:rPr lang="en-US" altLang="zh-CN" dirty="0"/>
              <a:t>s∗ </a:t>
            </a:r>
            <a:r>
              <a:rPr lang="zh-CN" altLang="en-US" dirty="0"/>
              <a:t>呢？</a:t>
            </a:r>
            <a:r>
              <a:rPr lang="en-US" altLang="zh-CN" dirty="0"/>
              <a:t>Tree Policy</a:t>
            </a:r>
            <a:r>
              <a:rPr lang="zh-CN" altLang="en-US" dirty="0"/>
              <a:t>就是选择节点（落子）的策略，它的好坏直接影响搜索的好坏，所以是</a:t>
            </a:r>
            <a:r>
              <a:rPr lang="en-US" altLang="zh-CN" dirty="0"/>
              <a:t>MCTS</a:t>
            </a:r>
            <a:r>
              <a:rPr lang="zh-CN" altLang="en-US" dirty="0"/>
              <a:t>的一个研究重点。比如上面说的选择平均赢子数最多的走法就是一种</a:t>
            </a:r>
            <a:r>
              <a:rPr lang="en-US" altLang="zh-CN" dirty="0"/>
              <a:t>Tree Policy</a:t>
            </a:r>
            <a:r>
              <a:rPr lang="zh-CN" altLang="en-US" dirty="0"/>
              <a:t>。而目前广泛采用的策略有</a:t>
            </a:r>
            <a:r>
              <a:rPr lang="en-US" altLang="zh-CN" dirty="0"/>
              <a:t>UCT</a:t>
            </a:r>
            <a:r>
              <a:rPr lang="zh-CN" altLang="en-US" dirty="0"/>
              <a:t>。</a:t>
            </a:r>
            <a:endParaRPr lang="en-US" altLang="zh-CN" dirty="0"/>
          </a:p>
          <a:p>
            <a:pPr marL="228600" indent="-228600">
              <a:buAutoNum type="arabicPeriod"/>
            </a:pPr>
            <a:r>
              <a:rPr lang="zh-CN" altLang="en-US" dirty="0"/>
              <a:t>扩展：如果 </a:t>
            </a:r>
            <a:r>
              <a:rPr lang="en-US" altLang="zh-CN" dirty="0"/>
              <a:t>L </a:t>
            </a:r>
            <a:r>
              <a:rPr lang="zh-CN" altLang="en-US" dirty="0"/>
              <a:t>节点上围棋对弈没有结束，那么创建一个子节点 </a:t>
            </a:r>
            <a:r>
              <a:rPr lang="en-US" altLang="zh-CN" dirty="0"/>
              <a:t>C</a:t>
            </a:r>
            <a:r>
              <a:rPr lang="zh-CN" altLang="en-US" dirty="0"/>
              <a:t>。</a:t>
            </a:r>
            <a:endParaRPr lang="en-US" altLang="zh-CN" dirty="0"/>
          </a:p>
          <a:p>
            <a:pPr marL="228600" indent="-228600">
              <a:buAutoNum type="arabicPeriod"/>
            </a:pPr>
            <a:r>
              <a:rPr lang="zh-CN" altLang="en-US" dirty="0"/>
              <a:t>模拟：根据</a:t>
            </a:r>
            <a:r>
              <a:rPr lang="en-US" altLang="zh-CN" dirty="0"/>
              <a:t>Default Policy</a:t>
            </a:r>
            <a:r>
              <a:rPr lang="zh-CN" altLang="en-US" dirty="0"/>
              <a:t>从扩展的位置模拟下棋到终局，计算节点 </a:t>
            </a:r>
            <a:r>
              <a:rPr lang="en-US" altLang="zh-CN" dirty="0"/>
              <a:t>C </a:t>
            </a:r>
            <a:r>
              <a:rPr lang="zh-CN" altLang="en-US" dirty="0"/>
              <a:t>的质量度。完全随机落子就是一种最简单的</a:t>
            </a:r>
            <a:r>
              <a:rPr lang="en-US" altLang="zh-CN" dirty="0"/>
              <a:t>Default Policy</a:t>
            </a:r>
            <a:r>
              <a:rPr lang="zh-CN" altLang="en-US" dirty="0"/>
              <a:t>。当然完全随机自然是比较弱的，通过加上一些先验知识等方法改进这一部分能够更加准确的估计落子的价值，增加程序的棋力。</a:t>
            </a:r>
            <a:r>
              <a:rPr lang="en-US" altLang="zh-CN" dirty="0"/>
              <a:t>Default Policy</a:t>
            </a:r>
            <a:r>
              <a:rPr lang="zh-CN" altLang="en-US" dirty="0"/>
              <a:t>可以使用深度学习网络，比如</a:t>
            </a:r>
            <a:r>
              <a:rPr lang="en-US" altLang="zh-CN" dirty="0"/>
              <a:t>AlphaGo Zero</a:t>
            </a:r>
            <a:r>
              <a:rPr lang="zh-CN" altLang="en-US" dirty="0"/>
              <a:t>。反向</a:t>
            </a:r>
            <a:endParaRPr lang="en-US" altLang="zh-CN" dirty="0"/>
          </a:p>
          <a:p>
            <a:pPr marL="228600" indent="-228600">
              <a:buAutoNum type="arabicPeriod"/>
            </a:pPr>
            <a:r>
              <a:rPr lang="zh-CN" altLang="en-US" dirty="0"/>
              <a:t>传播：根据 </a:t>
            </a:r>
            <a:r>
              <a:rPr lang="en-US" altLang="zh-CN" dirty="0"/>
              <a:t>C </a:t>
            </a:r>
            <a:r>
              <a:rPr lang="zh-CN" altLang="en-US" dirty="0"/>
              <a:t>的质量度，沿着传递路径反向传递，更新它爸爸爷爷祖先的质量度</a:t>
            </a:r>
          </a:p>
        </p:txBody>
      </p:sp>
      <p:sp>
        <p:nvSpPr>
          <p:cNvPr id="4" name="灯片编号占位符 3"/>
          <p:cNvSpPr>
            <a:spLocks noGrp="1"/>
          </p:cNvSpPr>
          <p:nvPr>
            <p:ph type="sldNum" sz="quarter" idx="5"/>
          </p:nvPr>
        </p:nvSpPr>
        <p:spPr/>
        <p:txBody>
          <a:bodyPr/>
          <a:lstStyle/>
          <a:p>
            <a:fld id="{4CAB621B-CBB4-4AC6-B7A1-13262C8F997B}" type="slidenum">
              <a:rPr lang="zh-CN" altLang="en-US" smtClean="0"/>
              <a:t>6</a:t>
            </a:fld>
            <a:endParaRPr lang="zh-CN" altLang="en-US"/>
          </a:p>
        </p:txBody>
      </p:sp>
    </p:spTree>
    <p:extLst>
      <p:ext uri="{BB962C8B-B14F-4D97-AF65-F5344CB8AC3E}">
        <p14:creationId xmlns:p14="http://schemas.microsoft.com/office/powerpoint/2010/main" val="159758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Meta ai</a:t>
            </a:r>
            <a:endParaRPr lang="zh-CN" altLang="en-US" dirty="0"/>
          </a:p>
        </p:txBody>
      </p:sp>
      <p:sp>
        <p:nvSpPr>
          <p:cNvPr id="4" name="灯片编号占位符 3"/>
          <p:cNvSpPr>
            <a:spLocks noGrp="1"/>
          </p:cNvSpPr>
          <p:nvPr>
            <p:ph type="sldNum" sz="quarter" idx="5"/>
          </p:nvPr>
        </p:nvSpPr>
        <p:spPr/>
        <p:txBody>
          <a:bodyPr/>
          <a:lstStyle/>
          <a:p>
            <a:fld id="{4CAB621B-CBB4-4AC6-B7A1-13262C8F997B}" type="slidenum">
              <a:rPr lang="zh-CN" altLang="en-US" smtClean="0"/>
              <a:t>8</a:t>
            </a:fld>
            <a:endParaRPr lang="zh-CN" altLang="en-US"/>
          </a:p>
        </p:txBody>
      </p:sp>
    </p:spTree>
    <p:extLst>
      <p:ext uri="{BB962C8B-B14F-4D97-AF65-F5344CB8AC3E}">
        <p14:creationId xmlns:p14="http://schemas.microsoft.com/office/powerpoint/2010/main" val="3836173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visit counts N (g, t) and total action values W (g, t)</a:t>
            </a:r>
            <a:endParaRPr lang="zh-CN" altLang="en-US" dirty="0"/>
          </a:p>
        </p:txBody>
      </p:sp>
      <p:sp>
        <p:nvSpPr>
          <p:cNvPr id="4" name="灯片编号占位符 3"/>
          <p:cNvSpPr>
            <a:spLocks noGrp="1"/>
          </p:cNvSpPr>
          <p:nvPr>
            <p:ph type="sldNum" sz="quarter" idx="5"/>
          </p:nvPr>
        </p:nvSpPr>
        <p:spPr/>
        <p:txBody>
          <a:bodyPr/>
          <a:lstStyle/>
          <a:p>
            <a:fld id="{4CAB621B-CBB4-4AC6-B7A1-13262C8F997B}" type="slidenum">
              <a:rPr lang="zh-CN" altLang="en-US" smtClean="0"/>
              <a:t>9</a:t>
            </a:fld>
            <a:endParaRPr lang="zh-CN" altLang="en-US"/>
          </a:p>
        </p:txBody>
      </p:sp>
    </p:spTree>
    <p:extLst>
      <p:ext uri="{BB962C8B-B14F-4D97-AF65-F5344CB8AC3E}">
        <p14:creationId xmlns:p14="http://schemas.microsoft.com/office/powerpoint/2010/main" val="41727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不止探索最有可能的那一个动作，而是探索一组</a:t>
            </a:r>
            <a:endParaRPr lang="en-US" altLang="zh-CN" dirty="0"/>
          </a:p>
          <a:p>
            <a:endParaRPr lang="en-US" altLang="zh-CN" dirty="0"/>
          </a:p>
          <a:p>
            <a:r>
              <a:rPr lang="zh-CN" altLang="en-US" dirty="0"/>
              <a:t>用语言模型来进行提示，启发式搜索</a:t>
            </a:r>
            <a:endParaRPr lang="en-US" altLang="zh-CN" dirty="0"/>
          </a:p>
          <a:p>
            <a:endParaRPr lang="en-US" altLang="zh-CN" dirty="0"/>
          </a:p>
          <a:p>
            <a:r>
              <a:rPr lang="zh-CN" altLang="en-US" dirty="0"/>
              <a:t>即使针对一个固定模型，理想参数也可能取决于特定目标。如果一个输入语句只能通过深层证明来证实，我们应该偏重深度而非广度，以及每个节点的少数策略。如果证明预计是浅显的并使用稀有策略，我们希望对深度探索进行惩罚，并增加每个节点采样的策略数量。最后，要调整的参数太多，运行每个实验都很昂贵。因此，我们不将 </a:t>
            </a:r>
            <a:r>
              <a:rPr lang="en-US" altLang="zh-CN" dirty="0"/>
              <a:t>HTPS </a:t>
            </a:r>
            <a:r>
              <a:rPr lang="zh-CN" altLang="en-US" dirty="0"/>
              <a:t>超参数设置为固定值，而是在每个证明开始时从预定义范围中对其进行采样。</a:t>
            </a:r>
          </a:p>
        </p:txBody>
      </p:sp>
      <p:sp>
        <p:nvSpPr>
          <p:cNvPr id="4" name="灯片编号占位符 3"/>
          <p:cNvSpPr>
            <a:spLocks noGrp="1"/>
          </p:cNvSpPr>
          <p:nvPr>
            <p:ph type="sldNum" sz="quarter" idx="5"/>
          </p:nvPr>
        </p:nvSpPr>
        <p:spPr/>
        <p:txBody>
          <a:bodyPr/>
          <a:lstStyle/>
          <a:p>
            <a:fld id="{4CAB621B-CBB4-4AC6-B7A1-13262C8F997B}" type="slidenum">
              <a:rPr lang="zh-CN" altLang="en-US" smtClean="0"/>
              <a:t>11</a:t>
            </a:fld>
            <a:endParaRPr lang="zh-CN" altLang="en-US"/>
          </a:p>
        </p:txBody>
      </p:sp>
    </p:spTree>
    <p:extLst>
      <p:ext uri="{BB962C8B-B14F-4D97-AF65-F5344CB8AC3E}">
        <p14:creationId xmlns:p14="http://schemas.microsoft.com/office/powerpoint/2010/main" val="264760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AB621B-CBB4-4AC6-B7A1-13262C8F997B}" type="slidenum">
              <a:rPr lang="zh-CN" altLang="en-US" smtClean="0"/>
              <a:t>12</a:t>
            </a:fld>
            <a:endParaRPr lang="zh-CN" altLang="en-US"/>
          </a:p>
        </p:txBody>
      </p:sp>
    </p:spTree>
    <p:extLst>
      <p:ext uri="{BB962C8B-B14F-4D97-AF65-F5344CB8AC3E}">
        <p14:creationId xmlns:p14="http://schemas.microsoft.com/office/powerpoint/2010/main" val="302966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这两个都是基于规则的，扩展性有限</a:t>
            </a:r>
            <a:endParaRPr lang="en-US" altLang="zh-CN" dirty="0"/>
          </a:p>
          <a:p>
            <a:endParaRPr lang="en-US" altLang="zh-CN" dirty="0"/>
          </a:p>
          <a:p>
            <a:r>
              <a:rPr lang="zh-CN" altLang="en-US" dirty="0"/>
              <a:t>文章因为研究的公式都比较简单，不需要很强的启发式搜索</a:t>
            </a:r>
          </a:p>
        </p:txBody>
      </p:sp>
      <p:sp>
        <p:nvSpPr>
          <p:cNvPr id="4" name="灯片编号占位符 3"/>
          <p:cNvSpPr>
            <a:spLocks noGrp="1"/>
          </p:cNvSpPr>
          <p:nvPr>
            <p:ph type="sldNum" sz="quarter" idx="5"/>
          </p:nvPr>
        </p:nvSpPr>
        <p:spPr/>
        <p:txBody>
          <a:bodyPr/>
          <a:lstStyle/>
          <a:p>
            <a:fld id="{4CAB621B-CBB4-4AC6-B7A1-13262C8F997B}" type="slidenum">
              <a:rPr lang="zh-CN" altLang="en-US" smtClean="0"/>
              <a:t>13</a:t>
            </a:fld>
            <a:endParaRPr lang="zh-CN" altLang="en-US"/>
          </a:p>
        </p:txBody>
      </p:sp>
    </p:spTree>
    <p:extLst>
      <p:ext uri="{BB962C8B-B14F-4D97-AF65-F5344CB8AC3E}">
        <p14:creationId xmlns:p14="http://schemas.microsoft.com/office/powerpoint/2010/main" val="1266910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学习的点：</a:t>
            </a:r>
            <a:endParaRPr lang="en-US" altLang="zh-CN" dirty="0"/>
          </a:p>
          <a:p>
            <a:endParaRPr lang="en-US" altLang="zh-CN" dirty="0"/>
          </a:p>
          <a:p>
            <a:r>
              <a:rPr lang="zh-CN" altLang="en-US" dirty="0"/>
              <a:t>使用规则进行问题划分，把</a:t>
            </a:r>
            <a:r>
              <a:rPr lang="en-US" altLang="zh-CN" dirty="0"/>
              <a:t>G</a:t>
            </a:r>
            <a:r>
              <a:rPr lang="zh-CN" altLang="en-US" dirty="0"/>
              <a:t>划分成很多子任务</a:t>
            </a:r>
            <a:endParaRPr lang="en-US" altLang="zh-CN" dirty="0"/>
          </a:p>
          <a:p>
            <a:endParaRPr lang="en-US" altLang="zh-CN" dirty="0"/>
          </a:p>
          <a:p>
            <a:r>
              <a:rPr lang="zh-CN" altLang="en-US" dirty="0"/>
              <a:t>用语言模型作为搜索引导</a:t>
            </a:r>
            <a:endParaRPr lang="en-US" altLang="zh-CN" dirty="0"/>
          </a:p>
          <a:p>
            <a:endParaRPr lang="en-US" altLang="zh-CN" dirty="0"/>
          </a:p>
          <a:p>
            <a:r>
              <a:rPr lang="zh-CN" altLang="en-US" dirty="0"/>
              <a:t>规则的分类？</a:t>
            </a:r>
          </a:p>
        </p:txBody>
      </p:sp>
      <p:sp>
        <p:nvSpPr>
          <p:cNvPr id="4" name="灯片编号占位符 3"/>
          <p:cNvSpPr>
            <a:spLocks noGrp="1"/>
          </p:cNvSpPr>
          <p:nvPr>
            <p:ph type="sldNum" sz="quarter" idx="5"/>
          </p:nvPr>
        </p:nvSpPr>
        <p:spPr/>
        <p:txBody>
          <a:bodyPr/>
          <a:lstStyle/>
          <a:p>
            <a:fld id="{4CAB621B-CBB4-4AC6-B7A1-13262C8F997B}" type="slidenum">
              <a:rPr lang="zh-CN" altLang="en-US" smtClean="0"/>
              <a:t>14</a:t>
            </a:fld>
            <a:endParaRPr lang="zh-CN" altLang="en-US"/>
          </a:p>
        </p:txBody>
      </p:sp>
    </p:spTree>
    <p:extLst>
      <p:ext uri="{BB962C8B-B14F-4D97-AF65-F5344CB8AC3E}">
        <p14:creationId xmlns:p14="http://schemas.microsoft.com/office/powerpoint/2010/main" val="4094614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斯坦福</a:t>
            </a:r>
          </a:p>
        </p:txBody>
      </p:sp>
      <p:sp>
        <p:nvSpPr>
          <p:cNvPr id="4" name="灯片编号占位符 3"/>
          <p:cNvSpPr>
            <a:spLocks noGrp="1"/>
          </p:cNvSpPr>
          <p:nvPr>
            <p:ph type="sldNum" sz="quarter" idx="5"/>
          </p:nvPr>
        </p:nvSpPr>
        <p:spPr/>
        <p:txBody>
          <a:bodyPr/>
          <a:lstStyle/>
          <a:p>
            <a:fld id="{4CAB621B-CBB4-4AC6-B7A1-13262C8F997B}" type="slidenum">
              <a:rPr lang="zh-CN" altLang="en-US" smtClean="0"/>
              <a:t>15</a:t>
            </a:fld>
            <a:endParaRPr lang="zh-CN" altLang="en-US"/>
          </a:p>
        </p:txBody>
      </p:sp>
    </p:spTree>
    <p:extLst>
      <p:ext uri="{BB962C8B-B14F-4D97-AF65-F5344CB8AC3E}">
        <p14:creationId xmlns:p14="http://schemas.microsoft.com/office/powerpoint/2010/main" val="3677761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总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63781" y="1122363"/>
            <a:ext cx="9975273" cy="2036473"/>
          </a:xfrm>
        </p:spPr>
        <p:txBody>
          <a:bodyPr anchor="b">
            <a:normAutofit/>
          </a:bodyPr>
          <a:lstStyle>
            <a:lvl1pPr algn="ctr">
              <a:defRPr sz="4000" b="1">
                <a:latin typeface="3ds Light" panose="02000503020000020004" pitchFamily="2" charset="0"/>
                <a:cs typeface="Arial" panose="020B0604020202020204" pitchFamily="34" charset="0"/>
              </a:defRPr>
            </a:lvl1pPr>
          </a:lstStyle>
          <a:p>
            <a:r>
              <a:rPr lang="en-US" altLang="zh-CN" dirty="0"/>
              <a:t>Title </a:t>
            </a:r>
            <a:r>
              <a:rPr lang="en-US" altLang="zh-CN" dirty="0" err="1"/>
              <a:t>Title</a:t>
            </a:r>
            <a:r>
              <a:rPr lang="en-US" altLang="zh-CN" dirty="0"/>
              <a:t> </a:t>
            </a:r>
            <a:r>
              <a:rPr lang="en-US" altLang="zh-CN" dirty="0" err="1"/>
              <a:t>Title</a:t>
            </a:r>
            <a:r>
              <a:rPr lang="en-US" altLang="zh-CN" dirty="0"/>
              <a:t> </a:t>
            </a:r>
            <a:r>
              <a:rPr lang="en-US" altLang="zh-CN" dirty="0" err="1"/>
              <a:t>Title</a:t>
            </a:r>
            <a:r>
              <a:rPr lang="en-US" altLang="zh-CN" dirty="0"/>
              <a:t> </a:t>
            </a:r>
            <a:r>
              <a:rPr lang="en-US" altLang="zh-CN" dirty="0" err="1"/>
              <a:t>Title</a:t>
            </a:r>
            <a:r>
              <a:rPr lang="en-US" altLang="zh-CN" dirty="0"/>
              <a:t> Title</a:t>
            </a:r>
            <a:endParaRPr lang="zh-CN" altLang="en-US" dirty="0"/>
          </a:p>
        </p:txBody>
      </p:sp>
      <p:grpSp>
        <p:nvGrpSpPr>
          <p:cNvPr id="7" name="组合 6"/>
          <p:cNvGrpSpPr/>
          <p:nvPr userDrawn="1"/>
        </p:nvGrpSpPr>
        <p:grpSpPr>
          <a:xfrm>
            <a:off x="0" y="4480706"/>
            <a:ext cx="12192000" cy="2387600"/>
            <a:chOff x="-10400" y="3574631"/>
            <a:chExt cx="9162563" cy="1586287"/>
          </a:xfrm>
        </p:grpSpPr>
        <p:grpSp>
          <p:nvGrpSpPr>
            <p:cNvPr id="8" name="组合 7"/>
            <p:cNvGrpSpPr/>
            <p:nvPr userDrawn="1"/>
          </p:nvGrpSpPr>
          <p:grpSpPr>
            <a:xfrm>
              <a:off x="-10400" y="3574631"/>
              <a:ext cx="9162563" cy="1586287"/>
              <a:chOff x="-10400" y="3574631"/>
              <a:chExt cx="9162563" cy="1586287"/>
            </a:xfrm>
          </p:grpSpPr>
          <p:pic>
            <p:nvPicPr>
              <p:cNvPr id="10" name="图片 9"/>
              <p:cNvPicPr>
                <a:picLocks noChangeAspect="1"/>
              </p:cNvPicPr>
              <p:nvPr userDrawn="1"/>
            </p:nvPicPr>
            <p:blipFill>
              <a:blip r:embed="rId2"/>
              <a:stretch>
                <a:fillRect/>
              </a:stretch>
            </p:blipFill>
            <p:spPr>
              <a:xfrm>
                <a:off x="556940" y="3574631"/>
                <a:ext cx="8030120" cy="1578769"/>
              </a:xfrm>
              <a:prstGeom prst="rect">
                <a:avLst/>
              </a:prstGeom>
            </p:spPr>
          </p:pic>
          <p:sp>
            <p:nvSpPr>
              <p:cNvPr id="11" name="矩形 10"/>
              <p:cNvSpPr/>
              <p:nvPr userDrawn="1"/>
            </p:nvSpPr>
            <p:spPr>
              <a:xfrm>
                <a:off x="-10400" y="3622764"/>
                <a:ext cx="647348" cy="1520736"/>
              </a:xfrm>
              <a:prstGeom prst="rect">
                <a:avLst/>
              </a:prstGeom>
              <a:solidFill>
                <a:srgbClr val="A4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8504815" y="4809883"/>
                <a:ext cx="647348" cy="343517"/>
              </a:xfrm>
              <a:prstGeom prst="rect">
                <a:avLst/>
              </a:prstGeom>
              <a:solidFill>
                <a:srgbClr val="76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userDrawn="1"/>
            </p:nvSpPr>
            <p:spPr>
              <a:xfrm>
                <a:off x="-10400" y="4723716"/>
                <a:ext cx="674700" cy="437202"/>
              </a:xfrm>
              <a:prstGeom prst="rect">
                <a:avLst/>
              </a:prstGeom>
              <a:solidFill>
                <a:srgbClr val="5F5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p:cNvSpPr/>
            <p:nvPr userDrawn="1"/>
          </p:nvSpPr>
          <p:spPr>
            <a:xfrm>
              <a:off x="8499537" y="4462250"/>
              <a:ext cx="647348" cy="3435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 name="组合 13"/>
          <p:cNvGrpSpPr/>
          <p:nvPr userDrawn="1"/>
        </p:nvGrpSpPr>
        <p:grpSpPr>
          <a:xfrm>
            <a:off x="116365" y="99038"/>
            <a:ext cx="832545" cy="1255937"/>
            <a:chOff x="6322762" y="100290"/>
            <a:chExt cx="1080000" cy="1760164"/>
          </a:xfrm>
        </p:grpSpPr>
        <p:pic>
          <p:nvPicPr>
            <p:cNvPr id="15" name="Picture 2" descr="“南京大学 logo”的图片搜索结果"/>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22762" y="506423"/>
              <a:ext cx="1080000" cy="1354031"/>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userDrawn="1"/>
          </p:nvPicPr>
          <p:blipFill rotWithShape="1">
            <a:blip r:embed="rId4"/>
            <a:srcRect b="22906"/>
            <a:stretch>
              <a:fillRect/>
            </a:stretch>
          </p:blipFill>
          <p:spPr>
            <a:xfrm>
              <a:off x="6322762" y="100290"/>
              <a:ext cx="1080000" cy="349456"/>
            </a:xfrm>
            <a:prstGeom prst="rect">
              <a:avLst/>
            </a:prstGeom>
          </p:spPr>
        </p:pic>
      </p:grpSp>
      <p:sp>
        <p:nvSpPr>
          <p:cNvPr id="3" name="副标题 2"/>
          <p:cNvSpPr>
            <a:spLocks noGrp="1"/>
          </p:cNvSpPr>
          <p:nvPr>
            <p:ph type="subTitle" idx="1" hasCustomPrompt="1"/>
          </p:nvPr>
        </p:nvSpPr>
        <p:spPr>
          <a:xfrm>
            <a:off x="1520488" y="3429000"/>
            <a:ext cx="9144000" cy="81880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Author1 Author2 Author3 Author4</a:t>
            </a:r>
            <a:endParaRPr lang="zh-CN" altLang="en-US" dirty="0"/>
          </a:p>
        </p:txBody>
      </p:sp>
      <p:sp>
        <p:nvSpPr>
          <p:cNvPr id="18" name="文本占位符 17"/>
          <p:cNvSpPr>
            <a:spLocks noGrp="1"/>
          </p:cNvSpPr>
          <p:nvPr>
            <p:ph type="body" sz="quarter" idx="10" hasCustomPrompt="1"/>
          </p:nvPr>
        </p:nvSpPr>
        <p:spPr>
          <a:xfrm>
            <a:off x="9285821" y="4935958"/>
            <a:ext cx="1853233" cy="382588"/>
          </a:xfrm>
        </p:spPr>
        <p:txBody>
          <a:bodyPr>
            <a:noAutofit/>
          </a:bodyPr>
          <a:lstStyle>
            <a:lvl1pPr marL="0" indent="0">
              <a:buNone/>
              <a:defRPr sz="2400">
                <a:latin typeface="Candara Light" panose="020E0502030303020204" pitchFamily="34" charset="0"/>
              </a:defRPr>
            </a:lvl1pPr>
          </a:lstStyle>
          <a:p>
            <a:pPr lvl="0"/>
            <a:r>
              <a:rPr lang="en-US" altLang="zh-CN" dirty="0"/>
              <a:t>Time</a:t>
            </a:r>
            <a:endParaRPr lang="zh-CN" altLang="en-US" dirty="0"/>
          </a:p>
        </p:txBody>
      </p:sp>
      <p:sp>
        <p:nvSpPr>
          <p:cNvPr id="19" name="文本占位符 17"/>
          <p:cNvSpPr>
            <a:spLocks noGrp="1"/>
          </p:cNvSpPr>
          <p:nvPr>
            <p:ph type="body" sz="quarter" idx="11" hasCustomPrompt="1"/>
          </p:nvPr>
        </p:nvSpPr>
        <p:spPr>
          <a:xfrm>
            <a:off x="9285821" y="4553369"/>
            <a:ext cx="1853233" cy="382588"/>
          </a:xfrm>
        </p:spPr>
        <p:txBody>
          <a:bodyPr>
            <a:noAutofit/>
          </a:bodyPr>
          <a:lstStyle>
            <a:lvl1pPr marL="0" indent="0">
              <a:buNone/>
              <a:defRPr sz="2400">
                <a:latin typeface="Candara Light" panose="020E0502030303020204" pitchFamily="34" charset="0"/>
              </a:defRPr>
            </a:lvl1pPr>
          </a:lstStyle>
          <a:p>
            <a:pPr lvl="0"/>
            <a:r>
              <a:rPr lang="en-US" altLang="zh-CN" dirty="0"/>
              <a:t>Name</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370575" y="796400"/>
            <a:ext cx="9804204" cy="0"/>
          </a:xfrm>
          <a:prstGeom prst="line">
            <a:avLst/>
          </a:prstGeom>
          <a:noFill/>
          <a:ln w="50800">
            <a:solidFill>
              <a:srgbClr val="5F0660"/>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8" name="文本占位符 7"/>
          <p:cNvSpPr>
            <a:spLocks noGrp="1"/>
          </p:cNvSpPr>
          <p:nvPr>
            <p:ph type="body" sz="quarter" idx="10" hasCustomPrompt="1"/>
          </p:nvPr>
        </p:nvSpPr>
        <p:spPr>
          <a:xfrm>
            <a:off x="2018506" y="2971800"/>
            <a:ext cx="8154987" cy="914400"/>
          </a:xfrm>
        </p:spPr>
        <p:txBody>
          <a:bodyPr>
            <a:normAutofit/>
          </a:bodyPr>
          <a:lstStyle>
            <a:lvl1pPr marL="0" indent="0" algn="ctr">
              <a:buNone/>
              <a:defRPr sz="4400" b="1">
                <a:latin typeface="3ds ExtraLight" panose="02000503020000020004" pitchFamily="2" charset="0"/>
              </a:defRPr>
            </a:lvl1pPr>
          </a:lstStyle>
          <a:p>
            <a:pPr lvl="0"/>
            <a:r>
              <a:rPr lang="en-US" altLang="zh-CN" dirty="0"/>
              <a:t>Title</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370575" y="796400"/>
            <a:ext cx="9804204" cy="0"/>
          </a:xfrm>
          <a:prstGeom prst="line">
            <a:avLst/>
          </a:prstGeom>
          <a:noFill/>
          <a:ln w="50800">
            <a:solidFill>
              <a:srgbClr val="5F0660"/>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 name="Title 1"/>
          <p:cNvSpPr>
            <a:spLocks noGrp="1"/>
          </p:cNvSpPr>
          <p:nvPr>
            <p:ph type="title"/>
          </p:nvPr>
        </p:nvSpPr>
        <p:spPr>
          <a:xfrm>
            <a:off x="280799" y="146052"/>
            <a:ext cx="8585223" cy="515135"/>
          </a:xfrm>
          <a:prstGeom prst="rect">
            <a:avLst/>
          </a:prstGeom>
        </p:spPr>
        <p:txBody>
          <a:bodyPr>
            <a:normAutofit/>
          </a:bodyPr>
          <a:lstStyle>
            <a:lvl1pPr>
              <a:defRPr sz="2000" b="1">
                <a:latin typeface="+mn-lt"/>
                <a:ea typeface="Lato" panose="020F0502020204030203" pitchFamily="34" charset="0"/>
                <a:cs typeface="Lato" panose="020F0502020204030203" pitchFamily="34" charset="0"/>
              </a:defRPr>
            </a:lvl1pPr>
          </a:lstStyle>
          <a:p>
            <a:r>
              <a:rPr lang="zh-CN" altLang="en-US" dirty="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pic>
        <p:nvPicPr>
          <p:cNvPr id="7" name="图片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376956" y="136525"/>
            <a:ext cx="1702245" cy="733275"/>
          </a:xfrm>
          <a:prstGeom prst="rect">
            <a:avLst/>
          </a:prstGeom>
        </p:spPr>
      </p:pic>
      <p:sp>
        <p:nvSpPr>
          <p:cNvPr id="13" name="矩形 12"/>
          <p:cNvSpPr/>
          <p:nvPr userDrawn="1"/>
        </p:nvSpPr>
        <p:spPr>
          <a:xfrm>
            <a:off x="1" y="6332488"/>
            <a:ext cx="12191999" cy="461665"/>
          </a:xfrm>
          <a:prstGeom prst="rect">
            <a:avLst/>
          </a:prstGeom>
          <a:solidFill>
            <a:srgbClr val="E9D0EA"/>
          </a:solidFill>
        </p:spPr>
        <p:txBody>
          <a:bodyPr wrap="square" rtlCol="0" anchor="ctr">
            <a:spAutoFit/>
          </a:bodyPr>
          <a:lstStyle/>
          <a:p>
            <a:pPr algn="l"/>
            <a:endParaRPr kumimoji="1" lang="zh-CN" altLang="en-US" sz="2400" dirty="0">
              <a:latin typeface="Calibri" panose="020F0502020204030204" pitchFamily="34" charset="0"/>
              <a:cs typeface="Calibri" panose="020F0502020204030204" pitchFamily="34" charset="0"/>
            </a:endParaRPr>
          </a:p>
        </p:txBody>
      </p:sp>
      <p:sp>
        <p:nvSpPr>
          <p:cNvPr id="14" name="矩形 13"/>
          <p:cNvSpPr/>
          <p:nvPr userDrawn="1"/>
        </p:nvSpPr>
        <p:spPr>
          <a:xfrm>
            <a:off x="0" y="6409044"/>
            <a:ext cx="12192000" cy="461665"/>
          </a:xfrm>
          <a:prstGeom prst="rect">
            <a:avLst/>
          </a:prstGeom>
          <a:solidFill>
            <a:srgbClr val="5E0560"/>
          </a:solidFill>
          <a:ln w="19050">
            <a:solidFill>
              <a:srgbClr val="5E0560"/>
            </a:solidFill>
          </a:ln>
        </p:spPr>
        <p:txBody>
          <a:bodyPr wrap="square" rtlCol="0" anchor="ctr">
            <a:spAutoFit/>
          </a:bodyPr>
          <a:lstStyle/>
          <a:p>
            <a:pPr algn="l"/>
            <a:endParaRPr kumimoji="1" lang="zh-CN" altLang="en-US" sz="2400" dirty="0">
              <a:latin typeface="Calibri" panose="020F0502020204030204" pitchFamily="34" charset="0"/>
              <a:cs typeface="Calibri" panose="020F0502020204030204" pitchFamily="34" charset="0"/>
            </a:endParaRPr>
          </a:p>
        </p:txBody>
      </p:sp>
      <p:sp>
        <p:nvSpPr>
          <p:cNvPr id="15" name="矩形 14"/>
          <p:cNvSpPr/>
          <p:nvPr userDrawn="1"/>
        </p:nvSpPr>
        <p:spPr>
          <a:xfrm>
            <a:off x="238169" y="6496912"/>
            <a:ext cx="11722012" cy="276999"/>
          </a:xfrm>
          <a:prstGeom prst="rect">
            <a:avLst/>
          </a:prstGeom>
        </p:spPr>
        <p:txBody>
          <a:bodyPr wrap="square">
            <a:spAutoFit/>
          </a:bodyPr>
          <a:lstStyle/>
          <a:p>
            <a:pPr marL="0" marR="0" indent="0" algn="l" defTabSz="609600" rtl="0" eaLnBrk="1" fontAlgn="auto" latinLnBrk="0" hangingPunct="1">
              <a:lnSpc>
                <a:spcPct val="100000"/>
              </a:lnSpc>
              <a:spcBef>
                <a:spcPts val="0"/>
              </a:spcBef>
              <a:spcAft>
                <a:spcPts val="0"/>
              </a:spcAft>
              <a:buClrTx/>
              <a:buSzTx/>
              <a:buFontTx/>
              <a:buNone/>
              <a:defRPr/>
            </a:pPr>
            <a:r>
              <a:rPr lang="en-US" altLang="zh-CN" sz="1200" b="0" baseline="0" dirty="0">
                <a:solidFill>
                  <a:schemeClr val="bg1"/>
                </a:solidFill>
                <a:latin typeface="MS Reference Sans Serif" panose="020B0604030504040204" pitchFamily="34" charset="0"/>
                <a:cs typeface="Arial" panose="020B0604020202020204" pitchFamily="34" charset="0"/>
              </a:rPr>
              <a:t>Automated Theorem Proving</a:t>
            </a:r>
          </a:p>
        </p:txBody>
      </p:sp>
      <p:sp>
        <p:nvSpPr>
          <p:cNvPr id="16" name="矩形 15"/>
          <p:cNvSpPr/>
          <p:nvPr userDrawn="1"/>
        </p:nvSpPr>
        <p:spPr>
          <a:xfrm>
            <a:off x="18590" y="6489051"/>
            <a:ext cx="11960181" cy="276999"/>
          </a:xfrm>
          <a:prstGeom prst="rect">
            <a:avLst/>
          </a:prstGeom>
        </p:spPr>
        <p:txBody>
          <a:bodyPr wrap="square">
            <a:spAutoFit/>
          </a:bodyPr>
          <a:lstStyle/>
          <a:p>
            <a:pPr marL="0" marR="0" indent="0" algn="r" defTabSz="609600" rtl="0" eaLnBrk="1" fontAlgn="auto" latinLnBrk="0" hangingPunct="1">
              <a:lnSpc>
                <a:spcPct val="100000"/>
              </a:lnSpc>
              <a:spcBef>
                <a:spcPts val="0"/>
              </a:spcBef>
              <a:spcAft>
                <a:spcPts val="0"/>
              </a:spcAft>
              <a:buClrTx/>
              <a:buSzTx/>
              <a:buFontTx/>
              <a:buNone/>
              <a:defRPr/>
            </a:pPr>
            <a:fld id="{07222A9A-9CB0-49DE-8BD2-58FB26522427}" type="slidenum">
              <a:rPr lang="en-US" altLang="zh-CN" sz="1200" b="0" baseline="0" smtClean="0">
                <a:solidFill>
                  <a:schemeClr val="bg1"/>
                </a:solidFill>
                <a:latin typeface="MS Reference Sans Serif" panose="020B0604030504040204" pitchFamily="34" charset="0"/>
                <a:cs typeface="Arial" panose="020B0604020202020204" pitchFamily="34" charset="0"/>
              </a:rPr>
              <a:t>‹#›</a:t>
            </a:fld>
            <a:endParaRPr lang="zh-CN" altLang="en-US" sz="1200" b="0" dirty="0">
              <a:solidFill>
                <a:schemeClr val="bg1"/>
              </a:solidFill>
              <a:latin typeface="MS Reference Sans Serif" panose="020B060403050404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2C651-FBEC-772E-2C6F-E11F2D6C378F}"/>
              </a:ext>
            </a:extLst>
          </p:cNvPr>
          <p:cNvSpPr>
            <a:spLocks noGrp="1"/>
          </p:cNvSpPr>
          <p:nvPr>
            <p:ph type="ctrTitle"/>
          </p:nvPr>
        </p:nvSpPr>
        <p:spPr/>
        <p:txBody>
          <a:bodyPr/>
          <a:lstStyle/>
          <a:p>
            <a:r>
              <a:rPr lang="en-US" altLang="zh-CN" dirty="0"/>
              <a:t>Automated Theorem Proving, ATP</a:t>
            </a:r>
            <a:endParaRPr lang="zh-CN" altLang="en-US" dirty="0"/>
          </a:p>
        </p:txBody>
      </p:sp>
      <p:sp>
        <p:nvSpPr>
          <p:cNvPr id="3" name="副标题 2">
            <a:extLst>
              <a:ext uri="{FF2B5EF4-FFF2-40B4-BE49-F238E27FC236}">
                <a16:creationId xmlns:a16="http://schemas.microsoft.com/office/drawing/2014/main" id="{5B847C90-9796-0FCA-EAF8-53704926C52F}"/>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id="{E5810112-2FE4-D517-2028-D7350404B207}"/>
              </a:ext>
            </a:extLst>
          </p:cNvPr>
          <p:cNvSpPr>
            <a:spLocks noGrp="1"/>
          </p:cNvSpPr>
          <p:nvPr>
            <p:ph type="body" sz="quarter" idx="10"/>
          </p:nvPr>
        </p:nvSpPr>
        <p:spPr/>
        <p:txBody>
          <a:bodyPr/>
          <a:lstStyle/>
          <a:p>
            <a:r>
              <a:rPr lang="en-US" altLang="zh-CN" dirty="0"/>
              <a:t>2024/7/26</a:t>
            </a:r>
            <a:endParaRPr lang="zh-CN" altLang="en-US" dirty="0"/>
          </a:p>
        </p:txBody>
      </p:sp>
      <p:sp>
        <p:nvSpPr>
          <p:cNvPr id="5" name="文本占位符 4">
            <a:extLst>
              <a:ext uri="{FF2B5EF4-FFF2-40B4-BE49-F238E27FC236}">
                <a16:creationId xmlns:a16="http://schemas.microsoft.com/office/drawing/2014/main" id="{FDA225E7-9AD5-0B56-4489-6541FFDB0347}"/>
              </a:ext>
            </a:extLst>
          </p:cNvPr>
          <p:cNvSpPr>
            <a:spLocks noGrp="1"/>
          </p:cNvSpPr>
          <p:nvPr>
            <p:ph type="body" sz="quarter" idx="11"/>
          </p:nvPr>
        </p:nvSpPr>
        <p:spPr/>
        <p:txBody>
          <a:bodyPr/>
          <a:lstStyle/>
          <a:p>
            <a:r>
              <a:rPr lang="en-US" altLang="zh-CN" dirty="0" err="1"/>
              <a:t>YucongHe</a:t>
            </a:r>
            <a:endParaRPr lang="zh-CN" altLang="en-US" dirty="0"/>
          </a:p>
        </p:txBody>
      </p:sp>
    </p:spTree>
    <p:extLst>
      <p:ext uri="{BB962C8B-B14F-4D97-AF65-F5344CB8AC3E}">
        <p14:creationId xmlns:p14="http://schemas.microsoft.com/office/powerpoint/2010/main" val="551610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66AF0-3BB1-B2E3-6A63-E710152C4735}"/>
              </a:ext>
            </a:extLst>
          </p:cNvPr>
          <p:cNvSpPr>
            <a:spLocks noGrp="1"/>
          </p:cNvSpPr>
          <p:nvPr>
            <p:ph type="title"/>
          </p:nvPr>
        </p:nvSpPr>
        <p:spPr/>
        <p:txBody>
          <a:bodyPr/>
          <a:lstStyle/>
          <a:p>
            <a:r>
              <a:rPr lang="en-US" altLang="zh-CN" dirty="0" err="1"/>
              <a:t>HyperTree</a:t>
            </a:r>
            <a:r>
              <a:rPr lang="en-US" altLang="zh-CN" dirty="0"/>
              <a:t> Proof Search: Challenges</a:t>
            </a:r>
            <a:endParaRPr lang="zh-CN" altLang="en-US" dirty="0"/>
          </a:p>
        </p:txBody>
      </p:sp>
      <p:sp>
        <p:nvSpPr>
          <p:cNvPr id="4" name="文本框 3">
            <a:extLst>
              <a:ext uri="{FF2B5EF4-FFF2-40B4-BE49-F238E27FC236}">
                <a16:creationId xmlns:a16="http://schemas.microsoft.com/office/drawing/2014/main" id="{8887EDE5-0226-8422-6EF0-CE5A438B3962}"/>
              </a:ext>
            </a:extLst>
          </p:cNvPr>
          <p:cNvSpPr txBox="1"/>
          <p:nvPr/>
        </p:nvSpPr>
        <p:spPr>
          <a:xfrm>
            <a:off x="1383019" y="1677503"/>
            <a:ext cx="9037040" cy="2800767"/>
          </a:xfrm>
          <a:prstGeom prst="rect">
            <a:avLst/>
          </a:prstGeom>
          <a:noFill/>
        </p:spPr>
        <p:txBody>
          <a:bodyPr wrap="square">
            <a:spAutoFit/>
          </a:bodyPr>
          <a:lstStyle/>
          <a:p>
            <a:pPr algn="l"/>
            <a:r>
              <a:rPr lang="en-US" altLang="zh-CN" sz="3600" b="0" i="0" u="none" strike="noStrike" baseline="0" dirty="0">
                <a:latin typeface="Calibri-Light"/>
              </a:rPr>
              <a:t>Challenges to apply AlphaZero-like methods</a:t>
            </a:r>
          </a:p>
          <a:p>
            <a:pPr algn="l"/>
            <a:endParaRPr lang="en-US" altLang="zh-CN" sz="2000" b="0" i="0" u="none" strike="noStrike" baseline="0" dirty="0">
              <a:latin typeface="ArialMT"/>
            </a:endParaRPr>
          </a:p>
          <a:p>
            <a:pPr algn="l"/>
            <a:endParaRPr lang="en-US" altLang="zh-CN" sz="2000" b="0" i="0" u="none" strike="noStrike" baseline="0" dirty="0">
              <a:latin typeface="ArialMT"/>
            </a:endParaRPr>
          </a:p>
          <a:p>
            <a:pPr algn="l"/>
            <a:r>
              <a:rPr lang="en-US" altLang="zh-CN" sz="2000" b="0" i="0" u="none" strike="noStrike" baseline="0" dirty="0">
                <a:latin typeface="ArialMT"/>
              </a:rPr>
              <a:t>• </a:t>
            </a:r>
            <a:r>
              <a:rPr lang="en-US" altLang="zh-CN" sz="2000" b="0" i="0" u="none" strike="noStrike" baseline="0" dirty="0">
                <a:latin typeface="Calibri" panose="020F0502020204030204" pitchFamily="34" charset="0"/>
              </a:rPr>
              <a:t>Infinite Action (Tactic) Space</a:t>
            </a:r>
          </a:p>
          <a:p>
            <a:pPr algn="l"/>
            <a:endParaRPr lang="en-US" altLang="zh-CN" sz="2000" b="0" i="0" u="none" strike="noStrike" baseline="0" dirty="0">
              <a:latin typeface="ArialMT"/>
            </a:endParaRPr>
          </a:p>
          <a:p>
            <a:pPr algn="l"/>
            <a:r>
              <a:rPr lang="en-US" altLang="zh-CN" sz="2000" b="0" i="0" u="none" strike="noStrike" baseline="0" dirty="0">
                <a:latin typeface="ArialMT"/>
              </a:rPr>
              <a:t>• </a:t>
            </a:r>
            <a:r>
              <a:rPr lang="en-US" altLang="zh-CN" sz="2000" b="0" i="0" u="none" strike="noStrike" baseline="0" dirty="0">
                <a:latin typeface="Calibri" panose="020F0502020204030204" pitchFamily="34" charset="0"/>
              </a:rPr>
              <a:t>MCTS is not just from start node to leaf, but needs to keep track of all subgoals</a:t>
            </a:r>
            <a:endParaRPr lang="en-US" altLang="zh-CN" sz="2000" dirty="0">
              <a:latin typeface="Calibri" panose="020F0502020204030204" pitchFamily="34" charset="0"/>
            </a:endParaRPr>
          </a:p>
          <a:p>
            <a:pPr algn="l"/>
            <a:endParaRPr lang="en-US" altLang="zh-CN" sz="2000" b="0" i="0" u="none" strike="noStrike" baseline="0" dirty="0">
              <a:latin typeface="ArialMT"/>
            </a:endParaRPr>
          </a:p>
          <a:p>
            <a:pPr algn="l"/>
            <a:r>
              <a:rPr lang="en-US" altLang="zh-CN" sz="2000" b="0" i="0" u="none" strike="noStrike" baseline="0" dirty="0">
                <a:latin typeface="ArialMT"/>
              </a:rPr>
              <a:t>• </a:t>
            </a:r>
            <a:r>
              <a:rPr lang="en-US" altLang="zh-CN" sz="2000" b="0" i="0" u="none" strike="noStrike" baseline="0" dirty="0">
                <a:latin typeface="Calibri" panose="020F0502020204030204" pitchFamily="34" charset="0"/>
              </a:rPr>
              <a:t>Need to prevent cycles whereby tactics lead back to the same subgoal</a:t>
            </a:r>
          </a:p>
        </p:txBody>
      </p:sp>
    </p:spTree>
    <p:extLst>
      <p:ext uri="{BB962C8B-B14F-4D97-AF65-F5344CB8AC3E}">
        <p14:creationId xmlns:p14="http://schemas.microsoft.com/office/powerpoint/2010/main" val="64072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9AF57-B651-966E-783E-32C25186E052}"/>
              </a:ext>
            </a:extLst>
          </p:cNvPr>
          <p:cNvSpPr>
            <a:spLocks noGrp="1"/>
          </p:cNvSpPr>
          <p:nvPr>
            <p:ph type="title"/>
          </p:nvPr>
        </p:nvSpPr>
        <p:spPr/>
        <p:txBody>
          <a:bodyPr/>
          <a:lstStyle/>
          <a:p>
            <a:r>
              <a:rPr lang="en-US" altLang="zh-CN" dirty="0" err="1"/>
              <a:t>HyperTree</a:t>
            </a:r>
            <a:r>
              <a:rPr lang="en-US" altLang="zh-CN" dirty="0"/>
              <a:t> Proof Search: Contributions</a:t>
            </a:r>
            <a:endParaRPr lang="zh-CN" altLang="en-US" dirty="0"/>
          </a:p>
        </p:txBody>
      </p:sp>
      <p:sp>
        <p:nvSpPr>
          <p:cNvPr id="8" name="文本框 7">
            <a:extLst>
              <a:ext uri="{FF2B5EF4-FFF2-40B4-BE49-F238E27FC236}">
                <a16:creationId xmlns:a16="http://schemas.microsoft.com/office/drawing/2014/main" id="{58C2F392-C098-66D7-01C8-481E7E7498E6}"/>
              </a:ext>
            </a:extLst>
          </p:cNvPr>
          <p:cNvSpPr txBox="1"/>
          <p:nvPr/>
        </p:nvSpPr>
        <p:spPr>
          <a:xfrm>
            <a:off x="1471083" y="1523649"/>
            <a:ext cx="9249833" cy="1754326"/>
          </a:xfrm>
          <a:prstGeom prst="rect">
            <a:avLst/>
          </a:prstGeom>
          <a:noFill/>
        </p:spPr>
        <p:txBody>
          <a:bodyPr wrap="square">
            <a:spAutoFit/>
          </a:bodyPr>
          <a:lstStyle/>
          <a:p>
            <a:r>
              <a:rPr lang="zh-CN" altLang="en-US" sz="2000" dirty="0"/>
              <a:t>A key difference between previous work and ours is that </a:t>
            </a:r>
            <a:r>
              <a:rPr lang="zh-CN" altLang="en-US" sz="2400" b="1" dirty="0"/>
              <a:t>our proof search operates on a hypergraph</a:t>
            </a:r>
            <a:r>
              <a:rPr lang="zh-CN" altLang="en-US" sz="2000" dirty="0"/>
              <a:t>. Thus, </a:t>
            </a:r>
            <a:r>
              <a:rPr lang="zh-CN" altLang="en-US" sz="2000" b="1" dirty="0"/>
              <a:t>whereas MCTS goes down a path </a:t>
            </a:r>
            <a:r>
              <a:rPr lang="zh-CN" altLang="en-US" sz="2000" dirty="0"/>
              <a:t>from the root to an unexpanded node during its selection phase, our algorithm will instead create a partial proof hypertree, leading to a set of either solved or unexpanded nodes.</a:t>
            </a:r>
          </a:p>
        </p:txBody>
      </p:sp>
      <p:sp>
        <p:nvSpPr>
          <p:cNvPr id="10" name="文本框 9">
            <a:extLst>
              <a:ext uri="{FF2B5EF4-FFF2-40B4-BE49-F238E27FC236}">
                <a16:creationId xmlns:a16="http://schemas.microsoft.com/office/drawing/2014/main" id="{379A5CA8-3D7B-3454-6FDF-7595D91C2E67}"/>
              </a:ext>
            </a:extLst>
          </p:cNvPr>
          <p:cNvSpPr txBox="1"/>
          <p:nvPr/>
        </p:nvSpPr>
        <p:spPr>
          <a:xfrm>
            <a:off x="1471083" y="3878134"/>
            <a:ext cx="9571567" cy="1015663"/>
          </a:xfrm>
          <a:prstGeom prst="rect">
            <a:avLst/>
          </a:prstGeom>
          <a:noFill/>
        </p:spPr>
        <p:txBody>
          <a:bodyPr wrap="square">
            <a:spAutoFit/>
          </a:bodyPr>
          <a:lstStyle/>
          <a:p>
            <a:r>
              <a:rPr lang="zh-CN" altLang="en-US" sz="2000" dirty="0"/>
              <a:t>Tactics are </a:t>
            </a:r>
            <a:r>
              <a:rPr lang="zh-CN" altLang="en-US" sz="2000" b="1" dirty="0"/>
              <a:t>sampled in an auto-regressive fashion (token by token) by the decoder </a:t>
            </a:r>
            <a:r>
              <a:rPr lang="en-US" altLang="zh-CN" sz="2000" b="1" dirty="0"/>
              <a:t>(Seq2Seq)</a:t>
            </a:r>
            <a:r>
              <a:rPr lang="zh-CN" altLang="en-US" sz="2000" b="1" dirty="0"/>
              <a:t> </a:t>
            </a:r>
            <a:r>
              <a:rPr lang="zh-CN" altLang="en-US" sz="2000" dirty="0"/>
              <a:t>, based on the previously generated tokens, and on a representation of the goal provided by the encoder.</a:t>
            </a:r>
          </a:p>
        </p:txBody>
      </p:sp>
    </p:spTree>
    <p:extLst>
      <p:ext uri="{BB962C8B-B14F-4D97-AF65-F5344CB8AC3E}">
        <p14:creationId xmlns:p14="http://schemas.microsoft.com/office/powerpoint/2010/main" val="280538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39F1-BD37-DF20-0976-0FE20A0971C3}"/>
              </a:ext>
            </a:extLst>
          </p:cNvPr>
          <p:cNvSpPr>
            <a:spLocks noGrp="1"/>
          </p:cNvSpPr>
          <p:nvPr>
            <p:ph type="title"/>
          </p:nvPr>
        </p:nvSpPr>
        <p:spPr/>
        <p:txBody>
          <a:bodyPr/>
          <a:lstStyle/>
          <a:p>
            <a:r>
              <a:rPr lang="en-US" altLang="zh-CN" dirty="0" err="1"/>
              <a:t>HyperTree</a:t>
            </a:r>
            <a:r>
              <a:rPr lang="en-US" altLang="zh-CN" dirty="0"/>
              <a:t> Proof Search: Examples</a:t>
            </a:r>
            <a:endParaRPr lang="zh-CN" altLang="en-US" dirty="0"/>
          </a:p>
        </p:txBody>
      </p:sp>
      <p:pic>
        <p:nvPicPr>
          <p:cNvPr id="4" name="图片 3">
            <a:extLst>
              <a:ext uri="{FF2B5EF4-FFF2-40B4-BE49-F238E27FC236}">
                <a16:creationId xmlns:a16="http://schemas.microsoft.com/office/drawing/2014/main" id="{4CAE576F-F7C3-2662-132C-BD13001CCD60}"/>
              </a:ext>
            </a:extLst>
          </p:cNvPr>
          <p:cNvPicPr>
            <a:picLocks noChangeAspect="1"/>
          </p:cNvPicPr>
          <p:nvPr/>
        </p:nvPicPr>
        <p:blipFill>
          <a:blip r:embed="rId3"/>
          <a:stretch>
            <a:fillRect/>
          </a:stretch>
        </p:blipFill>
        <p:spPr>
          <a:xfrm>
            <a:off x="543337" y="2129762"/>
            <a:ext cx="6594382" cy="3021805"/>
          </a:xfrm>
          <a:prstGeom prst="rect">
            <a:avLst/>
          </a:prstGeom>
        </p:spPr>
      </p:pic>
      <p:pic>
        <p:nvPicPr>
          <p:cNvPr id="6" name="图片 5">
            <a:extLst>
              <a:ext uri="{FF2B5EF4-FFF2-40B4-BE49-F238E27FC236}">
                <a16:creationId xmlns:a16="http://schemas.microsoft.com/office/drawing/2014/main" id="{8DB78A6F-880B-E6E8-A9FC-186E8E33AE09}"/>
              </a:ext>
            </a:extLst>
          </p:cNvPr>
          <p:cNvPicPr>
            <a:picLocks noChangeAspect="1"/>
          </p:cNvPicPr>
          <p:nvPr/>
        </p:nvPicPr>
        <p:blipFill>
          <a:blip r:embed="rId4"/>
          <a:stretch>
            <a:fillRect/>
          </a:stretch>
        </p:blipFill>
        <p:spPr>
          <a:xfrm>
            <a:off x="7523457" y="2018546"/>
            <a:ext cx="4500930" cy="3244235"/>
          </a:xfrm>
          <a:prstGeom prst="rect">
            <a:avLst/>
          </a:prstGeom>
        </p:spPr>
      </p:pic>
    </p:spTree>
    <p:extLst>
      <p:ext uri="{BB962C8B-B14F-4D97-AF65-F5344CB8AC3E}">
        <p14:creationId xmlns:p14="http://schemas.microsoft.com/office/powerpoint/2010/main" val="78043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3A293-DF47-2841-3162-E824703BA2F6}"/>
              </a:ext>
            </a:extLst>
          </p:cNvPr>
          <p:cNvSpPr>
            <a:spLocks noGrp="1"/>
          </p:cNvSpPr>
          <p:nvPr>
            <p:ph type="title"/>
          </p:nvPr>
        </p:nvSpPr>
        <p:spPr/>
        <p:txBody>
          <a:bodyPr/>
          <a:lstStyle/>
          <a:p>
            <a:r>
              <a:rPr lang="en-US" altLang="zh-CN" dirty="0" err="1"/>
              <a:t>HyperTree</a:t>
            </a:r>
            <a:r>
              <a:rPr lang="en-US" altLang="zh-CN" dirty="0"/>
              <a:t> Proof Search: Rules of equations</a:t>
            </a:r>
            <a:endParaRPr lang="zh-CN" altLang="en-US" dirty="0"/>
          </a:p>
        </p:txBody>
      </p:sp>
      <p:sp>
        <p:nvSpPr>
          <p:cNvPr id="4" name="文本框 3">
            <a:extLst>
              <a:ext uri="{FF2B5EF4-FFF2-40B4-BE49-F238E27FC236}">
                <a16:creationId xmlns:a16="http://schemas.microsoft.com/office/drawing/2014/main" id="{D2764FA4-DCA8-8A5E-38F6-749B904D57A6}"/>
              </a:ext>
            </a:extLst>
          </p:cNvPr>
          <p:cNvSpPr txBox="1"/>
          <p:nvPr/>
        </p:nvSpPr>
        <p:spPr>
          <a:xfrm>
            <a:off x="654573" y="1155007"/>
            <a:ext cx="10264617" cy="461665"/>
          </a:xfrm>
          <a:prstGeom prst="rect">
            <a:avLst/>
          </a:prstGeom>
          <a:noFill/>
        </p:spPr>
        <p:txBody>
          <a:bodyPr wrap="square">
            <a:spAutoFit/>
          </a:bodyPr>
          <a:lstStyle/>
          <a:p>
            <a:r>
              <a:rPr lang="zh-CN" altLang="en-US" sz="2000" dirty="0">
                <a:ea typeface="+mj-ea"/>
              </a:rPr>
              <a:t>The environment contains two types of rules: </a:t>
            </a:r>
            <a:r>
              <a:rPr lang="en-US" altLang="zh-CN" sz="2400" b="1" dirty="0">
                <a:ea typeface="+mj-ea"/>
              </a:rPr>
              <a:t>T</a:t>
            </a:r>
            <a:r>
              <a:rPr lang="zh-CN" altLang="en-US" sz="2400" b="1" dirty="0">
                <a:ea typeface="+mj-ea"/>
              </a:rPr>
              <a:t>ransformations </a:t>
            </a:r>
            <a:r>
              <a:rPr lang="zh-CN" altLang="en-US" sz="2000" dirty="0">
                <a:ea typeface="+mj-ea"/>
              </a:rPr>
              <a:t>and </a:t>
            </a:r>
            <a:r>
              <a:rPr lang="en-US" altLang="zh-CN" sz="2400" b="1" dirty="0">
                <a:ea typeface="+mj-ea"/>
              </a:rPr>
              <a:t>A</a:t>
            </a:r>
            <a:r>
              <a:rPr lang="zh-CN" altLang="en-US" sz="2400" b="1" dirty="0">
                <a:ea typeface="+mj-ea"/>
              </a:rPr>
              <a:t>ssertions</a:t>
            </a:r>
            <a:endParaRPr lang="zh-CN" altLang="en-US" sz="2000" b="1" dirty="0">
              <a:ea typeface="+mj-ea"/>
            </a:endParaRPr>
          </a:p>
        </p:txBody>
      </p:sp>
      <p:pic>
        <p:nvPicPr>
          <p:cNvPr id="6" name="图片 5">
            <a:extLst>
              <a:ext uri="{FF2B5EF4-FFF2-40B4-BE49-F238E27FC236}">
                <a16:creationId xmlns:a16="http://schemas.microsoft.com/office/drawing/2014/main" id="{7AFFFFFE-2DF8-073A-0EDB-BFC24F560193}"/>
              </a:ext>
            </a:extLst>
          </p:cNvPr>
          <p:cNvPicPr>
            <a:picLocks noChangeAspect="1"/>
          </p:cNvPicPr>
          <p:nvPr/>
        </p:nvPicPr>
        <p:blipFill>
          <a:blip r:embed="rId3"/>
          <a:stretch>
            <a:fillRect/>
          </a:stretch>
        </p:blipFill>
        <p:spPr>
          <a:xfrm>
            <a:off x="1132546" y="1841886"/>
            <a:ext cx="7794751" cy="2106491"/>
          </a:xfrm>
          <a:prstGeom prst="rect">
            <a:avLst/>
          </a:prstGeom>
        </p:spPr>
      </p:pic>
      <p:pic>
        <p:nvPicPr>
          <p:cNvPr id="8" name="图片 7">
            <a:extLst>
              <a:ext uri="{FF2B5EF4-FFF2-40B4-BE49-F238E27FC236}">
                <a16:creationId xmlns:a16="http://schemas.microsoft.com/office/drawing/2014/main" id="{796CB3B5-81C8-146F-1DFF-FDC0733AD476}"/>
              </a:ext>
            </a:extLst>
          </p:cNvPr>
          <p:cNvPicPr>
            <a:picLocks noChangeAspect="1"/>
          </p:cNvPicPr>
          <p:nvPr/>
        </p:nvPicPr>
        <p:blipFill>
          <a:blip r:embed="rId4"/>
          <a:stretch>
            <a:fillRect/>
          </a:stretch>
        </p:blipFill>
        <p:spPr>
          <a:xfrm>
            <a:off x="1132546" y="4173591"/>
            <a:ext cx="9628664" cy="1401355"/>
          </a:xfrm>
          <a:prstGeom prst="rect">
            <a:avLst/>
          </a:prstGeom>
        </p:spPr>
      </p:pic>
      <p:sp>
        <p:nvSpPr>
          <p:cNvPr id="9" name="矩形 8">
            <a:extLst>
              <a:ext uri="{FF2B5EF4-FFF2-40B4-BE49-F238E27FC236}">
                <a16:creationId xmlns:a16="http://schemas.microsoft.com/office/drawing/2014/main" id="{9470C237-A97D-8691-586C-5EF8DC8638F4}"/>
              </a:ext>
            </a:extLst>
          </p:cNvPr>
          <p:cNvSpPr/>
          <p:nvPr/>
        </p:nvSpPr>
        <p:spPr>
          <a:xfrm>
            <a:off x="2147582" y="2625754"/>
            <a:ext cx="2416029" cy="511729"/>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A6F9AB0-6560-07D2-4C69-3128A4C90F80}"/>
              </a:ext>
            </a:extLst>
          </p:cNvPr>
          <p:cNvSpPr/>
          <p:nvPr/>
        </p:nvSpPr>
        <p:spPr>
          <a:xfrm>
            <a:off x="6267975" y="4707622"/>
            <a:ext cx="3454865" cy="334161"/>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985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73018-CEC8-CFD9-097C-DE71AC20A713}"/>
              </a:ext>
            </a:extLst>
          </p:cNvPr>
          <p:cNvSpPr>
            <a:spLocks noGrp="1"/>
          </p:cNvSpPr>
          <p:nvPr>
            <p:ph type="title"/>
          </p:nvPr>
        </p:nvSpPr>
        <p:spPr/>
        <p:txBody>
          <a:bodyPr/>
          <a:lstStyle/>
          <a:p>
            <a:r>
              <a:rPr lang="en-US" altLang="zh-CN" dirty="0" err="1"/>
              <a:t>HyperTree</a:t>
            </a:r>
            <a:r>
              <a:rPr lang="en-US" altLang="zh-CN" dirty="0"/>
              <a:t> Proof Search</a:t>
            </a:r>
            <a:endParaRPr lang="zh-CN" altLang="en-US" dirty="0"/>
          </a:p>
        </p:txBody>
      </p:sp>
      <p:sp>
        <p:nvSpPr>
          <p:cNvPr id="3" name="文本框 2">
            <a:extLst>
              <a:ext uri="{FF2B5EF4-FFF2-40B4-BE49-F238E27FC236}">
                <a16:creationId xmlns:a16="http://schemas.microsoft.com/office/drawing/2014/main" id="{C47DAF49-20CA-F647-4172-C607C73E5CA7}"/>
              </a:ext>
            </a:extLst>
          </p:cNvPr>
          <p:cNvSpPr txBox="1"/>
          <p:nvPr/>
        </p:nvSpPr>
        <p:spPr>
          <a:xfrm>
            <a:off x="1811867" y="2459504"/>
            <a:ext cx="8884096"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Goal </a:t>
            </a:r>
            <a:r>
              <a:rPr lang="en-US" altLang="zh-CN" sz="2400" b="1" dirty="0"/>
              <a:t>G</a:t>
            </a:r>
            <a:r>
              <a:rPr lang="en-US" altLang="zh-CN" sz="2400" dirty="0"/>
              <a:t> is divided into multiple small goals </a:t>
            </a:r>
            <a:r>
              <a:rPr lang="en-US" altLang="zh-CN" sz="2400" b="1" dirty="0"/>
              <a:t>g</a:t>
            </a:r>
            <a:r>
              <a:rPr lang="en-US" altLang="zh-CN" sz="2400" dirty="0"/>
              <a:t> by rules.</a:t>
            </a:r>
          </a:p>
          <a:p>
            <a:pPr marL="285750" indent="-285750">
              <a:buFont typeface="Arial" panose="020B0604020202020204" pitchFamily="34" charset="0"/>
              <a:buChar char="•"/>
            </a:pPr>
            <a:endParaRPr lang="en-US" altLang="zh-CN" sz="2400" b="1" dirty="0"/>
          </a:p>
          <a:p>
            <a:pPr marL="285750" indent="-285750">
              <a:buFont typeface="Arial" panose="020B0604020202020204" pitchFamily="34" charset="0"/>
              <a:buChar char="•"/>
            </a:pPr>
            <a:r>
              <a:rPr lang="en-US" altLang="zh-CN" sz="2400" dirty="0"/>
              <a:t>Using language models as a tool for heuristic search.</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Two types of rules for Depth-First or Breadth-First Search.</a:t>
            </a:r>
            <a:endParaRPr lang="zh-CN" altLang="en-US" sz="2400" dirty="0"/>
          </a:p>
        </p:txBody>
      </p:sp>
      <p:sp>
        <p:nvSpPr>
          <p:cNvPr id="4" name="文本框 3">
            <a:extLst>
              <a:ext uri="{FF2B5EF4-FFF2-40B4-BE49-F238E27FC236}">
                <a16:creationId xmlns:a16="http://schemas.microsoft.com/office/drawing/2014/main" id="{C5D5F3BC-C01D-AB7E-DF4C-18DFB623FA53}"/>
              </a:ext>
            </a:extLst>
          </p:cNvPr>
          <p:cNvSpPr txBox="1"/>
          <p:nvPr/>
        </p:nvSpPr>
        <p:spPr>
          <a:xfrm>
            <a:off x="1115736" y="1340687"/>
            <a:ext cx="3179428" cy="523220"/>
          </a:xfrm>
          <a:prstGeom prst="rect">
            <a:avLst/>
          </a:prstGeom>
          <a:noFill/>
        </p:spPr>
        <p:txBody>
          <a:bodyPr wrap="square" rtlCol="0">
            <a:spAutoFit/>
          </a:bodyPr>
          <a:lstStyle/>
          <a:p>
            <a:r>
              <a:rPr lang="en-US" altLang="zh-CN" sz="2800" b="1" dirty="0"/>
              <a:t>Things to learn</a:t>
            </a:r>
            <a:endParaRPr lang="zh-CN" altLang="en-US" sz="2800" b="1" dirty="0"/>
          </a:p>
        </p:txBody>
      </p:sp>
    </p:spTree>
    <p:extLst>
      <p:ext uri="{BB962C8B-B14F-4D97-AF65-F5344CB8AC3E}">
        <p14:creationId xmlns:p14="http://schemas.microsoft.com/office/powerpoint/2010/main" val="195916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02F21D-5336-38D1-1F14-4987C8677AF2}"/>
              </a:ext>
            </a:extLst>
          </p:cNvPr>
          <p:cNvSpPr>
            <a:spLocks noGrp="1"/>
          </p:cNvSpPr>
          <p:nvPr>
            <p:ph type="body" sz="quarter" idx="10"/>
          </p:nvPr>
        </p:nvSpPr>
        <p:spPr>
          <a:xfrm>
            <a:off x="1303868" y="2971800"/>
            <a:ext cx="10176932" cy="914400"/>
          </a:xfrm>
        </p:spPr>
        <p:txBody>
          <a:bodyPr>
            <a:normAutofit fontScale="85000" lnSpcReduction="10000"/>
          </a:bodyPr>
          <a:lstStyle/>
          <a:p>
            <a:r>
              <a:rPr lang="en-US" altLang="zh-CN" dirty="0"/>
              <a:t>MINIMO (Mathematics from Intrinsic Motivation)</a:t>
            </a:r>
            <a:endParaRPr lang="zh-CN" altLang="en-US" dirty="0"/>
          </a:p>
        </p:txBody>
      </p:sp>
      <p:sp>
        <p:nvSpPr>
          <p:cNvPr id="5" name="文本框 4">
            <a:extLst>
              <a:ext uri="{FF2B5EF4-FFF2-40B4-BE49-F238E27FC236}">
                <a16:creationId xmlns:a16="http://schemas.microsoft.com/office/drawing/2014/main" id="{6D7307E3-6132-7E93-BF25-7478A587F55A}"/>
              </a:ext>
            </a:extLst>
          </p:cNvPr>
          <p:cNvSpPr txBox="1"/>
          <p:nvPr/>
        </p:nvSpPr>
        <p:spPr>
          <a:xfrm>
            <a:off x="1516691" y="6009580"/>
            <a:ext cx="9751285" cy="307777"/>
          </a:xfrm>
          <a:prstGeom prst="rect">
            <a:avLst/>
          </a:prstGeom>
          <a:noFill/>
        </p:spPr>
        <p:txBody>
          <a:bodyPr wrap="square">
            <a:spAutoFit/>
          </a:bodyPr>
          <a:lstStyle/>
          <a:p>
            <a:pPr algn="l"/>
            <a:r>
              <a:rPr lang="en-US" altLang="zh-CN" sz="1400" b="0" dirty="0" err="1">
                <a:solidFill>
                  <a:srgbClr val="595959"/>
                </a:solidFill>
                <a:effectLst/>
                <a:highlight>
                  <a:srgbClr val="FFFFFF"/>
                </a:highlight>
              </a:rPr>
              <a:t>Poesia</a:t>
            </a:r>
            <a:r>
              <a:rPr lang="en-US" altLang="zh-CN" sz="1400" b="0" dirty="0">
                <a:solidFill>
                  <a:srgbClr val="595959"/>
                </a:solidFill>
                <a:effectLst/>
                <a:highlight>
                  <a:srgbClr val="FFFFFF"/>
                </a:highlight>
              </a:rPr>
              <a:t>, Gabriel, et al. "Learning Formal Mathematics From Intrinsic Motivation." </a:t>
            </a:r>
            <a:r>
              <a:rPr lang="en-US" altLang="zh-CN" sz="1400" b="0" dirty="0" err="1">
                <a:solidFill>
                  <a:srgbClr val="595959"/>
                </a:solidFill>
                <a:effectLst/>
                <a:highlight>
                  <a:srgbClr val="FFFFFF"/>
                </a:highlight>
              </a:rPr>
              <a:t>arXiv</a:t>
            </a:r>
            <a:r>
              <a:rPr lang="en-US" altLang="zh-CN" sz="1400" b="0" dirty="0">
                <a:solidFill>
                  <a:srgbClr val="595959"/>
                </a:solidFill>
                <a:effectLst/>
                <a:highlight>
                  <a:srgbClr val="FFFFFF"/>
                </a:highlight>
              </a:rPr>
              <a:t> preprint arXiv:2407.00695 (2024).</a:t>
            </a:r>
          </a:p>
        </p:txBody>
      </p:sp>
    </p:spTree>
    <p:extLst>
      <p:ext uri="{BB962C8B-B14F-4D97-AF65-F5344CB8AC3E}">
        <p14:creationId xmlns:p14="http://schemas.microsoft.com/office/powerpoint/2010/main" val="1032665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9B6E9-F40C-6B08-65A6-6DC949FA9655}"/>
              </a:ext>
            </a:extLst>
          </p:cNvPr>
          <p:cNvSpPr>
            <a:spLocks noGrp="1"/>
          </p:cNvSpPr>
          <p:nvPr>
            <p:ph type="title"/>
          </p:nvPr>
        </p:nvSpPr>
        <p:spPr/>
        <p:txBody>
          <a:bodyPr/>
          <a:lstStyle/>
          <a:p>
            <a:r>
              <a:rPr lang="en-US" altLang="zh-CN" dirty="0"/>
              <a:t>MINIMO: Overview</a:t>
            </a:r>
            <a:endParaRPr lang="zh-CN" altLang="en-US" dirty="0"/>
          </a:p>
        </p:txBody>
      </p:sp>
      <p:pic>
        <p:nvPicPr>
          <p:cNvPr id="4" name="图片 3">
            <a:extLst>
              <a:ext uri="{FF2B5EF4-FFF2-40B4-BE49-F238E27FC236}">
                <a16:creationId xmlns:a16="http://schemas.microsoft.com/office/drawing/2014/main" id="{9629D350-F344-70A2-F3AA-2E174AFEEC9D}"/>
              </a:ext>
            </a:extLst>
          </p:cNvPr>
          <p:cNvPicPr>
            <a:picLocks noChangeAspect="1"/>
          </p:cNvPicPr>
          <p:nvPr/>
        </p:nvPicPr>
        <p:blipFill>
          <a:blip r:embed="rId3"/>
          <a:stretch>
            <a:fillRect/>
          </a:stretch>
        </p:blipFill>
        <p:spPr>
          <a:xfrm>
            <a:off x="0" y="1302599"/>
            <a:ext cx="12192000" cy="3244573"/>
          </a:xfrm>
          <a:prstGeom prst="rect">
            <a:avLst/>
          </a:prstGeom>
        </p:spPr>
      </p:pic>
      <p:sp>
        <p:nvSpPr>
          <p:cNvPr id="6" name="文本框 5">
            <a:extLst>
              <a:ext uri="{FF2B5EF4-FFF2-40B4-BE49-F238E27FC236}">
                <a16:creationId xmlns:a16="http://schemas.microsoft.com/office/drawing/2014/main" id="{933FE017-966B-F7CA-405B-E4C50CBCDE70}"/>
              </a:ext>
            </a:extLst>
          </p:cNvPr>
          <p:cNvSpPr txBox="1"/>
          <p:nvPr/>
        </p:nvSpPr>
        <p:spPr>
          <a:xfrm>
            <a:off x="3898783" y="4740119"/>
            <a:ext cx="7669635" cy="1200329"/>
          </a:xfrm>
          <a:prstGeom prst="rect">
            <a:avLst/>
          </a:prstGeom>
          <a:noFill/>
        </p:spPr>
        <p:txBody>
          <a:bodyPr wrap="square">
            <a:spAutoFit/>
          </a:bodyPr>
          <a:lstStyle/>
          <a:p>
            <a:pPr marL="342900" indent="-342900">
              <a:buFont typeface="+mj-lt"/>
              <a:buAutoNum type="alphaLcPeriod"/>
            </a:pPr>
            <a:r>
              <a:rPr lang="zh-CN" altLang="en-US" dirty="0"/>
              <a:t>a method for conjecturing using LMs that generates valid conjectures by construction in an arbitrary theory</a:t>
            </a:r>
            <a:endParaRPr lang="en-US" altLang="zh-CN" dirty="0"/>
          </a:p>
          <a:p>
            <a:pPr marL="342900" indent="-342900">
              <a:buFont typeface="+mj-lt"/>
              <a:buAutoNum type="alphaLcPeriod"/>
            </a:pPr>
            <a:endParaRPr lang="en-US" altLang="zh-CN" dirty="0"/>
          </a:p>
          <a:p>
            <a:pPr marL="342900" indent="-342900">
              <a:buFont typeface="+mj-lt"/>
              <a:buAutoNum type="alphaLcPeriod"/>
            </a:pPr>
            <a:r>
              <a:rPr lang="en-US" altLang="zh-CN" dirty="0"/>
              <a:t>a hindsight relabeling method for sparse reward environments</a:t>
            </a:r>
            <a:endParaRPr lang="zh-CN" altLang="en-US" dirty="0"/>
          </a:p>
        </p:txBody>
      </p:sp>
      <p:sp>
        <p:nvSpPr>
          <p:cNvPr id="8" name="文本框 7">
            <a:extLst>
              <a:ext uri="{FF2B5EF4-FFF2-40B4-BE49-F238E27FC236}">
                <a16:creationId xmlns:a16="http://schemas.microsoft.com/office/drawing/2014/main" id="{1A15AE9A-C058-7F05-DBA0-0FDCB762B75A}"/>
              </a:ext>
            </a:extLst>
          </p:cNvPr>
          <p:cNvSpPr txBox="1"/>
          <p:nvPr/>
        </p:nvSpPr>
        <p:spPr>
          <a:xfrm>
            <a:off x="1073792" y="4740119"/>
            <a:ext cx="2399251" cy="461665"/>
          </a:xfrm>
          <a:prstGeom prst="rect">
            <a:avLst/>
          </a:prstGeom>
          <a:noFill/>
        </p:spPr>
        <p:txBody>
          <a:bodyPr wrap="square">
            <a:spAutoFit/>
          </a:bodyPr>
          <a:lstStyle/>
          <a:p>
            <a:r>
              <a:rPr lang="en-US" altLang="zh-CN" sz="2400" b="1" dirty="0"/>
              <a:t>C</a:t>
            </a:r>
            <a:r>
              <a:rPr lang="zh-CN" altLang="en-US" sz="2400" b="1" dirty="0"/>
              <a:t>ontributions</a:t>
            </a:r>
          </a:p>
        </p:txBody>
      </p:sp>
    </p:spTree>
    <p:extLst>
      <p:ext uri="{BB962C8B-B14F-4D97-AF65-F5344CB8AC3E}">
        <p14:creationId xmlns:p14="http://schemas.microsoft.com/office/powerpoint/2010/main" val="1910162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D7A65-B949-60B1-DA22-7F8268CDC845}"/>
              </a:ext>
            </a:extLst>
          </p:cNvPr>
          <p:cNvSpPr>
            <a:spLocks noGrp="1"/>
          </p:cNvSpPr>
          <p:nvPr>
            <p:ph type="title"/>
          </p:nvPr>
        </p:nvSpPr>
        <p:spPr/>
        <p:txBody>
          <a:bodyPr/>
          <a:lstStyle/>
          <a:p>
            <a:r>
              <a:rPr lang="en-US" altLang="zh-CN" dirty="0"/>
              <a:t>MINIMO: </a:t>
            </a:r>
            <a:r>
              <a:rPr lang="en-US" altLang="zh-CN" dirty="0" err="1"/>
              <a:t>Congecturing</a:t>
            </a:r>
            <a:endParaRPr lang="zh-CN" altLang="en-US" dirty="0"/>
          </a:p>
        </p:txBody>
      </p:sp>
      <p:pic>
        <p:nvPicPr>
          <p:cNvPr id="4" name="图片 3">
            <a:extLst>
              <a:ext uri="{FF2B5EF4-FFF2-40B4-BE49-F238E27FC236}">
                <a16:creationId xmlns:a16="http://schemas.microsoft.com/office/drawing/2014/main" id="{02FD831C-75F3-1BA8-58F5-2D9704A0BCF6}"/>
              </a:ext>
            </a:extLst>
          </p:cNvPr>
          <p:cNvPicPr>
            <a:picLocks noChangeAspect="1"/>
          </p:cNvPicPr>
          <p:nvPr/>
        </p:nvPicPr>
        <p:blipFill>
          <a:blip r:embed="rId2"/>
          <a:stretch>
            <a:fillRect/>
          </a:stretch>
        </p:blipFill>
        <p:spPr>
          <a:xfrm>
            <a:off x="436033" y="2312791"/>
            <a:ext cx="11319933" cy="2232417"/>
          </a:xfrm>
          <a:prstGeom prst="rect">
            <a:avLst/>
          </a:prstGeom>
        </p:spPr>
      </p:pic>
      <p:cxnSp>
        <p:nvCxnSpPr>
          <p:cNvPr id="6" name="直接连接符 5">
            <a:extLst>
              <a:ext uri="{FF2B5EF4-FFF2-40B4-BE49-F238E27FC236}">
                <a16:creationId xmlns:a16="http://schemas.microsoft.com/office/drawing/2014/main" id="{6206E66E-C0B7-25E1-40EC-335CAC5ABD39}"/>
              </a:ext>
            </a:extLst>
          </p:cNvPr>
          <p:cNvCxnSpPr/>
          <p:nvPr/>
        </p:nvCxnSpPr>
        <p:spPr>
          <a:xfrm>
            <a:off x="8974667" y="2995876"/>
            <a:ext cx="2692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473C496-1BBC-19EE-AAE7-BB42330ECFF9}"/>
              </a:ext>
            </a:extLst>
          </p:cNvPr>
          <p:cNvCxnSpPr>
            <a:cxnSpLocks/>
          </p:cNvCxnSpPr>
          <p:nvPr/>
        </p:nvCxnSpPr>
        <p:spPr>
          <a:xfrm>
            <a:off x="436033" y="3300676"/>
            <a:ext cx="23833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82AA2EF-F262-8982-5FD6-94644A1762D2}"/>
              </a:ext>
            </a:extLst>
          </p:cNvPr>
          <p:cNvCxnSpPr>
            <a:cxnSpLocks/>
          </p:cNvCxnSpPr>
          <p:nvPr/>
        </p:nvCxnSpPr>
        <p:spPr>
          <a:xfrm>
            <a:off x="6934200" y="3300676"/>
            <a:ext cx="4089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5A2444F-B9F6-6E0C-F2B2-08565E4D50AB}"/>
              </a:ext>
            </a:extLst>
          </p:cNvPr>
          <p:cNvCxnSpPr>
            <a:cxnSpLocks/>
          </p:cNvCxnSpPr>
          <p:nvPr/>
        </p:nvCxnSpPr>
        <p:spPr>
          <a:xfrm>
            <a:off x="3107267" y="3597009"/>
            <a:ext cx="850053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6C7E3BE-F120-9ECD-A423-561835E5E642}"/>
              </a:ext>
            </a:extLst>
          </p:cNvPr>
          <p:cNvCxnSpPr>
            <a:cxnSpLocks/>
          </p:cNvCxnSpPr>
          <p:nvPr/>
        </p:nvCxnSpPr>
        <p:spPr>
          <a:xfrm>
            <a:off x="436033" y="3901809"/>
            <a:ext cx="35517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63A9EB7D-A511-835D-B3B6-6A45F077F034}"/>
              </a:ext>
            </a:extLst>
          </p:cNvPr>
          <p:cNvSpPr txBox="1"/>
          <p:nvPr/>
        </p:nvSpPr>
        <p:spPr>
          <a:xfrm>
            <a:off x="749300" y="1375562"/>
            <a:ext cx="6104466" cy="523220"/>
          </a:xfrm>
          <a:prstGeom prst="rect">
            <a:avLst/>
          </a:prstGeom>
          <a:noFill/>
        </p:spPr>
        <p:txBody>
          <a:bodyPr wrap="square">
            <a:spAutoFit/>
          </a:bodyPr>
          <a:lstStyle/>
          <a:p>
            <a:r>
              <a:rPr lang="zh-CN" altLang="en-US" sz="2800" b="1" dirty="0"/>
              <a:t>Conjecturing</a:t>
            </a:r>
          </a:p>
        </p:txBody>
      </p:sp>
    </p:spTree>
    <p:extLst>
      <p:ext uri="{BB962C8B-B14F-4D97-AF65-F5344CB8AC3E}">
        <p14:creationId xmlns:p14="http://schemas.microsoft.com/office/powerpoint/2010/main" val="186218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D6330-CE22-21F3-D1B3-1DCE43C5BB45}"/>
              </a:ext>
            </a:extLst>
          </p:cNvPr>
          <p:cNvSpPr>
            <a:spLocks noGrp="1"/>
          </p:cNvSpPr>
          <p:nvPr>
            <p:ph type="title"/>
          </p:nvPr>
        </p:nvSpPr>
        <p:spPr/>
        <p:txBody>
          <a:bodyPr>
            <a:normAutofit/>
          </a:bodyPr>
          <a:lstStyle/>
          <a:p>
            <a:r>
              <a:rPr lang="en-US" altLang="zh-CN" dirty="0"/>
              <a:t>MINIMO: Hindsight Experience Replay (HER)</a:t>
            </a:r>
            <a:endParaRPr lang="zh-CN" altLang="en-US" dirty="0"/>
          </a:p>
        </p:txBody>
      </p:sp>
      <p:sp>
        <p:nvSpPr>
          <p:cNvPr id="6" name="文本框 5">
            <a:extLst>
              <a:ext uri="{FF2B5EF4-FFF2-40B4-BE49-F238E27FC236}">
                <a16:creationId xmlns:a16="http://schemas.microsoft.com/office/drawing/2014/main" id="{0A132E54-F553-CC2D-669F-E41084098B22}"/>
              </a:ext>
            </a:extLst>
          </p:cNvPr>
          <p:cNvSpPr txBox="1"/>
          <p:nvPr/>
        </p:nvSpPr>
        <p:spPr>
          <a:xfrm>
            <a:off x="7193146" y="3519144"/>
            <a:ext cx="4682066" cy="2585323"/>
          </a:xfrm>
          <a:prstGeom prst="rect">
            <a:avLst/>
          </a:prstGeom>
          <a:noFill/>
        </p:spPr>
        <p:txBody>
          <a:bodyPr wrap="square">
            <a:spAutoFit/>
          </a:bodyPr>
          <a:lstStyle/>
          <a:p>
            <a:pPr marL="285750" indent="-285750">
              <a:buFont typeface="Wingdings" panose="05000000000000000000" pitchFamily="2" charset="2"/>
              <a:buChar char="Ø"/>
            </a:pPr>
            <a:r>
              <a:rPr lang="en-US" altLang="zh-CN" dirty="0"/>
              <a:t>We apply this idea to extract training examples for both the policy and value functions from proof search trees, </a:t>
            </a:r>
            <a:r>
              <a:rPr lang="zh-CN" altLang="en-US" dirty="0"/>
              <a:t>by </a:t>
            </a:r>
            <a:r>
              <a:rPr lang="zh-CN" altLang="en-US" b="1" dirty="0"/>
              <a:t>picking nodes after forward actions that produced a proof</a:t>
            </a:r>
            <a:r>
              <a:rPr lang="zh-CN" altLang="en-US" dirty="0"/>
              <a:t>, and walking upwards in the tree until we find a backward action (since those change the goal). That </a:t>
            </a:r>
            <a:r>
              <a:rPr lang="zh-CN" altLang="en-US" b="1" dirty="0"/>
              <a:t>path then becomes a successful trajectory after we relabel the goal</a:t>
            </a:r>
            <a:r>
              <a:rPr lang="zh-CN" altLang="en-US" dirty="0"/>
              <a:t>.</a:t>
            </a:r>
          </a:p>
        </p:txBody>
      </p:sp>
      <p:sp>
        <p:nvSpPr>
          <p:cNvPr id="8" name="文本框 7">
            <a:extLst>
              <a:ext uri="{FF2B5EF4-FFF2-40B4-BE49-F238E27FC236}">
                <a16:creationId xmlns:a16="http://schemas.microsoft.com/office/drawing/2014/main" id="{609EC80F-0933-8180-8826-E91256EDA02C}"/>
              </a:ext>
            </a:extLst>
          </p:cNvPr>
          <p:cNvSpPr txBox="1"/>
          <p:nvPr/>
        </p:nvSpPr>
        <p:spPr>
          <a:xfrm>
            <a:off x="646319" y="863531"/>
            <a:ext cx="10292614" cy="400110"/>
          </a:xfrm>
          <a:prstGeom prst="rect">
            <a:avLst/>
          </a:prstGeom>
          <a:noFill/>
        </p:spPr>
        <p:txBody>
          <a:bodyPr wrap="square">
            <a:spAutoFit/>
          </a:bodyPr>
          <a:lstStyle/>
          <a:p>
            <a:r>
              <a:rPr lang="en-US" altLang="zh-CN" dirty="0"/>
              <a:t>a reinforcement learning algorithm designed for </a:t>
            </a:r>
            <a:r>
              <a:rPr lang="en-US" altLang="zh-CN" sz="2000" b="1" dirty="0"/>
              <a:t>sparse reward environments</a:t>
            </a:r>
            <a:r>
              <a:rPr lang="en-US" altLang="zh-CN" dirty="0"/>
              <a:t>.</a:t>
            </a:r>
            <a:endParaRPr lang="zh-CN" altLang="en-US" dirty="0"/>
          </a:p>
        </p:txBody>
      </p:sp>
      <p:pic>
        <p:nvPicPr>
          <p:cNvPr id="2050" name="Picture 2">
            <a:extLst>
              <a:ext uri="{FF2B5EF4-FFF2-40B4-BE49-F238E27FC236}">
                <a16:creationId xmlns:a16="http://schemas.microsoft.com/office/drawing/2014/main" id="{1AB1C288-25F6-464A-F033-C9B804129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19" y="1316669"/>
            <a:ext cx="6080447" cy="489267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2B138CDC-A49A-8CD3-4217-87D5AD4DBA8E}"/>
              </a:ext>
            </a:extLst>
          </p:cNvPr>
          <p:cNvSpPr/>
          <p:nvPr/>
        </p:nvSpPr>
        <p:spPr>
          <a:xfrm>
            <a:off x="4969933" y="5782733"/>
            <a:ext cx="1693334" cy="32173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D0B2643F-6DE3-FFE0-777D-0AA30EA73E86}"/>
              </a:ext>
            </a:extLst>
          </p:cNvPr>
          <p:cNvGrpSpPr/>
          <p:nvPr/>
        </p:nvGrpSpPr>
        <p:grpSpPr>
          <a:xfrm>
            <a:off x="7834451" y="1316669"/>
            <a:ext cx="3104482" cy="2112331"/>
            <a:chOff x="4726766" y="2365467"/>
            <a:chExt cx="4000000" cy="2695238"/>
          </a:xfrm>
        </p:grpSpPr>
        <p:pic>
          <p:nvPicPr>
            <p:cNvPr id="12" name="图片 11">
              <a:extLst>
                <a:ext uri="{FF2B5EF4-FFF2-40B4-BE49-F238E27FC236}">
                  <a16:creationId xmlns:a16="http://schemas.microsoft.com/office/drawing/2014/main" id="{B04E09D5-BF82-2A15-3C90-E318C5A263A5}"/>
                </a:ext>
              </a:extLst>
            </p:cNvPr>
            <p:cNvPicPr>
              <a:picLocks noChangeAspect="1"/>
            </p:cNvPicPr>
            <p:nvPr/>
          </p:nvPicPr>
          <p:blipFill>
            <a:blip r:embed="rId3"/>
            <a:stretch>
              <a:fillRect/>
            </a:stretch>
          </p:blipFill>
          <p:spPr>
            <a:xfrm>
              <a:off x="4726766" y="2365467"/>
              <a:ext cx="4000000" cy="2695238"/>
            </a:xfrm>
            <a:prstGeom prst="rect">
              <a:avLst/>
            </a:prstGeom>
          </p:spPr>
        </p:pic>
        <p:pic>
          <p:nvPicPr>
            <p:cNvPr id="14" name="图片 13">
              <a:extLst>
                <a:ext uri="{FF2B5EF4-FFF2-40B4-BE49-F238E27FC236}">
                  <a16:creationId xmlns:a16="http://schemas.microsoft.com/office/drawing/2014/main" id="{784DA0E2-8350-09E4-C59D-51FF0D7331EE}"/>
                </a:ext>
              </a:extLst>
            </p:cNvPr>
            <p:cNvPicPr>
              <a:picLocks noChangeAspect="1"/>
            </p:cNvPicPr>
            <p:nvPr/>
          </p:nvPicPr>
          <p:blipFill>
            <a:blip r:embed="rId4"/>
            <a:stretch>
              <a:fillRect/>
            </a:stretch>
          </p:blipFill>
          <p:spPr>
            <a:xfrm>
              <a:off x="8085070" y="2591906"/>
              <a:ext cx="641696" cy="352381"/>
            </a:xfrm>
            <a:prstGeom prst="rect">
              <a:avLst/>
            </a:prstGeom>
          </p:spPr>
        </p:pic>
      </p:grpSp>
    </p:spTree>
    <p:extLst>
      <p:ext uri="{BB962C8B-B14F-4D97-AF65-F5344CB8AC3E}">
        <p14:creationId xmlns:p14="http://schemas.microsoft.com/office/powerpoint/2010/main" val="398228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7227C-E4BC-BB32-228D-BC0CC3470165}"/>
              </a:ext>
            </a:extLst>
          </p:cNvPr>
          <p:cNvSpPr>
            <a:spLocks noGrp="1"/>
          </p:cNvSpPr>
          <p:nvPr>
            <p:ph type="title"/>
          </p:nvPr>
        </p:nvSpPr>
        <p:spPr/>
        <p:txBody>
          <a:bodyPr/>
          <a:lstStyle/>
          <a:p>
            <a:r>
              <a:rPr lang="en-US" altLang="zh-CN" dirty="0"/>
              <a:t>MINIMO</a:t>
            </a:r>
            <a:endParaRPr lang="zh-CN" altLang="en-US" dirty="0"/>
          </a:p>
        </p:txBody>
      </p:sp>
      <p:sp>
        <p:nvSpPr>
          <p:cNvPr id="4" name="文本框 3">
            <a:extLst>
              <a:ext uri="{FF2B5EF4-FFF2-40B4-BE49-F238E27FC236}">
                <a16:creationId xmlns:a16="http://schemas.microsoft.com/office/drawing/2014/main" id="{D5097175-56D2-DFA1-E689-83EA9A05EC01}"/>
              </a:ext>
            </a:extLst>
          </p:cNvPr>
          <p:cNvSpPr txBox="1"/>
          <p:nvPr/>
        </p:nvSpPr>
        <p:spPr>
          <a:xfrm>
            <a:off x="1659815" y="3193311"/>
            <a:ext cx="9105899" cy="830997"/>
          </a:xfrm>
          <a:prstGeom prst="rect">
            <a:avLst/>
          </a:prstGeom>
          <a:noFill/>
        </p:spPr>
        <p:txBody>
          <a:bodyPr wrap="square">
            <a:spAutoFit/>
          </a:bodyPr>
          <a:lstStyle/>
          <a:p>
            <a:pPr marL="285750" indent="-285750">
              <a:buFont typeface="Wingdings" panose="05000000000000000000" pitchFamily="2" charset="2"/>
              <a:buChar char="Ø"/>
            </a:pPr>
            <a:r>
              <a:rPr lang="zh-CN" altLang="en-US" sz="2000" dirty="0"/>
              <a:t>But forward actions in the proof search tree </a:t>
            </a:r>
            <a:r>
              <a:rPr lang="zh-CN" altLang="en-US" sz="2400" b="1" dirty="0"/>
              <a:t>often construct proofs for other propositions</a:t>
            </a:r>
            <a:r>
              <a:rPr lang="zh-CN" altLang="en-US" sz="2000" dirty="0"/>
              <a:t>, even if they are irrelevant for proving the original goal.</a:t>
            </a:r>
          </a:p>
        </p:txBody>
      </p:sp>
      <p:sp>
        <p:nvSpPr>
          <p:cNvPr id="5" name="文本框 4">
            <a:extLst>
              <a:ext uri="{FF2B5EF4-FFF2-40B4-BE49-F238E27FC236}">
                <a16:creationId xmlns:a16="http://schemas.microsoft.com/office/drawing/2014/main" id="{20731132-9E76-024D-B106-AC82525664DB}"/>
              </a:ext>
            </a:extLst>
          </p:cNvPr>
          <p:cNvSpPr txBox="1"/>
          <p:nvPr/>
        </p:nvSpPr>
        <p:spPr>
          <a:xfrm>
            <a:off x="889233" y="1508467"/>
            <a:ext cx="3179428" cy="523220"/>
          </a:xfrm>
          <a:prstGeom prst="rect">
            <a:avLst/>
          </a:prstGeom>
          <a:noFill/>
        </p:spPr>
        <p:txBody>
          <a:bodyPr wrap="square" rtlCol="0">
            <a:spAutoFit/>
          </a:bodyPr>
          <a:lstStyle/>
          <a:p>
            <a:r>
              <a:rPr lang="en-US" altLang="zh-CN" sz="2800" b="1" dirty="0"/>
              <a:t>Things to learn</a:t>
            </a:r>
            <a:endParaRPr lang="zh-CN" altLang="en-US" sz="2800" b="1" dirty="0"/>
          </a:p>
        </p:txBody>
      </p:sp>
      <p:sp>
        <p:nvSpPr>
          <p:cNvPr id="7" name="文本框 6">
            <a:extLst>
              <a:ext uri="{FF2B5EF4-FFF2-40B4-BE49-F238E27FC236}">
                <a16:creationId xmlns:a16="http://schemas.microsoft.com/office/drawing/2014/main" id="{1B119DEC-0270-6460-EC0D-14159B37D2BF}"/>
              </a:ext>
            </a:extLst>
          </p:cNvPr>
          <p:cNvSpPr txBox="1"/>
          <p:nvPr/>
        </p:nvSpPr>
        <p:spPr>
          <a:xfrm>
            <a:off x="1659815" y="2415921"/>
            <a:ext cx="6102990" cy="523220"/>
          </a:xfrm>
          <a:prstGeom prst="rect">
            <a:avLst/>
          </a:prstGeom>
          <a:noFill/>
        </p:spPr>
        <p:txBody>
          <a:bodyPr wrap="square">
            <a:spAutoFit/>
          </a:bodyPr>
          <a:lstStyle/>
          <a:p>
            <a:r>
              <a:rPr lang="en-US" altLang="zh-CN" sz="2800" dirty="0"/>
              <a:t>Hindsight Experience Replay (HER)</a:t>
            </a:r>
            <a:endParaRPr lang="zh-CN" altLang="en-US" sz="2800" dirty="0"/>
          </a:p>
        </p:txBody>
      </p:sp>
    </p:spTree>
    <p:extLst>
      <p:ext uri="{BB962C8B-B14F-4D97-AF65-F5344CB8AC3E}">
        <p14:creationId xmlns:p14="http://schemas.microsoft.com/office/powerpoint/2010/main" val="153022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AC85DDC-EC1B-B811-A73C-B1981A0D9A58}"/>
              </a:ext>
            </a:extLst>
          </p:cNvPr>
          <p:cNvPicPr>
            <a:picLocks noChangeAspect="1"/>
          </p:cNvPicPr>
          <p:nvPr/>
        </p:nvPicPr>
        <p:blipFill>
          <a:blip r:embed="rId2"/>
          <a:stretch>
            <a:fillRect/>
          </a:stretch>
        </p:blipFill>
        <p:spPr>
          <a:xfrm>
            <a:off x="303701" y="1022836"/>
            <a:ext cx="6123391" cy="22935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图片 2">
            <a:extLst>
              <a:ext uri="{FF2B5EF4-FFF2-40B4-BE49-F238E27FC236}">
                <a16:creationId xmlns:a16="http://schemas.microsoft.com/office/drawing/2014/main" id="{DAE50498-E6B5-85E2-EDA8-2EDFFEC7DF4F}"/>
              </a:ext>
            </a:extLst>
          </p:cNvPr>
          <p:cNvPicPr>
            <a:picLocks noChangeAspect="1"/>
          </p:cNvPicPr>
          <p:nvPr/>
        </p:nvPicPr>
        <p:blipFill>
          <a:blip r:embed="rId3"/>
          <a:stretch>
            <a:fillRect/>
          </a:stretch>
        </p:blipFill>
        <p:spPr>
          <a:xfrm>
            <a:off x="2577220" y="4096694"/>
            <a:ext cx="6123391" cy="19277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F4F61D9C-919D-CE91-5AED-B4D28F1A13D7}"/>
              </a:ext>
            </a:extLst>
          </p:cNvPr>
          <p:cNvPicPr>
            <a:picLocks noChangeAspect="1"/>
          </p:cNvPicPr>
          <p:nvPr/>
        </p:nvPicPr>
        <p:blipFill>
          <a:blip r:embed="rId4"/>
          <a:stretch>
            <a:fillRect/>
          </a:stretch>
        </p:blipFill>
        <p:spPr>
          <a:xfrm>
            <a:off x="7170600" y="1022836"/>
            <a:ext cx="4888359" cy="24675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直接箭头连接符 7">
            <a:extLst>
              <a:ext uri="{FF2B5EF4-FFF2-40B4-BE49-F238E27FC236}">
                <a16:creationId xmlns:a16="http://schemas.microsoft.com/office/drawing/2014/main" id="{F7FE4FCA-6884-D1CA-95F2-FDA1F77060E3}"/>
              </a:ext>
            </a:extLst>
          </p:cNvPr>
          <p:cNvCxnSpPr/>
          <p:nvPr/>
        </p:nvCxnSpPr>
        <p:spPr>
          <a:xfrm>
            <a:off x="3458424" y="3429000"/>
            <a:ext cx="896293" cy="454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87DF9CC2-12DE-5C96-8EAC-F914E2D801AC}"/>
              </a:ext>
            </a:extLst>
          </p:cNvPr>
          <p:cNvCxnSpPr/>
          <p:nvPr/>
        </p:nvCxnSpPr>
        <p:spPr>
          <a:xfrm flipV="1">
            <a:off x="8845236" y="3639493"/>
            <a:ext cx="769544" cy="1249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883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9FCC735-8FA7-CF24-8DDE-BF70DF6FFE2B}"/>
              </a:ext>
            </a:extLst>
          </p:cNvPr>
          <p:cNvSpPr>
            <a:spLocks noGrp="1"/>
          </p:cNvSpPr>
          <p:nvPr>
            <p:ph type="title"/>
          </p:nvPr>
        </p:nvSpPr>
        <p:spPr/>
        <p:txBody>
          <a:bodyPr/>
          <a:lstStyle/>
          <a:p>
            <a:r>
              <a:rPr lang="en-US" altLang="zh-CN" dirty="0"/>
              <a:t>History of Automated Theorem Proving</a:t>
            </a:r>
            <a:endParaRPr lang="zh-CN" altLang="en-US" dirty="0"/>
          </a:p>
        </p:txBody>
      </p:sp>
      <p:sp>
        <p:nvSpPr>
          <p:cNvPr id="5" name="文本框 4">
            <a:extLst>
              <a:ext uri="{FF2B5EF4-FFF2-40B4-BE49-F238E27FC236}">
                <a16:creationId xmlns:a16="http://schemas.microsoft.com/office/drawing/2014/main" id="{4FC0CB59-3A25-CCCE-E6A5-D7373CF61BC1}"/>
              </a:ext>
            </a:extLst>
          </p:cNvPr>
          <p:cNvSpPr txBox="1"/>
          <p:nvPr/>
        </p:nvSpPr>
        <p:spPr>
          <a:xfrm>
            <a:off x="2980270" y="5165685"/>
            <a:ext cx="6366930" cy="646331"/>
          </a:xfrm>
          <a:prstGeom prst="rect">
            <a:avLst/>
          </a:prstGeom>
          <a:noFill/>
        </p:spPr>
        <p:txBody>
          <a:bodyPr wrap="square">
            <a:spAutoFit/>
          </a:bodyPr>
          <a:lstStyle/>
          <a:p>
            <a:pPr algn="ctr"/>
            <a:r>
              <a:rPr lang="en-US" altLang="zh-CN" dirty="0"/>
              <a:t>Artificial Intelligence and Theorem Proving </a:t>
            </a:r>
            <a:r>
              <a:rPr lang="en-US" altLang="zh-CN" b="1" dirty="0"/>
              <a:t>AITP </a:t>
            </a:r>
            <a:r>
              <a:rPr lang="en-US" altLang="zh-CN" dirty="0"/>
              <a:t>9th</a:t>
            </a:r>
            <a:endParaRPr lang="en-US" altLang="zh-CN" dirty="0">
              <a:solidFill>
                <a:srgbClr val="FFFFFF"/>
              </a:solidFill>
              <a:highlight>
                <a:srgbClr val="FFFFFF"/>
              </a:highlight>
            </a:endParaRPr>
          </a:p>
          <a:p>
            <a:pPr algn="ctr"/>
            <a:r>
              <a:rPr lang="en-US" altLang="zh-CN" b="0" i="0" dirty="0">
                <a:effectLst/>
                <a:highlight>
                  <a:srgbClr val="FFFFFF"/>
                </a:highlight>
              </a:rPr>
              <a:t>Conference on Intelligent Computer Mathematics </a:t>
            </a:r>
            <a:r>
              <a:rPr lang="en-US" altLang="zh-CN" b="1" i="0" dirty="0">
                <a:effectLst/>
                <a:highlight>
                  <a:srgbClr val="FFFFFF"/>
                </a:highlight>
              </a:rPr>
              <a:t>CICM </a:t>
            </a:r>
            <a:r>
              <a:rPr lang="en-US" altLang="zh-CN" i="0" dirty="0">
                <a:effectLst/>
                <a:highlight>
                  <a:srgbClr val="FFFFFF"/>
                </a:highlight>
              </a:rPr>
              <a:t>17th</a:t>
            </a:r>
          </a:p>
        </p:txBody>
      </p:sp>
      <p:cxnSp>
        <p:nvCxnSpPr>
          <p:cNvPr id="7" name="直接箭头连接符 6">
            <a:extLst>
              <a:ext uri="{FF2B5EF4-FFF2-40B4-BE49-F238E27FC236}">
                <a16:creationId xmlns:a16="http://schemas.microsoft.com/office/drawing/2014/main" id="{39B89286-2994-4044-DC56-A439FB94B9E5}"/>
              </a:ext>
            </a:extLst>
          </p:cNvPr>
          <p:cNvCxnSpPr/>
          <p:nvPr/>
        </p:nvCxnSpPr>
        <p:spPr>
          <a:xfrm>
            <a:off x="1007533" y="3361267"/>
            <a:ext cx="95758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15CD3F1-322A-812C-78E4-3E67504A81A3}"/>
              </a:ext>
            </a:extLst>
          </p:cNvPr>
          <p:cNvSpPr txBox="1"/>
          <p:nvPr/>
        </p:nvSpPr>
        <p:spPr>
          <a:xfrm>
            <a:off x="1223433" y="3364463"/>
            <a:ext cx="1049866" cy="369332"/>
          </a:xfrm>
          <a:prstGeom prst="rect">
            <a:avLst/>
          </a:prstGeom>
          <a:noFill/>
        </p:spPr>
        <p:txBody>
          <a:bodyPr wrap="square" rtlCol="0">
            <a:spAutoFit/>
          </a:bodyPr>
          <a:lstStyle/>
          <a:p>
            <a:r>
              <a:rPr lang="en-US" altLang="zh-CN" dirty="0">
                <a:solidFill>
                  <a:schemeClr val="accent1"/>
                </a:solidFill>
              </a:rPr>
              <a:t>1950s</a:t>
            </a:r>
            <a:endParaRPr lang="zh-CN" altLang="en-US" dirty="0">
              <a:solidFill>
                <a:schemeClr val="accent1"/>
              </a:solidFill>
            </a:endParaRPr>
          </a:p>
        </p:txBody>
      </p:sp>
      <p:sp>
        <p:nvSpPr>
          <p:cNvPr id="9" name="文本框 8">
            <a:extLst>
              <a:ext uri="{FF2B5EF4-FFF2-40B4-BE49-F238E27FC236}">
                <a16:creationId xmlns:a16="http://schemas.microsoft.com/office/drawing/2014/main" id="{861A3BAE-1380-3FC2-3ACD-2FC675D14D32}"/>
              </a:ext>
            </a:extLst>
          </p:cNvPr>
          <p:cNvSpPr txBox="1"/>
          <p:nvPr/>
        </p:nvSpPr>
        <p:spPr>
          <a:xfrm>
            <a:off x="2501899" y="3359197"/>
            <a:ext cx="1049866" cy="369332"/>
          </a:xfrm>
          <a:prstGeom prst="rect">
            <a:avLst/>
          </a:prstGeom>
          <a:noFill/>
        </p:spPr>
        <p:txBody>
          <a:bodyPr wrap="square" rtlCol="0">
            <a:spAutoFit/>
          </a:bodyPr>
          <a:lstStyle/>
          <a:p>
            <a:r>
              <a:rPr lang="en-US" altLang="zh-CN" dirty="0">
                <a:solidFill>
                  <a:schemeClr val="accent1"/>
                </a:solidFill>
              </a:rPr>
              <a:t>1960s</a:t>
            </a:r>
            <a:endParaRPr lang="zh-CN" altLang="en-US" dirty="0">
              <a:solidFill>
                <a:schemeClr val="accent1"/>
              </a:solidFill>
            </a:endParaRPr>
          </a:p>
        </p:txBody>
      </p:sp>
      <p:sp>
        <p:nvSpPr>
          <p:cNvPr id="10" name="文本框 9">
            <a:extLst>
              <a:ext uri="{FF2B5EF4-FFF2-40B4-BE49-F238E27FC236}">
                <a16:creationId xmlns:a16="http://schemas.microsoft.com/office/drawing/2014/main" id="{1051AD70-30AF-8CA0-875B-702F3ECA7E09}"/>
              </a:ext>
            </a:extLst>
          </p:cNvPr>
          <p:cNvSpPr txBox="1"/>
          <p:nvPr/>
        </p:nvSpPr>
        <p:spPr>
          <a:xfrm>
            <a:off x="4212166" y="3359197"/>
            <a:ext cx="1049866" cy="369332"/>
          </a:xfrm>
          <a:prstGeom prst="rect">
            <a:avLst/>
          </a:prstGeom>
          <a:noFill/>
        </p:spPr>
        <p:txBody>
          <a:bodyPr wrap="square" rtlCol="0">
            <a:spAutoFit/>
          </a:bodyPr>
          <a:lstStyle/>
          <a:p>
            <a:r>
              <a:rPr lang="en-US" altLang="zh-CN" dirty="0">
                <a:solidFill>
                  <a:schemeClr val="accent1"/>
                </a:solidFill>
              </a:rPr>
              <a:t>1980s</a:t>
            </a:r>
            <a:endParaRPr lang="zh-CN" altLang="en-US" dirty="0">
              <a:solidFill>
                <a:schemeClr val="accent1"/>
              </a:solidFill>
            </a:endParaRPr>
          </a:p>
        </p:txBody>
      </p:sp>
      <p:sp>
        <p:nvSpPr>
          <p:cNvPr id="11" name="文本框 10">
            <a:extLst>
              <a:ext uri="{FF2B5EF4-FFF2-40B4-BE49-F238E27FC236}">
                <a16:creationId xmlns:a16="http://schemas.microsoft.com/office/drawing/2014/main" id="{196DA03A-2934-B7B3-0C2A-756F644AADD4}"/>
              </a:ext>
            </a:extLst>
          </p:cNvPr>
          <p:cNvSpPr txBox="1"/>
          <p:nvPr/>
        </p:nvSpPr>
        <p:spPr>
          <a:xfrm>
            <a:off x="5507570" y="3353931"/>
            <a:ext cx="1049866" cy="369332"/>
          </a:xfrm>
          <a:prstGeom prst="rect">
            <a:avLst/>
          </a:prstGeom>
          <a:noFill/>
        </p:spPr>
        <p:txBody>
          <a:bodyPr wrap="square" rtlCol="0">
            <a:spAutoFit/>
          </a:bodyPr>
          <a:lstStyle/>
          <a:p>
            <a:r>
              <a:rPr lang="en-US" altLang="zh-CN" dirty="0">
                <a:solidFill>
                  <a:schemeClr val="accent1"/>
                </a:solidFill>
              </a:rPr>
              <a:t>2000s</a:t>
            </a:r>
            <a:endParaRPr lang="zh-CN" altLang="en-US" dirty="0">
              <a:solidFill>
                <a:schemeClr val="accent1"/>
              </a:solidFill>
            </a:endParaRPr>
          </a:p>
        </p:txBody>
      </p:sp>
      <p:sp>
        <p:nvSpPr>
          <p:cNvPr id="12" name="文本框 11">
            <a:extLst>
              <a:ext uri="{FF2B5EF4-FFF2-40B4-BE49-F238E27FC236}">
                <a16:creationId xmlns:a16="http://schemas.microsoft.com/office/drawing/2014/main" id="{30CAA50B-EF44-FD75-BEA9-240482F891A0}"/>
              </a:ext>
            </a:extLst>
          </p:cNvPr>
          <p:cNvSpPr txBox="1"/>
          <p:nvPr/>
        </p:nvSpPr>
        <p:spPr>
          <a:xfrm>
            <a:off x="7294033" y="3353931"/>
            <a:ext cx="1049866" cy="369332"/>
          </a:xfrm>
          <a:prstGeom prst="rect">
            <a:avLst/>
          </a:prstGeom>
          <a:noFill/>
        </p:spPr>
        <p:txBody>
          <a:bodyPr wrap="square" rtlCol="0">
            <a:spAutoFit/>
          </a:bodyPr>
          <a:lstStyle/>
          <a:p>
            <a:r>
              <a:rPr lang="en-US" altLang="zh-CN" dirty="0">
                <a:solidFill>
                  <a:schemeClr val="accent1"/>
                </a:solidFill>
              </a:rPr>
              <a:t>2010s</a:t>
            </a:r>
            <a:endParaRPr lang="zh-CN" altLang="en-US" dirty="0">
              <a:solidFill>
                <a:schemeClr val="accent1"/>
              </a:solidFill>
            </a:endParaRPr>
          </a:p>
        </p:txBody>
      </p:sp>
      <p:sp>
        <p:nvSpPr>
          <p:cNvPr id="14" name="文本框 13">
            <a:extLst>
              <a:ext uri="{FF2B5EF4-FFF2-40B4-BE49-F238E27FC236}">
                <a16:creationId xmlns:a16="http://schemas.microsoft.com/office/drawing/2014/main" id="{BCFD12B6-AFFF-4EC8-5AD0-5A250693863F}"/>
              </a:ext>
            </a:extLst>
          </p:cNvPr>
          <p:cNvSpPr txBox="1"/>
          <p:nvPr/>
        </p:nvSpPr>
        <p:spPr>
          <a:xfrm>
            <a:off x="1087968" y="2631239"/>
            <a:ext cx="2387600" cy="830997"/>
          </a:xfrm>
          <a:prstGeom prst="rect">
            <a:avLst/>
          </a:prstGeom>
          <a:noFill/>
        </p:spPr>
        <p:txBody>
          <a:bodyPr wrap="square" rtlCol="0">
            <a:spAutoFit/>
          </a:bodyPr>
          <a:lstStyle/>
          <a:p>
            <a:r>
              <a:rPr lang="en-US" altLang="zh-CN" sz="1600" b="1" dirty="0"/>
              <a:t>Logic Theory Machine </a:t>
            </a:r>
          </a:p>
          <a:p>
            <a:r>
              <a:rPr lang="en-US" altLang="zh-CN" sz="1600" b="1" dirty="0"/>
              <a:t>(Newell and Simon)</a:t>
            </a:r>
          </a:p>
          <a:p>
            <a:endParaRPr lang="zh-CN" altLang="en-US" sz="1600" b="1" dirty="0"/>
          </a:p>
        </p:txBody>
      </p:sp>
      <p:sp>
        <p:nvSpPr>
          <p:cNvPr id="15" name="文本框 14">
            <a:extLst>
              <a:ext uri="{FF2B5EF4-FFF2-40B4-BE49-F238E27FC236}">
                <a16:creationId xmlns:a16="http://schemas.microsoft.com/office/drawing/2014/main" id="{16665899-06BC-A3E2-E4C3-2CB1166DCB06}"/>
              </a:ext>
            </a:extLst>
          </p:cNvPr>
          <p:cNvSpPr txBox="1"/>
          <p:nvPr/>
        </p:nvSpPr>
        <p:spPr>
          <a:xfrm>
            <a:off x="2666999" y="3692216"/>
            <a:ext cx="2387600" cy="584775"/>
          </a:xfrm>
          <a:prstGeom prst="rect">
            <a:avLst/>
          </a:prstGeom>
          <a:noFill/>
        </p:spPr>
        <p:txBody>
          <a:bodyPr wrap="square" rtlCol="0">
            <a:spAutoFit/>
          </a:bodyPr>
          <a:lstStyle/>
          <a:p>
            <a:r>
              <a:rPr lang="en-US" altLang="zh-CN" sz="1600" b="1" dirty="0"/>
              <a:t>Resolution Principle and Standardization</a:t>
            </a:r>
            <a:endParaRPr lang="zh-CN" altLang="en-US" sz="1600" b="1" dirty="0"/>
          </a:p>
        </p:txBody>
      </p:sp>
      <p:sp>
        <p:nvSpPr>
          <p:cNvPr id="16" name="文本框 15">
            <a:extLst>
              <a:ext uri="{FF2B5EF4-FFF2-40B4-BE49-F238E27FC236}">
                <a16:creationId xmlns:a16="http://schemas.microsoft.com/office/drawing/2014/main" id="{62208A96-843F-A857-A93B-60EF05EE30C4}"/>
              </a:ext>
            </a:extLst>
          </p:cNvPr>
          <p:cNvSpPr txBox="1"/>
          <p:nvPr/>
        </p:nvSpPr>
        <p:spPr>
          <a:xfrm>
            <a:off x="4057653" y="2809167"/>
            <a:ext cx="2899834" cy="338554"/>
          </a:xfrm>
          <a:prstGeom prst="rect">
            <a:avLst/>
          </a:prstGeom>
          <a:noFill/>
        </p:spPr>
        <p:txBody>
          <a:bodyPr wrap="square" rtlCol="0">
            <a:spAutoFit/>
          </a:bodyPr>
          <a:lstStyle/>
          <a:p>
            <a:r>
              <a:rPr lang="en-US" altLang="zh-CN" sz="1600" b="1" dirty="0"/>
              <a:t>Interactive Theorem Provers</a:t>
            </a:r>
            <a:endParaRPr lang="zh-CN" altLang="en-US" sz="1600" b="1" dirty="0"/>
          </a:p>
        </p:txBody>
      </p:sp>
      <p:sp>
        <p:nvSpPr>
          <p:cNvPr id="17" name="文本框 16">
            <a:extLst>
              <a:ext uri="{FF2B5EF4-FFF2-40B4-BE49-F238E27FC236}">
                <a16:creationId xmlns:a16="http://schemas.microsoft.com/office/drawing/2014/main" id="{E3842EBB-0BD9-45EA-0380-04E0F4CDF30A}"/>
              </a:ext>
            </a:extLst>
          </p:cNvPr>
          <p:cNvSpPr txBox="1"/>
          <p:nvPr/>
        </p:nvSpPr>
        <p:spPr>
          <a:xfrm>
            <a:off x="7294033" y="3690320"/>
            <a:ext cx="1714497" cy="338554"/>
          </a:xfrm>
          <a:prstGeom prst="rect">
            <a:avLst/>
          </a:prstGeom>
          <a:noFill/>
        </p:spPr>
        <p:txBody>
          <a:bodyPr wrap="square" rtlCol="0">
            <a:spAutoFit/>
          </a:bodyPr>
          <a:lstStyle/>
          <a:p>
            <a:r>
              <a:rPr lang="en-US" altLang="zh-CN" sz="1600" b="1" dirty="0"/>
              <a:t>Deep learning</a:t>
            </a:r>
            <a:endParaRPr lang="zh-CN" altLang="en-US" sz="1600" b="1" dirty="0"/>
          </a:p>
        </p:txBody>
      </p:sp>
      <p:sp>
        <p:nvSpPr>
          <p:cNvPr id="18" name="文本框 17">
            <a:extLst>
              <a:ext uri="{FF2B5EF4-FFF2-40B4-BE49-F238E27FC236}">
                <a16:creationId xmlns:a16="http://schemas.microsoft.com/office/drawing/2014/main" id="{47C848F4-5FE7-3004-30F2-2A3EC555FBF3}"/>
              </a:ext>
            </a:extLst>
          </p:cNvPr>
          <p:cNvSpPr txBox="1"/>
          <p:nvPr/>
        </p:nvSpPr>
        <p:spPr>
          <a:xfrm>
            <a:off x="8343899" y="2665103"/>
            <a:ext cx="2899835" cy="584775"/>
          </a:xfrm>
          <a:prstGeom prst="rect">
            <a:avLst/>
          </a:prstGeom>
          <a:noFill/>
        </p:spPr>
        <p:txBody>
          <a:bodyPr wrap="square" rtlCol="0">
            <a:spAutoFit/>
          </a:bodyPr>
          <a:lstStyle/>
          <a:p>
            <a:r>
              <a:rPr lang="en-US" altLang="zh-CN" sz="1600" b="1" dirty="0"/>
              <a:t>Reinforcement learning:</a:t>
            </a:r>
            <a:r>
              <a:rPr lang="zh-CN" altLang="en-US" sz="1600" b="1" dirty="0"/>
              <a:t> </a:t>
            </a:r>
            <a:endParaRPr lang="en-US" altLang="zh-CN" sz="1600" b="1" dirty="0"/>
          </a:p>
          <a:p>
            <a:pPr lvl="1"/>
            <a:r>
              <a:rPr lang="en-US" altLang="zh-CN" sz="1600" b="1" dirty="0"/>
              <a:t>AlphaZero</a:t>
            </a:r>
            <a:endParaRPr lang="zh-CN" altLang="en-US" sz="1600" b="1" dirty="0"/>
          </a:p>
        </p:txBody>
      </p:sp>
      <p:sp>
        <p:nvSpPr>
          <p:cNvPr id="19" name="文本框 18">
            <a:extLst>
              <a:ext uri="{FF2B5EF4-FFF2-40B4-BE49-F238E27FC236}">
                <a16:creationId xmlns:a16="http://schemas.microsoft.com/office/drawing/2014/main" id="{3073BCA8-8B25-35AB-6207-91C0EEE98754}"/>
              </a:ext>
            </a:extLst>
          </p:cNvPr>
          <p:cNvSpPr txBox="1"/>
          <p:nvPr/>
        </p:nvSpPr>
        <p:spPr>
          <a:xfrm>
            <a:off x="905930" y="5266653"/>
            <a:ext cx="2226734" cy="400110"/>
          </a:xfrm>
          <a:prstGeom prst="rect">
            <a:avLst/>
          </a:prstGeom>
          <a:noFill/>
        </p:spPr>
        <p:txBody>
          <a:bodyPr wrap="square" rtlCol="0">
            <a:spAutoFit/>
          </a:bodyPr>
          <a:lstStyle/>
          <a:p>
            <a:r>
              <a:rPr lang="en-US" altLang="zh-CN" sz="2000" dirty="0"/>
              <a:t>Main Conference:</a:t>
            </a:r>
            <a:endParaRPr lang="zh-CN" altLang="en-US" sz="2000" dirty="0"/>
          </a:p>
        </p:txBody>
      </p:sp>
      <p:sp>
        <p:nvSpPr>
          <p:cNvPr id="20" name="文本框 19">
            <a:extLst>
              <a:ext uri="{FF2B5EF4-FFF2-40B4-BE49-F238E27FC236}">
                <a16:creationId xmlns:a16="http://schemas.microsoft.com/office/drawing/2014/main" id="{158BD1AE-FF5D-CE51-79C8-FDAA24B3A5E8}"/>
              </a:ext>
            </a:extLst>
          </p:cNvPr>
          <p:cNvSpPr txBox="1"/>
          <p:nvPr/>
        </p:nvSpPr>
        <p:spPr>
          <a:xfrm>
            <a:off x="833968" y="1490220"/>
            <a:ext cx="52832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2400" b="1" dirty="0">
                <a:latin typeface="Arial" panose="020B0604020202020204" pitchFamily="34" charset="0"/>
                <a:cs typeface="Arial" panose="020B0604020202020204" pitchFamily="34" charset="0"/>
              </a:rPr>
              <a:t>is</a:t>
            </a:r>
            <a:r>
              <a:rPr lang="en-US" altLang="zh-CN" sz="2400" b="1" dirty="0">
                <a:latin typeface="Bradley Hand ITC" panose="03070402050302030203" pitchFamily="66" charset="0"/>
              </a:rPr>
              <a:t>   </a:t>
            </a:r>
            <a:r>
              <a:rPr lang="en-US" altLang="zh-CN" sz="2400" b="1" dirty="0">
                <a:latin typeface="Ebrima" panose="02000000000000000000" pitchFamily="2" charset="0"/>
                <a:ea typeface="Ebrima" panose="02000000000000000000" pitchFamily="2" charset="0"/>
                <a:cs typeface="Ebrima" panose="02000000000000000000" pitchFamily="2" charset="0"/>
              </a:rPr>
              <a:t>(</a:t>
            </a:r>
            <a:r>
              <a:rPr lang="en-US" altLang="zh-CN" sz="2400" b="1" dirty="0" err="1">
                <a:latin typeface="Ebrima" panose="02000000000000000000" pitchFamily="2" charset="0"/>
                <a:ea typeface="Ebrima" panose="02000000000000000000" pitchFamily="2" charset="0"/>
                <a:cs typeface="Ebrima" panose="02000000000000000000" pitchFamily="2" charset="0"/>
              </a:rPr>
              <a:t>x+y</a:t>
            </a:r>
            <a:r>
              <a:rPr lang="en-US" altLang="zh-CN" sz="2400" b="1" dirty="0">
                <a:latin typeface="Ebrima" panose="02000000000000000000" pitchFamily="2" charset="0"/>
                <a:ea typeface="Ebrima" panose="02000000000000000000" pitchFamily="2" charset="0"/>
                <a:cs typeface="Ebrima" panose="02000000000000000000" pitchFamily="2" charset="0"/>
              </a:rPr>
              <a:t>)×z = </a:t>
            </a:r>
            <a:r>
              <a:rPr lang="en-US" altLang="zh-CN" sz="2400" b="1" dirty="0" err="1">
                <a:latin typeface="Ebrima" panose="02000000000000000000" pitchFamily="2" charset="0"/>
                <a:ea typeface="Ebrima" panose="02000000000000000000" pitchFamily="2" charset="0"/>
                <a:cs typeface="Ebrima" panose="02000000000000000000" pitchFamily="2" charset="0"/>
              </a:rPr>
              <a:t>x×z+y×z</a:t>
            </a:r>
            <a:r>
              <a:rPr lang="en-US" altLang="zh-CN" sz="2400" b="1" dirty="0">
                <a:latin typeface="Ebrima" panose="02000000000000000000" pitchFamily="2" charset="0"/>
                <a:ea typeface="Ebrima" panose="02000000000000000000" pitchFamily="2" charset="0"/>
                <a:cs typeface="Ebrima" panose="02000000000000000000" pitchFamily="2" charset="0"/>
              </a:rPr>
              <a:t>   </a:t>
            </a:r>
            <a:r>
              <a:rPr lang="en-US" altLang="zh-CN" sz="2400" b="1" dirty="0">
                <a:latin typeface="Arial" panose="020B0604020202020204" pitchFamily="34" charset="0"/>
                <a:cs typeface="Arial" panose="020B0604020202020204" pitchFamily="34" charset="0"/>
              </a:rPr>
              <a:t>right ?</a:t>
            </a:r>
            <a:endParaRPr lang="zh-CN"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99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86EEF-5E70-991B-778B-101BBA19D263}"/>
              </a:ext>
            </a:extLst>
          </p:cNvPr>
          <p:cNvSpPr>
            <a:spLocks noGrp="1"/>
          </p:cNvSpPr>
          <p:nvPr>
            <p:ph type="title"/>
          </p:nvPr>
        </p:nvSpPr>
        <p:spPr/>
        <p:txBody>
          <a:bodyPr/>
          <a:lstStyle/>
          <a:p>
            <a:r>
              <a:rPr lang="en-US" altLang="zh-CN" dirty="0"/>
              <a:t>Conferences</a:t>
            </a:r>
            <a:endParaRPr lang="zh-CN" altLang="en-US" dirty="0"/>
          </a:p>
        </p:txBody>
      </p:sp>
      <p:pic>
        <p:nvPicPr>
          <p:cNvPr id="4" name="图片 3">
            <a:extLst>
              <a:ext uri="{FF2B5EF4-FFF2-40B4-BE49-F238E27FC236}">
                <a16:creationId xmlns:a16="http://schemas.microsoft.com/office/drawing/2014/main" id="{C24274A4-3DA1-E89D-5917-FA3C94D5F13E}"/>
              </a:ext>
            </a:extLst>
          </p:cNvPr>
          <p:cNvPicPr>
            <a:picLocks noChangeAspect="1"/>
          </p:cNvPicPr>
          <p:nvPr/>
        </p:nvPicPr>
        <p:blipFill>
          <a:blip r:embed="rId2"/>
          <a:stretch>
            <a:fillRect/>
          </a:stretch>
        </p:blipFill>
        <p:spPr>
          <a:xfrm>
            <a:off x="7045529" y="2324119"/>
            <a:ext cx="4629869" cy="3566266"/>
          </a:xfrm>
          <a:prstGeom prst="rect">
            <a:avLst/>
          </a:prstGeom>
        </p:spPr>
      </p:pic>
      <p:sp>
        <p:nvSpPr>
          <p:cNvPr id="8" name="文本框 7">
            <a:extLst>
              <a:ext uri="{FF2B5EF4-FFF2-40B4-BE49-F238E27FC236}">
                <a16:creationId xmlns:a16="http://schemas.microsoft.com/office/drawing/2014/main" id="{C9F8964D-C0A0-AB2A-EDE2-0583099CAF3C}"/>
              </a:ext>
            </a:extLst>
          </p:cNvPr>
          <p:cNvSpPr txBox="1"/>
          <p:nvPr/>
        </p:nvSpPr>
        <p:spPr>
          <a:xfrm>
            <a:off x="1301495" y="2919296"/>
            <a:ext cx="4390475" cy="1077218"/>
          </a:xfrm>
          <a:prstGeom prst="rect">
            <a:avLst/>
          </a:prstGeom>
          <a:noFill/>
        </p:spPr>
        <p:txBody>
          <a:bodyPr wrap="square">
            <a:spAutoFit/>
          </a:bodyPr>
          <a:lstStyle/>
          <a:p>
            <a:r>
              <a:rPr lang="en-US" altLang="zh-CN" sz="1600" b="1" dirty="0" err="1"/>
              <a:t>Mathlib</a:t>
            </a:r>
            <a:r>
              <a:rPr lang="zh-CN" altLang="en-US" sz="1600" dirty="0"/>
              <a:t>是一个开放源代码项目，旨在为</a:t>
            </a:r>
            <a:r>
              <a:rPr lang="en-US" altLang="zh-CN" sz="1600" dirty="0"/>
              <a:t>Lean </a:t>
            </a:r>
            <a:r>
              <a:rPr lang="zh-CN" altLang="en-US" sz="1600" dirty="0"/>
              <a:t>构建一套完整的数学理论库。 它涵盖了广泛的数学领域，包括算术、代数、几何、逻辑和实分析等，并且还在持续增长中。</a:t>
            </a:r>
          </a:p>
        </p:txBody>
      </p:sp>
      <p:sp>
        <p:nvSpPr>
          <p:cNvPr id="13" name="文本框 12">
            <a:extLst>
              <a:ext uri="{FF2B5EF4-FFF2-40B4-BE49-F238E27FC236}">
                <a16:creationId xmlns:a16="http://schemas.microsoft.com/office/drawing/2014/main" id="{C7D1A81B-C71B-5976-3C2A-E6E53ED4D853}"/>
              </a:ext>
            </a:extLst>
          </p:cNvPr>
          <p:cNvSpPr txBox="1"/>
          <p:nvPr/>
        </p:nvSpPr>
        <p:spPr>
          <a:xfrm>
            <a:off x="7148867" y="1392992"/>
            <a:ext cx="4526531" cy="584775"/>
          </a:xfrm>
          <a:prstGeom prst="rect">
            <a:avLst/>
          </a:prstGeom>
          <a:noFill/>
        </p:spPr>
        <p:txBody>
          <a:bodyPr wrap="square">
            <a:spAutoFit/>
          </a:bodyPr>
          <a:lstStyle/>
          <a:p>
            <a:r>
              <a:rPr lang="en-US" altLang="zh-CN" sz="1600" b="0" i="0" dirty="0" err="1">
                <a:solidFill>
                  <a:srgbClr val="252525"/>
                </a:solidFill>
                <a:effectLst/>
                <a:highlight>
                  <a:srgbClr val="FFFFFF"/>
                </a:highlight>
                <a:latin typeface="Roboto" panose="02000000000000000000" pitchFamily="2" charset="0"/>
              </a:rPr>
              <a:t>Metamath</a:t>
            </a:r>
            <a:r>
              <a:rPr lang="en-US" altLang="zh-CN" sz="1600" b="0" i="0" dirty="0">
                <a:solidFill>
                  <a:srgbClr val="252525"/>
                </a:solidFill>
                <a:effectLst/>
                <a:highlight>
                  <a:srgbClr val="FFFFFF"/>
                </a:highlight>
                <a:latin typeface="Roboto" panose="02000000000000000000" pitchFamily="2" charset="0"/>
              </a:rPr>
              <a:t> </a:t>
            </a:r>
            <a:r>
              <a:rPr lang="zh-CN" altLang="en-US" sz="1600" b="0" i="0" dirty="0">
                <a:solidFill>
                  <a:srgbClr val="252525"/>
                </a:solidFill>
                <a:effectLst/>
                <a:highlight>
                  <a:srgbClr val="FFFFFF"/>
                </a:highlight>
                <a:latin typeface="Roboto" panose="02000000000000000000" pitchFamily="2" charset="0"/>
              </a:rPr>
              <a:t>是一种简单而灵活的计算机可处理语言，支持严格验证、存档和呈现数学证明。</a:t>
            </a:r>
            <a:endParaRPr lang="zh-CN" altLang="en-US" sz="1600" dirty="0"/>
          </a:p>
        </p:txBody>
      </p:sp>
      <p:pic>
        <p:nvPicPr>
          <p:cNvPr id="15" name="图片 14">
            <a:extLst>
              <a:ext uri="{FF2B5EF4-FFF2-40B4-BE49-F238E27FC236}">
                <a16:creationId xmlns:a16="http://schemas.microsoft.com/office/drawing/2014/main" id="{2B0CBEBE-FF77-FCDC-A9C0-64C5CE7BDAEB}"/>
              </a:ext>
            </a:extLst>
          </p:cNvPr>
          <p:cNvPicPr>
            <a:picLocks noChangeAspect="1"/>
          </p:cNvPicPr>
          <p:nvPr/>
        </p:nvPicPr>
        <p:blipFill>
          <a:blip r:embed="rId3"/>
          <a:stretch>
            <a:fillRect/>
          </a:stretch>
        </p:blipFill>
        <p:spPr>
          <a:xfrm>
            <a:off x="1421191" y="4431375"/>
            <a:ext cx="4390476" cy="1047619"/>
          </a:xfrm>
          <a:prstGeom prst="rect">
            <a:avLst/>
          </a:prstGeom>
        </p:spPr>
      </p:pic>
      <p:sp>
        <p:nvSpPr>
          <p:cNvPr id="17" name="文本框 16">
            <a:extLst>
              <a:ext uri="{FF2B5EF4-FFF2-40B4-BE49-F238E27FC236}">
                <a16:creationId xmlns:a16="http://schemas.microsoft.com/office/drawing/2014/main" id="{84B171D6-FF19-3442-D3AE-38D566DEF02F}"/>
              </a:ext>
            </a:extLst>
          </p:cNvPr>
          <p:cNvSpPr txBox="1"/>
          <p:nvPr/>
        </p:nvSpPr>
        <p:spPr>
          <a:xfrm>
            <a:off x="1301495" y="5483883"/>
            <a:ext cx="4629869" cy="584775"/>
          </a:xfrm>
          <a:prstGeom prst="rect">
            <a:avLst/>
          </a:prstGeom>
          <a:noFill/>
        </p:spPr>
        <p:txBody>
          <a:bodyPr wrap="square">
            <a:spAutoFit/>
          </a:bodyPr>
          <a:lstStyle/>
          <a:p>
            <a:r>
              <a:rPr lang="en-US" altLang="zh-CN" sz="1600" b="1" dirty="0"/>
              <a:t>Mizar</a:t>
            </a:r>
            <a:r>
              <a:rPr lang="zh-CN" altLang="en-US" sz="1600" dirty="0"/>
              <a:t> 是一个著名的形式化证明系统，已有几十年的发展历史，拥有一个庞大的数学定理库</a:t>
            </a:r>
          </a:p>
        </p:txBody>
      </p:sp>
      <p:pic>
        <p:nvPicPr>
          <p:cNvPr id="19" name="图片 18">
            <a:extLst>
              <a:ext uri="{FF2B5EF4-FFF2-40B4-BE49-F238E27FC236}">
                <a16:creationId xmlns:a16="http://schemas.microsoft.com/office/drawing/2014/main" id="{5AE1CC6D-70FF-979C-10CA-D2C41DEABF37}"/>
              </a:ext>
            </a:extLst>
          </p:cNvPr>
          <p:cNvPicPr>
            <a:picLocks noChangeAspect="1"/>
          </p:cNvPicPr>
          <p:nvPr/>
        </p:nvPicPr>
        <p:blipFill>
          <a:blip r:embed="rId4"/>
          <a:stretch>
            <a:fillRect/>
          </a:stretch>
        </p:blipFill>
        <p:spPr>
          <a:xfrm>
            <a:off x="1923806" y="841887"/>
            <a:ext cx="3119328" cy="2137248"/>
          </a:xfrm>
          <a:prstGeom prst="rect">
            <a:avLst/>
          </a:prstGeom>
        </p:spPr>
      </p:pic>
    </p:spTree>
    <p:extLst>
      <p:ext uri="{BB962C8B-B14F-4D97-AF65-F5344CB8AC3E}">
        <p14:creationId xmlns:p14="http://schemas.microsoft.com/office/powerpoint/2010/main" val="234820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CCBA54-0CC7-FEED-A908-31CEAB7107BC}"/>
              </a:ext>
            </a:extLst>
          </p:cNvPr>
          <p:cNvSpPr>
            <a:spLocks noGrp="1"/>
          </p:cNvSpPr>
          <p:nvPr>
            <p:ph type="body" sz="quarter" idx="10"/>
          </p:nvPr>
        </p:nvSpPr>
        <p:spPr/>
        <p:txBody>
          <a:bodyPr/>
          <a:lstStyle/>
          <a:p>
            <a:r>
              <a:rPr lang="en-US" altLang="zh-CN" dirty="0"/>
              <a:t>AlphaZero (2018)</a:t>
            </a:r>
            <a:endParaRPr lang="zh-CN" altLang="en-US" dirty="0"/>
          </a:p>
        </p:txBody>
      </p:sp>
      <p:sp>
        <p:nvSpPr>
          <p:cNvPr id="6" name="文本框 5">
            <a:extLst>
              <a:ext uri="{FF2B5EF4-FFF2-40B4-BE49-F238E27FC236}">
                <a16:creationId xmlns:a16="http://schemas.microsoft.com/office/drawing/2014/main" id="{B7AE3A6F-4941-7BC9-4906-803BA56AD1E6}"/>
              </a:ext>
            </a:extLst>
          </p:cNvPr>
          <p:cNvSpPr txBox="1"/>
          <p:nvPr/>
        </p:nvSpPr>
        <p:spPr>
          <a:xfrm>
            <a:off x="500062" y="6043136"/>
            <a:ext cx="11596688" cy="307777"/>
          </a:xfrm>
          <a:prstGeom prst="rect">
            <a:avLst/>
          </a:prstGeom>
          <a:noFill/>
        </p:spPr>
        <p:txBody>
          <a:bodyPr wrap="square">
            <a:spAutoFit/>
          </a:bodyPr>
          <a:lstStyle/>
          <a:p>
            <a:pPr algn="l"/>
            <a:r>
              <a:rPr lang="en-US" altLang="zh-CN" sz="1400" b="0" dirty="0">
                <a:solidFill>
                  <a:srgbClr val="595959"/>
                </a:solidFill>
                <a:effectLst/>
                <a:highlight>
                  <a:srgbClr val="FFFFFF"/>
                </a:highlight>
              </a:rPr>
              <a:t>David Silver et al. , A general reinforcement learning algorithm that masters chess, shogi, and Go through self-play. Science, </a:t>
            </a:r>
            <a:r>
              <a:rPr lang="en-US" altLang="zh-CN" sz="1400" b="1" dirty="0">
                <a:solidFill>
                  <a:srgbClr val="595959"/>
                </a:solidFill>
                <a:effectLst/>
                <a:highlight>
                  <a:srgbClr val="FFFFFF"/>
                </a:highlight>
              </a:rPr>
              <a:t>362</a:t>
            </a:r>
            <a:r>
              <a:rPr lang="en-US" altLang="zh-CN" sz="1400" b="0" dirty="0">
                <a:solidFill>
                  <a:srgbClr val="595959"/>
                </a:solidFill>
                <a:effectLst/>
                <a:highlight>
                  <a:srgbClr val="FFFFFF"/>
                </a:highlight>
              </a:rPr>
              <a:t>,1140-1144(2018).</a:t>
            </a:r>
            <a:endParaRPr lang="zh-CN" altLang="en-US" sz="1400" dirty="0"/>
          </a:p>
        </p:txBody>
      </p:sp>
    </p:spTree>
    <p:extLst>
      <p:ext uri="{BB962C8B-B14F-4D97-AF65-F5344CB8AC3E}">
        <p14:creationId xmlns:p14="http://schemas.microsoft.com/office/powerpoint/2010/main" val="240665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BE6D6-728F-08F2-29BD-ECB7691F2619}"/>
              </a:ext>
            </a:extLst>
          </p:cNvPr>
          <p:cNvSpPr>
            <a:spLocks noGrp="1"/>
          </p:cNvSpPr>
          <p:nvPr>
            <p:ph type="title"/>
          </p:nvPr>
        </p:nvSpPr>
        <p:spPr/>
        <p:txBody>
          <a:bodyPr/>
          <a:lstStyle/>
          <a:p>
            <a:r>
              <a:rPr lang="en-US" altLang="zh-CN" dirty="0"/>
              <a:t>AlphaZero: MCTS</a:t>
            </a:r>
            <a:endParaRPr lang="zh-CN" altLang="en-US" dirty="0"/>
          </a:p>
        </p:txBody>
      </p:sp>
      <p:pic>
        <p:nvPicPr>
          <p:cNvPr id="4" name="图片 3">
            <a:extLst>
              <a:ext uri="{FF2B5EF4-FFF2-40B4-BE49-F238E27FC236}">
                <a16:creationId xmlns:a16="http://schemas.microsoft.com/office/drawing/2014/main" id="{037ABDE1-AB2F-F985-320F-C4120E3B1622}"/>
              </a:ext>
            </a:extLst>
          </p:cNvPr>
          <p:cNvPicPr>
            <a:picLocks noChangeAspect="1"/>
          </p:cNvPicPr>
          <p:nvPr/>
        </p:nvPicPr>
        <p:blipFill>
          <a:blip r:embed="rId3"/>
          <a:stretch>
            <a:fillRect/>
          </a:stretch>
        </p:blipFill>
        <p:spPr>
          <a:xfrm>
            <a:off x="3888685" y="1156767"/>
            <a:ext cx="8010932" cy="3395652"/>
          </a:xfrm>
          <a:prstGeom prst="rect">
            <a:avLst/>
          </a:prstGeom>
        </p:spPr>
      </p:pic>
      <p:pic>
        <p:nvPicPr>
          <p:cNvPr id="8" name="图片 7">
            <a:extLst>
              <a:ext uri="{FF2B5EF4-FFF2-40B4-BE49-F238E27FC236}">
                <a16:creationId xmlns:a16="http://schemas.microsoft.com/office/drawing/2014/main" id="{5E58D4A7-BC1B-E533-D1EE-4CDF82AE4347}"/>
              </a:ext>
            </a:extLst>
          </p:cNvPr>
          <p:cNvPicPr>
            <a:picLocks noChangeAspect="1"/>
          </p:cNvPicPr>
          <p:nvPr/>
        </p:nvPicPr>
        <p:blipFill>
          <a:blip r:embed="rId4"/>
          <a:stretch>
            <a:fillRect/>
          </a:stretch>
        </p:blipFill>
        <p:spPr>
          <a:xfrm>
            <a:off x="4946103" y="4574300"/>
            <a:ext cx="4556701" cy="648151"/>
          </a:xfrm>
          <a:prstGeom prst="rect">
            <a:avLst/>
          </a:prstGeom>
        </p:spPr>
      </p:pic>
      <p:pic>
        <p:nvPicPr>
          <p:cNvPr id="10" name="图片 9">
            <a:extLst>
              <a:ext uri="{FF2B5EF4-FFF2-40B4-BE49-F238E27FC236}">
                <a16:creationId xmlns:a16="http://schemas.microsoft.com/office/drawing/2014/main" id="{2825B291-371B-7931-F657-D8A5B3001245}"/>
              </a:ext>
            </a:extLst>
          </p:cNvPr>
          <p:cNvPicPr>
            <a:picLocks noChangeAspect="1"/>
          </p:cNvPicPr>
          <p:nvPr/>
        </p:nvPicPr>
        <p:blipFill>
          <a:blip r:embed="rId5"/>
          <a:stretch>
            <a:fillRect/>
          </a:stretch>
        </p:blipFill>
        <p:spPr>
          <a:xfrm>
            <a:off x="8053898" y="5106092"/>
            <a:ext cx="3566602" cy="844005"/>
          </a:xfrm>
          <a:prstGeom prst="rect">
            <a:avLst/>
          </a:prstGeom>
        </p:spPr>
      </p:pic>
      <p:sp>
        <p:nvSpPr>
          <p:cNvPr id="12" name="文本框 11">
            <a:extLst>
              <a:ext uri="{FF2B5EF4-FFF2-40B4-BE49-F238E27FC236}">
                <a16:creationId xmlns:a16="http://schemas.microsoft.com/office/drawing/2014/main" id="{E4B05F41-AE4C-1619-4292-0AFDE0911973}"/>
              </a:ext>
            </a:extLst>
          </p:cNvPr>
          <p:cNvSpPr txBox="1"/>
          <p:nvPr/>
        </p:nvSpPr>
        <p:spPr>
          <a:xfrm>
            <a:off x="661988" y="1858810"/>
            <a:ext cx="3052762" cy="400110"/>
          </a:xfrm>
          <a:prstGeom prst="rect">
            <a:avLst/>
          </a:prstGeom>
          <a:noFill/>
        </p:spPr>
        <p:txBody>
          <a:bodyPr wrap="square">
            <a:spAutoFit/>
          </a:bodyPr>
          <a:lstStyle/>
          <a:p>
            <a:r>
              <a:rPr lang="en-US" altLang="zh-CN" sz="2000" b="1" i="0" u="none" strike="noStrike" baseline="0" dirty="0"/>
              <a:t>Monte Carlo Tree Search</a:t>
            </a:r>
            <a:endParaRPr lang="zh-CN" altLang="en-US" sz="2000" b="1" dirty="0"/>
          </a:p>
        </p:txBody>
      </p:sp>
      <p:sp>
        <p:nvSpPr>
          <p:cNvPr id="14" name="文本框 13">
            <a:extLst>
              <a:ext uri="{FF2B5EF4-FFF2-40B4-BE49-F238E27FC236}">
                <a16:creationId xmlns:a16="http://schemas.microsoft.com/office/drawing/2014/main" id="{A2897109-9FB9-A2A9-A5DB-AD70CE56C195}"/>
              </a:ext>
            </a:extLst>
          </p:cNvPr>
          <p:cNvSpPr txBox="1"/>
          <p:nvPr/>
        </p:nvSpPr>
        <p:spPr>
          <a:xfrm>
            <a:off x="661988" y="2614133"/>
            <a:ext cx="3226697" cy="2031325"/>
          </a:xfrm>
          <a:prstGeom prst="rect">
            <a:avLst/>
          </a:prstGeom>
          <a:noFill/>
        </p:spPr>
        <p:txBody>
          <a:bodyPr wrap="square">
            <a:spAutoFit/>
          </a:bodyPr>
          <a:lstStyle/>
          <a:p>
            <a:pPr algn="l"/>
            <a:r>
              <a:rPr lang="en-US" altLang="zh-CN" sz="1800" b="0" i="0" u="none" strike="noStrike" baseline="0" dirty="0">
                <a:solidFill>
                  <a:srgbClr val="C65A11"/>
                </a:solidFill>
                <a:latin typeface="ArialMT"/>
              </a:rPr>
              <a:t>• </a:t>
            </a:r>
            <a:r>
              <a:rPr lang="en-US" altLang="zh-CN" sz="1800" b="0" i="0" u="none" strike="noStrike" baseline="0" dirty="0">
                <a:solidFill>
                  <a:srgbClr val="C65A11"/>
                </a:solidFill>
                <a:latin typeface="Calibri" panose="020F0502020204030204" pitchFamily="34" charset="0"/>
              </a:rPr>
              <a:t>Value Network (Exploit): </a:t>
            </a:r>
            <a:r>
              <a:rPr lang="en-US" altLang="zh-CN" sz="1800" b="0" i="0" u="none" strike="noStrike" baseline="0" dirty="0">
                <a:solidFill>
                  <a:srgbClr val="000000"/>
                </a:solidFill>
                <a:latin typeface="Calibri" panose="020F0502020204030204" pitchFamily="34" charset="0"/>
              </a:rPr>
              <a:t>Helps to evaluate each node to guide Monte Carlo Tree Search</a:t>
            </a:r>
          </a:p>
          <a:p>
            <a:pPr algn="l"/>
            <a:endParaRPr lang="en-US" altLang="zh-CN" dirty="0">
              <a:solidFill>
                <a:srgbClr val="000000"/>
              </a:solidFill>
              <a:latin typeface="Calibri" panose="020F0502020204030204" pitchFamily="34" charset="0"/>
            </a:endParaRPr>
          </a:p>
          <a:p>
            <a:pPr algn="l"/>
            <a:r>
              <a:rPr lang="en-US" altLang="zh-CN" sz="1800" b="0" i="0" u="none" strike="noStrike" baseline="0" dirty="0">
                <a:solidFill>
                  <a:srgbClr val="00B150"/>
                </a:solidFill>
                <a:latin typeface="ArialMT"/>
              </a:rPr>
              <a:t>• </a:t>
            </a:r>
            <a:r>
              <a:rPr lang="en-US" altLang="zh-CN" sz="1800" b="0" i="0" u="none" strike="noStrike" baseline="0" dirty="0">
                <a:solidFill>
                  <a:srgbClr val="00B150"/>
                </a:solidFill>
                <a:latin typeface="Calibri" panose="020F0502020204030204" pitchFamily="34" charset="0"/>
              </a:rPr>
              <a:t>Policy Network (Explore): </a:t>
            </a:r>
            <a:r>
              <a:rPr lang="en-US" altLang="zh-CN" sz="1800" b="0" i="0" u="none" strike="noStrike" baseline="0" dirty="0">
                <a:solidFill>
                  <a:srgbClr val="000000"/>
                </a:solidFill>
                <a:latin typeface="Calibri" panose="020F0502020204030204" pitchFamily="34" charset="0"/>
              </a:rPr>
              <a:t>Helps </a:t>
            </a:r>
            <a:r>
              <a:rPr lang="it-IT" altLang="zh-CN" sz="1800" b="0" i="0" u="none" strike="noStrike" baseline="0" dirty="0">
                <a:solidFill>
                  <a:srgbClr val="000000"/>
                </a:solidFill>
                <a:latin typeface="Calibri" panose="020F0502020204030204" pitchFamily="34" charset="0"/>
              </a:rPr>
              <a:t>to guide Monte Carlo Tree </a:t>
            </a:r>
            <a:r>
              <a:rPr lang="en-US" altLang="zh-CN" sz="1800" b="0" i="0" u="none" strike="noStrike" baseline="0" dirty="0">
                <a:solidFill>
                  <a:srgbClr val="000000"/>
                </a:solidFill>
                <a:latin typeface="Calibri" panose="020F0502020204030204" pitchFamily="34" charset="0"/>
              </a:rPr>
              <a:t>Search to select better actions</a:t>
            </a:r>
            <a:endParaRPr lang="zh-CN" altLang="en-US" dirty="0"/>
          </a:p>
        </p:txBody>
      </p:sp>
      <p:sp>
        <p:nvSpPr>
          <p:cNvPr id="16" name="矩形 15">
            <a:extLst>
              <a:ext uri="{FF2B5EF4-FFF2-40B4-BE49-F238E27FC236}">
                <a16:creationId xmlns:a16="http://schemas.microsoft.com/office/drawing/2014/main" id="{9BADE5D2-0CA5-663D-C6EB-2B6A07FC2964}"/>
              </a:ext>
            </a:extLst>
          </p:cNvPr>
          <p:cNvSpPr/>
          <p:nvPr/>
        </p:nvSpPr>
        <p:spPr>
          <a:xfrm>
            <a:off x="6886575" y="4552419"/>
            <a:ext cx="1057275" cy="531792"/>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91AFEE9-6F04-FDB0-77AB-3E27BE0A7A13}"/>
              </a:ext>
            </a:extLst>
          </p:cNvPr>
          <p:cNvSpPr/>
          <p:nvPr/>
        </p:nvSpPr>
        <p:spPr>
          <a:xfrm>
            <a:off x="8278671" y="4564775"/>
            <a:ext cx="1057275" cy="531792"/>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1478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6E911-7BE4-28D7-A51B-F0C696EEEBE3}"/>
              </a:ext>
            </a:extLst>
          </p:cNvPr>
          <p:cNvSpPr>
            <a:spLocks noGrp="1"/>
          </p:cNvSpPr>
          <p:nvPr>
            <p:ph type="title"/>
          </p:nvPr>
        </p:nvSpPr>
        <p:spPr/>
        <p:txBody>
          <a:bodyPr/>
          <a:lstStyle/>
          <a:p>
            <a:r>
              <a:rPr lang="en-US" altLang="zh-CN" dirty="0"/>
              <a:t>AlphaZero: Training</a:t>
            </a:r>
            <a:endParaRPr lang="zh-CN" altLang="en-US" dirty="0"/>
          </a:p>
        </p:txBody>
      </p:sp>
      <p:sp>
        <p:nvSpPr>
          <p:cNvPr id="6" name="文本框 5">
            <a:extLst>
              <a:ext uri="{FF2B5EF4-FFF2-40B4-BE49-F238E27FC236}">
                <a16:creationId xmlns:a16="http://schemas.microsoft.com/office/drawing/2014/main" id="{500E0A0D-A15E-B047-4D95-153AEBB28BD4}"/>
              </a:ext>
            </a:extLst>
          </p:cNvPr>
          <p:cNvSpPr txBox="1"/>
          <p:nvPr/>
        </p:nvSpPr>
        <p:spPr>
          <a:xfrm>
            <a:off x="1135975" y="1205868"/>
            <a:ext cx="6104466" cy="523220"/>
          </a:xfrm>
          <a:prstGeom prst="rect">
            <a:avLst/>
          </a:prstGeom>
          <a:noFill/>
        </p:spPr>
        <p:txBody>
          <a:bodyPr wrap="square">
            <a:spAutoFit/>
          </a:bodyPr>
          <a:lstStyle/>
          <a:p>
            <a:r>
              <a:rPr lang="en-US" altLang="zh-CN" sz="2800" b="1" dirty="0"/>
              <a:t>Learning via Self Play</a:t>
            </a:r>
          </a:p>
        </p:txBody>
      </p:sp>
      <p:pic>
        <p:nvPicPr>
          <p:cNvPr id="10" name="图片 9">
            <a:extLst>
              <a:ext uri="{FF2B5EF4-FFF2-40B4-BE49-F238E27FC236}">
                <a16:creationId xmlns:a16="http://schemas.microsoft.com/office/drawing/2014/main" id="{306F3EA6-48F9-CAFB-2E49-998EF829CD74}"/>
              </a:ext>
            </a:extLst>
          </p:cNvPr>
          <p:cNvPicPr>
            <a:picLocks noChangeAspect="1"/>
          </p:cNvPicPr>
          <p:nvPr/>
        </p:nvPicPr>
        <p:blipFill>
          <a:blip r:embed="rId2"/>
          <a:stretch>
            <a:fillRect/>
          </a:stretch>
        </p:blipFill>
        <p:spPr>
          <a:xfrm>
            <a:off x="1135975" y="2082800"/>
            <a:ext cx="4440136" cy="3962400"/>
          </a:xfrm>
          <a:prstGeom prst="rect">
            <a:avLst/>
          </a:prstGeom>
        </p:spPr>
      </p:pic>
      <p:sp>
        <p:nvSpPr>
          <p:cNvPr id="12" name="文本框 11">
            <a:extLst>
              <a:ext uri="{FF2B5EF4-FFF2-40B4-BE49-F238E27FC236}">
                <a16:creationId xmlns:a16="http://schemas.microsoft.com/office/drawing/2014/main" id="{10C43559-B2B9-B296-1BFF-E8FAD8D49DF4}"/>
              </a:ext>
            </a:extLst>
          </p:cNvPr>
          <p:cNvSpPr txBox="1"/>
          <p:nvPr/>
        </p:nvSpPr>
        <p:spPr>
          <a:xfrm>
            <a:off x="6375400" y="2167467"/>
            <a:ext cx="5596467" cy="2031325"/>
          </a:xfrm>
          <a:prstGeom prst="rect">
            <a:avLst/>
          </a:prstGeom>
          <a:noFill/>
        </p:spPr>
        <p:txBody>
          <a:bodyPr wrap="square">
            <a:spAutoFit/>
          </a:bodyPr>
          <a:lstStyle/>
          <a:p>
            <a:pPr marL="285750" indent="-285750" algn="l">
              <a:buFont typeface="Arial" panose="020B0604020202020204" pitchFamily="34" charset="0"/>
              <a:buChar char="•"/>
            </a:pPr>
            <a:r>
              <a:rPr lang="en-US" altLang="zh-CN" sz="1800" b="0" i="0" u="none" strike="noStrike" baseline="0" dirty="0">
                <a:latin typeface="Calibri" panose="020F0502020204030204" pitchFamily="34" charset="0"/>
              </a:rPr>
              <a:t>Generate data using self-play games</a:t>
            </a:r>
          </a:p>
          <a:p>
            <a:pPr marL="285750" indent="-285750" algn="l">
              <a:buFont typeface="Arial" panose="020B0604020202020204" pitchFamily="34" charset="0"/>
              <a:buChar char="•"/>
            </a:pPr>
            <a:endParaRPr lang="en-US" altLang="zh-CN" sz="18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altLang="zh-CN" sz="1800" b="0" i="0" u="none" strike="noStrike" baseline="0" dirty="0">
                <a:latin typeface="Calibri" panose="020F0502020204030204" pitchFamily="34" charset="0"/>
              </a:rPr>
              <a:t>Train so that policy network </a:t>
            </a:r>
            <a:r>
              <a:rPr lang="en-US" altLang="zh-CN" sz="1800" b="1" i="1" u="none" strike="noStrike" baseline="0" dirty="0">
                <a:latin typeface="Calibri-BoldItalic"/>
              </a:rPr>
              <a:t>p </a:t>
            </a:r>
            <a:r>
              <a:rPr lang="en-US" altLang="zh-CN" sz="1800" b="0" i="0" u="none" strike="noStrike" baseline="0" dirty="0">
                <a:latin typeface="Calibri" panose="020F0502020204030204" pitchFamily="34" charset="0"/>
              </a:rPr>
              <a:t>mimics the improved policy distribution </a:t>
            </a:r>
            <a:r>
              <a:rPr lang="zh-CN" altLang="en-US" sz="1800" b="0" i="0" u="none" strike="noStrike" baseline="0" dirty="0">
                <a:latin typeface="CambriaMath"/>
              </a:rPr>
              <a:t>𝝅 </a:t>
            </a:r>
            <a:r>
              <a:rPr lang="en-US" altLang="zh-CN" sz="1800" b="0" i="0" u="none" strike="noStrike" baseline="0" dirty="0">
                <a:latin typeface="Calibri" panose="020F0502020204030204" pitchFamily="34" charset="0"/>
              </a:rPr>
              <a:t>generated by MCTS</a:t>
            </a:r>
          </a:p>
          <a:p>
            <a:pPr marL="285750" indent="-285750" algn="l">
              <a:buFont typeface="Arial" panose="020B0604020202020204" pitchFamily="34" charset="0"/>
              <a:buChar char="•"/>
            </a:pPr>
            <a:endParaRPr lang="en-US" altLang="zh-CN" sz="18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altLang="zh-CN" sz="1800" b="0" i="0" u="none" strike="noStrike" baseline="0" dirty="0">
                <a:latin typeface="Calibri" panose="020F0502020204030204" pitchFamily="34" charset="0"/>
              </a:rPr>
              <a:t>Train so that value network output </a:t>
            </a:r>
            <a:r>
              <a:rPr lang="en-US" altLang="zh-CN" sz="1800" b="1" i="1" u="none" strike="noStrike" baseline="0" dirty="0">
                <a:latin typeface="Calibri-BoldItalic"/>
              </a:rPr>
              <a:t>v </a:t>
            </a:r>
            <a:r>
              <a:rPr lang="en-US" altLang="zh-CN" sz="1800" b="0" i="0" u="none" strike="noStrike" baseline="0" dirty="0">
                <a:latin typeface="Calibri" panose="020F0502020204030204" pitchFamily="34" charset="0"/>
              </a:rPr>
              <a:t>matches the game outcome </a:t>
            </a:r>
            <a:r>
              <a:rPr lang="en-US" altLang="zh-CN" sz="1800" b="1" i="1" u="none" strike="noStrike" baseline="0" dirty="0">
                <a:latin typeface="Calibri-BoldItalic"/>
              </a:rPr>
              <a:t>z </a:t>
            </a:r>
            <a:r>
              <a:rPr lang="en-US" altLang="zh-CN" sz="1800" b="0" i="0" u="none" strike="noStrike" baseline="0" dirty="0">
                <a:latin typeface="Calibri" panose="020F0502020204030204" pitchFamily="34" charset="0"/>
              </a:rPr>
              <a:t>for all time steps</a:t>
            </a:r>
          </a:p>
        </p:txBody>
      </p:sp>
      <p:pic>
        <p:nvPicPr>
          <p:cNvPr id="14" name="图片 13">
            <a:extLst>
              <a:ext uri="{FF2B5EF4-FFF2-40B4-BE49-F238E27FC236}">
                <a16:creationId xmlns:a16="http://schemas.microsoft.com/office/drawing/2014/main" id="{6AC72B77-7C17-F856-356A-1768230DB80B}"/>
              </a:ext>
            </a:extLst>
          </p:cNvPr>
          <p:cNvPicPr>
            <a:picLocks noChangeAspect="1"/>
          </p:cNvPicPr>
          <p:nvPr/>
        </p:nvPicPr>
        <p:blipFill>
          <a:blip r:embed="rId3"/>
          <a:stretch>
            <a:fillRect/>
          </a:stretch>
        </p:blipFill>
        <p:spPr>
          <a:xfrm>
            <a:off x="6675158" y="4614059"/>
            <a:ext cx="4170642" cy="616530"/>
          </a:xfrm>
          <a:prstGeom prst="rect">
            <a:avLst/>
          </a:prstGeom>
        </p:spPr>
      </p:pic>
    </p:spTree>
    <p:extLst>
      <p:ext uri="{BB962C8B-B14F-4D97-AF65-F5344CB8AC3E}">
        <p14:creationId xmlns:p14="http://schemas.microsoft.com/office/powerpoint/2010/main" val="287412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C440621-9FCB-5B5B-B92E-5E03C66D1EB3}"/>
              </a:ext>
            </a:extLst>
          </p:cNvPr>
          <p:cNvSpPr>
            <a:spLocks noGrp="1"/>
          </p:cNvSpPr>
          <p:nvPr>
            <p:ph type="body" sz="quarter" idx="10"/>
          </p:nvPr>
        </p:nvSpPr>
        <p:spPr/>
        <p:txBody>
          <a:bodyPr/>
          <a:lstStyle/>
          <a:p>
            <a:r>
              <a:rPr lang="en-US" altLang="zh-CN" dirty="0" err="1"/>
              <a:t>HyperTree</a:t>
            </a:r>
            <a:r>
              <a:rPr lang="en-US" altLang="zh-CN" dirty="0"/>
              <a:t> Proof Search (2022)</a:t>
            </a:r>
            <a:endParaRPr lang="zh-CN" altLang="en-US" dirty="0"/>
          </a:p>
        </p:txBody>
      </p:sp>
      <p:sp>
        <p:nvSpPr>
          <p:cNvPr id="3" name="文本框 2">
            <a:extLst>
              <a:ext uri="{FF2B5EF4-FFF2-40B4-BE49-F238E27FC236}">
                <a16:creationId xmlns:a16="http://schemas.microsoft.com/office/drawing/2014/main" id="{EB1AE267-1AFC-2570-0C76-62257D5DA9EF}"/>
              </a:ext>
            </a:extLst>
          </p:cNvPr>
          <p:cNvSpPr txBox="1"/>
          <p:nvPr/>
        </p:nvSpPr>
        <p:spPr>
          <a:xfrm>
            <a:off x="500062" y="6043136"/>
            <a:ext cx="11596688" cy="307777"/>
          </a:xfrm>
          <a:prstGeom prst="rect">
            <a:avLst/>
          </a:prstGeom>
          <a:noFill/>
        </p:spPr>
        <p:txBody>
          <a:bodyPr wrap="square">
            <a:spAutoFit/>
          </a:bodyPr>
          <a:lstStyle/>
          <a:p>
            <a:pPr algn="l"/>
            <a:r>
              <a:rPr lang="en-US" altLang="zh-CN" sz="1400" b="0" dirty="0" err="1">
                <a:solidFill>
                  <a:srgbClr val="595959"/>
                </a:solidFill>
                <a:effectLst/>
                <a:highlight>
                  <a:srgbClr val="FFFFFF"/>
                </a:highlight>
              </a:rPr>
              <a:t>Lample</a:t>
            </a:r>
            <a:r>
              <a:rPr lang="en-US" altLang="zh-CN" sz="1400" b="0" dirty="0">
                <a:solidFill>
                  <a:srgbClr val="595959"/>
                </a:solidFill>
                <a:effectLst/>
                <a:highlight>
                  <a:srgbClr val="FFFFFF"/>
                </a:highlight>
              </a:rPr>
              <a:t>, G. et al. </a:t>
            </a:r>
            <a:r>
              <a:rPr lang="en-US" altLang="zh-CN" sz="1400" b="0" dirty="0" err="1">
                <a:solidFill>
                  <a:srgbClr val="595959"/>
                </a:solidFill>
                <a:effectLst/>
                <a:highlight>
                  <a:srgbClr val="FFFFFF"/>
                </a:highlight>
              </a:rPr>
              <a:t>HyperTree</a:t>
            </a:r>
            <a:r>
              <a:rPr lang="en-US" altLang="zh-CN" sz="1400" b="0" dirty="0">
                <a:solidFill>
                  <a:srgbClr val="595959"/>
                </a:solidFill>
                <a:effectLst/>
                <a:highlight>
                  <a:srgbClr val="FFFFFF"/>
                </a:highlight>
              </a:rPr>
              <a:t> Proof Search for Neural Theorem Proving. Advances in Neural Information Processing Systems 35, 26337–26349 (2022).</a:t>
            </a:r>
            <a:endParaRPr lang="zh-CN" altLang="en-US" sz="1400" dirty="0"/>
          </a:p>
        </p:txBody>
      </p:sp>
    </p:spTree>
    <p:extLst>
      <p:ext uri="{BB962C8B-B14F-4D97-AF65-F5344CB8AC3E}">
        <p14:creationId xmlns:p14="http://schemas.microsoft.com/office/powerpoint/2010/main" val="331205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D419D-A3C9-4470-906B-53A76A56509D}"/>
              </a:ext>
            </a:extLst>
          </p:cNvPr>
          <p:cNvSpPr>
            <a:spLocks noGrp="1"/>
          </p:cNvSpPr>
          <p:nvPr>
            <p:ph type="title"/>
          </p:nvPr>
        </p:nvSpPr>
        <p:spPr/>
        <p:txBody>
          <a:bodyPr/>
          <a:lstStyle/>
          <a:p>
            <a:r>
              <a:rPr lang="en-US" altLang="zh-CN" dirty="0" err="1"/>
              <a:t>HyperTree</a:t>
            </a:r>
            <a:r>
              <a:rPr lang="en-US" altLang="zh-CN" dirty="0"/>
              <a:t> Proof Search: Overview</a:t>
            </a:r>
            <a:endParaRPr lang="zh-CN" altLang="en-US" dirty="0"/>
          </a:p>
        </p:txBody>
      </p:sp>
      <p:pic>
        <p:nvPicPr>
          <p:cNvPr id="4" name="图片 3">
            <a:extLst>
              <a:ext uri="{FF2B5EF4-FFF2-40B4-BE49-F238E27FC236}">
                <a16:creationId xmlns:a16="http://schemas.microsoft.com/office/drawing/2014/main" id="{75572228-22F6-F963-95F5-8080FEE2A7A3}"/>
              </a:ext>
            </a:extLst>
          </p:cNvPr>
          <p:cNvPicPr>
            <a:picLocks noChangeAspect="1"/>
          </p:cNvPicPr>
          <p:nvPr/>
        </p:nvPicPr>
        <p:blipFill>
          <a:blip r:embed="rId3"/>
          <a:stretch>
            <a:fillRect/>
          </a:stretch>
        </p:blipFill>
        <p:spPr>
          <a:xfrm>
            <a:off x="972456" y="1960864"/>
            <a:ext cx="10247088" cy="3296936"/>
          </a:xfrm>
          <a:prstGeom prst="rect">
            <a:avLst/>
          </a:prstGeom>
        </p:spPr>
      </p:pic>
    </p:spTree>
    <p:extLst>
      <p:ext uri="{BB962C8B-B14F-4D97-AF65-F5344CB8AC3E}">
        <p14:creationId xmlns:p14="http://schemas.microsoft.com/office/powerpoint/2010/main" val="3189429072"/>
      </p:ext>
    </p:extLst>
  </p:cSld>
  <p:clrMapOvr>
    <a:masterClrMapping/>
  </p:clrMapOvr>
</p:sld>
</file>

<file path=ppt/theme/theme1.xml><?xml version="1.0" encoding="utf-8"?>
<a:theme xmlns:a="http://schemas.openxmlformats.org/drawingml/2006/main" name="Office 主题​​">
  <a:themeElements>
    <a:clrScheme name="自定义 2">
      <a:dk1>
        <a:srgbClr val="000000"/>
      </a:dk1>
      <a:lt1>
        <a:srgbClr val="FFFFFF"/>
      </a:lt1>
      <a:dk2>
        <a:srgbClr val="44546A"/>
      </a:dk2>
      <a:lt2>
        <a:srgbClr val="E7E6E6"/>
      </a:lt2>
      <a:accent1>
        <a:srgbClr val="4472C4"/>
      </a:accent1>
      <a:accent2>
        <a:srgbClr val="ED7D31"/>
      </a:accent2>
      <a:accent3>
        <a:srgbClr val="6A005F"/>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6628</TotalTime>
  <Words>1168</Words>
  <Application>Microsoft Office PowerPoint</Application>
  <PresentationFormat>宽屏</PresentationFormat>
  <Paragraphs>117</Paragraphs>
  <Slides>19</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3ds ExtraLight</vt:lpstr>
      <vt:lpstr>3ds Light</vt:lpstr>
      <vt:lpstr>ArialMT</vt:lpstr>
      <vt:lpstr>Calibri-BoldItalic</vt:lpstr>
      <vt:lpstr>Calibri-Light</vt:lpstr>
      <vt:lpstr>CambriaMath</vt:lpstr>
      <vt:lpstr>等线</vt:lpstr>
      <vt:lpstr>等线 Light</vt:lpstr>
      <vt:lpstr>Arial</vt:lpstr>
      <vt:lpstr>Bradley Hand ITC</vt:lpstr>
      <vt:lpstr>Calibri</vt:lpstr>
      <vt:lpstr>Candara Light</vt:lpstr>
      <vt:lpstr>Ebrima</vt:lpstr>
      <vt:lpstr>MS Reference Sans Serif</vt:lpstr>
      <vt:lpstr>Roboto</vt:lpstr>
      <vt:lpstr>Wingdings</vt:lpstr>
      <vt:lpstr>Office 主题​​</vt:lpstr>
      <vt:lpstr>Automated Theorem Proving, ATP</vt:lpstr>
      <vt:lpstr>PowerPoint 演示文稿</vt:lpstr>
      <vt:lpstr>History of Automated Theorem Proving</vt:lpstr>
      <vt:lpstr>Conferences</vt:lpstr>
      <vt:lpstr>PowerPoint 演示文稿</vt:lpstr>
      <vt:lpstr>AlphaZero: MCTS</vt:lpstr>
      <vt:lpstr>AlphaZero: Training</vt:lpstr>
      <vt:lpstr>PowerPoint 演示文稿</vt:lpstr>
      <vt:lpstr>HyperTree Proof Search: Overview</vt:lpstr>
      <vt:lpstr>HyperTree Proof Search: Challenges</vt:lpstr>
      <vt:lpstr>HyperTree Proof Search: Contributions</vt:lpstr>
      <vt:lpstr>HyperTree Proof Search: Examples</vt:lpstr>
      <vt:lpstr>HyperTree Proof Search: Rules of equations</vt:lpstr>
      <vt:lpstr>HyperTree Proof Search</vt:lpstr>
      <vt:lpstr>PowerPoint 演示文稿</vt:lpstr>
      <vt:lpstr>MINIMO: Overview</vt:lpstr>
      <vt:lpstr>MINIMO: Congecturing</vt:lpstr>
      <vt:lpstr>MINIMO: Hindsight Experience Replay (HER)</vt:lpstr>
      <vt:lpstr>MINIMO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Inductive Logic Programming in a Nutshell</dc:title>
  <dc:creator>何语丛</dc:creator>
  <cp:lastModifiedBy>Yucong He</cp:lastModifiedBy>
  <cp:revision>9</cp:revision>
  <dcterms:created xsi:type="dcterms:W3CDTF">2024-04-07T12:01:36Z</dcterms:created>
  <dcterms:modified xsi:type="dcterms:W3CDTF">2024-07-26T04:54:45Z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2052-11.1.0.11719</vt:lpwstr>
  </property>
</Properties>
</file>