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58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8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image" Target="../media/image1.jpeg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0" name="图片 99"/>
          <p:cNvPicPr/>
          <p:nvPr userDrawn="1"/>
        </p:nvPicPr>
        <p:blipFill>
          <a:blip r:embed="rId17"/>
          <a:stretch>
            <a:fillRect/>
          </a:stretch>
        </p:blipFill>
        <p:spPr>
          <a:xfrm>
            <a:off x="10213340" y="92075"/>
            <a:ext cx="2252980" cy="13982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Contextual Markov Decision Processes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Zhou Zhenyu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Solution:CECE general framework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2578100"/>
            <a:ext cx="5557520" cy="204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370" y="1911985"/>
            <a:ext cx="5639435" cy="362839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2275" y="3769995"/>
            <a:ext cx="4733290" cy="307975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0ba2d128632200aca6c65e8437ab961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05" y="2462530"/>
            <a:ext cx="5868670" cy="18440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7905" y="2319020"/>
            <a:ext cx="5869305" cy="2304415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Solution:CECE general framework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2578100"/>
            <a:ext cx="5557520" cy="204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370" y="1911985"/>
            <a:ext cx="5639435" cy="362839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4650" y="4246245"/>
            <a:ext cx="4070985" cy="307975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2472690"/>
            <a:ext cx="5514340" cy="16821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22695" y="2318385"/>
            <a:ext cx="5487035" cy="1928495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Experiment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Setting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of CECE cluster part: K=5,|S|=100,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|A|=2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When the trajectories are perfectly clustered, for each context the entropy will be 0!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 descr="ccdd68ca2b258736f00196adc74db1a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3395980"/>
            <a:ext cx="5248275" cy="2514600"/>
          </a:xfrm>
          <a:prstGeom prst="rect">
            <a:avLst/>
          </a:prstGeom>
        </p:spPr>
      </p:pic>
      <p:pic>
        <p:nvPicPr>
          <p:cNvPr id="5" name="图片 4" descr="329fb8f1ed9d9e891443a34fb5539e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3395980"/>
            <a:ext cx="5076825" cy="26670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663950" y="3031490"/>
            <a:ext cx="2663190" cy="1485265"/>
            <a:chOff x="5770" y="4774"/>
            <a:chExt cx="4194" cy="2339"/>
          </a:xfrm>
        </p:grpSpPr>
        <p:sp>
          <p:nvSpPr>
            <p:cNvPr id="6" name="文本框 5"/>
            <p:cNvSpPr txBox="1"/>
            <p:nvPr/>
          </p:nvSpPr>
          <p:spPr>
            <a:xfrm>
              <a:off x="6166" y="4774"/>
              <a:ext cx="379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P</a:t>
              </a:r>
              <a:r>
                <a:rPr lang="zh-CN" altLang="en-US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hase</a:t>
              </a:r>
              <a:r>
                <a:rPr lang="en-US" altLang="zh-CN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 T</a:t>
              </a:r>
              <a:r>
                <a:rPr lang="zh-CN" altLang="en-US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ransition</a:t>
              </a:r>
              <a:r>
                <a:rPr lang="en-US" altLang="zh-CN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!</a:t>
              </a:r>
              <a:endParaRPr lang="en-US" altLang="zh-CN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5770" y="5499"/>
              <a:ext cx="1323" cy="1614"/>
            </a:xfrm>
            <a:prstGeom prst="straightConnector1">
              <a:avLst/>
            </a:prstGeom>
            <a:ln w="635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 1-Conclusion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is a phase transition in the clustering performance with respect to T（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4000-8000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the trajectories are too short, the clustering will fail even when increasing the number of episodes.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the trajectories are sufficiently long, additional episodes improve the clustering quality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 descr="ccdd68ca2b258736f00196adc74db1a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4075430"/>
            <a:ext cx="5248275" cy="2514600"/>
          </a:xfrm>
          <a:prstGeom prst="rect">
            <a:avLst/>
          </a:prstGeom>
        </p:spPr>
      </p:pic>
      <p:pic>
        <p:nvPicPr>
          <p:cNvPr id="5" name="图片 4" descr="329fb8f1ed9d9e891443a34fb5539e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4075430"/>
            <a:ext cx="5076825" cy="26670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663950" y="3710940"/>
            <a:ext cx="2663190" cy="1485265"/>
            <a:chOff x="5770" y="4774"/>
            <a:chExt cx="4194" cy="2339"/>
          </a:xfrm>
        </p:grpSpPr>
        <p:sp>
          <p:nvSpPr>
            <p:cNvPr id="6" name="文本框 5"/>
            <p:cNvSpPr txBox="1"/>
            <p:nvPr/>
          </p:nvSpPr>
          <p:spPr>
            <a:xfrm>
              <a:off x="6166" y="4774"/>
              <a:ext cx="379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P</a:t>
              </a:r>
              <a:r>
                <a:rPr lang="zh-CN" altLang="en-US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hase</a:t>
              </a:r>
              <a:r>
                <a:rPr lang="en-US" altLang="zh-CN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 T</a:t>
              </a:r>
              <a:r>
                <a:rPr lang="zh-CN" altLang="en-US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ransition</a:t>
              </a:r>
              <a:r>
                <a:rPr lang="en-US" altLang="zh-CN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!</a:t>
              </a:r>
              <a:endParaRPr lang="en-US" altLang="zh-CN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5770" y="5499"/>
              <a:ext cx="1323" cy="1614"/>
            </a:xfrm>
            <a:prstGeom prst="straightConnector1">
              <a:avLst/>
            </a:prstGeom>
            <a:ln w="635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Experiment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Setting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of full CECE: K=20,|S|=100,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|A|=4,H=100,T=2000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图片 8" descr="d916878cfd23dbbe405a93fca1bb0a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2179320"/>
            <a:ext cx="5972810" cy="452882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059305" y="4221480"/>
            <a:ext cx="2877820" cy="1424940"/>
            <a:chOff x="5770" y="4774"/>
            <a:chExt cx="4522" cy="2339"/>
          </a:xfrm>
        </p:grpSpPr>
        <p:sp>
          <p:nvSpPr>
            <p:cNvPr id="11" name="文本框 10"/>
            <p:cNvSpPr txBox="1"/>
            <p:nvPr/>
          </p:nvSpPr>
          <p:spPr>
            <a:xfrm>
              <a:off x="6166" y="4774"/>
              <a:ext cx="4126" cy="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Interesting Result</a:t>
              </a:r>
              <a:r>
                <a:rPr lang="en-US" altLang="zh-CN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!</a:t>
              </a:r>
              <a:endParaRPr lang="en-US" altLang="zh-CN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5770" y="5499"/>
              <a:ext cx="1323" cy="1614"/>
            </a:xfrm>
            <a:prstGeom prst="straightConnector1">
              <a:avLst/>
            </a:prstGeom>
            <a:ln w="6350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910" y="2840355"/>
            <a:ext cx="5469890" cy="1687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/>
        </p:nvSpPr>
        <p:spPr>
          <a:xfrm>
            <a:off x="10582275" y="3625215"/>
            <a:ext cx="1102995" cy="315595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65545" y="3940175"/>
            <a:ext cx="1364615" cy="281305"/>
          </a:xfrm>
          <a:prstGeom prst="rect">
            <a:avLst/>
          </a:prstGeom>
          <a:solidFill>
            <a:srgbClr val="92D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10245" y="3940175"/>
            <a:ext cx="3374390" cy="281305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64910" y="4221480"/>
            <a:ext cx="1710690" cy="281305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119110" y="3005455"/>
            <a:ext cx="425450" cy="168275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19110" y="2764790"/>
            <a:ext cx="425450" cy="240665"/>
          </a:xfrm>
          <a:prstGeom prst="rect">
            <a:avLst/>
          </a:prstGeom>
          <a:solidFill>
            <a:schemeClr val="accent4">
              <a:lumMod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The computational complexity of the current algorithm is too high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!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Reward oriented context classification can lead to improved overall regret.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Other schemes to solve CMDPs……such as POMDPs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？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Thanx</a:t>
            </a:r>
            <a:r>
              <a:rPr lang="zh-CN" altLang="en-US"/>
              <a:t>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zh-CN">
                <a:sym typeface="+mn-ea"/>
              </a:rPr>
              <a:t>Contextual Markov Decision Processes</a:t>
            </a:r>
            <a:endParaRPr lang="zh-CN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653540"/>
            <a:ext cx="10968990" cy="459613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en-US" altLang="zh-CN" sz="36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Introduction</a:t>
            </a:r>
            <a:endParaRPr lang="en-US" altLang="zh-CN" sz="36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Problem Definition</a:t>
            </a:r>
            <a:endParaRPr lang="en-US" altLang="zh-CN" sz="36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Solution:CECE general framework</a:t>
            </a:r>
            <a:endParaRPr lang="en-US" altLang="zh-CN" sz="36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Experiments</a:t>
            </a:r>
            <a:endParaRPr lang="en-US" altLang="zh-CN" sz="36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36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pic>
        <p:nvPicPr>
          <p:cNvPr id="4" name="内容占位符 3" descr="0d3aff4c-1b2e-4f14-a658-2596df515ff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0730" y="1428115"/>
            <a:ext cx="4854575" cy="4077335"/>
          </a:xfrm>
          <a:prstGeom prst="rect">
            <a:avLst/>
          </a:prstGeom>
        </p:spPr>
      </p:pic>
      <p:pic>
        <p:nvPicPr>
          <p:cNvPr id="5" name="图片 4" descr="92fb184d6beac9fffddd4a4cb60b540f"/>
          <p:cNvPicPr>
            <a:picLocks noChangeAspect="1"/>
          </p:cNvPicPr>
          <p:nvPr/>
        </p:nvPicPr>
        <p:blipFill>
          <a:blip r:embed="rId3"/>
          <a:srcRect t="6082"/>
          <a:stretch>
            <a:fillRect/>
          </a:stretch>
        </p:blipFill>
        <p:spPr>
          <a:xfrm>
            <a:off x="1187450" y="5619750"/>
            <a:ext cx="4000500" cy="50990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805170" y="1914525"/>
            <a:ext cx="6202045" cy="3705225"/>
            <a:chOff x="9142" y="3015"/>
            <a:chExt cx="9767" cy="5835"/>
          </a:xfrm>
        </p:grpSpPr>
        <p:pic>
          <p:nvPicPr>
            <p:cNvPr id="6" name="图片 5" descr="5225db3fdc33191a7f92e28ccd6d94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4412"/>
              <a:ext cx="9090" cy="25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585" y="3015"/>
              <a:ext cx="9325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latin typeface="Times New Roman" panose="02020603050405020304" charset="0"/>
                  <a:cs typeface="Times New Roman" panose="02020603050405020304" charset="0"/>
                </a:rPr>
                <a:t> In general, the</a:t>
              </a:r>
              <a:r>
                <a:rPr lang="en-US" altLang="zh-CN" sz="28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zh-CN" altLang="en-US" sz="2800">
                  <a:latin typeface="Times New Roman" panose="02020603050405020304" charset="0"/>
                  <a:cs typeface="Times New Roman" panose="02020603050405020304" charset="0"/>
                </a:rPr>
                <a:t>learner</a:t>
              </a:r>
              <a:r>
                <a:rPr lang="en-US" altLang="zh-CN" sz="2800">
                  <a:latin typeface="Times New Roman" panose="02020603050405020304" charset="0"/>
                  <a:cs typeface="Times New Roman" panose="02020603050405020304" charset="0"/>
                </a:rPr>
                <a:t>’</a:t>
              </a:r>
              <a:r>
                <a:rPr lang="zh-CN" altLang="en-US" sz="2800">
                  <a:latin typeface="Times New Roman" panose="02020603050405020304" charset="0"/>
                  <a:cs typeface="Times New Roman" panose="02020603050405020304" charset="0"/>
                </a:rPr>
                <a:t>s goal is to maximize the following value function</a:t>
              </a:r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:</a:t>
              </a:r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585" y="6962"/>
              <a:ext cx="8922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where the expectation is taken over trajectories with respect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to the policy µ(a|x) and the initial distribution π0</a:t>
              </a:r>
              <a:r>
                <a:rPr lang="zh-CN" altLang="en-US"/>
                <a:t>.</a:t>
              </a:r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/>
        </p:nvPicPr>
        <p:blipFill>
          <a:blip r:embed="rId1">
            <a:alphaModFix amt="50000"/>
          </a:blip>
          <a:srcRect l="975" t="194" r="21031" b="13824"/>
          <a:stretch>
            <a:fillRect/>
          </a:stretch>
        </p:blipFill>
        <p:spPr>
          <a:xfrm>
            <a:off x="6229350" y="1410970"/>
            <a:ext cx="2211705" cy="1626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>
            <a:alphaModFix amt="50000"/>
          </a:blip>
          <a:srcRect l="819" t="807" r="7821" b="-807"/>
          <a:stretch>
            <a:fillRect/>
          </a:stretch>
        </p:blipFill>
        <p:spPr>
          <a:xfrm>
            <a:off x="821690" y="1398270"/>
            <a:ext cx="2262505" cy="1652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Introduction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60400" y="2247900"/>
            <a:ext cx="802640" cy="802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initial state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563370" y="2249805"/>
            <a:ext cx="1520825" cy="8007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Push shopping ads</a:t>
            </a:r>
            <a:endParaRPr lang="zh-CN" altLang="en-US" sz="12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184525" y="1940560"/>
            <a:ext cx="486410" cy="622935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184525" y="2731770"/>
            <a:ext cx="466090" cy="669290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18780000">
            <a:off x="2901315" y="1990725"/>
            <a:ext cx="762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accent4">
                    <a:lumMod val="50000"/>
                  </a:schemeClr>
                </a:solidFill>
                <a:sym typeface="+mn-ea"/>
              </a:rPr>
              <a:t>p=0.6</a:t>
            </a:r>
            <a:endParaRPr lang="en-US" altLang="zh-CN" sz="16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3300000">
            <a:off x="3148330" y="2778125"/>
            <a:ext cx="762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accent4">
                    <a:lumMod val="50000"/>
                  </a:schemeClr>
                </a:solidFill>
                <a:sym typeface="+mn-ea"/>
              </a:rPr>
              <a:t>p=0.4</a:t>
            </a:r>
            <a:endParaRPr lang="en-US" altLang="zh-CN" sz="16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71265" y="1414145"/>
            <a:ext cx="916940" cy="895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surfing ads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71265" y="2948305"/>
            <a:ext cx="916940" cy="895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closing ads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10000" y="2310130"/>
            <a:ext cx="839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sym typeface="+mn-ea"/>
              </a:rPr>
              <a:t>r=10.3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0000" y="3844290"/>
            <a:ext cx="839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sym typeface="+mn-ea"/>
              </a:rPr>
              <a:t>r=0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055995" y="2147570"/>
            <a:ext cx="802640" cy="802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initial state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58965" y="2149475"/>
            <a:ext cx="1520825" cy="8007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Push shopping ads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580120" y="1840230"/>
            <a:ext cx="486410" cy="622935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580120" y="2631440"/>
            <a:ext cx="466090" cy="669290"/>
          </a:xfrm>
          <a:prstGeom prst="straightConnector1">
            <a:avLst/>
          </a:prstGeom>
          <a:ln w="38100">
            <a:prstDash val="sysDash"/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rot="18780000">
            <a:off x="8296910" y="1890395"/>
            <a:ext cx="762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accent4">
                    <a:lumMod val="50000"/>
                  </a:schemeClr>
                </a:solidFill>
                <a:sym typeface="+mn-ea"/>
              </a:rPr>
              <a:t>p=0.1</a:t>
            </a:r>
            <a:endParaRPr lang="en-US" altLang="zh-CN" sz="16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3300000">
            <a:off x="8543925" y="2677795"/>
            <a:ext cx="762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accent4">
                    <a:lumMod val="50000"/>
                  </a:schemeClr>
                </a:solidFill>
                <a:sym typeface="+mn-ea"/>
              </a:rPr>
              <a:t>p=0.9</a:t>
            </a:r>
            <a:endParaRPr lang="en-US" altLang="zh-CN" sz="16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166860" y="1313815"/>
            <a:ext cx="916940" cy="895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surfing ads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166860" y="2847975"/>
            <a:ext cx="916940" cy="895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closing ads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05595" y="2209800"/>
            <a:ext cx="839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sym typeface="+mn-ea"/>
              </a:rPr>
              <a:t>r=0.2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05595" y="3743960"/>
            <a:ext cx="839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sym typeface="+mn-ea"/>
              </a:rPr>
              <a:t>r=0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89455" y="4331335"/>
            <a:ext cx="7211695" cy="1305560"/>
            <a:chOff x="3133" y="6821"/>
            <a:chExt cx="11357" cy="2056"/>
          </a:xfrm>
        </p:grpSpPr>
        <p:sp>
          <p:nvSpPr>
            <p:cNvPr id="27" name="文本框 26"/>
            <p:cNvSpPr txBox="1"/>
            <p:nvPr/>
          </p:nvSpPr>
          <p:spPr>
            <a:xfrm>
              <a:off x="3133" y="6821"/>
              <a:ext cx="84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Contextual Markov Decision Process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(CMDP) is a tuple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28" name="图片 27" descr="5c88d5f59ed5e39fe5dab67691f170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0" y="6821"/>
              <a:ext cx="2792" cy="588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170" y="7221"/>
              <a:ext cx="1132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where C is called the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context space, S and A are the state and action spac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e 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correspondingly, and M is function mapping any context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c ∈ C to an MDP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7" y="8169"/>
              <a:ext cx="7198" cy="708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1" grpId="0"/>
      <p:bldP spid="16" grpId="0"/>
      <p:bldP spid="21" grpId="0"/>
      <p:bldP spid="25" grpId="0"/>
      <p:bldP spid="22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 Definition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1780540"/>
            <a:ext cx="5036820" cy="2462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81300" y="4581525"/>
            <a:ext cx="6096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goal is maximizing over the cumulative rewards from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all trajectories by the </a:t>
            </a:r>
            <a:r>
              <a:rPr lang="zh-CN" alt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’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 trajectory, for increasing </a:t>
            </a:r>
            <a:r>
              <a:rPr lang="zh-CN" alt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1690" y="1719580"/>
            <a:ext cx="59156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The time axis is divided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into</a:t>
            </a:r>
            <a:r>
              <a:rPr lang="zh-CN" altLang="en-US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episodes, denoted by e1, . . . , eH. In the beginning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of each episode, the environment chooses a context 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 ∈ C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(random).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 trajectory of length </a:t>
            </a:r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is generated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where </a:t>
            </a:r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is a stopping time.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Then,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for the chosen MDP interaction is applied until the end of the trajectory.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9300" y="2562860"/>
            <a:ext cx="2125345" cy="234315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9935" y="3011805"/>
            <a:ext cx="2708275" cy="234315"/>
          </a:xfrm>
          <a:prstGeom prst="rect">
            <a:avLst/>
          </a:prstGeom>
          <a:solidFill>
            <a:schemeClr val="accent3">
              <a:lumMod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9300" y="3479800"/>
            <a:ext cx="3278505" cy="234315"/>
          </a:xfrm>
          <a:prstGeom prst="rect">
            <a:avLst/>
          </a:prstGeom>
          <a:solidFill>
            <a:schemeClr val="accent6">
              <a:lumMod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 Definition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1780540"/>
            <a:ext cx="5036820" cy="24625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0285" y="1918970"/>
            <a:ext cx="5170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For the problem of finite sources episodic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CMDP we define the regret over H trajectories to be: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20" y="3221990"/>
            <a:ext cx="4041140" cy="1021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Solution:CECE general framework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0760" y="1490345"/>
            <a:ext cx="5496560" cy="4739640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spc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CECE general framework (Cluster-Explore</a:t>
            </a:r>
            <a:r>
              <a:rPr lang="en-US" altLang="zh-CN" sz="2400" spc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 spc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Classify-Exploit) partitions the trajectories to mini</a:t>
            </a:r>
            <a:r>
              <a:rPr lang="en-US" altLang="zh-CN" sz="2400" spc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 spc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batches. </a:t>
            </a:r>
            <a:endParaRPr lang="zh-CN" altLang="en-US" sz="2400" spc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spc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 the beginning of each mini-batch, all previously seen trajectories are used to form K distinct models through Algorithm 1 (Cluster). </a:t>
            </a:r>
            <a:endParaRPr lang="zh-CN" altLang="en-US" sz="2400" spc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spc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Then, for each new trajectory in the current mini-batch the agent generates a partial trajectory using Algorithm 2 (Explore). </a:t>
            </a:r>
            <a:endParaRPr lang="zh-CN" altLang="en-US" sz="2400" spc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spc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partial trajectory is then classified to a context by Algorithm 3 (Classify). </a:t>
            </a:r>
            <a:endParaRPr lang="zh-CN" altLang="en-US" sz="2400" spc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spc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Finally, Algorithm 4 sets the policy for the remainder of the trajectory (Exploit).</a:t>
            </a:r>
            <a:endParaRPr lang="zh-CN" altLang="en-US" sz="2400" spc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2578100"/>
            <a:ext cx="5557520" cy="204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370" y="1911985"/>
            <a:ext cx="5639435" cy="362839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Solution:CECE general framework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2578100"/>
            <a:ext cx="5557520" cy="204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370" y="1911985"/>
            <a:ext cx="5639435" cy="362839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e5f3d2451c26d78da609abd93cc07c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380" y="1911985"/>
            <a:ext cx="4923790" cy="34429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1640" y="2716530"/>
            <a:ext cx="5423535" cy="307975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17835" y="4100830"/>
            <a:ext cx="554355" cy="37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2380" y="1804035"/>
            <a:ext cx="5026660" cy="3736340"/>
          </a:xfrm>
          <a:prstGeom prst="rect">
            <a:avLst/>
          </a:prstGeom>
          <a:solidFill>
            <a:schemeClr val="accent5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Solution:CECE general framework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2578100"/>
            <a:ext cx="5557520" cy="204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370" y="1911985"/>
            <a:ext cx="5639435" cy="362839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1960" y="3226435"/>
            <a:ext cx="3190875" cy="307975"/>
          </a:xfrm>
          <a:prstGeom prst="rect">
            <a:avLst/>
          </a:prstGeom>
          <a:solidFill>
            <a:schemeClr val="accent4">
              <a:lumMod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6f4a8d34c9187016c59b0eb9f205e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80" y="2430780"/>
            <a:ext cx="5412740" cy="22459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64580" y="2346960"/>
            <a:ext cx="5412740" cy="2563495"/>
          </a:xfrm>
          <a:prstGeom prst="rect">
            <a:avLst/>
          </a:prstGeom>
          <a:solidFill>
            <a:schemeClr val="accent4">
              <a:lumMod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7495,&quot;width&quot;:8924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PP_MARK_KEY" val="7e8d07b2-cb18-47f2-9e34-35db1468aa25"/>
  <p:tag name="COMMONDATA" val="eyJoZGlkIjoiMzlkMTRjZDU3ODEzMjQ5NzI3NDVjZmUyNmYxOTc4MG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2738</Words>
  <Application>WPS 演示</Application>
  <PresentationFormat>宽屏</PresentationFormat>
  <Paragraphs>121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华文仿宋</vt:lpstr>
      <vt:lpstr>方正姚体</vt:lpstr>
      <vt:lpstr>Microsoft JhengHei UI Light</vt:lpstr>
      <vt:lpstr>SimSun-ExtB</vt:lpstr>
      <vt:lpstr>Yu Gothic UI Semilight</vt:lpstr>
      <vt:lpstr>Arial Narrow</vt:lpstr>
      <vt:lpstr>Ebrima</vt:lpstr>
      <vt:lpstr>Gadugi</vt:lpstr>
      <vt:lpstr>Impact</vt:lpstr>
      <vt:lpstr>Gloucester MT Extra Condensed</vt:lpstr>
      <vt:lpstr>Times New Roman</vt:lpstr>
      <vt:lpstr>楷体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Problem Definition</vt:lpstr>
      <vt:lpstr>PowerPoint 演示文稿</vt:lpstr>
      <vt:lpstr>Solution:CECE general framework</vt:lpstr>
      <vt:lpstr>Solution:CECE general framework</vt:lpstr>
      <vt:lpstr>Solution:CECE general framework</vt:lpstr>
      <vt:lpstr>Solution:CECE general framework</vt:lpstr>
      <vt:lpstr>PowerPoint 演示文稿</vt:lpstr>
      <vt:lpstr>Experiment 1</vt:lpstr>
      <vt:lpstr>Experiment 1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10253</cp:lastModifiedBy>
  <cp:revision>150</cp:revision>
  <dcterms:created xsi:type="dcterms:W3CDTF">2019-06-19T02:08:00Z</dcterms:created>
  <dcterms:modified xsi:type="dcterms:W3CDTF">2024-10-15T08:18:34Z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7917FD57B28946B3A594F088C70F8D88</vt:lpwstr>
  </property>
</Properties>
</file>