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60" r:id="rId6"/>
    <p:sldId id="261" r:id="rId7"/>
    <p:sldId id="265" r:id="rId8"/>
    <p:sldId id="262" r:id="rId9"/>
    <p:sldId id="263" r:id="rId10"/>
    <p:sldId id="266" r:id="rId11"/>
    <p:sldId id="267" r:id="rId12"/>
    <p:sldId id="268" r:id="rId13"/>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0F6C"/>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gs" Target="tags/tag78.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2.xml"/><Relationship Id="rId17" Type="http://schemas.openxmlformats.org/officeDocument/2006/relationships/image" Target="../media/image1.jpeg"/><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pic>
        <p:nvPicPr>
          <p:cNvPr id="100" name="图片 99"/>
          <p:cNvPicPr/>
          <p:nvPr userDrawn="1"/>
        </p:nvPicPr>
        <p:blipFill>
          <a:blip r:embed="rId17"/>
          <a:stretch>
            <a:fillRect/>
          </a:stretch>
        </p:blipFill>
        <p:spPr>
          <a:xfrm>
            <a:off x="11028045" y="30480"/>
            <a:ext cx="1163955" cy="1459865"/>
          </a:xfrm>
          <a:prstGeom prst="rect">
            <a:avLst/>
          </a:prstGeom>
          <a:noFill/>
          <a:ln w="9525">
            <a:noFill/>
          </a:ln>
        </p:spPr>
      </p:pic>
    </p:spTree>
    <p:custDataLst>
      <p:tags r:id="rId18"/>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66.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6.xml"/><Relationship Id="rId1" Type="http://schemas.openxmlformats.org/officeDocument/2006/relationships/image" Target="../media/image2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68.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tags" Target="../tags/tag67.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9.xml"/><Relationship Id="rId2" Type="http://schemas.openxmlformats.org/officeDocument/2006/relationships/image" Target="../media/image6.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0.xml"/><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1.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2.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9" Type="http://schemas.openxmlformats.org/officeDocument/2006/relationships/image" Target="../media/image17.png"/><Relationship Id="rId8" Type="http://schemas.openxmlformats.org/officeDocument/2006/relationships/image" Target="../media/image16.png"/><Relationship Id="rId7" Type="http://schemas.openxmlformats.org/officeDocument/2006/relationships/image" Target="../media/image15.png"/><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9.png"/><Relationship Id="rId12" Type="http://schemas.openxmlformats.org/officeDocument/2006/relationships/slideLayout" Target="../slideLayouts/slideLayout2.xml"/><Relationship Id="rId11" Type="http://schemas.openxmlformats.org/officeDocument/2006/relationships/tags" Target="../tags/tag73.xml"/><Relationship Id="rId10" Type="http://schemas.openxmlformats.org/officeDocument/2006/relationships/image" Target="../media/image18.png"/><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74.xml"/><Relationship Id="rId7" Type="http://schemas.openxmlformats.org/officeDocument/2006/relationships/image" Target="../media/image25.png"/><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5.xml"/><Relationship Id="rId1"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489585" y="914400"/>
            <a:ext cx="11032490" cy="2570480"/>
          </a:xfrm>
        </p:spPr>
        <p:txBody>
          <a:bodyPr>
            <a:noAutofit/>
          </a:bodyPr>
          <a:p>
            <a:r>
              <a:rPr lang="zh-CN" altLang="zh-CN" sz="4000"/>
              <a:t>VISUAL</a:t>
            </a:r>
            <a:r>
              <a:rPr lang="en-US" altLang="zh-CN" sz="4000"/>
              <a:t> </a:t>
            </a:r>
            <a:r>
              <a:rPr lang="zh-CN" altLang="zh-CN" sz="4000"/>
              <a:t>PREDICATOR: LEARNING ABSTRACT WORLD</a:t>
            </a:r>
            <a:r>
              <a:rPr lang="en-US" altLang="zh-CN" sz="4000"/>
              <a:t> </a:t>
            </a:r>
            <a:r>
              <a:rPr lang="zh-CN" altLang="zh-CN" sz="4000"/>
              <a:t>MODELS WITH NEURO-SYMBOLIC PREDICATES FOR</a:t>
            </a:r>
            <a:r>
              <a:rPr lang="en-US" altLang="zh-CN" sz="4000"/>
              <a:t> </a:t>
            </a:r>
            <a:r>
              <a:rPr lang="zh-CN" altLang="zh-CN" sz="4000"/>
              <a:t>ROBOT PLANNING</a:t>
            </a:r>
            <a:endParaRPr lang="zh-CN" altLang="zh-CN" sz="4000"/>
          </a:p>
        </p:txBody>
      </p:sp>
      <p:sp>
        <p:nvSpPr>
          <p:cNvPr id="3" name="副标题 2"/>
          <p:cNvSpPr>
            <a:spLocks noGrp="1"/>
          </p:cNvSpPr>
          <p:nvPr>
            <p:ph type="subTitle" idx="1"/>
            <p:custDataLst>
              <p:tags r:id="rId2"/>
            </p:custDataLst>
          </p:nvPr>
        </p:nvSpPr>
        <p:spPr/>
        <p:txBody>
          <a:bodyPr>
            <a:normAutofit/>
          </a:bodyPr>
          <a:p>
            <a:r>
              <a:rPr lang="zh-CN" altLang="en-US"/>
              <a:t>Yichao Liang, Nishanth Kumar, Hao Tang, Adrian Weller, Joshua B. Tenenbaum,Tom Silver, Jo˜ao F. Henriques, Kevin Ellis</a:t>
            </a:r>
            <a:endParaRPr lang="zh-CN" altLang="en-US"/>
          </a:p>
        </p:txBody>
      </p:sp>
      <p:sp>
        <p:nvSpPr>
          <p:cNvPr id="4" name="副标题 2"/>
          <p:cNvSpPr>
            <a:spLocks noGrp="1"/>
          </p:cNvSpPr>
          <p:nvPr>
            <p:custDataLst>
              <p:tags r:id="rId3"/>
            </p:custDataLst>
          </p:nvPr>
        </p:nvSpPr>
        <p:spPr>
          <a:xfrm>
            <a:off x="4854495" y="5786710"/>
            <a:ext cx="9799200" cy="1472400"/>
          </a:xfrm>
          <a:prstGeom prst="rect">
            <a:avLst/>
          </a:prstGeom>
        </p:spPr>
        <p:txBody>
          <a:bodyPr vert="horz" lIns="90000" tIns="46800" rIns="90000" bIns="46800" rtlCol="0">
            <a:normAutofit/>
          </a:bodyPr>
          <a:lstStyle>
            <a:lvl1pPr marL="0" indent="0" algn="ctr" defTabSz="914400" rtl="0" eaLnBrk="1" fontAlgn="auto" latinLnBrk="0" hangingPunct="1">
              <a:lnSpc>
                <a:spcPct val="110000"/>
              </a:lnSpc>
              <a:spcBef>
                <a:spcPts val="0"/>
              </a:spcBef>
              <a:spcAft>
                <a:spcPts val="1000"/>
              </a:spcAft>
              <a:buFont typeface="Arial" panose="020B0604020202020204" pitchFamily="34" charset="0"/>
              <a:buNone/>
              <a:defRPr sz="2400" u="none" strike="noStrike" kern="1200" cap="none" spc="200" normalizeH="0" baseline="0">
                <a:solidFill>
                  <a:schemeClr val="tx1">
                    <a:lumMod val="65000"/>
                    <a:lumOff val="35000"/>
                  </a:schemeClr>
                </a:solidFill>
                <a:uFillTx/>
                <a:latin typeface="+mn-lt"/>
                <a:ea typeface="+mn-ea"/>
                <a:cs typeface="+mn-cs"/>
              </a:defRPr>
            </a:lvl1pPr>
            <a:lvl2pPr marL="457200" indent="0" algn="ctr" defTabSz="914400" rtl="0" eaLnBrk="1" fontAlgn="auto" latinLnBrk="0" hangingPunct="1">
              <a:lnSpc>
                <a:spcPct val="120000"/>
              </a:lnSpc>
              <a:spcBef>
                <a:spcPts val="0"/>
              </a:spcBef>
              <a:spcAft>
                <a:spcPts val="600"/>
              </a:spcAft>
              <a:buFont typeface="Arial" panose="020B0604020202020204" pitchFamily="34" charset="0"/>
              <a:buNone/>
              <a:tabLst>
                <a:tab pos="1609725" algn="l"/>
                <a:tab pos="1609725" algn="l"/>
                <a:tab pos="1609725" algn="l"/>
                <a:tab pos="1609725" algn="l"/>
              </a:tabLst>
              <a:defRPr sz="2000" u="none" strike="noStrike" kern="1200" cap="none" spc="150" normalizeH="0" baseline="0">
                <a:solidFill>
                  <a:schemeClr val="tx1">
                    <a:lumMod val="65000"/>
                    <a:lumOff val="35000"/>
                  </a:schemeClr>
                </a:solidFill>
                <a:uFillTx/>
                <a:latin typeface="+mn-lt"/>
                <a:ea typeface="+mn-ea"/>
                <a:cs typeface="+mn-cs"/>
              </a:defRPr>
            </a:lvl2pPr>
            <a:lvl3pPr marL="914400" indent="0" algn="ctr" defTabSz="914400" rtl="0" eaLnBrk="1" fontAlgn="auto" latinLnBrk="0" hangingPunct="1">
              <a:lnSpc>
                <a:spcPct val="120000"/>
              </a:lnSpc>
              <a:spcBef>
                <a:spcPts val="0"/>
              </a:spcBef>
              <a:spcAft>
                <a:spcPts val="600"/>
              </a:spcAft>
              <a:buFont typeface="Arial" panose="020B0604020202020204" pitchFamily="34" charset="0"/>
              <a:buNone/>
              <a:defRPr sz="1800" u="none" strike="noStrike" kern="1200" cap="none" spc="150" normalizeH="0" baseline="0">
                <a:solidFill>
                  <a:schemeClr val="tx1">
                    <a:lumMod val="65000"/>
                    <a:lumOff val="35000"/>
                  </a:schemeClr>
                </a:solidFill>
                <a:uFillTx/>
                <a:latin typeface="+mn-lt"/>
                <a:ea typeface="+mn-ea"/>
                <a:cs typeface="+mn-cs"/>
              </a:defRPr>
            </a:lvl3pPr>
            <a:lvl4pPr marL="1371600" indent="0" algn="ctr" defTabSz="914400" rtl="0" eaLnBrk="1" fontAlgn="auto" latinLnBrk="0" hangingPunct="1">
              <a:lnSpc>
                <a:spcPct val="120000"/>
              </a:lnSpc>
              <a:spcBef>
                <a:spcPts val="0"/>
              </a:spcBef>
              <a:spcAft>
                <a:spcPts val="300"/>
              </a:spcAft>
              <a:buFont typeface="Wingdings" panose="05000000000000000000" charset="0"/>
              <a:buNone/>
              <a:defRPr sz="1600" u="none" strike="noStrike" kern="1200" cap="none" spc="150" normalizeH="0" baseline="0">
                <a:solidFill>
                  <a:schemeClr val="tx1">
                    <a:lumMod val="65000"/>
                    <a:lumOff val="35000"/>
                  </a:schemeClr>
                </a:solidFill>
                <a:uFillTx/>
                <a:latin typeface="+mn-lt"/>
                <a:ea typeface="+mn-ea"/>
                <a:cs typeface="+mn-cs"/>
              </a:defRPr>
            </a:lvl4pPr>
            <a:lvl5pPr marL="1828800" indent="0" algn="ctr" defTabSz="914400" rtl="0" eaLnBrk="1" fontAlgn="auto" latinLnBrk="0" hangingPunct="1">
              <a:lnSpc>
                <a:spcPct val="120000"/>
              </a:lnSpc>
              <a:spcBef>
                <a:spcPts val="0"/>
              </a:spcBef>
              <a:spcAft>
                <a:spcPts val="300"/>
              </a:spcAft>
              <a:buFont typeface="Arial" panose="020B0604020202020204" pitchFamily="34" charset="0"/>
              <a:buNone/>
              <a:defRPr sz="1600" u="none" strike="noStrike" kern="1200" cap="none" spc="150" normalizeH="0" baseline="0">
                <a:solidFill>
                  <a:schemeClr val="tx1">
                    <a:lumMod val="65000"/>
                    <a:lumOff val="35000"/>
                  </a:schemeClr>
                </a:solidFill>
                <a:uFillTx/>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CN"/>
              <a:t>By</a:t>
            </a:r>
            <a:r>
              <a:rPr lang="zh-CN" altLang="en-US"/>
              <a:t>：周桢瑜</a:t>
            </a:r>
            <a:endParaRPr lang="zh-CN" altLang="en-US"/>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Experiment</a:t>
            </a:r>
            <a:endParaRPr lang="en-US" altLang="zh-CN"/>
          </a:p>
        </p:txBody>
      </p:sp>
      <p:cxnSp>
        <p:nvCxnSpPr>
          <p:cNvPr id="5" name="直接连接符 4"/>
          <p:cNvCxnSpPr/>
          <p:nvPr/>
        </p:nvCxnSpPr>
        <p:spPr>
          <a:xfrm>
            <a:off x="662305" y="1266825"/>
            <a:ext cx="6184265" cy="0"/>
          </a:xfrm>
          <a:prstGeom prst="line">
            <a:avLst/>
          </a:prstGeom>
          <a:ln w="60325">
            <a:solidFill>
              <a:srgbClr val="700F6C"/>
            </a:solidFill>
          </a:ln>
        </p:spPr>
        <p:style>
          <a:lnRef idx="1">
            <a:schemeClr val="accent1"/>
          </a:lnRef>
          <a:fillRef idx="0">
            <a:schemeClr val="accent1"/>
          </a:fillRef>
          <a:effectRef idx="0">
            <a:schemeClr val="accent1"/>
          </a:effectRef>
          <a:fontRef idx="minor">
            <a:schemeClr val="tx1"/>
          </a:fontRef>
        </p:style>
      </p:cxnSp>
      <p:pic>
        <p:nvPicPr>
          <p:cNvPr id="4" name="内容占位符 3"/>
          <p:cNvPicPr>
            <a:picLocks noChangeAspect="1"/>
          </p:cNvPicPr>
          <p:nvPr>
            <p:ph idx="1"/>
          </p:nvPr>
        </p:nvPicPr>
        <p:blipFill>
          <a:blip r:embed="rId1"/>
          <a:stretch>
            <a:fillRect/>
          </a:stretch>
        </p:blipFill>
        <p:spPr>
          <a:xfrm>
            <a:off x="911225" y="1524000"/>
            <a:ext cx="10013315" cy="4759325"/>
          </a:xfrm>
          <a:prstGeom prst="rect">
            <a:avLst/>
          </a:prstGeom>
        </p:spPr>
      </p:pic>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Conclusion</a:t>
            </a:r>
            <a:endParaRPr lang="en-US" altLang="zh-CN"/>
          </a:p>
        </p:txBody>
      </p:sp>
      <p:cxnSp>
        <p:nvCxnSpPr>
          <p:cNvPr id="5" name="直接连接符 4"/>
          <p:cNvCxnSpPr/>
          <p:nvPr/>
        </p:nvCxnSpPr>
        <p:spPr>
          <a:xfrm>
            <a:off x="662305" y="1266825"/>
            <a:ext cx="6184265" cy="0"/>
          </a:xfrm>
          <a:prstGeom prst="line">
            <a:avLst/>
          </a:prstGeom>
          <a:ln w="60325">
            <a:solidFill>
              <a:srgbClr val="700F6C"/>
            </a:solidFill>
          </a:ln>
        </p:spPr>
        <p:style>
          <a:lnRef idx="1">
            <a:schemeClr val="accent1"/>
          </a:lnRef>
          <a:fillRef idx="0">
            <a:schemeClr val="accent1"/>
          </a:fillRef>
          <a:effectRef idx="0">
            <a:schemeClr val="accent1"/>
          </a:effectRef>
          <a:fontRef idx="minor">
            <a:schemeClr val="tx1"/>
          </a:fontRef>
        </p:style>
      </p:cxnSp>
      <p:sp>
        <p:nvSpPr>
          <p:cNvPr id="3" name="内容占位符 2"/>
          <p:cNvSpPr/>
          <p:nvPr>
            <p:ph idx="1"/>
          </p:nvPr>
        </p:nvSpPr>
        <p:spPr/>
        <p:txBody>
          <a:bodyPr/>
          <a:p>
            <a:r>
              <a:rPr lang="zh-CN" altLang="en-US"/>
              <a:t>NSP方法在学习抽象世界模型上表现出色，能够显著提高智能体在复杂任务中的规划和执行能力。</a:t>
            </a:r>
            <a:endParaRPr lang="zh-CN" altLang="en-US"/>
          </a:p>
          <a:p>
            <a:endParaRPr lang="zh-CN" altLang="en-US"/>
          </a:p>
          <a:p>
            <a:r>
              <a:rPr lang="zh-CN" altLang="en-US"/>
              <a:t>NSP方法在所有测试领域均优于HRL（分层强化学习）和VLM规划基线（如MAPLE和ViLa）</a:t>
            </a:r>
            <a:r>
              <a:rPr lang="en-US" altLang="zh-CN"/>
              <a:t>,</a:t>
            </a:r>
            <a:r>
              <a:rPr lang="zh-CN" altLang="en-US"/>
              <a:t>NSP方法实现了接近完美的任务解决率</a:t>
            </a:r>
            <a:r>
              <a:rPr lang="en-US" altLang="zh-CN"/>
              <a:t>.</a:t>
            </a:r>
            <a:endParaRPr lang="en-US" altLang="zh-CN"/>
          </a:p>
          <a:p>
            <a:endParaRPr lang="en-US" altLang="zh-CN"/>
          </a:p>
          <a:p>
            <a:r>
              <a:rPr lang="en-US" altLang="zh-CN"/>
              <a:t>NSP方法的性能受VLM评估NSPs的准确性和可靠性的影响,</a:t>
            </a:r>
            <a:r>
              <a:rPr lang="zh-CN" altLang="en-US"/>
              <a:t>在</a:t>
            </a:r>
            <a:r>
              <a:rPr lang="en-US" altLang="zh-CN"/>
              <a:t>NSP</a:t>
            </a:r>
            <a:r>
              <a:rPr lang="zh-CN" altLang="en-US"/>
              <a:t>生成时过于依赖大模型。</a:t>
            </a:r>
            <a:endParaRPr lang="zh-CN" altLang="en-US"/>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844800" y="615315"/>
            <a:ext cx="7574280" cy="705485"/>
          </a:xfrm>
        </p:spPr>
        <p:txBody>
          <a:bodyPr/>
          <a:p>
            <a:r>
              <a:rPr lang="zh-CN" altLang="en-US" sz="2400"/>
              <a:t>Yichao Liang(梁毅超）</a:t>
            </a:r>
            <a:endParaRPr lang="zh-CN" altLang="en-US" sz="2400"/>
          </a:p>
        </p:txBody>
      </p:sp>
      <p:pic>
        <p:nvPicPr>
          <p:cNvPr id="4" name="内容占位符 3"/>
          <p:cNvPicPr>
            <a:picLocks noChangeAspect="1"/>
          </p:cNvPicPr>
          <p:nvPr>
            <p:ph idx="1"/>
            <p:custDataLst>
              <p:tags r:id="rId1"/>
            </p:custDataLst>
          </p:nvPr>
        </p:nvPicPr>
        <p:blipFill>
          <a:blip r:embed="rId2"/>
          <a:stretch>
            <a:fillRect/>
          </a:stretch>
        </p:blipFill>
        <p:spPr>
          <a:xfrm>
            <a:off x="870585" y="709295"/>
            <a:ext cx="1762125" cy="1743075"/>
          </a:xfrm>
          <a:prstGeom prst="rect">
            <a:avLst/>
          </a:prstGeom>
        </p:spPr>
      </p:pic>
      <p:sp>
        <p:nvSpPr>
          <p:cNvPr id="5" name="文本框 4"/>
          <p:cNvSpPr txBox="1"/>
          <p:nvPr/>
        </p:nvSpPr>
        <p:spPr>
          <a:xfrm>
            <a:off x="2844800" y="1257935"/>
            <a:ext cx="7827645" cy="922020"/>
          </a:xfrm>
          <a:prstGeom prst="rect">
            <a:avLst/>
          </a:prstGeom>
          <a:noFill/>
        </p:spPr>
        <p:txBody>
          <a:bodyPr wrap="square" rtlCol="0">
            <a:spAutoFit/>
          </a:bodyPr>
          <a:p>
            <a:r>
              <a:rPr lang="en-US" altLang="zh-CN"/>
              <a:t>a PhD student at the </a:t>
            </a:r>
            <a:r>
              <a:rPr lang="zh-CN" altLang="en-US"/>
              <a:t>Computational and Biological Learning Lab (CBL)</a:t>
            </a:r>
            <a:r>
              <a:rPr lang="en-US" altLang="zh-CN"/>
              <a:t>,collaborating with Computational Cognitive Science group (CoCoSci) at MIT and the Visual Geometry Group (VGG) at Oxford.</a:t>
            </a:r>
            <a:endParaRPr lang="en-US" altLang="zh-CN"/>
          </a:p>
        </p:txBody>
      </p:sp>
      <p:sp>
        <p:nvSpPr>
          <p:cNvPr id="6" name="标题 1"/>
          <p:cNvSpPr>
            <a:spLocks noGrp="1"/>
          </p:cNvSpPr>
          <p:nvPr/>
        </p:nvSpPr>
        <p:spPr>
          <a:xfrm>
            <a:off x="2832100" y="2577465"/>
            <a:ext cx="7574280" cy="705485"/>
          </a:xfrm>
          <a:prstGeom prst="rect">
            <a:avLst/>
          </a:prstGeom>
        </p:spPr>
        <p:txBody>
          <a:bodyPr vert="horz" lIns="90000" tIns="46800" rIns="90000" bIns="4680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a:lstStyle>
          <a:p>
            <a:r>
              <a:rPr lang="en-US" altLang="zh-CN" sz="2400"/>
              <a:t>Hao Tang</a:t>
            </a:r>
            <a:endParaRPr lang="en-US" altLang="zh-CN" sz="2400"/>
          </a:p>
        </p:txBody>
      </p:sp>
      <p:sp>
        <p:nvSpPr>
          <p:cNvPr id="8" name="文本框 7"/>
          <p:cNvSpPr txBox="1"/>
          <p:nvPr/>
        </p:nvSpPr>
        <p:spPr>
          <a:xfrm>
            <a:off x="2832100" y="3220085"/>
            <a:ext cx="7827645" cy="368300"/>
          </a:xfrm>
          <a:prstGeom prst="rect">
            <a:avLst/>
          </a:prstGeom>
          <a:noFill/>
        </p:spPr>
        <p:txBody>
          <a:bodyPr wrap="square" rtlCol="0">
            <a:spAutoFit/>
          </a:bodyPr>
          <a:p>
            <a:r>
              <a:t>a Ph.D. student at Cornell University</a:t>
            </a:r>
            <a:r>
              <a:rPr lang="en-US"/>
              <a:t>.</a:t>
            </a:r>
            <a:endParaRPr lang="en-US"/>
          </a:p>
        </p:txBody>
      </p:sp>
      <p:sp>
        <p:nvSpPr>
          <p:cNvPr id="10" name="标题 1"/>
          <p:cNvSpPr>
            <a:spLocks noGrp="1"/>
          </p:cNvSpPr>
          <p:nvPr/>
        </p:nvSpPr>
        <p:spPr>
          <a:xfrm>
            <a:off x="2786380" y="4640580"/>
            <a:ext cx="7574280" cy="705485"/>
          </a:xfrm>
          <a:prstGeom prst="rect">
            <a:avLst/>
          </a:prstGeom>
        </p:spPr>
        <p:txBody>
          <a:bodyPr vert="horz" lIns="90000" tIns="46800" rIns="90000" bIns="4680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a:lstStyle>
          <a:p>
            <a:r>
              <a:rPr lang="zh-CN" altLang="en-US" sz="2400"/>
              <a:t>Adrian Weller</a:t>
            </a:r>
            <a:endParaRPr lang="zh-CN" altLang="en-US" sz="2400"/>
          </a:p>
        </p:txBody>
      </p:sp>
      <p:sp>
        <p:nvSpPr>
          <p:cNvPr id="11" name="文本框 10"/>
          <p:cNvSpPr txBox="1"/>
          <p:nvPr/>
        </p:nvSpPr>
        <p:spPr>
          <a:xfrm>
            <a:off x="2786380" y="5283200"/>
            <a:ext cx="7827645" cy="922020"/>
          </a:xfrm>
          <a:prstGeom prst="rect">
            <a:avLst/>
          </a:prstGeom>
          <a:noFill/>
        </p:spPr>
        <p:txBody>
          <a:bodyPr wrap="square" rtlCol="0">
            <a:spAutoFit/>
          </a:bodyPr>
          <a:p>
            <a:r>
              <a:t>a Director of Research in machine learning (ML) at the University of Cambridge</a:t>
            </a:r>
            <a:r>
              <a:rPr lang="en-US"/>
              <a:t>.Adrian is head of Safe and Ethical AI at The Alan Turing Institute (UK national institute for data science and AI).</a:t>
            </a:r>
            <a:endParaRPr lang="en-US"/>
          </a:p>
        </p:txBody>
      </p:sp>
      <p:pic>
        <p:nvPicPr>
          <p:cNvPr id="13" name="图片 12"/>
          <p:cNvPicPr>
            <a:picLocks noChangeAspect="1"/>
          </p:cNvPicPr>
          <p:nvPr/>
        </p:nvPicPr>
        <p:blipFill>
          <a:blip r:embed="rId3"/>
          <a:stretch>
            <a:fillRect/>
          </a:stretch>
        </p:blipFill>
        <p:spPr>
          <a:xfrm>
            <a:off x="936625" y="4752340"/>
            <a:ext cx="1635125" cy="1538605"/>
          </a:xfrm>
          <a:prstGeom prst="rect">
            <a:avLst/>
          </a:prstGeom>
        </p:spPr>
      </p:pic>
      <p:pic>
        <p:nvPicPr>
          <p:cNvPr id="14" name="图片 13"/>
          <p:cNvPicPr>
            <a:picLocks noChangeAspect="1"/>
          </p:cNvPicPr>
          <p:nvPr/>
        </p:nvPicPr>
        <p:blipFill>
          <a:blip r:embed="rId4"/>
          <a:stretch>
            <a:fillRect/>
          </a:stretch>
        </p:blipFill>
        <p:spPr>
          <a:xfrm>
            <a:off x="870585" y="2577465"/>
            <a:ext cx="1733550" cy="1876425"/>
          </a:xfrm>
          <a:prstGeom prst="rect">
            <a:avLst/>
          </a:prstGeom>
        </p:spPr>
      </p:pic>
    </p:spTree>
    <p:custDataLst>
      <p:tags r:id="rId5"/>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Background</a:t>
            </a:r>
            <a:endParaRPr lang="en-US" altLang="zh-CN"/>
          </a:p>
        </p:txBody>
      </p:sp>
      <p:sp>
        <p:nvSpPr>
          <p:cNvPr id="3" name="内容占位符 2"/>
          <p:cNvSpPr>
            <a:spLocks noGrp="1"/>
          </p:cNvSpPr>
          <p:nvPr>
            <p:ph idx="1"/>
          </p:nvPr>
        </p:nvSpPr>
        <p:spPr>
          <a:xfrm>
            <a:off x="608330" y="1490345"/>
            <a:ext cx="7374255" cy="4713605"/>
          </a:xfrm>
        </p:spPr>
        <p:txBody>
          <a:bodyPr>
            <a:normAutofit lnSpcReduction="10000"/>
          </a:bodyPr>
          <a:p>
            <a:r>
              <a:rPr lang="en-US" altLang="zh-CN" sz="2400"/>
              <a:t>We consider a robot that encounters a new environment involving novel physical mechanisms and new kinds of objects, and which must learn how to plan in this new environment from relatively few environment interactions (the equivalent of minutes or hours of training experience).T</a:t>
            </a:r>
            <a:r>
              <a:rPr lang="zh-CN" altLang="en-US" sz="2400"/>
              <a:t>raditional robot task planning uses hard-coded symbolic world models that cannot adapt</a:t>
            </a:r>
            <a:r>
              <a:rPr lang="en-US" altLang="zh-CN" sz="2400"/>
              <a:t> </a:t>
            </a:r>
            <a:r>
              <a:rPr lang="zh-CN" altLang="en-US" sz="2400"/>
              <a:t>to novel environments</a:t>
            </a:r>
            <a:r>
              <a:rPr lang="en-US" altLang="zh-CN" sz="2400"/>
              <a:t>.</a:t>
            </a:r>
            <a:endParaRPr lang="en-US" altLang="zh-CN" sz="2400"/>
          </a:p>
        </p:txBody>
      </p:sp>
      <p:pic>
        <p:nvPicPr>
          <p:cNvPr id="4" name="图片 3"/>
          <p:cNvPicPr>
            <a:picLocks noChangeAspect="1"/>
          </p:cNvPicPr>
          <p:nvPr/>
        </p:nvPicPr>
        <p:blipFill>
          <a:blip r:embed="rId1"/>
          <a:stretch>
            <a:fillRect/>
          </a:stretch>
        </p:blipFill>
        <p:spPr>
          <a:xfrm>
            <a:off x="8090535" y="1313815"/>
            <a:ext cx="3300095" cy="2472055"/>
          </a:xfrm>
          <a:prstGeom prst="rect">
            <a:avLst/>
          </a:prstGeom>
        </p:spPr>
      </p:pic>
      <p:pic>
        <p:nvPicPr>
          <p:cNvPr id="5" name="图片 4"/>
          <p:cNvPicPr>
            <a:picLocks noChangeAspect="1"/>
          </p:cNvPicPr>
          <p:nvPr/>
        </p:nvPicPr>
        <p:blipFill>
          <a:blip r:embed="rId2"/>
          <a:stretch>
            <a:fillRect/>
          </a:stretch>
        </p:blipFill>
        <p:spPr>
          <a:xfrm>
            <a:off x="8090535" y="4088130"/>
            <a:ext cx="3317875" cy="2568575"/>
          </a:xfrm>
          <a:prstGeom prst="rect">
            <a:avLst/>
          </a:prstGeom>
        </p:spPr>
      </p:pic>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Neuro-Symbolic Predicates</a:t>
            </a:r>
            <a:r>
              <a:rPr lang="en-US" altLang="zh-CN"/>
              <a:t>(NSP)</a:t>
            </a:r>
            <a:endParaRPr lang="en-US" altLang="zh-CN"/>
          </a:p>
        </p:txBody>
      </p:sp>
      <p:pic>
        <p:nvPicPr>
          <p:cNvPr id="4" name="内容占位符 3"/>
          <p:cNvPicPr>
            <a:picLocks noChangeAspect="1"/>
          </p:cNvPicPr>
          <p:nvPr>
            <p:ph idx="1"/>
          </p:nvPr>
        </p:nvPicPr>
        <p:blipFill>
          <a:blip r:embed="rId1"/>
          <a:stretch>
            <a:fillRect/>
          </a:stretch>
        </p:blipFill>
        <p:spPr>
          <a:xfrm>
            <a:off x="699135" y="3180715"/>
            <a:ext cx="10528935" cy="3623310"/>
          </a:xfrm>
          <a:prstGeom prst="rect">
            <a:avLst/>
          </a:prstGeom>
        </p:spPr>
      </p:pic>
      <p:sp>
        <p:nvSpPr>
          <p:cNvPr id="5" name="文本框 4"/>
          <p:cNvSpPr txBox="1"/>
          <p:nvPr/>
        </p:nvSpPr>
        <p:spPr>
          <a:xfrm>
            <a:off x="699135" y="1555115"/>
            <a:ext cx="10538460" cy="1383665"/>
          </a:xfrm>
          <a:prstGeom prst="rect">
            <a:avLst/>
          </a:prstGeom>
          <a:noFill/>
        </p:spPr>
        <p:txBody>
          <a:bodyPr wrap="square" rtlCol="0">
            <a:spAutoFit/>
          </a:bodyPr>
          <a:p>
            <a:r>
              <a:rPr lang="en-US" altLang="zh-CN" sz="2800"/>
              <a:t>Neuro-Symbolic Predicates (NSPs) represent visually grounded yet logically rich abstractions that enable efficient planning and problem solving.</a:t>
            </a:r>
            <a:endParaRPr lang="en-US" altLang="zh-CN" sz="2800"/>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Neuro-Symbolic Predicates</a:t>
            </a:r>
            <a:r>
              <a:rPr lang="en-US" altLang="zh-CN"/>
              <a:t>(NSP)</a:t>
            </a:r>
            <a:endParaRPr lang="en-US" altLang="zh-CN"/>
          </a:p>
        </p:txBody>
      </p:sp>
      <p:pic>
        <p:nvPicPr>
          <p:cNvPr id="5" name="内容占位符 4"/>
          <p:cNvPicPr>
            <a:picLocks noChangeAspect="1"/>
          </p:cNvPicPr>
          <p:nvPr>
            <p:ph idx="1"/>
          </p:nvPr>
        </p:nvPicPr>
        <p:blipFill>
          <a:blip r:embed="rId1"/>
          <a:stretch>
            <a:fillRect/>
          </a:stretch>
        </p:blipFill>
        <p:spPr>
          <a:xfrm>
            <a:off x="611505" y="3107055"/>
            <a:ext cx="10968990" cy="3512820"/>
          </a:xfrm>
          <a:prstGeom prst="rect">
            <a:avLst/>
          </a:prstGeom>
        </p:spPr>
      </p:pic>
      <p:sp>
        <p:nvSpPr>
          <p:cNvPr id="8" name="文本框 7"/>
          <p:cNvSpPr txBox="1"/>
          <p:nvPr/>
        </p:nvSpPr>
        <p:spPr>
          <a:xfrm>
            <a:off x="701675" y="1360805"/>
            <a:ext cx="10744200" cy="1568450"/>
          </a:xfrm>
          <a:prstGeom prst="rect">
            <a:avLst/>
          </a:prstGeom>
          <a:noFill/>
        </p:spPr>
        <p:txBody>
          <a:bodyPr wrap="square" rtlCol="0">
            <a:spAutoFit/>
          </a:bodyPr>
          <a:p>
            <a:pPr algn="l"/>
            <a:r>
              <a:rPr lang="en-US" altLang="zh-CN" sz="2400"/>
              <a:t>These predicates are neuro symbolic because they combine programming language constructs (conditionals, numerics, loops and recursion) with API calls to neural vision-language models for evaluating visually-grounded natural language assertions.</a:t>
            </a:r>
            <a:endParaRPr lang="en-US" altLang="zh-CN" sz="2400"/>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1575" y="614750"/>
            <a:ext cx="10969200" cy="705600"/>
          </a:xfrm>
        </p:spPr>
        <p:txBody>
          <a:bodyPr>
            <a:normAutofit fontScale="90000"/>
          </a:bodyPr>
          <a:p>
            <a:r>
              <a:rPr lang="en-US" altLang="zh-CN"/>
              <a:t>High-Level Actions</a:t>
            </a:r>
            <a:r>
              <a:rPr lang="zh-CN" altLang="en-US"/>
              <a:t>（</a:t>
            </a:r>
            <a:r>
              <a:rPr lang="en-US" altLang="zh-CN"/>
              <a:t>HLA</a:t>
            </a:r>
            <a:r>
              <a:rPr lang="zh-CN" altLang="en-US"/>
              <a:t>）</a:t>
            </a:r>
            <a:r>
              <a:rPr lang="en-US" altLang="zh-CN"/>
              <a:t>:</a:t>
            </a:r>
            <a:br>
              <a:rPr lang="en-US" altLang="zh-CN"/>
            </a:br>
            <a:r>
              <a:rPr lang="en-US" altLang="zh-CN"/>
              <a:t>Refining the action space</a:t>
            </a:r>
            <a:endParaRPr lang="en-US" altLang="zh-CN"/>
          </a:p>
        </p:txBody>
      </p:sp>
      <p:sp>
        <p:nvSpPr>
          <p:cNvPr id="4" name="椭圆 3"/>
          <p:cNvSpPr/>
          <p:nvPr/>
        </p:nvSpPr>
        <p:spPr>
          <a:xfrm>
            <a:off x="7280275" y="2078990"/>
            <a:ext cx="1220470" cy="1252855"/>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Statewith </a:t>
            </a:r>
            <a:r>
              <a:rPr lang="en-US" altLang="zh-CN" b="1" i="1"/>
              <a:t>PRE</a:t>
            </a:r>
            <a:endParaRPr lang="en-US" altLang="zh-CN" b="1" i="1"/>
          </a:p>
        </p:txBody>
      </p:sp>
      <p:cxnSp>
        <p:nvCxnSpPr>
          <p:cNvPr id="5" name="直接箭头连接符 4"/>
          <p:cNvCxnSpPr>
            <a:stCxn id="4" idx="6"/>
          </p:cNvCxnSpPr>
          <p:nvPr/>
        </p:nvCxnSpPr>
        <p:spPr>
          <a:xfrm>
            <a:off x="8500745" y="2705735"/>
            <a:ext cx="1160145" cy="0"/>
          </a:xfrm>
          <a:prstGeom prst="straightConnector1">
            <a:avLst/>
          </a:prstGeom>
          <a:ln w="38100">
            <a:solidFill>
              <a:srgbClr val="700F6C"/>
            </a:solidFill>
            <a:tailEnd type="arrow"/>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9649460" y="1839595"/>
            <a:ext cx="2400300" cy="1736725"/>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State</a:t>
            </a:r>
            <a:endParaRPr lang="en-US" altLang="zh-CN"/>
          </a:p>
          <a:p>
            <a:pPr algn="ctr"/>
            <a:r>
              <a:rPr lang="en-US" altLang="zh-CN"/>
              <a:t>added </a:t>
            </a:r>
            <a:r>
              <a:rPr lang="en-US" altLang="zh-CN" b="1" i="1"/>
              <a:t>EFF</a:t>
            </a:r>
            <a:r>
              <a:rPr lang="en-US" altLang="zh-CN" b="1" i="1" baseline="30000"/>
              <a:t>+</a:t>
            </a:r>
            <a:endParaRPr lang="en-US" altLang="zh-CN" b="1" i="1" baseline="30000"/>
          </a:p>
          <a:p>
            <a:pPr algn="ctr"/>
            <a:r>
              <a:rPr lang="en-US" altLang="zh-CN"/>
              <a:t>removed </a:t>
            </a:r>
            <a:r>
              <a:rPr lang="en-US" altLang="zh-CN" b="1" i="1"/>
              <a:t>EFF</a:t>
            </a:r>
            <a:r>
              <a:rPr lang="en-US" altLang="zh-CN" b="1" i="1" baseline="30000"/>
              <a:t>-</a:t>
            </a:r>
            <a:endParaRPr lang="en-US" altLang="zh-CN" b="1" i="1" baseline="30000"/>
          </a:p>
        </p:txBody>
      </p:sp>
      <p:sp>
        <p:nvSpPr>
          <p:cNvPr id="7" name="文本框 6"/>
          <p:cNvSpPr txBox="1"/>
          <p:nvPr/>
        </p:nvSpPr>
        <p:spPr>
          <a:xfrm>
            <a:off x="8843010" y="2400300"/>
            <a:ext cx="358140" cy="368300"/>
          </a:xfrm>
          <a:prstGeom prst="rect">
            <a:avLst/>
          </a:prstGeom>
          <a:noFill/>
        </p:spPr>
        <p:txBody>
          <a:bodyPr wrap="none" rtlCol="0">
            <a:spAutoFit/>
          </a:bodyPr>
          <a:p>
            <a:r>
              <a:rPr lang="en-US" altLang="zh-CN" b="1" i="1">
                <a:solidFill>
                  <a:srgbClr val="7030A0"/>
                </a:solidFill>
              </a:rPr>
              <a:t>π</a:t>
            </a:r>
            <a:endParaRPr lang="en-US" altLang="zh-CN" b="1" i="1">
              <a:solidFill>
                <a:srgbClr val="7030A0"/>
              </a:solidFill>
            </a:endParaRPr>
          </a:p>
        </p:txBody>
      </p:sp>
      <p:pic>
        <p:nvPicPr>
          <p:cNvPr id="8" name="内容占位符 7"/>
          <p:cNvPicPr>
            <a:picLocks noChangeAspect="1"/>
          </p:cNvPicPr>
          <p:nvPr>
            <p:ph idx="1"/>
          </p:nvPr>
        </p:nvPicPr>
        <p:blipFill>
          <a:blip r:embed="rId1"/>
          <a:stretch>
            <a:fillRect/>
          </a:stretch>
        </p:blipFill>
        <p:spPr>
          <a:xfrm>
            <a:off x="1665605" y="2273300"/>
            <a:ext cx="3514725" cy="495300"/>
          </a:xfrm>
          <a:prstGeom prst="rect">
            <a:avLst/>
          </a:prstGeom>
        </p:spPr>
      </p:pic>
      <p:sp>
        <p:nvSpPr>
          <p:cNvPr id="9" name="文本框 8"/>
          <p:cNvSpPr txBox="1"/>
          <p:nvPr/>
        </p:nvSpPr>
        <p:spPr>
          <a:xfrm>
            <a:off x="2128520" y="3289300"/>
            <a:ext cx="8252460" cy="2676525"/>
          </a:xfrm>
          <a:prstGeom prst="rect">
            <a:avLst/>
          </a:prstGeom>
          <a:noFill/>
        </p:spPr>
        <p:txBody>
          <a:bodyPr wrap="none" rtlCol="0">
            <a:spAutoFit/>
          </a:bodyPr>
          <a:p>
            <a:pPr algn="l"/>
            <a:r>
              <a:rPr lang="en-US" altLang="zh-CN" sz="2800" b="1" i="1"/>
              <a:t>π</a:t>
            </a:r>
            <a:r>
              <a:rPr lang="en-US" altLang="zh-CN" sz="2800"/>
              <a:t> is a skill(action)</a:t>
            </a:r>
            <a:endParaRPr lang="en-US" altLang="zh-CN" sz="2800"/>
          </a:p>
          <a:p>
            <a:pPr algn="l"/>
            <a:r>
              <a:rPr lang="en-US" altLang="zh-CN" sz="2800"/>
              <a:t>The precondition is </a:t>
            </a:r>
            <a:r>
              <a:rPr lang="en-US" altLang="zh-CN" sz="2800" b="1" i="1"/>
              <a:t>PRE</a:t>
            </a:r>
            <a:endParaRPr lang="en-US" altLang="zh-CN" sz="2800" b="1" i="1"/>
          </a:p>
          <a:p>
            <a:pPr algn="l"/>
            <a:r>
              <a:rPr lang="en-US" altLang="zh-CN" sz="2800"/>
              <a:t>The postcondition consists of</a:t>
            </a:r>
            <a:endParaRPr lang="en-US" altLang="zh-CN" sz="2800"/>
          </a:p>
          <a:p>
            <a:pPr algn="l"/>
            <a:r>
              <a:rPr lang="en-US" altLang="zh-CN" sz="2800" b="1" i="1"/>
              <a:t>EFF+</a:t>
            </a:r>
            <a:r>
              <a:rPr lang="en-US" altLang="zh-CN" sz="2800"/>
              <a:t> (predicates added to the abstract state)</a:t>
            </a:r>
            <a:endParaRPr lang="en-US" altLang="zh-CN" sz="2800"/>
          </a:p>
          <a:p>
            <a:pPr algn="l"/>
            <a:r>
              <a:rPr lang="en-US" altLang="zh-CN" sz="2800"/>
              <a:t>and </a:t>
            </a:r>
            <a:endParaRPr lang="en-US" altLang="zh-CN" sz="2800"/>
          </a:p>
          <a:p>
            <a:pPr algn="l"/>
            <a:r>
              <a:rPr lang="en-US" altLang="zh-CN" sz="2800" b="1" i="1"/>
              <a:t>EFF−</a:t>
            </a:r>
            <a:r>
              <a:rPr lang="en-US" altLang="zh-CN" sz="2800"/>
              <a:t> (predicates removed from the abstract state).</a:t>
            </a:r>
            <a:endParaRPr lang="en-US" altLang="zh-CN" sz="2800"/>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4" name="图片 103"/>
          <p:cNvPicPr/>
          <p:nvPr/>
        </p:nvPicPr>
        <p:blipFill>
          <a:blip r:embed="rId1"/>
          <a:stretch>
            <a:fillRect/>
          </a:stretch>
        </p:blipFill>
        <p:spPr>
          <a:xfrm>
            <a:off x="7026910" y="5365750"/>
            <a:ext cx="2139315" cy="254000"/>
          </a:xfrm>
          <a:prstGeom prst="rect">
            <a:avLst/>
          </a:prstGeom>
          <a:noFill/>
          <a:ln w="9525">
            <a:noFill/>
          </a:ln>
        </p:spPr>
      </p:pic>
      <p:sp>
        <p:nvSpPr>
          <p:cNvPr id="2" name="标题 1"/>
          <p:cNvSpPr>
            <a:spLocks noGrp="1"/>
          </p:cNvSpPr>
          <p:nvPr>
            <p:ph type="title"/>
          </p:nvPr>
        </p:nvSpPr>
        <p:spPr>
          <a:xfrm>
            <a:off x="611575" y="614750"/>
            <a:ext cx="10969200" cy="705600"/>
          </a:xfrm>
        </p:spPr>
        <p:txBody>
          <a:bodyPr>
            <a:normAutofit fontScale="90000"/>
          </a:bodyPr>
          <a:p>
            <a:r>
              <a:rPr lang="en-US" altLang="zh-CN"/>
              <a:t>High-Level Actions</a:t>
            </a:r>
            <a:r>
              <a:rPr lang="zh-CN" altLang="en-US"/>
              <a:t>（</a:t>
            </a:r>
            <a:r>
              <a:rPr lang="en-US" altLang="zh-CN"/>
              <a:t>HLA</a:t>
            </a:r>
            <a:r>
              <a:rPr lang="zh-CN" altLang="en-US"/>
              <a:t>）</a:t>
            </a:r>
            <a:r>
              <a:rPr lang="en-US" altLang="zh-CN"/>
              <a:t>:</a:t>
            </a:r>
            <a:br>
              <a:rPr lang="en-US" altLang="zh-CN"/>
            </a:br>
            <a:r>
              <a:rPr lang="en-US" altLang="zh-CN"/>
              <a:t>Refining the action space</a:t>
            </a:r>
            <a:endParaRPr lang="en-US" altLang="zh-CN"/>
          </a:p>
        </p:txBody>
      </p:sp>
      <p:pic>
        <p:nvPicPr>
          <p:cNvPr id="8" name="内容占位符 7"/>
          <p:cNvPicPr>
            <a:picLocks noChangeAspect="1"/>
          </p:cNvPicPr>
          <p:nvPr>
            <p:ph idx="1"/>
          </p:nvPr>
        </p:nvPicPr>
        <p:blipFill>
          <a:blip r:embed="rId2"/>
          <a:srcRect b="10769"/>
          <a:stretch>
            <a:fillRect/>
          </a:stretch>
        </p:blipFill>
        <p:spPr>
          <a:xfrm>
            <a:off x="721995" y="1738630"/>
            <a:ext cx="3514725" cy="441960"/>
          </a:xfrm>
          <a:prstGeom prst="rect">
            <a:avLst/>
          </a:prstGeom>
        </p:spPr>
      </p:pic>
      <p:sp>
        <p:nvSpPr>
          <p:cNvPr id="9" name="文本框 8"/>
          <p:cNvSpPr txBox="1"/>
          <p:nvPr/>
        </p:nvSpPr>
        <p:spPr>
          <a:xfrm>
            <a:off x="721995" y="2263775"/>
            <a:ext cx="1664335" cy="521970"/>
          </a:xfrm>
          <a:prstGeom prst="rect">
            <a:avLst/>
          </a:prstGeom>
          <a:noFill/>
        </p:spPr>
        <p:txBody>
          <a:bodyPr wrap="none" rtlCol="0">
            <a:spAutoFit/>
          </a:bodyPr>
          <a:p>
            <a:r>
              <a:rPr lang="en-US" altLang="zh-CN" sz="2800"/>
              <a:t>Example:</a:t>
            </a:r>
            <a:endParaRPr lang="en-US" altLang="zh-CN" sz="2800"/>
          </a:p>
        </p:txBody>
      </p:sp>
      <p:pic>
        <p:nvPicPr>
          <p:cNvPr id="10" name="图片 9"/>
          <p:cNvPicPr>
            <a:picLocks noChangeAspect="1"/>
          </p:cNvPicPr>
          <p:nvPr/>
        </p:nvPicPr>
        <p:blipFill>
          <a:blip r:embed="rId3"/>
          <a:srcRect b="8502"/>
          <a:stretch>
            <a:fillRect/>
          </a:stretch>
        </p:blipFill>
        <p:spPr>
          <a:xfrm>
            <a:off x="2453640" y="2324735"/>
            <a:ext cx="9483725" cy="399415"/>
          </a:xfrm>
          <a:prstGeom prst="rect">
            <a:avLst/>
          </a:prstGeom>
        </p:spPr>
      </p:pic>
      <p:pic>
        <p:nvPicPr>
          <p:cNvPr id="13" name="图片 12"/>
          <p:cNvPicPr>
            <a:picLocks noChangeAspect="1"/>
          </p:cNvPicPr>
          <p:nvPr/>
        </p:nvPicPr>
        <p:blipFill>
          <a:blip r:embed="rId4"/>
          <a:stretch>
            <a:fillRect/>
          </a:stretch>
        </p:blipFill>
        <p:spPr>
          <a:xfrm>
            <a:off x="826770" y="2785745"/>
            <a:ext cx="4347845" cy="314325"/>
          </a:xfrm>
          <a:prstGeom prst="rect">
            <a:avLst/>
          </a:prstGeom>
        </p:spPr>
      </p:pic>
      <p:pic>
        <p:nvPicPr>
          <p:cNvPr id="14" name="图片 13"/>
          <p:cNvPicPr>
            <a:picLocks noChangeAspect="1"/>
          </p:cNvPicPr>
          <p:nvPr/>
        </p:nvPicPr>
        <p:blipFill>
          <a:blip r:embed="rId5"/>
          <a:stretch>
            <a:fillRect/>
          </a:stretch>
        </p:blipFill>
        <p:spPr>
          <a:xfrm>
            <a:off x="826770" y="3100070"/>
            <a:ext cx="4076700" cy="341630"/>
          </a:xfrm>
          <a:prstGeom prst="rect">
            <a:avLst/>
          </a:prstGeom>
        </p:spPr>
      </p:pic>
      <p:pic>
        <p:nvPicPr>
          <p:cNvPr id="15" name="图片 14"/>
          <p:cNvPicPr>
            <a:picLocks noChangeAspect="1"/>
          </p:cNvPicPr>
          <p:nvPr/>
        </p:nvPicPr>
        <p:blipFill>
          <a:blip r:embed="rId6"/>
          <a:stretch>
            <a:fillRect/>
          </a:stretch>
        </p:blipFill>
        <p:spPr>
          <a:xfrm>
            <a:off x="826770" y="3441700"/>
            <a:ext cx="4669155" cy="349250"/>
          </a:xfrm>
          <a:prstGeom prst="rect">
            <a:avLst/>
          </a:prstGeom>
        </p:spPr>
      </p:pic>
      <p:pic>
        <p:nvPicPr>
          <p:cNvPr id="16" name="图片 15"/>
          <p:cNvPicPr>
            <a:picLocks noChangeAspect="1"/>
          </p:cNvPicPr>
          <p:nvPr/>
        </p:nvPicPr>
        <p:blipFill>
          <a:blip r:embed="rId7"/>
          <a:stretch>
            <a:fillRect/>
          </a:stretch>
        </p:blipFill>
        <p:spPr>
          <a:xfrm>
            <a:off x="872490" y="3808095"/>
            <a:ext cx="1149985" cy="325120"/>
          </a:xfrm>
          <a:prstGeom prst="rect">
            <a:avLst/>
          </a:prstGeom>
        </p:spPr>
      </p:pic>
      <p:pic>
        <p:nvPicPr>
          <p:cNvPr id="17" name="图片 16"/>
          <p:cNvPicPr>
            <a:picLocks noChangeAspect="1"/>
          </p:cNvPicPr>
          <p:nvPr/>
        </p:nvPicPr>
        <p:blipFill>
          <a:blip r:embed="rId8"/>
          <a:srcRect b="10556"/>
          <a:stretch>
            <a:fillRect/>
          </a:stretch>
        </p:blipFill>
        <p:spPr>
          <a:xfrm>
            <a:off x="2248535" y="3790950"/>
            <a:ext cx="3779520" cy="355600"/>
          </a:xfrm>
          <a:prstGeom prst="rect">
            <a:avLst/>
          </a:prstGeom>
        </p:spPr>
      </p:pic>
      <p:sp>
        <p:nvSpPr>
          <p:cNvPr id="18" name="矩形 17"/>
          <p:cNvSpPr/>
          <p:nvPr/>
        </p:nvSpPr>
        <p:spPr>
          <a:xfrm>
            <a:off x="457835" y="6097905"/>
            <a:ext cx="4815205" cy="341630"/>
          </a:xfrm>
          <a:prstGeom prst="rect">
            <a:avLst/>
          </a:prstGeom>
          <a:solidFill>
            <a:schemeClr val="accent4">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Table</a:t>
            </a:r>
            <a:endParaRPr lang="en-US" altLang="zh-CN"/>
          </a:p>
        </p:txBody>
      </p:sp>
      <p:sp>
        <p:nvSpPr>
          <p:cNvPr id="19" name="矩形 18"/>
          <p:cNvSpPr/>
          <p:nvPr/>
        </p:nvSpPr>
        <p:spPr>
          <a:xfrm>
            <a:off x="3104515" y="5366385"/>
            <a:ext cx="985520" cy="730885"/>
          </a:xfrm>
          <a:prstGeom prst="rect">
            <a:avLst/>
          </a:prstGeom>
          <a:solidFill>
            <a:schemeClr val="accent3">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under</a:t>
            </a:r>
            <a:endParaRPr lang="en-US" altLang="zh-CN"/>
          </a:p>
          <a:p>
            <a:pPr algn="ctr"/>
            <a:r>
              <a:rPr lang="en-US" altLang="zh-CN"/>
              <a:t>Block</a:t>
            </a:r>
            <a:endParaRPr lang="en-US" altLang="zh-CN"/>
          </a:p>
        </p:txBody>
      </p:sp>
      <p:sp>
        <p:nvSpPr>
          <p:cNvPr id="20" name="矩形 19"/>
          <p:cNvSpPr/>
          <p:nvPr/>
        </p:nvSpPr>
        <p:spPr>
          <a:xfrm>
            <a:off x="3211195" y="4823460"/>
            <a:ext cx="772160" cy="54229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Block</a:t>
            </a:r>
            <a:endParaRPr lang="en-US" altLang="zh-CN"/>
          </a:p>
        </p:txBody>
      </p:sp>
      <p:sp>
        <p:nvSpPr>
          <p:cNvPr id="21" name="矩形 20"/>
          <p:cNvSpPr/>
          <p:nvPr/>
        </p:nvSpPr>
        <p:spPr>
          <a:xfrm>
            <a:off x="6553200" y="6097270"/>
            <a:ext cx="4815205" cy="341630"/>
          </a:xfrm>
          <a:prstGeom prst="rect">
            <a:avLst/>
          </a:prstGeom>
          <a:solidFill>
            <a:schemeClr val="accent4">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Table</a:t>
            </a:r>
            <a:endParaRPr lang="en-US" altLang="zh-CN"/>
          </a:p>
        </p:txBody>
      </p:sp>
      <p:sp>
        <p:nvSpPr>
          <p:cNvPr id="22" name="矩形 21"/>
          <p:cNvSpPr/>
          <p:nvPr/>
        </p:nvSpPr>
        <p:spPr>
          <a:xfrm>
            <a:off x="9199880" y="5365750"/>
            <a:ext cx="985520" cy="730885"/>
          </a:xfrm>
          <a:prstGeom prst="rect">
            <a:avLst/>
          </a:prstGeom>
          <a:solidFill>
            <a:schemeClr val="accent3">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under</a:t>
            </a:r>
            <a:endParaRPr lang="en-US" altLang="zh-CN"/>
          </a:p>
          <a:p>
            <a:pPr algn="ctr"/>
            <a:r>
              <a:rPr lang="en-US" altLang="zh-CN"/>
              <a:t>Block</a:t>
            </a:r>
            <a:endParaRPr lang="en-US" altLang="zh-CN"/>
          </a:p>
        </p:txBody>
      </p:sp>
      <p:sp>
        <p:nvSpPr>
          <p:cNvPr id="23" name="矩形 22"/>
          <p:cNvSpPr/>
          <p:nvPr/>
        </p:nvSpPr>
        <p:spPr>
          <a:xfrm>
            <a:off x="7696835" y="5555615"/>
            <a:ext cx="772160" cy="54229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Block</a:t>
            </a:r>
            <a:endParaRPr lang="en-US" altLang="zh-CN"/>
          </a:p>
        </p:txBody>
      </p:sp>
      <p:pic>
        <p:nvPicPr>
          <p:cNvPr id="102" name="图片 101"/>
          <p:cNvPicPr/>
          <p:nvPr/>
        </p:nvPicPr>
        <p:blipFill>
          <a:blip r:embed="rId9"/>
          <a:stretch>
            <a:fillRect/>
          </a:stretch>
        </p:blipFill>
        <p:spPr>
          <a:xfrm>
            <a:off x="2764790" y="4508500"/>
            <a:ext cx="1665605" cy="240665"/>
          </a:xfrm>
          <a:prstGeom prst="rect">
            <a:avLst/>
          </a:prstGeom>
          <a:noFill/>
          <a:ln w="9525">
            <a:noFill/>
          </a:ln>
        </p:spPr>
      </p:pic>
      <p:cxnSp>
        <p:nvCxnSpPr>
          <p:cNvPr id="24" name="直接箭头连接符 23"/>
          <p:cNvCxnSpPr/>
          <p:nvPr/>
        </p:nvCxnSpPr>
        <p:spPr>
          <a:xfrm>
            <a:off x="5313045" y="5912485"/>
            <a:ext cx="1160145" cy="0"/>
          </a:xfrm>
          <a:prstGeom prst="straightConnector1">
            <a:avLst/>
          </a:prstGeom>
          <a:ln w="38100">
            <a:solidFill>
              <a:srgbClr val="700F6C"/>
            </a:solidFill>
            <a:tailEnd type="arrow"/>
          </a:ln>
        </p:spPr>
        <p:style>
          <a:lnRef idx="1">
            <a:schemeClr val="accent1"/>
          </a:lnRef>
          <a:fillRef idx="0">
            <a:schemeClr val="accent1"/>
          </a:fillRef>
          <a:effectRef idx="0">
            <a:schemeClr val="accent1"/>
          </a:effectRef>
          <a:fontRef idx="minor">
            <a:schemeClr val="tx1"/>
          </a:fontRef>
        </p:style>
      </p:cxnSp>
      <p:pic>
        <p:nvPicPr>
          <p:cNvPr id="103" name="图片 102"/>
          <p:cNvPicPr/>
          <p:nvPr/>
        </p:nvPicPr>
        <p:blipFill>
          <a:blip r:embed="rId10"/>
          <a:stretch>
            <a:fillRect/>
          </a:stretch>
        </p:blipFill>
        <p:spPr>
          <a:xfrm>
            <a:off x="4760595" y="5555615"/>
            <a:ext cx="2266315" cy="207010"/>
          </a:xfrm>
          <a:prstGeom prst="rect">
            <a:avLst/>
          </a:prstGeom>
          <a:noFill/>
          <a:ln w="9525">
            <a:noFill/>
          </a:ln>
        </p:spPr>
      </p:pic>
      <p:pic>
        <p:nvPicPr>
          <p:cNvPr id="25" name="图片 24"/>
          <p:cNvPicPr>
            <a:picLocks noChangeAspect="1"/>
          </p:cNvPicPr>
          <p:nvPr/>
        </p:nvPicPr>
        <p:blipFill>
          <a:blip r:embed="rId8"/>
          <a:srcRect b="10556"/>
          <a:stretch>
            <a:fillRect/>
          </a:stretch>
        </p:blipFill>
        <p:spPr>
          <a:xfrm>
            <a:off x="8338820" y="5016500"/>
            <a:ext cx="3029585" cy="285115"/>
          </a:xfrm>
          <a:prstGeom prst="rect">
            <a:avLst/>
          </a:prstGeom>
        </p:spPr>
      </p:pic>
      <p:cxnSp>
        <p:nvCxnSpPr>
          <p:cNvPr id="26" name="直接连接符 25"/>
          <p:cNvCxnSpPr/>
          <p:nvPr/>
        </p:nvCxnSpPr>
        <p:spPr>
          <a:xfrm>
            <a:off x="8274685" y="5084445"/>
            <a:ext cx="3158490" cy="161290"/>
          </a:xfrm>
          <a:prstGeom prst="line">
            <a:avLst/>
          </a:prstGeom>
          <a:ln w="31750">
            <a:solidFill>
              <a:srgbClr val="7030A0"/>
            </a:solidFill>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6584950" y="3082290"/>
            <a:ext cx="1220470" cy="1252855"/>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Statewith </a:t>
            </a:r>
            <a:r>
              <a:rPr lang="en-US" altLang="zh-CN" b="1" i="1"/>
              <a:t>PRE</a:t>
            </a:r>
            <a:endParaRPr lang="en-US" altLang="zh-CN" b="1" i="1"/>
          </a:p>
        </p:txBody>
      </p:sp>
      <p:cxnSp>
        <p:nvCxnSpPr>
          <p:cNvPr id="28" name="直接箭头连接符 27"/>
          <p:cNvCxnSpPr>
            <a:stCxn id="27" idx="6"/>
          </p:cNvCxnSpPr>
          <p:nvPr/>
        </p:nvCxnSpPr>
        <p:spPr>
          <a:xfrm>
            <a:off x="7805420" y="3709035"/>
            <a:ext cx="1160145" cy="0"/>
          </a:xfrm>
          <a:prstGeom prst="straightConnector1">
            <a:avLst/>
          </a:prstGeom>
          <a:ln w="38100">
            <a:solidFill>
              <a:srgbClr val="700F6C"/>
            </a:solidFill>
            <a:tailEnd type="arrow"/>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8954135" y="2842895"/>
            <a:ext cx="2400300" cy="1736725"/>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State</a:t>
            </a:r>
            <a:endParaRPr lang="en-US" altLang="zh-CN"/>
          </a:p>
          <a:p>
            <a:pPr algn="ctr"/>
            <a:r>
              <a:rPr lang="en-US" altLang="zh-CN"/>
              <a:t>added </a:t>
            </a:r>
            <a:r>
              <a:rPr lang="en-US" altLang="zh-CN" b="1" i="1"/>
              <a:t>EFF</a:t>
            </a:r>
            <a:r>
              <a:rPr lang="en-US" altLang="zh-CN" b="1" i="1" baseline="30000"/>
              <a:t>+</a:t>
            </a:r>
            <a:endParaRPr lang="en-US" altLang="zh-CN" b="1" i="1" baseline="30000"/>
          </a:p>
          <a:p>
            <a:pPr algn="ctr"/>
            <a:r>
              <a:rPr lang="en-US" altLang="zh-CN"/>
              <a:t>removed </a:t>
            </a:r>
            <a:r>
              <a:rPr lang="en-US" altLang="zh-CN" b="1" i="1"/>
              <a:t>EFF</a:t>
            </a:r>
            <a:r>
              <a:rPr lang="en-US" altLang="zh-CN" b="1" i="1" baseline="30000"/>
              <a:t>-</a:t>
            </a:r>
            <a:endParaRPr lang="en-US" altLang="zh-CN" b="1" i="1" baseline="30000"/>
          </a:p>
        </p:txBody>
      </p:sp>
      <p:sp>
        <p:nvSpPr>
          <p:cNvPr id="30" name="文本框 29"/>
          <p:cNvSpPr txBox="1"/>
          <p:nvPr/>
        </p:nvSpPr>
        <p:spPr>
          <a:xfrm>
            <a:off x="8147685" y="3403600"/>
            <a:ext cx="358140" cy="368300"/>
          </a:xfrm>
          <a:prstGeom prst="rect">
            <a:avLst/>
          </a:prstGeom>
          <a:noFill/>
        </p:spPr>
        <p:txBody>
          <a:bodyPr wrap="none" rtlCol="0">
            <a:spAutoFit/>
          </a:bodyPr>
          <a:p>
            <a:r>
              <a:rPr lang="en-US" altLang="zh-CN" b="1" i="1">
                <a:solidFill>
                  <a:srgbClr val="7030A0"/>
                </a:solidFill>
              </a:rPr>
              <a:t>π</a:t>
            </a:r>
            <a:endParaRPr lang="en-US" altLang="zh-CN" b="1" i="1">
              <a:solidFill>
                <a:srgbClr val="7030A0"/>
              </a:solidFill>
            </a:endParaRPr>
          </a:p>
        </p:txBody>
      </p:sp>
    </p:spTree>
    <p:custDataLst>
      <p:tags r:id="rId1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Algorithm</a:t>
            </a:r>
            <a:endParaRPr lang="zh-CN" altLang="en-US"/>
          </a:p>
        </p:txBody>
      </p:sp>
      <p:pic>
        <p:nvPicPr>
          <p:cNvPr id="4" name="内容占位符 3"/>
          <p:cNvPicPr>
            <a:picLocks noChangeAspect="1"/>
          </p:cNvPicPr>
          <p:nvPr>
            <p:ph idx="1"/>
          </p:nvPr>
        </p:nvPicPr>
        <p:blipFill>
          <a:blip r:embed="rId1"/>
          <a:srcRect l="688" t="6438" r="-770" b="-9448"/>
          <a:stretch>
            <a:fillRect/>
          </a:stretch>
        </p:blipFill>
        <p:spPr>
          <a:xfrm>
            <a:off x="662305" y="1313815"/>
            <a:ext cx="6355080" cy="456565"/>
          </a:xfrm>
          <a:prstGeom prst="rect">
            <a:avLst/>
          </a:prstGeom>
        </p:spPr>
      </p:pic>
      <p:cxnSp>
        <p:nvCxnSpPr>
          <p:cNvPr id="5" name="直接连接符 4"/>
          <p:cNvCxnSpPr/>
          <p:nvPr/>
        </p:nvCxnSpPr>
        <p:spPr>
          <a:xfrm>
            <a:off x="662305" y="1266825"/>
            <a:ext cx="6184265" cy="0"/>
          </a:xfrm>
          <a:prstGeom prst="line">
            <a:avLst/>
          </a:prstGeom>
          <a:ln w="60325">
            <a:solidFill>
              <a:srgbClr val="700F6C"/>
            </a:solidFill>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a:blip r:embed="rId2"/>
          <a:stretch>
            <a:fillRect/>
          </a:stretch>
        </p:blipFill>
        <p:spPr>
          <a:xfrm>
            <a:off x="662305" y="2149475"/>
            <a:ext cx="5753735" cy="3888105"/>
          </a:xfrm>
          <a:prstGeom prst="rect">
            <a:avLst/>
          </a:prstGeom>
        </p:spPr>
      </p:pic>
      <p:sp>
        <p:nvSpPr>
          <p:cNvPr id="7" name="文本框 6"/>
          <p:cNvSpPr txBox="1"/>
          <p:nvPr/>
        </p:nvSpPr>
        <p:spPr>
          <a:xfrm>
            <a:off x="7355840" y="2409190"/>
            <a:ext cx="4526280" cy="2584450"/>
          </a:xfrm>
          <a:prstGeom prst="rect">
            <a:avLst/>
          </a:prstGeom>
          <a:noFill/>
        </p:spPr>
        <p:txBody>
          <a:bodyPr wrap="none" rtlCol="0">
            <a:spAutoFit/>
          </a:bodyPr>
          <a:p>
            <a:r>
              <a:rPr lang="zh-CN" altLang="en-US"/>
              <a:t>实验提供的环境</a:t>
            </a:r>
            <a:endParaRPr lang="zh-CN" altLang="en-US"/>
          </a:p>
          <a:p>
            <a:endParaRPr lang="zh-CN" altLang="en-US"/>
          </a:p>
          <a:p>
            <a:r>
              <a:rPr lang="zh-CN" altLang="en-US"/>
              <a:t>任务目标</a:t>
            </a:r>
            <a:endParaRPr lang="zh-CN" altLang="en-US"/>
          </a:p>
          <a:p>
            <a:endParaRPr lang="zh-CN" altLang="en-US"/>
          </a:p>
          <a:p>
            <a:r>
              <a:rPr lang="en-US" altLang="zh-CN"/>
              <a:t>NSP</a:t>
            </a:r>
            <a:r>
              <a:rPr lang="zh-CN" altLang="en-US"/>
              <a:t>谓词集（初始仅含有目标谓词）</a:t>
            </a:r>
            <a:endParaRPr lang="zh-CN" altLang="en-US"/>
          </a:p>
          <a:p>
            <a:endParaRPr lang="zh-CN" altLang="en-US"/>
          </a:p>
          <a:p>
            <a:r>
              <a:rPr lang="en-US" altLang="zh-CN"/>
              <a:t>HLA</a:t>
            </a:r>
            <a:r>
              <a:rPr lang="zh-CN" altLang="en-US"/>
              <a:t>集（初始为空）</a:t>
            </a:r>
            <a:endParaRPr lang="zh-CN" altLang="en-US"/>
          </a:p>
          <a:p>
            <a:endParaRPr lang="zh-CN" altLang="en-US"/>
          </a:p>
          <a:p>
            <a:r>
              <a:rPr lang="zh-CN" altLang="en-US"/>
              <a:t>数据集（初始为空，除非从别的环境迁移）</a:t>
            </a:r>
            <a:endParaRPr lang="zh-CN" altLang="en-US"/>
          </a:p>
        </p:txBody>
      </p:sp>
      <p:pic>
        <p:nvPicPr>
          <p:cNvPr id="105" name="图片 104"/>
          <p:cNvPicPr/>
          <p:nvPr/>
        </p:nvPicPr>
        <p:blipFill>
          <a:blip r:embed="rId3"/>
          <a:stretch>
            <a:fillRect/>
          </a:stretch>
        </p:blipFill>
        <p:spPr>
          <a:xfrm>
            <a:off x="7171055" y="2409190"/>
            <a:ext cx="231140" cy="337820"/>
          </a:xfrm>
          <a:prstGeom prst="rect">
            <a:avLst/>
          </a:prstGeom>
          <a:noFill/>
          <a:ln w="9525">
            <a:noFill/>
          </a:ln>
        </p:spPr>
      </p:pic>
      <p:pic>
        <p:nvPicPr>
          <p:cNvPr id="106" name="图片 105"/>
          <p:cNvPicPr/>
          <p:nvPr/>
        </p:nvPicPr>
        <p:blipFill>
          <a:blip r:embed="rId4"/>
          <a:stretch>
            <a:fillRect/>
          </a:stretch>
        </p:blipFill>
        <p:spPr>
          <a:xfrm>
            <a:off x="7115175" y="2970530"/>
            <a:ext cx="342265" cy="342265"/>
          </a:xfrm>
          <a:prstGeom prst="rect">
            <a:avLst/>
          </a:prstGeom>
          <a:noFill/>
          <a:ln w="9525">
            <a:noFill/>
          </a:ln>
        </p:spPr>
      </p:pic>
      <p:pic>
        <p:nvPicPr>
          <p:cNvPr id="107" name="图片 106"/>
          <p:cNvPicPr/>
          <p:nvPr/>
        </p:nvPicPr>
        <p:blipFill>
          <a:blip r:embed="rId5"/>
          <a:stretch>
            <a:fillRect/>
          </a:stretch>
        </p:blipFill>
        <p:spPr>
          <a:xfrm>
            <a:off x="6950075" y="3512820"/>
            <a:ext cx="452120" cy="377190"/>
          </a:xfrm>
          <a:prstGeom prst="rect">
            <a:avLst/>
          </a:prstGeom>
          <a:noFill/>
          <a:ln w="9525">
            <a:noFill/>
          </a:ln>
        </p:spPr>
      </p:pic>
      <p:pic>
        <p:nvPicPr>
          <p:cNvPr id="108" name="图片 107"/>
          <p:cNvPicPr/>
          <p:nvPr/>
        </p:nvPicPr>
        <p:blipFill>
          <a:blip r:embed="rId6"/>
          <a:srcRect t="6583"/>
          <a:stretch>
            <a:fillRect/>
          </a:stretch>
        </p:blipFill>
        <p:spPr>
          <a:xfrm>
            <a:off x="6916420" y="4064000"/>
            <a:ext cx="485775" cy="378460"/>
          </a:xfrm>
          <a:prstGeom prst="rect">
            <a:avLst/>
          </a:prstGeom>
          <a:noFill/>
          <a:ln w="9525">
            <a:noFill/>
          </a:ln>
        </p:spPr>
      </p:pic>
      <p:pic>
        <p:nvPicPr>
          <p:cNvPr id="109" name="图片 108"/>
          <p:cNvPicPr/>
          <p:nvPr/>
        </p:nvPicPr>
        <p:blipFill>
          <a:blip r:embed="rId7"/>
          <a:stretch>
            <a:fillRect/>
          </a:stretch>
        </p:blipFill>
        <p:spPr>
          <a:xfrm>
            <a:off x="6969125" y="4616450"/>
            <a:ext cx="380365" cy="344170"/>
          </a:xfrm>
          <a:prstGeom prst="rect">
            <a:avLst/>
          </a:prstGeom>
          <a:noFill/>
          <a:ln w="9525">
            <a:noFill/>
          </a:ln>
        </p:spPr>
      </p:pic>
      <p:sp>
        <p:nvSpPr>
          <p:cNvPr id="9" name="矩形 8"/>
          <p:cNvSpPr/>
          <p:nvPr/>
        </p:nvSpPr>
        <p:spPr>
          <a:xfrm>
            <a:off x="5108575" y="2746375"/>
            <a:ext cx="1307465" cy="4203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矩形 9"/>
          <p:cNvSpPr/>
          <p:nvPr/>
        </p:nvSpPr>
        <p:spPr>
          <a:xfrm>
            <a:off x="5013960" y="4898390"/>
            <a:ext cx="1307465" cy="8293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4876165" y="4866640"/>
            <a:ext cx="1583055" cy="368300"/>
          </a:xfrm>
          <a:prstGeom prst="rect">
            <a:avLst/>
          </a:prstGeom>
          <a:noFill/>
        </p:spPr>
        <p:txBody>
          <a:bodyPr wrap="square" rtlCol="0">
            <a:spAutoFit/>
          </a:bodyPr>
          <a:p>
            <a:r>
              <a:rPr lang="zh-CN" altLang="en-US">
                <a:latin typeface="楷体" panose="02010609060101010101" charset="-122"/>
                <a:ea typeface="楷体" panose="02010609060101010101" charset="-122"/>
                <a:cs typeface="楷体" panose="02010609060101010101" charset="-122"/>
              </a:rPr>
              <a:t>（由</a:t>
            </a:r>
            <a:r>
              <a:rPr lang="en-US" altLang="zh-CN">
                <a:latin typeface="楷体" panose="02010609060101010101" charset="-122"/>
                <a:ea typeface="楷体" panose="02010609060101010101" charset="-122"/>
                <a:cs typeface="楷体" panose="02010609060101010101" charset="-122"/>
              </a:rPr>
              <a:t>VLM</a:t>
            </a:r>
            <a:r>
              <a:rPr lang="zh-CN" altLang="en-US">
                <a:latin typeface="楷体" panose="02010609060101010101" charset="-122"/>
                <a:ea typeface="楷体" panose="02010609060101010101" charset="-122"/>
                <a:cs typeface="楷体" panose="02010609060101010101" charset="-122"/>
              </a:rPr>
              <a:t>生成）</a:t>
            </a:r>
            <a:endParaRPr lang="zh-CN" altLang="en-US">
              <a:latin typeface="楷体" panose="02010609060101010101" charset="-122"/>
              <a:ea typeface="楷体" panose="02010609060101010101" charset="-122"/>
              <a:cs typeface="楷体" panose="02010609060101010101" charset="-122"/>
            </a:endParaRPr>
          </a:p>
        </p:txBody>
      </p:sp>
    </p:spTree>
    <p:custDataLst>
      <p:tags r:id="rId8"/>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Experiment</a:t>
            </a:r>
            <a:endParaRPr lang="en-US" altLang="zh-CN"/>
          </a:p>
        </p:txBody>
      </p:sp>
      <p:cxnSp>
        <p:nvCxnSpPr>
          <p:cNvPr id="5" name="直接连接符 4"/>
          <p:cNvCxnSpPr/>
          <p:nvPr/>
        </p:nvCxnSpPr>
        <p:spPr>
          <a:xfrm>
            <a:off x="662305" y="1266825"/>
            <a:ext cx="6184265" cy="0"/>
          </a:xfrm>
          <a:prstGeom prst="line">
            <a:avLst/>
          </a:prstGeom>
          <a:ln w="60325">
            <a:solidFill>
              <a:srgbClr val="700F6C"/>
            </a:solidFill>
          </a:ln>
        </p:spPr>
        <p:style>
          <a:lnRef idx="1">
            <a:schemeClr val="accent1"/>
          </a:lnRef>
          <a:fillRef idx="0">
            <a:schemeClr val="accent1"/>
          </a:fillRef>
          <a:effectRef idx="0">
            <a:schemeClr val="accent1"/>
          </a:effectRef>
          <a:fontRef idx="minor">
            <a:schemeClr val="tx1"/>
          </a:fontRef>
        </p:style>
      </p:cxnSp>
      <p:pic>
        <p:nvPicPr>
          <p:cNvPr id="8" name="内容占位符 7"/>
          <p:cNvPicPr>
            <a:picLocks noChangeAspect="1"/>
          </p:cNvPicPr>
          <p:nvPr>
            <p:ph idx="1"/>
          </p:nvPr>
        </p:nvPicPr>
        <p:blipFill>
          <a:blip r:embed="rId1"/>
          <a:stretch>
            <a:fillRect/>
          </a:stretch>
        </p:blipFill>
        <p:spPr>
          <a:xfrm>
            <a:off x="554990" y="1640840"/>
            <a:ext cx="10968990" cy="4631055"/>
          </a:xfrm>
          <a:prstGeom prst="rect">
            <a:avLst/>
          </a:prstGeom>
        </p:spPr>
      </p:pic>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p="http://schemas.openxmlformats.org/presentationml/2006/main">
  <p:tag name="KSO_WM_UNIT_PLACING_PICTURE_USER_VIEWPORT" val="{&quot;height&quot;:2745,&quot;width&quot;:2775}"/>
</p:tagLst>
</file>

<file path=ppt/tags/tag68.xml><?xml version="1.0" encoding="utf-8"?>
<p:tagLst xmlns:p="http://schemas.openxmlformats.org/presentationml/2006/main">
  <p:tag name="KSO_WM_BEAUTIFY_FLAG" val="#wm#"/>
  <p:tag name="KSO_WM_TEMPLATE_CATEGORY" val="custom"/>
  <p:tag name="KSO_WM_TEMPLATE_INDEX" val="20205081"/>
</p:tagLst>
</file>

<file path=ppt/tags/tag69.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081"/>
</p:tagLst>
</file>

<file path=ppt/tags/tag71.xml><?xml version="1.0" encoding="utf-8"?>
<p:tagLst xmlns:p="http://schemas.openxmlformats.org/presentationml/2006/main">
  <p:tag name="KSO_WM_BEAUTIFY_FLAG" val="#wm#"/>
  <p:tag name="KSO_WM_TEMPLATE_CATEGORY" val="custom"/>
  <p:tag name="KSO_WM_TEMPLATE_INDEX" val="20205081"/>
</p:tagLst>
</file>

<file path=ppt/tags/tag72.xml><?xml version="1.0" encoding="utf-8"?>
<p:tagLst xmlns:p="http://schemas.openxmlformats.org/presentationml/2006/main">
  <p:tag name="KSO_WM_BEAUTIFY_FLAG" val="#wm#"/>
  <p:tag name="KSO_WM_TEMPLATE_CATEGORY" val="custom"/>
  <p:tag name="KSO_WM_TEMPLATE_INDEX" val="20205081"/>
</p:tagLst>
</file>

<file path=ppt/tags/tag73.xml><?xml version="1.0" encoding="utf-8"?>
<p:tagLst xmlns:p="http://schemas.openxmlformats.org/presentationml/2006/main">
  <p:tag name="KSO_WM_BEAUTIFY_FLAG" val="#wm#"/>
  <p:tag name="KSO_WM_TEMPLATE_CATEGORY" val="custom"/>
  <p:tag name="KSO_WM_TEMPLATE_INDEX" val="20205081"/>
</p:tagLst>
</file>

<file path=ppt/tags/tag74.xml><?xml version="1.0" encoding="utf-8"?>
<p:tagLst xmlns:p="http://schemas.openxmlformats.org/presentationml/2006/main">
  <p:tag name="KSO_WM_BEAUTIFY_FLAG" val="#wm#"/>
  <p:tag name="KSO_WM_TEMPLATE_CATEGORY" val="custom"/>
  <p:tag name="KSO_WM_TEMPLATE_INDEX" val="20205081"/>
</p:tagLst>
</file>

<file path=ppt/tags/tag75.xml><?xml version="1.0" encoding="utf-8"?>
<p:tagLst xmlns:p="http://schemas.openxmlformats.org/presentationml/2006/main">
  <p:tag name="KSO_WM_BEAUTIFY_FLAG" val="#wm#"/>
  <p:tag name="KSO_WM_TEMPLATE_CATEGORY" val="custom"/>
  <p:tag name="KSO_WM_TEMPLATE_INDEX" val="20205081"/>
</p:tagLst>
</file>

<file path=ppt/tags/tag76.xml><?xml version="1.0" encoding="utf-8"?>
<p:tagLst xmlns:p="http://schemas.openxmlformats.org/presentationml/2006/main">
  <p:tag name="KSO_WM_BEAUTIFY_FLAG" val="#wm#"/>
  <p:tag name="KSO_WM_TEMPLATE_CATEGORY" val="custom"/>
  <p:tag name="KSO_WM_TEMPLATE_INDEX" val="20205081"/>
</p:tagLst>
</file>

<file path=ppt/tags/tag77.xml><?xml version="1.0" encoding="utf-8"?>
<p:tagLst xmlns:p="http://schemas.openxmlformats.org/presentationml/2006/main">
  <p:tag name="KSO_WM_BEAUTIFY_FLAG" val="#wm#"/>
  <p:tag name="KSO_WM_TEMPLATE_CATEGORY" val="custom"/>
  <p:tag name="KSO_WM_TEMPLATE_INDEX" val="20205081"/>
</p:tagLst>
</file>

<file path=ppt/tags/tag78.xml><?xml version="1.0" encoding="utf-8"?>
<p:tagLst xmlns:p="http://schemas.openxmlformats.org/presentationml/2006/main">
  <p:tag name="KSO_WPP_MARK_KEY" val="33ac27ee-4ac3-448b-9e9c-712608a79831"/>
  <p:tag name="COMMONDATA" val="eyJoZGlkIjoiMzlkMTRjZDU3ODEzMjQ5NzI3NDVjZmUyNmYxOTc4MGQifQ=="/>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2189</Words>
  <Application>WPS 演示</Application>
  <PresentationFormat>宽屏</PresentationFormat>
  <Paragraphs>99</Paragraphs>
  <Slides>11</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宋体</vt:lpstr>
      <vt:lpstr>Wingdings</vt:lpstr>
      <vt:lpstr>Wingdings</vt:lpstr>
      <vt:lpstr>微软雅黑</vt:lpstr>
      <vt:lpstr>Arial Unicode MS</vt:lpstr>
      <vt:lpstr>Calibri</vt:lpstr>
      <vt:lpstr>楷体</vt:lpstr>
      <vt:lpstr>Office 主题​​</vt:lpstr>
      <vt:lpstr>空白演示</vt:lpstr>
      <vt:lpstr>Yichao Liang(梁毅超）</vt:lpstr>
      <vt:lpstr>PowerPoint 演示文稿</vt:lpstr>
      <vt:lpstr>PowerPoint 演示文稿</vt:lpstr>
      <vt:lpstr>Neuro-Symbolic Predicates(NSP)</vt:lpstr>
      <vt:lpstr>High-Level Actions（HLA）: Refining the action space</vt:lpstr>
      <vt:lpstr>PowerPoint 演示文稿</vt:lpstr>
      <vt:lpstr>PowerPoint 演示文稿</vt:lpstr>
      <vt:lpstr>Algorithm</vt:lpstr>
      <vt:lpstr>Experiment</vt:lpstr>
      <vt:lpstr>Experiment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Dilantor</cp:lastModifiedBy>
  <cp:revision>151</cp:revision>
  <dcterms:created xsi:type="dcterms:W3CDTF">2019-06-19T02:08:00Z</dcterms:created>
  <dcterms:modified xsi:type="dcterms:W3CDTF">2024-11-12T09:02:32Z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2052-11.1.0.12165</vt:lpwstr>
  </property>
  <property fmtid="{D5CDD505-2E9C-101B-9397-08002B2CF9AE}" pid="3" name="ICV">
    <vt:lpwstr>AB8699F715EE4AFE9B1553F888D10A91</vt:lpwstr>
  </property>
</Properties>
</file>