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68" r:id="rId5"/>
    <p:sldId id="262" r:id="rId6"/>
    <p:sldId id="270" r:id="rId7"/>
    <p:sldId id="258" r:id="rId8"/>
    <p:sldId id="259" r:id="rId9"/>
    <p:sldId id="271" r:id="rId10"/>
    <p:sldId id="274" r:id="rId11"/>
    <p:sldId id="275" r:id="rId12"/>
    <p:sldId id="257" r:id="rId13"/>
    <p:sldId id="260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1" autoAdjust="0"/>
  </p:normalViewPr>
  <p:slideViewPr>
    <p:cSldViewPr snapToGrid="0">
      <p:cViewPr varScale="1">
        <p:scale>
          <a:sx n="124" d="100"/>
          <a:sy n="124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6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C74A-E49D-49DE-8E9E-42B4DBBD4657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621B-CBB4-4AC6-B7A1-13262C8F9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-apple-system"/>
              </a:rPr>
              <a:t>语言模型就是用来计算一个句子的概率的模型，也就是判断一句话是否合理的概率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5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这个方法会生成非常多冗余的关系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9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会有很多歧义的问题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它将词性的概念引入了正则语言中</a:t>
            </a:r>
            <a:endParaRPr lang="en-US" altLang="zh-CN" dirty="0"/>
          </a:p>
          <a:p>
            <a:r>
              <a:rPr lang="zh-CN" altLang="en-US" dirty="0"/>
              <a:t>原来的正则语言</a:t>
            </a:r>
            <a:endParaRPr lang="en-US" altLang="zh-CN" dirty="0"/>
          </a:p>
          <a:p>
            <a:r>
              <a:rPr lang="en-US" altLang="zh-CN" dirty="0"/>
              <a:t>PCW</a:t>
            </a:r>
            <a:r>
              <a:rPr lang="zh-CN" altLang="en-US" dirty="0"/>
              <a:t>的样子</a:t>
            </a:r>
            <a:endParaRPr lang="en-US" altLang="zh-CN" dirty="0"/>
          </a:p>
          <a:p>
            <a:r>
              <a:rPr lang="zh-CN" altLang="en-US" dirty="0"/>
              <a:t>使用元规则来实例化伪规则主体中的所有变量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PCW</a:t>
            </a:r>
            <a:r>
              <a:rPr lang="zh-CN" altLang="en-US" dirty="0"/>
              <a:t>单独将词性提出来作为</a:t>
            </a:r>
            <a:r>
              <a:rPr lang="en-US" altLang="zh-CN" dirty="0"/>
              <a:t>meta-rules</a:t>
            </a:r>
            <a:r>
              <a:rPr lang="zh-CN" altLang="en-US" dirty="0"/>
              <a:t>，并且在构造树的时候将其隐藏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7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通常使用的方法是</a:t>
            </a:r>
            <a:r>
              <a:rPr lang="en-US" altLang="zh-CN" dirty="0"/>
              <a:t>N-grams</a:t>
            </a:r>
          </a:p>
          <a:p>
            <a:r>
              <a:rPr lang="zh-CN" altLang="en-US" dirty="0"/>
              <a:t>但是这个方法</a:t>
            </a:r>
            <a:r>
              <a:rPr lang="en-US" altLang="zh-CN" dirty="0"/>
              <a:t>n-grams are incapable of capturing long-distance relations between words</a:t>
            </a:r>
          </a:p>
          <a:p>
            <a:r>
              <a:rPr lang="zh-CN" altLang="en-US" dirty="0"/>
              <a:t>效率非常低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7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困惑度越高越不可靠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单独计算</a:t>
            </a:r>
            <a:r>
              <a:rPr lang="en-US" altLang="zh-CN" dirty="0"/>
              <a:t>MS</a:t>
            </a:r>
            <a:r>
              <a:rPr lang="zh-CN" altLang="en-US" dirty="0"/>
              <a:t>的数量，并在不考虑</a:t>
            </a:r>
            <a:r>
              <a:rPr lang="en-US" altLang="zh-CN" dirty="0"/>
              <a:t>MS</a:t>
            </a:r>
            <a:r>
              <a:rPr lang="zh-CN" altLang="en-US" dirty="0"/>
              <a:t>的情况下计算</a:t>
            </a:r>
            <a:r>
              <a:rPr lang="en-US" altLang="zh-CN" dirty="0"/>
              <a:t>PP</a:t>
            </a:r>
            <a:r>
              <a:rPr lang="zh-CN" altLang="en-US" dirty="0"/>
              <a:t>。这种选择导致</a:t>
            </a:r>
            <a:r>
              <a:rPr lang="en-US" altLang="zh-CN" dirty="0"/>
              <a:t>PP</a:t>
            </a:r>
            <a:r>
              <a:rPr lang="zh-CN" altLang="en-US" dirty="0"/>
              <a:t>的值更准确，而且</a:t>
            </a:r>
            <a:r>
              <a:rPr lang="en-US" altLang="zh-CN" dirty="0"/>
              <a:t>MS</a:t>
            </a:r>
            <a:r>
              <a:rPr lang="zh-CN" altLang="en-US" dirty="0"/>
              <a:t>的值为我们提供了关于自动机泛化能力的信息：</a:t>
            </a:r>
            <a:r>
              <a:rPr lang="en-US" altLang="zh-CN" dirty="0"/>
              <a:t>MS</a:t>
            </a:r>
            <a:r>
              <a:rPr lang="zh-CN" altLang="en-US" dirty="0"/>
              <a:t>值越低，自动机的泛化能力越大。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63781" y="1122363"/>
            <a:ext cx="9975273" cy="2036473"/>
          </a:xfrm>
        </p:spPr>
        <p:txBody>
          <a:bodyPr anchor="b">
            <a:normAutofit/>
          </a:bodyPr>
          <a:lstStyle>
            <a:lvl1pPr algn="ctr">
              <a:defRPr sz="4000" b="1">
                <a:latin typeface="3ds Light" panose="0200050302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Title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4480706"/>
            <a:ext cx="12192000" cy="2387600"/>
            <a:chOff x="-10400" y="3574631"/>
            <a:chExt cx="9162563" cy="158628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-10400" y="3574631"/>
              <a:ext cx="9162563" cy="1586287"/>
              <a:chOff x="-10400" y="3574631"/>
              <a:chExt cx="9162563" cy="1586287"/>
            </a:xfrm>
          </p:grpSpPr>
          <p:pic>
            <p:nvPicPr>
              <p:cNvPr id="10" name="图片 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504815" y="4809883"/>
                <a:ext cx="647348" cy="343517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8499537" y="4462250"/>
              <a:ext cx="647348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365" y="99038"/>
            <a:ext cx="832545" cy="1255937"/>
            <a:chOff x="6322762" y="100290"/>
            <a:chExt cx="1080000" cy="1760164"/>
          </a:xfrm>
        </p:grpSpPr>
        <p:pic>
          <p:nvPicPr>
            <p:cNvPr id="15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0488" y="3429000"/>
            <a:ext cx="9144000" cy="818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Author1 Author2 Author3 Author4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9285821" y="4935958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9285821" y="4553369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8506" y="2971800"/>
            <a:ext cx="8154987" cy="914400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latin typeface="3ds ExtraLight" panose="02000503020000020004" pitchFamily="2" charset="0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56" y="136525"/>
            <a:ext cx="1702245" cy="733275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" y="6332488"/>
            <a:ext cx="12191999" cy="461665"/>
          </a:xfrm>
          <a:prstGeom prst="rect">
            <a:avLst/>
          </a:prstGeom>
          <a:solidFill>
            <a:srgbClr val="E9D0EA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409044"/>
            <a:ext cx="12192000" cy="461665"/>
          </a:xfrm>
          <a:prstGeom prst="rect">
            <a:avLst/>
          </a:prstGeom>
          <a:solidFill>
            <a:srgbClr val="5E0560"/>
          </a:solidFill>
          <a:ln w="19050">
            <a:solidFill>
              <a:srgbClr val="5E056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38169" y="6496912"/>
            <a:ext cx="11722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baseline="0" dirty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Alternative approaches for generating bodies of grammar rules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8590" y="6489051"/>
            <a:ext cx="119601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222A9A-9CB0-49DE-8BD2-58FB26522427}" type="slidenum">
              <a:rPr lang="en-US" altLang="zh-CN" sz="1200" b="0" baseline="0" smtClean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‹#›</a:t>
            </a:fld>
            <a:endParaRPr lang="zh-CN" altLang="en-US" sz="1200" b="0" dirty="0">
              <a:solidFill>
                <a:schemeClr val="bg1"/>
              </a:solidFill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05713-470B-DAF9-D8E9-1B9F09D38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Alternative Approaches for </a:t>
            </a:r>
            <a:br>
              <a:rPr lang="en-US" altLang="zh-CN" dirty="0"/>
            </a:br>
            <a:r>
              <a:rPr lang="en-US" altLang="zh-CN" dirty="0"/>
              <a:t>Generating Bodies of Grammar Rules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800D4-C195-4877-B36D-D6CE8AD1D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altLang="zh-CN" dirty="0"/>
              <a:t>Gabriel Infante-Lopez and Maarten de Rijke. 2004.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C09D0-FCA4-FCF6-9A99-36F8E9FD6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20240711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669B5-4DE0-9BEE-332D-DA3608A8E3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Yucong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8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E19E5-992C-1D9C-D3FA-0390D3AA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Probabilistic Automata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29F2F-5C1C-39F4-991B-72D69D9791AB}"/>
              </a:ext>
            </a:extLst>
          </p:cNvPr>
          <p:cNvSpPr txBox="1"/>
          <p:nvPr/>
        </p:nvSpPr>
        <p:spPr>
          <a:xfrm>
            <a:off x="1083326" y="1349299"/>
            <a:ext cx="489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Building the Sample Sets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3F4AD0-1309-C6FE-047E-79DA13D2353E}"/>
              </a:ext>
            </a:extLst>
          </p:cNvPr>
          <p:cNvSpPr txBox="1"/>
          <p:nvPr/>
        </p:nvSpPr>
        <p:spPr>
          <a:xfrm>
            <a:off x="1831553" y="2072907"/>
            <a:ext cx="8006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① </a:t>
            </a:r>
            <a:r>
              <a:rPr lang="en-US" altLang="zh-CN" sz="2000" dirty="0"/>
              <a:t>E</a:t>
            </a:r>
            <a:r>
              <a:rPr lang="zh-CN" altLang="en-US" sz="2000" dirty="0"/>
              <a:t>liminate all word information, leaving only POS tags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335EAF-8B14-A6F3-E53D-16298083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04" y="2943501"/>
            <a:ext cx="3512915" cy="2877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688CB4-1F1D-97E4-9C3D-3D128C87A589}"/>
              </a:ext>
            </a:extLst>
          </p:cNvPr>
          <p:cNvSpPr txBox="1"/>
          <p:nvPr/>
        </p:nvSpPr>
        <p:spPr>
          <a:xfrm>
            <a:off x="1789782" y="3429000"/>
            <a:ext cx="61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② From the tree we generate a sample set with all right sequences of dependents </a:t>
            </a:r>
            <a:r>
              <a:rPr lang="zh-CN" altLang="en-US" sz="2000" b="1" dirty="0"/>
              <a:t>{  ,   ,   } </a:t>
            </a:r>
            <a:r>
              <a:rPr lang="zh-CN" altLang="en-US" sz="2000" dirty="0"/>
              <a:t>, and another with all left sequences </a:t>
            </a:r>
            <a:r>
              <a:rPr lang="zh-CN" altLang="en-US" sz="2000" b="1" dirty="0"/>
              <a:t>{  ,   , red big green}</a:t>
            </a:r>
          </a:p>
        </p:txBody>
      </p:sp>
    </p:spTree>
    <p:extLst>
      <p:ext uri="{BB962C8B-B14F-4D97-AF65-F5344CB8AC3E}">
        <p14:creationId xmlns:p14="http://schemas.microsoft.com/office/powerpoint/2010/main" val="39195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E19E5-992C-1D9C-D3FA-0390D3AA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Probabilistic Automata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57DD0-3D20-D7DE-9F0C-6CBDD2C8D13E}"/>
              </a:ext>
            </a:extLst>
          </p:cNvPr>
          <p:cNvSpPr txBox="1"/>
          <p:nvPr/>
        </p:nvSpPr>
        <p:spPr>
          <a:xfrm>
            <a:off x="783649" y="995708"/>
            <a:ext cx="489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Learning: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28EF1-7CAD-4076-7192-1F2E9E279CB7}"/>
              </a:ext>
            </a:extLst>
          </p:cNvPr>
          <p:cNvSpPr txBox="1"/>
          <p:nvPr/>
        </p:nvSpPr>
        <p:spPr>
          <a:xfrm>
            <a:off x="1644342" y="3429000"/>
            <a:ext cx="95488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</a:t>
            </a:r>
            <a:r>
              <a:rPr lang="zh-CN" altLang="en-US" sz="2000" dirty="0"/>
              <a:t>t adds an arc between states aβ and βb, if the sequence </a:t>
            </a:r>
            <a:r>
              <a:rPr lang="zh-CN" altLang="en-US" sz="2000" b="1" dirty="0"/>
              <a:t>aβb appears in the training set</a:t>
            </a:r>
            <a:r>
              <a:rPr lang="zh-CN" altLang="en-US" sz="2000" dirty="0"/>
              <a:t>. 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The probability assigned to the arc (aβ, βb) is proportional to </a:t>
            </a:r>
            <a:r>
              <a:rPr lang="zh-CN" altLang="en-US" sz="2000" b="1" dirty="0"/>
              <a:t>the number of times </a:t>
            </a:r>
            <a:r>
              <a:rPr lang="zh-CN" altLang="en-US" sz="2000" dirty="0"/>
              <a:t>the sequence aβb appears in the training set.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C2B56-DFC1-24CE-7F93-26C9557602E0}"/>
              </a:ext>
            </a:extLst>
          </p:cNvPr>
          <p:cNvSpPr txBox="1"/>
          <p:nvPr/>
        </p:nvSpPr>
        <p:spPr>
          <a:xfrm>
            <a:off x="783649" y="2795143"/>
            <a:ext cx="1127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>
                <a:latin typeface="+mj-lt"/>
              </a:rPr>
              <a:t>N-gram (N=2)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F67EE-A09E-1315-4F6C-9E8FF490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79" y="1082028"/>
            <a:ext cx="3256775" cy="3691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D64C4A-1DA4-713E-81CF-D7F7A398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28" y="1557922"/>
            <a:ext cx="2373827" cy="2967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570F35-ECD4-3286-9B7E-6DF0B7A5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403" y="1994295"/>
            <a:ext cx="1693523" cy="3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B672F-F038-626F-6394-C994C41E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Probabilistic Automata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3F7F9-CEF6-41B0-9761-44B3CC9A9E8C}"/>
              </a:ext>
            </a:extLst>
          </p:cNvPr>
          <p:cNvSpPr txBox="1"/>
          <p:nvPr/>
        </p:nvSpPr>
        <p:spPr>
          <a:xfrm>
            <a:off x="679449" y="1089007"/>
            <a:ext cx="1127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2. </a:t>
            </a:r>
            <a:r>
              <a:rPr lang="zh-CN" altLang="en-US" sz="2400" b="1" dirty="0">
                <a:latin typeface="+mj-lt"/>
              </a:rPr>
              <a:t>Minimum Discrimination Information (MDI) algorithm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F78B59-7B99-69DC-5B28-2CCF0749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34" y="3911549"/>
            <a:ext cx="2928036" cy="6014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895B702-9C1D-EF61-8871-40C2B5F1B733}"/>
              </a:ext>
            </a:extLst>
          </p:cNvPr>
          <p:cNvSpPr txBox="1"/>
          <p:nvPr/>
        </p:nvSpPr>
        <p:spPr>
          <a:xfrm>
            <a:off x="1661501" y="4684845"/>
            <a:ext cx="8315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A</a:t>
            </a:r>
            <a:r>
              <a:rPr lang="zh-CN" altLang="en-US" sz="2000" baseline="-25000" dirty="0"/>
              <a:t>1</a:t>
            </a:r>
            <a:r>
              <a:rPr lang="zh-CN" altLang="en-US" sz="2000" dirty="0"/>
              <a:t> is a temporary solution of the algorithm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A</a:t>
            </a:r>
            <a:r>
              <a:rPr lang="zh-CN" altLang="en-US" sz="2000" baseline="-25000" dirty="0"/>
              <a:t>2</a:t>
            </a:r>
            <a:r>
              <a:rPr lang="zh-CN" altLang="en-US" sz="2000" dirty="0"/>
              <a:t> is a tentative new solution derived from A</a:t>
            </a:r>
            <a:r>
              <a:rPr lang="zh-CN" altLang="en-US" sz="2000" baseline="-25000" dirty="0"/>
              <a:t>1</a:t>
            </a:r>
            <a:r>
              <a:rPr lang="zh-CN" altLang="en-US" sz="2000" dirty="0"/>
              <a:t>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51250D-2264-6CBF-8953-EE9A78BF86BA}"/>
              </a:ext>
            </a:extLst>
          </p:cNvPr>
          <p:cNvSpPr txBox="1"/>
          <p:nvPr/>
        </p:nvSpPr>
        <p:spPr>
          <a:xfrm>
            <a:off x="2566656" y="5695777"/>
            <a:ext cx="9532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D(A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||A</a:t>
            </a:r>
            <a:r>
              <a:rPr lang="zh-CN" altLang="en-US" sz="2000" baseline="-25000" dirty="0"/>
              <a:t>i</a:t>
            </a:r>
            <a:r>
              <a:rPr lang="zh-CN" altLang="en-US" sz="2000" dirty="0"/>
              <a:t>) is the Kullback-Leibler divergence or relative entropy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9E07634-BCA1-109E-8CDE-CB299FF4961D}"/>
              </a:ext>
            </a:extLst>
          </p:cNvPr>
          <p:cNvSpPr txBox="1"/>
          <p:nvPr/>
        </p:nvSpPr>
        <p:spPr>
          <a:xfrm>
            <a:off x="2566656" y="5311960"/>
            <a:ext cx="8022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∆(A</a:t>
            </a:r>
            <a:r>
              <a:rPr lang="zh-CN" altLang="en-US" sz="2000" baseline="-25000" dirty="0"/>
              <a:t>1</a:t>
            </a:r>
            <a:r>
              <a:rPr lang="zh-CN" altLang="en-US" sz="2000" dirty="0"/>
              <a:t>, A</a:t>
            </a:r>
            <a:r>
              <a:rPr lang="zh-CN" altLang="en-US" sz="2000" baseline="-25000" dirty="0"/>
              <a:t>2</a:t>
            </a:r>
            <a:r>
              <a:rPr lang="zh-CN" altLang="en-US" sz="2000" dirty="0"/>
              <a:t>) = D(A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||A</a:t>
            </a:r>
            <a:r>
              <a:rPr lang="zh-CN" altLang="en-US" sz="2000" baseline="-25000" dirty="0"/>
              <a:t>2</a:t>
            </a:r>
            <a:r>
              <a:rPr lang="zh-CN" altLang="en-US" sz="2000" dirty="0"/>
              <a:t>) − D(A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||A</a:t>
            </a:r>
            <a:r>
              <a:rPr lang="zh-CN" altLang="en-US" sz="2000" baseline="-25000" dirty="0"/>
              <a:t>1</a:t>
            </a:r>
            <a:r>
              <a:rPr lang="zh-CN" altLang="en-US" sz="2000" dirty="0"/>
              <a:t>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5E5F85-9476-8C29-897D-5EB6BA8C0409}"/>
              </a:ext>
            </a:extLst>
          </p:cNvPr>
          <p:cNvSpPr txBox="1"/>
          <p:nvPr/>
        </p:nvSpPr>
        <p:spPr>
          <a:xfrm>
            <a:off x="1248190" y="1636605"/>
            <a:ext cx="10464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</a:t>
            </a:r>
            <a:r>
              <a:rPr lang="zh-CN" altLang="en-US" sz="2000" dirty="0"/>
              <a:t>uilds an automaton that only accepts the strings in the sample set by merging common prefixes</a:t>
            </a:r>
            <a:r>
              <a:rPr lang="en-US" altLang="zh-CN" sz="2000" dirty="0"/>
              <a:t>, thus </a:t>
            </a:r>
            <a:r>
              <a:rPr lang="en-US" altLang="zh-CN" sz="2000" b="1" dirty="0"/>
              <a:t>producing a tree-shaped automaton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06344-C031-9132-C0C0-F2AC1608457E}"/>
              </a:ext>
            </a:extLst>
          </p:cNvPr>
          <p:cNvSpPr txBox="1"/>
          <p:nvPr/>
        </p:nvSpPr>
        <p:spPr>
          <a:xfrm>
            <a:off x="9012799" y="26068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2FB2E5-0A15-6362-4FC4-005200E72BC2}"/>
              </a:ext>
            </a:extLst>
          </p:cNvPr>
          <p:cNvSpPr txBox="1"/>
          <p:nvPr/>
        </p:nvSpPr>
        <p:spPr>
          <a:xfrm>
            <a:off x="8571115" y="30989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Adj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308DAA-F150-C2A6-49D8-4D48324DBE73}"/>
              </a:ext>
            </a:extLst>
          </p:cNvPr>
          <p:cNvSpPr txBox="1"/>
          <p:nvPr/>
        </p:nvSpPr>
        <p:spPr>
          <a:xfrm>
            <a:off x="9293730" y="308971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Adj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7B9AB-0777-EC0E-3152-14FD4E47B6CB}"/>
              </a:ext>
            </a:extLst>
          </p:cNvPr>
          <p:cNvSpPr txBox="1"/>
          <p:nvPr/>
        </p:nvSpPr>
        <p:spPr>
          <a:xfrm>
            <a:off x="8493883" y="365179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blue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D41E6-D2EA-8438-7DB7-24EB5B43B7FE}"/>
              </a:ext>
            </a:extLst>
          </p:cNvPr>
          <p:cNvSpPr txBox="1"/>
          <p:nvPr/>
        </p:nvSpPr>
        <p:spPr>
          <a:xfrm>
            <a:off x="9367881" y="363837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DB0149-4776-AB2E-0822-FE98E2BBDB1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995944" y="2976175"/>
            <a:ext cx="168499" cy="2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63F01C-4DC8-CFDF-E79D-CADB6C167F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64443" y="2976175"/>
            <a:ext cx="203438" cy="2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963CC7-F5BE-124F-FCAE-93AFD306894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801019" y="3468246"/>
            <a:ext cx="28340" cy="18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945D327-ED7C-D6DE-78BD-170EFE4F9DC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551974" y="3459050"/>
            <a:ext cx="73350" cy="1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46837EF-5198-505D-86BC-9CEB7B5F9AEF}"/>
              </a:ext>
            </a:extLst>
          </p:cNvPr>
          <p:cNvSpPr txBox="1"/>
          <p:nvPr/>
        </p:nvSpPr>
        <p:spPr>
          <a:xfrm>
            <a:off x="10900026" y="25617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E666BE-6BB5-4200-6095-5B39A2C08350}"/>
              </a:ext>
            </a:extLst>
          </p:cNvPr>
          <p:cNvSpPr txBox="1"/>
          <p:nvPr/>
        </p:nvSpPr>
        <p:spPr>
          <a:xfrm>
            <a:off x="10793426" y="304463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Adj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583FC3-1402-2260-2779-65960B7AD272}"/>
              </a:ext>
            </a:extLst>
          </p:cNvPr>
          <p:cNvSpPr txBox="1"/>
          <p:nvPr/>
        </p:nvSpPr>
        <p:spPr>
          <a:xfrm>
            <a:off x="10381110" y="36067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blue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F37FC7-DDC3-C02A-C403-E73430756546}"/>
              </a:ext>
            </a:extLst>
          </p:cNvPr>
          <p:cNvSpPr txBox="1"/>
          <p:nvPr/>
        </p:nvSpPr>
        <p:spPr>
          <a:xfrm>
            <a:off x="11255108" y="35932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3EB9FED-3225-8A9A-3E41-AB6E1657CB4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1051670" y="2931088"/>
            <a:ext cx="0" cy="24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6806415-23E6-1603-A14B-A6801B7BFB51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10688246" y="3413963"/>
            <a:ext cx="363424" cy="19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3B0E50A-433C-A3A0-F45C-D263F04CF744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11051670" y="3413963"/>
            <a:ext cx="460881" cy="1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C6EDF4F1-0B63-1C48-61B7-FDE983624C9D}"/>
              </a:ext>
            </a:extLst>
          </p:cNvPr>
          <p:cNvSpPr/>
          <p:nvPr/>
        </p:nvSpPr>
        <p:spPr>
          <a:xfrm>
            <a:off x="9963675" y="3283580"/>
            <a:ext cx="266072" cy="24840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7D96DF-4DE6-DB98-19C5-F1B9E6F22A9A}"/>
              </a:ext>
            </a:extLst>
          </p:cNvPr>
          <p:cNvSpPr txBox="1"/>
          <p:nvPr/>
        </p:nvSpPr>
        <p:spPr>
          <a:xfrm>
            <a:off x="10954832" y="419460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5A6FF1-9A53-D5B4-84D7-695ADFC6D025}"/>
              </a:ext>
            </a:extLst>
          </p:cNvPr>
          <p:cNvSpPr txBox="1"/>
          <p:nvPr/>
        </p:nvSpPr>
        <p:spPr>
          <a:xfrm>
            <a:off x="10848232" y="46774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Adj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E979826-FC4E-CA94-7D3F-E5BA5384A77A}"/>
              </a:ext>
            </a:extLst>
          </p:cNvPr>
          <p:cNvSpPr txBox="1"/>
          <p:nvPr/>
        </p:nvSpPr>
        <p:spPr>
          <a:xfrm>
            <a:off x="10435916" y="52395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blue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029253-CCA3-05BE-A208-F8D8BF82BFF4}"/>
              </a:ext>
            </a:extLst>
          </p:cNvPr>
          <p:cNvSpPr txBox="1"/>
          <p:nvPr/>
        </p:nvSpPr>
        <p:spPr>
          <a:xfrm>
            <a:off x="11309914" y="52261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6C9423-27D5-49ED-6EE8-AD7030632A6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1106476" y="4563938"/>
            <a:ext cx="0" cy="24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72A5670-B6A3-36C2-FC5E-AD7B78C95D10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10743052" y="5046813"/>
            <a:ext cx="363424" cy="19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52F35A-C930-FA53-F179-0B0F967CC61B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1106476" y="5046813"/>
            <a:ext cx="460881" cy="1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箭头: 右 48">
            <a:extLst>
              <a:ext uri="{FF2B5EF4-FFF2-40B4-BE49-F238E27FC236}">
                <a16:creationId xmlns:a16="http://schemas.microsoft.com/office/drawing/2014/main" id="{2D23EDBD-DD9F-D8B3-7F04-DE9F5257C720}"/>
              </a:ext>
            </a:extLst>
          </p:cNvPr>
          <p:cNvSpPr/>
          <p:nvPr/>
        </p:nvSpPr>
        <p:spPr>
          <a:xfrm rot="5400000">
            <a:off x="10989036" y="3920381"/>
            <a:ext cx="266072" cy="24840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AF4653-BC55-F554-0438-F9514032114E}"/>
              </a:ext>
            </a:extLst>
          </p:cNvPr>
          <p:cNvSpPr/>
          <p:nvPr/>
        </p:nvSpPr>
        <p:spPr>
          <a:xfrm>
            <a:off x="10326412" y="5266873"/>
            <a:ext cx="1613647" cy="376178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60FAA0-10BD-B188-7674-AAE5F378C9E7}"/>
              </a:ext>
            </a:extLst>
          </p:cNvPr>
          <p:cNvSpPr txBox="1"/>
          <p:nvPr/>
        </p:nvSpPr>
        <p:spPr>
          <a:xfrm>
            <a:off x="1259687" y="2309886"/>
            <a:ext cx="7114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MDI algorithm traverses the lattice of all possible partitions for this general automaton, attempting to </a:t>
            </a:r>
            <a:r>
              <a:rPr lang="en-US" altLang="zh-CN" sz="2000" b="1" dirty="0"/>
              <a:t>merge states</a:t>
            </a:r>
            <a:r>
              <a:rPr lang="en-US" altLang="zh-CN" sz="2000" dirty="0"/>
              <a:t> that satisfy a trade-off that can be specified by the user.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94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D325-B046-BD54-80FC-0BF36471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the Quality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0A26C7-D846-EA65-7328-77B189C2D563}"/>
              </a:ext>
            </a:extLst>
          </p:cNvPr>
          <p:cNvSpPr txBox="1"/>
          <p:nvPr/>
        </p:nvSpPr>
        <p:spPr>
          <a:xfrm>
            <a:off x="1157392" y="1200546"/>
            <a:ext cx="588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1. test sample perplexity (PP)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3B1421-3527-1362-BB57-6B78316E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53" y="2290124"/>
            <a:ext cx="4490665" cy="54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ED9BF4-E02A-1E32-4C7A-34CFFF3927CE}"/>
                  </a:ext>
                </a:extLst>
              </p:cNvPr>
              <p:cNvSpPr txBox="1"/>
              <p:nvPr/>
            </p:nvSpPr>
            <p:spPr>
              <a:xfrm>
                <a:off x="1824168" y="2809437"/>
                <a:ext cx="8585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is the probability assigned to the string x by the automata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ED9BF4-E02A-1E32-4C7A-34CFFF392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68" y="2809437"/>
                <a:ext cx="8585223" cy="461665"/>
              </a:xfrm>
              <a:prstGeom prst="rect">
                <a:avLst/>
              </a:prstGeom>
              <a:blipFill>
                <a:blip r:embed="rId4"/>
                <a:stretch>
                  <a:fillRect l="-14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8D43F7DD-90B8-30B8-24E7-574FEE01F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199" y="1761180"/>
            <a:ext cx="1922885" cy="4145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0A26C7-D846-EA65-7328-77B189C2D563}"/>
              </a:ext>
            </a:extLst>
          </p:cNvPr>
          <p:cNvSpPr txBox="1"/>
          <p:nvPr/>
        </p:nvSpPr>
        <p:spPr>
          <a:xfrm>
            <a:off x="1157392" y="3387050"/>
            <a:ext cx="75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2. the number of missed samples (MS)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9E0753-4C8A-2D7F-A21D-039C2551678E}"/>
              </a:ext>
            </a:extLst>
          </p:cNvPr>
          <p:cNvSpPr txBox="1"/>
          <p:nvPr/>
        </p:nvSpPr>
        <p:spPr>
          <a:xfrm>
            <a:off x="1547199" y="3982580"/>
            <a:ext cx="895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 string in the test sample that the automaton </a:t>
            </a:r>
            <a:r>
              <a:rPr lang="zh-CN" altLang="en-US" sz="2400" b="1" dirty="0"/>
              <a:t>failed to accept</a:t>
            </a:r>
            <a:r>
              <a:rPr lang="zh-CN" altLang="en-US" sz="2400" dirty="0"/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60BBB1-52B2-33D2-C79A-839826E69214}"/>
              </a:ext>
            </a:extLst>
          </p:cNvPr>
          <p:cNvSpPr txBox="1"/>
          <p:nvPr/>
        </p:nvSpPr>
        <p:spPr>
          <a:xfrm>
            <a:off x="1157392" y="4595031"/>
            <a:ext cx="48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</a:rPr>
              <a:t>3. the size of the automata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8E07C1-12AD-1C96-4055-88C0B85144C4}"/>
              </a:ext>
            </a:extLst>
          </p:cNvPr>
          <p:cNvSpPr txBox="1"/>
          <p:nvPr/>
        </p:nvSpPr>
        <p:spPr>
          <a:xfrm>
            <a:off x="1547199" y="5103848"/>
            <a:ext cx="9139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NumEdges</a:t>
            </a:r>
            <a:r>
              <a:rPr lang="en-US" altLang="zh-CN" sz="2400" dirty="0"/>
              <a:t>: the number of edges </a:t>
            </a:r>
          </a:p>
          <a:p>
            <a:r>
              <a:rPr lang="zh-CN" altLang="en-US" sz="2400" dirty="0"/>
              <a:t>NumStates</a:t>
            </a:r>
            <a:r>
              <a:rPr lang="en-US" altLang="zh-CN" sz="2400" dirty="0"/>
              <a:t>: </a:t>
            </a:r>
            <a:r>
              <a:rPr lang="zh-CN" altLang="en-US" sz="2400" dirty="0"/>
              <a:t>the number of states</a:t>
            </a:r>
          </a:p>
        </p:txBody>
      </p:sp>
    </p:spTree>
    <p:extLst>
      <p:ext uri="{BB962C8B-B14F-4D97-AF65-F5344CB8AC3E}">
        <p14:creationId xmlns:p14="http://schemas.microsoft.com/office/powerpoint/2010/main" val="9611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1C68-995A-7661-FBF7-9C61C9B2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BA93F-41AF-FCA4-6E84-1EA454A5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3" y="1599110"/>
            <a:ext cx="5647619" cy="15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66A3BE-47FA-2551-9A01-5402D2F6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986" y="3680692"/>
            <a:ext cx="6228571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123E57-E088-F199-8864-181C7FC1F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Preliminaries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44724-A0F9-05A2-AA24-C894D881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DF6810-ECF4-359A-5C2B-BF5538AE91D2}"/>
              </a:ext>
            </a:extLst>
          </p:cNvPr>
          <p:cNvSpPr txBox="1"/>
          <p:nvPr/>
        </p:nvSpPr>
        <p:spPr>
          <a:xfrm>
            <a:off x="1163688" y="2397948"/>
            <a:ext cx="3210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Input S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</a:t>
            </a:r>
          </a:p>
          <a:p>
            <a:pPr algn="ctr"/>
            <a:r>
              <a:rPr lang="zh-CN" altLang="en-US" sz="3200" dirty="0"/>
              <a:t>↓</a:t>
            </a:r>
            <a:endParaRPr lang="en-US" altLang="zh-CN" sz="3200" dirty="0"/>
          </a:p>
          <a:p>
            <a:pPr algn="ctr"/>
            <a:r>
              <a:rPr lang="en-US" altLang="zh-CN" sz="3200" dirty="0"/>
              <a:t>output S</a:t>
            </a:r>
            <a:r>
              <a:rPr lang="en-US" altLang="zh-CN" sz="3200" baseline="-25000" dirty="0"/>
              <a:t>o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9757B-44E7-7FC9-2B60-3B17B6DF6E69}"/>
              </a:ext>
            </a:extLst>
          </p:cNvPr>
          <p:cNvSpPr txBox="1"/>
          <p:nvPr/>
        </p:nvSpPr>
        <p:spPr>
          <a:xfrm>
            <a:off x="5994078" y="2397948"/>
            <a:ext cx="5743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I love _________________</a:t>
            </a:r>
          </a:p>
          <a:p>
            <a:r>
              <a:rPr lang="en-US" altLang="zh-CN" sz="3200" dirty="0"/>
              <a:t>			</a:t>
            </a:r>
            <a:r>
              <a:rPr lang="zh-CN" altLang="en-US" sz="3200" dirty="0"/>
              <a:t>↓</a:t>
            </a:r>
            <a:endParaRPr lang="en-US" altLang="zh-CN" sz="3200" dirty="0"/>
          </a:p>
          <a:p>
            <a:r>
              <a:rPr lang="en-US" altLang="zh-CN" sz="3200" dirty="0"/>
              <a:t>	I love machine learning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09A737-5369-DB66-ECC8-8677AE77A683}"/>
              </a:ext>
            </a:extLst>
          </p:cNvPr>
          <p:cNvSpPr txBox="1"/>
          <p:nvPr/>
        </p:nvSpPr>
        <p:spPr>
          <a:xfrm>
            <a:off x="5770551" y="2397948"/>
            <a:ext cx="109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Eg.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76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AE7B-1EA1-8873-1EE9-2FA1458E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4D4995-06FE-4941-903F-1FD7BC91D727}"/>
              </a:ext>
            </a:extLst>
          </p:cNvPr>
          <p:cNvSpPr txBox="1"/>
          <p:nvPr/>
        </p:nvSpPr>
        <p:spPr>
          <a:xfrm>
            <a:off x="1027323" y="1218797"/>
            <a:ext cx="6108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Conditional P</a:t>
            </a:r>
            <a:r>
              <a:rPr lang="zh-CN" altLang="en-US" sz="2400" b="1" dirty="0">
                <a:latin typeface="+mj-lt"/>
              </a:rPr>
              <a:t>robability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403D4A-74DE-8999-FE6D-CF87C0B1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01" y="1816240"/>
            <a:ext cx="10050382" cy="5151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1F67F-4146-E45D-51D3-6D5B2F00947F}"/>
              </a:ext>
            </a:extLst>
          </p:cNvPr>
          <p:cNvSpPr txBox="1"/>
          <p:nvPr/>
        </p:nvSpPr>
        <p:spPr>
          <a:xfrm>
            <a:off x="1027323" y="2424619"/>
            <a:ext cx="6108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j-lt"/>
              </a:rPr>
              <a:t>Markov chain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0AE4-CF36-8E6A-5361-61116AC4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01" y="2783596"/>
            <a:ext cx="9809080" cy="7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CC7A6F-98CD-59CF-B5C8-8D226B937ABE}"/>
              </a:ext>
            </a:extLst>
          </p:cNvPr>
          <p:cNvSpPr txBox="1"/>
          <p:nvPr/>
        </p:nvSpPr>
        <p:spPr>
          <a:xfrm>
            <a:off x="1510569" y="4588112"/>
            <a:ext cx="13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1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9FB36AF-2F96-EFE0-1D88-44A85B143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760" y="3630441"/>
            <a:ext cx="3800000" cy="885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2787828-6C3C-DD4A-CC0A-99D00A51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386" y="4370238"/>
            <a:ext cx="4542857" cy="89523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3964FF-F5B1-9F62-DF3F-82472631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420" y="5129083"/>
            <a:ext cx="4952381" cy="87619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7405A19-873D-95C4-CECF-73A79F79CED0}"/>
              </a:ext>
            </a:extLst>
          </p:cNvPr>
          <p:cNvSpPr txBox="1"/>
          <p:nvPr/>
        </p:nvSpPr>
        <p:spPr>
          <a:xfrm>
            <a:off x="1510569" y="5346752"/>
            <a:ext cx="13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59002F-E481-FA3A-8CC5-60734D2CDBA3}"/>
              </a:ext>
            </a:extLst>
          </p:cNvPr>
          <p:cNvSpPr txBox="1"/>
          <p:nvPr/>
        </p:nvSpPr>
        <p:spPr>
          <a:xfrm>
            <a:off x="1510569" y="3839460"/>
            <a:ext cx="134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12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53CC-F3DB-BB5C-31B8-7010702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00FF2-5FA4-A962-DADD-C78D81FA3351}"/>
              </a:ext>
            </a:extLst>
          </p:cNvPr>
          <p:cNvSpPr txBox="1"/>
          <p:nvPr/>
        </p:nvSpPr>
        <p:spPr>
          <a:xfrm>
            <a:off x="2308446" y="1172714"/>
            <a:ext cx="6104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22222"/>
                </a:solidFill>
                <a:effectLst/>
              </a:rPr>
              <a:t>Context-free Grammar (CFG) 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6EE0C-3104-DB20-5A27-E1F6C0CE2CB0}"/>
              </a:ext>
            </a:extLst>
          </p:cNvPr>
          <p:cNvSpPr txBox="1"/>
          <p:nvPr/>
        </p:nvSpPr>
        <p:spPr>
          <a:xfrm>
            <a:off x="2308446" y="1759829"/>
            <a:ext cx="7320296" cy="373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G is a 4-tuple ( V</a:t>
            </a:r>
            <a:r>
              <a:rPr lang="en-US" altLang="zh-CN" sz="2000" baseline="-25000" dirty="0">
                <a:solidFill>
                  <a:srgbClr val="222222"/>
                </a:solidFill>
              </a:rPr>
              <a:t>N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, </a:t>
            </a:r>
            <a:r>
              <a:rPr lang="en-US" altLang="zh-CN" sz="2000" dirty="0">
                <a:solidFill>
                  <a:srgbClr val="222222"/>
                </a:solidFill>
              </a:rPr>
              <a:t>V</a:t>
            </a:r>
            <a:r>
              <a:rPr lang="en-US" altLang="zh-CN" sz="2000" baseline="-25000" dirty="0">
                <a:solidFill>
                  <a:srgbClr val="222222"/>
                </a:solidFill>
              </a:rPr>
              <a:t>T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, S , R 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V</a:t>
            </a:r>
            <a:r>
              <a:rPr lang="en-US" altLang="zh-CN" sz="2000" baseline="-25000" dirty="0">
                <a:solidFill>
                  <a:srgbClr val="222222"/>
                </a:solidFill>
              </a:rPr>
              <a:t>N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: set of non-terminals { S , Adj , Noun }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22222"/>
                </a:solidFill>
              </a:rPr>
              <a:t>V</a:t>
            </a:r>
            <a:r>
              <a:rPr lang="en-US" altLang="zh-CN" sz="2000" baseline="-25000" dirty="0">
                <a:solidFill>
                  <a:srgbClr val="222222"/>
                </a:solidFill>
              </a:rPr>
              <a:t>T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: set of terminals { ball , big , red }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S: starting symbols, either terminals or non-terminals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R: set of rewrite rules </a:t>
            </a:r>
            <a:br>
              <a:rPr lang="en-US" altLang="zh-CN" sz="2000" b="0" i="0" dirty="0">
                <a:solidFill>
                  <a:srgbClr val="222222"/>
                </a:solidFill>
                <a:effectLst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	{ S </a:t>
            </a:r>
            <a:r>
              <a:rPr lang="zh-CN" altLang="en-US" sz="2000" b="0" i="0" dirty="0">
                <a:solidFill>
                  <a:srgbClr val="222222"/>
                </a:solidFill>
                <a:effectLst/>
              </a:rPr>
              <a:t>→ 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Adj + Noun ;</a:t>
            </a:r>
            <a:br>
              <a:rPr lang="en-US" altLang="zh-CN" sz="2000" b="0" i="0" dirty="0">
                <a:solidFill>
                  <a:srgbClr val="222222"/>
                </a:solidFill>
                <a:effectLst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	 Adj </a:t>
            </a:r>
            <a:r>
              <a:rPr lang="zh-CN" altLang="en-US" sz="2000" b="0" i="0" dirty="0">
                <a:solidFill>
                  <a:srgbClr val="222222"/>
                </a:solidFill>
                <a:effectLst/>
              </a:rPr>
              <a:t>→ </a:t>
            </a:r>
            <a:r>
              <a:rPr lang="en-US" altLang="zh-CN" sz="2000" dirty="0">
                <a:solidFill>
                  <a:srgbClr val="222222"/>
                </a:solidFill>
              </a:rPr>
              <a:t>big | Adj </a:t>
            </a:r>
            <a:r>
              <a:rPr lang="zh-CN" altLang="en-US" sz="2000" b="0" i="0" dirty="0">
                <a:solidFill>
                  <a:srgbClr val="222222"/>
                </a:solidFill>
                <a:effectLst/>
              </a:rPr>
              <a:t>→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red ;</a:t>
            </a:r>
            <a:br>
              <a:rPr lang="en-US" altLang="zh-CN" sz="2000" b="0" i="0" dirty="0">
                <a:solidFill>
                  <a:srgbClr val="222222"/>
                </a:solidFill>
                <a:effectLst/>
              </a:rPr>
            </a:b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	 Noun </a:t>
            </a:r>
            <a:r>
              <a:rPr lang="zh-CN" altLang="en-US" sz="2000" b="0" i="0" dirty="0">
                <a:solidFill>
                  <a:srgbClr val="222222"/>
                </a:solidFill>
                <a:effectLst/>
              </a:rPr>
              <a:t>→</a:t>
            </a:r>
            <a:r>
              <a:rPr lang="en-US" altLang="zh-CN" sz="2000" b="0" i="0" dirty="0">
                <a:solidFill>
                  <a:srgbClr val="222222"/>
                </a:solidFill>
                <a:effectLst/>
              </a:rPr>
              <a:t> ball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45E71D-D675-B231-006A-58DBB327C314}"/>
              </a:ext>
            </a:extLst>
          </p:cNvPr>
          <p:cNvSpPr txBox="1"/>
          <p:nvPr/>
        </p:nvSpPr>
        <p:spPr>
          <a:xfrm>
            <a:off x="3615886" y="4067846"/>
            <a:ext cx="47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328F10-2ED7-F31D-E790-96D6989BF474}"/>
              </a:ext>
            </a:extLst>
          </p:cNvPr>
          <p:cNvSpPr txBox="1"/>
          <p:nvPr/>
        </p:nvSpPr>
        <p:spPr>
          <a:xfrm>
            <a:off x="3686576" y="4508069"/>
            <a:ext cx="6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71C6DF-ED75-BA96-A165-DD3E67C15525}"/>
              </a:ext>
            </a:extLst>
          </p:cNvPr>
          <p:cNvSpPr txBox="1"/>
          <p:nvPr/>
        </p:nvSpPr>
        <p:spPr>
          <a:xfrm>
            <a:off x="4990847" y="4508069"/>
            <a:ext cx="6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EC085-2C4B-3847-7609-C08266F18472}"/>
              </a:ext>
            </a:extLst>
          </p:cNvPr>
          <p:cNvSpPr txBox="1"/>
          <p:nvPr/>
        </p:nvSpPr>
        <p:spPr>
          <a:xfrm>
            <a:off x="4001474" y="4961648"/>
            <a:ext cx="47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2D503F-A4F4-7841-24A7-61A2BE921D83}"/>
              </a:ext>
            </a:extLst>
          </p:cNvPr>
          <p:cNvSpPr txBox="1"/>
          <p:nvPr/>
        </p:nvSpPr>
        <p:spPr>
          <a:xfrm>
            <a:off x="517078" y="1172714"/>
            <a:ext cx="2380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effectLst/>
              </a:rPr>
              <a:t>Probabilistic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F91801-753C-4EBB-EE19-CF5B1FC4EB88}"/>
              </a:ext>
            </a:extLst>
          </p:cNvPr>
          <p:cNvSpPr txBox="1"/>
          <p:nvPr/>
        </p:nvSpPr>
        <p:spPr>
          <a:xfrm>
            <a:off x="7273577" y="4175170"/>
            <a:ext cx="2985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等线" panose="02010600030101010101" pitchFamily="2" charset="-122"/>
              <a:buChar char="&gt;"/>
            </a:pPr>
            <a:r>
              <a:rPr lang="en-US" altLang="zh-CN" sz="2000" dirty="0"/>
              <a:t>S</a:t>
            </a:r>
          </a:p>
          <a:p>
            <a:pPr marL="285750" indent="-285750">
              <a:buFont typeface="等线" panose="02010600030101010101" pitchFamily="2" charset="-122"/>
              <a:buChar char="&gt;"/>
            </a:pPr>
            <a:r>
              <a:rPr lang="en-US" altLang="zh-CN" sz="2000" dirty="0"/>
              <a:t>Adj + Noun</a:t>
            </a:r>
          </a:p>
          <a:p>
            <a:pPr marL="285750" indent="-285750">
              <a:buFont typeface="等线" panose="02010600030101010101" pitchFamily="2" charset="-122"/>
              <a:buChar char="&gt;"/>
            </a:pPr>
            <a:r>
              <a:rPr lang="en-US" altLang="zh-CN" sz="2000" dirty="0"/>
              <a:t>Big + Noun</a:t>
            </a:r>
          </a:p>
          <a:p>
            <a:pPr marL="285750" indent="-285750">
              <a:buFont typeface="等线" panose="02010600030101010101" pitchFamily="2" charset="-122"/>
              <a:buChar char="&gt;"/>
            </a:pPr>
            <a:r>
              <a:rPr lang="en-US" altLang="zh-CN" sz="2000" dirty="0"/>
              <a:t>Big + ball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38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67E3AA-0183-5461-F1D3-50F13917F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506" y="2971800"/>
            <a:ext cx="8154987" cy="1192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Probabilistic Constrained W-grammar </a:t>
            </a:r>
          </a:p>
          <a:p>
            <a:r>
              <a:rPr lang="en-US" altLang="zh-CN" dirty="0"/>
              <a:t>(PCW-grammar)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31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4EF6-F162-6D77-939D-FB0224C5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Constrained W-Grammar (PCW grammar)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CBBCBF-C309-4507-6EF6-D9A51659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22" y="2832447"/>
            <a:ext cx="5438095" cy="22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47E742-73E2-53C4-4F72-7CCBD7BE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48" y="1834049"/>
            <a:ext cx="4285714" cy="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9CA72-B94F-90C5-4692-C86C2D2BF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679" y="2621184"/>
            <a:ext cx="1723810" cy="428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50D54A-A7D8-8DC8-5526-2656AE5B2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679" y="3238524"/>
            <a:ext cx="3638095" cy="3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AC54AA-590D-ED55-2284-A8C7894EE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1679" y="3861154"/>
            <a:ext cx="3123809" cy="390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3B3039-8E4D-525A-C21C-FE72D18D7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1905" y="4435394"/>
            <a:ext cx="2228571" cy="40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B2DBCC7-AE40-8721-1FB6-E14CE4C4FB2B}"/>
              </a:ext>
            </a:extLst>
          </p:cNvPr>
          <p:cNvSpPr txBox="1"/>
          <p:nvPr/>
        </p:nvSpPr>
        <p:spPr>
          <a:xfrm>
            <a:off x="6296422" y="1724811"/>
            <a:ext cx="3468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part of speech (POS)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2B94C4-71EA-AF14-7685-7E3B2B4C03B9}"/>
              </a:ext>
            </a:extLst>
          </p:cNvPr>
          <p:cNvCxnSpPr/>
          <p:nvPr/>
        </p:nvCxnSpPr>
        <p:spPr>
          <a:xfrm>
            <a:off x="7689773" y="2307292"/>
            <a:ext cx="0" cy="525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8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9399-66CE-E3BA-DD0E-6DA530B7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Constrained W-Grammar (PCW grammar)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C4C75-D1A2-2F5E-4743-A0886D4D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51" y="2180322"/>
            <a:ext cx="5163630" cy="37688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FEAA1D-27CF-2760-3DA3-72E10398EFB5}"/>
              </a:ext>
            </a:extLst>
          </p:cNvPr>
          <p:cNvSpPr txBox="1"/>
          <p:nvPr/>
        </p:nvSpPr>
        <p:spPr>
          <a:xfrm>
            <a:off x="5824251" y="1231044"/>
            <a:ext cx="59197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Trees for this particular grammar are </a:t>
            </a:r>
            <a:r>
              <a:rPr lang="zh-CN" altLang="en-US" sz="2400" b="1" dirty="0"/>
              <a:t>flat</a:t>
            </a:r>
            <a:r>
              <a:rPr lang="zh-CN" altLang="en-US" sz="2000" dirty="0"/>
              <a:t>, with a main node S and all the adjectives in it as daughters.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A69D99-8F92-B83D-BDD9-E645A4BDE609}"/>
              </a:ext>
            </a:extLst>
          </p:cNvPr>
          <p:cNvGrpSpPr/>
          <p:nvPr/>
        </p:nvGrpSpPr>
        <p:grpSpPr>
          <a:xfrm>
            <a:off x="735559" y="1503061"/>
            <a:ext cx="3534153" cy="2280765"/>
            <a:chOff x="795476" y="1370858"/>
            <a:chExt cx="4650726" cy="300134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3B5B833-BBC4-A4A0-F057-56D622D7B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476" y="1370858"/>
              <a:ext cx="4285714" cy="48571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D3B3133-11B2-2598-82F1-39B483A4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8107" y="2157993"/>
              <a:ext cx="1723810" cy="42857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1E54BB-1036-30E0-43BD-707DA92C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8107" y="2775333"/>
              <a:ext cx="3638095" cy="38095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3885575-AA1D-B79F-386C-E8236B4D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8107" y="3397963"/>
              <a:ext cx="3123809" cy="39047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B5B985B-CDF4-BE1C-BCBA-82EFD4C8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8333" y="3972203"/>
              <a:ext cx="2228571" cy="400000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6B5984F-134C-E376-A8D6-1E916A697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154" y="3923471"/>
            <a:ext cx="4383156" cy="18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8D2A-5A05-5EF2-4212-36C4DE8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Automata to Grammars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DEBF3E-141D-91D4-EBC9-B0951E0AA11D}"/>
                  </a:ext>
                </a:extLst>
              </p:cNvPr>
              <p:cNvSpPr txBox="1"/>
              <p:nvPr/>
            </p:nvSpPr>
            <p:spPr>
              <a:xfrm>
                <a:off x="1254579" y="1284508"/>
                <a:ext cx="10291097" cy="4338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400" dirty="0"/>
                  <a:t>Let w be a POS in the PTB 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400" dirty="0"/>
                  <a:t>L</a:t>
                </a:r>
                <a:r>
                  <a:rPr lang="zh-CN" altLang="en-US" sz="2400" dirty="0"/>
                  <a:t>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be the two </a:t>
                </a:r>
                <a:r>
                  <a:rPr lang="zh-CN" altLang="en-US" sz="2800" b="1" dirty="0"/>
                  <a:t>automata</a:t>
                </a:r>
                <a:r>
                  <a:rPr lang="zh-CN" altLang="en-US" sz="2400" dirty="0"/>
                  <a:t> associated to it 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be the </a:t>
                </a:r>
                <a:r>
                  <a:rPr lang="zh-CN" altLang="en-US" sz="2800" b="1" dirty="0"/>
                  <a:t>PCFGs</a:t>
                </a:r>
                <a:r>
                  <a:rPr lang="zh-CN" altLang="en-US" sz="2400" dirty="0"/>
                  <a:t> equivalent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dirty="0"/>
                  <a:t> be the starting symbols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400" dirty="0"/>
                  <a:t>Build final grammar G with starting symbol S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400" dirty="0"/>
                  <a:t>Pseudo-rules: {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𝑊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groupCh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groupCh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en-US" altLang="zh-CN" sz="2400" dirty="0"/>
                  <a:t> } , W is a unique new variable symbol associated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DEBF3E-141D-91D4-EBC9-B0951E0AA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79" y="1284508"/>
                <a:ext cx="10291097" cy="4338495"/>
              </a:xfrm>
              <a:prstGeom prst="rect">
                <a:avLst/>
              </a:prstGeom>
              <a:blipFill>
                <a:blip r:embed="rId2"/>
                <a:stretch>
                  <a:fillRect l="-711" b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06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6A005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784</Words>
  <Application>Microsoft Office PowerPoint</Application>
  <PresentationFormat>宽屏</PresentationFormat>
  <Paragraphs>108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3ds ExtraLight</vt:lpstr>
      <vt:lpstr>3ds Light</vt:lpstr>
      <vt:lpstr>-apple-system</vt:lpstr>
      <vt:lpstr>等线</vt:lpstr>
      <vt:lpstr>等线 Light</vt:lpstr>
      <vt:lpstr>Arial</vt:lpstr>
      <vt:lpstr>Calibri</vt:lpstr>
      <vt:lpstr>Cambria Math</vt:lpstr>
      <vt:lpstr>Candara Light</vt:lpstr>
      <vt:lpstr>MS Reference Sans Serif</vt:lpstr>
      <vt:lpstr>Wingdings</vt:lpstr>
      <vt:lpstr>Office 主题​​</vt:lpstr>
      <vt:lpstr>Alternative Approaches for  Generating Bodies of Grammar Rules</vt:lpstr>
      <vt:lpstr>PowerPoint 演示文稿</vt:lpstr>
      <vt:lpstr>Language Model</vt:lpstr>
      <vt:lpstr>N-gram</vt:lpstr>
      <vt:lpstr>CFG</vt:lpstr>
      <vt:lpstr>PowerPoint 演示文稿</vt:lpstr>
      <vt:lpstr>Probabilistic Constrained W-Grammar (PCW grammar)</vt:lpstr>
      <vt:lpstr>Probabilistic Constrained W-Grammar (PCW grammar)</vt:lpstr>
      <vt:lpstr>From Automata to Grammars</vt:lpstr>
      <vt:lpstr>Learning Probabilistic Automata</vt:lpstr>
      <vt:lpstr>Learning Probabilistic Automata</vt:lpstr>
      <vt:lpstr>Learning Probabilistic Automata</vt:lpstr>
      <vt:lpstr>Evaluate the Quality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Logic Programming in a Nutshell</dc:title>
  <dc:creator>何语丛</dc:creator>
  <cp:lastModifiedBy>Yucong He</cp:lastModifiedBy>
  <cp:revision>9</cp:revision>
  <dcterms:created xsi:type="dcterms:W3CDTF">2024-04-07T12:01:36Z</dcterms:created>
  <dcterms:modified xsi:type="dcterms:W3CDTF">2024-07-11T05:55:47Z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