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59" r:id="rId4"/>
    <p:sldId id="275" r:id="rId5"/>
    <p:sldId id="260" r:id="rId6"/>
    <p:sldId id="262" r:id="rId7"/>
    <p:sldId id="263" r:id="rId8"/>
    <p:sldId id="264" r:id="rId9"/>
    <p:sldId id="271" r:id="rId10"/>
    <p:sldId id="265" r:id="rId11"/>
    <p:sldId id="277" r:id="rId12"/>
    <p:sldId id="266" r:id="rId13"/>
    <p:sldId id="273" r:id="rId14"/>
    <p:sldId id="267" r:id="rId15"/>
    <p:sldId id="276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40" autoAdjust="0"/>
  </p:normalViewPr>
  <p:slideViewPr>
    <p:cSldViewPr snapToGrid="0">
      <p:cViewPr varScale="1">
        <p:scale>
          <a:sx n="126" d="100"/>
          <a:sy n="126" d="100"/>
        </p:scale>
        <p:origin x="1056" y="132"/>
      </p:cViewPr>
      <p:guideLst/>
    </p:cSldViewPr>
  </p:slideViewPr>
  <p:notesTextViewPr>
    <p:cViewPr>
      <p:scale>
        <a:sx n="101" d="100"/>
        <a:sy n="101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C74A-E49D-49DE-8E9E-42B4DBBD4657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B621B-CBB4-4AC6-B7A1-13262C8F9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EEEFF0"/>
                </a:solidFill>
                <a:effectLst/>
                <a:latin typeface="-apple-system"/>
              </a:rPr>
              <a:t>Language Models:</a:t>
            </a:r>
            <a:r>
              <a:rPr lang="en-US" altLang="zh-CN" b="0" i="0" dirty="0">
                <a:solidFill>
                  <a:srgbClr val="DADBDF"/>
                </a:solidFill>
                <a:effectLst/>
                <a:latin typeface="-apple-system"/>
              </a:rPr>
              <a:t> LLMs as Search Agents, LLMs for Code generation and Scientific Discovery, Multi-modal Pre-training for Math, Generative Language Models for symbolic expressions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EEEFF0"/>
                </a:solidFill>
                <a:effectLst/>
                <a:latin typeface="-apple-system"/>
              </a:rPr>
              <a:t>AI for Science:</a:t>
            </a:r>
            <a:r>
              <a:rPr lang="en-US" altLang="zh-CN" b="0" i="0" dirty="0">
                <a:solidFill>
                  <a:srgbClr val="DADBDF"/>
                </a:solidFill>
                <a:effectLst/>
                <a:latin typeface="-apple-system"/>
              </a:rPr>
              <a:t> Transformers and GNNs for Learning Physics, ML and Optimization for Scientific Discovery</a:t>
            </a:r>
          </a:p>
          <a:p>
            <a:endParaRPr lang="en-US" altLang="zh-CN" dirty="0"/>
          </a:p>
          <a:p>
            <a:r>
              <a:rPr lang="en-US" altLang="zh-CN" dirty="0"/>
              <a:t>3 Chandan K. Reddy </a:t>
            </a:r>
            <a:r>
              <a:rPr lang="zh-CN" altLang="en-US" dirty="0"/>
              <a:t>是弗吉尼亚理工大学计算机科学系的教授，也是桑加尼人工智能与数据分析中心（</a:t>
            </a:r>
            <a:r>
              <a:rPr lang="en-US" altLang="zh-CN" dirty="0" err="1"/>
              <a:t>Sanghani</a:t>
            </a:r>
            <a:r>
              <a:rPr lang="en-US" altLang="zh-CN" dirty="0"/>
              <a:t> Center for Artificial Intelligence and Data Analytics</a:t>
            </a:r>
            <a:r>
              <a:rPr lang="zh-CN" altLang="en-US" dirty="0"/>
              <a:t>）的核心成员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斯坦福博士后</a:t>
            </a:r>
            <a:endParaRPr lang="en-US" altLang="zh-CN" dirty="0"/>
          </a:p>
          <a:p>
            <a:r>
              <a:rPr lang="en-US" altLang="zh-CN" dirty="0"/>
              <a:t>Amir </a:t>
            </a:r>
            <a:r>
              <a:rPr lang="en-US" altLang="zh-CN" dirty="0" err="1"/>
              <a:t>Barati</a:t>
            </a:r>
            <a:r>
              <a:rPr lang="en-US" altLang="zh-CN" dirty="0"/>
              <a:t> </a:t>
            </a:r>
            <a:r>
              <a:rPr lang="en-US" altLang="zh-CN" dirty="0" err="1"/>
              <a:t>Farimani</a:t>
            </a:r>
            <a:r>
              <a:rPr lang="en-US" altLang="zh-CN" dirty="0"/>
              <a:t> </a:t>
            </a:r>
            <a:r>
              <a:rPr lang="zh-CN" altLang="en-US" dirty="0"/>
              <a:t>是卡内基梅隆大学机械工程系的副教授，同时在生物医学工程、化学工程和机器学习等领域拥有兼职职位。他领导的机械与人工智能实验室（</a:t>
            </a:r>
            <a:r>
              <a:rPr lang="en-US" altLang="zh-CN" dirty="0"/>
              <a:t>MAIL</a:t>
            </a:r>
            <a:r>
              <a:rPr lang="zh-CN" altLang="en-US" dirty="0"/>
              <a:t>）主要研究将机器学习、数据科学和分子动力学模拟应用于健康和生物工程问题。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B621B-CBB4-4AC6-B7A1-13262C8F99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8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63781" y="1122363"/>
            <a:ext cx="9975273" cy="2036473"/>
          </a:xfrm>
        </p:spPr>
        <p:txBody>
          <a:bodyPr anchor="b">
            <a:normAutofit/>
          </a:bodyPr>
          <a:lstStyle>
            <a:lvl1pPr algn="ctr">
              <a:defRPr sz="4000" b="1">
                <a:latin typeface="3ds Light" panose="0200050302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Title </a:t>
            </a:r>
            <a:r>
              <a:rPr lang="en-US" altLang="zh-CN" dirty="0" err="1"/>
              <a:t>Title</a:t>
            </a:r>
            <a:r>
              <a:rPr lang="en-US" altLang="zh-CN" dirty="0"/>
              <a:t> </a:t>
            </a:r>
            <a:r>
              <a:rPr lang="en-US" altLang="zh-CN" dirty="0" err="1"/>
              <a:t>Title</a:t>
            </a:r>
            <a:r>
              <a:rPr lang="en-US" altLang="zh-CN" dirty="0"/>
              <a:t> </a:t>
            </a:r>
            <a:r>
              <a:rPr lang="en-US" altLang="zh-CN" dirty="0" err="1"/>
              <a:t>Title</a:t>
            </a:r>
            <a:r>
              <a:rPr lang="en-US" altLang="zh-CN" dirty="0"/>
              <a:t> </a:t>
            </a:r>
            <a:r>
              <a:rPr lang="en-US" altLang="zh-CN" dirty="0" err="1"/>
              <a:t>Title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4480706"/>
            <a:ext cx="12192000" cy="2387600"/>
            <a:chOff x="-10400" y="3574631"/>
            <a:chExt cx="9162563" cy="158628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-10400" y="3574631"/>
              <a:ext cx="9162563" cy="1586287"/>
              <a:chOff x="-10400" y="3574631"/>
              <a:chExt cx="9162563" cy="1586287"/>
            </a:xfrm>
          </p:grpSpPr>
          <p:pic>
            <p:nvPicPr>
              <p:cNvPr id="10" name="图片 9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556940" y="3574631"/>
                <a:ext cx="8030120" cy="1578769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 userDrawn="1"/>
            </p:nvSpPr>
            <p:spPr>
              <a:xfrm>
                <a:off x="-10400" y="3622764"/>
                <a:ext cx="647348" cy="1520736"/>
              </a:xfrm>
              <a:prstGeom prst="rect">
                <a:avLst/>
              </a:prstGeom>
              <a:solidFill>
                <a:srgbClr val="A4A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8504815" y="4809883"/>
                <a:ext cx="647348" cy="343517"/>
              </a:xfrm>
              <a:prstGeom prst="rect">
                <a:avLst/>
              </a:prstGeom>
              <a:solidFill>
                <a:srgbClr val="7675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-10400" y="4723716"/>
                <a:ext cx="674700" cy="437202"/>
              </a:xfrm>
              <a:prstGeom prst="rect">
                <a:avLst/>
              </a:prstGeom>
              <a:solidFill>
                <a:srgbClr val="5F5F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" name="矩形 8"/>
            <p:cNvSpPr/>
            <p:nvPr userDrawn="1"/>
          </p:nvSpPr>
          <p:spPr>
            <a:xfrm>
              <a:off x="8499537" y="4462250"/>
              <a:ext cx="647348" cy="343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6365" y="99038"/>
            <a:ext cx="832545" cy="1255937"/>
            <a:chOff x="6322762" y="100290"/>
            <a:chExt cx="1080000" cy="1760164"/>
          </a:xfrm>
        </p:grpSpPr>
        <p:pic>
          <p:nvPicPr>
            <p:cNvPr id="15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>
              <a:fillRect/>
            </a:stretch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0488" y="3429000"/>
            <a:ext cx="9144000" cy="8188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Author1 Author2 Author3 Author4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9285821" y="4935958"/>
            <a:ext cx="1853233" cy="3825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Candara Light" panose="020E0502030303020204" pitchFamily="34" charset="0"/>
              </a:defRPr>
            </a:lvl1pPr>
          </a:lstStyle>
          <a:p>
            <a:pPr lvl="0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9285821" y="4553369"/>
            <a:ext cx="1853233" cy="3825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Candara Light" panose="020E0502030303020204" pitchFamily="34" charset="0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1242E6-C9B6-629F-2099-7B969D8C88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7164" y="4245625"/>
            <a:ext cx="7690648" cy="38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en-US" altLang="zh-CN" dirty="0"/>
              <a:t>Name of Journal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370575" y="796400"/>
            <a:ext cx="9804204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8506" y="2971800"/>
            <a:ext cx="8154987" cy="914400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latin typeface="3ds ExtraLight" panose="02000503020000020004" pitchFamily="2" charset="0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370575" y="796400"/>
            <a:ext cx="9804204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370575" y="796400"/>
            <a:ext cx="9804204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0799" y="146052"/>
            <a:ext cx="8585223" cy="515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" name="文本占位符 7">
            <a:extLst>
              <a:ext uri="{FF2B5EF4-FFF2-40B4-BE49-F238E27FC236}">
                <a16:creationId xmlns:a16="http://schemas.microsoft.com/office/drawing/2014/main" id="{B1066518-20D7-4C5F-21C2-BBEE53300C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24693" y="1888777"/>
            <a:ext cx="6942614" cy="914400"/>
          </a:xfrm>
        </p:spPr>
        <p:txBody>
          <a:bodyPr>
            <a:normAutofit/>
          </a:bodyPr>
          <a:lstStyle>
            <a:lvl1pPr marL="0" indent="0" algn="l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3ds ExtraLight" panose="02000503020000020004" pitchFamily="2" charset="0"/>
              </a:defRPr>
            </a:lvl1pPr>
          </a:lstStyle>
          <a:p>
            <a:pPr lvl="0"/>
            <a:r>
              <a:rPr lang="en-US" altLang="zh-CN" dirty="0"/>
              <a:t>I. Title</a:t>
            </a:r>
            <a:endParaRPr lang="zh-CN" altLang="en-US" dirty="0"/>
          </a:p>
        </p:txBody>
      </p:sp>
      <p:sp>
        <p:nvSpPr>
          <p:cNvPr id="3" name="文本占位符 8">
            <a:extLst>
              <a:ext uri="{FF2B5EF4-FFF2-40B4-BE49-F238E27FC236}">
                <a16:creationId xmlns:a16="http://schemas.microsoft.com/office/drawing/2014/main" id="{E2B951BF-0CB6-C9FE-079B-DFE30EC3E1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9600" y="2967038"/>
            <a:ext cx="5468938" cy="1941512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97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956" y="136525"/>
            <a:ext cx="1702245" cy="733275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" y="6332488"/>
            <a:ext cx="12191999" cy="461665"/>
          </a:xfrm>
          <a:prstGeom prst="rect">
            <a:avLst/>
          </a:prstGeom>
          <a:solidFill>
            <a:srgbClr val="E9D0EA"/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6409044"/>
            <a:ext cx="12192000" cy="461665"/>
          </a:xfrm>
          <a:prstGeom prst="rect">
            <a:avLst/>
          </a:prstGeom>
          <a:solidFill>
            <a:srgbClr val="5E0560"/>
          </a:solidFill>
          <a:ln w="19050">
            <a:solidFill>
              <a:srgbClr val="5E056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38169" y="6496912"/>
            <a:ext cx="11722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baseline="0" dirty="0">
                <a:solidFill>
                  <a:schemeClr val="bg1"/>
                </a:solidFill>
                <a:latin typeface="MS Reference Sans Serif" panose="020B0604030504040204" pitchFamily="34" charset="0"/>
                <a:cs typeface="Arial" panose="020B0604020202020204" pitchFamily="34" charset="0"/>
              </a:rPr>
              <a:t>SNIP: Bridging Mathematical Symbolic and Numeric Realms with Unified Pre-</a:t>
            </a:r>
            <a:r>
              <a:rPr lang="en-US" altLang="zh-CN" sz="1200" b="0" baseline="0" dirty="0" err="1">
                <a:solidFill>
                  <a:schemeClr val="bg1"/>
                </a:solidFill>
                <a:latin typeface="MS Reference Sans Serif" panose="020B0604030504040204" pitchFamily="34" charset="0"/>
                <a:cs typeface="Arial" panose="020B0604020202020204" pitchFamily="34" charset="0"/>
              </a:rPr>
              <a:t>trainning</a:t>
            </a:r>
            <a:endParaRPr lang="en-US" altLang="zh-CN" sz="1200" b="0" baseline="0" dirty="0">
              <a:solidFill>
                <a:schemeClr val="bg1"/>
              </a:solidFill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8590" y="6489051"/>
            <a:ext cx="119601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222A9A-9CB0-49DE-8BD2-58FB26522427}" type="slidenum">
              <a:rPr lang="en-US" altLang="zh-CN" sz="1200" b="0" baseline="0" smtClean="0">
                <a:solidFill>
                  <a:schemeClr val="bg1"/>
                </a:solidFill>
                <a:latin typeface="MS Reference Sans Serif" panose="020B0604030504040204" pitchFamily="34" charset="0"/>
                <a:cs typeface="Arial" panose="020B0604020202020204" pitchFamily="34" charset="0"/>
              </a:rPr>
              <a:t>‹#›</a:t>
            </a:fld>
            <a:endParaRPr lang="zh-CN" altLang="en-US" sz="1200" b="0" dirty="0">
              <a:solidFill>
                <a:schemeClr val="bg1"/>
              </a:solidFill>
              <a:latin typeface="MS Reference Sans Serif" panose="020B060403050404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22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7872D-B15E-2DE3-14CA-2556EFCB2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SNIP: Bridging Mathematical Symbolic and Numeric Realms with Unified Pre-</a:t>
            </a:r>
            <a:r>
              <a:rPr lang="en-US" altLang="zh-CN" sz="3200" dirty="0" err="1"/>
              <a:t>trainning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1E4D4F-FFFE-0730-F69E-724F187A5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Kazem </a:t>
            </a:r>
            <a:r>
              <a:rPr lang="en-US" altLang="zh-CN" sz="2000" dirty="0" err="1"/>
              <a:t>Meidani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Parshin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Shojaee</a:t>
            </a:r>
            <a:r>
              <a:rPr lang="en-US" altLang="zh-CN" sz="2000" dirty="0"/>
              <a:t>, Chandan K. Reddy, Amir </a:t>
            </a:r>
            <a:r>
              <a:rPr lang="en-US" altLang="zh-CN" sz="2000" dirty="0" err="1"/>
              <a:t>Barati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Farimani</a:t>
            </a:r>
            <a:endParaRPr lang="zh-CN" altLang="en-US" sz="2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F41586-C47D-CF28-8FC5-E1B6FD25C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2024.11.19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8C9AC5-CC97-21FE-3286-50AE161F5D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Yucong He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21E1D88-6B9E-4D07-DDFE-D3F227AA4E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ICLR 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221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36300-79AC-69ED-D930-8EA7BA2D8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B7D8-98CB-49C7-E0E2-D3D9F197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Unified pre-training objective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953919-DD3A-40A8-615D-7C6AB702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676"/>
          <a:stretch/>
        </p:blipFill>
        <p:spPr>
          <a:xfrm>
            <a:off x="7624583" y="1510747"/>
            <a:ext cx="3366439" cy="39548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F79458-04E3-846A-DD6B-703C9C4E0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82" y="1947447"/>
            <a:ext cx="5749350" cy="6556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D3BBF9-BFEE-CA9E-77E2-E16974CE1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166" y="4033755"/>
            <a:ext cx="4174785" cy="7147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7B5C9A-A385-D2F5-194F-68CBF8A121ED}"/>
              </a:ext>
            </a:extLst>
          </p:cNvPr>
          <p:cNvSpPr txBox="1"/>
          <p:nvPr/>
        </p:nvSpPr>
        <p:spPr>
          <a:xfrm>
            <a:off x="1514835" y="3170542"/>
            <a:ext cx="6105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</a:t>
            </a:r>
            <a:r>
              <a:rPr lang="zh-CN" altLang="en-US" b="1" dirty="0"/>
              <a:t>contrastive losses </a:t>
            </a:r>
            <a:r>
              <a:rPr lang="zh-CN" altLang="en-US" dirty="0"/>
              <a:t>on symbolic-to-numeric and numeric-to-symbolic similarities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D9E1D09-0933-06F1-D419-B68BA84DC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903" y="2930261"/>
            <a:ext cx="2917816" cy="23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5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8B4D3-EE1C-5909-802E-3A7337B2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1E78-ABC5-457D-3392-2949453F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SNIP Framework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E47FC3-9D71-60A1-4A92-20F953DA5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" y="1510747"/>
            <a:ext cx="10414553" cy="39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9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72043-AE68-4809-2F5B-5B1EC314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Pre-training data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7D787-FDA2-EF0E-A75F-9E4F089241C3}"/>
              </a:ext>
            </a:extLst>
          </p:cNvPr>
          <p:cNvSpPr txBox="1"/>
          <p:nvPr/>
        </p:nvSpPr>
        <p:spPr>
          <a:xfrm>
            <a:off x="742464" y="1067952"/>
            <a:ext cx="6105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Sampling of functions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4D61CF-B7D7-020D-A09B-45CDC1F010C6}"/>
              </a:ext>
            </a:extLst>
          </p:cNvPr>
          <p:cNvSpPr txBox="1"/>
          <p:nvPr/>
        </p:nvSpPr>
        <p:spPr>
          <a:xfrm>
            <a:off x="742464" y="3484957"/>
            <a:ext cx="6105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Sampling of datapoints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ADBA5C-1A98-5B40-792A-689C3B7E196D}"/>
              </a:ext>
            </a:extLst>
          </p:cNvPr>
          <p:cNvSpPr txBox="1"/>
          <p:nvPr/>
        </p:nvSpPr>
        <p:spPr>
          <a:xfrm>
            <a:off x="3795047" y="1083995"/>
            <a:ext cx="129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y = f (x)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3DAFEA-959B-5D3B-6BF5-B9396BC2D6BF}"/>
              </a:ext>
            </a:extLst>
          </p:cNvPr>
          <p:cNvSpPr txBox="1"/>
          <p:nvPr/>
        </p:nvSpPr>
        <p:spPr>
          <a:xfrm>
            <a:off x="2683670" y="1874827"/>
            <a:ext cx="9017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This process involves </a:t>
            </a:r>
            <a:r>
              <a:rPr lang="zh-CN" altLang="en-US" b="1" dirty="0"/>
              <a:t>selecting an input dimension D</a:t>
            </a:r>
            <a:r>
              <a:rPr lang="zh-CN" altLang="en-US" dirty="0"/>
              <a:t>, determining the number of binary operators, constructing binary trees, assigning variables to leaf nodes, inserting unary operators, and applying random affine transformations.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E22E4A-149D-773D-5C6F-6C55384F3208}"/>
              </a:ext>
            </a:extLst>
          </p:cNvPr>
          <p:cNvSpPr txBox="1"/>
          <p:nvPr/>
        </p:nvSpPr>
        <p:spPr>
          <a:xfrm>
            <a:off x="2683670" y="4236574"/>
            <a:ext cx="8497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After generating a function, we </a:t>
            </a:r>
            <a:r>
              <a:rPr lang="zh-CN" altLang="en-US" b="1" dirty="0"/>
              <a:t>sample N input points </a:t>
            </a:r>
            <a:r>
              <a:rPr lang="zh-CN" altLang="en-US" dirty="0"/>
              <a:t>and find their corresponding target values. Our approach includes drawing inputs for each expression from various distributions, enhancing training diversity and </a:t>
            </a:r>
            <a:r>
              <a:rPr lang="zh-CN" altLang="en-US" b="1" dirty="0"/>
              <a:t>normalization along each dimension</a:t>
            </a:r>
            <a:r>
              <a:rPr lang="zh-CN" altLang="en-US" dirty="0"/>
              <a:t>. To emphasize on the function’s numeric behavior rather than the range of values, we also </a:t>
            </a:r>
            <a:r>
              <a:rPr lang="zh-CN" altLang="en-US" b="1" dirty="0"/>
              <a:t>normalize the target values y between (0, 1).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054E4A-F566-77BF-D3D5-6BFC2E2F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64" y="1764691"/>
            <a:ext cx="1738416" cy="1187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F77389-A142-F833-69D1-E35BBE37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5" y="4236574"/>
            <a:ext cx="1551612" cy="15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6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44EE-E588-986E-894C-721ED361C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1380B-1507-13CF-E9E0-2DDD186F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Property prediction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91821F-2862-4CBA-0EDB-029EB9168F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469" y="1510747"/>
            <a:ext cx="10414553" cy="39548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6A2AB1-B435-4CC4-D6AB-B5F11646B5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454" r="54711"/>
          <a:stretch/>
        </p:blipFill>
        <p:spPr>
          <a:xfrm>
            <a:off x="576469" y="3150220"/>
            <a:ext cx="4716643" cy="23154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3E9FCF-EE96-CBC9-192D-AC0BCAB379AA}"/>
              </a:ext>
            </a:extLst>
          </p:cNvPr>
          <p:cNvSpPr txBox="1"/>
          <p:nvPr/>
        </p:nvSpPr>
        <p:spPr>
          <a:xfrm>
            <a:off x="1200978" y="1868819"/>
            <a:ext cx="957637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To assess property prediction on top of SNIP’s embeddings, we employ a </a:t>
            </a:r>
            <a:r>
              <a:rPr lang="zh-CN" altLang="en-US" b="1" dirty="0"/>
              <a:t>predictor head </a:t>
            </a:r>
            <a:r>
              <a:rPr lang="zh-CN" altLang="en-US" dirty="0"/>
              <a:t>that passes these embeddings through a single-hidden-layer MLP to yield the predicted values </a:t>
            </a:r>
            <a:r>
              <a:rPr lang="en-US" altLang="zh-CN" dirty="0"/>
              <a:t>(Non-Convexity Ratio NCR, and Function </a:t>
            </a:r>
            <a:r>
              <a:rPr lang="en-US" altLang="zh-CN" dirty="0" err="1"/>
              <a:t>Upwardness</a:t>
            </a:r>
            <a:r>
              <a:rPr lang="en-US" altLang="zh-CN" dirty="0"/>
              <a:t>)</a:t>
            </a:r>
            <a:r>
              <a:rPr lang="zh-CN" altLang="en-US" dirty="0"/>
              <a:t>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580FFF-B609-4202-05EF-1CF1B2EF6736}"/>
              </a:ext>
            </a:extLst>
          </p:cNvPr>
          <p:cNvSpPr/>
          <p:nvPr/>
        </p:nvSpPr>
        <p:spPr>
          <a:xfrm>
            <a:off x="5672232" y="5082506"/>
            <a:ext cx="153145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single-hidden-layer MLP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763099E2-61D0-E0BF-B302-06C0B88D92E1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5293112" y="4307930"/>
            <a:ext cx="379120" cy="10977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5340E7C-A839-6A20-DD2F-73AD39597E73}"/>
              </a:ext>
            </a:extLst>
          </p:cNvPr>
          <p:cNvSpPr/>
          <p:nvPr/>
        </p:nvSpPr>
        <p:spPr>
          <a:xfrm>
            <a:off x="7565899" y="5082506"/>
            <a:ext cx="153145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Mathematical Properties </a:t>
            </a:r>
            <a:endParaRPr lang="zh-CN" altLang="en-US" sz="1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6969DF-0924-020C-7540-CF5AF8F30117}"/>
              </a:ext>
            </a:extLst>
          </p:cNvPr>
          <p:cNvCxnSpPr>
            <a:stCxn id="10" idx="3"/>
          </p:cNvCxnSpPr>
          <p:nvPr/>
        </p:nvCxnSpPr>
        <p:spPr>
          <a:xfrm flipV="1">
            <a:off x="7203687" y="5405671"/>
            <a:ext cx="3622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7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FB44D-005E-20BC-C184-10861A58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Property prediction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2210EB-7182-4D5E-FBE3-3369E36D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73" y="971622"/>
            <a:ext cx="8585223" cy="65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F4D5F3-DD61-DAF3-08BD-50132B1BC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62" y="1981879"/>
            <a:ext cx="4851180" cy="13757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E7B273-48C7-476D-D122-EFBF79F16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37806"/>
            <a:ext cx="2796629" cy="31632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372E1E-1289-E0BD-9C31-C3062DB2EDA6}"/>
              </a:ext>
            </a:extLst>
          </p:cNvPr>
          <p:cNvSpPr txBox="1"/>
          <p:nvPr/>
        </p:nvSpPr>
        <p:spPr>
          <a:xfrm>
            <a:off x="9175901" y="2237806"/>
            <a:ext cx="27966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SNIP’s value lies in its flexibility</a:t>
            </a:r>
            <a:r>
              <a:rPr lang="en-US" altLang="zh-CN" sz="1600" dirty="0"/>
              <a:t>: </a:t>
            </a:r>
            <a:r>
              <a:rPr lang="zh-CN" altLang="en-US" sz="1600" dirty="0"/>
              <a:t>the pre-trained representations can be efficiently adapted to new tasks. These results emphasize SNIP’s superior generalization from limited data, underscoring the SNIP’s rich semantic encodings.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17E64D-E8EF-7DF8-816F-1FB4AA9A3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909" y="3429000"/>
            <a:ext cx="3976807" cy="28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836C4F-613E-BFDD-DAC3-15DD8FAC4E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Symbolic regression: Equation discovery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66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BE90C-FEEB-A1C3-9D49-38FF7167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3F3214-44F8-A022-FBB7-1AC4DD47E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3" y="1334982"/>
            <a:ext cx="9645889" cy="14866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B04F5F-0066-6543-39D2-B432140DF7CA}"/>
              </a:ext>
            </a:extLst>
          </p:cNvPr>
          <p:cNvSpPr txBox="1"/>
          <p:nvPr/>
        </p:nvSpPr>
        <p:spPr>
          <a:xfrm>
            <a:off x="6440967" y="3357270"/>
            <a:ext cx="51660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This decoder is trained to map numeric encodings into symbolic expressions, aiming to minimize the divergence between the predicted fˆ and actual functions  f 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5C85F1-4406-5E30-358D-A69ACC4A727B}"/>
              </a:ext>
            </a:extLst>
          </p:cNvPr>
          <p:cNvSpPr txBox="1"/>
          <p:nvPr/>
        </p:nvSpPr>
        <p:spPr>
          <a:xfrm>
            <a:off x="1010653" y="3357270"/>
            <a:ext cx="48659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 learnable Mapping Network gγ. </a:t>
            </a:r>
            <a:r>
              <a:rPr lang="en-US" altLang="zh-CN" dirty="0"/>
              <a:t>, </a:t>
            </a:r>
            <a:r>
              <a:rPr lang="zh-CN" altLang="en-US" dirty="0"/>
              <a:t>This module translates SNIP’s numeric embeddings ZV into a compatible input for DE2E 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F55CCB9-141B-3812-2A21-65E9A7F04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731" y="3424691"/>
            <a:ext cx="294010" cy="2633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295C2E5-39ED-194D-E775-37E40570A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057" y="4576142"/>
            <a:ext cx="2537386" cy="3391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91F5AD-2364-FD5A-CE93-66A83DB98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903" y="3710407"/>
            <a:ext cx="341861" cy="2170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B88993-8FAC-9FBF-40E8-6F6D5BCC5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405" y="3936846"/>
            <a:ext cx="602819" cy="3525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A90415-F6C2-22B9-52C7-7ACE93974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1471" y="3960042"/>
            <a:ext cx="214357" cy="3123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4816F0-3D00-447C-B010-B83BBAB22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9000" y="4256111"/>
            <a:ext cx="214356" cy="253331"/>
          </a:xfrm>
          <a:prstGeom prst="rect">
            <a:avLst/>
          </a:prstGeom>
        </p:spPr>
      </p:pic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0256174-A31A-A32C-E465-157BE7F9912B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3443642" y="2950130"/>
            <a:ext cx="3864124" cy="4071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04056EB-87A0-3D06-2D55-2A3E40AEB869}"/>
              </a:ext>
            </a:extLst>
          </p:cNvPr>
          <p:cNvCxnSpPr/>
          <p:nvPr/>
        </p:nvCxnSpPr>
        <p:spPr>
          <a:xfrm flipV="1">
            <a:off x="7307766" y="2453268"/>
            <a:ext cx="0" cy="5078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C95546-A0A7-BF1F-194A-18F0B9327F0D}"/>
              </a:ext>
            </a:extLst>
          </p:cNvPr>
          <p:cNvCxnSpPr/>
          <p:nvPr/>
        </p:nvCxnSpPr>
        <p:spPr>
          <a:xfrm>
            <a:off x="9047356" y="2821583"/>
            <a:ext cx="0" cy="603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C0A35-430C-C06A-4B5F-9B7F71EE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A77A7F-BFA2-58D9-23E4-EE69BCCD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6" y="967994"/>
            <a:ext cx="9843247" cy="26326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13FE1C-8974-3ABC-E4FD-71DCF234A392}"/>
              </a:ext>
            </a:extLst>
          </p:cNvPr>
          <p:cNvSpPr txBox="1"/>
          <p:nvPr/>
        </p:nvSpPr>
        <p:spPr>
          <a:xfrm>
            <a:off x="351793" y="3643693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nitialize the search population by </a:t>
            </a:r>
            <a:r>
              <a:rPr lang="zh-CN" altLang="en-US" b="1" dirty="0"/>
              <a:t>augmenting the given dataset into a partitioned population</a:t>
            </a:r>
            <a:r>
              <a:rPr lang="zh-CN" altLang="en-US" dirty="0"/>
              <a:t> P = {P1, P2, P3}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0B080A-EBD3-27D3-8C70-7BD982F52618}"/>
              </a:ext>
            </a:extLst>
          </p:cNvPr>
          <p:cNvSpPr txBox="1"/>
          <p:nvPr/>
        </p:nvSpPr>
        <p:spPr>
          <a:xfrm>
            <a:off x="902350" y="4338709"/>
            <a:ext cx="5614091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P1 contains encodings from </a:t>
            </a:r>
            <a:r>
              <a:rPr lang="zh-CN" altLang="en-US" sz="1600" b="1" dirty="0"/>
              <a:t>random sub-samples</a:t>
            </a:r>
            <a:r>
              <a:rPr lang="zh-CN" altLang="en-US" sz="1600" dirty="0"/>
              <a:t>, with size n &lt; N of the original data; 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P2 includes encodings from sampled inputs with their target values y perturbed by random Gaussian noise (</a:t>
            </a:r>
            <a:r>
              <a:rPr lang="zh-CN" altLang="en-US" sz="1600" b="1" dirty="0"/>
              <a:t>perturb and then encode</a:t>
            </a:r>
            <a:r>
              <a:rPr lang="zh-CN" altLang="en-US" sz="1600" dirty="0"/>
              <a:t>); 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P3 includes perturbed encodings from a fixed sampled data (</a:t>
            </a:r>
            <a:r>
              <a:rPr lang="zh-CN" altLang="en-US" sz="1600" b="1" dirty="0"/>
              <a:t>encode and then perturb</a:t>
            </a:r>
            <a:r>
              <a:rPr lang="zh-CN" altLang="en-US" sz="1600" dirty="0"/>
              <a:t>).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0E9BD2-DA54-7465-F779-CE49BFDB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534" y="3989439"/>
            <a:ext cx="1770898" cy="2523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D978B7-8EAD-CEB1-25E8-64213FE38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262" y="4419117"/>
            <a:ext cx="233916" cy="2169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0A00DC-AE5B-B6D3-EA40-3F435ED14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636" y="4934387"/>
            <a:ext cx="226627" cy="17374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D3E1C81-2238-77AD-49D8-7681095EA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105" y="5645527"/>
            <a:ext cx="226627" cy="17374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1B44CAC-A9F8-BE0D-EC51-EC538CB411D4}"/>
              </a:ext>
            </a:extLst>
          </p:cNvPr>
          <p:cNvSpPr txBox="1"/>
          <p:nvPr/>
        </p:nvSpPr>
        <p:spPr>
          <a:xfrm>
            <a:off x="6943454" y="4338709"/>
            <a:ext cx="5172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updates to the latent population are carried out using a gradient-free optimizer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A7DD6DE-241D-7FD2-E25F-AC49F4DD909E}"/>
              </a:ext>
            </a:extLst>
          </p:cNvPr>
          <p:cNvSpPr/>
          <p:nvPr/>
        </p:nvSpPr>
        <p:spPr>
          <a:xfrm>
            <a:off x="8668814" y="3190610"/>
            <a:ext cx="514751" cy="1138042"/>
          </a:xfrm>
          <a:custGeom>
            <a:avLst/>
            <a:gdLst>
              <a:gd name="connsiteX0" fmla="*/ 25360 w 514751"/>
              <a:gd name="connsiteY0" fmla="*/ 17164 h 1138042"/>
              <a:gd name="connsiteX1" fmla="*/ 54857 w 514751"/>
              <a:gd name="connsiteY1" fmla="*/ 61409 h 1138042"/>
              <a:gd name="connsiteX2" fmla="*/ 512057 w 514751"/>
              <a:gd name="connsiteY2" fmla="*/ 518609 h 1138042"/>
              <a:gd name="connsiteX3" fmla="*/ 209715 w 514751"/>
              <a:gd name="connsiteY3" fmla="*/ 1138042 h 113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751" h="1138042">
                <a:moveTo>
                  <a:pt x="25360" y="17164"/>
                </a:moveTo>
                <a:cubicBezTo>
                  <a:pt x="-450" y="-2501"/>
                  <a:pt x="-26259" y="-22165"/>
                  <a:pt x="54857" y="61409"/>
                </a:cubicBezTo>
                <a:cubicBezTo>
                  <a:pt x="135973" y="144983"/>
                  <a:pt x="486247" y="339170"/>
                  <a:pt x="512057" y="518609"/>
                </a:cubicBezTo>
                <a:cubicBezTo>
                  <a:pt x="537867" y="698048"/>
                  <a:pt x="373791" y="918045"/>
                  <a:pt x="209715" y="1138042"/>
                </a:cubicBezTo>
              </a:path>
            </a:pathLst>
          </a:custGeom>
          <a:noFill/>
          <a:ln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E2FE8E4-A97B-63D6-2DCC-10064E06F113}"/>
              </a:ext>
            </a:extLst>
          </p:cNvPr>
          <p:cNvCxnSpPr/>
          <p:nvPr/>
        </p:nvCxnSpPr>
        <p:spPr>
          <a:xfrm>
            <a:off x="4183380" y="2522220"/>
            <a:ext cx="0" cy="12039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8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6B3C1-2BA4-3E72-3DF3-85AF924E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99F4CB-DBDC-5BAD-D0D5-D13A1557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36" y="1553905"/>
            <a:ext cx="10601272" cy="318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0F92F-6200-8DDA-B57F-E508F7B3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49B50-3C8E-DFB5-A6FD-6CC1F111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3" y="1043356"/>
            <a:ext cx="1580720" cy="20104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4E8DC4-AD54-D74F-4BAB-D2352DD66037}"/>
              </a:ext>
            </a:extLst>
          </p:cNvPr>
          <p:cNvSpPr txBox="1"/>
          <p:nvPr/>
        </p:nvSpPr>
        <p:spPr>
          <a:xfrm>
            <a:off x="2231922" y="1113808"/>
            <a:ext cx="73471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Senior PhD candidate at Carnegie Mellon University.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Graduate research assistant in the Mechanical and Artificial Intelligence Lab (MAIL)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zh-CN" sz="1400" dirty="0"/>
              <a:t>Was AI Scientist Research Intern in EA AI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Language Models &amp; AI for Science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1C2A32-C3B4-DB8E-3450-9729A35EC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2548" y="1639762"/>
            <a:ext cx="1479795" cy="208410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3E9858E-9500-4CDE-D729-0C919C0A6874}"/>
              </a:ext>
            </a:extLst>
          </p:cNvPr>
          <p:cNvSpPr txBox="1"/>
          <p:nvPr/>
        </p:nvSpPr>
        <p:spPr>
          <a:xfrm>
            <a:off x="3601025" y="2530566"/>
            <a:ext cx="6599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zh-CN" sz="1400" dirty="0"/>
              <a:t>Third-year PhD student in the Computer Science department at Virginia Tech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altLang="zh-CN" sz="1400" dirty="0"/>
              <a:t>AI for Math &amp; AI for Code</a:t>
            </a:r>
            <a:endParaRPr lang="zh-CN" altLang="en-US" sz="1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D1CE818-7BB4-84B0-8BBD-5B1A4DCFF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187" y="3879929"/>
            <a:ext cx="3678763" cy="133830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DE54A8E-9A89-4A17-EAD3-C22852FDEB2C}"/>
              </a:ext>
            </a:extLst>
          </p:cNvPr>
          <p:cNvSpPr txBox="1"/>
          <p:nvPr/>
        </p:nvSpPr>
        <p:spPr>
          <a:xfrm>
            <a:off x="5905500" y="5297580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Machine Learning and Natural Language Processing with applications to Healthcare, Software, Transportation, and E-commerce.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61522B0-2C61-A82A-CAA3-577B0FA15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50" y="3879929"/>
            <a:ext cx="1396366" cy="171465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01B1866-31CE-3A0C-C367-47C4FBAED530}"/>
              </a:ext>
            </a:extLst>
          </p:cNvPr>
          <p:cNvSpPr txBox="1"/>
          <p:nvPr/>
        </p:nvSpPr>
        <p:spPr>
          <a:xfrm>
            <a:off x="334257" y="5645367"/>
            <a:ext cx="2180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sz="1600" b="1" i="0" dirty="0">
                <a:solidFill>
                  <a:srgbClr val="1A1A1A"/>
                </a:solidFill>
                <a:effectLst/>
                <a:latin typeface="GraphikWeb"/>
              </a:rPr>
              <a:t>Amir </a:t>
            </a:r>
            <a:r>
              <a:rPr lang="en-US" altLang="zh-CN" sz="1600" b="1" i="0" dirty="0" err="1">
                <a:solidFill>
                  <a:srgbClr val="1A1A1A"/>
                </a:solidFill>
                <a:effectLst/>
                <a:latin typeface="GraphikWeb"/>
              </a:rPr>
              <a:t>Barati</a:t>
            </a:r>
            <a:r>
              <a:rPr lang="en-US" altLang="zh-CN" sz="1600" b="1" i="0" dirty="0">
                <a:solidFill>
                  <a:srgbClr val="1A1A1A"/>
                </a:solidFill>
                <a:effectLst/>
                <a:latin typeface="GraphikWeb"/>
              </a:rPr>
              <a:t> </a:t>
            </a:r>
            <a:r>
              <a:rPr lang="en-US" altLang="zh-CN" sz="1600" b="1" i="0" dirty="0" err="1">
                <a:solidFill>
                  <a:srgbClr val="1A1A1A"/>
                </a:solidFill>
                <a:effectLst/>
                <a:latin typeface="GraphikWeb"/>
              </a:rPr>
              <a:t>Farimani</a:t>
            </a:r>
            <a:endParaRPr lang="en-US" altLang="zh-CN" sz="1600" b="1" i="0" dirty="0">
              <a:solidFill>
                <a:srgbClr val="1A1A1A"/>
              </a:solidFill>
              <a:effectLst/>
              <a:latin typeface="GraphikWeb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7DC85FC-9430-7E97-1C5C-FC99B648DEFE}"/>
              </a:ext>
            </a:extLst>
          </p:cNvPr>
          <p:cNvSpPr txBox="1"/>
          <p:nvPr/>
        </p:nvSpPr>
        <p:spPr>
          <a:xfrm>
            <a:off x="2231922" y="3920832"/>
            <a:ext cx="5147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Russel V. Trader Associate Professor at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Courtesy Associate Professor at Mechanical/ Biomedical/ Chemical Engineering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Mechanical and Artificial Intelligence laboratory (MAIL)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576E3DB-F224-7EB1-E604-8143F412D4E3}"/>
              </a:ext>
            </a:extLst>
          </p:cNvPr>
          <p:cNvSpPr txBox="1"/>
          <p:nvPr/>
        </p:nvSpPr>
        <p:spPr>
          <a:xfrm>
            <a:off x="228600" y="5933631"/>
            <a:ext cx="3311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Carnegie Mellon University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28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2675A-1928-B38F-922E-D3A8CCB7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A9C3F2-4FD8-99CE-14CE-4B49DCE3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186" y="1436406"/>
            <a:ext cx="3274927" cy="21631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7865CC-A010-2C4A-0D55-73432BEC1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451" y="1313774"/>
            <a:ext cx="2895707" cy="2692895"/>
          </a:xfrm>
          <a:prstGeom prst="rect">
            <a:avLst/>
          </a:prstGeom>
        </p:spPr>
      </p:pic>
      <p:sp>
        <p:nvSpPr>
          <p:cNvPr id="9" name="箭头: 左右 8">
            <a:extLst>
              <a:ext uri="{FF2B5EF4-FFF2-40B4-BE49-F238E27FC236}">
                <a16:creationId xmlns:a16="http://schemas.microsoft.com/office/drawing/2014/main" id="{93854217-0A18-CDD1-EA02-330B6CD13ADA}"/>
              </a:ext>
            </a:extLst>
          </p:cNvPr>
          <p:cNvSpPr/>
          <p:nvPr/>
        </p:nvSpPr>
        <p:spPr>
          <a:xfrm>
            <a:off x="5287296" y="2368597"/>
            <a:ext cx="877529" cy="36871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8F9104-A113-44B3-BFD0-8E12FFF33CAC}"/>
              </a:ext>
            </a:extLst>
          </p:cNvPr>
          <p:cNvSpPr txBox="1"/>
          <p:nvPr/>
        </p:nvSpPr>
        <p:spPr>
          <a:xfrm>
            <a:off x="1128158" y="4496336"/>
            <a:ext cx="9935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zh-CN" altLang="en-US" dirty="0"/>
              <a:t>resent Symbolic-Numeric Integrated Pre-training (SNIP) to </a:t>
            </a:r>
            <a:r>
              <a:rPr lang="zh-CN" altLang="en-US" b="1" dirty="0"/>
              <a:t>connect</a:t>
            </a:r>
            <a:r>
              <a:rPr lang="zh-CN" altLang="en-US" dirty="0"/>
              <a:t> the two often distinct worlds of symbolic mathematical expressions and their corresponding numeric manifestations.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 is a </a:t>
            </a:r>
            <a:r>
              <a:rPr lang="en-US" altLang="zh-CN" b="1" dirty="0"/>
              <a:t>multi-modal</a:t>
            </a:r>
            <a:r>
              <a:rPr lang="en-US" altLang="zh-CN" dirty="0"/>
              <a:t> pre-training, where models are trained to understand relationships across different modalities.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97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B39D5-5052-C456-E86D-450B8B38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030C5-A049-602A-D5AE-FADE84AA6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172" y="1904016"/>
            <a:ext cx="8416687" cy="1078261"/>
          </a:xfrm>
        </p:spPr>
        <p:txBody>
          <a:bodyPr>
            <a:normAutofit fontScale="92500"/>
          </a:bodyPr>
          <a:lstStyle/>
          <a:p>
            <a:pPr marL="742950" indent="-742950">
              <a:buAutoNum type="arabicPeriod"/>
            </a:pPr>
            <a:r>
              <a:rPr lang="en-US" altLang="zh-CN" sz="3200" dirty="0"/>
              <a:t>Pre-training model SNIP</a:t>
            </a:r>
          </a:p>
          <a:p>
            <a:pPr marL="742950" indent="-742950">
              <a:buAutoNum type="arabicPeriod"/>
            </a:pPr>
            <a:r>
              <a:rPr lang="en-US" altLang="zh-CN" sz="3200" dirty="0"/>
              <a:t>numeric-to-symbolic equation generation task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935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45768-AD89-C3F0-7303-91965279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SNIP Framework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86FB49-F7A6-1CF5-4E8C-BA2763D3F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" y="1510747"/>
            <a:ext cx="10414553" cy="39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271DF-D163-D4BF-E2A8-9C190A324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3D409-F0B3-FBDD-682A-2E350A90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 encoder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CFAF3B-DE1F-E36C-C1D5-E2C90B5B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593" r="41632"/>
          <a:stretch/>
        </p:blipFill>
        <p:spPr>
          <a:xfrm>
            <a:off x="576469" y="3155711"/>
            <a:ext cx="6078713" cy="23099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8E494D-313B-C0BC-AA6E-6852181B7B7A}"/>
              </a:ext>
            </a:extLst>
          </p:cNvPr>
          <p:cNvSpPr txBox="1"/>
          <p:nvPr/>
        </p:nvSpPr>
        <p:spPr>
          <a:xfrm>
            <a:off x="1347739" y="1300173"/>
            <a:ext cx="7100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three 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okens</a:t>
            </a:r>
            <a:r>
              <a:rPr lang="zh-CN" altLang="en-US" sz="1600" dirty="0"/>
              <a:t>: sign, mantissa (0-9999 range), and exponent (E-100 to E100). </a:t>
            </a:r>
            <a:endParaRPr lang="en-US" altLang="zh-CN" sz="1600" dirty="0"/>
          </a:p>
          <a:p>
            <a:r>
              <a:rPr lang="zh-CN" altLang="en-US" sz="1600" dirty="0"/>
              <a:t>For instance, the number 5.432 is tokenized as [+, 5432, E-3].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7FAE55-3F5D-C615-6E1E-90251D8ED214}"/>
              </a:ext>
            </a:extLst>
          </p:cNvPr>
          <p:cNvSpPr txBox="1"/>
          <p:nvPr/>
        </p:nvSpPr>
        <p:spPr>
          <a:xfrm>
            <a:off x="1347739" y="1951924"/>
            <a:ext cx="51389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Given a batch of </a:t>
            </a:r>
            <a:r>
              <a:rPr lang="zh-CN" altLang="en-US" sz="1600" b="1" dirty="0"/>
              <a:t>N</a:t>
            </a:r>
            <a:r>
              <a:rPr lang="zh-CN" altLang="en-US" sz="1600" dirty="0"/>
              <a:t> numeric input points (x, y) ∈ RD+1, each is represented by </a:t>
            </a:r>
            <a:r>
              <a:rPr lang="zh-CN" altLang="en-US" sz="1600" b="1" dirty="0"/>
              <a:t>3(D + 1) </a:t>
            </a:r>
            <a:r>
              <a:rPr lang="zh-CN" altLang="en-US" sz="1600" dirty="0"/>
              <a:t>tokens.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396F30-CE04-B0A7-FC65-861A67F0D2CB}"/>
              </a:ext>
            </a:extLst>
          </p:cNvPr>
          <p:cNvSpPr txBox="1"/>
          <p:nvPr/>
        </p:nvSpPr>
        <p:spPr>
          <a:xfrm>
            <a:off x="7261586" y="3088010"/>
            <a:ext cx="478109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This </a:t>
            </a:r>
            <a:r>
              <a:rPr lang="zh-CN" altLang="en-US" b="1" dirty="0"/>
              <a:t>embedder</a:t>
            </a:r>
            <a:r>
              <a:rPr lang="zh-CN" altLang="en-US" sz="1600" dirty="0"/>
              <a:t> maps each input point to a unique embedding space. The resulting embeddings, with dimension dem, are then fed into the encoder.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738F74-9E4D-E316-E7C4-8FF4655AA4B3}"/>
              </a:ext>
            </a:extLst>
          </p:cNvPr>
          <p:cNvSpPr txBox="1"/>
          <p:nvPr/>
        </p:nvSpPr>
        <p:spPr>
          <a:xfrm>
            <a:off x="7261586" y="4534559"/>
            <a:ext cx="4781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N</a:t>
            </a:r>
            <a:r>
              <a:rPr lang="zh-CN" altLang="en-US" b="1" dirty="0"/>
              <a:t>umeric encoder</a:t>
            </a:r>
            <a:r>
              <a:rPr lang="en-US" altLang="zh-CN" dirty="0"/>
              <a:t>:</a:t>
            </a:r>
            <a:r>
              <a:rPr lang="zh-CN" altLang="en-US" dirty="0"/>
              <a:t> a multi-layer Transformer architecture.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40DAF51-6344-663F-E693-84180D1F4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39" y="2013167"/>
            <a:ext cx="1192904" cy="2474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D9E954A-CC50-8F3C-E475-0FC7897F8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725" y="4860552"/>
            <a:ext cx="2042910" cy="320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B27A13-A937-5DBE-74DC-8337D471F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608" y="3672785"/>
            <a:ext cx="419174" cy="229033"/>
          </a:xfrm>
          <a:prstGeom prst="rect">
            <a:avLst/>
          </a:prstGeom>
        </p:spPr>
      </p:pic>
      <p:sp>
        <p:nvSpPr>
          <p:cNvPr id="8" name="八边形 7">
            <a:extLst>
              <a:ext uri="{FF2B5EF4-FFF2-40B4-BE49-F238E27FC236}">
                <a16:creationId xmlns:a16="http://schemas.microsoft.com/office/drawing/2014/main" id="{81F70C96-5430-83CA-FBDA-3FC182C7EBBF}"/>
              </a:ext>
            </a:extLst>
          </p:cNvPr>
          <p:cNvSpPr/>
          <p:nvPr/>
        </p:nvSpPr>
        <p:spPr>
          <a:xfrm>
            <a:off x="3358975" y="3901818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1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10" name="八边形 9">
            <a:extLst>
              <a:ext uri="{FF2B5EF4-FFF2-40B4-BE49-F238E27FC236}">
                <a16:creationId xmlns:a16="http://schemas.microsoft.com/office/drawing/2014/main" id="{EDC20AEB-2FC9-F89C-82D4-C7A190A82C2F}"/>
              </a:ext>
            </a:extLst>
          </p:cNvPr>
          <p:cNvSpPr/>
          <p:nvPr/>
        </p:nvSpPr>
        <p:spPr>
          <a:xfrm>
            <a:off x="4253742" y="3901818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2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12" name="八边形 11">
            <a:extLst>
              <a:ext uri="{FF2B5EF4-FFF2-40B4-BE49-F238E27FC236}">
                <a16:creationId xmlns:a16="http://schemas.microsoft.com/office/drawing/2014/main" id="{F79F9339-E919-B190-1ABA-61BF03B4DA6C}"/>
              </a:ext>
            </a:extLst>
          </p:cNvPr>
          <p:cNvSpPr/>
          <p:nvPr/>
        </p:nvSpPr>
        <p:spPr>
          <a:xfrm>
            <a:off x="5551010" y="3741984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3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15" name="八边形 14">
            <a:extLst>
              <a:ext uri="{FF2B5EF4-FFF2-40B4-BE49-F238E27FC236}">
                <a16:creationId xmlns:a16="http://schemas.microsoft.com/office/drawing/2014/main" id="{A9023BF9-20D4-33D4-05D3-4F3234F2653B}"/>
              </a:ext>
            </a:extLst>
          </p:cNvPr>
          <p:cNvSpPr/>
          <p:nvPr/>
        </p:nvSpPr>
        <p:spPr>
          <a:xfrm>
            <a:off x="954988" y="1432726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1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17" name="八边形 16">
            <a:extLst>
              <a:ext uri="{FF2B5EF4-FFF2-40B4-BE49-F238E27FC236}">
                <a16:creationId xmlns:a16="http://schemas.microsoft.com/office/drawing/2014/main" id="{6ABB96D2-E53F-3528-BBE4-04F0783BDCF9}"/>
              </a:ext>
            </a:extLst>
          </p:cNvPr>
          <p:cNvSpPr/>
          <p:nvPr/>
        </p:nvSpPr>
        <p:spPr>
          <a:xfrm>
            <a:off x="6941918" y="3155711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2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18" name="八边形 17">
            <a:extLst>
              <a:ext uri="{FF2B5EF4-FFF2-40B4-BE49-F238E27FC236}">
                <a16:creationId xmlns:a16="http://schemas.microsoft.com/office/drawing/2014/main" id="{3B1E961C-D47F-E162-22C6-7390B2753354}"/>
              </a:ext>
            </a:extLst>
          </p:cNvPr>
          <p:cNvSpPr/>
          <p:nvPr/>
        </p:nvSpPr>
        <p:spPr>
          <a:xfrm>
            <a:off x="6941918" y="4626357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3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  <p:bldP spid="8" grpId="0" animBg="1"/>
      <p:bldP spid="10" grpId="0" animBg="1"/>
      <p:bldP spid="12" grpId="0" animBg="1"/>
      <p:bldP spid="15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CEF8B-E323-CB67-20A2-BA4E8CAC2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8CF28-13E8-E68A-32EE-819D1E15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 encoder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A32032-6846-7A9E-1C72-E4FD6BFD0A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" t="41593" r="18658"/>
          <a:stretch/>
        </p:blipFill>
        <p:spPr>
          <a:xfrm>
            <a:off x="594611" y="3197058"/>
            <a:ext cx="8467884" cy="23099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566287-F989-4958-F020-116FAC35887C}"/>
              </a:ext>
            </a:extLst>
          </p:cNvPr>
          <p:cNvSpPr txBox="1"/>
          <p:nvPr/>
        </p:nvSpPr>
        <p:spPr>
          <a:xfrm>
            <a:off x="5404173" y="929655"/>
            <a:ext cx="6486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Attention-based Distillation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AE087D-E5F2-5015-9D4B-195D8085EC1A}"/>
              </a:ext>
            </a:extLst>
          </p:cNvPr>
          <p:cNvSpPr txBox="1"/>
          <p:nvPr/>
        </p:nvSpPr>
        <p:spPr>
          <a:xfrm>
            <a:off x="5404173" y="1291941"/>
            <a:ext cx="64867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Let AV denote the attention weights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Wa ∈ Rde  is a learnable weight matrix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/>
              <a:t>The compact sequence-level representation  ZV , </a:t>
            </a:r>
            <a:endParaRPr lang="en-US" altLang="zh-CN" dirty="0"/>
          </a:p>
          <a:p>
            <a:r>
              <a:rPr lang="zh-CN" altLang="en-US" dirty="0"/>
              <a:t>is then obtained by: ZV = AV ·VLV 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A9C9481-5AE0-872F-5472-3B67185EF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94" y="1351013"/>
            <a:ext cx="378653" cy="2524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51E3319-4DF5-F758-923E-605864D0BD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112"/>
          <a:stretch/>
        </p:blipFill>
        <p:spPr>
          <a:xfrm>
            <a:off x="9242259" y="1351014"/>
            <a:ext cx="2757893" cy="3015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296A42E-8447-F1C0-5EF9-F14ACB236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748" y="1603448"/>
            <a:ext cx="1162953" cy="28545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23B0077-3355-C909-FB7B-DAD5E2E40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748" y="1865521"/>
            <a:ext cx="1878539" cy="3427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06D3EF5-F91A-A223-0AB6-F9FCABD97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057" y="2728879"/>
            <a:ext cx="1754202" cy="2873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8D8184-8F7C-A016-F348-89BEDF6AD7CF}"/>
              </a:ext>
            </a:extLst>
          </p:cNvPr>
          <p:cNvSpPr txBox="1"/>
          <p:nvPr/>
        </p:nvSpPr>
        <p:spPr>
          <a:xfrm>
            <a:off x="410212" y="1298987"/>
            <a:ext cx="4781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N</a:t>
            </a:r>
            <a:r>
              <a:rPr lang="zh-CN" altLang="en-US" b="1" dirty="0"/>
              <a:t>umeric encoder</a:t>
            </a:r>
            <a:r>
              <a:rPr lang="en-US" altLang="zh-CN" dirty="0"/>
              <a:t>:</a:t>
            </a:r>
            <a:r>
              <a:rPr lang="zh-CN" altLang="en-US" dirty="0"/>
              <a:t> a multi-layer Transformer architecture.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B1FAC3-0C43-2E01-329A-F0009CEEBD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3351" y="1624980"/>
            <a:ext cx="2042910" cy="3203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3E87788-D5F8-76A9-09F5-EF7A16D1512F}"/>
              </a:ext>
            </a:extLst>
          </p:cNvPr>
          <p:cNvSpPr txBox="1"/>
          <p:nvPr/>
        </p:nvSpPr>
        <p:spPr>
          <a:xfrm>
            <a:off x="447707" y="2121654"/>
            <a:ext cx="49564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l ranges  from 1 to LV , 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LV signifies number of layers within the numeric encoder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EB7D7C6-1BF8-1869-5BE5-42E79487B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373" y="2121654"/>
            <a:ext cx="163774" cy="30707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DA77E0F-A7AA-C0CE-72EC-D12A78BA2D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0721" y="2190744"/>
            <a:ext cx="277436" cy="18794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51A7CCB-288B-9A4D-E681-CA30BC32A1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063" y="2607046"/>
            <a:ext cx="269388" cy="18248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B8577C1-6DE3-7F53-4F69-1B7E50571E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7908" y="2428732"/>
            <a:ext cx="472731" cy="300147"/>
          </a:xfrm>
          <a:prstGeom prst="rect">
            <a:avLst/>
          </a:prstGeom>
        </p:spPr>
      </p:pic>
      <p:sp>
        <p:nvSpPr>
          <p:cNvPr id="28" name="八边形 27">
            <a:extLst>
              <a:ext uri="{FF2B5EF4-FFF2-40B4-BE49-F238E27FC236}">
                <a16:creationId xmlns:a16="http://schemas.microsoft.com/office/drawing/2014/main" id="{689B7AAE-947B-DFDB-CB7A-018EA94CD039}"/>
              </a:ext>
            </a:extLst>
          </p:cNvPr>
          <p:cNvSpPr/>
          <p:nvPr/>
        </p:nvSpPr>
        <p:spPr>
          <a:xfrm>
            <a:off x="5514426" y="3709824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1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29" name="八边形 28">
            <a:extLst>
              <a:ext uri="{FF2B5EF4-FFF2-40B4-BE49-F238E27FC236}">
                <a16:creationId xmlns:a16="http://schemas.microsoft.com/office/drawing/2014/main" id="{3E12CB7E-8961-325F-E664-DB30532A927F}"/>
              </a:ext>
            </a:extLst>
          </p:cNvPr>
          <p:cNvSpPr/>
          <p:nvPr/>
        </p:nvSpPr>
        <p:spPr>
          <a:xfrm>
            <a:off x="7488057" y="3647090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2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0" name="八边形 29">
            <a:extLst>
              <a:ext uri="{FF2B5EF4-FFF2-40B4-BE49-F238E27FC236}">
                <a16:creationId xmlns:a16="http://schemas.microsoft.com/office/drawing/2014/main" id="{6630F7CD-A0B0-D4A1-53FA-DFCBDF0C2AE1}"/>
              </a:ext>
            </a:extLst>
          </p:cNvPr>
          <p:cNvSpPr/>
          <p:nvPr/>
        </p:nvSpPr>
        <p:spPr>
          <a:xfrm>
            <a:off x="155928" y="1332925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1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1" name="八边形 30">
            <a:extLst>
              <a:ext uri="{FF2B5EF4-FFF2-40B4-BE49-F238E27FC236}">
                <a16:creationId xmlns:a16="http://schemas.microsoft.com/office/drawing/2014/main" id="{1A732C34-885B-D5A6-BF4C-74326268F077}"/>
              </a:ext>
            </a:extLst>
          </p:cNvPr>
          <p:cNvSpPr/>
          <p:nvPr/>
        </p:nvSpPr>
        <p:spPr>
          <a:xfrm>
            <a:off x="5137906" y="973541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2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5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  <p:bldP spid="11" grpId="0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AAF4D-D71B-E460-646A-C74EA89C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23983-F7B3-BD6E-182E-8B6F3234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Symbolic encoder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F0E28B-2736-13BB-591B-EEFF4C78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90" b="58232"/>
          <a:stretch/>
        </p:blipFill>
        <p:spPr>
          <a:xfrm>
            <a:off x="576469" y="1510748"/>
            <a:ext cx="10423832" cy="16518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6965B-0A17-6C31-D5E7-80972BC701F2}"/>
              </a:ext>
            </a:extLst>
          </p:cNvPr>
          <p:cNvSpPr txBox="1"/>
          <p:nvPr/>
        </p:nvSpPr>
        <p:spPr>
          <a:xfrm>
            <a:off x="506657" y="3162586"/>
            <a:ext cx="50767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Mathematical expressions are tokenized by </a:t>
            </a:r>
            <a:r>
              <a:rPr lang="zh-CN" altLang="en-US" sz="1600" b="1" dirty="0"/>
              <a:t>prefix order </a:t>
            </a:r>
            <a:r>
              <a:rPr lang="zh-CN" altLang="en-US" sz="1600" dirty="0"/>
              <a:t>of their trees</a:t>
            </a:r>
            <a:r>
              <a:rPr lang="en-US" altLang="zh-CN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This process employs self-contained tokens to represent operators, variables, and integers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constants are encoded using the same representing</a:t>
            </a:r>
            <a:r>
              <a:rPr lang="en-US" altLang="zh-CN" sz="1600" dirty="0"/>
              <a:t>,</a:t>
            </a:r>
            <a:r>
              <a:rPr lang="zh-CN" altLang="en-US" sz="1600" dirty="0"/>
              <a:t> each with three tokens.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7AA1DD-C10E-01C4-6D77-673CDE492FCE}"/>
              </a:ext>
            </a:extLst>
          </p:cNvPr>
          <p:cNvSpPr txBox="1"/>
          <p:nvPr/>
        </p:nvSpPr>
        <p:spPr>
          <a:xfrm>
            <a:off x="6228734" y="3162586"/>
            <a:ext cx="591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</a:t>
            </a:r>
            <a:r>
              <a:rPr lang="zh-CN" altLang="en-US" b="1" dirty="0"/>
              <a:t>ymbolic encoder </a:t>
            </a:r>
            <a:r>
              <a:rPr lang="zh-CN" altLang="en-US" dirty="0"/>
              <a:t>use</a:t>
            </a:r>
            <a:r>
              <a:rPr lang="en-US" altLang="zh-CN" dirty="0"/>
              <a:t>s</a:t>
            </a:r>
            <a:r>
              <a:rPr lang="zh-CN" altLang="en-US" dirty="0"/>
              <a:t> the same Transformers model.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DB7E11-D353-D811-5ACB-9E5B4403B38C}"/>
              </a:ext>
            </a:extLst>
          </p:cNvPr>
          <p:cNvSpPr txBox="1"/>
          <p:nvPr/>
        </p:nvSpPr>
        <p:spPr>
          <a:xfrm>
            <a:off x="6228734" y="4283026"/>
            <a:ext cx="656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</a:t>
            </a:r>
            <a:r>
              <a:rPr lang="zh-CN" altLang="en-US" b="1" dirty="0"/>
              <a:t>ymbolic compact representation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3534C5E-BBCD-F775-F8E4-84DC76C7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22" y="5331070"/>
            <a:ext cx="3821439" cy="2427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30DD47-C726-8EEF-2B72-2D1C4BAE0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753" y="5709424"/>
            <a:ext cx="1472249" cy="2184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7B25E08-0699-9180-4B94-55B933966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350" y="3767097"/>
            <a:ext cx="2194514" cy="3606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600D6E-8AE5-3DE4-6891-9ADC26BC78AC}"/>
              </a:ext>
            </a:extLst>
          </p:cNvPr>
          <p:cNvSpPr txBox="1"/>
          <p:nvPr/>
        </p:nvSpPr>
        <p:spPr>
          <a:xfrm>
            <a:off x="481889" y="4867802"/>
            <a:ext cx="4780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Tokenized expression:</a:t>
            </a:r>
            <a:endParaRPr lang="zh-CN" altLang="en-US" sz="16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F417DD-5926-DB65-BE43-C99765570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350" y="4888432"/>
            <a:ext cx="1982295" cy="35513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F7C6195-6E51-CFC7-0FDD-C409C57BAFC0}"/>
              </a:ext>
            </a:extLst>
          </p:cNvPr>
          <p:cNvCxnSpPr>
            <a:cxnSpLocks/>
          </p:cNvCxnSpPr>
          <p:nvPr/>
        </p:nvCxnSpPr>
        <p:spPr>
          <a:xfrm>
            <a:off x="4230029" y="2839844"/>
            <a:ext cx="0" cy="322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八边形 20">
            <a:extLst>
              <a:ext uri="{FF2B5EF4-FFF2-40B4-BE49-F238E27FC236}">
                <a16:creationId xmlns:a16="http://schemas.microsoft.com/office/drawing/2014/main" id="{CCC44D7B-EF5B-8F96-AC3C-68C5A842C3B6}"/>
              </a:ext>
            </a:extLst>
          </p:cNvPr>
          <p:cNvSpPr/>
          <p:nvPr/>
        </p:nvSpPr>
        <p:spPr>
          <a:xfrm>
            <a:off x="3185831" y="1651644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1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22" name="八边形 21">
            <a:extLst>
              <a:ext uri="{FF2B5EF4-FFF2-40B4-BE49-F238E27FC236}">
                <a16:creationId xmlns:a16="http://schemas.microsoft.com/office/drawing/2014/main" id="{2BBDEE81-F57D-DDF4-E305-15C44F2BAF5A}"/>
              </a:ext>
            </a:extLst>
          </p:cNvPr>
          <p:cNvSpPr/>
          <p:nvPr/>
        </p:nvSpPr>
        <p:spPr>
          <a:xfrm>
            <a:off x="5583394" y="1651644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2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24" name="八边形 23">
            <a:extLst>
              <a:ext uri="{FF2B5EF4-FFF2-40B4-BE49-F238E27FC236}">
                <a16:creationId xmlns:a16="http://schemas.microsoft.com/office/drawing/2014/main" id="{8EA35E52-ABA7-8F4B-EB85-F702606E75B2}"/>
              </a:ext>
            </a:extLst>
          </p:cNvPr>
          <p:cNvSpPr/>
          <p:nvPr/>
        </p:nvSpPr>
        <p:spPr>
          <a:xfrm>
            <a:off x="225422" y="3212250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1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25" name="八边形 24">
            <a:extLst>
              <a:ext uri="{FF2B5EF4-FFF2-40B4-BE49-F238E27FC236}">
                <a16:creationId xmlns:a16="http://schemas.microsoft.com/office/drawing/2014/main" id="{C04206AE-85DC-744A-D820-18579FFA4941}"/>
              </a:ext>
            </a:extLst>
          </p:cNvPr>
          <p:cNvSpPr/>
          <p:nvPr/>
        </p:nvSpPr>
        <p:spPr>
          <a:xfrm>
            <a:off x="5864629" y="3162586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2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26" name="八边形 25">
            <a:extLst>
              <a:ext uri="{FF2B5EF4-FFF2-40B4-BE49-F238E27FC236}">
                <a16:creationId xmlns:a16="http://schemas.microsoft.com/office/drawing/2014/main" id="{73198D5D-4500-F8CA-E18A-E0EC2B2B45DD}"/>
              </a:ext>
            </a:extLst>
          </p:cNvPr>
          <p:cNvSpPr/>
          <p:nvPr/>
        </p:nvSpPr>
        <p:spPr>
          <a:xfrm>
            <a:off x="5864629" y="4307858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3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27" name="八边形 26">
            <a:extLst>
              <a:ext uri="{FF2B5EF4-FFF2-40B4-BE49-F238E27FC236}">
                <a16:creationId xmlns:a16="http://schemas.microsoft.com/office/drawing/2014/main" id="{3249E423-BA7A-45A9-A4B7-59CAF220A565}"/>
              </a:ext>
            </a:extLst>
          </p:cNvPr>
          <p:cNvSpPr/>
          <p:nvPr/>
        </p:nvSpPr>
        <p:spPr>
          <a:xfrm>
            <a:off x="225422" y="4888432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1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28" name="八边形 27">
            <a:extLst>
              <a:ext uri="{FF2B5EF4-FFF2-40B4-BE49-F238E27FC236}">
                <a16:creationId xmlns:a16="http://schemas.microsoft.com/office/drawing/2014/main" id="{C38A7607-EFB4-2594-E3DF-5900EE10E962}"/>
              </a:ext>
            </a:extLst>
          </p:cNvPr>
          <p:cNvSpPr/>
          <p:nvPr/>
        </p:nvSpPr>
        <p:spPr>
          <a:xfrm>
            <a:off x="7980957" y="1617050"/>
            <a:ext cx="319668" cy="319668"/>
          </a:xfrm>
          <a:prstGeom prst="oct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5"/>
                </a:solidFill>
              </a:rPr>
              <a:t>3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5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3" grpId="0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A4C8-31C0-DBF1-14C1-3BDA99D71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C6040-5902-7732-996E-78B60E7B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SNIP Framework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DCC3E5-5ACF-1354-6BE0-B1E8E570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" y="1510747"/>
            <a:ext cx="10414553" cy="395489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384BA33-8AAA-2377-11B8-93DE34127C15}"/>
              </a:ext>
            </a:extLst>
          </p:cNvPr>
          <p:cNvSpPr/>
          <p:nvPr/>
        </p:nvSpPr>
        <p:spPr>
          <a:xfrm>
            <a:off x="9047356" y="3196683"/>
            <a:ext cx="2022088" cy="1932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1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6A005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982</Words>
  <Application>Microsoft Office PowerPoint</Application>
  <PresentationFormat>宽屏</PresentationFormat>
  <Paragraphs>102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3ds ExtraLight</vt:lpstr>
      <vt:lpstr>3ds Light</vt:lpstr>
      <vt:lpstr>-apple-system</vt:lpstr>
      <vt:lpstr>GraphikWeb</vt:lpstr>
      <vt:lpstr>等线</vt:lpstr>
      <vt:lpstr>等线 Light</vt:lpstr>
      <vt:lpstr>Arial</vt:lpstr>
      <vt:lpstr>Calibri</vt:lpstr>
      <vt:lpstr>Cambria</vt:lpstr>
      <vt:lpstr>Candara</vt:lpstr>
      <vt:lpstr>Candara Light</vt:lpstr>
      <vt:lpstr>MS Reference Sans Serif</vt:lpstr>
      <vt:lpstr>Wingdings</vt:lpstr>
      <vt:lpstr>Office 主题​​</vt:lpstr>
      <vt:lpstr>SNIP: Bridging Mathematical Symbolic and Numeric Realms with Unified Pre-trainning</vt:lpstr>
      <vt:lpstr>Authors</vt:lpstr>
      <vt:lpstr>Introduction</vt:lpstr>
      <vt:lpstr>Contents</vt:lpstr>
      <vt:lpstr>The SNIP Framework</vt:lpstr>
      <vt:lpstr>Numeric encoder</vt:lpstr>
      <vt:lpstr>Numeric encoder</vt:lpstr>
      <vt:lpstr>Symbolic encoder</vt:lpstr>
      <vt:lpstr>The SNIP Framework</vt:lpstr>
      <vt:lpstr>Unified pre-training objective</vt:lpstr>
      <vt:lpstr>The SNIP Framework</vt:lpstr>
      <vt:lpstr>Pre-training data</vt:lpstr>
      <vt:lpstr>Property prediction</vt:lpstr>
      <vt:lpstr>Property prediction</vt:lpstr>
      <vt:lpstr>PowerPoint 演示文稿</vt:lpstr>
      <vt:lpstr>Training</vt:lpstr>
      <vt:lpstr>Inference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Logic Programming in a Nutshell</dc:title>
  <dc:creator>何语丛</dc:creator>
  <cp:lastModifiedBy>Yucong He</cp:lastModifiedBy>
  <cp:revision>11</cp:revision>
  <dcterms:created xsi:type="dcterms:W3CDTF">2024-04-07T12:01:36Z</dcterms:created>
  <dcterms:modified xsi:type="dcterms:W3CDTF">2024-11-19T10:25:37Z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