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6" r:id="rId4"/>
    <p:sldId id="259" r:id="rId5"/>
    <p:sldId id="260" r:id="rId6"/>
    <p:sldId id="258" r:id="rId7"/>
    <p:sldId id="265" r:id="rId8"/>
    <p:sldId id="261" r:id="rId9"/>
    <p:sldId id="262" r:id="rId10"/>
    <p:sldId id="263" r:id="rId11"/>
    <p:sldId id="264" r:id="rId12"/>
    <p:sldId id="268" r:id="rId13"/>
    <p:sldId id="277" r:id="rId14"/>
    <p:sldId id="266" r:id="rId15"/>
    <p:sldId id="267" r:id="rId16"/>
    <p:sldId id="269" r:id="rId17"/>
    <p:sldId id="271" r:id="rId18"/>
    <p:sldId id="272" r:id="rId19"/>
    <p:sldId id="270" r:id="rId20"/>
    <p:sldId id="273" r:id="rId21"/>
    <p:sldId id="275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00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09" autoAdjust="0"/>
  </p:normalViewPr>
  <p:slideViewPr>
    <p:cSldViewPr snapToGrid="0">
      <p:cViewPr varScale="1">
        <p:scale>
          <a:sx n="132" d="100"/>
          <a:sy n="132" d="100"/>
        </p:scale>
        <p:origin x="8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7C74A-E49D-49DE-8E9E-42B4DBBD4657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B621B-CBB4-4AC6-B7A1-13262C8F99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一作：他的第一篇一作文章，之前都在跟着做世界模型</a:t>
            </a:r>
            <a:endParaRPr lang="en-US" altLang="zh-CN" dirty="0"/>
          </a:p>
          <a:p>
            <a:r>
              <a:rPr lang="zh-CN" altLang="en-US" dirty="0"/>
              <a:t>二作是</a:t>
            </a:r>
            <a:r>
              <a:rPr lang="en-US" altLang="zh-CN" dirty="0" err="1"/>
              <a:t>kevin</a:t>
            </a:r>
            <a:r>
              <a:rPr lang="zh-CN" altLang="en-US" dirty="0"/>
              <a:t>的学生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B621B-CBB4-4AC6-B7A1-13262C8F99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7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公式发现和逻辑推理的关系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B621B-CBB4-4AC6-B7A1-13262C8F99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8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63781" y="1122363"/>
            <a:ext cx="9975273" cy="2036473"/>
          </a:xfrm>
        </p:spPr>
        <p:txBody>
          <a:bodyPr anchor="b">
            <a:normAutofit/>
          </a:bodyPr>
          <a:lstStyle>
            <a:lvl1pPr algn="ctr">
              <a:defRPr sz="4000" b="1">
                <a:latin typeface="3ds Light" panose="0200050302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Title </a:t>
            </a:r>
            <a:r>
              <a:rPr lang="en-US" altLang="zh-CN" dirty="0" err="1"/>
              <a:t>Title</a:t>
            </a:r>
            <a:r>
              <a:rPr lang="en-US" altLang="zh-CN" dirty="0"/>
              <a:t> </a:t>
            </a:r>
            <a:r>
              <a:rPr lang="en-US" altLang="zh-CN" dirty="0" err="1"/>
              <a:t>Title</a:t>
            </a:r>
            <a:r>
              <a:rPr lang="en-US" altLang="zh-CN" dirty="0"/>
              <a:t> </a:t>
            </a:r>
            <a:r>
              <a:rPr lang="en-US" altLang="zh-CN" dirty="0" err="1"/>
              <a:t>Title</a:t>
            </a:r>
            <a:r>
              <a:rPr lang="en-US" altLang="zh-CN" dirty="0"/>
              <a:t> </a:t>
            </a:r>
            <a:r>
              <a:rPr lang="en-US" altLang="zh-CN" dirty="0" err="1"/>
              <a:t>Title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4480706"/>
            <a:ext cx="12192000" cy="2387600"/>
            <a:chOff x="-10400" y="3574631"/>
            <a:chExt cx="9162563" cy="158628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-10400" y="3574631"/>
              <a:ext cx="9162563" cy="1586287"/>
              <a:chOff x="-10400" y="3574631"/>
              <a:chExt cx="9162563" cy="1586287"/>
            </a:xfrm>
          </p:grpSpPr>
          <p:pic>
            <p:nvPicPr>
              <p:cNvPr id="10" name="图片 9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556940" y="3574631"/>
                <a:ext cx="8030120" cy="1578769"/>
              </a:xfrm>
              <a:prstGeom prst="rect">
                <a:avLst/>
              </a:prstGeom>
            </p:spPr>
          </p:pic>
          <p:sp>
            <p:nvSpPr>
              <p:cNvPr id="11" name="矩形 10"/>
              <p:cNvSpPr/>
              <p:nvPr userDrawn="1"/>
            </p:nvSpPr>
            <p:spPr>
              <a:xfrm>
                <a:off x="-10400" y="3622764"/>
                <a:ext cx="647348" cy="1520736"/>
              </a:xfrm>
              <a:prstGeom prst="rect">
                <a:avLst/>
              </a:prstGeom>
              <a:solidFill>
                <a:srgbClr val="A4A3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8504815" y="4809883"/>
                <a:ext cx="647348" cy="343517"/>
              </a:xfrm>
              <a:prstGeom prst="rect">
                <a:avLst/>
              </a:prstGeom>
              <a:solidFill>
                <a:srgbClr val="7675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矩形 12"/>
              <p:cNvSpPr/>
              <p:nvPr userDrawn="1"/>
            </p:nvSpPr>
            <p:spPr>
              <a:xfrm>
                <a:off x="-10400" y="4723716"/>
                <a:ext cx="674700" cy="437202"/>
              </a:xfrm>
              <a:prstGeom prst="rect">
                <a:avLst/>
              </a:prstGeom>
              <a:solidFill>
                <a:srgbClr val="5F5F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" name="矩形 8"/>
            <p:cNvSpPr/>
            <p:nvPr userDrawn="1"/>
          </p:nvSpPr>
          <p:spPr>
            <a:xfrm>
              <a:off x="8499537" y="4462250"/>
              <a:ext cx="647348" cy="343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16365" y="99038"/>
            <a:ext cx="832545" cy="1255937"/>
            <a:chOff x="6322762" y="100290"/>
            <a:chExt cx="1080000" cy="1760164"/>
          </a:xfrm>
        </p:grpSpPr>
        <p:pic>
          <p:nvPicPr>
            <p:cNvPr id="15" name="Picture 2" descr="“南京大学 logo”的图片搜索结果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4"/>
            <a:srcRect b="22906"/>
            <a:stretch>
              <a:fillRect/>
            </a:stretch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0488" y="3429000"/>
            <a:ext cx="9144000" cy="81880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Author1 Author2 Author3 Author4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9285821" y="4935958"/>
            <a:ext cx="1853233" cy="3825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Candara Light" panose="020E0502030303020204" pitchFamily="34" charset="0"/>
              </a:defRPr>
            </a:lvl1pPr>
          </a:lstStyle>
          <a:p>
            <a:pPr lvl="0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9285821" y="4553369"/>
            <a:ext cx="1853233" cy="3825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Candara Light" panose="020E0502030303020204" pitchFamily="34" charset="0"/>
              </a:defRPr>
            </a:lvl1pPr>
          </a:lstStyle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1242E6-C9B6-629F-2099-7B969D8C88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47164" y="4245625"/>
            <a:ext cx="7690648" cy="38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pPr lvl="0"/>
            <a:r>
              <a:rPr lang="en-US" altLang="zh-CN" dirty="0"/>
              <a:t>Name of Journal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370575" y="796400"/>
            <a:ext cx="9804204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18506" y="2971800"/>
            <a:ext cx="8154987" cy="914400"/>
          </a:xfrm>
        </p:spPr>
        <p:txBody>
          <a:bodyPr>
            <a:normAutofit/>
          </a:bodyPr>
          <a:lstStyle>
            <a:lvl1pPr marL="0" indent="0" algn="ctr">
              <a:buNone/>
              <a:defRPr sz="4400" b="1">
                <a:latin typeface="3ds ExtraLight" panose="02000503020000020004" pitchFamily="2" charset="0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370575" y="796400"/>
            <a:ext cx="9804204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0799" y="146052"/>
            <a:ext cx="8585223" cy="515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370575" y="796400"/>
            <a:ext cx="9804204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0799" y="146052"/>
            <a:ext cx="8585223" cy="515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" name="文本占位符 7">
            <a:extLst>
              <a:ext uri="{FF2B5EF4-FFF2-40B4-BE49-F238E27FC236}">
                <a16:creationId xmlns:a16="http://schemas.microsoft.com/office/drawing/2014/main" id="{B1066518-20D7-4C5F-21C2-BBEE53300C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24693" y="1888777"/>
            <a:ext cx="6942614" cy="914400"/>
          </a:xfrm>
        </p:spPr>
        <p:txBody>
          <a:bodyPr>
            <a:normAutofit/>
          </a:bodyPr>
          <a:lstStyle>
            <a:lvl1pPr marL="0" indent="0" algn="l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3ds ExtraLight" panose="02000503020000020004" pitchFamily="2" charset="0"/>
              </a:defRPr>
            </a:lvl1pPr>
          </a:lstStyle>
          <a:p>
            <a:pPr lvl="0"/>
            <a:r>
              <a:rPr lang="en-US" altLang="zh-CN" dirty="0"/>
              <a:t>I. Title</a:t>
            </a:r>
            <a:endParaRPr lang="zh-CN" altLang="en-US" dirty="0"/>
          </a:p>
        </p:txBody>
      </p:sp>
      <p:sp>
        <p:nvSpPr>
          <p:cNvPr id="3" name="文本占位符 8">
            <a:extLst>
              <a:ext uri="{FF2B5EF4-FFF2-40B4-BE49-F238E27FC236}">
                <a16:creationId xmlns:a16="http://schemas.microsoft.com/office/drawing/2014/main" id="{E2B951BF-0CB6-C9FE-079B-DFE30EC3E1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9600" y="2967038"/>
            <a:ext cx="5468938" cy="1941512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56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956" y="136525"/>
            <a:ext cx="1702245" cy="733275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1" y="6332488"/>
            <a:ext cx="12191999" cy="461665"/>
          </a:xfrm>
          <a:prstGeom prst="rect">
            <a:avLst/>
          </a:prstGeom>
          <a:solidFill>
            <a:srgbClr val="E9D0EA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6409044"/>
            <a:ext cx="12192000" cy="461665"/>
          </a:xfrm>
          <a:prstGeom prst="rect">
            <a:avLst/>
          </a:prstGeom>
          <a:solidFill>
            <a:srgbClr val="5E0560"/>
          </a:solidFill>
          <a:ln w="19050">
            <a:solidFill>
              <a:srgbClr val="5E056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38169" y="6496912"/>
            <a:ext cx="117220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baseline="0" dirty="0" err="1">
                <a:solidFill>
                  <a:schemeClr val="bg1"/>
                </a:solidFill>
                <a:latin typeface="MS Reference Sans Serif" panose="020B0604030504040204" pitchFamily="34" charset="0"/>
                <a:cs typeface="Arial" panose="020B0604020202020204" pitchFamily="34" charset="0"/>
              </a:rPr>
              <a:t>InceptionSR</a:t>
            </a:r>
            <a:r>
              <a:rPr lang="en-US" altLang="zh-CN" sz="1200" b="0" baseline="0" dirty="0">
                <a:solidFill>
                  <a:schemeClr val="bg1"/>
                </a:solidFill>
                <a:latin typeface="MS Reference Sans Serif" panose="020B0604030504040204" pitchFamily="34" charset="0"/>
                <a:cs typeface="Arial" panose="020B0604020202020204" pitchFamily="34" charset="0"/>
              </a:rPr>
              <a:t>: Recursive Symbolic Regression for Equation Synthesis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8590" y="6489051"/>
            <a:ext cx="119601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222A9A-9CB0-49DE-8BD2-58FB26522427}" type="slidenum">
              <a:rPr lang="en-US" altLang="zh-CN" sz="1200" b="0" baseline="0" smtClean="0">
                <a:solidFill>
                  <a:schemeClr val="bg1"/>
                </a:solidFill>
                <a:latin typeface="MS Reference Sans Serif" panose="020B0604030504040204" pitchFamily="34" charset="0"/>
                <a:cs typeface="Arial" panose="020B0604020202020204" pitchFamily="34" charset="0"/>
              </a:rPr>
              <a:t>‹#›</a:t>
            </a:fld>
            <a:endParaRPr lang="zh-CN" altLang="en-US" sz="1200" b="0" dirty="0">
              <a:solidFill>
                <a:schemeClr val="bg1"/>
              </a:solidFill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29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D1F99-431D-B716-2296-1BA625577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235" y="1122363"/>
            <a:ext cx="10787269" cy="2036473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InceptionSR</a:t>
            </a:r>
            <a:r>
              <a:rPr lang="en-US" altLang="zh-CN" sz="2800" dirty="0"/>
              <a:t>: Recursive Symbolic Regression for Equation Synthesis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B08E38-57FE-B238-0472-12A329E0D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Edward Gu, Simon Alford, Omar Costilla-Reyes, Miles Cranmer, Kevin Ellis</a:t>
            </a:r>
            <a:endParaRPr lang="zh-CN" altLang="en-US" sz="20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BD0F8D-64FE-B9D0-8BCC-FD7ED4B9E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20250328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A88ECD-EA24-B9DE-425A-498BCBD6A6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Yucong He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9B5DDF-9CBF-CE05-F01D-42B2669437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AAAI 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41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FB2E9-16F1-7E49-E012-26A4FA6E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PySR</a:t>
            </a:r>
            <a:r>
              <a:rPr lang="en-US" altLang="zh-CN" dirty="0"/>
              <a:t>: Algorithm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81F4F1-44ED-7FFE-84C3-F6615C01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803" y="1000819"/>
            <a:ext cx="4063458" cy="10248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26222F-28E5-E19B-44B7-8DF33B249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54" y="1073426"/>
            <a:ext cx="4145735" cy="48701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62BC74-CA95-BB98-002A-254B78071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803" y="2105502"/>
            <a:ext cx="3510376" cy="391792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5725AA4-741D-9E51-D2A7-69DC9F836BD9}"/>
              </a:ext>
            </a:extLst>
          </p:cNvPr>
          <p:cNvSpPr/>
          <p:nvPr/>
        </p:nvSpPr>
        <p:spPr>
          <a:xfrm>
            <a:off x="7561943" y="2663371"/>
            <a:ext cx="2619236" cy="30697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1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F7C7B-6221-2FC8-2413-3A61BB04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PySR</a:t>
            </a:r>
            <a:r>
              <a:rPr lang="en-US" altLang="zh-CN" dirty="0"/>
              <a:t>: Mathematical Interpretation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214863-E56E-D97C-C29A-135DBDF9BB58}"/>
              </a:ext>
            </a:extLst>
          </p:cNvPr>
          <p:cNvSpPr txBox="1"/>
          <p:nvPr/>
        </p:nvSpPr>
        <p:spPr>
          <a:xfrm>
            <a:off x="1202788" y="1276897"/>
            <a:ext cx="6105938" cy="4486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/>
              <a:t>Feature Space Construction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/>
              <a:t>Complexity Measure Formulation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/>
              <a:t>Search Space Topology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Fitness Function Construction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Population Dynamics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Migration Mechanism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FFF6B9-8AA5-81D3-73A3-B690FA71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937" y="1475158"/>
            <a:ext cx="962139" cy="2182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6EB4EC-C093-120D-2C96-1466B445F528}"/>
              </a:ext>
            </a:extLst>
          </p:cNvPr>
          <p:cNvSpPr txBox="1"/>
          <p:nvPr/>
        </p:nvSpPr>
        <p:spPr>
          <a:xfrm>
            <a:off x="4621555" y="1618691"/>
            <a:ext cx="2657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searches for functions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D378DE-43D5-7B76-8FD6-51EE3FB04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530" y="1715733"/>
            <a:ext cx="815993" cy="18187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4307F0F-A71D-951D-154D-9C3D831FE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646" y="2188635"/>
            <a:ext cx="1586587" cy="23069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CD656A0-C5E6-E472-4B1B-CB7D765AC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646" y="2918707"/>
            <a:ext cx="943271" cy="23069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55E03BF-D0F2-DE4E-5288-70D63886E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646" y="3634409"/>
            <a:ext cx="2239342" cy="25399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1D95D2A-BAAE-2EA8-BB12-98C224210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4937" y="4373410"/>
            <a:ext cx="641569" cy="236821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F1AF84DA-8529-6259-606F-DDC37338DFC7}"/>
              </a:ext>
            </a:extLst>
          </p:cNvPr>
          <p:cNvSpPr txBox="1"/>
          <p:nvPr/>
        </p:nvSpPr>
        <p:spPr>
          <a:xfrm>
            <a:off x="4598651" y="4555229"/>
            <a:ext cx="3626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(</a:t>
            </a:r>
            <a:r>
              <a:rPr lang="zh-CN" altLang="en-US" sz="14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evolution follows a Markov chain</a:t>
            </a:r>
            <a:r>
              <a:rPr lang="en-US" altLang="zh-CN" sz="14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)</a:t>
            </a:r>
            <a:endParaRPr lang="zh-CN" altLang="en-US" sz="1400" dirty="0">
              <a:latin typeface="霞鹜文楷" panose="02020500000000000000" pitchFamily="18" charset="-122"/>
              <a:ea typeface="霞鹜文楷" panose="02020500000000000000" pitchFamily="18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67DD9612-D413-A663-39D5-25ACD60551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4937" y="5125594"/>
            <a:ext cx="3027298" cy="41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8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EC34C-1DD1-B54A-ABE9-C6456ED6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PySR</a:t>
            </a:r>
            <a:r>
              <a:rPr lang="en-US" altLang="zh-CN" dirty="0"/>
              <a:t>: Evaluation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1EE964-4BD1-E0DA-5BC8-6529A8F6D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1" y="1086678"/>
            <a:ext cx="4467620" cy="24597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786436-AEDD-38A3-85D7-E8CA5674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257" y="1086678"/>
            <a:ext cx="6730732" cy="4608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C3480A-D919-28A5-B5C1-3D5539C533E8}"/>
              </a:ext>
            </a:extLst>
          </p:cNvPr>
          <p:cNvSpPr txBox="1"/>
          <p:nvPr/>
        </p:nvSpPr>
        <p:spPr>
          <a:xfrm>
            <a:off x="1694622" y="3496125"/>
            <a:ext cx="1837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EmpiricalBench</a:t>
            </a:r>
          </a:p>
        </p:txBody>
      </p:sp>
    </p:spTree>
    <p:extLst>
      <p:ext uri="{BB962C8B-B14F-4D97-AF65-F5344CB8AC3E}">
        <p14:creationId xmlns:p14="http://schemas.microsoft.com/office/powerpoint/2010/main" val="146279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4E29DC2-3D65-8EEF-AB17-30598206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InceptionSR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65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5281D-37AF-AC4F-62C5-1F0551E7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InceptionSR</a:t>
            </a:r>
            <a:r>
              <a:rPr lang="en-US" altLang="zh-CN" dirty="0"/>
              <a:t>: Story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4074F0-BF30-F3E8-1F37-219D60C57418}"/>
              </a:ext>
            </a:extLst>
          </p:cNvPr>
          <p:cNvSpPr txBox="1"/>
          <p:nvPr/>
        </p:nvSpPr>
        <p:spPr>
          <a:xfrm>
            <a:off x="1774134" y="1711620"/>
            <a:ext cx="8456544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Our work demonstrates that recursive symbolic regression can consistently outperform PySR in terms of both prediction accuracy and equation interpretability. </a:t>
            </a:r>
            <a:r>
              <a:rPr lang="zh-CN" altLang="en-US" b="1" dirty="0"/>
              <a:t>By breaking down complex relationships into simpler, reusable components</a:t>
            </a:r>
            <a:r>
              <a:rPr lang="zh-CN" altLang="en-US" dirty="0"/>
              <a:t>, InceptionSR makes progress toward automated scientific discovery that yields not just predictive models, but mathematical insights that can inform theory development.</a:t>
            </a:r>
          </a:p>
        </p:txBody>
      </p:sp>
    </p:spTree>
    <p:extLst>
      <p:ext uri="{BB962C8B-B14F-4D97-AF65-F5344CB8AC3E}">
        <p14:creationId xmlns:p14="http://schemas.microsoft.com/office/powerpoint/2010/main" val="332935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378B0-AD29-A2B8-15F4-106F2C0C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InceptionSR</a:t>
            </a:r>
            <a:r>
              <a:rPr lang="en-US" altLang="zh-CN" dirty="0"/>
              <a:t> : Differences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C65480-B19A-1DBE-FCB7-B97C8B8D48C1}"/>
              </a:ext>
            </a:extLst>
          </p:cNvPr>
          <p:cNvSpPr txBox="1"/>
          <p:nvPr/>
        </p:nvSpPr>
        <p:spPr>
          <a:xfrm>
            <a:off x="2151822" y="915769"/>
            <a:ext cx="8330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There are several key </a:t>
            </a:r>
            <a:r>
              <a:rPr lang="zh-CN" altLang="en-US" b="1" dirty="0">
                <a:solidFill>
                  <a:srgbClr val="C00000"/>
                </a:solidFill>
              </a:rPr>
              <a:t>differences</a:t>
            </a:r>
            <a:r>
              <a:rPr lang="zh-CN" altLang="en-US" b="1" dirty="0"/>
              <a:t> between PySR and InceptionSR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153E7F-1B2F-8B0E-364E-18A01988B61B}"/>
              </a:ext>
            </a:extLst>
          </p:cNvPr>
          <p:cNvSpPr txBox="1"/>
          <p:nvPr/>
        </p:nvSpPr>
        <p:spPr>
          <a:xfrm>
            <a:off x="394005" y="1539683"/>
            <a:ext cx="53971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PySR is a </a:t>
            </a:r>
            <a:r>
              <a:rPr lang="zh-CN" altLang="en-US" sz="1600" b="1" dirty="0"/>
              <a:t>single-pass learning algorithm </a:t>
            </a:r>
            <a:r>
              <a:rPr lang="zh-CN" altLang="en-US" sz="1600" dirty="0"/>
              <a:t>where all expressions are discovered in one evolutionary process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170AA1-822C-8855-1A5F-A75F5CC1AE46}"/>
              </a:ext>
            </a:extLst>
          </p:cNvPr>
          <p:cNvSpPr txBox="1"/>
          <p:nvPr/>
        </p:nvSpPr>
        <p:spPr>
          <a:xfrm>
            <a:off x="6200361" y="1539683"/>
            <a:ext cx="54700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InceptionSR is a </a:t>
            </a:r>
            <a:r>
              <a:rPr lang="zh-CN" altLang="en-US" sz="1600" b="1" dirty="0"/>
              <a:t>multi-pass learning algorithm </a:t>
            </a:r>
            <a:r>
              <a:rPr lang="zh-CN" altLang="en-US" sz="1600" dirty="0"/>
              <a:t>where each pass discovers new relationships using previously discovered patterns.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DA2885-4779-323D-71CB-7BDAD7C01994}"/>
              </a:ext>
            </a:extLst>
          </p:cNvPr>
          <p:cNvSpPr txBox="1"/>
          <p:nvPr/>
        </p:nvSpPr>
        <p:spPr>
          <a:xfrm>
            <a:off x="394005" y="2552340"/>
            <a:ext cx="5635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PySR maintains a </a:t>
            </a:r>
            <a:r>
              <a:rPr lang="zh-CN" altLang="en-US" sz="1600" b="1" dirty="0"/>
              <a:t>fixed feature space </a:t>
            </a:r>
            <a:r>
              <a:rPr lang="zh-CN" altLang="en-US" sz="1600" dirty="0"/>
              <a:t>during the evolutionary process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913090-B0AF-580F-6833-EEF78979807D}"/>
              </a:ext>
            </a:extLst>
          </p:cNvPr>
          <p:cNvSpPr txBox="1"/>
          <p:nvPr/>
        </p:nvSpPr>
        <p:spPr>
          <a:xfrm>
            <a:off x="6200361" y="2552149"/>
            <a:ext cx="58193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InceptionSR has a </a:t>
            </a:r>
            <a:r>
              <a:rPr lang="zh-CN" altLang="en-US" sz="1600" b="1" dirty="0"/>
              <a:t>dynamic feature space </a:t>
            </a:r>
            <a:r>
              <a:rPr lang="zh-CN" altLang="en-US" sz="1600" dirty="0"/>
              <a:t>that incorporates derived features, successful expressions from prior runs, alongside the original features.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89FD08-0FE7-9A39-F6DB-050B1E1669CB}"/>
              </a:ext>
            </a:extLst>
          </p:cNvPr>
          <p:cNvSpPr txBox="1"/>
          <p:nvPr/>
        </p:nvSpPr>
        <p:spPr>
          <a:xfrm>
            <a:off x="394005" y="3570734"/>
            <a:ext cx="5635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PySR </a:t>
            </a:r>
            <a:r>
              <a:rPr lang="zh-CN" altLang="en-US" sz="1600" b="1" dirty="0"/>
              <a:t>searches through all possible expressions </a:t>
            </a:r>
            <a:r>
              <a:rPr lang="zh-CN" altLang="en-US" sz="1600" dirty="0"/>
              <a:t>that may be constructed from the original features and operators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EE107D-AD57-D5E4-DD7C-120A5BBB235D}"/>
              </a:ext>
            </a:extLst>
          </p:cNvPr>
          <p:cNvSpPr txBox="1"/>
          <p:nvPr/>
        </p:nvSpPr>
        <p:spPr>
          <a:xfrm>
            <a:off x="6200361" y="3564615"/>
            <a:ext cx="53952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InceptionSR </a:t>
            </a:r>
            <a:r>
              <a:rPr lang="zh-CN" altLang="en-US" sz="1600" b="1" dirty="0"/>
              <a:t>uses a hierarchical search space </a:t>
            </a:r>
            <a:r>
              <a:rPr lang="zh-CN" altLang="en-US" sz="1600" dirty="0"/>
              <a:t>where each subsequent run searches through an augmented space that includes composite functions.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CF5F2D-B283-59C1-16DD-5B6C1A38DBDF}"/>
              </a:ext>
            </a:extLst>
          </p:cNvPr>
          <p:cNvSpPr txBox="1"/>
          <p:nvPr/>
        </p:nvSpPr>
        <p:spPr>
          <a:xfrm>
            <a:off x="394005" y="4853891"/>
            <a:ext cx="5635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O</a:t>
            </a:r>
            <a:r>
              <a:rPr lang="zh-CN" altLang="en-US" sz="1600" dirty="0"/>
              <a:t>nly a </a:t>
            </a:r>
            <a:r>
              <a:rPr lang="zh-CN" altLang="en-US" sz="1600" b="1" dirty="0"/>
              <a:t>single complexity measure </a:t>
            </a:r>
            <a:r>
              <a:rPr lang="zh-CN" altLang="en-US" sz="1600" dirty="0"/>
              <a:t>based on expression tree size is used for vanilla PySR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7F0DB47-3DA0-C301-6F48-1B19FAE16DE5}"/>
              </a:ext>
            </a:extLst>
          </p:cNvPr>
          <p:cNvSpPr txBox="1"/>
          <p:nvPr/>
        </p:nvSpPr>
        <p:spPr>
          <a:xfrm>
            <a:off x="6162263" y="4853891"/>
            <a:ext cx="56357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InceptionSR allows for the </a:t>
            </a:r>
            <a:r>
              <a:rPr lang="zh-CN" altLang="en-US" sz="1600" b="1" dirty="0"/>
              <a:t>complexity</a:t>
            </a:r>
            <a:r>
              <a:rPr lang="zh-CN" altLang="en-US" sz="1600" dirty="0"/>
              <a:t> of input features into PySR </a:t>
            </a:r>
            <a:r>
              <a:rPr lang="zh-CN" altLang="en-US" sz="1600" b="1" dirty="0"/>
              <a:t>to be modified</a:t>
            </a:r>
            <a:r>
              <a:rPr lang="zh-CN" alt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980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64318-8C8A-B50E-669B-44128D902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D1F5E-145B-DBC1-2E9F-1D6B44ED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InceptionSR</a:t>
            </a:r>
            <a:r>
              <a:rPr lang="en-US" altLang="zh-CN" dirty="0"/>
              <a:t>: Evolutionary Algorithm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B2C45F-A458-CD4B-012B-1C34EA9CB364}"/>
              </a:ext>
            </a:extLst>
          </p:cNvPr>
          <p:cNvSpPr txBox="1"/>
          <p:nvPr/>
        </p:nvSpPr>
        <p:spPr>
          <a:xfrm>
            <a:off x="2385391" y="1311965"/>
            <a:ext cx="11463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BC8FA7-1EE9-C984-4EF5-982BBC6E3ABF}"/>
              </a:ext>
            </a:extLst>
          </p:cNvPr>
          <p:cNvSpPr txBox="1"/>
          <p:nvPr/>
        </p:nvSpPr>
        <p:spPr>
          <a:xfrm>
            <a:off x="2083903" y="1872736"/>
            <a:ext cx="17492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init</a:t>
            </a:r>
            <a:r>
              <a:rPr lang="en-US" altLang="zh-CN" dirty="0"/>
              <a:t> Population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E7A391-E0C5-2A0A-A9F8-B31DF23BB6E6}"/>
              </a:ext>
            </a:extLst>
          </p:cNvPr>
          <p:cNvSpPr txBox="1"/>
          <p:nvPr/>
        </p:nvSpPr>
        <p:spPr>
          <a:xfrm>
            <a:off x="1984511" y="2528214"/>
            <a:ext cx="19480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Calculate fitness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72CBE3-6385-2F64-335D-132CF45E11AB}"/>
              </a:ext>
            </a:extLst>
          </p:cNvPr>
          <p:cNvSpPr txBox="1"/>
          <p:nvPr/>
        </p:nvSpPr>
        <p:spPr>
          <a:xfrm>
            <a:off x="2385391" y="4192423"/>
            <a:ext cx="11463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Evolution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C3939C-8C1D-4E33-F6E7-31F58CF43F75}"/>
              </a:ext>
            </a:extLst>
          </p:cNvPr>
          <p:cNvSpPr txBox="1"/>
          <p:nvPr/>
        </p:nvSpPr>
        <p:spPr>
          <a:xfrm>
            <a:off x="2385391" y="4847234"/>
            <a:ext cx="11463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6A7EF451-E67B-FAA3-706D-E24E813A356A}"/>
              </a:ext>
            </a:extLst>
          </p:cNvPr>
          <p:cNvSpPr/>
          <p:nvPr/>
        </p:nvSpPr>
        <p:spPr>
          <a:xfrm>
            <a:off x="2219736" y="3252590"/>
            <a:ext cx="1477619" cy="66190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 fit?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CCF4A3-7734-6D48-7E21-9004181BD16B}"/>
              </a:ext>
            </a:extLst>
          </p:cNvPr>
          <p:cNvSpPr txBox="1"/>
          <p:nvPr/>
        </p:nvSpPr>
        <p:spPr>
          <a:xfrm>
            <a:off x="4525617" y="3398874"/>
            <a:ext cx="12920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Best entity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D195F01-BF86-2EDC-53AA-4D4A00C4B9A6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2958547" y="1681297"/>
            <a:ext cx="1" cy="19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CAFCDFC-1F0A-BD95-8ED3-D086AD4367F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958546" y="2242068"/>
            <a:ext cx="1" cy="28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B82E0C4-B9E6-E9F3-B7E8-BE7C25759AED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958546" y="2897546"/>
            <a:ext cx="0" cy="3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30A9EFB-720C-90D3-25D5-CF559E20F23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697355" y="3583540"/>
            <a:ext cx="8282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8D17A79-3B4A-5650-19E8-D6C061D4B984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2958546" y="3914491"/>
            <a:ext cx="2" cy="27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28D77F5-95DA-FF89-44E3-52DFBB7699DD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958548" y="4561755"/>
            <a:ext cx="0" cy="28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E9151AF0-CCD2-324D-F78B-999C1E93330D}"/>
              </a:ext>
            </a:extLst>
          </p:cNvPr>
          <p:cNvCxnSpPr>
            <a:stCxn id="8" idx="2"/>
            <a:endCxn id="5" idx="1"/>
          </p:cNvCxnSpPr>
          <p:nvPr/>
        </p:nvCxnSpPr>
        <p:spPr>
          <a:xfrm rot="5400000" flipH="1">
            <a:off x="1219687" y="3477705"/>
            <a:ext cx="2503686" cy="974037"/>
          </a:xfrm>
          <a:prstGeom prst="bentConnector4">
            <a:avLst>
              <a:gd name="adj1" fmla="val -20776"/>
              <a:gd name="adj2" fmla="val 239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D91A6D6-DAB4-A3FA-8785-AD4981C2BC12}"/>
              </a:ext>
            </a:extLst>
          </p:cNvPr>
          <p:cNvSpPr txBox="1"/>
          <p:nvPr/>
        </p:nvSpPr>
        <p:spPr>
          <a:xfrm>
            <a:off x="2974970" y="382309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N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41530B3-AC14-14A3-5971-8B42C4D58198}"/>
              </a:ext>
            </a:extLst>
          </p:cNvPr>
          <p:cNvSpPr txBox="1"/>
          <p:nvPr/>
        </p:nvSpPr>
        <p:spPr>
          <a:xfrm>
            <a:off x="3656699" y="32192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Y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7B9936-9731-C726-9955-14887C15DB45}"/>
              </a:ext>
            </a:extLst>
          </p:cNvPr>
          <p:cNvSpPr txBox="1"/>
          <p:nvPr/>
        </p:nvSpPr>
        <p:spPr>
          <a:xfrm>
            <a:off x="6722167" y="1448030"/>
            <a:ext cx="261067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First-generation species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5968B1-7883-FF11-68FD-26BC6ED91AEF}"/>
              </a:ext>
            </a:extLst>
          </p:cNvPr>
          <p:cNvSpPr txBox="1"/>
          <p:nvPr/>
        </p:nvSpPr>
        <p:spPr>
          <a:xfrm>
            <a:off x="6520071" y="2727427"/>
            <a:ext cx="30148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Second-generation species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109120-2335-F2F1-A14D-BC22D13965A3}"/>
              </a:ext>
            </a:extLst>
          </p:cNvPr>
          <p:cNvSpPr txBox="1"/>
          <p:nvPr/>
        </p:nvSpPr>
        <p:spPr>
          <a:xfrm>
            <a:off x="6622776" y="4008049"/>
            <a:ext cx="28127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Third-generation species</a:t>
            </a:r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90D12FD-7E05-2DCA-BF21-EAB6FEE54497}"/>
              </a:ext>
            </a:extLst>
          </p:cNvPr>
          <p:cNvSpPr/>
          <p:nvPr/>
        </p:nvSpPr>
        <p:spPr>
          <a:xfrm>
            <a:off x="7964552" y="1860174"/>
            <a:ext cx="198780" cy="817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2BDCBE89-5827-6764-5AD0-9A8B42335E57}"/>
              </a:ext>
            </a:extLst>
          </p:cNvPr>
          <p:cNvSpPr/>
          <p:nvPr/>
        </p:nvSpPr>
        <p:spPr>
          <a:xfrm>
            <a:off x="7964552" y="3143604"/>
            <a:ext cx="198780" cy="817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E5FCAF-4C08-4D1D-EB66-FC27D38DBC12}"/>
              </a:ext>
            </a:extLst>
          </p:cNvPr>
          <p:cNvSpPr txBox="1"/>
          <p:nvPr/>
        </p:nvSpPr>
        <p:spPr>
          <a:xfrm>
            <a:off x="6914320" y="2079671"/>
            <a:ext cx="116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Evolution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D092D8-434B-F908-5AD7-C87C4E8BB2CB}"/>
              </a:ext>
            </a:extLst>
          </p:cNvPr>
          <p:cNvSpPr txBox="1"/>
          <p:nvPr/>
        </p:nvSpPr>
        <p:spPr>
          <a:xfrm>
            <a:off x="6914320" y="3343010"/>
            <a:ext cx="116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Evolution</a:t>
            </a:r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557FCB93-FD14-A961-4B93-920BE0274A06}"/>
              </a:ext>
            </a:extLst>
          </p:cNvPr>
          <p:cNvSpPr/>
          <p:nvPr/>
        </p:nvSpPr>
        <p:spPr>
          <a:xfrm>
            <a:off x="7964552" y="4438684"/>
            <a:ext cx="198780" cy="817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38F221-53D6-A0D3-EEEF-25E7FB445FC1}"/>
              </a:ext>
            </a:extLst>
          </p:cNvPr>
          <p:cNvSpPr txBox="1"/>
          <p:nvPr/>
        </p:nvSpPr>
        <p:spPr>
          <a:xfrm>
            <a:off x="4442790" y="2528214"/>
            <a:ext cx="1653210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/>
              <a:t>Pareto Frontier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E693010-234A-259A-9FAF-374A98A2610F}"/>
              </a:ext>
            </a:extLst>
          </p:cNvPr>
          <p:cNvCxnSpPr>
            <a:stCxn id="5" idx="3"/>
            <a:endCxn id="29" idx="1"/>
          </p:cNvCxnSpPr>
          <p:nvPr/>
        </p:nvCxnSpPr>
        <p:spPr>
          <a:xfrm>
            <a:off x="3932581" y="2712880"/>
            <a:ext cx="510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FB5C7F6-3A5A-75CF-8DCC-1C92A5A398F7}"/>
              </a:ext>
            </a:extLst>
          </p:cNvPr>
          <p:cNvCxnSpPr>
            <a:cxnSpLocks/>
          </p:cNvCxnSpPr>
          <p:nvPr/>
        </p:nvCxnSpPr>
        <p:spPr>
          <a:xfrm>
            <a:off x="8111979" y="2271782"/>
            <a:ext cx="2413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圆柱体 35">
            <a:extLst>
              <a:ext uri="{FF2B5EF4-FFF2-40B4-BE49-F238E27FC236}">
                <a16:creationId xmlns:a16="http://schemas.microsoft.com/office/drawing/2014/main" id="{175EB7D3-1114-0CC8-A4DF-A57753D378AF}"/>
              </a:ext>
            </a:extLst>
          </p:cNvPr>
          <p:cNvSpPr/>
          <p:nvPr/>
        </p:nvSpPr>
        <p:spPr>
          <a:xfrm>
            <a:off x="10525541" y="1745499"/>
            <a:ext cx="1292087" cy="4182949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38CC9E-7333-2D51-6C45-315330BD9F5E}"/>
              </a:ext>
            </a:extLst>
          </p:cNvPr>
          <p:cNvSpPr txBox="1"/>
          <p:nvPr/>
        </p:nvSpPr>
        <p:spPr>
          <a:xfrm>
            <a:off x="10676285" y="3329604"/>
            <a:ext cx="104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Library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4D351B0-5764-593B-D137-1EC0337E66E9}"/>
              </a:ext>
            </a:extLst>
          </p:cNvPr>
          <p:cNvSpPr txBox="1"/>
          <p:nvPr/>
        </p:nvSpPr>
        <p:spPr>
          <a:xfrm>
            <a:off x="8519493" y="2091966"/>
            <a:ext cx="1653210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/>
              <a:t>Pareto Frontier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E745C1B-F44D-E971-31D8-F3B96A715387}"/>
              </a:ext>
            </a:extLst>
          </p:cNvPr>
          <p:cNvCxnSpPr>
            <a:cxnSpLocks/>
          </p:cNvCxnSpPr>
          <p:nvPr/>
        </p:nvCxnSpPr>
        <p:spPr>
          <a:xfrm>
            <a:off x="8121911" y="3542704"/>
            <a:ext cx="2403630" cy="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2241141-F7E5-4DFF-5F7A-FC3637BE52AE}"/>
              </a:ext>
            </a:extLst>
          </p:cNvPr>
          <p:cNvSpPr txBox="1"/>
          <p:nvPr/>
        </p:nvSpPr>
        <p:spPr>
          <a:xfrm>
            <a:off x="8529425" y="3362888"/>
            <a:ext cx="1653210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/>
              <a:t>Pareto Frontier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BD6E0A2-74A8-050C-DFFA-E2AA3F452416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9435551" y="4188452"/>
            <a:ext cx="1089988" cy="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5673975-DCC2-63B1-2D44-203C2C4CEDC8}"/>
              </a:ext>
            </a:extLst>
          </p:cNvPr>
          <p:cNvSpPr txBox="1"/>
          <p:nvPr/>
        </p:nvSpPr>
        <p:spPr>
          <a:xfrm>
            <a:off x="9687434" y="4017362"/>
            <a:ext cx="673378" cy="338553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Top k</a:t>
            </a:r>
            <a:endParaRPr lang="zh-CN" altLang="en-US" sz="1600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10632A4-C7D5-DDA9-3B29-F61F2D1C405E}"/>
              </a:ext>
            </a:extLst>
          </p:cNvPr>
          <p:cNvCxnSpPr>
            <a:cxnSpLocks/>
          </p:cNvCxnSpPr>
          <p:nvPr/>
        </p:nvCxnSpPr>
        <p:spPr>
          <a:xfrm flipH="1" flipV="1">
            <a:off x="9521183" y="5384031"/>
            <a:ext cx="990597" cy="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CCA644E1-350E-367A-8406-392F59D9A38F}"/>
              </a:ext>
            </a:extLst>
          </p:cNvPr>
          <p:cNvSpPr txBox="1"/>
          <p:nvPr/>
        </p:nvSpPr>
        <p:spPr>
          <a:xfrm>
            <a:off x="9713431" y="5216566"/>
            <a:ext cx="673378" cy="338553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Top k</a:t>
            </a:r>
            <a:endParaRPr lang="zh-CN" altLang="en-US" sz="16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0D15DF4-123F-2335-D2C6-90733264ABF4}"/>
              </a:ext>
            </a:extLst>
          </p:cNvPr>
          <p:cNvCxnSpPr>
            <a:cxnSpLocks/>
          </p:cNvCxnSpPr>
          <p:nvPr/>
        </p:nvCxnSpPr>
        <p:spPr>
          <a:xfrm>
            <a:off x="8121911" y="4884456"/>
            <a:ext cx="2403630" cy="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667953CA-D4D9-0C7A-3921-2A6E5034ACE8}"/>
              </a:ext>
            </a:extLst>
          </p:cNvPr>
          <p:cNvSpPr txBox="1"/>
          <p:nvPr/>
        </p:nvSpPr>
        <p:spPr>
          <a:xfrm>
            <a:off x="8529425" y="4704640"/>
            <a:ext cx="1653210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/>
              <a:t>Pareto Frontier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1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5" grpId="0" animBg="1"/>
      <p:bldP spid="17" grpId="0" animBg="1"/>
      <p:bldP spid="21" grpId="0"/>
      <p:bldP spid="23" grpId="0"/>
      <p:bldP spid="25" grpId="0" animBg="1"/>
      <p:bldP spid="29" grpId="0" animBg="1"/>
      <p:bldP spid="36" grpId="0" animBg="1"/>
      <p:bldP spid="38" grpId="0"/>
      <p:bldP spid="40" grpId="0" animBg="1"/>
      <p:bldP spid="42" grpId="0" animBg="1"/>
      <p:bldP spid="53" grpId="0" animBg="1"/>
      <p:bldP spid="56" grpId="0" animBg="1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72946-63D7-6596-92AB-673877705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07A1C-63CB-AD55-C8E4-07922DE9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InceptionSR</a:t>
            </a:r>
            <a:r>
              <a:rPr lang="en-US" altLang="zh-CN" dirty="0"/>
              <a:t>: Algorithm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D70FE0-451F-36AD-CCBA-E11151B15928}"/>
              </a:ext>
            </a:extLst>
          </p:cNvPr>
          <p:cNvSpPr txBox="1"/>
          <p:nvPr/>
        </p:nvSpPr>
        <p:spPr>
          <a:xfrm>
            <a:off x="6722167" y="1448030"/>
            <a:ext cx="261067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First-generation species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88165E-32D4-2089-E1F8-A9C2C160DC69}"/>
              </a:ext>
            </a:extLst>
          </p:cNvPr>
          <p:cNvSpPr txBox="1"/>
          <p:nvPr/>
        </p:nvSpPr>
        <p:spPr>
          <a:xfrm>
            <a:off x="6520071" y="2727427"/>
            <a:ext cx="30148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Second-generation species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18C4BD-495F-89D9-987A-DB75F93339E4}"/>
              </a:ext>
            </a:extLst>
          </p:cNvPr>
          <p:cNvSpPr txBox="1"/>
          <p:nvPr/>
        </p:nvSpPr>
        <p:spPr>
          <a:xfrm>
            <a:off x="6622776" y="4008049"/>
            <a:ext cx="28127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Third-generation species</a:t>
            </a:r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220E84A1-2B36-9CD3-1D69-FD8776AB2592}"/>
              </a:ext>
            </a:extLst>
          </p:cNvPr>
          <p:cNvSpPr/>
          <p:nvPr/>
        </p:nvSpPr>
        <p:spPr>
          <a:xfrm>
            <a:off x="7964552" y="1860174"/>
            <a:ext cx="198780" cy="817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A3EB8E72-2A08-59D3-9718-AE19AE9A323A}"/>
              </a:ext>
            </a:extLst>
          </p:cNvPr>
          <p:cNvSpPr/>
          <p:nvPr/>
        </p:nvSpPr>
        <p:spPr>
          <a:xfrm>
            <a:off x="7964552" y="3143604"/>
            <a:ext cx="198780" cy="817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1DE648B-0310-CA4E-1741-FD1742564D57}"/>
              </a:ext>
            </a:extLst>
          </p:cNvPr>
          <p:cNvSpPr txBox="1"/>
          <p:nvPr/>
        </p:nvSpPr>
        <p:spPr>
          <a:xfrm>
            <a:off x="6914320" y="2079671"/>
            <a:ext cx="116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Evolution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A0944B9-7902-8A96-03FF-E80EADEA210D}"/>
              </a:ext>
            </a:extLst>
          </p:cNvPr>
          <p:cNvSpPr txBox="1"/>
          <p:nvPr/>
        </p:nvSpPr>
        <p:spPr>
          <a:xfrm>
            <a:off x="6914320" y="3343010"/>
            <a:ext cx="116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Evolution</a:t>
            </a:r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61D4D807-6F35-DA71-3F6C-2357C4A8EF90}"/>
              </a:ext>
            </a:extLst>
          </p:cNvPr>
          <p:cNvSpPr/>
          <p:nvPr/>
        </p:nvSpPr>
        <p:spPr>
          <a:xfrm>
            <a:off x="7964552" y="4438684"/>
            <a:ext cx="198780" cy="817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31822AA-B2B5-DD98-97B2-34E2EE56FE68}"/>
              </a:ext>
            </a:extLst>
          </p:cNvPr>
          <p:cNvCxnSpPr>
            <a:cxnSpLocks/>
          </p:cNvCxnSpPr>
          <p:nvPr/>
        </p:nvCxnSpPr>
        <p:spPr>
          <a:xfrm>
            <a:off x="8111979" y="2271782"/>
            <a:ext cx="2413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圆柱体 35">
            <a:extLst>
              <a:ext uri="{FF2B5EF4-FFF2-40B4-BE49-F238E27FC236}">
                <a16:creationId xmlns:a16="http://schemas.microsoft.com/office/drawing/2014/main" id="{EEDD5C6C-4D5E-4A67-EF35-BE9CF0E325EE}"/>
              </a:ext>
            </a:extLst>
          </p:cNvPr>
          <p:cNvSpPr/>
          <p:nvPr/>
        </p:nvSpPr>
        <p:spPr>
          <a:xfrm>
            <a:off x="10525541" y="1745499"/>
            <a:ext cx="1292087" cy="4182949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21BEE4B-4DC0-78D5-A777-4B86E76A1945}"/>
              </a:ext>
            </a:extLst>
          </p:cNvPr>
          <p:cNvSpPr txBox="1"/>
          <p:nvPr/>
        </p:nvSpPr>
        <p:spPr>
          <a:xfrm>
            <a:off x="10676285" y="3329604"/>
            <a:ext cx="104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Library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7D7C59A-26AA-6308-062D-8F0D282AD965}"/>
              </a:ext>
            </a:extLst>
          </p:cNvPr>
          <p:cNvSpPr txBox="1"/>
          <p:nvPr/>
        </p:nvSpPr>
        <p:spPr>
          <a:xfrm>
            <a:off x="8519493" y="2091966"/>
            <a:ext cx="1653210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/>
              <a:t>Pareto Frontier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7680670-2DD0-9DA6-1CF9-62A7C0A81A36}"/>
              </a:ext>
            </a:extLst>
          </p:cNvPr>
          <p:cNvCxnSpPr>
            <a:cxnSpLocks/>
          </p:cNvCxnSpPr>
          <p:nvPr/>
        </p:nvCxnSpPr>
        <p:spPr>
          <a:xfrm>
            <a:off x="8121911" y="3542704"/>
            <a:ext cx="2403630" cy="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AE60F14-BD2C-5070-BB38-9B458ADA56F5}"/>
              </a:ext>
            </a:extLst>
          </p:cNvPr>
          <p:cNvSpPr txBox="1"/>
          <p:nvPr/>
        </p:nvSpPr>
        <p:spPr>
          <a:xfrm>
            <a:off x="8529425" y="3362888"/>
            <a:ext cx="1653210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/>
              <a:t>Pareto Frontier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A1DB645-AF21-D34E-E54E-7A8CF09149B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9435551" y="4188452"/>
            <a:ext cx="1089988" cy="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2A0FBDD-10A9-7929-689C-8EB3292B985B}"/>
              </a:ext>
            </a:extLst>
          </p:cNvPr>
          <p:cNvSpPr txBox="1"/>
          <p:nvPr/>
        </p:nvSpPr>
        <p:spPr>
          <a:xfrm>
            <a:off x="9687434" y="4017362"/>
            <a:ext cx="673378" cy="338553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Top k</a:t>
            </a:r>
            <a:endParaRPr lang="zh-CN" altLang="en-US" sz="1600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490C355-67E3-4315-EFFD-2F8BF2A55CAF}"/>
              </a:ext>
            </a:extLst>
          </p:cNvPr>
          <p:cNvCxnSpPr>
            <a:cxnSpLocks/>
          </p:cNvCxnSpPr>
          <p:nvPr/>
        </p:nvCxnSpPr>
        <p:spPr>
          <a:xfrm flipH="1" flipV="1">
            <a:off x="9521183" y="5384031"/>
            <a:ext cx="990597" cy="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78CEE32A-CB94-354A-244A-DC188247F61E}"/>
              </a:ext>
            </a:extLst>
          </p:cNvPr>
          <p:cNvSpPr txBox="1"/>
          <p:nvPr/>
        </p:nvSpPr>
        <p:spPr>
          <a:xfrm>
            <a:off x="9713431" y="5216566"/>
            <a:ext cx="673378" cy="338553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Top k</a:t>
            </a:r>
            <a:endParaRPr lang="zh-CN" altLang="en-US" sz="16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3D8348B-2594-8049-98A8-8194BFDFCAEE}"/>
              </a:ext>
            </a:extLst>
          </p:cNvPr>
          <p:cNvCxnSpPr>
            <a:cxnSpLocks/>
          </p:cNvCxnSpPr>
          <p:nvPr/>
        </p:nvCxnSpPr>
        <p:spPr>
          <a:xfrm>
            <a:off x="8121911" y="4884456"/>
            <a:ext cx="2403630" cy="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8C732F9-7F25-1BF0-0877-0E5C05F77BF3}"/>
              </a:ext>
            </a:extLst>
          </p:cNvPr>
          <p:cNvSpPr txBox="1"/>
          <p:nvPr/>
        </p:nvSpPr>
        <p:spPr>
          <a:xfrm>
            <a:off x="8529425" y="4704640"/>
            <a:ext cx="1653210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/>
              <a:t>Pareto Frontier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C8425B4-ADF1-C0C1-9B74-BA22899A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18" y="1817362"/>
            <a:ext cx="5879187" cy="286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4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881A2-6FC6-6C8B-4E9D-D5DB59BEF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F4E68-4810-7E43-6F67-B2AB08F8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InceptionSR</a:t>
            </a:r>
            <a:r>
              <a:rPr lang="en-US" altLang="zh-CN" dirty="0"/>
              <a:t> : Mathematical Interpretation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2E941A-6968-FECB-56F0-741FA5CC6B12}"/>
              </a:ext>
            </a:extLst>
          </p:cNvPr>
          <p:cNvSpPr txBox="1"/>
          <p:nvPr/>
        </p:nvSpPr>
        <p:spPr>
          <a:xfrm>
            <a:off x="228753" y="1482306"/>
            <a:ext cx="6105938" cy="4486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/>
              <a:t>Feature Space Construction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/>
              <a:t>Complexity Measure Formulation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/>
              <a:t>Search Space Topology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Fitness Function Construction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Population Dynamics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Migration Mechanism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263AEA-02FC-8D21-5216-C4104A3E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504" y="1680567"/>
            <a:ext cx="962139" cy="2182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CD7AD3-3401-D2E1-C920-2B1F30D7CB47}"/>
              </a:ext>
            </a:extLst>
          </p:cNvPr>
          <p:cNvSpPr txBox="1"/>
          <p:nvPr/>
        </p:nvSpPr>
        <p:spPr>
          <a:xfrm>
            <a:off x="3495122" y="1824100"/>
            <a:ext cx="2657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searches for functions</a:t>
            </a:r>
            <a:r>
              <a:rPr lang="en-US" altLang="zh-CN" sz="16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:</a:t>
            </a:r>
            <a:endParaRPr lang="zh-CN" altLang="en-US" sz="1600" dirty="0">
              <a:latin typeface="霞鹜文楷" panose="02020500000000000000" pitchFamily="18" charset="-122"/>
              <a:ea typeface="霞鹜文楷" panose="02020500000000000000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861B7F-7D19-B1A7-8C67-A793D105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29" y="1914516"/>
            <a:ext cx="815993" cy="18187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1F37C86-901A-32AA-8D58-09B439681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213" y="2394044"/>
            <a:ext cx="1586587" cy="23069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DFC29E7-56F1-1120-1F6A-7945FF1DC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213" y="3124116"/>
            <a:ext cx="943271" cy="23069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F56382F-8B54-7E44-149C-CDDE3F603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1213" y="3839818"/>
            <a:ext cx="2239342" cy="25399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65004A9-FD09-CE5A-CF41-4102C09505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8504" y="4578819"/>
            <a:ext cx="641569" cy="236821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88C70999-9E9E-0700-551F-DF1F3AEA460A}"/>
              </a:ext>
            </a:extLst>
          </p:cNvPr>
          <p:cNvSpPr txBox="1"/>
          <p:nvPr/>
        </p:nvSpPr>
        <p:spPr>
          <a:xfrm>
            <a:off x="3472218" y="4760638"/>
            <a:ext cx="3626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(</a:t>
            </a:r>
            <a:r>
              <a:rPr lang="zh-CN" altLang="en-US" sz="14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evolution follows a Markov chain</a:t>
            </a:r>
            <a:r>
              <a:rPr lang="en-US" altLang="zh-CN" sz="14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)</a:t>
            </a:r>
            <a:endParaRPr lang="zh-CN" altLang="en-US" sz="1400" dirty="0">
              <a:latin typeface="霞鹜文楷" panose="02020500000000000000" pitchFamily="18" charset="-122"/>
              <a:ea typeface="霞鹜文楷" panose="02020500000000000000" pitchFamily="18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62E4B8A8-AE92-780F-4644-1D8C8F52E2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8504" y="5297873"/>
            <a:ext cx="3027298" cy="4168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61D40D-3EF6-1CD8-0EE6-BE3372508143}"/>
              </a:ext>
            </a:extLst>
          </p:cNvPr>
          <p:cNvSpPr txBox="1"/>
          <p:nvPr/>
        </p:nvSpPr>
        <p:spPr>
          <a:xfrm>
            <a:off x="3558504" y="1025951"/>
            <a:ext cx="1194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PySR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F85F17-47C0-FC66-C878-E96CD3A657DD}"/>
              </a:ext>
            </a:extLst>
          </p:cNvPr>
          <p:cNvSpPr txBox="1"/>
          <p:nvPr/>
        </p:nvSpPr>
        <p:spPr>
          <a:xfrm>
            <a:off x="6777642" y="1025951"/>
            <a:ext cx="2220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InceptionSR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9430DB4-753C-5362-DEB0-5FFFEB4B21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7642" y="1627937"/>
            <a:ext cx="2324434" cy="2423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74632CC-4B1F-3E2C-030F-B3B6D3E753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9535" y="1926460"/>
            <a:ext cx="3070469" cy="2023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B7F9D4D-45A6-6C76-9A8B-3F6CA76909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7642" y="2270244"/>
            <a:ext cx="1970257" cy="515135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51BC838-4B44-EFEF-AC31-0751505D08B8}"/>
              </a:ext>
            </a:extLst>
          </p:cNvPr>
          <p:cNvCxnSpPr/>
          <p:nvPr/>
        </p:nvCxnSpPr>
        <p:spPr>
          <a:xfrm>
            <a:off x="280799" y="2209036"/>
            <a:ext cx="116859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BD1954EB-7FB1-889D-B637-A22FFE3128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9535" y="2604095"/>
            <a:ext cx="3357370" cy="329998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6D3CBBA-259A-9B9D-A2E7-35FBAB2949B1}"/>
              </a:ext>
            </a:extLst>
          </p:cNvPr>
          <p:cNvCxnSpPr/>
          <p:nvPr/>
        </p:nvCxnSpPr>
        <p:spPr>
          <a:xfrm>
            <a:off x="286895" y="3024045"/>
            <a:ext cx="116859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E3CCDB33-32E7-4417-C424-0F061D1F7D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17247" y="3091090"/>
            <a:ext cx="1776803" cy="312141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1D6D525-BADE-93CC-BFDC-A93D45560BC5}"/>
              </a:ext>
            </a:extLst>
          </p:cNvPr>
          <p:cNvCxnSpPr/>
          <p:nvPr/>
        </p:nvCxnSpPr>
        <p:spPr>
          <a:xfrm>
            <a:off x="280799" y="3701754"/>
            <a:ext cx="116859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83928A01-5A50-B805-D537-2893F1F96FB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38200" y="3763572"/>
            <a:ext cx="3660020" cy="39459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A210134-C46C-3DC5-5519-67EF423229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66021" y="4048702"/>
            <a:ext cx="3291685" cy="427129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0EB0855-4EB6-275E-2C83-E9A9C7FA2CFF}"/>
              </a:ext>
            </a:extLst>
          </p:cNvPr>
          <p:cNvCxnSpPr/>
          <p:nvPr/>
        </p:nvCxnSpPr>
        <p:spPr>
          <a:xfrm>
            <a:off x="279547" y="4556712"/>
            <a:ext cx="116859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BD2AC97A-9516-8507-7FC2-4AE1FC56BA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17247" y="4650257"/>
            <a:ext cx="3343434" cy="249119"/>
          </a:xfrm>
          <a:prstGeom prst="rect">
            <a:avLst/>
          </a:prstGeom>
        </p:spPr>
      </p:pic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8F272D6-BDE0-38EE-3AFA-778FE05BACB1}"/>
              </a:ext>
            </a:extLst>
          </p:cNvPr>
          <p:cNvCxnSpPr/>
          <p:nvPr/>
        </p:nvCxnSpPr>
        <p:spPr>
          <a:xfrm>
            <a:off x="279547" y="5212694"/>
            <a:ext cx="116859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B103BA57-EDDE-1B74-1495-634252C4454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77642" y="5371721"/>
            <a:ext cx="3090494" cy="25960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ADDF905-06F1-C04D-9404-22D773BF41E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94050" y="5663460"/>
            <a:ext cx="3390473" cy="6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6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D8CDD-EC06-2B8E-D518-C762784A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InceptionSR</a:t>
            </a:r>
            <a:r>
              <a:rPr lang="en-US" altLang="zh-CN" dirty="0"/>
              <a:t>: Results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BC56B6-AA13-4810-9250-85CC5559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22" y="4541291"/>
            <a:ext cx="7957409" cy="11744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B19375-B96D-B5EA-3841-AB3319A86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626" y="1105853"/>
            <a:ext cx="7957409" cy="11632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A2B3937-E365-04AB-EBD6-2197562DA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426" y="2652681"/>
            <a:ext cx="3588504" cy="14952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790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C2493-59D4-1BA7-D66E-1CA2CBA3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Authors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F0139D-DE57-38E4-D375-E0A30D7AF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993" y="3179259"/>
            <a:ext cx="1432891" cy="143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B342435-4BF1-5DF1-0486-E99A568ACC12}"/>
              </a:ext>
            </a:extLst>
          </p:cNvPr>
          <p:cNvSpPr txBox="1"/>
          <p:nvPr/>
        </p:nvSpPr>
        <p:spPr>
          <a:xfrm>
            <a:off x="6332567" y="4445095"/>
            <a:ext cx="61059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11111"/>
                </a:solidFill>
                <a:effectLst/>
                <a:latin typeface="Alegreya"/>
              </a:rPr>
              <a:t>Kevin Ellis</a:t>
            </a:r>
          </a:p>
          <a:p>
            <a:r>
              <a:rPr lang="en-US" altLang="zh-CN" b="0" i="0" dirty="0">
                <a:solidFill>
                  <a:srgbClr val="111111"/>
                </a:solidFill>
                <a:effectLst/>
                <a:latin typeface="Alegreya"/>
              </a:rPr>
              <a:t>Assistant Professor, Cornell University, Computer Science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Kevin Ellis is a computer scientist working in artificial intelligence and program synthesis, with the goal of better combining reasoning and learning.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88A84F-54F2-0C9E-2E6E-218138DC3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99" y="1114218"/>
            <a:ext cx="5611542" cy="10913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0C9EB9-BB70-AB39-B49F-263A78E6C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99" y="2308808"/>
            <a:ext cx="3627324" cy="1203649"/>
          </a:xfrm>
          <a:prstGeom prst="rect">
            <a:avLst/>
          </a:prstGeom>
        </p:spPr>
      </p:pic>
      <p:pic>
        <p:nvPicPr>
          <p:cNvPr id="1028" name="Picture 4" descr="Omar Costilla Reyes, Ph.D.">
            <a:extLst>
              <a:ext uri="{FF2B5EF4-FFF2-40B4-BE49-F238E27FC236}">
                <a16:creationId xmlns:a16="http://schemas.microsoft.com/office/drawing/2014/main" id="{9BD4CF54-ACC6-4A6F-4074-B0B3D9D16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84" y="3824514"/>
            <a:ext cx="1261321" cy="189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2293F16-1CF9-A31C-D315-A7BB52960CC4}"/>
              </a:ext>
            </a:extLst>
          </p:cNvPr>
          <p:cNvSpPr txBox="1"/>
          <p:nvPr/>
        </p:nvSpPr>
        <p:spPr>
          <a:xfrm>
            <a:off x="1673403" y="3778246"/>
            <a:ext cx="3980543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350"/>
              </a:spcAft>
            </a:pPr>
            <a:r>
              <a:rPr lang="en-US" altLang="zh-CN" dirty="0">
                <a:solidFill>
                  <a:srgbClr val="111111"/>
                </a:solidFill>
                <a:latin typeface="Alegreya"/>
              </a:rPr>
              <a:t>Omar Costilla-Reyes</a:t>
            </a:r>
          </a:p>
          <a:p>
            <a:pPr>
              <a:spcAft>
                <a:spcPts val="1350"/>
              </a:spcAft>
            </a:pPr>
            <a:r>
              <a:rPr lang="en-US" altLang="zh-CN" sz="1400" b="0" i="0" dirty="0">
                <a:solidFill>
                  <a:srgbClr val="000000"/>
                </a:solidFill>
                <a:effectLst/>
              </a:rPr>
              <a:t>Research Scientist, CSAIL, Massachusetts Institute of Technology</a:t>
            </a:r>
          </a:p>
          <a:p>
            <a:pPr algn="l">
              <a:spcAft>
                <a:spcPts val="1350"/>
              </a:spcAft>
            </a:pPr>
            <a:r>
              <a:rPr lang="en-US" altLang="zh-CN" sz="1600" b="0" i="0" dirty="0">
                <a:solidFill>
                  <a:srgbClr val="000000"/>
                </a:solidFill>
                <a:effectLst/>
              </a:rPr>
              <a:t>My research explores the intersection of AI and healthcare and AI for science, aiming to develop innovative solutions for clinical and medical challenges. </a:t>
            </a:r>
          </a:p>
        </p:txBody>
      </p:sp>
    </p:spTree>
    <p:extLst>
      <p:ext uri="{BB962C8B-B14F-4D97-AF65-F5344CB8AC3E}">
        <p14:creationId xmlns:p14="http://schemas.microsoft.com/office/powerpoint/2010/main" val="2732836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53E08-39B5-FF3C-DFDD-37502D31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InceptionSR</a:t>
            </a:r>
            <a:r>
              <a:rPr lang="en-US" altLang="zh-CN" dirty="0"/>
              <a:t>: 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7F9E90-3C64-7154-4106-D85C9367A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99" y="1869374"/>
            <a:ext cx="3828064" cy="27911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959DBD-A550-70D6-6183-79102EDCD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037" y="1869373"/>
            <a:ext cx="3837860" cy="27911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A015E6-2963-192D-C3D0-7DCEA7036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897" y="1869373"/>
            <a:ext cx="3905234" cy="30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88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81D5A-F944-88A7-30BA-0330F342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Heron’s Formula Rediscovery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A74D24-1D03-C36D-9EF6-5AD518D7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06" y="1415648"/>
            <a:ext cx="3509193" cy="11197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7305FC0-BFFB-34CC-5666-48B68DDAE868}"/>
              </a:ext>
            </a:extLst>
          </p:cNvPr>
          <p:cNvSpPr txBox="1"/>
          <p:nvPr/>
        </p:nvSpPr>
        <p:spPr>
          <a:xfrm>
            <a:off x="5126935" y="1329188"/>
            <a:ext cx="6105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Running PySR for multiple hours was unsuccessful in discovering a subexpression close to </a:t>
            </a:r>
            <a:r>
              <a:rPr lang="zh-CN" altLang="en-US" b="1" dirty="0"/>
              <a:t>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0ABB31-8048-B853-8B11-4265A40E7261}"/>
              </a:ext>
            </a:extLst>
          </p:cNvPr>
          <p:cNvSpPr txBox="1"/>
          <p:nvPr/>
        </p:nvSpPr>
        <p:spPr>
          <a:xfrm>
            <a:off x="5126935" y="2199738"/>
            <a:ext cx="6105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irectly running PySR for 1 hour produces equations that contain a + b + c as a component in the overall equation.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F81425-829E-B7C5-A9C2-D47472D323D8}"/>
              </a:ext>
            </a:extLst>
          </p:cNvPr>
          <p:cNvSpPr txBox="1"/>
          <p:nvPr/>
        </p:nvSpPr>
        <p:spPr>
          <a:xfrm>
            <a:off x="5126934" y="3289852"/>
            <a:ext cx="64687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tract</a:t>
            </a:r>
            <a:r>
              <a:rPr lang="en-US" altLang="zh-CN" dirty="0" err="1"/>
              <a:t>ing</a:t>
            </a:r>
            <a:r>
              <a:rPr lang="zh-CN" altLang="en-US" dirty="0"/>
              <a:t> the feature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−a−b−c </a:t>
            </a:r>
            <a:r>
              <a:rPr lang="zh-CN" altLang="en-US" dirty="0"/>
              <a:t>to reuse as </a:t>
            </a:r>
            <a:r>
              <a:rPr lang="zh-CN" altLang="en-US" b="1" dirty="0"/>
              <a:t>s</a:t>
            </a:r>
            <a:r>
              <a:rPr lang="zh-CN" altLang="en-US" dirty="0"/>
              <a:t>. </a:t>
            </a:r>
            <a:endParaRPr lang="en-US" altLang="zh-CN" dirty="0"/>
          </a:p>
          <a:p>
            <a:r>
              <a:rPr lang="zh-CN" altLang="en-US" dirty="0"/>
              <a:t>Subsequently, the second iteration of PySR (1 hour) recognized the importance of s and reused it three times in all equations on the Pareto frontier after complexity 20. </a:t>
            </a:r>
            <a:endParaRPr lang="en-US" altLang="zh-CN" dirty="0"/>
          </a:p>
          <a:p>
            <a:r>
              <a:rPr lang="zh-CN" altLang="en-US" dirty="0"/>
              <a:t>Here is one such equation synthesized (coefficients removed):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538335E-559A-3683-904D-6FD28DCE9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562" y="4840613"/>
            <a:ext cx="2776343" cy="6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60EAE-30EA-C1D7-DDF2-AED9B4BA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2F91F9-F1A7-6E23-ED2D-0F54D36DBF72}"/>
              </a:ext>
            </a:extLst>
          </p:cNvPr>
          <p:cNvSpPr txBox="1"/>
          <p:nvPr/>
        </p:nvSpPr>
        <p:spPr>
          <a:xfrm>
            <a:off x="883557" y="696829"/>
            <a:ext cx="9864270" cy="2231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It is not sufficient to evaluate solely based on the current </a:t>
            </a:r>
            <a:r>
              <a:rPr lang="en-US" altLang="zh-CN" dirty="0"/>
              <a:t>equation</a:t>
            </a:r>
            <a:r>
              <a:rPr lang="zh-CN" altLang="en-US" dirty="0"/>
              <a:t>'s fit to the target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Grammar-based methods are more capable of generating complex formulas.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Evolutionary algorithm-based approaches have advantages in fine-tuning.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Evolutionary algorithm-based approaches </a:t>
            </a:r>
            <a:r>
              <a:rPr lang="en-US" altLang="zh-CN" dirty="0"/>
              <a:t>are hard to trace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11D049-516A-FEF9-6376-C52BC2900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029" y="3211378"/>
            <a:ext cx="3051153" cy="14791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9FEE99-2703-7908-E437-22B29CCBA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182" y="3175736"/>
            <a:ext cx="2226612" cy="239317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9ECA8E5-A810-91D4-592E-F62419BD77DA}"/>
              </a:ext>
            </a:extLst>
          </p:cNvPr>
          <p:cNvSpPr txBox="1"/>
          <p:nvPr/>
        </p:nvSpPr>
        <p:spPr>
          <a:xfrm>
            <a:off x="7182757" y="5701585"/>
            <a:ext cx="3209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Evolutionary algorithm-based 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1CE1293-AB35-DA5E-CF10-FD71AB24F994}"/>
              </a:ext>
            </a:extLst>
          </p:cNvPr>
          <p:cNvSpPr/>
          <p:nvPr/>
        </p:nvSpPr>
        <p:spPr>
          <a:xfrm>
            <a:off x="2525573" y="3043293"/>
            <a:ext cx="261257" cy="2648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4066799-C6E3-818C-B284-CFDFEEC356BD}"/>
              </a:ext>
            </a:extLst>
          </p:cNvPr>
          <p:cNvSpPr/>
          <p:nvPr/>
        </p:nvSpPr>
        <p:spPr>
          <a:xfrm>
            <a:off x="3041143" y="3043293"/>
            <a:ext cx="261257" cy="2648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1A8BA99-26CF-F3F9-8665-358AFF5486B3}"/>
              </a:ext>
            </a:extLst>
          </p:cNvPr>
          <p:cNvSpPr/>
          <p:nvPr/>
        </p:nvSpPr>
        <p:spPr>
          <a:xfrm>
            <a:off x="3556713" y="3043293"/>
            <a:ext cx="261257" cy="2648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y</a:t>
            </a:r>
            <a:endParaRPr lang="zh-CN" altLang="en-US" sz="12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328FCDD-D2E5-8682-7422-9C5E05FCC36F}"/>
              </a:ext>
            </a:extLst>
          </p:cNvPr>
          <p:cNvSpPr/>
          <p:nvPr/>
        </p:nvSpPr>
        <p:spPr>
          <a:xfrm>
            <a:off x="4072283" y="3043293"/>
            <a:ext cx="261257" cy="2648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</a:t>
            </a:r>
            <a:endParaRPr lang="zh-CN" altLang="en-US" sz="12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EA1F736-F463-4BAA-20BC-FCE71A9335B1}"/>
              </a:ext>
            </a:extLst>
          </p:cNvPr>
          <p:cNvSpPr/>
          <p:nvPr/>
        </p:nvSpPr>
        <p:spPr>
          <a:xfrm>
            <a:off x="2012892" y="3043293"/>
            <a:ext cx="261257" cy="2648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8F7365C-6BCF-B703-88B3-1451E2EEC06C}"/>
              </a:ext>
            </a:extLst>
          </p:cNvPr>
          <p:cNvSpPr/>
          <p:nvPr/>
        </p:nvSpPr>
        <p:spPr>
          <a:xfrm>
            <a:off x="2200133" y="4088966"/>
            <a:ext cx="261257" cy="2648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</a:t>
            </a:r>
            <a:endParaRPr lang="zh-CN" altLang="en-US" sz="14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560657F-4CEC-966A-1AC4-B4CAE79C1E57}"/>
              </a:ext>
            </a:extLst>
          </p:cNvPr>
          <p:cNvSpPr/>
          <p:nvPr/>
        </p:nvSpPr>
        <p:spPr>
          <a:xfrm>
            <a:off x="2461390" y="3778751"/>
            <a:ext cx="261257" cy="2648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054CDF9-DE66-E9C5-7DF0-FCB56BECF0E4}"/>
              </a:ext>
            </a:extLst>
          </p:cNvPr>
          <p:cNvSpPr/>
          <p:nvPr/>
        </p:nvSpPr>
        <p:spPr>
          <a:xfrm>
            <a:off x="2717762" y="4088966"/>
            <a:ext cx="261257" cy="2648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</a:t>
            </a:r>
            <a:endParaRPr lang="zh-CN" altLang="en-US" sz="14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16686E6-E828-05B6-FFF6-C7F7D0CE0DFC}"/>
              </a:ext>
            </a:extLst>
          </p:cNvPr>
          <p:cNvSpPr/>
          <p:nvPr/>
        </p:nvSpPr>
        <p:spPr>
          <a:xfrm>
            <a:off x="3359325" y="4088966"/>
            <a:ext cx="261257" cy="2648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y</a:t>
            </a:r>
            <a:endParaRPr lang="zh-CN" altLang="en-US" sz="12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B23C174-4F9E-FE01-12DA-304BCD6846ED}"/>
              </a:ext>
            </a:extLst>
          </p:cNvPr>
          <p:cNvSpPr/>
          <p:nvPr/>
        </p:nvSpPr>
        <p:spPr>
          <a:xfrm>
            <a:off x="3642557" y="3778751"/>
            <a:ext cx="261257" cy="2648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E2783CE-A330-99B0-B546-44B1F9D8D4B7}"/>
              </a:ext>
            </a:extLst>
          </p:cNvPr>
          <p:cNvSpPr/>
          <p:nvPr/>
        </p:nvSpPr>
        <p:spPr>
          <a:xfrm>
            <a:off x="3903814" y="4088966"/>
            <a:ext cx="261257" cy="2648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</a:t>
            </a:r>
            <a:endParaRPr lang="zh-CN" altLang="en-US" sz="12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85CDB1A-4C9D-6514-8F12-98533802D4F1}"/>
              </a:ext>
            </a:extLst>
          </p:cNvPr>
          <p:cNvCxnSpPr>
            <a:stCxn id="18" idx="3"/>
            <a:endCxn id="17" idx="7"/>
          </p:cNvCxnSpPr>
          <p:nvPr/>
        </p:nvCxnSpPr>
        <p:spPr>
          <a:xfrm flipH="1">
            <a:off x="2423130" y="4004845"/>
            <a:ext cx="76520" cy="12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5A400-272C-33EF-EEBE-C929F67F2F0F}"/>
              </a:ext>
            </a:extLst>
          </p:cNvPr>
          <p:cNvCxnSpPr>
            <a:stCxn id="18" idx="5"/>
            <a:endCxn id="19" idx="1"/>
          </p:cNvCxnSpPr>
          <p:nvPr/>
        </p:nvCxnSpPr>
        <p:spPr>
          <a:xfrm>
            <a:off x="2684387" y="4004845"/>
            <a:ext cx="71635" cy="12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889EE9F-8B90-5C1F-DDDD-D73C21C94D95}"/>
              </a:ext>
            </a:extLst>
          </p:cNvPr>
          <p:cNvCxnSpPr>
            <a:stCxn id="21" idx="3"/>
            <a:endCxn id="20" idx="7"/>
          </p:cNvCxnSpPr>
          <p:nvPr/>
        </p:nvCxnSpPr>
        <p:spPr>
          <a:xfrm flipH="1">
            <a:off x="3582322" y="4004845"/>
            <a:ext cx="98495" cy="12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3F6C459-95C9-2D64-57BF-741552F5B9FA}"/>
              </a:ext>
            </a:extLst>
          </p:cNvPr>
          <p:cNvCxnSpPr>
            <a:stCxn id="21" idx="5"/>
            <a:endCxn id="22" idx="1"/>
          </p:cNvCxnSpPr>
          <p:nvPr/>
        </p:nvCxnSpPr>
        <p:spPr>
          <a:xfrm>
            <a:off x="3865554" y="4004845"/>
            <a:ext cx="76520" cy="12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B4BC4FAC-3A2A-2686-B2D4-283C9BDDDEA1}"/>
              </a:ext>
            </a:extLst>
          </p:cNvPr>
          <p:cNvSpPr/>
          <p:nvPr/>
        </p:nvSpPr>
        <p:spPr>
          <a:xfrm>
            <a:off x="2280674" y="5483422"/>
            <a:ext cx="261257" cy="2648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</a:t>
            </a:r>
            <a:endParaRPr lang="zh-CN" altLang="en-US" sz="14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2E4EEA7-5D08-FECF-1EDA-E937E2945AA2}"/>
              </a:ext>
            </a:extLst>
          </p:cNvPr>
          <p:cNvSpPr/>
          <p:nvPr/>
        </p:nvSpPr>
        <p:spPr>
          <a:xfrm>
            <a:off x="2541931" y="5173207"/>
            <a:ext cx="261257" cy="2648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C723031-7C7A-5F05-D46A-FD9BF93537C5}"/>
              </a:ext>
            </a:extLst>
          </p:cNvPr>
          <p:cNvSpPr/>
          <p:nvPr/>
        </p:nvSpPr>
        <p:spPr>
          <a:xfrm>
            <a:off x="2798303" y="5483422"/>
            <a:ext cx="261257" cy="2648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</a:t>
            </a:r>
            <a:endParaRPr lang="zh-CN" altLang="en-US" sz="14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05E5A89-A074-D48C-8E11-A2978F73ED6B}"/>
              </a:ext>
            </a:extLst>
          </p:cNvPr>
          <p:cNvSpPr/>
          <p:nvPr/>
        </p:nvSpPr>
        <p:spPr>
          <a:xfrm>
            <a:off x="3229511" y="5483422"/>
            <a:ext cx="261257" cy="2648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y</a:t>
            </a:r>
            <a:endParaRPr lang="zh-CN" altLang="en-US" sz="12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B4F296C-DB01-2368-F6D6-9FEEE61BBFAB}"/>
              </a:ext>
            </a:extLst>
          </p:cNvPr>
          <p:cNvSpPr/>
          <p:nvPr/>
        </p:nvSpPr>
        <p:spPr>
          <a:xfrm>
            <a:off x="3512743" y="5173207"/>
            <a:ext cx="261257" cy="2648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B8D845B-EB07-B2FF-64EF-978C1E106BE5}"/>
              </a:ext>
            </a:extLst>
          </p:cNvPr>
          <p:cNvSpPr/>
          <p:nvPr/>
        </p:nvSpPr>
        <p:spPr>
          <a:xfrm>
            <a:off x="3774000" y="5483422"/>
            <a:ext cx="261257" cy="2648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</a:t>
            </a:r>
            <a:endParaRPr lang="zh-CN" altLang="en-US" sz="1200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1715D49-2FA6-7A0F-B294-15EA5ACF358F}"/>
              </a:ext>
            </a:extLst>
          </p:cNvPr>
          <p:cNvCxnSpPr>
            <a:stCxn id="32" idx="3"/>
            <a:endCxn id="31" idx="7"/>
          </p:cNvCxnSpPr>
          <p:nvPr/>
        </p:nvCxnSpPr>
        <p:spPr>
          <a:xfrm flipH="1">
            <a:off x="2503671" y="5399301"/>
            <a:ext cx="76520" cy="12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CBF54D2-DFE6-D14B-1FFC-01C46AE542A6}"/>
              </a:ext>
            </a:extLst>
          </p:cNvPr>
          <p:cNvCxnSpPr>
            <a:stCxn id="32" idx="5"/>
            <a:endCxn id="33" idx="1"/>
          </p:cNvCxnSpPr>
          <p:nvPr/>
        </p:nvCxnSpPr>
        <p:spPr>
          <a:xfrm>
            <a:off x="2764928" y="5399301"/>
            <a:ext cx="71635" cy="12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4928007-21EC-3174-6BFF-0DEB01D50722}"/>
              </a:ext>
            </a:extLst>
          </p:cNvPr>
          <p:cNvCxnSpPr>
            <a:stCxn id="35" idx="3"/>
            <a:endCxn id="34" idx="7"/>
          </p:cNvCxnSpPr>
          <p:nvPr/>
        </p:nvCxnSpPr>
        <p:spPr>
          <a:xfrm flipH="1">
            <a:off x="3452508" y="5399301"/>
            <a:ext cx="98495" cy="12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A961B98-770E-651C-FAB9-DBEB8C06329A}"/>
              </a:ext>
            </a:extLst>
          </p:cNvPr>
          <p:cNvCxnSpPr>
            <a:stCxn id="35" idx="5"/>
            <a:endCxn id="36" idx="1"/>
          </p:cNvCxnSpPr>
          <p:nvPr/>
        </p:nvCxnSpPr>
        <p:spPr>
          <a:xfrm>
            <a:off x="3735740" y="5399301"/>
            <a:ext cx="76520" cy="12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29F5A5F6-EF4E-4B4C-F7EF-B294624757E0}"/>
              </a:ext>
            </a:extLst>
          </p:cNvPr>
          <p:cNvSpPr/>
          <p:nvPr/>
        </p:nvSpPr>
        <p:spPr>
          <a:xfrm>
            <a:off x="3059560" y="4815881"/>
            <a:ext cx="261257" cy="2648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14DD4BC-ACB2-1A91-3B70-F8D57F192BC2}"/>
              </a:ext>
            </a:extLst>
          </p:cNvPr>
          <p:cNvCxnSpPr>
            <a:stCxn id="41" idx="3"/>
            <a:endCxn id="32" idx="7"/>
          </p:cNvCxnSpPr>
          <p:nvPr/>
        </p:nvCxnSpPr>
        <p:spPr>
          <a:xfrm flipH="1">
            <a:off x="2764928" y="5041975"/>
            <a:ext cx="332892" cy="170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7664609-9B66-2219-B4DC-CC47801C9878}"/>
              </a:ext>
            </a:extLst>
          </p:cNvPr>
          <p:cNvCxnSpPr>
            <a:stCxn id="41" idx="5"/>
            <a:endCxn id="35" idx="1"/>
          </p:cNvCxnSpPr>
          <p:nvPr/>
        </p:nvCxnSpPr>
        <p:spPr>
          <a:xfrm>
            <a:off x="3282557" y="5041975"/>
            <a:ext cx="268446" cy="170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箭头: 下 45">
            <a:extLst>
              <a:ext uri="{FF2B5EF4-FFF2-40B4-BE49-F238E27FC236}">
                <a16:creationId xmlns:a16="http://schemas.microsoft.com/office/drawing/2014/main" id="{7E221450-7D28-8C8F-B659-04A5663C1637}"/>
              </a:ext>
            </a:extLst>
          </p:cNvPr>
          <p:cNvSpPr/>
          <p:nvPr/>
        </p:nvSpPr>
        <p:spPr>
          <a:xfrm>
            <a:off x="3011162" y="3458681"/>
            <a:ext cx="386423" cy="281445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9F920070-1A5C-3EA3-C00E-5AE84BF4B649}"/>
              </a:ext>
            </a:extLst>
          </p:cNvPr>
          <p:cNvSpPr/>
          <p:nvPr/>
        </p:nvSpPr>
        <p:spPr>
          <a:xfrm>
            <a:off x="2997361" y="4407934"/>
            <a:ext cx="386423" cy="281445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88971DC-6B9D-D382-2A6A-C274BD2F9DF1}"/>
              </a:ext>
            </a:extLst>
          </p:cNvPr>
          <p:cNvSpPr txBox="1"/>
          <p:nvPr/>
        </p:nvSpPr>
        <p:spPr>
          <a:xfrm>
            <a:off x="1808902" y="5921301"/>
            <a:ext cx="293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Grammar-based methods </a:t>
            </a:r>
          </a:p>
        </p:txBody>
      </p:sp>
    </p:spTree>
    <p:extLst>
      <p:ext uri="{BB962C8B-B14F-4D97-AF65-F5344CB8AC3E}">
        <p14:creationId xmlns:p14="http://schemas.microsoft.com/office/powerpoint/2010/main" val="189190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464B1-D1EF-2772-CF9A-481F91D9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Authors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1429FF-5805-7B43-4F3B-BB019F65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973" y="3909192"/>
            <a:ext cx="5088400" cy="18800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1769E19-9FAA-9AF3-039E-87FD96C8714A}"/>
              </a:ext>
            </a:extLst>
          </p:cNvPr>
          <p:cNvSpPr txBox="1"/>
          <p:nvPr/>
        </p:nvSpPr>
        <p:spPr>
          <a:xfrm>
            <a:off x="3021690" y="1380475"/>
            <a:ext cx="69788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Assistant Professor in Data Intensive Science at the University of Cambridge, joint between the Department of Applied Mathematics and Theoretical Physics and the </a:t>
            </a:r>
            <a:r>
              <a:rPr lang="en-US" altLang="zh-CN" dirty="0" err="1"/>
              <a:t>Instititute</a:t>
            </a:r>
            <a:r>
              <a:rPr lang="en-US" altLang="zh-CN" dirty="0"/>
              <a:t> of Astronomy.</a:t>
            </a:r>
            <a:endParaRPr lang="zh-CN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87415E5-FB49-AD5F-29BF-D67926BC4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87" y="1052287"/>
            <a:ext cx="2376714" cy="237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F9225C7-A529-636D-9D2F-DB85377F1A2B}"/>
              </a:ext>
            </a:extLst>
          </p:cNvPr>
          <p:cNvSpPr txBox="1"/>
          <p:nvPr/>
        </p:nvSpPr>
        <p:spPr>
          <a:xfrm>
            <a:off x="3021690" y="937429"/>
            <a:ext cx="2312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Miles Cranmer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606736-EAF1-DDB7-3214-2967CED32EFC}"/>
              </a:ext>
            </a:extLst>
          </p:cNvPr>
          <p:cNvSpPr txBox="1"/>
          <p:nvPr/>
        </p:nvSpPr>
        <p:spPr>
          <a:xfrm>
            <a:off x="3021690" y="2266574"/>
            <a:ext cx="80019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5E5E5E"/>
                </a:solidFill>
                <a:effectLst/>
                <a:latin typeface="Lato" panose="020F0502020204030203" pitchFamily="34" charset="0"/>
              </a:rPr>
              <a:t>Miles is interested in </a:t>
            </a:r>
            <a:r>
              <a:rPr lang="en-US" altLang="zh-CN" sz="1400" b="1" i="0" dirty="0">
                <a:effectLst/>
                <a:latin typeface="Lato" panose="020F0502020204030203" pitchFamily="34" charset="0"/>
              </a:rPr>
              <a:t>automating scientific research </a:t>
            </a:r>
            <a:r>
              <a:rPr lang="en-US" altLang="zh-CN" sz="1400" b="0" i="0" dirty="0">
                <a:solidFill>
                  <a:srgbClr val="5E5E5E"/>
                </a:solidFill>
                <a:effectLst/>
                <a:latin typeface="Lato" panose="020F0502020204030203" pitchFamily="34" charset="0"/>
              </a:rPr>
              <a:t>in the physical sciences with machine learning, and works on a variety of pure and applied machine learning projects in pursuit of this goal. His ML research has concentrated on </a:t>
            </a:r>
            <a:r>
              <a:rPr lang="en-US" altLang="zh-CN" sz="1400" b="1" dirty="0">
                <a:latin typeface="Lato" panose="020F0502020204030203" pitchFamily="34" charset="0"/>
              </a:rPr>
              <a:t>symbolic regression</a:t>
            </a:r>
            <a:r>
              <a:rPr lang="en-US" altLang="zh-CN" sz="1400" b="0" i="0" dirty="0">
                <a:solidFill>
                  <a:srgbClr val="5E5E5E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altLang="zh-CN" sz="1400" b="1" dirty="0">
                <a:latin typeface="Lato" panose="020F0502020204030203" pitchFamily="34" charset="0"/>
              </a:rPr>
              <a:t>graph neural networks</a:t>
            </a:r>
            <a:r>
              <a:rPr lang="en-US" altLang="zh-CN" sz="1400" b="0" i="0" dirty="0">
                <a:solidFill>
                  <a:srgbClr val="5E5E5E"/>
                </a:solidFill>
                <a:effectLst/>
                <a:latin typeface="Lato" panose="020F0502020204030203" pitchFamily="34" charset="0"/>
              </a:rPr>
              <a:t>, and </a:t>
            </a:r>
            <a:r>
              <a:rPr lang="en-US" altLang="zh-CN" sz="1400" b="1" dirty="0">
                <a:latin typeface="Lato" panose="020F0502020204030203" pitchFamily="34" charset="0"/>
              </a:rPr>
              <a:t>physics-motivated architectures</a:t>
            </a:r>
            <a:r>
              <a:rPr lang="en-US" altLang="zh-CN" sz="1400" b="0" i="0" dirty="0">
                <a:solidFill>
                  <a:srgbClr val="5E5E5E"/>
                </a:solidFill>
                <a:effectLst/>
                <a:latin typeface="Lato" panose="020F0502020204030203" pitchFamily="34" charset="0"/>
              </a:rPr>
              <a:t>, while his applied projects have looked at multi-scale physics, planetary dynamics, and cosmology.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429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2982C-BC4E-873C-79DB-956329A6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Beginning of Equation Discovery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B32C0C-F2D7-BB06-5267-816E74D60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29" y="3310653"/>
            <a:ext cx="3502521" cy="21633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9ACF650-97AB-3C8F-755D-1FBD08279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94" y="2090392"/>
            <a:ext cx="4053898" cy="11696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E36875-EAF5-D3FC-6501-2659C742AB45}"/>
              </a:ext>
            </a:extLst>
          </p:cNvPr>
          <p:cNvSpPr txBox="1"/>
          <p:nvPr/>
        </p:nvSpPr>
        <p:spPr>
          <a:xfrm>
            <a:off x="415636" y="1157082"/>
            <a:ext cx="5144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1979</a:t>
            </a:r>
            <a:r>
              <a:rPr lang="zh-CN" altLang="en-US" dirty="0"/>
              <a:t>：</a:t>
            </a:r>
            <a:r>
              <a:rPr lang="en-US" altLang="zh-CN" sz="2000" b="1" dirty="0"/>
              <a:t>BACON System </a:t>
            </a:r>
            <a:r>
              <a:rPr lang="en-US" altLang="zh-CN" dirty="0"/>
              <a:t>1-5 by Pat Langley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C1A684-2F7C-3012-BE4F-CD8F24C33CCF}"/>
              </a:ext>
            </a:extLst>
          </p:cNvPr>
          <p:cNvSpPr txBox="1"/>
          <p:nvPr/>
        </p:nvSpPr>
        <p:spPr>
          <a:xfrm>
            <a:off x="5560291" y="1933081"/>
            <a:ext cx="6096000" cy="3378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The name </a:t>
            </a:r>
            <a:r>
              <a:rPr lang="en-US" altLang="zh-CN" sz="1600" b="1" dirty="0"/>
              <a:t>"BACON"</a:t>
            </a:r>
            <a:r>
              <a:rPr lang="en-US" altLang="zh-CN" sz="1600" dirty="0"/>
              <a:t> originates from the British philosopher </a:t>
            </a:r>
            <a:r>
              <a:rPr lang="en-US" altLang="zh-CN" sz="1600" b="1" dirty="0"/>
              <a:t>Francis Bacon</a:t>
            </a:r>
            <a:r>
              <a:rPr lang="en-US" altLang="zh-CN" sz="1600" dirty="0"/>
              <a:t>, who is regarded as one of the founders of the scientific method.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BACON System marks </a:t>
            </a:r>
            <a:r>
              <a:rPr lang="en-US" altLang="zh-CN" sz="1600" b="1" dirty="0"/>
              <a:t>the beginning </a:t>
            </a:r>
            <a:r>
              <a:rPr lang="en-US" altLang="zh-CN" sz="1600" dirty="0"/>
              <a:t>of interdisciplinary research between artificial intelligence and scientific discovery.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The BACON system demonstrated the importance of </a:t>
            </a:r>
            <a:r>
              <a:rPr lang="en-US" altLang="zh-CN" sz="1600" b="1" dirty="0"/>
              <a:t>heuristic rules</a:t>
            </a:r>
            <a:r>
              <a:rPr lang="en-US" altLang="zh-CN" sz="1600" dirty="0"/>
              <a:t> in problem solving—an idea that was later widely applied in many fields, such as optimization problems and expert systems.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177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CEF6E-8D8D-9357-150E-8DC9130B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Equation Discovery</a:t>
            </a:r>
            <a:r>
              <a:rPr lang="zh-CN" altLang="en-US" dirty="0"/>
              <a:t>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66ED78-E375-9001-443E-3A0AF6D11A9B}"/>
              </a:ext>
            </a:extLst>
          </p:cNvPr>
          <p:cNvSpPr txBox="1"/>
          <p:nvPr/>
        </p:nvSpPr>
        <p:spPr>
          <a:xfrm>
            <a:off x="408259" y="939773"/>
            <a:ext cx="111032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Equation Discovery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is the most fundamental form of scientific discovery.</a:t>
            </a: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dirty="0">
                <a:latin typeface="等线" panose="02010600030101010101" pitchFamily="2" charset="-122"/>
              </a:rPr>
              <a:t>	</a:t>
            </a:r>
            <a:r>
              <a:rPr lang="en-US" altLang="zh-CN" dirty="0"/>
              <a:t>It refers to the process of finding an equation, based on existing background knowledge, 	</a:t>
            </a:r>
          </a:p>
          <a:p>
            <a:r>
              <a:rPr lang="en-US" altLang="zh-CN" dirty="0"/>
              <a:t>	that can accurately </a:t>
            </a:r>
            <a:r>
              <a:rPr lang="en-US" altLang="zh-CN" b="1" dirty="0"/>
              <a:t>explain phenomena in the real world </a:t>
            </a:r>
            <a:r>
              <a:rPr lang="en-US" altLang="zh-CN" dirty="0"/>
              <a:t>(i.e., experimental data).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512B8D-92E3-1C86-15E8-485CD85ADED0}"/>
              </a:ext>
            </a:extLst>
          </p:cNvPr>
          <p:cNvSpPr txBox="1"/>
          <p:nvPr/>
        </p:nvSpPr>
        <p:spPr>
          <a:xfrm>
            <a:off x="1441850" y="2319721"/>
            <a:ext cx="611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845B96-B13A-1AD8-A8DC-659094EE3B4D}"/>
              </a:ext>
            </a:extLst>
          </p:cNvPr>
          <p:cNvSpPr txBox="1"/>
          <p:nvPr/>
        </p:nvSpPr>
        <p:spPr>
          <a:xfrm>
            <a:off x="1012407" y="3236193"/>
            <a:ext cx="13363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200" dirty="0"/>
              <a:t>🌏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447744E-E50C-74CF-B4A5-4C590DEB65D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747436" y="2781386"/>
            <a:ext cx="0" cy="52302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FEA1C12-71F7-C912-4D5E-45B695FED64C}"/>
              </a:ext>
            </a:extLst>
          </p:cNvPr>
          <p:cNvSpPr txBox="1"/>
          <p:nvPr/>
        </p:nvSpPr>
        <p:spPr>
          <a:xfrm>
            <a:off x="8323389" y="4049902"/>
            <a:ext cx="1968550" cy="461665"/>
          </a:xfrm>
          <a:prstGeom prst="rect">
            <a:avLst/>
          </a:prstGeom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Equation</a:t>
            </a:r>
            <a:endParaRPr lang="zh-CN" altLang="en-US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E022CDF-A792-3F91-47CD-130B2E3753BF}"/>
              </a:ext>
            </a:extLst>
          </p:cNvPr>
          <p:cNvSpPr/>
          <p:nvPr/>
        </p:nvSpPr>
        <p:spPr>
          <a:xfrm>
            <a:off x="987577" y="2259298"/>
            <a:ext cx="1519717" cy="2070733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40E1C7-6332-018A-9265-1B24AFCEEA70}"/>
              </a:ext>
            </a:extLst>
          </p:cNvPr>
          <p:cNvSpPr txBox="1"/>
          <p:nvPr/>
        </p:nvSpPr>
        <p:spPr>
          <a:xfrm>
            <a:off x="822968" y="4357379"/>
            <a:ext cx="184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Phenomena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CB6DECA-43F6-D1ED-44D4-7FFEC6CB3A09}"/>
                  </a:ext>
                </a:extLst>
              </p:cNvPr>
              <p:cNvSpPr txBox="1"/>
              <p:nvPr/>
            </p:nvSpPr>
            <p:spPr>
              <a:xfrm>
                <a:off x="8323389" y="3164954"/>
                <a:ext cx="2061975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CB6DECA-43F6-D1ED-44D4-7FFEC6CB3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389" y="3164954"/>
                <a:ext cx="2061975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F40D33F-932E-6314-4637-8235CCCC9FFC}"/>
              </a:ext>
            </a:extLst>
          </p:cNvPr>
          <p:cNvSpPr/>
          <p:nvPr/>
        </p:nvSpPr>
        <p:spPr>
          <a:xfrm>
            <a:off x="8205923" y="3006620"/>
            <a:ext cx="2238641" cy="1014326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3B8DF9-7E4E-4D26-ED9D-E930D4439B59}"/>
              </a:ext>
            </a:extLst>
          </p:cNvPr>
          <p:cNvSpPr txBox="1"/>
          <p:nvPr/>
        </p:nvSpPr>
        <p:spPr>
          <a:xfrm>
            <a:off x="2836400" y="2910520"/>
            <a:ext cx="1534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 = 0.2 kg </a:t>
            </a:r>
          </a:p>
          <a:p>
            <a:r>
              <a:rPr lang="en-US" altLang="zh-CN" b="1" dirty="0"/>
              <a:t>h  = 9.8 m</a:t>
            </a:r>
          </a:p>
          <a:p>
            <a:r>
              <a:rPr lang="en-US" altLang="zh-CN" b="1" dirty="0"/>
              <a:t>t   = 1    s</a:t>
            </a:r>
          </a:p>
          <a:p>
            <a:r>
              <a:rPr lang="en-US" altLang="zh-CN" b="1" dirty="0"/>
              <a:t>g  = 9.8 m/s</a:t>
            </a:r>
            <a:r>
              <a:rPr lang="en-US" altLang="zh-CN" b="1" baseline="30000" dirty="0"/>
              <a:t>2</a:t>
            </a:r>
            <a:endParaRPr lang="zh-CN" altLang="en-US" b="1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7EFA13F-D7C6-2C35-C35D-DF42D3109D06}"/>
              </a:ext>
            </a:extLst>
          </p:cNvPr>
          <p:cNvSpPr/>
          <p:nvPr/>
        </p:nvSpPr>
        <p:spPr>
          <a:xfrm>
            <a:off x="2706127" y="2768261"/>
            <a:ext cx="1650480" cy="1504948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5DD2FD-52FD-83C9-6FD4-CB854AF2E327}"/>
              </a:ext>
            </a:extLst>
          </p:cNvPr>
          <p:cNvSpPr txBox="1"/>
          <p:nvPr/>
        </p:nvSpPr>
        <p:spPr>
          <a:xfrm>
            <a:off x="2507294" y="4361257"/>
            <a:ext cx="23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</a:rPr>
              <a:t>Experimental Data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B20B091-4A99-ECC4-9579-BA37AF6D5B5F}"/>
              </a:ext>
            </a:extLst>
          </p:cNvPr>
          <p:cNvSpPr/>
          <p:nvPr/>
        </p:nvSpPr>
        <p:spPr>
          <a:xfrm>
            <a:off x="5506531" y="2769790"/>
            <a:ext cx="1219200" cy="1372163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F38C384-69D4-BFC3-8DC4-B5DBD42B26A7}"/>
              </a:ext>
            </a:extLst>
          </p:cNvPr>
          <p:cNvSpPr txBox="1"/>
          <p:nvPr/>
        </p:nvSpPr>
        <p:spPr>
          <a:xfrm>
            <a:off x="5477717" y="4191313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BK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F666E2-3E62-0C51-5699-4B3795BF619F}"/>
              </a:ext>
            </a:extLst>
          </p:cNvPr>
          <p:cNvSpPr txBox="1"/>
          <p:nvPr/>
        </p:nvSpPr>
        <p:spPr>
          <a:xfrm>
            <a:off x="5623943" y="2724309"/>
            <a:ext cx="128170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+, ×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h = </a:t>
            </a:r>
            <a:r>
              <a:rPr lang="en-US" altLang="zh-CN" b="1" dirty="0" err="1"/>
              <a:t>v×t</a:t>
            </a:r>
            <a:r>
              <a:rPr lang="en-US" altLang="zh-CN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v = </a:t>
            </a:r>
            <a:r>
              <a:rPr lang="en-US" altLang="zh-CN" b="1" dirty="0" err="1"/>
              <a:t>a×t</a:t>
            </a:r>
            <a:endParaRPr lang="en-US" altLang="zh-C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F7DB944-7C0F-9420-516F-73ED186A8BAB}"/>
                  </a:ext>
                </a:extLst>
              </p:cNvPr>
              <p:cNvSpPr txBox="1"/>
              <p:nvPr/>
            </p:nvSpPr>
            <p:spPr>
              <a:xfrm>
                <a:off x="4640360" y="3175037"/>
                <a:ext cx="5677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&amp;</m:t>
                      </m:r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F7DB944-7C0F-9420-516F-73ED186A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60" y="3175037"/>
                <a:ext cx="56772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DBC4A45-3B25-1D21-B874-619D850E9D3B}"/>
                  </a:ext>
                </a:extLst>
              </p:cNvPr>
              <p:cNvSpPr txBox="1"/>
              <p:nvPr/>
            </p:nvSpPr>
            <p:spPr>
              <a:xfrm>
                <a:off x="7140174" y="3372627"/>
                <a:ext cx="831222" cy="609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b="1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altLang="zh-CN" sz="3600" b="1" dirty="0"/>
              </a:p>
              <a:p>
                <a:pPr algn="ctr">
                  <a:lnSpc>
                    <a:spcPts val="2000"/>
                  </a:lnSpc>
                </a:pPr>
                <a:r>
                  <a:rPr lang="en-US" altLang="zh-CN" sz="2000" b="1" dirty="0"/>
                  <a:t>find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DBC4A45-3B25-1D21-B874-619D850E9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174" y="3372627"/>
                <a:ext cx="831222" cy="609719"/>
              </a:xfrm>
              <a:prstGeom prst="rect">
                <a:avLst/>
              </a:prstGeom>
              <a:blipFill>
                <a:blip r:embed="rId5"/>
                <a:stretch>
                  <a:fillRect l="-2190" t="-12000" b="-17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7AF11FFA-6F1D-CF20-00AE-69EE9DB573CA}"/>
              </a:ext>
            </a:extLst>
          </p:cNvPr>
          <p:cNvSpPr txBox="1"/>
          <p:nvPr/>
        </p:nvSpPr>
        <p:spPr>
          <a:xfrm>
            <a:off x="555849" y="508130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</a:rPr>
              <a:t>Mainstream approach: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灯片编号占位符 1">
            <a:extLst>
              <a:ext uri="{FF2B5EF4-FFF2-40B4-BE49-F238E27FC236}">
                <a16:creationId xmlns:a16="http://schemas.microsoft.com/office/drawing/2014/main" id="{B7E9C2E3-1E04-83FD-7072-9F4149BD0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52938" y="5855836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17DB15E-B04A-C7C5-A2C5-C95DBA356CB4}"/>
              </a:ext>
            </a:extLst>
          </p:cNvPr>
          <p:cNvSpPr txBox="1"/>
          <p:nvPr/>
        </p:nvSpPr>
        <p:spPr>
          <a:xfrm>
            <a:off x="4323477" y="5180549"/>
            <a:ext cx="725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 </a:t>
            </a:r>
            <a:r>
              <a:rPr lang="en-US" altLang="zh-CN" dirty="0"/>
              <a:t>Symbolic Regression; </a:t>
            </a:r>
            <a:r>
              <a:rPr lang="zh-CN" altLang="en-US" dirty="0"/>
              <a:t>② </a:t>
            </a:r>
            <a:r>
              <a:rPr lang="en-US" altLang="zh-CN" dirty="0"/>
              <a:t>Neural Symbolic; </a:t>
            </a:r>
            <a:r>
              <a:rPr lang="zh-CN" altLang="en-US" dirty="0"/>
              <a:t>③ </a:t>
            </a:r>
            <a:r>
              <a:rPr lang="en-US" altLang="zh-CN" dirty="0"/>
              <a:t>Context Free Grammar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82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1B20A-FE58-0D82-8236-FC2CFE68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PySR</a:t>
            </a:r>
            <a:r>
              <a:rPr lang="en-US" altLang="zh-CN" dirty="0"/>
              <a:t>: a Python and Julia package for Scientific Symbolic Regression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59954D-FDC3-028E-F6DD-8D8A1E746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81" y="1813216"/>
            <a:ext cx="6471340" cy="2834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A9ACCD-240D-1B2A-7D0C-4204CD7E9161}"/>
              </a:ext>
            </a:extLst>
          </p:cNvPr>
          <p:cNvSpPr txBox="1"/>
          <p:nvPr/>
        </p:nvSpPr>
        <p:spPr>
          <a:xfrm>
            <a:off x="7544825" y="3627785"/>
            <a:ext cx="42423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PySR’s internal search algorithm is a </a:t>
            </a:r>
            <a:r>
              <a:rPr lang="zh-CN" altLang="en-US" b="1" dirty="0"/>
              <a:t>multi-population evolutionary algorithm</a:t>
            </a:r>
            <a:r>
              <a:rPr lang="zh-CN" altLang="en-US" dirty="0"/>
              <a:t>, which consists of a unique </a:t>
            </a:r>
            <a:r>
              <a:rPr lang="zh-CN" altLang="en-US" dirty="0">
                <a:solidFill>
                  <a:srgbClr val="FF0000"/>
                </a:solidFill>
              </a:rPr>
              <a:t>evolve-simplify-optimize loop</a:t>
            </a:r>
            <a:r>
              <a:rPr lang="zh-CN" altLang="en-US" dirty="0"/>
              <a:t>, designed for optimization of unknown scalar constants in newly-discovered empirical expressions.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63388C-E29B-830D-6028-40A367313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091" y="1198892"/>
            <a:ext cx="2473862" cy="20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1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3A373-F9A8-F268-989F-584280C9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Evolutionary Algorithm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69441C-47FD-4E9C-DE88-FEBE9959ED89}"/>
              </a:ext>
            </a:extLst>
          </p:cNvPr>
          <p:cNvSpPr txBox="1"/>
          <p:nvPr/>
        </p:nvSpPr>
        <p:spPr>
          <a:xfrm>
            <a:off x="5062330" y="1318591"/>
            <a:ext cx="11463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2A5164-E93B-AE4D-E842-4BAD671F4851}"/>
              </a:ext>
            </a:extLst>
          </p:cNvPr>
          <p:cNvSpPr txBox="1"/>
          <p:nvPr/>
        </p:nvSpPr>
        <p:spPr>
          <a:xfrm>
            <a:off x="4760842" y="1879362"/>
            <a:ext cx="17492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init</a:t>
            </a:r>
            <a:r>
              <a:rPr lang="en-US" altLang="zh-CN" dirty="0"/>
              <a:t> Population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7098B3-3441-0BD4-91E2-5C0B74003235}"/>
              </a:ext>
            </a:extLst>
          </p:cNvPr>
          <p:cNvSpPr txBox="1"/>
          <p:nvPr/>
        </p:nvSpPr>
        <p:spPr>
          <a:xfrm>
            <a:off x="4661450" y="2534840"/>
            <a:ext cx="19480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Calculate fitness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178BD2-5CF8-187E-22FE-66638923D858}"/>
              </a:ext>
            </a:extLst>
          </p:cNvPr>
          <p:cNvSpPr txBox="1"/>
          <p:nvPr/>
        </p:nvSpPr>
        <p:spPr>
          <a:xfrm>
            <a:off x="5062330" y="4199049"/>
            <a:ext cx="11463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Evolution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371EDF-D987-73D5-86F0-E7AE7BB17FB3}"/>
              </a:ext>
            </a:extLst>
          </p:cNvPr>
          <p:cNvSpPr txBox="1"/>
          <p:nvPr/>
        </p:nvSpPr>
        <p:spPr>
          <a:xfrm>
            <a:off x="5062330" y="4853860"/>
            <a:ext cx="11463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1B0F9742-9D15-E0CF-E9A7-E9D69F703B09}"/>
              </a:ext>
            </a:extLst>
          </p:cNvPr>
          <p:cNvSpPr/>
          <p:nvPr/>
        </p:nvSpPr>
        <p:spPr>
          <a:xfrm>
            <a:off x="4896675" y="3259216"/>
            <a:ext cx="1477619" cy="66190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 fit?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0E423C-2290-3A84-5425-3615C8D2F756}"/>
              </a:ext>
            </a:extLst>
          </p:cNvPr>
          <p:cNvSpPr txBox="1"/>
          <p:nvPr/>
        </p:nvSpPr>
        <p:spPr>
          <a:xfrm>
            <a:off x="7202556" y="3405500"/>
            <a:ext cx="12920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Best entity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51828BB-C1E1-7927-C6BA-B9E143E7F4B3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5635486" y="1687923"/>
            <a:ext cx="1" cy="19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29B8EBF-DFC8-FD6E-82E2-4DE51AB6329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635485" y="2248694"/>
            <a:ext cx="1" cy="28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6DACBE9-B2F1-B37B-4493-27312A0407EF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635485" y="2904172"/>
            <a:ext cx="0" cy="3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56872CE-0549-26E4-6E47-575C3D73B6D0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374294" y="3590166"/>
            <a:ext cx="8282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99A5476-CB34-06FA-EA38-E88EC2E794A8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5635485" y="3921117"/>
            <a:ext cx="2" cy="27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B2A79A8-8288-18A8-6382-72B864EEC190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635487" y="4568381"/>
            <a:ext cx="0" cy="28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F7ACF98-6BDD-CCDE-2EAD-FB0ACB86DF2B}"/>
              </a:ext>
            </a:extLst>
          </p:cNvPr>
          <p:cNvCxnSpPr>
            <a:stCxn id="8" idx="2"/>
            <a:endCxn id="5" idx="1"/>
          </p:cNvCxnSpPr>
          <p:nvPr/>
        </p:nvCxnSpPr>
        <p:spPr>
          <a:xfrm rot="5400000" flipH="1">
            <a:off x="3896626" y="3484331"/>
            <a:ext cx="2503686" cy="974037"/>
          </a:xfrm>
          <a:prstGeom prst="bentConnector4">
            <a:avLst>
              <a:gd name="adj1" fmla="val -20776"/>
              <a:gd name="adj2" fmla="val 239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55D952B-CFE3-FB00-7F7D-8BFD534E10B1}"/>
              </a:ext>
            </a:extLst>
          </p:cNvPr>
          <p:cNvSpPr txBox="1"/>
          <p:nvPr/>
        </p:nvSpPr>
        <p:spPr>
          <a:xfrm>
            <a:off x="5651909" y="382971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N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9E5E375-D4CA-9B14-A4C3-D200B9397DBC}"/>
              </a:ext>
            </a:extLst>
          </p:cNvPr>
          <p:cNvSpPr txBox="1"/>
          <p:nvPr/>
        </p:nvSpPr>
        <p:spPr>
          <a:xfrm>
            <a:off x="6333638" y="32258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Y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40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6B52D-297B-CB89-E722-74EE751C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PySR</a:t>
            </a:r>
            <a:r>
              <a:rPr lang="en-US" altLang="zh-CN" dirty="0"/>
              <a:t>: Evolutionary Algorithm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0D0AF9-AC3E-94D9-527A-8949448F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62" y="967523"/>
            <a:ext cx="4834909" cy="20797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5EE54B-90EE-4126-6F38-5A78FF100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371" y="1673130"/>
            <a:ext cx="4740567" cy="35117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964A8A-AA31-159B-A8E1-1B858652C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86" y="3584385"/>
            <a:ext cx="3051153" cy="14791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9D4BFE-522E-50F5-9EB7-33DF67EC0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639" y="3548743"/>
            <a:ext cx="2226612" cy="239317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2036F1D-A2BF-3FE5-9064-2AAD206206F6}"/>
              </a:ext>
            </a:extLst>
          </p:cNvPr>
          <p:cNvCxnSpPr/>
          <p:nvPr/>
        </p:nvCxnSpPr>
        <p:spPr>
          <a:xfrm>
            <a:off x="280799" y="3156857"/>
            <a:ext cx="60729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7BF0322-4C2E-101F-AD99-6836BEC7ACEA}"/>
              </a:ext>
            </a:extLst>
          </p:cNvPr>
          <p:cNvCxnSpPr/>
          <p:nvPr/>
        </p:nvCxnSpPr>
        <p:spPr>
          <a:xfrm>
            <a:off x="6364514" y="1211943"/>
            <a:ext cx="0" cy="47299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F9FAF0B-FA90-6556-708D-358A3A81FC6E}"/>
              </a:ext>
            </a:extLst>
          </p:cNvPr>
          <p:cNvSpPr txBox="1"/>
          <p:nvPr/>
        </p:nvSpPr>
        <p:spPr>
          <a:xfrm>
            <a:off x="1398815" y="5226293"/>
            <a:ext cx="1595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mutation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E3EB89-C41A-B924-F49B-C9B1835582F7}"/>
              </a:ext>
            </a:extLst>
          </p:cNvPr>
          <p:cNvSpPr txBox="1"/>
          <p:nvPr/>
        </p:nvSpPr>
        <p:spPr>
          <a:xfrm>
            <a:off x="4151690" y="5941913"/>
            <a:ext cx="1595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crossover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10E93E-AE21-D148-2913-2442F5F465B9}"/>
              </a:ext>
            </a:extLst>
          </p:cNvPr>
          <p:cNvSpPr txBox="1"/>
          <p:nvPr/>
        </p:nvSpPr>
        <p:spPr>
          <a:xfrm>
            <a:off x="3753882" y="2732752"/>
            <a:ext cx="2599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inner loop of PySR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9E3388C-0ED9-5603-2D5E-91C73BECFA81}"/>
              </a:ext>
            </a:extLst>
          </p:cNvPr>
          <p:cNvSpPr txBox="1"/>
          <p:nvPr/>
        </p:nvSpPr>
        <p:spPr>
          <a:xfrm>
            <a:off x="7705272" y="5603274"/>
            <a:ext cx="2585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outer loop of PySR</a:t>
            </a:r>
          </a:p>
        </p:txBody>
      </p:sp>
    </p:spTree>
    <p:extLst>
      <p:ext uri="{BB962C8B-B14F-4D97-AF65-F5344CB8AC3E}">
        <p14:creationId xmlns:p14="http://schemas.microsoft.com/office/powerpoint/2010/main" val="149055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64D11-51CD-7ED5-AA8A-8292331D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PySR</a:t>
            </a:r>
            <a:r>
              <a:rPr lang="en-US" altLang="zh-CN" dirty="0"/>
              <a:t>: Algorithm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ED7C12-EEEA-52B7-F66F-2E41B55DE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34" y="1050997"/>
            <a:ext cx="4979946" cy="11195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B357B6-E024-3E50-4DF8-444B523D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89" y="2209260"/>
            <a:ext cx="5651108" cy="12490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E5C2D5F-30D1-B574-63A9-31E12A734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615" y="2030356"/>
            <a:ext cx="4634817" cy="198716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5AD6C1-2536-D54D-4CCA-65AEAFC0D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867" y="4059697"/>
            <a:ext cx="4732192" cy="194111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6A83930-FA45-24A5-01D2-109E3C7AA4C8}"/>
              </a:ext>
            </a:extLst>
          </p:cNvPr>
          <p:cNvSpPr txBox="1"/>
          <p:nvPr/>
        </p:nvSpPr>
        <p:spPr>
          <a:xfrm>
            <a:off x="701362" y="4285452"/>
            <a:ext cx="56027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the </a:t>
            </a:r>
            <a:r>
              <a:rPr lang="zh-CN" altLang="en-US" sz="1600" b="1" dirty="0"/>
              <a:t>Hall of Fame</a:t>
            </a:r>
            <a:r>
              <a:rPr lang="zh-CN" altLang="en-US" sz="1600" dirty="0"/>
              <a:t> maintains the Pareto frontier of bestperforming equations across all runs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Population Memory </a:t>
            </a:r>
            <a:r>
              <a:rPr lang="zh-CN" altLang="en-US" sz="1600" dirty="0"/>
              <a:t>preserves diversity by sharing promising solutions between parallel populations.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4FE36D-7B18-3EC9-BAD2-CA346CD36E07}"/>
              </a:ext>
            </a:extLst>
          </p:cNvPr>
          <p:cNvSpPr txBox="1"/>
          <p:nvPr/>
        </p:nvSpPr>
        <p:spPr>
          <a:xfrm>
            <a:off x="6971580" y="1279973"/>
            <a:ext cx="36971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“embed the  genetic algorithm inside an </a:t>
            </a:r>
          </a:p>
          <a:p>
            <a:r>
              <a:rPr lang="en-US" altLang="zh-CN" sz="1600" b="1" dirty="0"/>
              <a:t>evolve-simplify-optimize</a:t>
            </a:r>
            <a:r>
              <a:rPr lang="en-US" altLang="zh-CN" sz="1600" dirty="0"/>
              <a:t> loop”</a:t>
            </a:r>
            <a:endParaRPr lang="zh-CN" altLang="en-US" sz="1600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405606FB-114D-A41E-3479-1D3E03E8592A}"/>
              </a:ext>
            </a:extLst>
          </p:cNvPr>
          <p:cNvCxnSpPr/>
          <p:nvPr/>
        </p:nvCxnSpPr>
        <p:spPr>
          <a:xfrm rot="5400000" flipH="1" flipV="1">
            <a:off x="8965096" y="1881809"/>
            <a:ext cx="1285461" cy="1086678"/>
          </a:xfrm>
          <a:prstGeom prst="bentConnector3">
            <a:avLst>
              <a:gd name="adj1" fmla="val 0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333951C-13E5-7A73-3ED1-9B35C30D808E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 flipV="1">
            <a:off x="3502744" y="3718592"/>
            <a:ext cx="3792579" cy="56685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1F34436-6466-9093-7D41-3ACBF86E0B9E}"/>
              </a:ext>
            </a:extLst>
          </p:cNvPr>
          <p:cNvCxnSpPr/>
          <p:nvPr/>
        </p:nvCxnSpPr>
        <p:spPr>
          <a:xfrm>
            <a:off x="9157252" y="4651513"/>
            <a:ext cx="46382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8EA75F8-7665-A527-17D5-6C9E4D2A8617}"/>
              </a:ext>
            </a:extLst>
          </p:cNvPr>
          <p:cNvCxnSpPr/>
          <p:nvPr/>
        </p:nvCxnSpPr>
        <p:spPr>
          <a:xfrm>
            <a:off x="9157252" y="5082208"/>
            <a:ext cx="46382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7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6A005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10836</TotalTime>
  <Words>1072</Words>
  <Application>Microsoft Office PowerPoint</Application>
  <PresentationFormat>宽屏</PresentationFormat>
  <Paragraphs>184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3ds ExtraLight</vt:lpstr>
      <vt:lpstr>3ds Light</vt:lpstr>
      <vt:lpstr>Alegreya</vt:lpstr>
      <vt:lpstr>等线</vt:lpstr>
      <vt:lpstr>等线 Light</vt:lpstr>
      <vt:lpstr>楷体</vt:lpstr>
      <vt:lpstr>霞鹜文楷</vt:lpstr>
      <vt:lpstr>Arial</vt:lpstr>
      <vt:lpstr>Calibri</vt:lpstr>
      <vt:lpstr>Cambria</vt:lpstr>
      <vt:lpstr>Cambria Math</vt:lpstr>
      <vt:lpstr>Candara</vt:lpstr>
      <vt:lpstr>Candara Light</vt:lpstr>
      <vt:lpstr>Lato</vt:lpstr>
      <vt:lpstr>MS Reference Sans Serif</vt:lpstr>
      <vt:lpstr>Office 主题​​</vt:lpstr>
      <vt:lpstr>InceptionSR: Recursive Symbolic Regression for Equation Synthesis</vt:lpstr>
      <vt:lpstr>Authors</vt:lpstr>
      <vt:lpstr>Authors</vt:lpstr>
      <vt:lpstr>Beginning of Equation Discovery</vt:lpstr>
      <vt:lpstr>What is Equation Discovery？</vt:lpstr>
      <vt:lpstr>PySR: a Python and Julia package for Scientific Symbolic Regression</vt:lpstr>
      <vt:lpstr>Evolutionary Algorithm</vt:lpstr>
      <vt:lpstr>PySR: Evolutionary Algorithm</vt:lpstr>
      <vt:lpstr>PySR: Algorithm</vt:lpstr>
      <vt:lpstr>PySR: Algorithm</vt:lpstr>
      <vt:lpstr>PySR: Mathematical Interpretation</vt:lpstr>
      <vt:lpstr>PySR: Evaluation</vt:lpstr>
      <vt:lpstr>PowerPoint 演示文稿</vt:lpstr>
      <vt:lpstr>InceptionSR: Story</vt:lpstr>
      <vt:lpstr>InceptionSR : Differences</vt:lpstr>
      <vt:lpstr>InceptionSR: Evolutionary Algorithm</vt:lpstr>
      <vt:lpstr>InceptionSR: Algorithm</vt:lpstr>
      <vt:lpstr>InceptionSR : Mathematical Interpretation</vt:lpstr>
      <vt:lpstr>InceptionSR: Results</vt:lpstr>
      <vt:lpstr>InceptionSR: Results</vt:lpstr>
      <vt:lpstr>Heron’s Formula Rediscovery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Inductive Logic Programming in a Nutshell</dc:title>
  <dc:creator>何语丛</dc:creator>
  <cp:lastModifiedBy>Yucong He</cp:lastModifiedBy>
  <cp:revision>12</cp:revision>
  <dcterms:created xsi:type="dcterms:W3CDTF">2024-04-07T12:01:36Z</dcterms:created>
  <dcterms:modified xsi:type="dcterms:W3CDTF">2025-03-28T01:28:31Z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2052-11.1.0.11719</vt:lpwstr>
  </property>
</Properties>
</file>