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3" r:id="rId7"/>
    <p:sldId id="264" r:id="rId8"/>
    <p:sldId id="267" r:id="rId9"/>
    <p:sldId id="268" r:id="rId10"/>
    <p:sldId id="27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9.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fontScale="90000"/>
          </a:bodyPr>
          <a:p>
            <a:r>
              <a:rPr lang="en-US" altLang="zh-CN"/>
              <a:t>Form-Filler: </a:t>
            </a:r>
            <a:br>
              <a:rPr lang="en-US" altLang="zh-CN"/>
            </a:br>
            <a:r>
              <a:rPr lang="en-US" altLang="zh-CN"/>
              <a:t>A Hybrid Approach to Managing Business Forms</a:t>
            </a:r>
            <a:endParaRPr lang="en-US" altLang="zh-CN"/>
          </a:p>
        </p:txBody>
      </p:sp>
      <p:sp>
        <p:nvSpPr>
          <p:cNvPr id="3" name="副标题 2"/>
          <p:cNvSpPr>
            <a:spLocks noGrp="1"/>
          </p:cNvSpPr>
          <p:nvPr>
            <p:ph type="subTitle" idx="1"/>
            <p:custDataLst>
              <p:tags r:id="rId2"/>
            </p:custDataLst>
          </p:nvPr>
        </p:nvSpPr>
        <p:spPr/>
        <p:txBody>
          <a:bodyPr/>
          <a:p>
            <a:r>
              <a:rPr lang="en-US" altLang="zh-CN"/>
              <a:t>Presented by </a:t>
            </a:r>
            <a:r>
              <a:rPr lang="zh-CN" altLang="en-US"/>
              <a:t>周桢瑜</a:t>
            </a:r>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sym typeface="+mn-ea"/>
              </a:rPr>
              <a:t>Form-Filler</a:t>
            </a:r>
            <a:endParaRPr lang="zh-CN" altLang="en-US">
              <a:latin typeface="Times New Roman" panose="02020603050405020304" charset="0"/>
              <a:cs typeface="Times New Roman" panose="02020603050405020304" charset="0"/>
            </a:endParaRPr>
          </a:p>
        </p:txBody>
      </p:sp>
      <p:pic>
        <p:nvPicPr>
          <p:cNvPr id="4" name="内容占位符 3"/>
          <p:cNvPicPr>
            <a:picLocks noChangeAspect="1"/>
          </p:cNvPicPr>
          <p:nvPr>
            <p:ph idx="1"/>
          </p:nvPr>
        </p:nvPicPr>
        <p:blipFill>
          <a:blip r:embed="rId1"/>
          <a:stretch>
            <a:fillRect/>
          </a:stretch>
        </p:blipFill>
        <p:spPr>
          <a:xfrm>
            <a:off x="1056640" y="1412875"/>
            <a:ext cx="3560445" cy="5038725"/>
          </a:xfrm>
          <a:prstGeom prst="rect">
            <a:avLst/>
          </a:prstGeom>
        </p:spPr>
      </p:pic>
      <p:sp>
        <p:nvSpPr>
          <p:cNvPr id="5" name="文本框 4"/>
          <p:cNvSpPr txBox="1"/>
          <p:nvPr/>
        </p:nvSpPr>
        <p:spPr>
          <a:xfrm>
            <a:off x="5690870" y="1804670"/>
            <a:ext cx="5372735" cy="354584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Form-Filler, a hybrid framework integrating Multi-Modal Large Language Models (MLLMs) with automated reasoning to address these limitations. The MLLM extracts information from structurally and linguistically diverse forms, while the formalized compliance rules—ranging from rules as simple as validating postal codes against cities to complex VAT compliance—enable automated reasoning to ensure logically consistent information extraction. A modular Knowledge Base allows seamless rule updates, and the system guides users during data entry. </a:t>
            </a:r>
            <a:endParaRPr lang="en-US" altLang="zh-CN">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sym typeface="+mn-ea"/>
              </a:rPr>
              <a:t>Form-Filler</a:t>
            </a:r>
            <a:endParaRPr lang="zh-CN" altLang="en-US">
              <a:latin typeface="Times New Roman" panose="02020603050405020304" charset="0"/>
              <a:cs typeface="Times New Roman" panose="02020603050405020304" charset="0"/>
            </a:endParaRPr>
          </a:p>
        </p:txBody>
      </p:sp>
      <p:pic>
        <p:nvPicPr>
          <p:cNvPr id="4" name="内容占位符 3"/>
          <p:cNvPicPr>
            <a:picLocks noChangeAspect="1"/>
          </p:cNvPicPr>
          <p:nvPr>
            <p:ph idx="1"/>
          </p:nvPr>
        </p:nvPicPr>
        <p:blipFill>
          <a:blip r:embed="rId1"/>
          <a:stretch>
            <a:fillRect/>
          </a:stretch>
        </p:blipFill>
        <p:spPr>
          <a:xfrm>
            <a:off x="1056640" y="1412875"/>
            <a:ext cx="3560445" cy="5038725"/>
          </a:xfrm>
          <a:prstGeom prst="rect">
            <a:avLst/>
          </a:prstGeom>
        </p:spPr>
      </p:pic>
      <p:sp>
        <p:nvSpPr>
          <p:cNvPr id="5" name="文本框 4"/>
          <p:cNvSpPr txBox="1"/>
          <p:nvPr/>
        </p:nvSpPr>
        <p:spPr>
          <a:xfrm>
            <a:off x="5690870" y="1804670"/>
            <a:ext cx="5998845" cy="4688205"/>
          </a:xfrm>
          <a:prstGeom prst="rect">
            <a:avLst/>
          </a:prstGeom>
          <a:noFill/>
        </p:spPr>
        <p:txBody>
          <a:bodyPr wrap="square" rtlCol="0">
            <a:noAutofit/>
          </a:bodyPr>
          <a:p>
            <a:r>
              <a:rPr lang="en-US" altLang="zh-CN" b="1" i="1">
                <a:latin typeface="Times New Roman" panose="02020603050405020304" charset="0"/>
                <a:cs typeface="Times New Roman" panose="02020603050405020304" charset="0"/>
              </a:rPr>
              <a:t>Form Compliance Validation</a:t>
            </a:r>
            <a:r>
              <a:rPr lang="en-US" altLang="zh-CN">
                <a:latin typeface="Times New Roman" panose="02020603050405020304" charset="0"/>
                <a:cs typeface="Times New Roman" panose="02020603050405020304" charset="0"/>
              </a:rPr>
              <a:t>: First, the system needs to be able to verify whether a submitted form matches existing information and adheres to information compliance rules. This validation step identi</a:t>
            </a:r>
            <a:r>
              <a:rPr lang="en-US" altLang="en-US">
                <a:latin typeface="Times New Roman" panose="02020603050405020304" charset="0"/>
                <a:cs typeface="Times New Roman" panose="02020603050405020304" charset="0"/>
              </a:rPr>
              <a:t>ﬁ</a:t>
            </a:r>
            <a:r>
              <a:rPr lang="en-US" altLang="zh-CN">
                <a:latin typeface="Times New Roman" panose="02020603050405020304" charset="0"/>
                <a:cs typeface="Times New Roman" panose="02020603050405020304" charset="0"/>
              </a:rPr>
              <a:t>es discrepancies, such as contradictory regulatory claims, and explains why these discrepancies occur.</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b="1" i="1">
                <a:latin typeface="Times New Roman" panose="02020603050405020304" charset="0"/>
                <a:cs typeface="Times New Roman" panose="02020603050405020304" charset="0"/>
              </a:rPr>
              <a:t>Consistent Information Extraction</a:t>
            </a:r>
            <a:r>
              <a:rPr lang="en-US" altLang="zh-CN">
                <a:latin typeface="Times New Roman" panose="02020603050405020304" charset="0"/>
                <a:cs typeface="Times New Roman" panose="02020603050405020304" charset="0"/>
              </a:rPr>
              <a:t>: The system should ensure logical consistency with compliance requirements, mitigating errors introduced by data-driven methods.</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b="1" i="1">
                <a:latin typeface="Times New Roman" panose="02020603050405020304" charset="0"/>
                <a:cs typeface="Times New Roman" panose="02020603050405020304" charset="0"/>
              </a:rPr>
              <a:t>Dynamic Information Entry Guidance</a:t>
            </a:r>
            <a:r>
              <a:rPr lang="en-US" altLang="zh-CN">
                <a:latin typeface="Times New Roman" panose="02020603050405020304" charset="0"/>
                <a:cs typeface="Times New Roman" panose="02020603050405020304" charset="0"/>
              </a:rPr>
              <a:t>: If inconsistencies arise, the system should be able to provide explainable feedback to steer corrections. Thus ensuring that errors are mitigated at the point of entry, rather than post hoc.</a:t>
            </a:r>
            <a:endParaRPr lang="en-US" altLang="zh-CN">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sym typeface="+mn-ea"/>
              </a:rPr>
              <a:t>Form-Filler</a:t>
            </a:r>
            <a:endParaRPr lang="zh-CN" altLang="en-US">
              <a:latin typeface="Times New Roman" panose="02020603050405020304" charset="0"/>
              <a:cs typeface="Times New Roman" panose="02020603050405020304" charset="0"/>
            </a:endParaRPr>
          </a:p>
        </p:txBody>
      </p:sp>
      <p:pic>
        <p:nvPicPr>
          <p:cNvPr id="4" name="内容占位符 3"/>
          <p:cNvPicPr>
            <a:picLocks noChangeAspect="1"/>
          </p:cNvPicPr>
          <p:nvPr>
            <p:ph idx="1"/>
          </p:nvPr>
        </p:nvPicPr>
        <p:blipFill>
          <a:blip r:embed="rId1"/>
          <a:stretch>
            <a:fillRect/>
          </a:stretch>
        </p:blipFill>
        <p:spPr>
          <a:xfrm>
            <a:off x="1056640" y="1412875"/>
            <a:ext cx="3560445" cy="5038725"/>
          </a:xfrm>
          <a:prstGeom prst="rect">
            <a:avLst/>
          </a:prstGeom>
        </p:spPr>
      </p:pic>
      <p:sp>
        <p:nvSpPr>
          <p:cNvPr id="5" name="文本框 4"/>
          <p:cNvSpPr txBox="1"/>
          <p:nvPr/>
        </p:nvSpPr>
        <p:spPr>
          <a:xfrm>
            <a:off x="5690870" y="1804670"/>
            <a:ext cx="5998845" cy="4688205"/>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First, geographic validity requires that every city is combined with it’s valid postal code and belongs to the declared country.</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Second, if a company is not exempt from VAT a VAT number should be speci</a:t>
            </a:r>
            <a:r>
              <a:rPr lang="en-US" altLang="en-US">
                <a:latin typeface="Times New Roman" panose="02020603050405020304" charset="0"/>
                <a:cs typeface="Times New Roman" panose="02020603050405020304" charset="0"/>
              </a:rPr>
              <a:t>ﬁ</a:t>
            </a:r>
            <a:r>
              <a:rPr lang="en-US" altLang="zh-CN">
                <a:latin typeface="Times New Roman" panose="02020603050405020304" charset="0"/>
                <a:cs typeface="Times New Roman" panose="02020603050405020304" charset="0"/>
              </a:rPr>
              <a:t>ed.</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Company classi</a:t>
            </a:r>
            <a:r>
              <a:rPr lang="en-US" altLang="en-US">
                <a:latin typeface="Times New Roman" panose="02020603050405020304" charset="0"/>
                <a:cs typeface="Times New Roman" panose="02020603050405020304" charset="0"/>
              </a:rPr>
              <a:t>ﬁ</a:t>
            </a:r>
            <a:r>
              <a:rPr lang="en-US" altLang="zh-CN">
                <a:latin typeface="Times New Roman" panose="02020603050405020304" charset="0"/>
                <a:cs typeface="Times New Roman" panose="02020603050405020304" charset="0"/>
              </a:rPr>
              <a:t>cation limits types to prede</a:t>
            </a:r>
            <a:r>
              <a:rPr lang="en-US" altLang="en-US">
                <a:latin typeface="Times New Roman" panose="02020603050405020304" charset="0"/>
                <a:cs typeface="Times New Roman" panose="02020603050405020304" charset="0"/>
              </a:rPr>
              <a:t>ﬁ</a:t>
            </a:r>
            <a:r>
              <a:rPr lang="en-US" altLang="zh-CN">
                <a:latin typeface="Times New Roman" panose="02020603050405020304" charset="0"/>
                <a:cs typeface="Times New Roman" panose="02020603050405020304" charset="0"/>
              </a:rPr>
              <a:t>ned categories (One-Man Business, NonPro</a:t>
            </a:r>
            <a:r>
              <a:rPr lang="en-US" altLang="en-US">
                <a:latin typeface="Times New Roman" panose="02020603050405020304" charset="0"/>
                <a:cs typeface="Times New Roman" panose="02020603050405020304" charset="0"/>
              </a:rPr>
              <a:t>ﬁ</a:t>
            </a:r>
            <a:r>
              <a:rPr lang="en-US" altLang="zh-CN">
                <a:latin typeface="Times New Roman" panose="02020603050405020304" charset="0"/>
                <a:cs typeface="Times New Roman" panose="02020603050405020304" charset="0"/>
              </a:rPr>
              <a:t>t Organisation, Small Business and Listed Company) with constraints: One-Man Businesses have no employees, and Non-Pro</a:t>
            </a:r>
            <a:r>
              <a:rPr lang="en-US" altLang="en-US">
                <a:latin typeface="Times New Roman" panose="02020603050405020304" charset="0"/>
                <a:cs typeface="Times New Roman" panose="02020603050405020304" charset="0"/>
              </a:rPr>
              <a:t>ﬁ</a:t>
            </a:r>
            <a:r>
              <a:rPr lang="en-US" altLang="zh-CN">
                <a:latin typeface="Times New Roman" panose="02020603050405020304" charset="0"/>
                <a:cs typeface="Times New Roman" panose="02020603050405020304" charset="0"/>
              </a:rPr>
              <a:t>t Organisations cannot distribute pro</a:t>
            </a:r>
            <a:r>
              <a:rPr lang="en-US" altLang="en-US">
                <a:latin typeface="Times New Roman" panose="02020603050405020304" charset="0"/>
                <a:cs typeface="Times New Roman" panose="02020603050405020304" charset="0"/>
              </a:rPr>
              <a:t>ﬁ</a:t>
            </a:r>
            <a:r>
              <a:rPr lang="en-US" altLang="zh-CN">
                <a:latin typeface="Times New Roman" panose="02020603050405020304" charset="0"/>
                <a:cs typeface="Times New Roman" panose="02020603050405020304" charset="0"/>
              </a:rPr>
              <a:t>ts to share members. Note that, the form also speci</a:t>
            </a:r>
            <a:r>
              <a:rPr lang="en-US" altLang="en-US">
                <a:latin typeface="Times New Roman" panose="02020603050405020304" charset="0"/>
                <a:cs typeface="Times New Roman" panose="02020603050405020304" charset="0"/>
              </a:rPr>
              <a:t>ﬁ</a:t>
            </a:r>
            <a:r>
              <a:rPr lang="en-US" altLang="zh-CN">
                <a:latin typeface="Times New Roman" panose="02020603050405020304" charset="0"/>
                <a:cs typeface="Times New Roman" panose="02020603050405020304" charset="0"/>
              </a:rPr>
              <a:t>es the number of volunteers.</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Finally, </a:t>
            </a:r>
            <a:r>
              <a:rPr lang="en-US" altLang="en-US">
                <a:latin typeface="Times New Roman" panose="02020603050405020304" charset="0"/>
                <a:cs typeface="Times New Roman" panose="02020603050405020304" charset="0"/>
              </a:rPr>
              <a:t>ﬁ</a:t>
            </a:r>
            <a:r>
              <a:rPr lang="en-US" altLang="zh-CN">
                <a:latin typeface="Times New Roman" panose="02020603050405020304" charset="0"/>
                <a:cs typeface="Times New Roman" panose="02020603050405020304" charset="0"/>
              </a:rPr>
              <a:t>nancial consistency ensures that reported distributed pro</a:t>
            </a:r>
            <a:r>
              <a:rPr lang="en-US" altLang="en-US">
                <a:latin typeface="Times New Roman" panose="02020603050405020304" charset="0"/>
                <a:cs typeface="Times New Roman" panose="02020603050405020304" charset="0"/>
              </a:rPr>
              <a:t>ﬁ</a:t>
            </a:r>
            <a:r>
              <a:rPr lang="en-US" altLang="zh-CN">
                <a:latin typeface="Times New Roman" panose="02020603050405020304" charset="0"/>
                <a:cs typeface="Times New Roman" panose="02020603050405020304" charset="0"/>
              </a:rPr>
              <a:t>ts never exceed total pro</a:t>
            </a:r>
            <a:r>
              <a:rPr lang="en-US" altLang="en-US">
                <a:latin typeface="Times New Roman" panose="02020603050405020304" charset="0"/>
                <a:cs typeface="Times New Roman" panose="02020603050405020304" charset="0"/>
              </a:rPr>
              <a:t>ﬁ</a:t>
            </a:r>
            <a:r>
              <a:rPr lang="en-US" altLang="zh-CN">
                <a:latin typeface="Times New Roman" panose="02020603050405020304" charset="0"/>
                <a:cs typeface="Times New Roman" panose="02020603050405020304" charset="0"/>
              </a:rPr>
              <a:t>ts.</a:t>
            </a:r>
            <a:endParaRPr lang="en-US" altLang="zh-CN">
              <a:latin typeface="Times New Roman" panose="02020603050405020304" charset="0"/>
              <a:cs typeface="Times New Roman" panose="02020603050405020304" charset="0"/>
            </a:endParaRPr>
          </a:p>
        </p:txBody>
      </p:sp>
      <p:sp>
        <p:nvSpPr>
          <p:cNvPr id="3" name="矩形 2"/>
          <p:cNvSpPr/>
          <p:nvPr/>
        </p:nvSpPr>
        <p:spPr>
          <a:xfrm>
            <a:off x="2914650" y="2379345"/>
            <a:ext cx="1741170" cy="749300"/>
          </a:xfrm>
          <a:prstGeom prst="rect">
            <a:avLst/>
          </a:prstGeom>
          <a:solidFill>
            <a:schemeClr val="accent1">
              <a:alpha val="21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nvSpPr>
        <p:spPr>
          <a:xfrm>
            <a:off x="5722620" y="1757045"/>
            <a:ext cx="5967095" cy="749300"/>
          </a:xfrm>
          <a:prstGeom prst="rect">
            <a:avLst/>
          </a:prstGeom>
          <a:solidFill>
            <a:schemeClr val="accent1">
              <a:alpha val="21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矩形 6"/>
          <p:cNvSpPr/>
          <p:nvPr/>
        </p:nvSpPr>
        <p:spPr>
          <a:xfrm>
            <a:off x="1216660" y="5024755"/>
            <a:ext cx="1622425" cy="376555"/>
          </a:xfrm>
          <a:prstGeom prst="rect">
            <a:avLst/>
          </a:prstGeom>
          <a:solidFill>
            <a:schemeClr val="accent4">
              <a:alpha val="21000"/>
            </a:schemeClr>
          </a:solidFill>
          <a:ln>
            <a:solidFill>
              <a:schemeClr val="accent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p:nvSpPr>
        <p:spPr>
          <a:xfrm>
            <a:off x="5722620" y="2657475"/>
            <a:ext cx="5967730" cy="610235"/>
          </a:xfrm>
          <a:prstGeom prst="rect">
            <a:avLst/>
          </a:prstGeom>
          <a:solidFill>
            <a:schemeClr val="accent4">
              <a:alpha val="21000"/>
            </a:schemeClr>
          </a:solidFill>
          <a:ln>
            <a:solidFill>
              <a:schemeClr val="accent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矩形 8"/>
          <p:cNvSpPr/>
          <p:nvPr/>
        </p:nvSpPr>
        <p:spPr>
          <a:xfrm>
            <a:off x="5722620" y="3478530"/>
            <a:ext cx="5967730" cy="1685290"/>
          </a:xfrm>
          <a:prstGeom prst="rect">
            <a:avLst/>
          </a:prstGeom>
          <a:solidFill>
            <a:schemeClr val="accent2">
              <a:alpha val="21000"/>
            </a:schemeClr>
          </a:solidFill>
          <a:ln>
            <a:solidFill>
              <a:schemeClr val="accent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9"/>
          <p:cNvSpPr/>
          <p:nvPr/>
        </p:nvSpPr>
        <p:spPr>
          <a:xfrm>
            <a:off x="2367280" y="4152900"/>
            <a:ext cx="2289175" cy="523240"/>
          </a:xfrm>
          <a:prstGeom prst="rect">
            <a:avLst/>
          </a:prstGeom>
          <a:solidFill>
            <a:schemeClr val="accent2">
              <a:alpha val="21000"/>
            </a:schemeClr>
          </a:solidFill>
          <a:ln>
            <a:solidFill>
              <a:schemeClr val="accent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p:nvSpPr>
        <p:spPr>
          <a:xfrm>
            <a:off x="5690870" y="5374640"/>
            <a:ext cx="5967730" cy="730250"/>
          </a:xfrm>
          <a:prstGeom prst="rect">
            <a:avLst/>
          </a:prstGeom>
          <a:solidFill>
            <a:srgbClr val="7030A0">
              <a:alpha val="21000"/>
            </a:srgbClr>
          </a:solidFill>
          <a:ln>
            <a:solidFill>
              <a:srgbClr val="7030A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矩形 11"/>
          <p:cNvSpPr/>
          <p:nvPr/>
        </p:nvSpPr>
        <p:spPr>
          <a:xfrm>
            <a:off x="2367280" y="5700395"/>
            <a:ext cx="2249805" cy="493395"/>
          </a:xfrm>
          <a:prstGeom prst="rect">
            <a:avLst/>
          </a:prstGeom>
          <a:solidFill>
            <a:srgbClr val="7030A0">
              <a:alpha val="21000"/>
            </a:srgbClr>
          </a:solidFill>
          <a:ln>
            <a:solidFill>
              <a:srgbClr val="7030A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内容占位符 4"/>
          <p:cNvPicPr>
            <a:picLocks noChangeAspect="1"/>
          </p:cNvPicPr>
          <p:nvPr>
            <p:ph idx="1"/>
          </p:nvPr>
        </p:nvPicPr>
        <p:blipFill>
          <a:blip r:embed="rId1"/>
          <a:stretch>
            <a:fillRect/>
          </a:stretch>
        </p:blipFill>
        <p:spPr>
          <a:xfrm>
            <a:off x="570230" y="1320800"/>
            <a:ext cx="7184390" cy="1383665"/>
          </a:xfrm>
          <a:prstGeom prst="rect">
            <a:avLst/>
          </a:prstGeom>
        </p:spPr>
      </p:pic>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FO(·) and declarative knowledge base</a:t>
            </a:r>
            <a:endParaRPr lang="en-US" altLang="zh-CN">
              <a:latin typeface="Times New Roman" panose="02020603050405020304" charset="0"/>
              <a:cs typeface="Times New Roman" panose="02020603050405020304" charset="0"/>
            </a:endParaRPr>
          </a:p>
        </p:txBody>
      </p:sp>
      <p:pic>
        <p:nvPicPr>
          <p:cNvPr id="6" name="图片 5"/>
          <p:cNvPicPr>
            <a:picLocks noChangeAspect="1"/>
          </p:cNvPicPr>
          <p:nvPr/>
        </p:nvPicPr>
        <p:blipFill>
          <a:blip r:embed="rId2"/>
          <a:stretch>
            <a:fillRect/>
          </a:stretch>
        </p:blipFill>
        <p:spPr>
          <a:xfrm>
            <a:off x="347345" y="2571750"/>
            <a:ext cx="7690485" cy="3921125"/>
          </a:xfrm>
          <a:prstGeom prst="rect">
            <a:avLst/>
          </a:prstGeom>
        </p:spPr>
      </p:pic>
      <p:sp>
        <p:nvSpPr>
          <p:cNvPr id="7" name="文本框 6"/>
          <p:cNvSpPr txBox="1"/>
          <p:nvPr/>
        </p:nvSpPr>
        <p:spPr>
          <a:xfrm>
            <a:off x="7463790" y="1885315"/>
            <a:ext cx="4577715" cy="3577590"/>
          </a:xfrm>
          <a:prstGeom prst="rect">
            <a:avLst/>
          </a:prstGeom>
          <a:noFill/>
        </p:spPr>
        <p:txBody>
          <a:bodyPr wrap="square" rtlCol="0">
            <a:noAutofit/>
          </a:bodyPr>
          <a:p>
            <a:r>
              <a:rPr lang="en-US" altLang="zh-CN" sz="1600">
                <a:latin typeface="Times New Roman" panose="02020603050405020304" charset="0"/>
                <a:cs typeface="Times New Roman" panose="02020603050405020304" charset="0"/>
              </a:rPr>
              <a:t>First, geographic validity requires that every city is combined with it’s valid postal code and belongs to the declared country.</a:t>
            </a:r>
            <a:endParaRPr lang="en-US" altLang="zh-CN" sz="1600">
              <a:latin typeface="Times New Roman" panose="02020603050405020304" charset="0"/>
              <a:cs typeface="Times New Roman" panose="02020603050405020304" charset="0"/>
            </a:endParaRPr>
          </a:p>
          <a:p>
            <a:endParaRPr lang="en-US" altLang="zh-CN" sz="1600">
              <a:latin typeface="Times New Roman" panose="02020603050405020304" charset="0"/>
              <a:cs typeface="Times New Roman" panose="02020603050405020304" charset="0"/>
            </a:endParaRPr>
          </a:p>
          <a:p>
            <a:r>
              <a:rPr lang="en-US" altLang="zh-CN" sz="1600">
                <a:latin typeface="Times New Roman" panose="02020603050405020304" charset="0"/>
                <a:cs typeface="Times New Roman" panose="02020603050405020304" charset="0"/>
              </a:rPr>
              <a:t>Second, if a company is not exempt from VAT a VAT number should be speci</a:t>
            </a:r>
            <a:r>
              <a:rPr lang="en-US" altLang="en-US" sz="1600">
                <a:latin typeface="Times New Roman" panose="02020603050405020304" charset="0"/>
                <a:cs typeface="Times New Roman" panose="02020603050405020304" charset="0"/>
              </a:rPr>
              <a:t>ﬁ</a:t>
            </a:r>
            <a:r>
              <a:rPr lang="en-US" altLang="zh-CN" sz="1600">
                <a:latin typeface="Times New Roman" panose="02020603050405020304" charset="0"/>
                <a:cs typeface="Times New Roman" panose="02020603050405020304" charset="0"/>
              </a:rPr>
              <a:t>ed.</a:t>
            </a:r>
            <a:endParaRPr lang="en-US" altLang="zh-CN" sz="1600">
              <a:latin typeface="Times New Roman" panose="02020603050405020304" charset="0"/>
              <a:cs typeface="Times New Roman" panose="02020603050405020304" charset="0"/>
            </a:endParaRPr>
          </a:p>
          <a:p>
            <a:endParaRPr lang="en-US" altLang="zh-CN" sz="1600">
              <a:latin typeface="Times New Roman" panose="02020603050405020304" charset="0"/>
              <a:cs typeface="Times New Roman" panose="02020603050405020304" charset="0"/>
            </a:endParaRPr>
          </a:p>
          <a:p>
            <a:r>
              <a:rPr lang="en-US" altLang="zh-CN" sz="1600">
                <a:latin typeface="Times New Roman" panose="02020603050405020304" charset="0"/>
                <a:cs typeface="Times New Roman" panose="02020603050405020304" charset="0"/>
              </a:rPr>
              <a:t>Company classi</a:t>
            </a:r>
            <a:r>
              <a:rPr lang="en-US" altLang="en-US" sz="1600">
                <a:latin typeface="Times New Roman" panose="02020603050405020304" charset="0"/>
                <a:cs typeface="Times New Roman" panose="02020603050405020304" charset="0"/>
              </a:rPr>
              <a:t>ﬁ</a:t>
            </a:r>
            <a:r>
              <a:rPr lang="en-US" altLang="zh-CN" sz="1600">
                <a:latin typeface="Times New Roman" panose="02020603050405020304" charset="0"/>
                <a:cs typeface="Times New Roman" panose="02020603050405020304" charset="0"/>
              </a:rPr>
              <a:t>cation limits types to prede</a:t>
            </a:r>
            <a:r>
              <a:rPr lang="en-US" altLang="en-US" sz="1600">
                <a:latin typeface="Times New Roman" panose="02020603050405020304" charset="0"/>
                <a:cs typeface="Times New Roman" panose="02020603050405020304" charset="0"/>
              </a:rPr>
              <a:t>ﬁ</a:t>
            </a:r>
            <a:r>
              <a:rPr lang="en-US" altLang="zh-CN" sz="1600">
                <a:latin typeface="Times New Roman" panose="02020603050405020304" charset="0"/>
                <a:cs typeface="Times New Roman" panose="02020603050405020304" charset="0"/>
              </a:rPr>
              <a:t>ned categories (One-Man Business, NonPro</a:t>
            </a:r>
            <a:r>
              <a:rPr lang="en-US" altLang="en-US" sz="1600">
                <a:latin typeface="Times New Roman" panose="02020603050405020304" charset="0"/>
                <a:cs typeface="Times New Roman" panose="02020603050405020304" charset="0"/>
              </a:rPr>
              <a:t>ﬁ</a:t>
            </a:r>
            <a:r>
              <a:rPr lang="en-US" altLang="zh-CN" sz="1600">
                <a:latin typeface="Times New Roman" panose="02020603050405020304" charset="0"/>
                <a:cs typeface="Times New Roman" panose="02020603050405020304" charset="0"/>
              </a:rPr>
              <a:t>t Organisation, Small Business and Listed Company) with constraints: One-Man Businesses have no employees, and Non-Pro</a:t>
            </a:r>
            <a:r>
              <a:rPr lang="en-US" altLang="en-US" sz="1600">
                <a:latin typeface="Times New Roman" panose="02020603050405020304" charset="0"/>
                <a:cs typeface="Times New Roman" panose="02020603050405020304" charset="0"/>
              </a:rPr>
              <a:t>ﬁ</a:t>
            </a:r>
            <a:r>
              <a:rPr lang="en-US" altLang="zh-CN" sz="1600">
                <a:latin typeface="Times New Roman" panose="02020603050405020304" charset="0"/>
                <a:cs typeface="Times New Roman" panose="02020603050405020304" charset="0"/>
              </a:rPr>
              <a:t>t Organisations cannot distribute pro</a:t>
            </a:r>
            <a:r>
              <a:rPr lang="en-US" altLang="en-US" sz="1600">
                <a:latin typeface="Times New Roman" panose="02020603050405020304" charset="0"/>
                <a:cs typeface="Times New Roman" panose="02020603050405020304" charset="0"/>
              </a:rPr>
              <a:t>ﬁ</a:t>
            </a:r>
            <a:r>
              <a:rPr lang="en-US" altLang="zh-CN" sz="1600">
                <a:latin typeface="Times New Roman" panose="02020603050405020304" charset="0"/>
                <a:cs typeface="Times New Roman" panose="02020603050405020304" charset="0"/>
              </a:rPr>
              <a:t>ts to share members. Note that, the form also speci</a:t>
            </a:r>
            <a:r>
              <a:rPr lang="en-US" altLang="en-US" sz="1600">
                <a:latin typeface="Times New Roman" panose="02020603050405020304" charset="0"/>
                <a:cs typeface="Times New Roman" panose="02020603050405020304" charset="0"/>
              </a:rPr>
              <a:t>ﬁ</a:t>
            </a:r>
            <a:r>
              <a:rPr lang="en-US" altLang="zh-CN" sz="1600">
                <a:latin typeface="Times New Roman" panose="02020603050405020304" charset="0"/>
                <a:cs typeface="Times New Roman" panose="02020603050405020304" charset="0"/>
              </a:rPr>
              <a:t>es the number of volunteers.</a:t>
            </a:r>
            <a:endParaRPr lang="en-US" altLang="zh-CN" sz="1600">
              <a:latin typeface="Times New Roman" panose="02020603050405020304" charset="0"/>
              <a:cs typeface="Times New Roman" panose="02020603050405020304" charset="0"/>
            </a:endParaRPr>
          </a:p>
          <a:p>
            <a:endParaRPr lang="en-US" altLang="zh-CN" sz="1600">
              <a:latin typeface="Times New Roman" panose="02020603050405020304" charset="0"/>
              <a:cs typeface="Times New Roman" panose="02020603050405020304" charset="0"/>
            </a:endParaRPr>
          </a:p>
          <a:p>
            <a:r>
              <a:rPr lang="en-US" altLang="zh-CN" sz="1600">
                <a:latin typeface="Times New Roman" panose="02020603050405020304" charset="0"/>
                <a:cs typeface="Times New Roman" panose="02020603050405020304" charset="0"/>
              </a:rPr>
              <a:t>Finally, </a:t>
            </a:r>
            <a:r>
              <a:rPr lang="en-US" altLang="en-US" sz="1600">
                <a:latin typeface="Times New Roman" panose="02020603050405020304" charset="0"/>
                <a:cs typeface="Times New Roman" panose="02020603050405020304" charset="0"/>
              </a:rPr>
              <a:t>ﬁ</a:t>
            </a:r>
            <a:r>
              <a:rPr lang="en-US" altLang="zh-CN" sz="1600">
                <a:latin typeface="Times New Roman" panose="02020603050405020304" charset="0"/>
                <a:cs typeface="Times New Roman" panose="02020603050405020304" charset="0"/>
              </a:rPr>
              <a:t>nancial consistency ensures that reported distributed pro</a:t>
            </a:r>
            <a:r>
              <a:rPr lang="en-US" altLang="en-US" sz="1600">
                <a:latin typeface="Times New Roman" panose="02020603050405020304" charset="0"/>
                <a:cs typeface="Times New Roman" panose="02020603050405020304" charset="0"/>
              </a:rPr>
              <a:t>ﬁ</a:t>
            </a:r>
            <a:r>
              <a:rPr lang="en-US" altLang="zh-CN" sz="1600">
                <a:latin typeface="Times New Roman" panose="02020603050405020304" charset="0"/>
                <a:cs typeface="Times New Roman" panose="02020603050405020304" charset="0"/>
              </a:rPr>
              <a:t>ts never exceed total pro</a:t>
            </a:r>
            <a:r>
              <a:rPr lang="en-US" altLang="en-US" sz="1600">
                <a:latin typeface="Times New Roman" panose="02020603050405020304" charset="0"/>
                <a:cs typeface="Times New Roman" panose="02020603050405020304" charset="0"/>
              </a:rPr>
              <a:t>ﬁ</a:t>
            </a:r>
            <a:r>
              <a:rPr lang="en-US" altLang="zh-CN" sz="1600">
                <a:latin typeface="Times New Roman" panose="02020603050405020304" charset="0"/>
                <a:cs typeface="Times New Roman" panose="02020603050405020304" charset="0"/>
              </a:rPr>
              <a:t>ts.</a:t>
            </a:r>
            <a:endParaRPr lang="en-US" altLang="zh-CN" sz="1600">
              <a:latin typeface="Times New Roman" panose="02020603050405020304" charset="0"/>
              <a:cs typeface="Times New Roman" panose="02020603050405020304" charset="0"/>
            </a:endParaRPr>
          </a:p>
        </p:txBody>
      </p:sp>
      <p:sp>
        <p:nvSpPr>
          <p:cNvPr id="8" name="矩形 7"/>
          <p:cNvSpPr/>
          <p:nvPr/>
        </p:nvSpPr>
        <p:spPr>
          <a:xfrm>
            <a:off x="7499350" y="1955165"/>
            <a:ext cx="4424045" cy="749300"/>
          </a:xfrm>
          <a:prstGeom prst="rect">
            <a:avLst/>
          </a:prstGeom>
          <a:solidFill>
            <a:schemeClr val="accent1">
              <a:alpha val="21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矩形 8"/>
          <p:cNvSpPr/>
          <p:nvPr/>
        </p:nvSpPr>
        <p:spPr>
          <a:xfrm>
            <a:off x="1101725" y="2808605"/>
            <a:ext cx="5109845" cy="426720"/>
          </a:xfrm>
          <a:prstGeom prst="rect">
            <a:avLst/>
          </a:prstGeom>
          <a:solidFill>
            <a:schemeClr val="accent1">
              <a:alpha val="21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9"/>
          <p:cNvSpPr/>
          <p:nvPr/>
        </p:nvSpPr>
        <p:spPr>
          <a:xfrm>
            <a:off x="7498715" y="2922905"/>
            <a:ext cx="4425315" cy="506095"/>
          </a:xfrm>
          <a:prstGeom prst="rect">
            <a:avLst/>
          </a:prstGeom>
          <a:solidFill>
            <a:schemeClr val="accent4">
              <a:alpha val="21000"/>
            </a:schemeClr>
          </a:solidFill>
          <a:ln>
            <a:solidFill>
              <a:schemeClr val="accent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p:nvSpPr>
        <p:spPr>
          <a:xfrm>
            <a:off x="1101725" y="3299460"/>
            <a:ext cx="6122035" cy="561340"/>
          </a:xfrm>
          <a:prstGeom prst="rect">
            <a:avLst/>
          </a:prstGeom>
          <a:solidFill>
            <a:schemeClr val="accent4">
              <a:alpha val="21000"/>
            </a:schemeClr>
          </a:solidFill>
          <a:ln>
            <a:solidFill>
              <a:schemeClr val="accent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矩形 11"/>
          <p:cNvSpPr/>
          <p:nvPr/>
        </p:nvSpPr>
        <p:spPr>
          <a:xfrm>
            <a:off x="7499985" y="3647440"/>
            <a:ext cx="4424680" cy="1785620"/>
          </a:xfrm>
          <a:prstGeom prst="rect">
            <a:avLst/>
          </a:prstGeom>
          <a:solidFill>
            <a:schemeClr val="accent2">
              <a:alpha val="21000"/>
            </a:schemeClr>
          </a:solidFill>
          <a:ln>
            <a:solidFill>
              <a:schemeClr val="accent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矩形 12"/>
          <p:cNvSpPr/>
          <p:nvPr/>
        </p:nvSpPr>
        <p:spPr>
          <a:xfrm>
            <a:off x="1101725" y="3964940"/>
            <a:ext cx="6122670" cy="1566545"/>
          </a:xfrm>
          <a:prstGeom prst="rect">
            <a:avLst/>
          </a:prstGeom>
          <a:solidFill>
            <a:schemeClr val="accent2">
              <a:alpha val="21000"/>
            </a:schemeClr>
          </a:solidFill>
          <a:ln>
            <a:solidFill>
              <a:schemeClr val="accent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矩形 13"/>
          <p:cNvSpPr/>
          <p:nvPr/>
        </p:nvSpPr>
        <p:spPr>
          <a:xfrm>
            <a:off x="7498715" y="5588000"/>
            <a:ext cx="4423410" cy="516890"/>
          </a:xfrm>
          <a:prstGeom prst="rect">
            <a:avLst/>
          </a:prstGeom>
          <a:solidFill>
            <a:srgbClr val="7030A0">
              <a:alpha val="21000"/>
            </a:srgbClr>
          </a:solidFill>
          <a:ln>
            <a:solidFill>
              <a:srgbClr val="7030A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矩形 14"/>
          <p:cNvSpPr/>
          <p:nvPr/>
        </p:nvSpPr>
        <p:spPr>
          <a:xfrm>
            <a:off x="1101725" y="5627370"/>
            <a:ext cx="5236210" cy="516890"/>
          </a:xfrm>
          <a:prstGeom prst="rect">
            <a:avLst/>
          </a:prstGeom>
          <a:solidFill>
            <a:srgbClr val="7030A0">
              <a:alpha val="21000"/>
            </a:srgbClr>
          </a:solidFill>
          <a:ln>
            <a:solidFill>
              <a:srgbClr val="7030A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608330"/>
            <a:ext cx="5487670" cy="705485"/>
          </a:xfrm>
        </p:spPr>
        <p:txBody>
          <a:bodyPr/>
          <a:p>
            <a:r>
              <a:rPr lang="en-US" altLang="zh-CN" sz="1800" b="1">
                <a:latin typeface="Times New Roman" panose="02020603050405020304" charset="0"/>
                <a:cs typeface="Times New Roman" panose="02020603050405020304" charset="0"/>
              </a:rPr>
              <a:t>Form Compliance </a:t>
            </a:r>
            <a:r>
              <a:rPr lang="en-US" altLang="zh-CN" sz="1800" b="1">
                <a:latin typeface="Times New Roman" panose="02020603050405020304" charset="0"/>
                <a:cs typeface="Times New Roman" panose="02020603050405020304" charset="0"/>
              </a:rPr>
              <a:t>Validation</a:t>
            </a:r>
            <a:endParaRPr lang="en-US" altLang="zh-CN" sz="1800" b="1">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576580" y="1490345"/>
            <a:ext cx="5086985" cy="2332355"/>
          </a:xfrm>
        </p:spPr>
        <p:txBody>
          <a:bodyPr/>
          <a:p>
            <a:pPr marL="0" indent="0">
              <a:buNone/>
            </a:pPr>
            <a:r>
              <a:rPr lang="en-US" altLang="zh-CN" sz="1600">
                <a:latin typeface="Times New Roman" panose="02020603050405020304" charset="0"/>
                <a:cs typeface="Times New Roman" panose="02020603050405020304" charset="0"/>
              </a:rPr>
              <a:t>Extracted values are aligned with known terms via multilingual embeddings to ensure consistency. They are added to a knowledge base and validated using IDP-Z3 satisfiability inference. If inconsistencies occur, explanation inference identifies minimal conflicting subsets to trace and resolve rule or data violations.</a:t>
            </a:r>
            <a:endParaRPr lang="en-US" altLang="zh-CN" sz="1600">
              <a:latin typeface="Times New Roman" panose="02020603050405020304" charset="0"/>
              <a:cs typeface="Times New Roman" panose="02020603050405020304" charset="0"/>
            </a:endParaRPr>
          </a:p>
        </p:txBody>
      </p:sp>
      <p:sp>
        <p:nvSpPr>
          <p:cNvPr id="4" name="标题 1"/>
          <p:cNvSpPr>
            <a:spLocks noGrp="1"/>
          </p:cNvSpPr>
          <p:nvPr/>
        </p:nvSpPr>
        <p:spPr>
          <a:xfrm>
            <a:off x="6223000" y="608330"/>
            <a:ext cx="5487670" cy="705485"/>
          </a:xfrm>
          <a:prstGeom prst="rect">
            <a:avLst/>
          </a:prstGeom>
        </p:spPr>
        <p:txBody>
          <a:bodyPr vert="horz" lIns="90000" tIns="46800" rIns="90000" bIns="46800" rtlCol="0" anchor="ctr" anchorCtr="0"/>
          <a:lst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a:lstStyle>
          <a:p>
            <a:r>
              <a:rPr lang="en-US" altLang="zh-CN" sz="1800" b="1">
                <a:latin typeface="Times New Roman" panose="02020603050405020304" charset="0"/>
                <a:cs typeface="Times New Roman" panose="02020603050405020304" charset="0"/>
              </a:rPr>
              <a:t>Dynamic Information Entry Guidance</a:t>
            </a:r>
            <a:endParaRPr lang="en-US" altLang="zh-CN" sz="1800" b="1">
              <a:latin typeface="Times New Roman" panose="02020603050405020304" charset="0"/>
              <a:cs typeface="Times New Roman" panose="02020603050405020304" charset="0"/>
            </a:endParaRPr>
          </a:p>
        </p:txBody>
      </p:sp>
      <p:sp>
        <p:nvSpPr>
          <p:cNvPr id="5" name="文本框 4"/>
          <p:cNvSpPr txBox="1"/>
          <p:nvPr/>
        </p:nvSpPr>
        <p:spPr>
          <a:xfrm>
            <a:off x="1141730" y="4184015"/>
            <a:ext cx="1179830" cy="368300"/>
          </a:xfrm>
          <a:prstGeom prst="rect">
            <a:avLst/>
          </a:prstGeom>
          <a:noFill/>
          <a:ln w="28575" cmpd="sng">
            <a:solidFill>
              <a:schemeClr val="accent1">
                <a:shade val="50000"/>
              </a:schemeClr>
            </a:solidFill>
            <a:prstDash val="solid"/>
          </a:ln>
        </p:spPr>
        <p:txBody>
          <a:bodyPr wrap="square" rtlCol="0">
            <a:spAutoFit/>
          </a:bodyPr>
          <a:p>
            <a:r>
              <a:rPr lang="en-US" altLang="zh-CN"/>
              <a:t>ZIP Code</a:t>
            </a:r>
            <a:endParaRPr lang="en-US" altLang="zh-CN"/>
          </a:p>
        </p:txBody>
      </p:sp>
      <p:sp>
        <p:nvSpPr>
          <p:cNvPr id="6" name="文本框 5"/>
          <p:cNvSpPr txBox="1"/>
          <p:nvPr/>
        </p:nvSpPr>
        <p:spPr>
          <a:xfrm>
            <a:off x="2715895" y="4184015"/>
            <a:ext cx="628015" cy="368300"/>
          </a:xfrm>
          <a:prstGeom prst="rect">
            <a:avLst/>
          </a:prstGeom>
          <a:noFill/>
          <a:ln w="28575" cmpd="sng">
            <a:solidFill>
              <a:schemeClr val="accent1">
                <a:shade val="50000"/>
              </a:schemeClr>
            </a:solidFill>
            <a:prstDash val="solid"/>
          </a:ln>
        </p:spPr>
        <p:txBody>
          <a:bodyPr wrap="square" rtlCol="0">
            <a:spAutoFit/>
          </a:bodyPr>
          <a:p>
            <a:r>
              <a:rPr lang="en-US" altLang="zh-CN"/>
              <a:t>PLZ</a:t>
            </a:r>
            <a:endParaRPr lang="en-US" altLang="zh-CN"/>
          </a:p>
        </p:txBody>
      </p:sp>
      <p:sp>
        <p:nvSpPr>
          <p:cNvPr id="7" name="文本框 6"/>
          <p:cNvSpPr txBox="1"/>
          <p:nvPr/>
        </p:nvSpPr>
        <p:spPr>
          <a:xfrm>
            <a:off x="1572895" y="5266055"/>
            <a:ext cx="1492885" cy="368300"/>
          </a:xfrm>
          <a:prstGeom prst="rect">
            <a:avLst/>
          </a:prstGeom>
          <a:noFill/>
          <a:ln w="28575" cmpd="sng">
            <a:solidFill>
              <a:schemeClr val="accent1">
                <a:shade val="50000"/>
              </a:schemeClr>
            </a:solidFill>
            <a:prstDash val="solid"/>
          </a:ln>
        </p:spPr>
        <p:txBody>
          <a:bodyPr wrap="square" rtlCol="0">
            <a:spAutoFit/>
          </a:bodyPr>
          <a:p>
            <a:r>
              <a:rPr lang="en-US" altLang="zh-CN"/>
              <a:t>Postal Code</a:t>
            </a:r>
            <a:endParaRPr lang="en-US" altLang="zh-CN"/>
          </a:p>
        </p:txBody>
      </p:sp>
      <p:cxnSp>
        <p:nvCxnSpPr>
          <p:cNvPr id="8" name="直接箭头连接符 7"/>
          <p:cNvCxnSpPr>
            <a:stCxn id="5" idx="2"/>
          </p:cNvCxnSpPr>
          <p:nvPr/>
        </p:nvCxnSpPr>
        <p:spPr>
          <a:xfrm>
            <a:off x="1731645" y="4552315"/>
            <a:ext cx="262890" cy="6985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9" name="直接箭头连接符 8"/>
          <p:cNvCxnSpPr>
            <a:stCxn id="6" idx="2"/>
          </p:cNvCxnSpPr>
          <p:nvPr/>
        </p:nvCxnSpPr>
        <p:spPr>
          <a:xfrm flipH="1">
            <a:off x="2716530" y="4552315"/>
            <a:ext cx="313690" cy="70612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10" name="图片 9"/>
          <p:cNvPicPr>
            <a:picLocks noChangeAspect="1"/>
          </p:cNvPicPr>
          <p:nvPr/>
        </p:nvPicPr>
        <p:blipFill>
          <a:blip r:embed="rId1"/>
          <a:stretch>
            <a:fillRect/>
          </a:stretch>
        </p:blipFill>
        <p:spPr>
          <a:xfrm>
            <a:off x="7376160" y="4110355"/>
            <a:ext cx="2948305" cy="2084705"/>
          </a:xfrm>
          <a:prstGeom prst="rect">
            <a:avLst/>
          </a:prstGeom>
        </p:spPr>
      </p:pic>
      <p:sp>
        <p:nvSpPr>
          <p:cNvPr id="11" name="文本框 10"/>
          <p:cNvSpPr txBox="1"/>
          <p:nvPr/>
        </p:nvSpPr>
        <p:spPr>
          <a:xfrm>
            <a:off x="6344285" y="1641475"/>
            <a:ext cx="4987290" cy="2061210"/>
          </a:xfrm>
          <a:prstGeom prst="rect">
            <a:avLst/>
          </a:prstGeom>
          <a:noFill/>
        </p:spPr>
        <p:txBody>
          <a:bodyPr wrap="square" rtlCol="0">
            <a:spAutoFit/>
          </a:bodyPr>
          <a:p>
            <a:r>
              <a:rPr lang="en-US" altLang="zh-CN" sz="1600" spc="150">
                <a:solidFill>
                  <a:schemeClr val="tx1">
                    <a:lumMod val="65000"/>
                    <a:lumOff val="35000"/>
                  </a:schemeClr>
                </a:solidFill>
                <a:uFillTx/>
                <a:latin typeface="Times New Roman" panose="02020603050405020304" charset="0"/>
                <a:cs typeface="Times New Roman" panose="02020603050405020304" charset="0"/>
              </a:rPr>
              <a:t>The same rule knowledge base can also be utilized to guide users during information entry,by leveraging IDP-Z3’s propagation inference task to dynamically derive all logical consequences of the inputs provided so far. Although not fully  implemented, a prototype interface based on the IDP-Z3 Interactive Consultant demonstrates thisfunctionality.</a:t>
            </a:r>
            <a:endParaRPr lang="en-US" altLang="zh-CN" sz="1600" spc="150">
              <a:solidFill>
                <a:schemeClr val="tx1">
                  <a:lumMod val="65000"/>
                  <a:lumOff val="35000"/>
                </a:schemeClr>
              </a:solidFill>
              <a:uFillTx/>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Consistent Information Extraction</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en-US" altLang="zh-CN">
                <a:solidFill>
                  <a:schemeClr val="tx1"/>
                </a:solidFill>
                <a:latin typeface="Times New Roman" panose="02020603050405020304" charset="0"/>
                <a:cs typeface="Times New Roman" panose="02020603050405020304" charset="0"/>
              </a:rPr>
              <a:t>First, the MLLM is instructed to return at least two possible values per field instead of a single value.</a:t>
            </a:r>
            <a:endParaRPr lang="en-US" altLang="zh-CN">
              <a:solidFill>
                <a:schemeClr val="tx1"/>
              </a:solidFill>
              <a:latin typeface="Times New Roman" panose="02020603050405020304" charset="0"/>
              <a:cs typeface="Times New Roman" panose="02020603050405020304" charset="0"/>
            </a:endParaRPr>
          </a:p>
          <a:p>
            <a:pPr marL="0" indent="0">
              <a:buNone/>
            </a:pPr>
            <a:endParaRPr lang="en-US" altLang="zh-CN">
              <a:solidFill>
                <a:schemeClr val="tx1"/>
              </a:solidFill>
              <a:latin typeface="Times New Roman" panose="02020603050405020304" charset="0"/>
              <a:cs typeface="Times New Roman" panose="02020603050405020304" charset="0"/>
            </a:endParaRPr>
          </a:p>
          <a:p>
            <a:pPr marL="0" indent="0">
              <a:buNone/>
            </a:pPr>
            <a:r>
              <a:rPr lang="en-US" altLang="zh-CN">
                <a:solidFill>
                  <a:schemeClr val="tx1"/>
                </a:solidFill>
                <a:latin typeface="Times New Roman" panose="02020603050405020304" charset="0"/>
                <a:cs typeface="Times New Roman" panose="02020603050405020304" charset="0"/>
              </a:rPr>
              <a:t>Next, to attach a notion of certainty to each extracted value, we extract the token probabilities from the model’s output.</a:t>
            </a:r>
            <a:endParaRPr lang="en-US" altLang="zh-CN">
              <a:solidFill>
                <a:schemeClr val="tx1"/>
              </a:solidFill>
              <a:latin typeface="Times New Roman" panose="02020603050405020304" charset="0"/>
              <a:cs typeface="Times New Roman" panose="02020603050405020304" charset="0"/>
            </a:endParaRPr>
          </a:p>
          <a:p>
            <a:pPr marL="0" indent="0">
              <a:buNone/>
            </a:pPr>
            <a:endParaRPr lang="en-US" altLang="zh-CN">
              <a:solidFill>
                <a:schemeClr val="tx1"/>
              </a:solidFill>
              <a:latin typeface="Times New Roman" panose="02020603050405020304" charset="0"/>
              <a:cs typeface="Times New Roman" panose="02020603050405020304" charset="0"/>
            </a:endParaRPr>
          </a:p>
          <a:p>
            <a:pPr marL="0" indent="0">
              <a:buNone/>
            </a:pPr>
            <a:r>
              <a:rPr lang="en-US" altLang="zh-CN">
                <a:solidFill>
                  <a:schemeClr val="tx1"/>
                </a:solidFill>
                <a:latin typeface="Times New Roman" panose="02020603050405020304" charset="0"/>
                <a:cs typeface="Times New Roman" panose="02020603050405020304" charset="0"/>
              </a:rPr>
              <a:t>We defined three logit-based strategies to estimate the certainty of each extracted value:</a:t>
            </a:r>
            <a:endParaRPr lang="en-US" altLang="zh-CN">
              <a:solidFill>
                <a:schemeClr val="tx1"/>
              </a:solidFill>
              <a:latin typeface="Times New Roman" panose="02020603050405020304" charset="0"/>
              <a:cs typeface="Times New Roman" panose="02020603050405020304" charset="0"/>
            </a:endParaRPr>
          </a:p>
          <a:p>
            <a:pPr marL="0" indent="0">
              <a:buNone/>
            </a:pPr>
            <a:r>
              <a:rPr lang="en-US" altLang="zh-CN">
                <a:solidFill>
                  <a:schemeClr val="tx1"/>
                </a:solidFill>
                <a:latin typeface="Times New Roman" panose="02020603050405020304" charset="0"/>
                <a:cs typeface="Times New Roman" panose="02020603050405020304" charset="0"/>
              </a:rPr>
              <a:t>• The </a:t>
            </a:r>
            <a:r>
              <a:rPr lang="en-US" altLang="zh-CN" b="1">
                <a:solidFill>
                  <a:schemeClr val="tx1"/>
                </a:solidFill>
                <a:latin typeface="Times New Roman" panose="02020603050405020304" charset="0"/>
                <a:cs typeface="Times New Roman" panose="02020603050405020304" charset="0"/>
              </a:rPr>
              <a:t>probability of the first token</a:t>
            </a:r>
            <a:r>
              <a:rPr lang="en-US" altLang="zh-CN">
                <a:solidFill>
                  <a:schemeClr val="tx1"/>
                </a:solidFill>
                <a:latin typeface="Times New Roman" panose="02020603050405020304" charset="0"/>
                <a:cs typeface="Times New Roman" panose="02020603050405020304" charset="0"/>
              </a:rPr>
              <a:t> in the returned value.</a:t>
            </a:r>
            <a:endParaRPr lang="en-US" altLang="zh-CN">
              <a:solidFill>
                <a:schemeClr val="tx1"/>
              </a:solidFill>
              <a:latin typeface="Times New Roman" panose="02020603050405020304" charset="0"/>
              <a:cs typeface="Times New Roman" panose="02020603050405020304" charset="0"/>
            </a:endParaRPr>
          </a:p>
          <a:p>
            <a:pPr marL="0" indent="0">
              <a:buNone/>
            </a:pPr>
            <a:r>
              <a:rPr lang="en-US" altLang="zh-CN">
                <a:solidFill>
                  <a:schemeClr val="tx1"/>
                </a:solidFill>
                <a:latin typeface="Times New Roman" panose="02020603050405020304" charset="0"/>
                <a:cs typeface="Times New Roman" panose="02020603050405020304" charset="0"/>
              </a:rPr>
              <a:t>• The </a:t>
            </a:r>
            <a:r>
              <a:rPr lang="en-US" altLang="zh-CN" b="1">
                <a:solidFill>
                  <a:schemeClr val="tx1"/>
                </a:solidFill>
                <a:latin typeface="Times New Roman" panose="02020603050405020304" charset="0"/>
                <a:cs typeface="Times New Roman" panose="02020603050405020304" charset="0"/>
              </a:rPr>
              <a:t>maximum token probability</a:t>
            </a:r>
            <a:r>
              <a:rPr lang="en-US" altLang="zh-CN">
                <a:solidFill>
                  <a:schemeClr val="tx1"/>
                </a:solidFill>
                <a:latin typeface="Times New Roman" panose="02020603050405020304" charset="0"/>
                <a:cs typeface="Times New Roman" panose="02020603050405020304" charset="0"/>
              </a:rPr>
              <a:t> of a token in the returned value.</a:t>
            </a:r>
            <a:endParaRPr lang="en-US" altLang="zh-CN">
              <a:solidFill>
                <a:schemeClr val="tx1"/>
              </a:solidFill>
              <a:latin typeface="Times New Roman" panose="02020603050405020304" charset="0"/>
              <a:cs typeface="Times New Roman" panose="02020603050405020304" charset="0"/>
            </a:endParaRPr>
          </a:p>
          <a:p>
            <a:pPr marL="0" indent="0">
              <a:buNone/>
            </a:pPr>
            <a:r>
              <a:rPr lang="en-US" altLang="zh-CN">
                <a:solidFill>
                  <a:schemeClr val="tx1"/>
                </a:solidFill>
                <a:latin typeface="Times New Roman" panose="02020603050405020304" charset="0"/>
                <a:cs typeface="Times New Roman" panose="02020603050405020304" charset="0"/>
              </a:rPr>
              <a:t>• The </a:t>
            </a:r>
            <a:r>
              <a:rPr lang="en-US" altLang="zh-CN" b="1">
                <a:solidFill>
                  <a:schemeClr val="tx1"/>
                </a:solidFill>
                <a:latin typeface="Times New Roman" panose="02020603050405020304" charset="0"/>
                <a:cs typeface="Times New Roman" panose="02020603050405020304" charset="0"/>
              </a:rPr>
              <a:t>average token probability</a:t>
            </a:r>
            <a:r>
              <a:rPr lang="en-US" altLang="zh-CN">
                <a:solidFill>
                  <a:schemeClr val="tx1"/>
                </a:solidFill>
                <a:latin typeface="Times New Roman" panose="02020603050405020304" charset="0"/>
                <a:cs typeface="Times New Roman" panose="02020603050405020304" charset="0"/>
              </a:rPr>
              <a:t> across all tokens in the returned value.</a:t>
            </a:r>
            <a:endParaRPr lang="en-US" altLang="zh-CN">
              <a:solidFill>
                <a:schemeClr val="tx1"/>
              </a:solidFill>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rcRect b="25802"/>
          <a:stretch>
            <a:fillRect/>
          </a:stretch>
        </p:blipFill>
        <p:spPr>
          <a:xfrm>
            <a:off x="1769110" y="4509135"/>
            <a:ext cx="7890510" cy="2157730"/>
          </a:xfrm>
          <a:prstGeom prst="rect">
            <a:avLst/>
          </a:prstGeom>
        </p:spPr>
      </p:pic>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Experiment</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608330" y="1313815"/>
            <a:ext cx="10834370" cy="3514725"/>
          </a:xfrm>
        </p:spPr>
        <p:txBody>
          <a:bodyPr/>
          <a:p>
            <a:pPr marL="0" indent="0">
              <a:buNone/>
            </a:pPr>
            <a:r>
              <a:rPr lang="en-US" altLang="zh-CN">
                <a:latin typeface="Times New Roman" panose="02020603050405020304" charset="0"/>
                <a:cs typeface="Times New Roman" panose="02020603050405020304" charset="0"/>
              </a:rPr>
              <a:t>• Scenario 1: A detailed company registration form from the Belgian National Registry, similar to the running example.</a:t>
            </a: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 Scenario 2: A Dutch-language variant of the registration form, with requested fields in Dutch, testing the multilingual capabilities of the system.</a:t>
            </a: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 Scenario 3: The Dutch form from Scenario 2, but with extraction fields specified in English, testing cross-lingual mapping capabilities.</a:t>
            </a: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 Scenario 4 &amp; 5: A legal document outlining corporate governance structures and a personal loan application form, testing the approach robustness to different layouts and domains.</a:t>
            </a:r>
            <a:endParaRPr lang="en-US" altLang="zh-CN">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2841695"/>
            <a:ext cx="10969200" cy="705600"/>
          </a:xfrm>
        </p:spPr>
        <p:txBody>
          <a:bodyPr>
            <a:noAutofit/>
          </a:bodyPr>
          <a:p>
            <a:pPr algn="ctr"/>
            <a:r>
              <a:rPr lang="en-US" altLang="zh-CN" sz="8800"/>
              <a:t>Discussion</a:t>
            </a:r>
            <a:endParaRPr lang="en-US" altLang="zh-CN" sz="8800"/>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4518</Words>
  <Application>WPS 演示</Application>
  <PresentationFormat>宽屏</PresentationFormat>
  <Paragraphs>70</Paragraphs>
  <Slides>9</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Wingdings</vt:lpstr>
      <vt:lpstr>Microsoft YaHei</vt:lpstr>
      <vt:lpstr>Arial Unicode MS</vt:lpstr>
      <vt:lpstr>Calibri</vt:lpstr>
      <vt:lpstr>Times New Roman</vt:lpstr>
      <vt:lpstr>WPS</vt:lpstr>
      <vt:lpstr>PowerPoint 演示文稿</vt:lpstr>
      <vt:lpstr>PowerPoint 演示文稿</vt:lpstr>
      <vt:lpstr>Form-Filler</vt:lpstr>
      <vt:lpstr>Form-Filler</vt:lpstr>
      <vt:lpstr>FO(·) and declarative knowledge base</vt:lpstr>
      <vt:lpstr>Form Compliance Validation</vt:lpstr>
      <vt:lpstr>PowerPoint 演示文稿</vt:lpstr>
      <vt:lpstr>Consistent Information Extraction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ZhouZhenyu</cp:lastModifiedBy>
  <cp:revision>156</cp:revision>
  <dcterms:created xsi:type="dcterms:W3CDTF">2019-06-19T02:08:00Z</dcterms:created>
  <dcterms:modified xsi:type="dcterms:W3CDTF">2025-04-10T13:50:19Z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2052-12.1.0.20784</vt:lpwstr>
  </property>
  <property fmtid="{D5CDD505-2E9C-101B-9397-08002B2CF9AE}" pid="3" name="ICV">
    <vt:lpwstr>DEF5379FEF874D4088781C7BD50F1AEF_11</vt:lpwstr>
  </property>
</Properties>
</file>