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35" y="1037590"/>
            <a:ext cx="12085955" cy="2390775"/>
          </a:xfrm>
        </p:spPr>
        <p:txBody>
          <a:bodyPr>
            <a:normAutofit fontScale="90000"/>
          </a:bodyPr>
          <a:p>
            <a:r>
              <a:rPr lang="en-US" altLang="zh-CN"/>
              <a:t>Using Reward Machines for High-Level Task Specification and Decomposition in Reinforcement Learning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6195" y="3536315"/>
            <a:ext cx="10144760" cy="1553845"/>
          </a:xfrm>
        </p:spPr>
        <p:txBody>
          <a:bodyPr/>
          <a:p>
            <a:r>
              <a:rPr lang="en-US" altLang="zh-CN"/>
              <a:t>Rodrigo Toro Icarte, Toryn Q. Klassen, Richard Valenzano, Sheila A. McIlraith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2455" y="4379595"/>
            <a:ext cx="5100320" cy="2388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07525" y="4843145"/>
            <a:ext cx="2145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Mohan Li</a:t>
            </a:r>
            <a:endParaRPr lang="en-US" altLang="zh-CN"/>
          </a:p>
          <a:p>
            <a:r>
              <a:rPr lang="en-US" altLang="zh-CN"/>
              <a:t>2025-04-18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5080"/>
            <a:ext cx="10515600" cy="5323205"/>
          </a:xfrm>
        </p:spPr>
        <p:txBody>
          <a:bodyPr/>
          <a:p>
            <a:r>
              <a:rPr lang="en-US" altLang="zh-CN"/>
              <a:t>background:</a:t>
            </a:r>
            <a:endParaRPr lang="en-US" altLang="zh-CN"/>
          </a:p>
          <a:p>
            <a:pPr lvl="1"/>
            <a:r>
              <a:rPr lang="en-US" altLang="zh-CN"/>
              <a:t>the agent does not have access to the environment model</a:t>
            </a:r>
            <a:endParaRPr lang="en-US" altLang="zh-CN"/>
          </a:p>
          <a:p>
            <a:pPr lvl="1"/>
            <a:r>
              <a:rPr lang="en-US" altLang="zh-CN"/>
              <a:t>a programmed reward function is given as a black box to the agent</a:t>
            </a:r>
            <a:endParaRPr lang="en-US" altLang="zh-CN"/>
          </a:p>
          <a:p>
            <a:r>
              <a:rPr lang="en-US" altLang="zh-CN"/>
              <a:t>idea:</a:t>
            </a:r>
            <a:endParaRPr lang="en-US" altLang="zh-CN"/>
          </a:p>
          <a:p>
            <a:pPr lvl="1"/>
            <a:r>
              <a:rPr lang="en-US" altLang="zh-CN" sz="2400"/>
              <a:t>use the specification of the reward function to decompose the problem and speed up learning</a:t>
            </a:r>
            <a:endParaRPr lang="en-US" altLang="zh-CN"/>
          </a:p>
          <a:p>
            <a:r>
              <a:rPr lang="en-US" altLang="zh-CN"/>
              <a:t>contributions:</a:t>
            </a:r>
            <a:endParaRPr lang="en-US" altLang="zh-CN"/>
          </a:p>
          <a:p>
            <a:pPr lvl="1"/>
            <a:r>
              <a:rPr lang="en-US" altLang="zh-CN"/>
              <a:t>Reward Machine-decompose different reward functions in flexible ways</a:t>
            </a:r>
            <a:endParaRPr lang="en-US" altLang="zh-CN"/>
          </a:p>
          <a:p>
            <a:pPr lvl="1"/>
            <a:r>
              <a:rPr lang="en-US" altLang="zh-CN"/>
              <a:t>QRM- learns one subpolicy per state in the RM and uses off-policy learning to train each subpolicy in parallel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5310" y="365125"/>
            <a:ext cx="4420870" cy="3764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95" y="599440"/>
            <a:ext cx="3728085" cy="4184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4380" y="4130040"/>
            <a:ext cx="4920615" cy="2356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S: a set of environment states</a:t>
            </a:r>
            <a:endParaRPr lang="en-US" altLang="zh-CN" sz="2400"/>
          </a:p>
          <a:p>
            <a:r>
              <a:rPr lang="en-US" altLang="zh-CN" sz="2400"/>
              <a:t>P: a set of relevant high-level events</a:t>
            </a:r>
            <a:endParaRPr lang="en-US" altLang="zh-CN" sz="2400"/>
          </a:p>
          <a:p>
            <a:r>
              <a:rPr lang="en-US" altLang="zh-CN" sz="2400"/>
              <a:t>σt: a truth assignment</a:t>
            </a:r>
            <a:endParaRPr lang="zh-CN" altLang="en-US" sz="2400"/>
          </a:p>
          <a:p>
            <a:r>
              <a:rPr lang="en-US" altLang="zh-CN" sz="2400"/>
              <a:t>U: a finite set of states</a:t>
            </a:r>
            <a:endParaRPr lang="en-US" altLang="zh-CN" sz="2400"/>
          </a:p>
          <a:p>
            <a:r>
              <a:rPr lang="en-US" altLang="zh-CN" sz="2400"/>
              <a:t>δu: the state-transition function</a:t>
            </a:r>
            <a:endParaRPr lang="en-US" altLang="zh-CN" sz="2400"/>
          </a:p>
          <a:p>
            <a:r>
              <a:rPr lang="en-US" altLang="zh-CN" sz="2400"/>
              <a:t>δr: the reward-transition function</a:t>
            </a:r>
            <a:endParaRPr lang="en-US" altLang="zh-CN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585" y="5638800"/>
            <a:ext cx="2476500" cy="311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950" y="5950585"/>
            <a:ext cx="2477135" cy="5467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090" y="1198880"/>
            <a:ext cx="2999105" cy="3807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5765" y="474980"/>
            <a:ext cx="2089785" cy="73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/>
              <a:t>MDPRM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2335530" y="1302385"/>
            <a:ext cx="9462770" cy="922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a labelling function which assigns truth calues to the symbols in P given an environment state</a:t>
            </a:r>
            <a:endParaRPr lang="en-US" altLang="zh-CN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1505585"/>
            <a:ext cx="1769745" cy="3282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35" y="2492375"/>
            <a:ext cx="8902065" cy="537210"/>
          </a:xfrm>
          <a:prstGeom prst="rect">
            <a:avLst/>
          </a:prstGeom>
        </p:spPr>
      </p:pic>
      <p:sp>
        <p:nvSpPr>
          <p:cNvPr id="10" name="左大括号 9"/>
          <p:cNvSpPr/>
          <p:nvPr/>
        </p:nvSpPr>
        <p:spPr>
          <a:xfrm rot="16200000">
            <a:off x="5740400" y="2390775"/>
            <a:ext cx="173990" cy="159639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16200000">
            <a:off x="9053195" y="2151380"/>
            <a:ext cx="173990" cy="20751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47665" y="3348355"/>
            <a:ext cx="929640" cy="431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MDP</a:t>
            </a:r>
            <a:endParaRPr lang="en-US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8907145" y="3348355"/>
            <a:ext cx="699135" cy="439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RM</a:t>
            </a:r>
            <a:endParaRPr lang="en-US" altLang="zh-CN" sz="24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" y="3924935"/>
            <a:ext cx="6035040" cy="25711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115175" y="3924935"/>
            <a:ext cx="4861560" cy="2435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RM can express:</a:t>
            </a:r>
            <a:endParaRPr lang="en-US" altLang="zh-CN" sz="2800"/>
          </a:p>
          <a:p>
            <a:r>
              <a:rPr lang="en-US" altLang="zh-CN" sz="2800"/>
              <a:t>-any Markovian reward functions</a:t>
            </a:r>
            <a:endParaRPr lang="en-US" altLang="zh-CN" sz="2800"/>
          </a:p>
          <a:p>
            <a:r>
              <a:rPr lang="en-US" altLang="zh-CN" sz="2800"/>
              <a:t>-some non-Markovian reward functions</a:t>
            </a:r>
            <a:endParaRPr lang="en-US" altLang="zh-CN" sz="2800"/>
          </a:p>
        </p:txBody>
      </p:sp>
      <p:sp>
        <p:nvSpPr>
          <p:cNvPr id="21" name="文本框 20"/>
          <p:cNvSpPr txBox="1"/>
          <p:nvPr/>
        </p:nvSpPr>
        <p:spPr>
          <a:xfrm>
            <a:off x="2495550" y="564515"/>
            <a:ext cx="9480550" cy="544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idea: replace the standard reward function in an MDP by a reward machine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370840"/>
            <a:ext cx="11349990" cy="3604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9570" y="4364355"/>
            <a:ext cx="98698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task 1: bring coffee to the office without breaking any decoration</a:t>
            </a:r>
            <a:endParaRPr lang="en-US" altLang="zh-CN" sz="2800"/>
          </a:p>
          <a:p>
            <a:r>
              <a:rPr lang="en-US" altLang="zh-CN" sz="2800"/>
              <a:t>task 2: patrol locations A,B,C,D in order</a:t>
            </a:r>
            <a:endParaRPr lang="en-US" altLang="zh-CN" sz="2800"/>
          </a:p>
          <a:p>
            <a:r>
              <a:rPr lang="en-US" altLang="zh-CN" sz="2800"/>
              <a:t>task 3: deliver a coffee and the mail to the office</a:t>
            </a:r>
            <a:endParaRPr lang="en-US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395" y="176530"/>
            <a:ext cx="8542020" cy="991870"/>
          </a:xfrm>
        </p:spPr>
        <p:txBody>
          <a:bodyPr/>
          <a:p>
            <a:r>
              <a:rPr lang="en-US" altLang="zh-CN" sz="4000"/>
              <a:t>Q-learning for Reward Machines(QRM)</a:t>
            </a:r>
            <a:endParaRPr lang="en-US" altLang="zh-CN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" y="950595"/>
            <a:ext cx="4538980" cy="5730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0985" y="1102360"/>
            <a:ext cx="6343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goal: learn an optimal policy for each of the tasks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5340985" y="1825625"/>
            <a:ext cx="6168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∑: a list of reward machines over P</a:t>
            </a:r>
            <a:endParaRPr lang="en-US" altLang="zh-CN" sz="2000"/>
          </a:p>
          <a:p>
            <a:r>
              <a:rPr lang="en-US" altLang="zh-CN" sz="2000"/>
              <a:t>Q stores q-functions</a:t>
            </a:r>
            <a:endParaRPr lang="en-US" altLang="zh-CN" sz="2000" strike="sngStrike"/>
          </a:p>
        </p:txBody>
      </p:sp>
      <p:sp>
        <p:nvSpPr>
          <p:cNvPr id="7" name="文本框 6"/>
          <p:cNvSpPr txBox="1"/>
          <p:nvPr/>
        </p:nvSpPr>
        <p:spPr>
          <a:xfrm>
            <a:off x="5340985" y="2795270"/>
            <a:ext cx="63861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1st loop: iterate over the total number of training episodes</a:t>
            </a:r>
            <a:endParaRPr lang="en-US" altLang="zh-CN" sz="2000"/>
          </a:p>
          <a:p>
            <a:r>
              <a:rPr lang="en-US" altLang="zh-CN" sz="2000"/>
              <a:t>2nd loop: run an episode on the current task for a maximum number of steps</a:t>
            </a:r>
            <a:endParaRPr lang="en-US" altLang="zh-CN" sz="2000"/>
          </a:p>
          <a:p>
            <a:r>
              <a:rPr lang="en-US" altLang="zh-CN" sz="2000"/>
              <a:t>3rd loop: learning loop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5340985" y="4269740"/>
            <a:ext cx="58204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advantages:</a:t>
            </a:r>
            <a:endParaRPr lang="en-US" altLang="zh-CN" sz="2000"/>
          </a:p>
          <a:p>
            <a:r>
              <a:rPr lang="en-US" altLang="zh-CN" sz="2000"/>
              <a:t>-does not prune optimal policies when decomposing the task</a:t>
            </a:r>
            <a:endParaRPr lang="en-US" altLang="zh-CN" sz="2000"/>
          </a:p>
          <a:p>
            <a:r>
              <a:rPr lang="en-US" altLang="zh-CN" sz="2000"/>
              <a:t>-learns every sub-task in parallel using off-policy RL</a:t>
            </a:r>
            <a:endParaRPr lang="en-US" altLang="zh-CN" sz="2000"/>
          </a:p>
        </p:txBody>
      </p:sp>
      <p:sp>
        <p:nvSpPr>
          <p:cNvPr id="9" name="文本框 8"/>
          <p:cNvSpPr txBox="1"/>
          <p:nvPr/>
        </p:nvSpPr>
        <p:spPr>
          <a:xfrm>
            <a:off x="5340985" y="5744210"/>
            <a:ext cx="6227445" cy="1004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replace q-learning by Double DQN -&gt; Deep Q-Learning for Reward Machines(DQRM)    continuous state spaces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124460"/>
            <a:ext cx="5741035" cy="1108710"/>
          </a:xfrm>
        </p:spPr>
        <p:txBody>
          <a:bodyPr/>
          <a:p>
            <a:r>
              <a:rPr lang="en-US" altLang="zh-CN" sz="4000"/>
              <a:t>Experimental Evaluation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210" y="1081405"/>
            <a:ext cx="10515600" cy="4351338"/>
          </a:xfrm>
        </p:spPr>
        <p:txBody>
          <a:bodyPr/>
          <a:p>
            <a:r>
              <a:rPr lang="en-US" altLang="zh-CN"/>
              <a:t>baselines</a:t>
            </a:r>
            <a:endParaRPr lang="en-US" altLang="zh-CN"/>
          </a:p>
          <a:p>
            <a:pPr lvl="1"/>
            <a:r>
              <a:rPr lang="en-US" altLang="zh-CN"/>
              <a:t>q-learning(discrete)/Double DQN(continuous)</a:t>
            </a:r>
            <a:endParaRPr lang="en-US" altLang="zh-CN"/>
          </a:p>
          <a:p>
            <a:pPr lvl="1"/>
            <a:r>
              <a:rPr lang="en-US" altLang="zh-CN"/>
              <a:t>option framework(discrete)/DHRL(continuous)</a:t>
            </a:r>
            <a:endParaRPr lang="en-US" altLang="zh-CN"/>
          </a:p>
          <a:p>
            <a:pPr lvl="1"/>
            <a:r>
              <a:rPr lang="en-US" altLang="zh-CN"/>
              <a:t>HRL-RM</a:t>
            </a:r>
            <a:r>
              <a:rPr lang="en-US" altLang="zh-CN">
                <a:sym typeface="+mn-ea"/>
              </a:rPr>
              <a:t>(discrete)/DHRL-RM(continuous)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375" y="2802890"/>
            <a:ext cx="4878070" cy="3234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6600" y="6125210"/>
            <a:ext cx="5863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QRM has the best of the two worlds:learns the optimal policies and leans at a comparable rate th HRL methods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80" y="2657475"/>
            <a:ext cx="4624070" cy="31991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82940" y="6076950"/>
            <a:ext cx="1971675" cy="447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encouraging result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8220" y="2157095"/>
            <a:ext cx="2620010" cy="1162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600"/>
              <a:t>Thanks</a:t>
            </a:r>
            <a:endParaRPr lang="en-US" altLang="zh-CN" sz="6600"/>
          </a:p>
        </p:txBody>
      </p:sp>
      <p:sp>
        <p:nvSpPr>
          <p:cNvPr id="3" name="文本框 2"/>
          <p:cNvSpPr txBox="1"/>
          <p:nvPr/>
        </p:nvSpPr>
        <p:spPr>
          <a:xfrm>
            <a:off x="4698365" y="3429000"/>
            <a:ext cx="3048635" cy="565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criticize and correct</a:t>
            </a:r>
            <a:endParaRPr lang="en-US" altLang="zh-CN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2043</Words>
  <Application>WPS 演示</Application>
  <PresentationFormat>宽屏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李浅元</dc:creator>
  <cp:lastModifiedBy>微信用户</cp:lastModifiedBy>
  <cp:revision>7</cp:revision>
  <dcterms:created xsi:type="dcterms:W3CDTF">2023-08-09T12:44:00Z</dcterms:created>
  <dcterms:modified xsi:type="dcterms:W3CDTF">2025-04-18T05:07:14Z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