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64" r:id="rId5"/>
    <p:sldId id="263" r:id="rId6"/>
    <p:sldId id="269" r:id="rId8"/>
    <p:sldId id="270" r:id="rId9"/>
    <p:sldId id="268" r:id="rId10"/>
    <p:sldId id="283" r:id="rId11"/>
    <p:sldId id="284" r:id="rId12"/>
    <p:sldId id="285" r:id="rId13"/>
    <p:sldId id="288" r:id="rId14"/>
    <p:sldId id="274" r:id="rId15"/>
    <p:sldId id="277" r:id="rId16"/>
    <p:sldId id="271" r:id="rId17"/>
    <p:sldId id="280" r:id="rId18"/>
    <p:sldId id="273" r:id="rId19"/>
    <p:sldId id="272" r:id="rId20"/>
    <p:sldId id="281" r:id="rId21"/>
    <p:sldId id="286" r:id="rId22"/>
    <p:sldId id="28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B3891A"/>
    <a:srgbClr val="FDF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Prolog </a:t>
            </a:r>
            <a:r>
              <a:rPr lang="zh-CN" altLang="en-US"/>
              <a:t>是一门非常简单的语言</a:t>
            </a:r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只有一种语言结构，叫做子句（</a:t>
            </a:r>
            <a:r>
              <a:rPr lang="en-US" altLang="zh-CN"/>
              <a:t>clause</a:t>
            </a:r>
            <a:r>
              <a:rPr lang="zh-CN" altLang="en-US"/>
              <a:t>）。，如何图中的</a:t>
            </a:r>
            <a:r>
              <a:rPr lang="en-US" altLang="zh-CN"/>
              <a:t>Head </a:t>
            </a:r>
            <a:r>
              <a:rPr lang="zh-CN" altLang="en-US"/>
              <a:t>和</a:t>
            </a:r>
            <a:r>
              <a:rPr lang="en-US" altLang="zh-CN"/>
              <a:t> Body</a:t>
            </a:r>
            <a:r>
              <a:rPr lang="zh-CN" altLang="en-US"/>
              <a:t>（关于这个项是什么我们之后再细说）。意思是：如果</a:t>
            </a:r>
            <a:r>
              <a:rPr lang="en-US" altLang="zh-CN"/>
              <a:t> `Body` </a:t>
            </a:r>
            <a:r>
              <a:rPr lang="zh-CN" altLang="en-US"/>
              <a:t>成立，那么</a:t>
            </a:r>
            <a:r>
              <a:rPr lang="en-US" altLang="zh-CN"/>
              <a:t> `Head` </a:t>
            </a:r>
            <a:r>
              <a:rPr lang="zh-CN" altLang="en-US"/>
              <a:t>成立。中缀操作符</a:t>
            </a:r>
            <a:r>
              <a:rPr lang="en-US" altLang="zh-CN"/>
              <a:t> `(:-)/2` </a:t>
            </a:r>
            <a:r>
              <a:rPr lang="zh-CN" altLang="en-US"/>
              <a:t>表示从右到左的箭头，即</a:t>
            </a:r>
            <a:r>
              <a:rPr lang="en-US" altLang="zh-CN"/>
              <a:t> ←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是一门图灵完备的编程语言。一种用</a:t>
            </a:r>
            <a:r>
              <a:rPr lang="en-US" altLang="zh-CN"/>
              <a:t> Prolog </a:t>
            </a:r>
            <a:r>
              <a:rPr lang="zh-CN" altLang="en-US"/>
              <a:t>实现图灵机的方式是：用子句来描述机器在不同状态之间的关系。例如：</a:t>
            </a:r>
            <a:r>
              <a:rPr lang="en-US" altLang="zh-CN"/>
              <a:t>“</a:t>
            </a:r>
            <a:r>
              <a:rPr lang="zh-CN" altLang="en-US"/>
              <a:t>如果当前状态为</a:t>
            </a:r>
            <a:r>
              <a:rPr lang="en-US" altLang="zh-CN"/>
              <a:t> S₀</a:t>
            </a:r>
            <a:r>
              <a:rPr lang="zh-CN" altLang="en-US"/>
              <a:t>，磁带头下的符号为</a:t>
            </a:r>
            <a:r>
              <a:rPr lang="en-US" altLang="zh-CN"/>
              <a:t> T</a:t>
            </a:r>
            <a:r>
              <a:rPr lang="zh-CN" altLang="en-US"/>
              <a:t>，</a:t>
            </a:r>
            <a:r>
              <a:rPr lang="en-US" altLang="zh-CN"/>
              <a:t>……</a:t>
            </a:r>
            <a:r>
              <a:rPr lang="zh-CN" altLang="en-US"/>
              <a:t>那么下一个状态为</a:t>
            </a:r>
            <a:r>
              <a:rPr lang="en-US" altLang="zh-CN"/>
              <a:t> S”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是一门声明式语言</a:t>
            </a:r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是声明式语言。这意味着我们关注</a:t>
            </a:r>
            <a:r>
              <a:rPr lang="en-US" altLang="zh-CN"/>
              <a:t>“</a:t>
            </a:r>
            <a:r>
              <a:rPr lang="zh-CN" altLang="en-US"/>
              <a:t>我们想要的是什么</a:t>
            </a:r>
            <a:r>
              <a:rPr lang="en-US" altLang="zh-CN"/>
              <a:t>”</a:t>
            </a:r>
            <a:r>
              <a:rPr lang="zh-CN" altLang="en-US"/>
              <a:t>，而不是</a:t>
            </a:r>
            <a:r>
              <a:rPr lang="en-US" altLang="zh-CN"/>
              <a:t>“</a:t>
            </a:r>
            <a:r>
              <a:rPr lang="zh-CN" altLang="en-US"/>
              <a:t>怎么去做</a:t>
            </a:r>
            <a:r>
              <a:rPr lang="en-US" altLang="zh-CN"/>
              <a:t>”</a:t>
            </a:r>
            <a:r>
              <a:rPr lang="zh-CN" altLang="en-US"/>
              <a:t>。我们表达我们希望求解的目标具备哪些条件，而不太关心系统如何找到这些解。</a:t>
            </a:r>
            <a:endParaRPr lang="en-US" altLang="zh-CN"/>
          </a:p>
          <a:p>
            <a:r>
              <a:rPr lang="zh-CN" altLang="zh-CN"/>
              <a:t>这种声明式的特性使得我们能写出非常简洁、清晰而又通用的定义。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是一门逻辑编程语言</a:t>
            </a:r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紧紧根植于逻辑之中。</a:t>
            </a:r>
            <a:endParaRPr lang="en-US" altLang="zh-CN"/>
          </a:p>
          <a:p>
            <a:r>
              <a:rPr lang="zh-CN" altLang="zh-CN"/>
              <a:t>一个纯粹的</a:t>
            </a:r>
            <a:r>
              <a:rPr lang="en-US" altLang="zh-CN"/>
              <a:t> Prolog </a:t>
            </a:r>
            <a:r>
              <a:rPr lang="zh-CN" altLang="en-US"/>
              <a:t>程序由一组</a:t>
            </a:r>
            <a:r>
              <a:rPr lang="en-US" altLang="zh-CN"/>
              <a:t>Horn </a:t>
            </a:r>
            <a:r>
              <a:rPr lang="zh-CN" altLang="en-US"/>
              <a:t>子句构成，其执行可以视作是归结（</a:t>
            </a:r>
            <a:r>
              <a:rPr lang="en-US" altLang="zh-CN"/>
              <a:t>resolution</a:t>
            </a:r>
            <a:r>
              <a:rPr lang="zh-CN" altLang="en-US"/>
              <a:t>）的一种特例。</a:t>
            </a:r>
            <a:endParaRPr lang="en-US" altLang="zh-CN"/>
          </a:p>
          <a:p>
            <a:r>
              <a:rPr lang="en-US" altLang="zh-CN"/>
              <a:t>Horn</a:t>
            </a:r>
            <a:r>
              <a:rPr lang="zh-CN" altLang="en-US"/>
              <a:t>子句：霍恩子句（</a:t>
            </a:r>
            <a:r>
              <a:rPr lang="en-US" altLang="zh-CN"/>
              <a:t>Horn Clause</a:t>
            </a:r>
            <a:r>
              <a:rPr lang="zh-CN" altLang="en-US"/>
              <a:t>）是带有最多一个肯定文字的子句</a:t>
            </a:r>
            <a:r>
              <a:rPr lang="en-US" altLang="zh-CN"/>
              <a:t>(</a:t>
            </a:r>
            <a:r>
              <a:rPr lang="zh-CN" altLang="en-US"/>
              <a:t>文字的析取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是一门同像语言（</a:t>
            </a:r>
            <a:r>
              <a:rPr lang="en-US" altLang="zh-CN"/>
              <a:t>Homoiconic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程序本身也是合法的</a:t>
            </a:r>
            <a:r>
              <a:rPr lang="en-US" altLang="zh-CN"/>
              <a:t> Prolog </a:t>
            </a:r>
            <a:r>
              <a:rPr lang="zh-CN" altLang="en-US"/>
              <a:t>项（</a:t>
            </a:r>
            <a:r>
              <a:rPr lang="en-US" altLang="zh-CN"/>
              <a:t>term</a:t>
            </a:r>
            <a:r>
              <a:rPr lang="zh-CN" altLang="en-US"/>
              <a:t>）！</a:t>
            </a:r>
            <a:r>
              <a:rPr lang="en-US" altLang="zh-CN"/>
              <a:t> </a:t>
            </a:r>
            <a:r>
              <a:rPr lang="zh-CN" altLang="en-US"/>
              <a:t>这带来很多优势：你可以轻松地用</a:t>
            </a:r>
            <a:r>
              <a:rPr lang="en-US" altLang="zh-CN"/>
              <a:t> Prolog </a:t>
            </a:r>
            <a:r>
              <a:rPr lang="zh-CN" altLang="en-US"/>
              <a:t>程序分析、转换、甚至解释其他</a:t>
            </a:r>
            <a:r>
              <a:rPr lang="en-US" altLang="zh-CN"/>
              <a:t> Prolog </a:t>
            </a:r>
            <a:r>
              <a:rPr lang="zh-CN" altLang="en-US"/>
              <a:t>程序。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是一门极具动态性的语言</a:t>
            </a:r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程序可以在运行时创建、调用和修改，</a:t>
            </a:r>
            <a:r>
              <a:rPr lang="en-US" altLang="zh-CN"/>
              <a:t>Prolog </a:t>
            </a:r>
            <a:r>
              <a:rPr lang="zh-CN" altLang="en-US"/>
              <a:t>的动态性也使它非常适合编写可扩展的程序</a:t>
            </a:r>
            <a:r>
              <a:rPr lang="en-US" altLang="zh-CN"/>
              <a:t>——</a:t>
            </a:r>
            <a:r>
              <a:rPr lang="zh-CN" altLang="en-US"/>
              <a:t>用户或开发者可以通过添加自定义规则来扩展程序功能。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是一门非常灵活的语言</a:t>
            </a:r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是一门极其灵活的语言。其关系性质使得程序非常通用和灵活。现代</a:t>
            </a:r>
            <a:r>
              <a:rPr lang="en-US" altLang="zh-CN"/>
              <a:t> Prolog </a:t>
            </a:r>
            <a:r>
              <a:rPr lang="zh-CN" altLang="en-US"/>
              <a:t>系统支持从逻辑谜题解答到构建大型应用系统，如网页托管、程序验证、组合优化等。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事实代表一个永远为真的命题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这里展示了两种形式的事实，第一个是原子命题，第二个是一个复合命题，本质上他们都是特殊的规则。可以表示为右边的这样的规则形式。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en-US"/>
          </a:p>
          <a:p>
            <a:r>
              <a:rPr lang="zh-CN" altLang="en-US"/>
              <a:t>求阶乘程序</a:t>
            </a:r>
            <a:endParaRPr lang="en-US" altLang="zh-CN"/>
          </a:p>
          <a:p>
            <a:r>
              <a:rPr lang="en-US" altLang="zh-CN"/>
              <a:t>% </a:t>
            </a:r>
            <a:r>
              <a:rPr lang="zh-CN" altLang="en-US"/>
              <a:t>基本情况：</a:t>
            </a:r>
            <a:r>
              <a:rPr lang="en-US" altLang="zh-CN"/>
              <a:t>0 </a:t>
            </a:r>
            <a:r>
              <a:rPr lang="zh-CN" altLang="en-US"/>
              <a:t>的阶乘是</a:t>
            </a:r>
            <a:r>
              <a:rPr lang="en-US" altLang="zh-CN"/>
              <a:t> 1</a:t>
            </a:r>
            <a:endParaRPr lang="en-US" altLang="zh-CN"/>
          </a:p>
          <a:p>
            <a:r>
              <a:rPr lang="en-US" altLang="zh-CN"/>
              <a:t>% </a:t>
            </a:r>
            <a:r>
              <a:rPr lang="zh-CN" altLang="en-US"/>
              <a:t>递归情况：</a:t>
            </a:r>
            <a:r>
              <a:rPr lang="en-US" altLang="zh-CN"/>
              <a:t>N &gt; 0 </a:t>
            </a:r>
            <a:r>
              <a:rPr lang="zh-CN" altLang="en-US"/>
              <a:t>时，</a:t>
            </a:r>
            <a:r>
              <a:rPr lang="en-US" altLang="zh-CN"/>
              <a:t>F = N * F1</a:t>
            </a:r>
            <a:r>
              <a:rPr lang="zh-CN" altLang="en-US"/>
              <a:t>，</a:t>
            </a:r>
            <a:r>
              <a:rPr lang="en-US" altLang="zh-CN"/>
              <a:t>F1 </a:t>
            </a:r>
            <a:r>
              <a:rPr lang="zh-CN" altLang="en-US"/>
              <a:t>是</a:t>
            </a:r>
            <a:r>
              <a:rPr lang="en-US" altLang="zh-CN"/>
              <a:t> N-1 </a:t>
            </a:r>
            <a:r>
              <a:rPr lang="zh-CN" altLang="en-US"/>
              <a:t>的阶乘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Prolog </a:t>
            </a:r>
            <a:r>
              <a:rPr lang="zh-CN" altLang="en-US"/>
              <a:t>的顶层交互环境（</a:t>
            </a:r>
            <a:r>
              <a:rPr lang="en-US" altLang="zh-CN"/>
              <a:t>toplevel</a:t>
            </a:r>
            <a:r>
              <a:rPr lang="zh-CN" altLang="en-US"/>
              <a:t>）是运行</a:t>
            </a:r>
            <a:r>
              <a:rPr lang="en-US" altLang="zh-CN"/>
              <a:t> Prolog </a:t>
            </a:r>
            <a:r>
              <a:rPr lang="zh-CN" altLang="en-US"/>
              <a:t>程序的主要方式。</a:t>
            </a:r>
            <a:endParaRPr lang="en-US" altLang="zh-CN"/>
          </a:p>
          <a:p>
            <a:r>
              <a:rPr lang="zh-CN" altLang="zh-CN"/>
              <a:t>我们在顶层中通过提交一个</a:t>
            </a:r>
            <a:r>
              <a:rPr lang="en-US" altLang="zh-CN"/>
              <a:t> </a:t>
            </a:r>
            <a:r>
              <a:rPr lang="zh-CN" altLang="en-US"/>
              <a:t>查询</a:t>
            </a:r>
            <a:r>
              <a:rPr lang="en-US" altLang="zh-CN"/>
              <a:t> </a:t>
            </a:r>
            <a:r>
              <a:rPr lang="zh-CN" altLang="en-US"/>
              <a:t>来调用某个</a:t>
            </a:r>
            <a:r>
              <a:rPr lang="en-US" altLang="zh-CN"/>
              <a:t> Prolog </a:t>
            </a:r>
            <a:r>
              <a:rPr lang="zh-CN" altLang="en-US"/>
              <a:t>谓词。</a:t>
            </a:r>
            <a:r>
              <a:rPr lang="en-US" altLang="zh-CN"/>
              <a:t> </a:t>
            </a:r>
            <a:r>
              <a:rPr lang="zh-CN" altLang="en-US"/>
              <a:t>查询是一个任意的</a:t>
            </a:r>
            <a:r>
              <a:rPr lang="en-US" altLang="zh-CN"/>
              <a:t> Prolog </a:t>
            </a:r>
            <a:r>
              <a:rPr lang="zh-CN" altLang="en-US"/>
              <a:t>目标，查询中的变量是存在量化的。我们可以把查询理解为：</a:t>
            </a:r>
            <a:endParaRPr lang="en-US" altLang="zh-CN"/>
          </a:p>
          <a:p>
            <a:r>
              <a:rPr lang="en-US" altLang="zh-CN"/>
              <a:t>“</a:t>
            </a:r>
            <a:r>
              <a:rPr lang="zh-CN" altLang="en-US"/>
              <a:t>是否存在某些情况使得该谓词成立？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顶层会对查询给出一个回答。这个回答是一个与原查询在逻辑上等价的</a:t>
            </a:r>
            <a:r>
              <a:rPr lang="en-US" altLang="zh-CN"/>
              <a:t> Prolog </a:t>
            </a:r>
            <a:r>
              <a:rPr lang="zh-CN" altLang="en-US"/>
              <a:t>目标。</a:t>
            </a:r>
            <a:endParaRPr lang="en-US" altLang="zh-CN"/>
          </a:p>
          <a:p>
            <a:r>
              <a:rPr lang="zh-CN" altLang="zh-CN"/>
              <a:t>请注意：一个目标可能会有多个解。具体实现中，你可以按</a:t>
            </a:r>
            <a:r>
              <a:rPr lang="en-US" altLang="zh-CN"/>
              <a:t> </a:t>
            </a:r>
            <a:r>
              <a:rPr lang="zh-CN" altLang="en-US"/>
              <a:t>空格键</a:t>
            </a:r>
            <a:r>
              <a:rPr lang="en-US" altLang="zh-CN"/>
              <a:t> </a:t>
            </a:r>
            <a:r>
              <a:rPr lang="zh-CN" altLang="en-US"/>
              <a:t>或</a:t>
            </a:r>
            <a:r>
              <a:rPr lang="en-US" altLang="zh-CN"/>
              <a:t> </a:t>
            </a:r>
            <a:r>
              <a:rPr lang="zh-CN" altLang="en-US"/>
              <a:t>分号（</a:t>
            </a:r>
            <a:r>
              <a:rPr lang="en-US" altLang="zh-CN"/>
              <a:t>;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来查看其他解。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回溯搜索</a:t>
            </a:r>
            <a:r>
              <a:rPr lang="en-US" altLang="zh-CN"/>
              <a:t> + </a:t>
            </a:r>
            <a:r>
              <a:rPr lang="zh-CN" altLang="en-US"/>
              <a:t>时间顺序尝试。</a:t>
            </a:r>
            <a:endParaRPr lang="en-US" altLang="zh-CN"/>
          </a:p>
          <a:p>
            <a:r>
              <a:rPr lang="en-US" altLang="zh-CN"/>
              <a:t>Prolog </a:t>
            </a:r>
            <a:r>
              <a:rPr lang="zh-CN" altLang="en-US"/>
              <a:t>是深度优先的，会一个个尝试，直到</a:t>
            </a:r>
            <a:r>
              <a:rPr lang="en-US" altLang="zh-CN"/>
              <a:t> factorial(N, 120) </a:t>
            </a:r>
            <a:r>
              <a:rPr lang="zh-CN" altLang="en-US"/>
              <a:t>成立为真或用尽所有可能。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遇到错误的就回溯</a:t>
            </a:r>
            <a:endParaRPr lang="en-US" altLang="zh-CN"/>
          </a:p>
          <a:p>
            <a:r>
              <a:rPr lang="zh-CN" altLang="zh-CN"/>
              <a:t>当取</a:t>
            </a:r>
            <a:r>
              <a:rPr lang="en-US" altLang="zh-CN"/>
              <a:t>N=1</a:t>
            </a:r>
            <a:r>
              <a:rPr lang="zh-CN" altLang="en-US"/>
              <a:t>时，先匹配规则，然后吧</a:t>
            </a:r>
            <a:r>
              <a:rPr lang="en-US" altLang="zh-CN"/>
              <a:t>N=1</a:t>
            </a:r>
            <a:r>
              <a:rPr lang="zh-CN" altLang="en-US"/>
              <a:t>和</a:t>
            </a:r>
            <a:r>
              <a:rPr lang="en-US" altLang="zh-CN"/>
              <a:t>F=120</a:t>
            </a:r>
            <a:r>
              <a:rPr lang="zh-CN" altLang="en-US"/>
              <a:t>统一进规则中，然后开始递归的运行程序。然后进行归结推理。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可以匹配多个子句：</a:t>
            </a:r>
            <a:endParaRPr lang="en-US" altLang="zh-CN"/>
          </a:p>
          <a:p>
            <a:r>
              <a:rPr lang="zh-CN" altLang="zh-CN"/>
              <a:t>两个</a:t>
            </a:r>
            <a:r>
              <a:rPr lang="en-US" altLang="zh-CN"/>
              <a:t>factorial</a:t>
            </a:r>
            <a:r>
              <a:rPr lang="zh-CN" altLang="en-US"/>
              <a:t>，依次匹配尝试</a:t>
            </a:r>
            <a:endParaRPr lang="en-US" altLang="zh-CN"/>
          </a:p>
          <a:p>
            <a:r>
              <a:rPr lang="zh-CN" altLang="zh-CN"/>
              <a:t>统一机制是双向的：</a:t>
            </a:r>
            <a:endParaRPr lang="en-US" altLang="zh-CN"/>
          </a:p>
          <a:p>
            <a:r>
              <a:rPr lang="zh-CN" altLang="zh-CN"/>
              <a:t>我们可以正向输入也可以反向输入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factorial(5, F).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#= </a:t>
            </a:r>
            <a:r>
              <a:rPr lang="zh-CN" altLang="en-US"/>
              <a:t>是限制符号</a:t>
            </a:r>
            <a:r>
              <a:rPr lang="en-US" altLang="zh-CN"/>
              <a:t>  </a:t>
            </a:r>
            <a:r>
              <a:rPr lang="zh-CN" altLang="en-US"/>
              <a:t>表示</a:t>
            </a:r>
            <a:r>
              <a:rPr lang="en-US" altLang="zh-CN"/>
              <a:t> </a:t>
            </a:r>
            <a:r>
              <a:rPr lang="zh-CN" altLang="en-US"/>
              <a:t>算术表达式两边的值相等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逻辑是一个非常广泛、有趣且充满美感的主题。</a:t>
            </a:r>
            <a:endParaRPr lang="en-US" altLang="zh-CN"/>
          </a:p>
          <a:p>
            <a:r>
              <a:rPr lang="zh-CN" altLang="zh-CN"/>
              <a:t>尽管</a:t>
            </a:r>
            <a:r>
              <a:rPr lang="en-US" altLang="zh-CN"/>
              <a:t>“</a:t>
            </a:r>
            <a:r>
              <a:rPr lang="zh-CN" altLang="en-US"/>
              <a:t>逻辑</a:t>
            </a:r>
            <a:r>
              <a:rPr lang="en-US" altLang="zh-CN"/>
              <a:t>”</a:t>
            </a:r>
            <a:r>
              <a:rPr lang="zh-CN" altLang="en-US"/>
              <a:t>并没有一个被普遍接受的定义，但我们可以说，逻辑主要关注以下方面的性质与关系：</a:t>
            </a:r>
            <a:endParaRPr lang="en-US" altLang="zh-CN"/>
          </a:p>
          <a:p>
            <a:r>
              <a:rPr lang="zh-CN" altLang="zh-CN"/>
              <a:t>语法（</a:t>
            </a:r>
            <a:r>
              <a:rPr lang="en-US" altLang="zh-CN"/>
              <a:t>syntax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即根据规则对语言进行形式化。这包括定义一个公式或句子的构造形式。</a:t>
            </a:r>
            <a:endParaRPr lang="en-US" altLang="zh-CN"/>
          </a:p>
          <a:p>
            <a:r>
              <a:rPr lang="zh-CN" altLang="zh-CN"/>
              <a:t>语义（</a:t>
            </a:r>
            <a:r>
              <a:rPr lang="en-US" altLang="zh-CN"/>
              <a:t>semantics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即为语言的语法结构赋予意义，包括定义句子的解释方式，以及它们在什么条件下为真。</a:t>
            </a:r>
            <a:endParaRPr lang="en-US" altLang="zh-CN"/>
          </a:p>
          <a:p>
            <a:r>
              <a:rPr lang="zh-CN" altLang="zh-CN"/>
              <a:t>推理（</a:t>
            </a:r>
            <a:r>
              <a:rPr lang="en-US" altLang="zh-CN"/>
              <a:t>inference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推理规则允许我们从前提中推导出逻辑结论，即从前提出发得出结论。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我这里给出了一个例子，比如我们对于上面的这些逻辑符号构建了一个表达式，然后给他赋予语义，然后我们就可以进行推理，如右边的真值表所示。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事实上，</a:t>
            </a:r>
            <a:r>
              <a:rPr lang="en-US" altLang="zh-CN"/>
              <a:t>Prolog </a:t>
            </a:r>
            <a:r>
              <a:rPr lang="zh-CN" altLang="en-US"/>
              <a:t>的核心是一阶谓词逻辑的一个子集，称为</a:t>
            </a:r>
            <a:r>
              <a:rPr lang="en-US" altLang="zh-CN"/>
              <a:t> Horn </a:t>
            </a:r>
            <a:r>
              <a:rPr lang="zh-CN" altLang="en-US"/>
              <a:t>子句，如之前所说，这个子集是图灵完备的。</a:t>
            </a:r>
            <a:endParaRPr lang="en-US" altLang="zh-CN"/>
          </a:p>
          <a:p>
            <a:r>
              <a:rPr lang="zh-CN" altLang="zh-CN"/>
              <a:t>一个</a:t>
            </a:r>
            <a:r>
              <a:rPr lang="en-US" altLang="zh-CN"/>
              <a:t> Prolog </a:t>
            </a:r>
            <a:r>
              <a:rPr lang="zh-CN" altLang="en-US"/>
              <a:t>程序就是一系列</a:t>
            </a:r>
            <a:r>
              <a:rPr lang="en-US" altLang="zh-CN"/>
              <a:t> Horn </a:t>
            </a:r>
            <a:r>
              <a:rPr lang="zh-CN" altLang="en-US"/>
              <a:t>子句，定义了</a:t>
            </a:r>
            <a:r>
              <a:rPr lang="en-US" altLang="zh-CN"/>
              <a:t>“</a:t>
            </a:r>
            <a:r>
              <a:rPr lang="zh-CN" altLang="en-US"/>
              <a:t>什么是真的</a:t>
            </a:r>
            <a:r>
              <a:rPr lang="en-US" altLang="zh-CN"/>
              <a:t>”</a:t>
            </a:r>
            <a:r>
              <a:rPr lang="zh-CN" altLang="en-US"/>
              <a:t>以及</a:t>
            </a:r>
            <a:r>
              <a:rPr lang="en-US" altLang="zh-CN"/>
              <a:t>“</a:t>
            </a:r>
            <a:r>
              <a:rPr lang="zh-CN" altLang="en-US"/>
              <a:t>什么可以从什么推出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zh-CN"/>
              <a:t>一阶：量词仅作用于个体，不作用于谓词或函数</a:t>
            </a:r>
            <a:endParaRPr lang="en-US" altLang="zh-CN"/>
          </a:p>
          <a:p>
            <a:r>
              <a:rPr lang="en-US" altLang="zh-CN"/>
              <a:t>Horn</a:t>
            </a:r>
            <a:r>
              <a:rPr lang="zh-CN" altLang="en-US"/>
              <a:t>子句：霍恩子句（</a:t>
            </a:r>
            <a:r>
              <a:rPr lang="en-US" altLang="zh-CN"/>
              <a:t>Horn Clause</a:t>
            </a:r>
            <a:r>
              <a:rPr lang="zh-CN" altLang="en-US"/>
              <a:t>）是带有最多一个肯定文字的子句</a:t>
            </a:r>
            <a:r>
              <a:rPr lang="en-US" altLang="zh-CN"/>
              <a:t>(</a:t>
            </a:r>
            <a:r>
              <a:rPr lang="zh-CN" altLang="en-US"/>
              <a:t>文字的析取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在内部，</a:t>
            </a:r>
            <a:r>
              <a:rPr lang="en-US" altLang="zh-CN"/>
              <a:t>Prolog </a:t>
            </a:r>
            <a:r>
              <a:rPr lang="zh-CN" altLang="en-US"/>
              <a:t>使用一种称为</a:t>
            </a:r>
            <a:r>
              <a:rPr lang="en-US" altLang="zh-CN"/>
              <a:t> </a:t>
            </a:r>
            <a:r>
              <a:rPr lang="zh-CN" altLang="en-US"/>
              <a:t>归结（</a:t>
            </a:r>
            <a:r>
              <a:rPr lang="en-US" altLang="zh-CN"/>
              <a:t>resolution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的证明方法。这种方法的思想来源于</a:t>
            </a:r>
            <a:r>
              <a:rPr lang="en-US" altLang="zh-CN"/>
              <a:t>“</a:t>
            </a:r>
            <a:r>
              <a:rPr lang="zh-CN" altLang="en-US"/>
              <a:t>反证法</a:t>
            </a:r>
            <a:r>
              <a:rPr lang="en-US" altLang="zh-CN"/>
              <a:t>”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为了证明某个结论从一组公理中能推出，我们假设它的否定为真，然后证明这种假设与公理矛盾，从而说明原命题为真。</a:t>
            </a:r>
            <a:endParaRPr lang="en-US" altLang="zh-CN"/>
          </a:p>
          <a:p>
            <a:r>
              <a:rPr lang="zh-CN" altLang="zh-CN"/>
              <a:t>从逻辑角度看，当</a:t>
            </a:r>
            <a:r>
              <a:rPr lang="en-US" altLang="zh-CN"/>
              <a:t> Prolog </a:t>
            </a:r>
            <a:r>
              <a:rPr lang="zh-CN" altLang="en-US"/>
              <a:t>回答一个查询（</a:t>
            </a:r>
            <a:r>
              <a:rPr lang="en-US" altLang="zh-CN"/>
              <a:t>query</a:t>
            </a:r>
            <a:r>
              <a:rPr lang="zh-CN" altLang="en-US"/>
              <a:t>）时，它实际上在尝试对被否定的查询</a:t>
            </a:r>
            <a:r>
              <a:rPr lang="en-US" altLang="zh-CN"/>
              <a:t> + </a:t>
            </a:r>
            <a:r>
              <a:rPr lang="zh-CN" altLang="en-US"/>
              <a:t>程序中的子句进行归结推导（</a:t>
            </a:r>
            <a:r>
              <a:rPr lang="en-US" altLang="zh-CN"/>
              <a:t>resolution refutation</a:t>
            </a:r>
            <a:r>
              <a:rPr lang="zh-CN" altLang="en-US"/>
              <a:t>）。如果归结成功，就说明：该查询（配合某些变量绑定）是这个程序的逻辑结论。</a:t>
            </a:r>
            <a:endParaRPr lang="en-US" altLang="zh-CN"/>
          </a:p>
          <a:p>
            <a:r>
              <a:rPr lang="zh-CN" altLang="zh-CN"/>
              <a:t>在</a:t>
            </a:r>
            <a:r>
              <a:rPr lang="en-US" altLang="zh-CN"/>
              <a:t> Horn </a:t>
            </a:r>
            <a:r>
              <a:rPr lang="zh-CN" altLang="en-US"/>
              <a:t>子句的范围内，归结方法可以非常高效地实现。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归结规则是数理逻辑中用于自动定理证明的一种基本推理规则，特别是在命题逻辑和一阶逻辑中。它的核心思想是通过消解互补文字（即一个原子命题及其否定）从两个子句中推导出一个新的子句。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归结规则是正确的，即如果两个子句为真，那么归结后的子句也必然为真。</a:t>
            </a:r>
            <a:endParaRPr lang="en-US" altLang="zh-CN"/>
          </a:p>
          <a:p>
            <a:r>
              <a:rPr lang="zh-CN" altLang="zh-CN"/>
              <a:t>归结规则是完备的，即如果一个命题在逻辑上是矛盾的（不可满足），那么通过不断应用归结规则，最终可以得到空子句（□），表示矛盾。</a:t>
            </a: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SLD</a:t>
            </a:r>
            <a:r>
              <a:rPr lang="zh-CN" altLang="en-US"/>
              <a:t>：专门针对</a:t>
            </a:r>
            <a:r>
              <a:rPr lang="en-US" altLang="zh-CN"/>
              <a:t>Horn </a:t>
            </a:r>
            <a:r>
              <a:rPr lang="zh-CN" altLang="en-US"/>
              <a:t>子句进行高效推理。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空子句，反</a:t>
            </a:r>
            <a:r>
              <a:rPr lang="en-US" altLang="zh-CN"/>
              <a:t>s(b)</a:t>
            </a:r>
            <a:r>
              <a:rPr lang="zh-CN" altLang="en-US"/>
              <a:t>不成立，那么</a:t>
            </a:r>
            <a:r>
              <a:rPr lang="en-US" altLang="zh-CN"/>
              <a:t>b</a:t>
            </a:r>
            <a:r>
              <a:rPr lang="zh-CN" altLang="en-US"/>
              <a:t>对于</a:t>
            </a:r>
            <a:r>
              <a:rPr lang="en-US" altLang="zh-CN"/>
              <a:t>s</a:t>
            </a:r>
            <a:r>
              <a:rPr lang="zh-CN" altLang="en-US"/>
              <a:t>成立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如果不是</a:t>
            </a:r>
            <a:r>
              <a:rPr lang="en-US" altLang="zh-CN"/>
              <a:t>SLD</a:t>
            </a:r>
            <a:r>
              <a:rPr lang="zh-CN" altLang="en-US"/>
              <a:t>：每两个子句之间都可能进行归结，系统要尝试所有配对组合</a:t>
            </a:r>
            <a:r>
              <a:rPr lang="en-US" altLang="zh-CN"/>
              <a:t> ⇒ </a:t>
            </a:r>
            <a:r>
              <a:rPr lang="zh-CN" altLang="en-US"/>
              <a:t>搜索空间巨大！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Prolog </a:t>
            </a:r>
            <a:r>
              <a:rPr lang="zh-CN" altLang="en-US"/>
              <a:t>使用深度优先搜索（</a:t>
            </a:r>
            <a:r>
              <a:rPr lang="en-US" altLang="zh-CN"/>
              <a:t>DFS</a:t>
            </a:r>
            <a:r>
              <a:rPr lang="zh-CN" altLang="en-US"/>
              <a:t>）来探索可能的证明路径。</a:t>
            </a:r>
            <a:r>
              <a:rPr lang="en-US" altLang="zh-CN"/>
              <a:t>DFS </a:t>
            </a:r>
            <a:r>
              <a:rPr lang="zh-CN" altLang="en-US"/>
              <a:t>的一个特点是它会沿着一条路径一直深入，直到无法继续为止，然后回溯。如果在搜索树中存在无限分支（即无限长的路径），</a:t>
            </a:r>
            <a:r>
              <a:rPr lang="en-US" altLang="zh-CN"/>
              <a:t>Prolog </a:t>
            </a:r>
            <a:r>
              <a:rPr lang="zh-CN" altLang="en-US"/>
              <a:t>可能会一直沿着这条无限分支搜索，而永远不会回溯到其他可能包含解的分支。因此，即使存在其他有限的、包含解的分支，这些解也可能因为无限分支的存在而无法被找到。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 Prolog </a:t>
            </a:r>
            <a:r>
              <a:rPr lang="zh-CN" altLang="en-US"/>
              <a:t>中，所有数据</a:t>
            </a:r>
            <a:r>
              <a:rPr lang="en-US" altLang="zh-CN"/>
              <a:t>——</a:t>
            </a:r>
            <a:r>
              <a:rPr lang="zh-CN" altLang="en-US"/>
              <a:t>包括</a:t>
            </a:r>
            <a:r>
              <a:rPr lang="en-US" altLang="zh-CN"/>
              <a:t> Prolog </a:t>
            </a:r>
            <a:r>
              <a:rPr lang="zh-CN" altLang="en-US"/>
              <a:t>程序本身</a:t>
            </a:r>
            <a:r>
              <a:rPr lang="en-US" altLang="zh-CN"/>
              <a:t>——</a:t>
            </a:r>
            <a:r>
              <a:rPr lang="zh-CN" altLang="en-US"/>
              <a:t>都表示为</a:t>
            </a:r>
            <a:r>
              <a:rPr lang="en-US" altLang="zh-CN"/>
              <a:t> Prolog </a:t>
            </a:r>
            <a:r>
              <a:rPr lang="zh-CN" altLang="en-US"/>
              <a:t>项（</a:t>
            </a:r>
            <a:r>
              <a:rPr lang="en-US" altLang="zh-CN"/>
              <a:t>terms</a:t>
            </a:r>
            <a:r>
              <a:rPr lang="zh-CN" altLang="en-US"/>
              <a:t>）。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项可以分为变量，原子项，复合结构（如谓词和参数构成的结构）</a:t>
            </a: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谓词是程序的基本构建块，用于描述对象之间的关系或对象的属性。</a:t>
            </a:r>
            <a:endParaRPr lang="en-US" altLang="zh-CN"/>
          </a:p>
          <a:p>
            <a:r>
              <a:rPr lang="zh-CN" altLang="zh-CN"/>
              <a:t>可以说，一个</a:t>
            </a:r>
            <a:r>
              <a:rPr lang="en-US" altLang="zh-CN"/>
              <a:t> Prolog </a:t>
            </a:r>
            <a:r>
              <a:rPr lang="zh-CN" altLang="en-US"/>
              <a:t>程序其实是一组谓词的集合。谓词定义了其参数之间的关系（</a:t>
            </a:r>
            <a:r>
              <a:rPr lang="en-US" altLang="zh-CN"/>
              <a:t>relation</a:t>
            </a:r>
            <a:r>
              <a:rPr lang="zh-CN" altLang="en-US"/>
              <a:t>）。从逻辑上说，</a:t>
            </a:r>
            <a:r>
              <a:rPr lang="en-US" altLang="zh-CN"/>
              <a:t>Prolog </a:t>
            </a:r>
            <a:r>
              <a:rPr lang="zh-CN" altLang="en-US"/>
              <a:t>程序陈述的是</a:t>
            </a:r>
            <a:r>
              <a:rPr lang="en-US" altLang="zh-CN"/>
              <a:t>“</a:t>
            </a:r>
            <a:r>
              <a:rPr lang="zh-CN" altLang="en-US"/>
              <a:t>什么成立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一个谓词由一组子句（</a:t>
            </a:r>
            <a:r>
              <a:rPr lang="en-US" altLang="zh-CN"/>
              <a:t>clauses</a:t>
            </a:r>
            <a:r>
              <a:rPr lang="zh-CN" altLang="en-US"/>
              <a:t>）构成。这些子句可以是事实子句，也可以是规则子句。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en-US"/>
              <a:t>prolog</a:t>
            </a:r>
            <a:r>
              <a:rPr lang="zh-CN" altLang="en-US"/>
              <a:t>中的规则是由类似这样形式的符号构成的。</a:t>
            </a:r>
            <a:endParaRPr lang="en-US" altLang="zh-CN"/>
          </a:p>
          <a:p>
            <a:r>
              <a:rPr lang="zh-CN" altLang="zh-CN"/>
              <a:t>中间的</a:t>
            </a:r>
            <a:r>
              <a:rPr lang="en-US" altLang="zh-CN"/>
              <a:t>:=</a:t>
            </a:r>
            <a:r>
              <a:rPr lang="zh-CN" altLang="en-US"/>
              <a:t>符号是如果的意思，即如果右边成立，那么左边也成立。</a:t>
            </a:r>
            <a:endParaRPr lang="en-US" altLang="zh-CN"/>
          </a:p>
          <a:p>
            <a:endParaRPr lang="en-US" altLang="zh-CN"/>
          </a:p>
          <a:p>
            <a:r>
              <a:rPr lang="zh-CN" altLang="zh-CN"/>
              <a:t>同时在</a:t>
            </a:r>
            <a:r>
              <a:rPr lang="en-US" altLang="zh-CN"/>
              <a:t>prolog</a:t>
            </a:r>
            <a:r>
              <a:rPr lang="zh-CN" altLang="en-US"/>
              <a:t>中还有一些其他逻辑符号，同学们可以了解一下：</a:t>
            </a:r>
            <a:endParaRPr lang="en-US" altLang="zh-CN"/>
          </a:p>
          <a:p>
            <a:r>
              <a:rPr lang="zh-CN" altLang="zh-CN"/>
              <a:t>，代表与</a:t>
            </a:r>
            <a:endParaRPr lang="en-US" altLang="zh-CN"/>
          </a:p>
          <a:p>
            <a:r>
              <a:rPr lang="zh-CN" altLang="zh-CN"/>
              <a:t>；代表或</a:t>
            </a:r>
            <a:endParaRPr lang="en-US" altLang="zh-CN"/>
          </a:p>
          <a:p>
            <a:r>
              <a:rPr lang="zh-CN" altLang="zh-CN"/>
              <a:t>其他的我们在下一页</a:t>
            </a:r>
            <a:r>
              <a:rPr lang="en-US" altLang="zh-CN"/>
              <a:t>ppt</a:t>
            </a:r>
            <a:r>
              <a:rPr lang="zh-CN" altLang="en-US"/>
              <a:t>讲解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7" Type="http://schemas.openxmlformats.org/officeDocument/2006/relationships/tags" Target="../tags/tag64.xml"/><Relationship Id="rId66" Type="http://schemas.openxmlformats.org/officeDocument/2006/relationships/tags" Target="../tags/tag63.xml"/><Relationship Id="rId65" Type="http://schemas.openxmlformats.org/officeDocument/2006/relationships/tags" Target="../tags/tag62.xml"/><Relationship Id="rId64" Type="http://schemas.openxmlformats.org/officeDocument/2006/relationships/tags" Target="../tags/tag61.xml"/><Relationship Id="rId63" Type="http://schemas.openxmlformats.org/officeDocument/2006/relationships/tags" Target="../tags/tag60.xml"/><Relationship Id="rId62" Type="http://schemas.openxmlformats.org/officeDocument/2006/relationships/tags" Target="../tags/tag59.xml"/><Relationship Id="rId61" Type="http://schemas.openxmlformats.org/officeDocument/2006/relationships/tags" Target="../tags/tag58.xml"/><Relationship Id="rId60" Type="http://schemas.openxmlformats.org/officeDocument/2006/relationships/tags" Target="../tags/tag57.xml"/><Relationship Id="rId6" Type="http://schemas.openxmlformats.org/officeDocument/2006/relationships/tags" Target="../tags/tag3.xml"/><Relationship Id="rId59" Type="http://schemas.openxmlformats.org/officeDocument/2006/relationships/tags" Target="../tags/tag56.xml"/><Relationship Id="rId58" Type="http://schemas.openxmlformats.org/officeDocument/2006/relationships/tags" Target="../tags/tag55.xml"/><Relationship Id="rId57" Type="http://schemas.openxmlformats.org/officeDocument/2006/relationships/tags" Target="../tags/tag54.xml"/><Relationship Id="rId56" Type="http://schemas.openxmlformats.org/officeDocument/2006/relationships/tags" Target="../tags/tag53.xml"/><Relationship Id="rId55" Type="http://schemas.openxmlformats.org/officeDocument/2006/relationships/tags" Target="../tags/tag52.xml"/><Relationship Id="rId54" Type="http://schemas.openxmlformats.org/officeDocument/2006/relationships/tags" Target="../tags/tag51.xml"/><Relationship Id="rId53" Type="http://schemas.openxmlformats.org/officeDocument/2006/relationships/tags" Target="../tags/tag50.xml"/><Relationship Id="rId52" Type="http://schemas.openxmlformats.org/officeDocument/2006/relationships/tags" Target="../tags/tag49.xml"/><Relationship Id="rId51" Type="http://schemas.openxmlformats.org/officeDocument/2006/relationships/tags" Target="../tags/tag48.xml"/><Relationship Id="rId50" Type="http://schemas.openxmlformats.org/officeDocument/2006/relationships/tags" Target="../tags/tag47.xml"/><Relationship Id="rId5" Type="http://schemas.openxmlformats.org/officeDocument/2006/relationships/tags" Target="../tags/tag2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tags" Target="../tags/tag42.xml"/><Relationship Id="rId44" Type="http://schemas.openxmlformats.org/officeDocument/2006/relationships/tags" Target="../tags/tag41.xml"/><Relationship Id="rId43" Type="http://schemas.openxmlformats.org/officeDocument/2006/relationships/tags" Target="../tags/tag40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image" Target="../media/image2.svg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image" Target="../media/image1.png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3" Type="http://schemas.openxmlformats.org/officeDocument/2006/relationships/tags" Target="../tags/tag101.xml"/><Relationship Id="rId32" Type="http://schemas.openxmlformats.org/officeDocument/2006/relationships/tags" Target="../tags/tag100.xml"/><Relationship Id="rId31" Type="http://schemas.openxmlformats.org/officeDocument/2006/relationships/tags" Target="../tags/tag99.xml"/><Relationship Id="rId30" Type="http://schemas.openxmlformats.org/officeDocument/2006/relationships/tags" Target="../tags/tag98.xml"/><Relationship Id="rId3" Type="http://schemas.openxmlformats.org/officeDocument/2006/relationships/tags" Target="../tags/tag71.xml"/><Relationship Id="rId29" Type="http://schemas.openxmlformats.org/officeDocument/2006/relationships/tags" Target="../tags/tag97.xml"/><Relationship Id="rId28" Type="http://schemas.openxmlformats.org/officeDocument/2006/relationships/tags" Target="../tags/tag96.xml"/><Relationship Id="rId27" Type="http://schemas.openxmlformats.org/officeDocument/2006/relationships/tags" Target="../tags/tag95.xml"/><Relationship Id="rId26" Type="http://schemas.openxmlformats.org/officeDocument/2006/relationships/tags" Target="../tags/tag94.xml"/><Relationship Id="rId25" Type="http://schemas.openxmlformats.org/officeDocument/2006/relationships/tags" Target="../tags/tag93.xml"/><Relationship Id="rId24" Type="http://schemas.openxmlformats.org/officeDocument/2006/relationships/tags" Target="../tags/tag92.xml"/><Relationship Id="rId23" Type="http://schemas.openxmlformats.org/officeDocument/2006/relationships/tags" Target="../tags/tag91.xml"/><Relationship Id="rId22" Type="http://schemas.openxmlformats.org/officeDocument/2006/relationships/tags" Target="../tags/tag90.xml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4" Type="http://schemas.openxmlformats.org/officeDocument/2006/relationships/tags" Target="../tags/tag134.xml"/><Relationship Id="rId33" Type="http://schemas.openxmlformats.org/officeDocument/2006/relationships/tags" Target="../tags/tag133.xml"/><Relationship Id="rId32" Type="http://schemas.openxmlformats.org/officeDocument/2006/relationships/tags" Target="../tags/tag132.xml"/><Relationship Id="rId31" Type="http://schemas.openxmlformats.org/officeDocument/2006/relationships/tags" Target="../tags/tag131.xml"/><Relationship Id="rId30" Type="http://schemas.openxmlformats.org/officeDocument/2006/relationships/tags" Target="../tags/tag130.xml"/><Relationship Id="rId3" Type="http://schemas.openxmlformats.org/officeDocument/2006/relationships/tags" Target="../tags/tag103.xml"/><Relationship Id="rId29" Type="http://schemas.openxmlformats.org/officeDocument/2006/relationships/tags" Target="../tags/tag129.xml"/><Relationship Id="rId28" Type="http://schemas.openxmlformats.org/officeDocument/2006/relationships/tags" Target="../tags/tag128.xml"/><Relationship Id="rId27" Type="http://schemas.openxmlformats.org/officeDocument/2006/relationships/tags" Target="../tags/tag127.xml"/><Relationship Id="rId26" Type="http://schemas.openxmlformats.org/officeDocument/2006/relationships/tags" Target="../tags/tag126.xml"/><Relationship Id="rId25" Type="http://schemas.openxmlformats.org/officeDocument/2006/relationships/tags" Target="../tags/tag125.xml"/><Relationship Id="rId24" Type="http://schemas.openxmlformats.org/officeDocument/2006/relationships/tags" Target="../tags/tag124.xml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tags" Target="../tags/tag102.xml"/><Relationship Id="rId19" Type="http://schemas.openxmlformats.org/officeDocument/2006/relationships/tags" Target="../tags/tag119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0" Type="http://schemas.openxmlformats.org/officeDocument/2006/relationships/tags" Target="../tags/tag201.xml"/><Relationship Id="rId4" Type="http://schemas.openxmlformats.org/officeDocument/2006/relationships/image" Target="../media/image4.svg"/><Relationship Id="rId39" Type="http://schemas.openxmlformats.org/officeDocument/2006/relationships/tags" Target="../tags/tag200.xml"/><Relationship Id="rId38" Type="http://schemas.openxmlformats.org/officeDocument/2006/relationships/tags" Target="../tags/tag199.xml"/><Relationship Id="rId37" Type="http://schemas.openxmlformats.org/officeDocument/2006/relationships/tags" Target="../tags/tag198.xml"/><Relationship Id="rId36" Type="http://schemas.openxmlformats.org/officeDocument/2006/relationships/tags" Target="../tags/tag197.xml"/><Relationship Id="rId35" Type="http://schemas.openxmlformats.org/officeDocument/2006/relationships/tags" Target="../tags/tag196.xml"/><Relationship Id="rId34" Type="http://schemas.openxmlformats.org/officeDocument/2006/relationships/tags" Target="../tags/tag195.xml"/><Relationship Id="rId33" Type="http://schemas.openxmlformats.org/officeDocument/2006/relationships/tags" Target="../tags/tag194.xml"/><Relationship Id="rId32" Type="http://schemas.openxmlformats.org/officeDocument/2006/relationships/tags" Target="../tags/tag193.xml"/><Relationship Id="rId31" Type="http://schemas.openxmlformats.org/officeDocument/2006/relationships/tags" Target="../tags/tag192.xml"/><Relationship Id="rId30" Type="http://schemas.openxmlformats.org/officeDocument/2006/relationships/tags" Target="../tags/tag191.xml"/><Relationship Id="rId3" Type="http://schemas.openxmlformats.org/officeDocument/2006/relationships/image" Target="../media/image3.png"/><Relationship Id="rId29" Type="http://schemas.openxmlformats.org/officeDocument/2006/relationships/tags" Target="../tags/tag190.xml"/><Relationship Id="rId28" Type="http://schemas.openxmlformats.org/officeDocument/2006/relationships/tags" Target="../tags/tag189.xml"/><Relationship Id="rId27" Type="http://schemas.openxmlformats.org/officeDocument/2006/relationships/tags" Target="../tags/tag188.xml"/><Relationship Id="rId26" Type="http://schemas.openxmlformats.org/officeDocument/2006/relationships/tags" Target="../tags/tag187.xml"/><Relationship Id="rId25" Type="http://schemas.openxmlformats.org/officeDocument/2006/relationships/tags" Target="../tags/tag186.xml"/><Relationship Id="rId24" Type="http://schemas.openxmlformats.org/officeDocument/2006/relationships/tags" Target="../tags/tag185.xml"/><Relationship Id="rId23" Type="http://schemas.openxmlformats.org/officeDocument/2006/relationships/tags" Target="../tags/tag184.xml"/><Relationship Id="rId22" Type="http://schemas.openxmlformats.org/officeDocument/2006/relationships/tags" Target="../tags/tag183.xml"/><Relationship Id="rId21" Type="http://schemas.openxmlformats.org/officeDocument/2006/relationships/tags" Target="../tags/tag182.xml"/><Relationship Id="rId20" Type="http://schemas.openxmlformats.org/officeDocument/2006/relationships/tags" Target="../tags/tag181.xml"/><Relationship Id="rId2" Type="http://schemas.openxmlformats.org/officeDocument/2006/relationships/tags" Target="../tags/tag165.xml"/><Relationship Id="rId19" Type="http://schemas.openxmlformats.org/officeDocument/2006/relationships/tags" Target="../tags/tag180.xml"/><Relationship Id="rId18" Type="http://schemas.openxmlformats.org/officeDocument/2006/relationships/tags" Target="../tags/tag179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CG41N126607681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764" y="0"/>
            <a:ext cx="1888015" cy="3047113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>
            <p:custDataLst>
              <p:tags r:id="rId5"/>
            </p:custDataLst>
          </p:nvPr>
        </p:nvCxnSpPr>
        <p:spPr>
          <a:xfrm>
            <a:off x="558800" y="6527800"/>
            <a:ext cx="95631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/>
          <p:cNvSpPr/>
          <p:nvPr userDrawn="1">
            <p:custDataLst>
              <p:tags r:id="rId6"/>
            </p:custDataLst>
          </p:nvPr>
        </p:nvSpPr>
        <p:spPr>
          <a:xfrm>
            <a:off x="9924197" y="4948805"/>
            <a:ext cx="1886803" cy="1911735"/>
          </a:xfrm>
          <a:custGeom>
            <a:avLst/>
            <a:gdLst>
              <a:gd name="connsiteX0" fmla="*/ 1924435 w 1924435"/>
              <a:gd name="connsiteY0" fmla="*/ 1924435 h 1924435"/>
              <a:gd name="connsiteX1" fmla="*/ 0 w 1924435"/>
              <a:gd name="connsiteY1" fmla="*/ 1924435 h 1924435"/>
              <a:gd name="connsiteX2" fmla="*/ 0 w 1924435"/>
              <a:gd name="connsiteY2" fmla="*/ 962218 h 1924435"/>
              <a:gd name="connsiteX3" fmla="*/ 962218 w 1924435"/>
              <a:gd name="connsiteY3" fmla="*/ 0 h 1924435"/>
              <a:gd name="connsiteX4" fmla="*/ 962218 w 1924435"/>
              <a:gd name="connsiteY4" fmla="*/ 0 h 1924435"/>
              <a:gd name="connsiteX5" fmla="*/ 1924435 w 1924435"/>
              <a:gd name="connsiteY5" fmla="*/ 962218 h 1924435"/>
              <a:gd name="connsiteX6" fmla="*/ 1924435 w 1924435"/>
              <a:gd name="connsiteY6" fmla="*/ 1924435 h 19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435" h="1924435">
                <a:moveTo>
                  <a:pt x="1924435" y="1924435"/>
                </a:moveTo>
                <a:lnTo>
                  <a:pt x="0" y="1924435"/>
                </a:lnTo>
                <a:lnTo>
                  <a:pt x="0" y="962218"/>
                </a:lnTo>
                <a:cubicBezTo>
                  <a:pt x="0" y="430944"/>
                  <a:pt x="430944" y="0"/>
                  <a:pt x="962218" y="0"/>
                </a:cubicBezTo>
                <a:lnTo>
                  <a:pt x="962218" y="0"/>
                </a:lnTo>
                <a:cubicBezTo>
                  <a:pt x="1493491" y="0"/>
                  <a:pt x="1924435" y="430944"/>
                  <a:pt x="1924435" y="962218"/>
                </a:cubicBezTo>
                <a:lnTo>
                  <a:pt x="1924435" y="19244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>
            <a:off x="0" y="5696299"/>
            <a:ext cx="1161701" cy="1161701"/>
          </a:xfrm>
          <a:custGeom>
            <a:avLst/>
            <a:gdLst>
              <a:gd name="connsiteX0" fmla="*/ 1161702 w 1161701"/>
              <a:gd name="connsiteY0" fmla="*/ 1161702 h 1161701"/>
              <a:gd name="connsiteX1" fmla="*/ 0 w 1161701"/>
              <a:gd name="connsiteY1" fmla="*/ 1161702 h 1161701"/>
              <a:gd name="connsiteX2" fmla="*/ 0 w 1161701"/>
              <a:gd name="connsiteY2" fmla="*/ 0 h 1161701"/>
              <a:gd name="connsiteX3" fmla="*/ 0 w 1161701"/>
              <a:gd name="connsiteY3" fmla="*/ 0 h 1161701"/>
              <a:gd name="connsiteX4" fmla="*/ 1161702 w 1161701"/>
              <a:gd name="connsiteY4" fmla="*/ 1161702 h 1161701"/>
              <a:gd name="connsiteX5" fmla="*/ 1161702 w 1161701"/>
              <a:gd name="connsiteY5" fmla="*/ 1161702 h 116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701" h="1161701">
                <a:moveTo>
                  <a:pt x="1161702" y="1161702"/>
                </a:moveTo>
                <a:lnTo>
                  <a:pt x="0" y="1161702"/>
                </a:lnTo>
                <a:lnTo>
                  <a:pt x="0" y="0"/>
                </a:lnTo>
                <a:lnTo>
                  <a:pt x="0" y="0"/>
                </a:lnTo>
                <a:cubicBezTo>
                  <a:pt x="641576" y="0"/>
                  <a:pt x="1161702" y="520126"/>
                  <a:pt x="1161702" y="1161702"/>
                </a:cubicBezTo>
                <a:lnTo>
                  <a:pt x="1161702" y="1161702"/>
                </a:ln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8"/>
            </p:custDataLst>
          </p:nvPr>
        </p:nvSpPr>
        <p:spPr>
          <a:xfrm>
            <a:off x="866592" y="4689266"/>
            <a:ext cx="1515694" cy="757847"/>
          </a:xfrm>
          <a:custGeom>
            <a:avLst/>
            <a:gdLst>
              <a:gd name="connsiteX0" fmla="*/ 938749 w 1877497"/>
              <a:gd name="connsiteY0" fmla="*/ 938749 h 938748"/>
              <a:gd name="connsiteX1" fmla="*/ 1877498 w 1877497"/>
              <a:gd name="connsiteY1" fmla="*/ 0 h 938748"/>
              <a:gd name="connsiteX2" fmla="*/ 0 w 1877497"/>
              <a:gd name="connsiteY2" fmla="*/ 0 h 938748"/>
              <a:gd name="connsiteX3" fmla="*/ 938749 w 1877497"/>
              <a:gd name="connsiteY3" fmla="*/ 938749 h 9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7497" h="938748">
                <a:moveTo>
                  <a:pt x="938749" y="938749"/>
                </a:moveTo>
                <a:cubicBezTo>
                  <a:pt x="1457114" y="938749"/>
                  <a:pt x="1877498" y="518366"/>
                  <a:pt x="1877498" y="0"/>
                </a:cubicBezTo>
                <a:lnTo>
                  <a:pt x="0" y="0"/>
                </a:lnTo>
                <a:cubicBezTo>
                  <a:pt x="0" y="518366"/>
                  <a:pt x="420383" y="938749"/>
                  <a:pt x="938749" y="9387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 userDrawn="1">
            <p:custDataLst>
              <p:tags r:id="rId9"/>
            </p:custDataLst>
          </p:nvPr>
        </p:nvSpPr>
        <p:spPr>
          <a:xfrm>
            <a:off x="762000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>
            <a:off x="900430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9" name="任意多边形: 形状 18"/>
          <p:cNvSpPr/>
          <p:nvPr userDrawn="1">
            <p:custDataLst>
              <p:tags r:id="rId11"/>
            </p:custDataLst>
          </p:nvPr>
        </p:nvSpPr>
        <p:spPr>
          <a:xfrm>
            <a:off x="1038225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76655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2" name="任意多边形: 形状 21"/>
          <p:cNvSpPr/>
          <p:nvPr userDrawn="1">
            <p:custDataLst>
              <p:tags r:id="rId13"/>
            </p:custDataLst>
          </p:nvPr>
        </p:nvSpPr>
        <p:spPr>
          <a:xfrm>
            <a:off x="1315085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3" name="任意多边形: 形状 22"/>
          <p:cNvSpPr/>
          <p:nvPr userDrawn="1">
            <p:custDataLst>
              <p:tags r:id="rId14"/>
            </p:custDataLst>
          </p:nvPr>
        </p:nvSpPr>
        <p:spPr>
          <a:xfrm>
            <a:off x="1453515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5" name="任意多边形: 形状 24"/>
          <p:cNvSpPr/>
          <p:nvPr userDrawn="1">
            <p:custDataLst>
              <p:tags r:id="rId15"/>
            </p:custDataLst>
          </p:nvPr>
        </p:nvSpPr>
        <p:spPr>
          <a:xfrm>
            <a:off x="762000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6" name="任意多边形: 形状 25"/>
          <p:cNvSpPr/>
          <p:nvPr userDrawn="1">
            <p:custDataLst>
              <p:tags r:id="rId16"/>
            </p:custDataLst>
          </p:nvPr>
        </p:nvSpPr>
        <p:spPr>
          <a:xfrm>
            <a:off x="900430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7" name="任意多边形: 形状 26"/>
          <p:cNvSpPr/>
          <p:nvPr userDrawn="1">
            <p:custDataLst>
              <p:tags r:id="rId17"/>
            </p:custDataLst>
          </p:nvPr>
        </p:nvSpPr>
        <p:spPr>
          <a:xfrm>
            <a:off x="1038225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8" name="任意多边形: 形状 27"/>
          <p:cNvSpPr/>
          <p:nvPr userDrawn="1">
            <p:custDataLst>
              <p:tags r:id="rId18"/>
            </p:custDataLst>
          </p:nvPr>
        </p:nvSpPr>
        <p:spPr>
          <a:xfrm>
            <a:off x="1176655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9" name="任意多边形: 形状 28"/>
          <p:cNvSpPr/>
          <p:nvPr userDrawn="1">
            <p:custDataLst>
              <p:tags r:id="rId19"/>
            </p:custDataLst>
          </p:nvPr>
        </p:nvSpPr>
        <p:spPr>
          <a:xfrm>
            <a:off x="1315085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0" name="任意多边形: 形状 29"/>
          <p:cNvSpPr/>
          <p:nvPr userDrawn="1">
            <p:custDataLst>
              <p:tags r:id="rId20"/>
            </p:custDataLst>
          </p:nvPr>
        </p:nvSpPr>
        <p:spPr>
          <a:xfrm>
            <a:off x="1453515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21"/>
            </p:custDataLst>
          </p:nvPr>
        </p:nvSpPr>
        <p:spPr>
          <a:xfrm>
            <a:off x="762000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2" name="任意多边形: 形状 31"/>
          <p:cNvSpPr/>
          <p:nvPr userDrawn="1">
            <p:custDataLst>
              <p:tags r:id="rId22"/>
            </p:custDataLst>
          </p:nvPr>
        </p:nvSpPr>
        <p:spPr>
          <a:xfrm>
            <a:off x="900430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3" name="任意多边形: 形状 32"/>
          <p:cNvSpPr/>
          <p:nvPr userDrawn="1">
            <p:custDataLst>
              <p:tags r:id="rId23"/>
            </p:custDataLst>
          </p:nvPr>
        </p:nvSpPr>
        <p:spPr>
          <a:xfrm>
            <a:off x="1038225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4" name="任意多边形: 形状 33"/>
          <p:cNvSpPr/>
          <p:nvPr userDrawn="1">
            <p:custDataLst>
              <p:tags r:id="rId24"/>
            </p:custDataLst>
          </p:nvPr>
        </p:nvSpPr>
        <p:spPr>
          <a:xfrm>
            <a:off x="1176655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5" name="任意多边形: 形状 34"/>
          <p:cNvSpPr/>
          <p:nvPr userDrawn="1">
            <p:custDataLst>
              <p:tags r:id="rId25"/>
            </p:custDataLst>
          </p:nvPr>
        </p:nvSpPr>
        <p:spPr>
          <a:xfrm>
            <a:off x="1315085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6" name="任意多边形: 形状 35"/>
          <p:cNvSpPr/>
          <p:nvPr userDrawn="1">
            <p:custDataLst>
              <p:tags r:id="rId26"/>
            </p:custDataLst>
          </p:nvPr>
        </p:nvSpPr>
        <p:spPr>
          <a:xfrm>
            <a:off x="1453515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7" name="任意多边形: 形状 36"/>
          <p:cNvSpPr/>
          <p:nvPr userDrawn="1">
            <p:custDataLst>
              <p:tags r:id="rId27"/>
            </p:custDataLst>
          </p:nvPr>
        </p:nvSpPr>
        <p:spPr>
          <a:xfrm>
            <a:off x="762000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8" name="任意多边形: 形状 37"/>
          <p:cNvSpPr/>
          <p:nvPr userDrawn="1">
            <p:custDataLst>
              <p:tags r:id="rId28"/>
            </p:custDataLst>
          </p:nvPr>
        </p:nvSpPr>
        <p:spPr>
          <a:xfrm>
            <a:off x="900430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9" name="任意多边形: 形状 38"/>
          <p:cNvSpPr/>
          <p:nvPr userDrawn="1">
            <p:custDataLst>
              <p:tags r:id="rId29"/>
            </p:custDataLst>
          </p:nvPr>
        </p:nvSpPr>
        <p:spPr>
          <a:xfrm>
            <a:off x="1038225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0" name="任意多边形: 形状 39"/>
          <p:cNvSpPr/>
          <p:nvPr userDrawn="1">
            <p:custDataLst>
              <p:tags r:id="rId30"/>
            </p:custDataLst>
          </p:nvPr>
        </p:nvSpPr>
        <p:spPr>
          <a:xfrm>
            <a:off x="1176655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1" name="任意多边形: 形状 40"/>
          <p:cNvSpPr/>
          <p:nvPr userDrawn="1">
            <p:custDataLst>
              <p:tags r:id="rId31"/>
            </p:custDataLst>
          </p:nvPr>
        </p:nvSpPr>
        <p:spPr>
          <a:xfrm>
            <a:off x="1315085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2" name="任意多边形: 形状 41"/>
          <p:cNvSpPr/>
          <p:nvPr userDrawn="1">
            <p:custDataLst>
              <p:tags r:id="rId32"/>
            </p:custDataLst>
          </p:nvPr>
        </p:nvSpPr>
        <p:spPr>
          <a:xfrm>
            <a:off x="1453515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cxnSp>
        <p:nvCxnSpPr>
          <p:cNvPr id="43" name="直接连接符 42"/>
          <p:cNvCxnSpPr/>
          <p:nvPr userDrawn="1">
            <p:custDataLst>
              <p:tags r:id="rId33"/>
            </p:custDataLst>
          </p:nvPr>
        </p:nvCxnSpPr>
        <p:spPr>
          <a:xfrm>
            <a:off x="2184400" y="838200"/>
            <a:ext cx="95631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: 形状 43"/>
          <p:cNvSpPr/>
          <p:nvPr userDrawn="1">
            <p:custDataLst>
              <p:tags r:id="rId34"/>
            </p:custDataLst>
          </p:nvPr>
        </p:nvSpPr>
        <p:spPr>
          <a:xfrm>
            <a:off x="9381500" y="6334625"/>
            <a:ext cx="1046117" cy="523058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12"/>
          <p:cNvSpPr/>
          <p:nvPr userDrawn="1">
            <p:custDataLst>
              <p:tags r:id="rId35"/>
            </p:custDataLst>
          </p:nvPr>
        </p:nvSpPr>
        <p:spPr>
          <a:xfrm flipH="1">
            <a:off x="11188065" y="1419860"/>
            <a:ext cx="1003935" cy="2008505"/>
          </a:xfrm>
          <a:custGeom>
            <a:avLst/>
            <a:gdLst>
              <a:gd name="connsiteX0" fmla="*/ 1130019 w 1130018"/>
              <a:gd name="connsiteY0" fmla="*/ 1130019 h 2260037"/>
              <a:gd name="connsiteX1" fmla="*/ 0 w 1130018"/>
              <a:gd name="connsiteY1" fmla="*/ 0 h 2260037"/>
              <a:gd name="connsiteX2" fmla="*/ 0 w 1130018"/>
              <a:gd name="connsiteY2" fmla="*/ 2260038 h 2260037"/>
              <a:gd name="connsiteX3" fmla="*/ 1130019 w 1130018"/>
              <a:gd name="connsiteY3" fmla="*/ 1130019 h 226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018" h="2260037">
                <a:moveTo>
                  <a:pt x="1130019" y="1130019"/>
                </a:moveTo>
                <a:cubicBezTo>
                  <a:pt x="1130019" y="506044"/>
                  <a:pt x="623974" y="0"/>
                  <a:pt x="0" y="0"/>
                </a:cubicBezTo>
                <a:lnTo>
                  <a:pt x="0" y="2260038"/>
                </a:lnTo>
                <a:cubicBezTo>
                  <a:pt x="623974" y="2260038"/>
                  <a:pt x="1130019" y="1754287"/>
                  <a:pt x="1130019" y="1130019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81"/>
          <p:cNvSpPr/>
          <p:nvPr userDrawn="1">
            <p:custDataLst>
              <p:tags r:id="rId36"/>
            </p:custDataLst>
          </p:nvPr>
        </p:nvSpPr>
        <p:spPr>
          <a:xfrm>
            <a:off x="10956925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8" name="任意多边形: 形状 82"/>
          <p:cNvSpPr/>
          <p:nvPr userDrawn="1">
            <p:custDataLst>
              <p:tags r:id="rId37"/>
            </p:custDataLst>
          </p:nvPr>
        </p:nvSpPr>
        <p:spPr>
          <a:xfrm>
            <a:off x="11095355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9" name="任意多边形: 形状 83"/>
          <p:cNvSpPr/>
          <p:nvPr userDrawn="1">
            <p:custDataLst>
              <p:tags r:id="rId38"/>
            </p:custDataLst>
          </p:nvPr>
        </p:nvSpPr>
        <p:spPr>
          <a:xfrm>
            <a:off x="1123315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0" name="任意多边形: 形状 84"/>
          <p:cNvSpPr/>
          <p:nvPr userDrawn="1">
            <p:custDataLst>
              <p:tags r:id="rId39"/>
            </p:custDataLst>
          </p:nvPr>
        </p:nvSpPr>
        <p:spPr>
          <a:xfrm>
            <a:off x="1137158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1" name="任意多边形: 形状 85"/>
          <p:cNvSpPr/>
          <p:nvPr userDrawn="1">
            <p:custDataLst>
              <p:tags r:id="rId40"/>
            </p:custDataLst>
          </p:nvPr>
        </p:nvSpPr>
        <p:spPr>
          <a:xfrm>
            <a:off x="1151001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2" name="任意多边形: 形状 86"/>
          <p:cNvSpPr/>
          <p:nvPr userDrawn="1">
            <p:custDataLst>
              <p:tags r:id="rId41"/>
            </p:custDataLst>
          </p:nvPr>
        </p:nvSpPr>
        <p:spPr>
          <a:xfrm>
            <a:off x="1164844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3" name="任意多边形: 形状 87"/>
          <p:cNvSpPr/>
          <p:nvPr userDrawn="1">
            <p:custDataLst>
              <p:tags r:id="rId42"/>
            </p:custDataLst>
          </p:nvPr>
        </p:nvSpPr>
        <p:spPr>
          <a:xfrm>
            <a:off x="10956925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4" name="任意多边形: 形状 88"/>
          <p:cNvSpPr/>
          <p:nvPr userDrawn="1">
            <p:custDataLst>
              <p:tags r:id="rId43"/>
            </p:custDataLst>
          </p:nvPr>
        </p:nvSpPr>
        <p:spPr>
          <a:xfrm>
            <a:off x="11095355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5" name="任意多边形: 形状 89"/>
          <p:cNvSpPr/>
          <p:nvPr userDrawn="1">
            <p:custDataLst>
              <p:tags r:id="rId44"/>
            </p:custDataLst>
          </p:nvPr>
        </p:nvSpPr>
        <p:spPr>
          <a:xfrm>
            <a:off x="1123315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6" name="任意多边形: 形状 90"/>
          <p:cNvSpPr/>
          <p:nvPr userDrawn="1">
            <p:custDataLst>
              <p:tags r:id="rId45"/>
            </p:custDataLst>
          </p:nvPr>
        </p:nvSpPr>
        <p:spPr>
          <a:xfrm>
            <a:off x="1137158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7" name="任意多边形: 形状 91"/>
          <p:cNvSpPr/>
          <p:nvPr userDrawn="1">
            <p:custDataLst>
              <p:tags r:id="rId46"/>
            </p:custDataLst>
          </p:nvPr>
        </p:nvSpPr>
        <p:spPr>
          <a:xfrm>
            <a:off x="1151001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8" name="任意多边形: 形状 92"/>
          <p:cNvSpPr/>
          <p:nvPr userDrawn="1">
            <p:custDataLst>
              <p:tags r:id="rId47"/>
            </p:custDataLst>
          </p:nvPr>
        </p:nvSpPr>
        <p:spPr>
          <a:xfrm>
            <a:off x="1164844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9" name="任意多边形: 形状 93"/>
          <p:cNvSpPr/>
          <p:nvPr userDrawn="1">
            <p:custDataLst>
              <p:tags r:id="rId48"/>
            </p:custDataLst>
          </p:nvPr>
        </p:nvSpPr>
        <p:spPr>
          <a:xfrm>
            <a:off x="10956925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0" name="任意多边形: 形状 94"/>
          <p:cNvSpPr/>
          <p:nvPr userDrawn="1">
            <p:custDataLst>
              <p:tags r:id="rId49"/>
            </p:custDataLst>
          </p:nvPr>
        </p:nvSpPr>
        <p:spPr>
          <a:xfrm>
            <a:off x="11095355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1" name="任意多边形: 形状 95"/>
          <p:cNvSpPr/>
          <p:nvPr userDrawn="1">
            <p:custDataLst>
              <p:tags r:id="rId50"/>
            </p:custDataLst>
          </p:nvPr>
        </p:nvSpPr>
        <p:spPr>
          <a:xfrm>
            <a:off x="1123315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2" name="任意多边形: 形状 96"/>
          <p:cNvSpPr/>
          <p:nvPr userDrawn="1">
            <p:custDataLst>
              <p:tags r:id="rId51"/>
            </p:custDataLst>
          </p:nvPr>
        </p:nvSpPr>
        <p:spPr>
          <a:xfrm>
            <a:off x="1137158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3" name="任意多边形: 形状 97"/>
          <p:cNvSpPr/>
          <p:nvPr userDrawn="1">
            <p:custDataLst>
              <p:tags r:id="rId52"/>
            </p:custDataLst>
          </p:nvPr>
        </p:nvSpPr>
        <p:spPr>
          <a:xfrm>
            <a:off x="1151001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4" name="任意多边形: 形状 98"/>
          <p:cNvSpPr/>
          <p:nvPr userDrawn="1">
            <p:custDataLst>
              <p:tags r:id="rId53"/>
            </p:custDataLst>
          </p:nvPr>
        </p:nvSpPr>
        <p:spPr>
          <a:xfrm>
            <a:off x="1164844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5" name="任意多边形: 形状 99"/>
          <p:cNvSpPr/>
          <p:nvPr userDrawn="1">
            <p:custDataLst>
              <p:tags r:id="rId54"/>
            </p:custDataLst>
          </p:nvPr>
        </p:nvSpPr>
        <p:spPr>
          <a:xfrm>
            <a:off x="10956925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6" name="任意多边形: 形状 100"/>
          <p:cNvSpPr/>
          <p:nvPr userDrawn="1">
            <p:custDataLst>
              <p:tags r:id="rId55"/>
            </p:custDataLst>
          </p:nvPr>
        </p:nvSpPr>
        <p:spPr>
          <a:xfrm>
            <a:off x="11095355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7" name="任意多边形: 形状 101"/>
          <p:cNvSpPr/>
          <p:nvPr userDrawn="1">
            <p:custDataLst>
              <p:tags r:id="rId56"/>
            </p:custDataLst>
          </p:nvPr>
        </p:nvSpPr>
        <p:spPr>
          <a:xfrm>
            <a:off x="1123315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8" name="任意多边形: 形状 102"/>
          <p:cNvSpPr/>
          <p:nvPr userDrawn="1">
            <p:custDataLst>
              <p:tags r:id="rId57"/>
            </p:custDataLst>
          </p:nvPr>
        </p:nvSpPr>
        <p:spPr>
          <a:xfrm>
            <a:off x="1137158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9" name="任意多边形: 形状 103"/>
          <p:cNvSpPr/>
          <p:nvPr userDrawn="1">
            <p:custDataLst>
              <p:tags r:id="rId58"/>
            </p:custDataLst>
          </p:nvPr>
        </p:nvSpPr>
        <p:spPr>
          <a:xfrm>
            <a:off x="1151001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70" name="任意多边形: 形状 104"/>
          <p:cNvSpPr/>
          <p:nvPr userDrawn="1">
            <p:custDataLst>
              <p:tags r:id="rId59"/>
            </p:custDataLst>
          </p:nvPr>
        </p:nvSpPr>
        <p:spPr>
          <a:xfrm>
            <a:off x="1164844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0"/>
            </p:custDataLst>
          </p:nvPr>
        </p:nvSpPr>
        <p:spPr>
          <a:xfrm>
            <a:off x="838200" y="1656000"/>
            <a:ext cx="10515600" cy="180000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单击添加文档标题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1"/>
            </p:custDataLst>
          </p:nvPr>
        </p:nvSpPr>
        <p:spPr>
          <a:xfrm>
            <a:off x="838200" y="3705186"/>
            <a:ext cx="10515600" cy="86681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2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3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4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65"/>
            </p:custDataLst>
          </p:nvPr>
        </p:nvSpPr>
        <p:spPr>
          <a:xfrm>
            <a:off x="4781641" y="4586170"/>
            <a:ext cx="2743200" cy="504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  <p:sp>
        <p:nvSpPr>
          <p:cNvPr id="74" name="文本占位符 9"/>
          <p:cNvSpPr>
            <a:spLocks noGrp="1"/>
          </p:cNvSpPr>
          <p:nvPr>
            <p:ph type="body" sz="quarter" idx="18" hasCustomPrompt="1"/>
            <p:custDataLst>
              <p:tags r:id="rId66"/>
            </p:custDataLst>
          </p:nvPr>
        </p:nvSpPr>
        <p:spPr>
          <a:xfrm>
            <a:off x="486770" y="330199"/>
            <a:ext cx="1546568" cy="504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 b="1"/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75" name="文本占位符 13"/>
          <p:cNvSpPr>
            <a:spLocks noGrp="1"/>
          </p:cNvSpPr>
          <p:nvPr>
            <p:ph type="body" sz="quarter" idx="14" hasCustomPrompt="1"/>
            <p:custDataLst>
              <p:tags r:id="rId67"/>
            </p:custDataLst>
          </p:nvPr>
        </p:nvSpPr>
        <p:spPr>
          <a:xfrm>
            <a:off x="8825231" y="326198"/>
            <a:ext cx="2880000" cy="5040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/>
          <p:cNvSpPr/>
          <p:nvPr userDrawn="1">
            <p:custDataLst>
              <p:tags r:id="rId2"/>
            </p:custDataLst>
          </p:nvPr>
        </p:nvSpPr>
        <p:spPr>
          <a:xfrm>
            <a:off x="0" y="815926"/>
            <a:ext cx="3010487" cy="5732586"/>
          </a:xfrm>
          <a:custGeom>
            <a:avLst/>
            <a:gdLst>
              <a:gd name="connsiteX0" fmla="*/ 144194 w 3010487"/>
              <a:gd name="connsiteY0" fmla="*/ 0 h 5732586"/>
              <a:gd name="connsiteX1" fmla="*/ 3010487 w 3010487"/>
              <a:gd name="connsiteY1" fmla="*/ 2866293 h 5732586"/>
              <a:gd name="connsiteX2" fmla="*/ 144194 w 3010487"/>
              <a:gd name="connsiteY2" fmla="*/ 5732586 h 5732586"/>
              <a:gd name="connsiteX3" fmla="*/ 0 w 3010487"/>
              <a:gd name="connsiteY3" fmla="*/ 5728940 h 5732586"/>
              <a:gd name="connsiteX4" fmla="*/ 0 w 3010487"/>
              <a:gd name="connsiteY4" fmla="*/ 3646 h 573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0487" h="5732586">
                <a:moveTo>
                  <a:pt x="144194" y="0"/>
                </a:moveTo>
                <a:cubicBezTo>
                  <a:pt x="1727204" y="0"/>
                  <a:pt x="3010487" y="1283283"/>
                  <a:pt x="3010487" y="2866293"/>
                </a:cubicBezTo>
                <a:cubicBezTo>
                  <a:pt x="3010487" y="4449303"/>
                  <a:pt x="1727204" y="5732586"/>
                  <a:pt x="144194" y="5732586"/>
                </a:cubicBezTo>
                <a:lnTo>
                  <a:pt x="0" y="5728940"/>
                </a:lnTo>
                <a:lnTo>
                  <a:pt x="0" y="3646"/>
                </a:ln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任意多边形: 形状 108"/>
          <p:cNvSpPr/>
          <p:nvPr userDrawn="1">
            <p:custDataLst>
              <p:tags r:id="rId3"/>
            </p:custDataLst>
          </p:nvPr>
        </p:nvSpPr>
        <p:spPr>
          <a:xfrm>
            <a:off x="101981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/>
          <p:cNvSpPr/>
          <p:nvPr userDrawn="1">
            <p:custDataLst>
              <p:tags r:id="rId4"/>
            </p:custDataLst>
          </p:nvPr>
        </p:nvSpPr>
        <p:spPr>
          <a:xfrm>
            <a:off x="123698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/>
          <p:cNvSpPr/>
          <p:nvPr userDrawn="1">
            <p:custDataLst>
              <p:tags r:id="rId5"/>
            </p:custDataLst>
          </p:nvPr>
        </p:nvSpPr>
        <p:spPr>
          <a:xfrm>
            <a:off x="145478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/>
          <p:cNvSpPr/>
          <p:nvPr userDrawn="1">
            <p:custDataLst>
              <p:tags r:id="rId6"/>
            </p:custDataLst>
          </p:nvPr>
        </p:nvSpPr>
        <p:spPr>
          <a:xfrm>
            <a:off x="167259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/>
          <p:cNvSpPr/>
          <p:nvPr userDrawn="1">
            <p:custDataLst>
              <p:tags r:id="rId7"/>
            </p:custDataLst>
          </p:nvPr>
        </p:nvSpPr>
        <p:spPr>
          <a:xfrm>
            <a:off x="188976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/>
          <p:cNvSpPr/>
          <p:nvPr userDrawn="1">
            <p:custDataLst>
              <p:tags r:id="rId8"/>
            </p:custDataLst>
          </p:nvPr>
        </p:nvSpPr>
        <p:spPr>
          <a:xfrm>
            <a:off x="210756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/>
          <p:cNvSpPr/>
          <p:nvPr userDrawn="1">
            <p:custDataLst>
              <p:tags r:id="rId9"/>
            </p:custDataLst>
          </p:nvPr>
        </p:nvSpPr>
        <p:spPr>
          <a:xfrm>
            <a:off x="101981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/>
          <p:cNvSpPr/>
          <p:nvPr userDrawn="1">
            <p:custDataLst>
              <p:tags r:id="rId10"/>
            </p:custDataLst>
          </p:nvPr>
        </p:nvSpPr>
        <p:spPr>
          <a:xfrm>
            <a:off x="123698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/>
          <p:cNvSpPr/>
          <p:nvPr userDrawn="1">
            <p:custDataLst>
              <p:tags r:id="rId11"/>
            </p:custDataLst>
          </p:nvPr>
        </p:nvSpPr>
        <p:spPr>
          <a:xfrm>
            <a:off x="145478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/>
          <p:cNvSpPr/>
          <p:nvPr userDrawn="1">
            <p:custDataLst>
              <p:tags r:id="rId12"/>
            </p:custDataLst>
          </p:nvPr>
        </p:nvSpPr>
        <p:spPr>
          <a:xfrm>
            <a:off x="167259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/>
          <p:cNvSpPr/>
          <p:nvPr userDrawn="1">
            <p:custDataLst>
              <p:tags r:id="rId13"/>
            </p:custDataLst>
          </p:nvPr>
        </p:nvSpPr>
        <p:spPr>
          <a:xfrm>
            <a:off x="188976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/>
          <p:cNvSpPr/>
          <p:nvPr userDrawn="1">
            <p:custDataLst>
              <p:tags r:id="rId14"/>
            </p:custDataLst>
          </p:nvPr>
        </p:nvSpPr>
        <p:spPr>
          <a:xfrm>
            <a:off x="210756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/>
          <p:cNvSpPr/>
          <p:nvPr userDrawn="1">
            <p:custDataLst>
              <p:tags r:id="rId15"/>
            </p:custDataLst>
          </p:nvPr>
        </p:nvSpPr>
        <p:spPr>
          <a:xfrm>
            <a:off x="101981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/>
          <p:cNvSpPr/>
          <p:nvPr userDrawn="1">
            <p:custDataLst>
              <p:tags r:id="rId16"/>
            </p:custDataLst>
          </p:nvPr>
        </p:nvSpPr>
        <p:spPr>
          <a:xfrm>
            <a:off x="123698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/>
          <p:cNvSpPr/>
          <p:nvPr userDrawn="1">
            <p:custDataLst>
              <p:tags r:id="rId17"/>
            </p:custDataLst>
          </p:nvPr>
        </p:nvSpPr>
        <p:spPr>
          <a:xfrm>
            <a:off x="145478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/>
          <p:cNvSpPr/>
          <p:nvPr userDrawn="1">
            <p:custDataLst>
              <p:tags r:id="rId18"/>
            </p:custDataLst>
          </p:nvPr>
        </p:nvSpPr>
        <p:spPr>
          <a:xfrm>
            <a:off x="167259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/>
          <p:cNvSpPr/>
          <p:nvPr userDrawn="1">
            <p:custDataLst>
              <p:tags r:id="rId19"/>
            </p:custDataLst>
          </p:nvPr>
        </p:nvSpPr>
        <p:spPr>
          <a:xfrm>
            <a:off x="188976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/>
          <p:cNvSpPr/>
          <p:nvPr userDrawn="1">
            <p:custDataLst>
              <p:tags r:id="rId20"/>
            </p:custDataLst>
          </p:nvPr>
        </p:nvSpPr>
        <p:spPr>
          <a:xfrm>
            <a:off x="210756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/>
          <p:cNvSpPr/>
          <p:nvPr userDrawn="1">
            <p:custDataLst>
              <p:tags r:id="rId21"/>
            </p:custDataLst>
          </p:nvPr>
        </p:nvSpPr>
        <p:spPr>
          <a:xfrm>
            <a:off x="101981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/>
          <p:cNvSpPr/>
          <p:nvPr userDrawn="1">
            <p:custDataLst>
              <p:tags r:id="rId22"/>
            </p:custDataLst>
          </p:nvPr>
        </p:nvSpPr>
        <p:spPr>
          <a:xfrm>
            <a:off x="123698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/>
          <p:cNvSpPr/>
          <p:nvPr userDrawn="1">
            <p:custDataLst>
              <p:tags r:id="rId23"/>
            </p:custDataLst>
          </p:nvPr>
        </p:nvSpPr>
        <p:spPr>
          <a:xfrm>
            <a:off x="145478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/>
          <p:cNvSpPr/>
          <p:nvPr userDrawn="1">
            <p:custDataLst>
              <p:tags r:id="rId24"/>
            </p:custDataLst>
          </p:nvPr>
        </p:nvSpPr>
        <p:spPr>
          <a:xfrm>
            <a:off x="167259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/>
          <p:cNvSpPr/>
          <p:nvPr userDrawn="1">
            <p:custDataLst>
              <p:tags r:id="rId25"/>
            </p:custDataLst>
          </p:nvPr>
        </p:nvSpPr>
        <p:spPr>
          <a:xfrm>
            <a:off x="188976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/>
          <p:cNvSpPr/>
          <p:nvPr userDrawn="1">
            <p:custDataLst>
              <p:tags r:id="rId26"/>
            </p:custDataLst>
          </p:nvPr>
        </p:nvSpPr>
        <p:spPr>
          <a:xfrm>
            <a:off x="210756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/>
          <p:cNvSpPr/>
          <p:nvPr>
            <p:custDataLst>
              <p:tags r:id="rId27"/>
            </p:custDataLst>
          </p:nvPr>
        </p:nvSpPr>
        <p:spPr>
          <a:xfrm>
            <a:off x="10883032" y="5494407"/>
            <a:ext cx="1308968" cy="1363593"/>
          </a:xfrm>
          <a:custGeom>
            <a:avLst/>
            <a:gdLst>
              <a:gd name="connsiteX0" fmla="*/ 672905 w 1308968"/>
              <a:gd name="connsiteY0" fmla="*/ 0 h 1363593"/>
              <a:gd name="connsiteX1" fmla="*/ 1292915 w 1308968"/>
              <a:gd name="connsiteY1" fmla="*/ 416454 h 1363593"/>
              <a:gd name="connsiteX2" fmla="*/ 1308968 w 1308968"/>
              <a:gd name="connsiteY2" fmla="*/ 468831 h 1363593"/>
              <a:gd name="connsiteX3" fmla="*/ 1308968 w 1308968"/>
              <a:gd name="connsiteY3" fmla="*/ 1363593 h 1363593"/>
              <a:gd name="connsiteX4" fmla="*/ 0 w 1308968"/>
              <a:gd name="connsiteY4" fmla="*/ 1363593 h 1363593"/>
              <a:gd name="connsiteX5" fmla="*/ 0 w 1308968"/>
              <a:gd name="connsiteY5" fmla="*/ 681797 h 1363593"/>
              <a:gd name="connsiteX6" fmla="*/ 672905 w 1308968"/>
              <a:gd name="connsiteY6" fmla="*/ 0 h 13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968" h="1363593">
                <a:moveTo>
                  <a:pt x="672905" y="0"/>
                </a:moveTo>
                <a:cubicBezTo>
                  <a:pt x="951555" y="0"/>
                  <a:pt x="1190739" y="171761"/>
                  <a:pt x="1292915" y="416454"/>
                </a:cubicBezTo>
                <a:lnTo>
                  <a:pt x="1308968" y="468831"/>
                </a:lnTo>
                <a:lnTo>
                  <a:pt x="1308968" y="1363593"/>
                </a:lnTo>
                <a:lnTo>
                  <a:pt x="0" y="1363593"/>
                </a:lnTo>
                <a:lnTo>
                  <a:pt x="0" y="681797"/>
                </a:lnTo>
                <a:cubicBezTo>
                  <a:pt x="0" y="305353"/>
                  <a:pt x="301371" y="0"/>
                  <a:pt x="6729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17" name="任意多边形: 形状 116"/>
          <p:cNvSpPr/>
          <p:nvPr>
            <p:custDataLst>
              <p:tags r:id="rId28"/>
            </p:custDataLst>
          </p:nvPr>
        </p:nvSpPr>
        <p:spPr>
          <a:xfrm>
            <a:off x="10503205" y="6426987"/>
            <a:ext cx="862759" cy="431379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124" name="直接连接符 123"/>
          <p:cNvCxnSpPr/>
          <p:nvPr>
            <p:custDataLst>
              <p:tags r:id="rId29"/>
            </p:custDataLst>
          </p:nvPr>
        </p:nvCxnSpPr>
        <p:spPr>
          <a:xfrm>
            <a:off x="4670473" y="5491317"/>
            <a:ext cx="618978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73040" y="2266101"/>
            <a:ext cx="2034412" cy="2688797"/>
          </a:xfrm>
        </p:spPr>
        <p:txBody>
          <a:bodyPr anchor="ctr">
            <a:noAutofit/>
          </a:bodyPr>
          <a:lstStyle>
            <a:lvl1pPr algn="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</a:t>
            </a:r>
            <a:br>
              <a:rPr lang="en-US" altLang="zh-CN" dirty="0"/>
            </a:b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>
            <a:off x="9348036" y="816492"/>
            <a:ext cx="2843964" cy="5731457"/>
          </a:xfrm>
          <a:custGeom>
            <a:avLst/>
            <a:gdLst>
              <a:gd name="connsiteX0" fmla="*/ 2843964 w 2843964"/>
              <a:gd name="connsiteY0" fmla="*/ 0 h 5731457"/>
              <a:gd name="connsiteX1" fmla="*/ 2843964 w 2843964"/>
              <a:gd name="connsiteY1" fmla="*/ 5731457 h 5731457"/>
              <a:gd name="connsiteX2" fmla="*/ 2718794 w 2843964"/>
              <a:gd name="connsiteY2" fmla="*/ 5728292 h 5731457"/>
              <a:gd name="connsiteX3" fmla="*/ 0 w 2843964"/>
              <a:gd name="connsiteY3" fmla="*/ 2865728 h 5731457"/>
              <a:gd name="connsiteX4" fmla="*/ 2718794 w 2843964"/>
              <a:gd name="connsiteY4" fmla="*/ 3165 h 573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3964" h="5731457">
                <a:moveTo>
                  <a:pt x="2843964" y="0"/>
                </a:moveTo>
                <a:lnTo>
                  <a:pt x="2843964" y="5731457"/>
                </a:lnTo>
                <a:lnTo>
                  <a:pt x="2718794" y="5728292"/>
                </a:lnTo>
                <a:cubicBezTo>
                  <a:pt x="1204331" y="5651523"/>
                  <a:pt x="0" y="4399269"/>
                  <a:pt x="0" y="2865728"/>
                </a:cubicBezTo>
                <a:cubicBezTo>
                  <a:pt x="0" y="1332187"/>
                  <a:pt x="1204331" y="79933"/>
                  <a:pt x="2718794" y="3165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 userDrawn="1">
            <p:custDataLst>
              <p:tags r:id="rId3"/>
            </p:custDataLst>
          </p:nvPr>
        </p:nvSpPr>
        <p:spPr>
          <a:xfrm>
            <a:off x="1005522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 userDrawn="1">
            <p:custDataLst>
              <p:tags r:id="rId4"/>
            </p:custDataLst>
          </p:nvPr>
        </p:nvSpPr>
        <p:spPr>
          <a:xfrm>
            <a:off x="1027303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 userDrawn="1">
            <p:custDataLst>
              <p:tags r:id="rId5"/>
            </p:custDataLst>
          </p:nvPr>
        </p:nvSpPr>
        <p:spPr>
          <a:xfrm>
            <a:off x="1049020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 userDrawn="1">
            <p:custDataLst>
              <p:tags r:id="rId6"/>
            </p:custDataLst>
          </p:nvPr>
        </p:nvSpPr>
        <p:spPr>
          <a:xfrm>
            <a:off x="1070800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 userDrawn="1">
            <p:custDataLst>
              <p:tags r:id="rId7"/>
            </p:custDataLst>
          </p:nvPr>
        </p:nvSpPr>
        <p:spPr>
          <a:xfrm>
            <a:off x="1092517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 userDrawn="1">
            <p:custDataLst>
              <p:tags r:id="rId8"/>
            </p:custDataLst>
          </p:nvPr>
        </p:nvSpPr>
        <p:spPr>
          <a:xfrm>
            <a:off x="1114298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9"/>
            </p:custDataLst>
          </p:nvPr>
        </p:nvSpPr>
        <p:spPr>
          <a:xfrm>
            <a:off x="1005522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0"/>
            </p:custDataLst>
          </p:nvPr>
        </p:nvSpPr>
        <p:spPr>
          <a:xfrm>
            <a:off x="1027303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1"/>
            </p:custDataLst>
          </p:nvPr>
        </p:nvSpPr>
        <p:spPr>
          <a:xfrm>
            <a:off x="1049020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 userDrawn="1">
            <p:custDataLst>
              <p:tags r:id="rId12"/>
            </p:custDataLst>
          </p:nvPr>
        </p:nvSpPr>
        <p:spPr>
          <a:xfrm>
            <a:off x="1070800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 userDrawn="1">
            <p:custDataLst>
              <p:tags r:id="rId13"/>
            </p:custDataLst>
          </p:nvPr>
        </p:nvSpPr>
        <p:spPr>
          <a:xfrm>
            <a:off x="1092517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 userDrawn="1">
            <p:custDataLst>
              <p:tags r:id="rId14"/>
            </p:custDataLst>
          </p:nvPr>
        </p:nvSpPr>
        <p:spPr>
          <a:xfrm>
            <a:off x="1114298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 userDrawn="1">
            <p:custDataLst>
              <p:tags r:id="rId15"/>
            </p:custDataLst>
          </p:nvPr>
        </p:nvSpPr>
        <p:spPr>
          <a:xfrm>
            <a:off x="1005522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16"/>
            </p:custDataLst>
          </p:nvPr>
        </p:nvSpPr>
        <p:spPr>
          <a:xfrm>
            <a:off x="1027303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17"/>
            </p:custDataLst>
          </p:nvPr>
        </p:nvSpPr>
        <p:spPr>
          <a:xfrm>
            <a:off x="1049020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18"/>
            </p:custDataLst>
          </p:nvPr>
        </p:nvSpPr>
        <p:spPr>
          <a:xfrm>
            <a:off x="1070800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/>
          <p:cNvSpPr/>
          <p:nvPr userDrawn="1">
            <p:custDataLst>
              <p:tags r:id="rId19"/>
            </p:custDataLst>
          </p:nvPr>
        </p:nvSpPr>
        <p:spPr>
          <a:xfrm>
            <a:off x="1092517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20"/>
            </p:custDataLst>
          </p:nvPr>
        </p:nvSpPr>
        <p:spPr>
          <a:xfrm>
            <a:off x="1114298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 userDrawn="1">
            <p:custDataLst>
              <p:tags r:id="rId21"/>
            </p:custDataLst>
          </p:nvPr>
        </p:nvSpPr>
        <p:spPr>
          <a:xfrm>
            <a:off x="1005522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 userDrawn="1">
            <p:custDataLst>
              <p:tags r:id="rId22"/>
            </p:custDataLst>
          </p:nvPr>
        </p:nvSpPr>
        <p:spPr>
          <a:xfrm>
            <a:off x="1027303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>
            <p:custDataLst>
              <p:tags r:id="rId23"/>
            </p:custDataLst>
          </p:nvPr>
        </p:nvSpPr>
        <p:spPr>
          <a:xfrm>
            <a:off x="1049020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 userDrawn="1">
            <p:custDataLst>
              <p:tags r:id="rId24"/>
            </p:custDataLst>
          </p:nvPr>
        </p:nvSpPr>
        <p:spPr>
          <a:xfrm>
            <a:off x="1070800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/>
          <p:cNvSpPr/>
          <p:nvPr userDrawn="1">
            <p:custDataLst>
              <p:tags r:id="rId25"/>
            </p:custDataLst>
          </p:nvPr>
        </p:nvSpPr>
        <p:spPr>
          <a:xfrm>
            <a:off x="1092517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26"/>
            </p:custDataLst>
          </p:nvPr>
        </p:nvSpPr>
        <p:spPr>
          <a:xfrm>
            <a:off x="1114298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 1"/>
          <p:cNvSpPr/>
          <p:nvPr userDrawn="1">
            <p:custDataLst>
              <p:tags r:id="rId27"/>
            </p:custDataLst>
          </p:nvPr>
        </p:nvSpPr>
        <p:spPr>
          <a:xfrm>
            <a:off x="206375" y="5969564"/>
            <a:ext cx="1343382" cy="88907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6" h="1400">
                <a:moveTo>
                  <a:pt x="1058" y="0"/>
                </a:moveTo>
                <a:cubicBezTo>
                  <a:pt x="1570" y="0"/>
                  <a:pt x="1997" y="368"/>
                  <a:pt x="2096" y="857"/>
                </a:cubicBezTo>
                <a:lnTo>
                  <a:pt x="2116" y="1053"/>
                </a:lnTo>
                <a:lnTo>
                  <a:pt x="1762" y="1053"/>
                </a:lnTo>
                <a:lnTo>
                  <a:pt x="1762" y="1400"/>
                </a:lnTo>
                <a:lnTo>
                  <a:pt x="0" y="1400"/>
                </a:lnTo>
                <a:lnTo>
                  <a:pt x="0" y="1053"/>
                </a:lnTo>
                <a:lnTo>
                  <a:pt x="0" y="1053"/>
                </a:lnTo>
                <a:lnTo>
                  <a:pt x="20" y="857"/>
                </a:lnTo>
                <a:cubicBezTo>
                  <a:pt x="119" y="368"/>
                  <a:pt x="546" y="0"/>
                  <a:pt x="10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 userDrawn="1">
            <p:custDataLst>
              <p:tags r:id="rId28"/>
            </p:custDataLst>
          </p:nvPr>
        </p:nvCxnSpPr>
        <p:spPr>
          <a:xfrm>
            <a:off x="1549757" y="6527800"/>
            <a:ext cx="857214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/>
          <p:cNvSpPr/>
          <p:nvPr userDrawn="1">
            <p:custDataLst>
              <p:tags r:id="rId29"/>
            </p:custDataLst>
          </p:nvPr>
        </p:nvSpPr>
        <p:spPr>
          <a:xfrm>
            <a:off x="1075734" y="6426567"/>
            <a:ext cx="862759" cy="431379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2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1581138" y="700668"/>
            <a:ext cx="6603643" cy="4992039"/>
          </a:xfrm>
        </p:spPr>
        <p:txBody>
          <a:bodyPr anchor="ctr">
            <a:normAutofit/>
          </a:bodyPr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34"/>
            </p:custDataLst>
          </p:nvPr>
        </p:nvSpPr>
        <p:spPr>
          <a:xfrm>
            <a:off x="10270349" y="2560320"/>
            <a:ext cx="1632479" cy="1869606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CG41N126607681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764" y="0"/>
            <a:ext cx="1888015" cy="3047113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>
            <p:custDataLst>
              <p:tags r:id="rId5"/>
            </p:custDataLst>
          </p:nvPr>
        </p:nvCxnSpPr>
        <p:spPr>
          <a:xfrm>
            <a:off x="558800" y="6527800"/>
            <a:ext cx="95631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/>
          <p:cNvSpPr/>
          <p:nvPr userDrawn="1">
            <p:custDataLst>
              <p:tags r:id="rId6"/>
            </p:custDataLst>
          </p:nvPr>
        </p:nvSpPr>
        <p:spPr>
          <a:xfrm>
            <a:off x="9845675" y="5245735"/>
            <a:ext cx="1585595" cy="1607185"/>
          </a:xfrm>
          <a:custGeom>
            <a:avLst/>
            <a:gdLst>
              <a:gd name="connsiteX0" fmla="*/ 1924435 w 1924435"/>
              <a:gd name="connsiteY0" fmla="*/ 1924435 h 1924435"/>
              <a:gd name="connsiteX1" fmla="*/ 0 w 1924435"/>
              <a:gd name="connsiteY1" fmla="*/ 1924435 h 1924435"/>
              <a:gd name="connsiteX2" fmla="*/ 0 w 1924435"/>
              <a:gd name="connsiteY2" fmla="*/ 962218 h 1924435"/>
              <a:gd name="connsiteX3" fmla="*/ 962218 w 1924435"/>
              <a:gd name="connsiteY3" fmla="*/ 0 h 1924435"/>
              <a:gd name="connsiteX4" fmla="*/ 962218 w 1924435"/>
              <a:gd name="connsiteY4" fmla="*/ 0 h 1924435"/>
              <a:gd name="connsiteX5" fmla="*/ 1924435 w 1924435"/>
              <a:gd name="connsiteY5" fmla="*/ 962218 h 1924435"/>
              <a:gd name="connsiteX6" fmla="*/ 1924435 w 1924435"/>
              <a:gd name="connsiteY6" fmla="*/ 1924435 h 19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435" h="1924435">
                <a:moveTo>
                  <a:pt x="1924435" y="1924435"/>
                </a:moveTo>
                <a:lnTo>
                  <a:pt x="0" y="1924435"/>
                </a:lnTo>
                <a:lnTo>
                  <a:pt x="0" y="962218"/>
                </a:lnTo>
                <a:cubicBezTo>
                  <a:pt x="0" y="430944"/>
                  <a:pt x="430944" y="0"/>
                  <a:pt x="962218" y="0"/>
                </a:cubicBezTo>
                <a:lnTo>
                  <a:pt x="962218" y="0"/>
                </a:lnTo>
                <a:cubicBezTo>
                  <a:pt x="1493491" y="0"/>
                  <a:pt x="1924435" y="430944"/>
                  <a:pt x="1924435" y="962218"/>
                </a:cubicBezTo>
                <a:lnTo>
                  <a:pt x="1924435" y="1924435"/>
                </a:ln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 flipH="1">
            <a:off x="11099800" y="1419860"/>
            <a:ext cx="1092200" cy="2183765"/>
          </a:xfrm>
          <a:custGeom>
            <a:avLst/>
            <a:gdLst>
              <a:gd name="connsiteX0" fmla="*/ 1130019 w 1130018"/>
              <a:gd name="connsiteY0" fmla="*/ 1130019 h 2260037"/>
              <a:gd name="connsiteX1" fmla="*/ 0 w 1130018"/>
              <a:gd name="connsiteY1" fmla="*/ 0 h 2260037"/>
              <a:gd name="connsiteX2" fmla="*/ 0 w 1130018"/>
              <a:gd name="connsiteY2" fmla="*/ 2260038 h 2260037"/>
              <a:gd name="connsiteX3" fmla="*/ 1130019 w 1130018"/>
              <a:gd name="connsiteY3" fmla="*/ 1130019 h 226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018" h="2260037">
                <a:moveTo>
                  <a:pt x="1130019" y="1130019"/>
                </a:moveTo>
                <a:cubicBezTo>
                  <a:pt x="1130019" y="506044"/>
                  <a:pt x="623974" y="0"/>
                  <a:pt x="0" y="0"/>
                </a:cubicBezTo>
                <a:lnTo>
                  <a:pt x="0" y="2260038"/>
                </a:lnTo>
                <a:cubicBezTo>
                  <a:pt x="623974" y="2260038"/>
                  <a:pt x="1130019" y="1754287"/>
                  <a:pt x="1130019" y="1130019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 userDrawn="1">
            <p:custDataLst>
              <p:tags r:id="rId8"/>
            </p:custDataLst>
          </p:nvPr>
        </p:nvSpPr>
        <p:spPr>
          <a:xfrm>
            <a:off x="10956925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9"/>
            </p:custDataLst>
          </p:nvPr>
        </p:nvSpPr>
        <p:spPr>
          <a:xfrm>
            <a:off x="11095355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>
            <a:off x="1123315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9" name="任意多边形: 形状 18"/>
          <p:cNvSpPr/>
          <p:nvPr userDrawn="1">
            <p:custDataLst>
              <p:tags r:id="rId11"/>
            </p:custDataLst>
          </p:nvPr>
        </p:nvSpPr>
        <p:spPr>
          <a:xfrm>
            <a:off x="1137158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51001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2" name="任意多边形: 形状 21"/>
          <p:cNvSpPr/>
          <p:nvPr userDrawn="1">
            <p:custDataLst>
              <p:tags r:id="rId13"/>
            </p:custDataLst>
          </p:nvPr>
        </p:nvSpPr>
        <p:spPr>
          <a:xfrm>
            <a:off x="1164844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3" name="任意多边形: 形状 22"/>
          <p:cNvSpPr/>
          <p:nvPr userDrawn="1">
            <p:custDataLst>
              <p:tags r:id="rId14"/>
            </p:custDataLst>
          </p:nvPr>
        </p:nvSpPr>
        <p:spPr>
          <a:xfrm>
            <a:off x="10956925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5" name="任意多边形: 形状 24"/>
          <p:cNvSpPr/>
          <p:nvPr userDrawn="1">
            <p:custDataLst>
              <p:tags r:id="rId15"/>
            </p:custDataLst>
          </p:nvPr>
        </p:nvSpPr>
        <p:spPr>
          <a:xfrm>
            <a:off x="11095355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6" name="任意多边形: 形状 25"/>
          <p:cNvSpPr/>
          <p:nvPr userDrawn="1">
            <p:custDataLst>
              <p:tags r:id="rId16"/>
            </p:custDataLst>
          </p:nvPr>
        </p:nvSpPr>
        <p:spPr>
          <a:xfrm>
            <a:off x="1123315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7" name="任意多边形: 形状 26"/>
          <p:cNvSpPr/>
          <p:nvPr userDrawn="1">
            <p:custDataLst>
              <p:tags r:id="rId17"/>
            </p:custDataLst>
          </p:nvPr>
        </p:nvSpPr>
        <p:spPr>
          <a:xfrm>
            <a:off x="1137158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8" name="任意多边形: 形状 27"/>
          <p:cNvSpPr/>
          <p:nvPr userDrawn="1">
            <p:custDataLst>
              <p:tags r:id="rId18"/>
            </p:custDataLst>
          </p:nvPr>
        </p:nvSpPr>
        <p:spPr>
          <a:xfrm>
            <a:off x="1151001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9" name="任意多边形: 形状 28"/>
          <p:cNvSpPr/>
          <p:nvPr userDrawn="1">
            <p:custDataLst>
              <p:tags r:id="rId19"/>
            </p:custDataLst>
          </p:nvPr>
        </p:nvSpPr>
        <p:spPr>
          <a:xfrm>
            <a:off x="1164844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0" name="任意多边形: 形状 29"/>
          <p:cNvSpPr/>
          <p:nvPr userDrawn="1">
            <p:custDataLst>
              <p:tags r:id="rId20"/>
            </p:custDataLst>
          </p:nvPr>
        </p:nvSpPr>
        <p:spPr>
          <a:xfrm>
            <a:off x="10956925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21"/>
            </p:custDataLst>
          </p:nvPr>
        </p:nvSpPr>
        <p:spPr>
          <a:xfrm>
            <a:off x="11095355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2" name="任意多边形: 形状 31"/>
          <p:cNvSpPr/>
          <p:nvPr userDrawn="1">
            <p:custDataLst>
              <p:tags r:id="rId22"/>
            </p:custDataLst>
          </p:nvPr>
        </p:nvSpPr>
        <p:spPr>
          <a:xfrm>
            <a:off x="1123315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3" name="任意多边形: 形状 32"/>
          <p:cNvSpPr/>
          <p:nvPr userDrawn="1">
            <p:custDataLst>
              <p:tags r:id="rId23"/>
            </p:custDataLst>
          </p:nvPr>
        </p:nvSpPr>
        <p:spPr>
          <a:xfrm>
            <a:off x="1137158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4" name="任意多边形: 形状 33"/>
          <p:cNvSpPr/>
          <p:nvPr userDrawn="1">
            <p:custDataLst>
              <p:tags r:id="rId24"/>
            </p:custDataLst>
          </p:nvPr>
        </p:nvSpPr>
        <p:spPr>
          <a:xfrm>
            <a:off x="1151001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5" name="任意多边形: 形状 34"/>
          <p:cNvSpPr/>
          <p:nvPr userDrawn="1">
            <p:custDataLst>
              <p:tags r:id="rId25"/>
            </p:custDataLst>
          </p:nvPr>
        </p:nvSpPr>
        <p:spPr>
          <a:xfrm>
            <a:off x="1164844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6" name="任意多边形: 形状 35"/>
          <p:cNvSpPr/>
          <p:nvPr userDrawn="1">
            <p:custDataLst>
              <p:tags r:id="rId26"/>
            </p:custDataLst>
          </p:nvPr>
        </p:nvSpPr>
        <p:spPr>
          <a:xfrm>
            <a:off x="10956925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7" name="任意多边形: 形状 36"/>
          <p:cNvSpPr/>
          <p:nvPr userDrawn="1">
            <p:custDataLst>
              <p:tags r:id="rId27"/>
            </p:custDataLst>
          </p:nvPr>
        </p:nvSpPr>
        <p:spPr>
          <a:xfrm>
            <a:off x="11095355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8" name="任意多边形: 形状 37"/>
          <p:cNvSpPr/>
          <p:nvPr userDrawn="1">
            <p:custDataLst>
              <p:tags r:id="rId28"/>
            </p:custDataLst>
          </p:nvPr>
        </p:nvSpPr>
        <p:spPr>
          <a:xfrm>
            <a:off x="1123315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9" name="任意多边形: 形状 38"/>
          <p:cNvSpPr/>
          <p:nvPr userDrawn="1">
            <p:custDataLst>
              <p:tags r:id="rId29"/>
            </p:custDataLst>
          </p:nvPr>
        </p:nvSpPr>
        <p:spPr>
          <a:xfrm>
            <a:off x="1137158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0" name="任意多边形: 形状 39"/>
          <p:cNvSpPr/>
          <p:nvPr userDrawn="1">
            <p:custDataLst>
              <p:tags r:id="rId30"/>
            </p:custDataLst>
          </p:nvPr>
        </p:nvSpPr>
        <p:spPr>
          <a:xfrm>
            <a:off x="1151001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1" name="任意多边形: 形状 40"/>
          <p:cNvSpPr/>
          <p:nvPr userDrawn="1">
            <p:custDataLst>
              <p:tags r:id="rId31"/>
            </p:custDataLst>
          </p:nvPr>
        </p:nvSpPr>
        <p:spPr>
          <a:xfrm>
            <a:off x="1164844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2" name="任意多边形: 形状 41"/>
          <p:cNvSpPr/>
          <p:nvPr userDrawn="1">
            <p:custDataLst>
              <p:tags r:id="rId32"/>
            </p:custDataLst>
          </p:nvPr>
        </p:nvSpPr>
        <p:spPr>
          <a:xfrm>
            <a:off x="0" y="5696299"/>
            <a:ext cx="1161701" cy="1161701"/>
          </a:xfrm>
          <a:custGeom>
            <a:avLst/>
            <a:gdLst>
              <a:gd name="connsiteX0" fmla="*/ 1161702 w 1161701"/>
              <a:gd name="connsiteY0" fmla="*/ 1161702 h 1161701"/>
              <a:gd name="connsiteX1" fmla="*/ 0 w 1161701"/>
              <a:gd name="connsiteY1" fmla="*/ 1161702 h 1161701"/>
              <a:gd name="connsiteX2" fmla="*/ 0 w 1161701"/>
              <a:gd name="connsiteY2" fmla="*/ 0 h 1161701"/>
              <a:gd name="connsiteX3" fmla="*/ 0 w 1161701"/>
              <a:gd name="connsiteY3" fmla="*/ 0 h 1161701"/>
              <a:gd name="connsiteX4" fmla="*/ 1161702 w 1161701"/>
              <a:gd name="connsiteY4" fmla="*/ 1161702 h 1161701"/>
              <a:gd name="connsiteX5" fmla="*/ 1161702 w 1161701"/>
              <a:gd name="connsiteY5" fmla="*/ 1161702 h 116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701" h="1161701">
                <a:moveTo>
                  <a:pt x="1161702" y="1161702"/>
                </a:moveTo>
                <a:lnTo>
                  <a:pt x="0" y="1161702"/>
                </a:lnTo>
                <a:lnTo>
                  <a:pt x="0" y="0"/>
                </a:lnTo>
                <a:lnTo>
                  <a:pt x="0" y="0"/>
                </a:lnTo>
                <a:cubicBezTo>
                  <a:pt x="641576" y="0"/>
                  <a:pt x="1161702" y="520126"/>
                  <a:pt x="1161702" y="1161702"/>
                </a:cubicBezTo>
                <a:lnTo>
                  <a:pt x="1161702" y="1161702"/>
                </a:ln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 userDrawn="1">
            <p:custDataLst>
              <p:tags r:id="rId33"/>
            </p:custDataLst>
          </p:nvPr>
        </p:nvCxnSpPr>
        <p:spPr>
          <a:xfrm>
            <a:off x="2184400" y="838200"/>
            <a:ext cx="95631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/>
          <p:cNvSpPr/>
          <p:nvPr userDrawn="1">
            <p:custDataLst>
              <p:tags r:id="rId34"/>
            </p:custDataLst>
          </p:nvPr>
        </p:nvSpPr>
        <p:spPr>
          <a:xfrm>
            <a:off x="9381500" y="6334625"/>
            <a:ext cx="1046117" cy="523058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5"/>
            </p:custDataLst>
          </p:nvPr>
        </p:nvSpPr>
        <p:spPr>
          <a:xfrm>
            <a:off x="2225242" y="1100447"/>
            <a:ext cx="7756958" cy="2763596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6" name="文本占位符 9"/>
          <p:cNvSpPr>
            <a:spLocks noGrp="1"/>
          </p:cNvSpPr>
          <p:nvPr>
            <p:ph type="body" sz="quarter" idx="18" hasCustomPrompt="1"/>
            <p:custDataLst>
              <p:tags r:id="rId39"/>
            </p:custDataLst>
          </p:nvPr>
        </p:nvSpPr>
        <p:spPr>
          <a:xfrm>
            <a:off x="486770" y="330199"/>
            <a:ext cx="1546568" cy="504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 b="1"/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47" name="文本占位符 23"/>
          <p:cNvSpPr>
            <a:spLocks noGrp="1"/>
          </p:cNvSpPr>
          <p:nvPr>
            <p:ph type="body" sz="quarter" idx="19" hasCustomPrompt="1"/>
            <p:custDataLst>
              <p:tags r:id="rId40"/>
            </p:custDataLst>
          </p:nvPr>
        </p:nvSpPr>
        <p:spPr>
          <a:xfrm>
            <a:off x="4781641" y="4205797"/>
            <a:ext cx="2743200" cy="504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3" Type="http://schemas.openxmlformats.org/officeDocument/2006/relationships/theme" Target="../theme/theme2.xml"/><Relationship Id="rId22" Type="http://schemas.openxmlformats.org/officeDocument/2006/relationships/tags" Target="../tags/tag212.xml"/><Relationship Id="rId21" Type="http://schemas.openxmlformats.org/officeDocument/2006/relationships/tags" Target="../tags/tag211.xml"/><Relationship Id="rId20" Type="http://schemas.openxmlformats.org/officeDocument/2006/relationships/tags" Target="../tags/tag210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>
            <p:custDataLst>
              <p:tags r:id="rId17"/>
            </p:custDataLst>
          </p:nvPr>
        </p:nvCxnSpPr>
        <p:spPr>
          <a:xfrm>
            <a:off x="818147" y="1123697"/>
            <a:ext cx="1053565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/>
          <p:cNvSpPr/>
          <p:nvPr userDrawn="1">
            <p:custDataLst>
              <p:tags r:id="rId18"/>
            </p:custDataLst>
          </p:nvPr>
        </p:nvSpPr>
        <p:spPr>
          <a:xfrm>
            <a:off x="206549" y="6189274"/>
            <a:ext cx="1343208" cy="668726"/>
          </a:xfrm>
          <a:custGeom>
            <a:avLst/>
            <a:gdLst>
              <a:gd name="connsiteX0" fmla="*/ 671605 w 1343208"/>
              <a:gd name="connsiteY0" fmla="*/ 0 h 668726"/>
              <a:gd name="connsiteX1" fmla="*/ 1330834 w 1343208"/>
              <a:gd name="connsiteY1" fmla="*/ 544421 h 668726"/>
              <a:gd name="connsiteX2" fmla="*/ 1343208 w 1343208"/>
              <a:gd name="connsiteY2" fmla="*/ 668726 h 668726"/>
              <a:gd name="connsiteX3" fmla="*/ 0 w 1343208"/>
              <a:gd name="connsiteY3" fmla="*/ 668726 h 668726"/>
              <a:gd name="connsiteX4" fmla="*/ 12374 w 1343208"/>
              <a:gd name="connsiteY4" fmla="*/ 544421 h 668726"/>
              <a:gd name="connsiteX5" fmla="*/ 671605 w 1343208"/>
              <a:gd name="connsiteY5" fmla="*/ 0 h 66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" h="668726">
                <a:moveTo>
                  <a:pt x="671605" y="0"/>
                </a:moveTo>
                <a:cubicBezTo>
                  <a:pt x="996697" y="0"/>
                  <a:pt x="1268070" y="233786"/>
                  <a:pt x="1330834" y="544421"/>
                </a:cubicBezTo>
                <a:lnTo>
                  <a:pt x="1343208" y="668726"/>
                </a:lnTo>
                <a:lnTo>
                  <a:pt x="0" y="668726"/>
                </a:lnTo>
                <a:lnTo>
                  <a:pt x="12374" y="544421"/>
                </a:lnTo>
                <a:cubicBezTo>
                  <a:pt x="75138" y="233786"/>
                  <a:pt x="346512" y="0"/>
                  <a:pt x="671605" y="0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cxnSp>
        <p:nvCxnSpPr>
          <p:cNvPr id="16" name="直接连接符 15"/>
          <p:cNvCxnSpPr/>
          <p:nvPr userDrawn="1">
            <p:custDataLst>
              <p:tags r:id="rId19"/>
            </p:custDataLst>
          </p:nvPr>
        </p:nvCxnSpPr>
        <p:spPr>
          <a:xfrm>
            <a:off x="1549757" y="6527800"/>
            <a:ext cx="9013825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/>
          <p:cNvSpPr/>
          <p:nvPr userDrawn="1">
            <p:custDataLst>
              <p:tags r:id="rId20"/>
            </p:custDataLst>
          </p:nvPr>
        </p:nvSpPr>
        <p:spPr>
          <a:xfrm>
            <a:off x="1075734" y="6425363"/>
            <a:ext cx="862759" cy="431379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2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" name="任意多边形: 形状 17"/>
          <p:cNvSpPr/>
          <p:nvPr userDrawn="1">
            <p:custDataLst>
              <p:tags r:id="rId21"/>
            </p:custDataLst>
          </p:nvPr>
        </p:nvSpPr>
        <p:spPr>
          <a:xfrm>
            <a:off x="10319385" y="6057265"/>
            <a:ext cx="1872615" cy="800735"/>
          </a:xfrm>
          <a:custGeom>
            <a:avLst/>
            <a:gdLst>
              <a:gd name="connsiteX0" fmla="*/ 1267016 w 2192479"/>
              <a:gd name="connsiteY0" fmla="*/ 0 h 936989"/>
              <a:gd name="connsiteX1" fmla="*/ 2109873 w 2192479"/>
              <a:gd name="connsiteY1" fmla="*/ 302578 h 936989"/>
              <a:gd name="connsiteX2" fmla="*/ 2192479 w 2192479"/>
              <a:gd name="connsiteY2" fmla="*/ 377655 h 936989"/>
              <a:gd name="connsiteX3" fmla="*/ 2192479 w 2192479"/>
              <a:gd name="connsiteY3" fmla="*/ 936989 h 936989"/>
              <a:gd name="connsiteX4" fmla="*/ 0 w 2192479"/>
              <a:gd name="connsiteY4" fmla="*/ 936989 h 936989"/>
              <a:gd name="connsiteX5" fmla="*/ 1534 w 2192479"/>
              <a:gd name="connsiteY5" fmla="*/ 931024 h 936989"/>
              <a:gd name="connsiteX6" fmla="*/ 1267016 w 2192479"/>
              <a:gd name="connsiteY6" fmla="*/ 0 h 93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2479" h="936989">
                <a:moveTo>
                  <a:pt x="1267016" y="0"/>
                </a:moveTo>
                <a:cubicBezTo>
                  <a:pt x="1587182" y="0"/>
                  <a:pt x="1880826" y="113551"/>
                  <a:pt x="2109873" y="302578"/>
                </a:cubicBezTo>
                <a:lnTo>
                  <a:pt x="2192479" y="377655"/>
                </a:lnTo>
                <a:lnTo>
                  <a:pt x="2192479" y="936989"/>
                </a:lnTo>
                <a:lnTo>
                  <a:pt x="0" y="936989"/>
                </a:lnTo>
                <a:lnTo>
                  <a:pt x="1534" y="931024"/>
                </a:lnTo>
                <a:cubicBezTo>
                  <a:pt x="169301" y="391636"/>
                  <a:pt x="672423" y="0"/>
                  <a:pt x="1267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0.xml"/><Relationship Id="rId1" Type="http://schemas.openxmlformats.org/officeDocument/2006/relationships/tags" Target="../tags/tag2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3.xml"/><Relationship Id="rId1" Type="http://schemas.openxmlformats.org/officeDocument/2006/relationships/tags" Target="../tags/tag2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173525"/>
            <a:ext cx="10515600" cy="1800000"/>
          </a:xfrm>
        </p:spPr>
        <p:txBody>
          <a:bodyPr/>
          <a:p>
            <a:r>
              <a:rPr lang="en-US" altLang="zh-CN" dirty="0"/>
              <a:t>The Power of Prolog</a:t>
            </a:r>
            <a:endParaRPr lang="en-US" altLang="zh-CN" dirty="0"/>
          </a:p>
        </p:txBody>
      </p:sp>
      <p:sp>
        <p:nvSpPr>
          <p:cNvPr id="9" name="日期时间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867500" y="331469"/>
            <a:ext cx="2880000" cy="50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2025.07.01</a:t>
            </a:r>
            <a:endParaRPr lang="en-US" altLang="zh-CN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Prolog</a:t>
            </a:r>
            <a:r>
              <a:rPr lang="zh-CN" altLang="en-US"/>
              <a:t>的局限性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98190" y="4545330"/>
            <a:ext cx="5897880" cy="17532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path(a, b).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path(b, a).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path(b, c).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reachable(X, Y)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path(X, Y).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reachable(X, Y)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path(X, Z)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∧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reachable(Z, Y).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66775" y="4149090"/>
            <a:ext cx="1035875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66775" y="2123440"/>
            <a:ext cx="22967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reachable(a, Y)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3204210" y="2206625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97580" y="2123440"/>
            <a:ext cx="378587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path(a, M)∧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reachable(Z, M)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7383780" y="2206625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12710" y="2123440"/>
            <a:ext cx="378587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path(a, b)∧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reachable(b, Y)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68130" y="2985135"/>
            <a:ext cx="232791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reachable(b, Y)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17135" y="2985135"/>
            <a:ext cx="378587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path(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b, N)∧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reachable(N, Y)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66775" y="2985135"/>
            <a:ext cx="378587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path(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b, a)∧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reachable(a, Y)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8" name="燕尾形箭头 17"/>
          <p:cNvSpPr/>
          <p:nvPr/>
        </p:nvSpPr>
        <p:spPr>
          <a:xfrm rot="10800000">
            <a:off x="8858885" y="306832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燕尾形箭头 19"/>
          <p:cNvSpPr/>
          <p:nvPr/>
        </p:nvSpPr>
        <p:spPr>
          <a:xfrm rot="10800000">
            <a:off x="4708525" y="306832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燕尾形箭头 20"/>
          <p:cNvSpPr/>
          <p:nvPr/>
        </p:nvSpPr>
        <p:spPr>
          <a:xfrm rot="5400000">
            <a:off x="9842500" y="263779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燕尾形箭头 21"/>
          <p:cNvSpPr/>
          <p:nvPr/>
        </p:nvSpPr>
        <p:spPr>
          <a:xfrm rot="16200000">
            <a:off x="1621155" y="2637155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ldLvl="0" animBg="1"/>
      <p:bldP spid="13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4" grpId="0" bldLvl="0" animBg="1"/>
      <p:bldP spid="15" grpId="0" bldLvl="0" animBg="1"/>
      <p:bldP spid="18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Prolog</a:t>
            </a:r>
            <a:r>
              <a:rPr lang="zh-CN" altLang="en-US"/>
              <a:t>的基础概念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项（</a:t>
            </a:r>
            <a:r>
              <a:rPr lang="en-US" altLang="zh-CN"/>
              <a:t>Term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4190" y="1235075"/>
            <a:ext cx="8435975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在</a:t>
            </a:r>
            <a:r>
              <a:rPr lang="en-US" altLang="zh-CN" dirty="0" err="1" smtClean="0"/>
              <a:t> Prolog </a:t>
            </a:r>
            <a:r>
              <a:rPr lang="zh-CN" altLang="en-US" dirty="0" err="1" smtClean="0"/>
              <a:t>中，</a:t>
            </a:r>
            <a:r>
              <a:rPr lang="zh-CN" altLang="en-US" b="1" dirty="0" err="1" smtClean="0"/>
              <a:t>所有数据</a:t>
            </a:r>
            <a:r>
              <a:rPr lang="en-US" altLang="zh-CN" dirty="0" err="1" smtClean="0"/>
              <a:t>——</a:t>
            </a:r>
            <a:r>
              <a:rPr lang="zh-CN" altLang="en-US" dirty="0" err="1" smtClean="0"/>
              <a:t>包括</a:t>
            </a:r>
            <a:r>
              <a:rPr lang="en-US" altLang="zh-CN" dirty="0" err="1" smtClean="0"/>
              <a:t> Prolog </a:t>
            </a:r>
            <a:r>
              <a:rPr lang="zh-CN" altLang="en-US" dirty="0" err="1" smtClean="0"/>
              <a:t>程序本身</a:t>
            </a:r>
            <a:r>
              <a:rPr lang="en-US" altLang="zh-CN" dirty="0" err="1" smtClean="0"/>
              <a:t>——</a:t>
            </a:r>
            <a:r>
              <a:rPr lang="zh-CN" altLang="en-US" dirty="0" err="1" smtClean="0"/>
              <a:t>都表示为</a:t>
            </a:r>
            <a:r>
              <a:rPr lang="en-US" altLang="zh-CN" dirty="0" err="1" smtClean="0"/>
              <a:t>Prolog </a:t>
            </a:r>
            <a:r>
              <a:rPr lang="zh-CN" altLang="en-US" dirty="0" err="1" smtClean="0"/>
              <a:t>项</a:t>
            </a:r>
            <a:endParaRPr lang="zh-CN" altLang="en-US" dirty="0" err="1" smtClean="0"/>
          </a:p>
        </p:txBody>
      </p:sp>
      <p:sp>
        <p:nvSpPr>
          <p:cNvPr id="3" name="圆角矩形 2"/>
          <p:cNvSpPr/>
          <p:nvPr/>
        </p:nvSpPr>
        <p:spPr>
          <a:xfrm>
            <a:off x="5421630" y="3128645"/>
            <a:ext cx="787400" cy="3987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变量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28190" y="3128645"/>
            <a:ext cx="1169035" cy="3987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原子项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4815840" y="1798955"/>
            <a:ext cx="1999615" cy="5556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项</a:t>
            </a:r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7574280" y="3128645"/>
            <a:ext cx="1703705" cy="3987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复合项</a:t>
            </a:r>
            <a:endParaRPr lang="zh-CN" altLang="en-US"/>
          </a:p>
        </p:txBody>
      </p:sp>
      <p:cxnSp>
        <p:nvCxnSpPr>
          <p:cNvPr id="10" name="曲线连接符 9"/>
          <p:cNvCxnSpPr>
            <a:stCxn id="7" idx="2"/>
            <a:endCxn id="5" idx="0"/>
          </p:cNvCxnSpPr>
          <p:nvPr/>
        </p:nvCxnSpPr>
        <p:spPr>
          <a:xfrm rot="5400000">
            <a:off x="3827780" y="1139825"/>
            <a:ext cx="774065" cy="320294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>
            <a:stCxn id="7" idx="2"/>
            <a:endCxn id="3" idx="0"/>
          </p:cNvCxnSpPr>
          <p:nvPr/>
        </p:nvCxnSpPr>
        <p:spPr>
          <a:xfrm rot="5400000">
            <a:off x="5428615" y="2741295"/>
            <a:ext cx="774065" cy="635"/>
          </a:xfrm>
          <a:prstGeom prst="curvedConnector3">
            <a:avLst>
              <a:gd name="adj1" fmla="val 50041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/>
          <p:cNvCxnSpPr>
            <a:stCxn id="7" idx="2"/>
            <a:endCxn id="9" idx="0"/>
          </p:cNvCxnSpPr>
          <p:nvPr/>
        </p:nvCxnSpPr>
        <p:spPr>
          <a:xfrm rot="5400000" flipV="1">
            <a:off x="6734175" y="1435735"/>
            <a:ext cx="774065" cy="2610485"/>
          </a:xfrm>
          <a:prstGeom prst="curvedConnector3">
            <a:avLst>
              <a:gd name="adj1" fmla="val 50041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62330" y="4953635"/>
            <a:ext cx="1035875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576830" y="5472430"/>
            <a:ext cx="655002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grandparent(joe, Y) :- parent(joe, Z), parent(Z, Y).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97395" y="3926205"/>
            <a:ext cx="272161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grandparent(joe, Y)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76475" y="3926205"/>
            <a:ext cx="67183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joe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21630" y="3926205"/>
            <a:ext cx="33782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Z</a:t>
            </a:r>
            <a:endParaRPr lang="zh-CN" altLang="en-US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927090" y="3926205"/>
            <a:ext cx="33782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Y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7" grpId="0" animBg="1"/>
      <p:bldP spid="9" grpId="0" animBg="1"/>
      <p:bldP spid="18" grpId="0" animBg="1"/>
      <p:bldP spid="15" grpId="0" animBg="1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谓词（</a:t>
            </a:r>
            <a:r>
              <a:rPr lang="en-US" altLang="zh-CN"/>
              <a:t>Predicates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90115" y="1484630"/>
            <a:ext cx="457073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predicates_name(arg1, arg2, arg3).</a:t>
            </a:r>
            <a:endParaRPr lang="zh-CN" altLang="en-US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27810" y="3138170"/>
            <a:ext cx="227393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Noto Sans SC Black" panose="020B0200000000000000" charset="-122"/>
                <a:cs typeface="+mn-lt"/>
                <a:sym typeface="+mn-ea"/>
              </a:rPr>
              <a:t>predicates_name</a:t>
            </a:r>
            <a:endParaRPr lang="zh-CN" altLang="en-US" dirty="0" err="1" smtClean="0"/>
          </a:p>
        </p:txBody>
      </p:sp>
      <p:sp>
        <p:nvSpPr>
          <p:cNvPr id="8" name="文本框 7"/>
          <p:cNvSpPr txBox="1"/>
          <p:nvPr/>
        </p:nvSpPr>
        <p:spPr>
          <a:xfrm>
            <a:off x="5812155" y="3138170"/>
            <a:ext cx="74803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Noto Sans SC Black" panose="020B0200000000000000" charset="-122"/>
                <a:cs typeface="+mn-lt"/>
                <a:sym typeface="+mn-ea"/>
              </a:rPr>
              <a:t>arg</a:t>
            </a:r>
            <a:r>
              <a:rPr lang="en-US" altLang="zh-CN" i="1">
                <a:ea typeface="Noto Sans SC Black" panose="020B0200000000000000" charset="-122"/>
                <a:cs typeface="+mn-lt"/>
                <a:sym typeface="+mn-ea"/>
              </a:rPr>
              <a:t>x</a:t>
            </a:r>
            <a:endParaRPr lang="zh-CN" altLang="en-US" i="1" dirty="0" err="1" smtClean="0"/>
          </a:p>
        </p:txBody>
      </p:sp>
      <p:sp>
        <p:nvSpPr>
          <p:cNvPr id="9" name="文本框 8"/>
          <p:cNvSpPr txBox="1"/>
          <p:nvPr/>
        </p:nvSpPr>
        <p:spPr>
          <a:xfrm>
            <a:off x="8433435" y="1484630"/>
            <a:ext cx="227393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ea typeface="Noto Sans SC Black" panose="020B0200000000000000" charset="-122"/>
                <a:cs typeface="+mn-lt"/>
                <a:sym typeface="+mn-ea"/>
              </a:rPr>
              <a:t>predicates_name/3</a:t>
            </a:r>
            <a:endParaRPr lang="en-US" altLang="zh-CN" dirty="0" err="1" smtClean="0">
              <a:ea typeface="Noto Sans SC Black" panose="020B0200000000000000" charset="-122"/>
              <a:cs typeface="+mn-lt"/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971165" y="1868170"/>
            <a:ext cx="0" cy="1270000"/>
          </a:xfrm>
          <a:prstGeom prst="straightConnector1">
            <a:avLst/>
          </a:prstGeom>
          <a:ln w="25400">
            <a:solidFill>
              <a:srgbClr val="B3891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176645" y="1860550"/>
            <a:ext cx="0" cy="1270000"/>
          </a:xfrm>
          <a:prstGeom prst="straightConnector1">
            <a:avLst/>
          </a:prstGeom>
          <a:ln w="25400">
            <a:solidFill>
              <a:srgbClr val="B3891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燕尾形箭头 11"/>
          <p:cNvSpPr/>
          <p:nvPr/>
        </p:nvSpPr>
        <p:spPr>
          <a:xfrm>
            <a:off x="7191375" y="1567815"/>
            <a:ext cx="87122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74240" y="3742055"/>
            <a:ext cx="98044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谓词名</a:t>
            </a:r>
            <a:endParaRPr lang="zh-CN" altLang="en-US" dirty="0" err="1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5538470" y="3742055"/>
            <a:ext cx="12763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谓词</a:t>
            </a:r>
            <a:r>
              <a:rPr lang="zh-CN" altLang="en-US" dirty="0" err="1" smtClean="0">
                <a:sym typeface="+mn-ea"/>
              </a:rPr>
              <a:t>参数</a:t>
            </a:r>
            <a:endParaRPr lang="zh-CN" altLang="en-US" dirty="0" err="1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8171180" y="2182495"/>
            <a:ext cx="2797810" cy="645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>
                <a:sym typeface="+mn-ea"/>
              </a:rPr>
              <a:t>谓词指示器</a:t>
            </a:r>
            <a:endParaRPr lang="zh-CN" altLang="en-US" dirty="0" err="1" smtClean="0"/>
          </a:p>
          <a:p>
            <a:pPr algn="ctr"/>
            <a:r>
              <a:rPr lang="zh-CN" altLang="en-US" dirty="0" err="1" smtClean="0">
                <a:sym typeface="+mn-ea"/>
              </a:rPr>
              <a:t>（</a:t>
            </a:r>
            <a:r>
              <a:rPr lang="en-US" altLang="zh-CN" dirty="0" err="1" smtClean="0">
                <a:sym typeface="+mn-ea"/>
              </a:rPr>
              <a:t>predicate indicator</a:t>
            </a:r>
            <a:r>
              <a:rPr lang="zh-CN" altLang="en-US" dirty="0" err="1" smtClean="0">
                <a:sym typeface="+mn-ea"/>
              </a:rPr>
              <a:t>）</a:t>
            </a:r>
            <a:endParaRPr lang="zh-CN" altLang="en-US" dirty="0" err="1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2395855" y="5564505"/>
            <a:ext cx="2976245" cy="645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happy(X) :- rich(X).</a:t>
            </a:r>
            <a:endParaRPr lang="zh-CN" altLang="en-US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happy(X) :- healthy(X).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862330" y="4723130"/>
            <a:ext cx="1035875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191375" y="5564505"/>
            <a:ext cx="2499995" cy="645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parent(mom, son).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parent(dad, son).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27040" y="4924425"/>
            <a:ext cx="1137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 err="1" smtClean="0"/>
              <a:t>子句</a:t>
            </a:r>
            <a:endParaRPr lang="zh-CN" altLang="en-US" sz="2800" b="1" dirty="0" err="1" smtClean="0"/>
          </a:p>
        </p:txBody>
      </p:sp>
      <p:sp>
        <p:nvSpPr>
          <p:cNvPr id="23" name="文本框 22"/>
          <p:cNvSpPr txBox="1"/>
          <p:nvPr/>
        </p:nvSpPr>
        <p:spPr>
          <a:xfrm>
            <a:off x="7856855" y="5065395"/>
            <a:ext cx="11696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事实子句</a:t>
            </a:r>
            <a:endParaRPr lang="zh-CN" altLang="en-US" dirty="0" err="1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3298825" y="5065395"/>
            <a:ext cx="116967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规则子句</a:t>
            </a:r>
            <a:endParaRPr lang="zh-CN" altLang="en-US" dirty="0" err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20" grpId="0" animBg="1"/>
      <p:bldP spid="22" grpId="0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规则（</a:t>
            </a:r>
            <a:r>
              <a:rPr lang="en-US" altLang="zh-CN">
                <a:sym typeface="+mn-ea"/>
              </a:rPr>
              <a:t>Rules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706370" y="2265045"/>
            <a:ext cx="22332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Head :- Body.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76020" y="4043680"/>
            <a:ext cx="529463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father(X, Y) :- parent(X, Y), male(X).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7264400" y="1235075"/>
            <a:ext cx="8890" cy="4927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7785735" y="1325880"/>
            <a:ext cx="3761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 err="1" smtClean="0"/>
              <a:t>逻辑符号与内建谓词</a:t>
            </a:r>
            <a:endParaRPr lang="zh-CN" altLang="en-US" sz="2800" b="1" dirty="0" err="1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8733790" y="2065655"/>
            <a:ext cx="388620" cy="385445"/>
            <a:chOff x="14816" y="3271"/>
            <a:chExt cx="612" cy="607"/>
          </a:xfrm>
        </p:grpSpPr>
        <p:sp>
          <p:nvSpPr>
            <p:cNvPr id="8" name="圆角矩形 7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4816" y="3271"/>
              <a:ext cx="612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:-</a:t>
              </a:r>
              <a:endPara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733790" y="2696845"/>
            <a:ext cx="388620" cy="377190"/>
            <a:chOff x="14816" y="3285"/>
            <a:chExt cx="612" cy="594"/>
          </a:xfrm>
        </p:grpSpPr>
        <p:sp>
          <p:nvSpPr>
            <p:cNvPr id="15" name="圆角矩形 14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816" y="3285"/>
              <a:ext cx="612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,</a:t>
              </a:r>
              <a:endPara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733790" y="3332480"/>
            <a:ext cx="388620" cy="386080"/>
            <a:chOff x="14816" y="3271"/>
            <a:chExt cx="612" cy="608"/>
          </a:xfrm>
        </p:grpSpPr>
        <p:sp>
          <p:nvSpPr>
            <p:cNvPr id="18" name="圆角矩形 17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816" y="3271"/>
              <a:ext cx="612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;</a:t>
              </a:r>
              <a:endPara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738870" y="4587875"/>
            <a:ext cx="388620" cy="368300"/>
            <a:chOff x="14816" y="3313"/>
            <a:chExt cx="612" cy="580"/>
          </a:xfrm>
        </p:grpSpPr>
        <p:sp>
          <p:nvSpPr>
            <p:cNvPr id="23" name="圆角矩形 22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816" y="3313"/>
              <a:ext cx="612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=</a:t>
              </a:r>
              <a:endPara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8720455" y="5233670"/>
            <a:ext cx="414020" cy="377190"/>
            <a:chOff x="14795" y="3285"/>
            <a:chExt cx="652" cy="594"/>
          </a:xfrm>
        </p:grpSpPr>
        <p:sp>
          <p:nvSpPr>
            <p:cNvPr id="27" name="圆角矩形 26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795" y="3285"/>
              <a:ext cx="652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\=</a:t>
              </a:r>
              <a:endPara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733790" y="5915660"/>
            <a:ext cx="388620" cy="386080"/>
            <a:chOff x="14816" y="3271"/>
            <a:chExt cx="612" cy="608"/>
          </a:xfrm>
        </p:grpSpPr>
        <p:sp>
          <p:nvSpPr>
            <p:cNvPr id="30" name="圆角矩形 29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4816" y="3271"/>
              <a:ext cx="612" cy="531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sz="1600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is</a:t>
              </a:r>
              <a:endParaRPr lang="en-US" altLang="zh-CN" sz="1600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417685" y="2092960"/>
            <a:ext cx="12763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如果（</a:t>
            </a:r>
            <a:r>
              <a:rPr lang="en-US" altLang="en-US" dirty="0" err="1" smtClean="0"/>
              <a:t>←</a:t>
            </a:r>
            <a:r>
              <a:rPr lang="zh-CN" altLang="en-US" dirty="0" err="1" smtClean="0"/>
              <a:t>）</a:t>
            </a:r>
            <a:endParaRPr lang="zh-CN" altLang="en-US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9417685" y="2715260"/>
            <a:ext cx="12763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与（</a:t>
            </a:r>
            <a:r>
              <a:rPr lang="en-US" altLang="zh-CN" dirty="0" err="1" smtClean="0"/>
              <a:t>∧</a:t>
            </a:r>
            <a:r>
              <a:rPr lang="zh-CN" altLang="en-US" dirty="0" err="1" smtClean="0"/>
              <a:t>）</a:t>
            </a:r>
            <a:endParaRPr lang="zh-CN" altLang="en-US" dirty="0" err="1" smtClean="0"/>
          </a:p>
        </p:txBody>
      </p:sp>
      <p:sp>
        <p:nvSpPr>
          <p:cNvPr id="7" name="文本框 6"/>
          <p:cNvSpPr txBox="1"/>
          <p:nvPr/>
        </p:nvSpPr>
        <p:spPr>
          <a:xfrm>
            <a:off x="9417685" y="3361690"/>
            <a:ext cx="12763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或（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∨</a:t>
            </a:r>
            <a:r>
              <a:rPr lang="zh-CN" altLang="en-US" dirty="0" err="1" smtClean="0"/>
              <a:t>）</a:t>
            </a:r>
            <a:endParaRPr lang="zh-CN" altLang="en-US" dirty="0" err="1" smtClean="0"/>
          </a:p>
        </p:txBody>
      </p:sp>
      <p:sp>
        <p:nvSpPr>
          <p:cNvPr id="11" name="文本框 10"/>
          <p:cNvSpPr txBox="1"/>
          <p:nvPr/>
        </p:nvSpPr>
        <p:spPr>
          <a:xfrm>
            <a:off x="9429750" y="4627245"/>
            <a:ext cx="12763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等于</a:t>
            </a:r>
            <a:endParaRPr lang="zh-CN" altLang="en-US" dirty="0" err="1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9429750" y="5252085"/>
            <a:ext cx="12763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不等于</a:t>
            </a:r>
            <a:endParaRPr lang="zh-CN" altLang="en-US" dirty="0" err="1" smtClean="0"/>
          </a:p>
        </p:txBody>
      </p:sp>
      <p:sp>
        <p:nvSpPr>
          <p:cNvPr id="13" name="文本框 12"/>
          <p:cNvSpPr txBox="1"/>
          <p:nvPr/>
        </p:nvSpPr>
        <p:spPr>
          <a:xfrm>
            <a:off x="9429750" y="5940425"/>
            <a:ext cx="12763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赋值</a:t>
            </a:r>
            <a:endParaRPr lang="zh-CN" altLang="en-US" dirty="0" err="1" smtClean="0"/>
          </a:p>
        </p:txBody>
      </p:sp>
      <p:grpSp>
        <p:nvGrpSpPr>
          <p:cNvPr id="25" name="组合 24"/>
          <p:cNvGrpSpPr/>
          <p:nvPr/>
        </p:nvGrpSpPr>
        <p:grpSpPr>
          <a:xfrm>
            <a:off x="8705215" y="3978910"/>
            <a:ext cx="429260" cy="375285"/>
            <a:chOff x="14771" y="3288"/>
            <a:chExt cx="676" cy="591"/>
          </a:xfrm>
        </p:grpSpPr>
        <p:sp>
          <p:nvSpPr>
            <p:cNvPr id="32" name="圆角矩形 31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771" y="3288"/>
              <a:ext cx="676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zh-CN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\+</a:t>
              </a:r>
              <a:endPara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9417685" y="3997325"/>
            <a:ext cx="12763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非（</a:t>
            </a:r>
            <a:r>
              <a:rPr lang="en-US" altLang="en-US" dirty="0" err="1" smtClean="0"/>
              <a:t>¬</a:t>
            </a:r>
            <a:r>
              <a:rPr lang="zh-CN" altLang="en-US" dirty="0" err="1" smtClean="0"/>
              <a:t>）</a:t>
            </a:r>
            <a:endParaRPr lang="zh-CN" altLang="en-US" dirty="0" err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6" grpId="0" animBg="1"/>
      <p:bldP spid="7" grpId="0" animBg="1"/>
      <p:bldP spid="11" grpId="0" bldLvl="0" animBg="1"/>
      <p:bldP spid="12" grpId="0" bldLvl="0" animBg="1"/>
      <p:bldP spid="13" grpId="0" bldLvl="0" animBg="1"/>
      <p:bldP spid="22" grpId="0"/>
      <p:bldP spid="3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事实（</a:t>
            </a:r>
            <a:r>
              <a:rPr lang="en-US" altLang="zh-CN"/>
              <a:t>Facts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093595" y="4150360"/>
            <a:ext cx="266827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orbits(moon, earth).</a:t>
            </a:r>
            <a:endParaRPr lang="zh-CN" altLang="en-US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3595" y="2260600"/>
            <a:ext cx="266827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sunny.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139305" y="4150360"/>
            <a:ext cx="346710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orbits(moon, earth)</a:t>
            </a:r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 :- true</a:t>
            </a:r>
            <a:r>
              <a:rPr lang="en-US" altLang="zh-CN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.</a:t>
            </a:r>
            <a:endParaRPr lang="zh-CN" altLang="en-US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38720" y="2260600"/>
            <a:ext cx="266827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sunny :- true.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808980" y="3123565"/>
            <a:ext cx="494030" cy="619125"/>
          </a:xfrm>
          <a:prstGeom prst="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Prolog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4190" y="1517650"/>
            <a:ext cx="8435975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一个</a:t>
            </a:r>
            <a:r>
              <a:rPr lang="en-US" altLang="zh-CN" dirty="0" err="1" smtClean="0"/>
              <a:t> Prolog </a:t>
            </a:r>
            <a:r>
              <a:rPr lang="zh-CN" altLang="en-US" dirty="0" err="1" smtClean="0"/>
              <a:t>程序是</a:t>
            </a:r>
            <a:r>
              <a:rPr lang="zh-CN" altLang="en-US" b="1" dirty="0" err="1" smtClean="0"/>
              <a:t>一组谓词</a:t>
            </a:r>
            <a:r>
              <a:rPr lang="zh-CN" altLang="en-US" dirty="0" err="1" smtClean="0"/>
              <a:t>的集合。</a:t>
            </a:r>
            <a:endParaRPr lang="zh-CN" altLang="en-US" dirty="0" err="1" smtClean="0"/>
          </a:p>
        </p:txBody>
      </p:sp>
      <p:sp>
        <p:nvSpPr>
          <p:cNvPr id="5" name="文本框 4"/>
          <p:cNvSpPr txBox="1"/>
          <p:nvPr/>
        </p:nvSpPr>
        <p:spPr>
          <a:xfrm>
            <a:off x="3734435" y="2642870"/>
            <a:ext cx="4570730" cy="2023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factorial(0, 1).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factorial(N, F) :-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N &gt; 0,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N1 is N - 1,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factorial(N1, F1),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F is N * F1.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Toplevel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74190" y="1517650"/>
            <a:ext cx="8435975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dirty="0" err="1" smtClean="0"/>
              <a:t>Prolog </a:t>
            </a:r>
            <a:r>
              <a:rPr lang="zh-CN" altLang="en-US" dirty="0" err="1" smtClean="0"/>
              <a:t>的</a:t>
            </a:r>
            <a:r>
              <a:rPr lang="zh-CN" altLang="en-US" b="1" dirty="0" err="1" smtClean="0"/>
              <a:t>顶层交互环境（</a:t>
            </a:r>
            <a:r>
              <a:rPr lang="en-US" altLang="zh-CN" b="1" dirty="0" err="1" smtClean="0"/>
              <a:t>toplevel</a:t>
            </a:r>
            <a:r>
              <a:rPr lang="zh-CN" altLang="en-US" b="1" dirty="0" err="1" smtClean="0"/>
              <a:t>）</a:t>
            </a:r>
            <a:r>
              <a:rPr lang="zh-CN" altLang="en-US" dirty="0" err="1" smtClean="0"/>
              <a:t>是运行</a:t>
            </a:r>
            <a:r>
              <a:rPr lang="en-US" altLang="zh-CN" dirty="0" err="1" smtClean="0"/>
              <a:t> Prolog </a:t>
            </a:r>
            <a:r>
              <a:rPr lang="zh-CN" altLang="en-US" dirty="0" err="1" smtClean="0"/>
              <a:t>程序的主要方式。</a:t>
            </a:r>
            <a:endParaRPr lang="zh-CN" altLang="en-US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1292860" y="2822575"/>
            <a:ext cx="3171190" cy="2023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factorial(0, 1).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factorial(N, F) :-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N &gt; 0,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N1 is N - 1,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factorial(N1, F1),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F is N * F1.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4763135" y="2847975"/>
            <a:ext cx="530225" cy="403225"/>
          </a:xfrm>
          <a:prstGeom prst="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65140" y="2822575"/>
            <a:ext cx="2974340" cy="42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?- factorial(5, Result).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5140" y="4187825"/>
            <a:ext cx="2974340" cy="4292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?- factorial(Num, 120).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763135" y="4187825"/>
            <a:ext cx="530225" cy="403225"/>
          </a:xfrm>
          <a:prstGeom prst="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8811260" y="2847975"/>
            <a:ext cx="530225" cy="403225"/>
          </a:xfrm>
          <a:prstGeom prst="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8811260" y="4187825"/>
            <a:ext cx="530225" cy="403225"/>
          </a:xfrm>
          <a:prstGeom prst="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613265" y="2822575"/>
            <a:ext cx="1870075" cy="42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Result = 120.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ctr"/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613265" y="4162425"/>
            <a:ext cx="1870075" cy="4286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Num = 5.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ctr"/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7" grpId="0" animBg="1"/>
      <p:bldP spid="8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运行</a:t>
            </a:r>
            <a:r>
              <a:rPr lang="en-US" altLang="zh-CN"/>
              <a:t>Prolog</a:t>
            </a:r>
            <a:r>
              <a:rPr lang="zh-CN" altLang="en-US"/>
              <a:t>程序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5190" y="2642870"/>
            <a:ext cx="2692400" cy="20237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factorial(0, 1).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factorial(N, F) :-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N &gt; 0,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N1 is N - 1,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factorial(N1, F1),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F is N * F1.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72585" y="3243580"/>
            <a:ext cx="2735580" cy="6991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?- </a:t>
            </a:r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between(0, 20, N),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factorial(N, 120).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7270" y="2305685"/>
            <a:ext cx="1334135" cy="38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solidFill>
                  <a:srgbClr val="800000"/>
                </a:solidFill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N=0</a:t>
            </a:r>
            <a:endParaRPr lang="en-US" altLang="zh-CN" dirty="0" err="1" smtClean="0">
              <a:solidFill>
                <a:srgbClr val="800000"/>
              </a:solidFill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67270" y="2994025"/>
            <a:ext cx="1334135" cy="38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solidFill>
                  <a:srgbClr val="800000"/>
                </a:solidFill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N=1</a:t>
            </a:r>
            <a:endParaRPr lang="en-US" altLang="zh-CN" dirty="0" err="1" smtClean="0">
              <a:solidFill>
                <a:srgbClr val="800000"/>
              </a:solidFill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17330" y="2305685"/>
            <a:ext cx="1334135" cy="38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solidFill>
                  <a:srgbClr val="800000"/>
                </a:solidFill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1!=120</a:t>
            </a:r>
            <a:endParaRPr lang="en-US" altLang="zh-CN" dirty="0" err="1" smtClean="0">
              <a:solidFill>
                <a:srgbClr val="800000"/>
              </a:solidFill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3700780" y="3492500"/>
            <a:ext cx="46101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燕尾形箭头 8"/>
          <p:cNvSpPr/>
          <p:nvPr/>
        </p:nvSpPr>
        <p:spPr>
          <a:xfrm>
            <a:off x="8786495" y="2397760"/>
            <a:ext cx="24511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燕尾形箭头 9"/>
          <p:cNvSpPr/>
          <p:nvPr/>
        </p:nvSpPr>
        <p:spPr>
          <a:xfrm>
            <a:off x="8786495" y="3085465"/>
            <a:ext cx="24511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116695" y="2994025"/>
            <a:ext cx="1334135" cy="38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solidFill>
                  <a:srgbClr val="800000"/>
                </a:solidFill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1!=120</a:t>
            </a:r>
            <a:endParaRPr lang="en-US" altLang="zh-CN" dirty="0" err="1" smtClean="0">
              <a:solidFill>
                <a:srgbClr val="800000"/>
              </a:solidFill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367270" y="3682365"/>
            <a:ext cx="1334135" cy="38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solidFill>
                  <a:srgbClr val="800000"/>
                </a:solidFill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N=2</a:t>
            </a:r>
            <a:endParaRPr lang="en-US" altLang="zh-CN" dirty="0" err="1" smtClean="0">
              <a:solidFill>
                <a:srgbClr val="800000"/>
              </a:solidFill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5" name="燕尾形箭头 14"/>
          <p:cNvSpPr/>
          <p:nvPr/>
        </p:nvSpPr>
        <p:spPr>
          <a:xfrm>
            <a:off x="8786495" y="3773805"/>
            <a:ext cx="24511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16695" y="3682365"/>
            <a:ext cx="1334135" cy="38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solidFill>
                  <a:srgbClr val="800000"/>
                </a:solidFill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2!=120</a:t>
            </a:r>
            <a:endParaRPr lang="en-US" altLang="zh-CN" dirty="0" err="1" smtClean="0">
              <a:solidFill>
                <a:srgbClr val="800000"/>
              </a:solidFill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367270" y="4998085"/>
            <a:ext cx="1334135" cy="38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N=5</a:t>
            </a:r>
            <a:endParaRPr lang="en-US" altLang="zh-CN" dirty="0" err="1" smtClean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8" name="燕尾形箭头 17"/>
          <p:cNvSpPr/>
          <p:nvPr/>
        </p:nvSpPr>
        <p:spPr>
          <a:xfrm>
            <a:off x="8786495" y="5089525"/>
            <a:ext cx="24511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116695" y="4998085"/>
            <a:ext cx="1334135" cy="3854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/>
            <a:r>
              <a:rPr lang="en-US" altLang="zh-CN" dirty="0" err="1" smtClean="0">
                <a:solidFill>
                  <a:schemeClr val="accent5">
                    <a:lumMod val="75000"/>
                  </a:schemeClr>
                </a:solidFill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120=120</a:t>
            </a:r>
            <a:endParaRPr lang="en-US" altLang="zh-CN" dirty="0" err="1" smtClean="0">
              <a:solidFill>
                <a:schemeClr val="accent5">
                  <a:lumMod val="75000"/>
                </a:schemeClr>
              </a:solidFill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23935" y="4249420"/>
            <a:ext cx="859790" cy="7766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l"/>
            <a:r>
              <a:rPr lang="en-US" altLang="zh-CN" sz="4400" b="1" dirty="0" err="1" smtClean="0"/>
              <a:t>...</a:t>
            </a:r>
            <a:endParaRPr lang="en-US" altLang="zh-CN" sz="4400" b="1" dirty="0" err="1" smtClean="0"/>
          </a:p>
        </p:txBody>
      </p:sp>
      <p:sp>
        <p:nvSpPr>
          <p:cNvPr id="22" name="燕尾形箭头 21"/>
          <p:cNvSpPr/>
          <p:nvPr/>
        </p:nvSpPr>
        <p:spPr>
          <a:xfrm>
            <a:off x="6941185" y="3530600"/>
            <a:ext cx="356235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7103110" y="1235075"/>
            <a:ext cx="8890" cy="4927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926840" y="1235075"/>
            <a:ext cx="8890" cy="4927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4928235" y="2568575"/>
            <a:ext cx="127635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b="1" dirty="0" err="1" smtClean="0"/>
              <a:t>Toplevel</a:t>
            </a:r>
            <a:endParaRPr lang="en-US" altLang="zh-CN" b="1" dirty="0" err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4" grpId="0" bldLvl="0" animBg="1"/>
      <p:bldP spid="29" grpId="0" animBg="1"/>
      <p:bldP spid="6" grpId="0" bldLvl="0" animBg="1"/>
      <p:bldP spid="7" grpId="0" bldLvl="0" animBg="1"/>
      <p:bldP spid="8" grpId="0" bldLvl="0" animBg="1"/>
      <p:bldP spid="9" grpId="0" animBg="1"/>
      <p:bldP spid="10" grpId="0" animBg="1"/>
      <p:bldP spid="11" grpId="0" bldLvl="0" animBg="1"/>
      <p:bldP spid="14" grpId="0" bldLvl="0" animBg="1"/>
      <p:bldP spid="15" grpId="0" animBg="1"/>
      <p:bldP spid="16" grpId="0" bldLvl="0" animBg="1"/>
      <p:bldP spid="17" grpId="0" animBg="1"/>
      <p:bldP spid="18" grpId="0" animBg="1"/>
      <p:bldP spid="19" grpId="0" animBg="1"/>
      <p:bldP spid="21" grpId="0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示例：</a:t>
            </a:r>
            <a:r>
              <a:rPr lang="en-US" altLang="zh-CN"/>
              <a:t>Collatz </a:t>
            </a:r>
            <a:r>
              <a:rPr lang="zh-CN" altLang="en-US"/>
              <a:t>猜想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971040" y="3257550"/>
            <a:ext cx="3171190" cy="2332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hailstone(N, N).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hailstone(N0, N) :-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    N0 #= 2*N1,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    hailstone(N1, N).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hailstone(N0, N) :-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    N0 #= 2*_ + 1,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    N1 #= 3*N0 + 1,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       hailstone(N1, N).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83560" y="1369060"/>
            <a:ext cx="5591810" cy="1599565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sz="1400" dirty="0" err="1" smtClean="0"/>
              <a:t>Collatz </a:t>
            </a:r>
            <a:r>
              <a:rPr lang="zh-CN" altLang="en-US" sz="1400" dirty="0" err="1" smtClean="0"/>
              <a:t>猜想的内容是：对任意正整数</a:t>
            </a:r>
            <a:r>
              <a:rPr lang="en-US" altLang="zh-CN" sz="1400" dirty="0" err="1" smtClean="0"/>
              <a:t> N</a:t>
            </a:r>
            <a:r>
              <a:rPr lang="zh-CN" altLang="en-US" sz="1400" dirty="0" err="1" smtClean="0"/>
              <a:t>，重复如下操作</a:t>
            </a:r>
            <a:r>
              <a:rPr lang="en-US" altLang="zh-CN" sz="1400" dirty="0" err="1" smtClean="0"/>
              <a:t>——</a:t>
            </a:r>
            <a:endParaRPr lang="en-US" altLang="zh-CN" sz="1400" dirty="0" err="1" smtClean="0"/>
          </a:p>
          <a:p>
            <a:pPr algn="l"/>
            <a:endParaRPr lang="en-US" altLang="zh-CN" sz="1400" dirty="0" err="1" smtClean="0"/>
          </a:p>
          <a:p>
            <a:pPr algn="l"/>
            <a:r>
              <a:rPr lang="zh-CN" altLang="en-US" sz="1400" dirty="0" err="1" smtClean="0"/>
              <a:t>如果</a:t>
            </a:r>
            <a:r>
              <a:rPr lang="en-US" altLang="zh-CN" sz="1400" dirty="0" err="1" smtClean="0"/>
              <a:t> N </a:t>
            </a:r>
            <a:r>
              <a:rPr lang="zh-CN" altLang="en-US" sz="1400" dirty="0" err="1" smtClean="0"/>
              <a:t>是偶数，则除以</a:t>
            </a:r>
            <a:r>
              <a:rPr lang="en-US" altLang="zh-CN" sz="1400" dirty="0" err="1" smtClean="0"/>
              <a:t> 2</a:t>
            </a:r>
            <a:r>
              <a:rPr lang="zh-CN" altLang="en-US" sz="1400" dirty="0" err="1" smtClean="0"/>
              <a:t>；</a:t>
            </a:r>
            <a:endParaRPr lang="zh-CN" altLang="en-US" sz="1400" dirty="0" err="1" smtClean="0"/>
          </a:p>
          <a:p>
            <a:pPr algn="l"/>
            <a:r>
              <a:rPr lang="zh-CN" altLang="en-US" sz="1400" dirty="0" err="1" smtClean="0"/>
              <a:t>如果</a:t>
            </a:r>
            <a:r>
              <a:rPr lang="en-US" altLang="zh-CN" sz="1400" dirty="0" err="1" smtClean="0"/>
              <a:t> N </a:t>
            </a:r>
            <a:r>
              <a:rPr lang="zh-CN" altLang="en-US" sz="1400" dirty="0" err="1" smtClean="0"/>
              <a:t>是奇数，则乘以</a:t>
            </a:r>
            <a:r>
              <a:rPr lang="en-US" altLang="zh-CN" sz="1400" dirty="0" err="1" smtClean="0"/>
              <a:t> 3 </a:t>
            </a:r>
            <a:r>
              <a:rPr lang="zh-CN" altLang="en-US" sz="1400" dirty="0" err="1" smtClean="0"/>
              <a:t>再加</a:t>
            </a:r>
            <a:r>
              <a:rPr lang="en-US" altLang="zh-CN" sz="1400" dirty="0" err="1" smtClean="0"/>
              <a:t> 1</a:t>
            </a:r>
            <a:r>
              <a:rPr lang="zh-CN" altLang="en-US" sz="1400" dirty="0" err="1" smtClean="0"/>
              <a:t>（即</a:t>
            </a:r>
            <a:r>
              <a:rPr lang="en-US" altLang="zh-CN" sz="1400" dirty="0" err="1" smtClean="0"/>
              <a:t> 3*N + 1</a:t>
            </a:r>
            <a:r>
              <a:rPr lang="zh-CN" altLang="en-US" sz="1400" dirty="0" err="1" smtClean="0"/>
              <a:t>）；</a:t>
            </a:r>
            <a:endParaRPr lang="zh-CN" altLang="en-US" sz="1400" dirty="0" err="1" smtClean="0"/>
          </a:p>
          <a:p>
            <a:pPr algn="l"/>
            <a:r>
              <a:rPr lang="zh-CN" altLang="en-US" sz="1400" dirty="0" err="1" smtClean="0"/>
              <a:t>不断重复这个过程，得到序列</a:t>
            </a:r>
            <a:r>
              <a:rPr lang="en-US" altLang="zh-CN" sz="1400" dirty="0" err="1" smtClean="0"/>
              <a:t> N0, N1, N2, …</a:t>
            </a:r>
            <a:r>
              <a:rPr lang="zh-CN" altLang="en-US" sz="1400" dirty="0" err="1" smtClean="0"/>
              <a:t>；</a:t>
            </a:r>
            <a:endParaRPr lang="zh-CN" altLang="en-US" sz="1400" dirty="0" err="1" smtClean="0"/>
          </a:p>
          <a:p>
            <a:pPr algn="l"/>
            <a:endParaRPr lang="en-US" altLang="zh-CN" sz="1400" dirty="0" err="1" smtClean="0"/>
          </a:p>
          <a:p>
            <a:pPr algn="l"/>
            <a:r>
              <a:rPr lang="zh-CN" altLang="en-US" sz="1400" dirty="0" err="1" smtClean="0"/>
              <a:t>猜想认为：这个序列最终一定会出现</a:t>
            </a:r>
            <a:r>
              <a:rPr lang="en-US" altLang="zh-CN" sz="1400" dirty="0" err="1" smtClean="0"/>
              <a:t> 1</a:t>
            </a:r>
            <a:r>
              <a:rPr lang="zh-CN" altLang="en-US" sz="1400" dirty="0" err="1" smtClean="0"/>
              <a:t>，对所有初始正整数</a:t>
            </a:r>
            <a:r>
              <a:rPr lang="en-US" altLang="zh-CN" sz="1400" dirty="0" err="1" smtClean="0"/>
              <a:t> N </a:t>
            </a:r>
            <a:r>
              <a:rPr lang="zh-CN" altLang="en-US" sz="1400" dirty="0" err="1" smtClean="0"/>
              <a:t>都成立。</a:t>
            </a:r>
            <a:endParaRPr lang="zh-CN" altLang="en-US" sz="1400" dirty="0" err="1" smtClean="0"/>
          </a:p>
        </p:txBody>
      </p:sp>
      <p:sp>
        <p:nvSpPr>
          <p:cNvPr id="5" name="文本框 4"/>
          <p:cNvSpPr txBox="1"/>
          <p:nvPr/>
        </p:nvSpPr>
        <p:spPr>
          <a:xfrm>
            <a:off x="6967855" y="3257550"/>
            <a:ext cx="3171190" cy="2332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?- hailstone(7, N).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 = 7 ;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 = 22 ;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 = 11 ;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 = 34 ;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N = 17 ;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......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5660390" y="4161155"/>
            <a:ext cx="871220" cy="525145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Prolog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Prolog</a:t>
            </a:r>
            <a:r>
              <a:rPr lang="zh-CN" altLang="en-US">
                <a:sym typeface="+mn-ea"/>
              </a:rPr>
              <a:t>是什么？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97290" y="1628140"/>
            <a:ext cx="22332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Head :- Body.</a:t>
            </a:r>
            <a:endParaRPr lang="en-US" altLang="zh-CN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32650" y="1628140"/>
            <a:ext cx="980440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子句</a:t>
            </a:r>
            <a:endParaRPr lang="zh-CN" altLang="en-US" dirty="0" err="1" smtClean="0"/>
          </a:p>
        </p:txBody>
      </p:sp>
      <p:sp>
        <p:nvSpPr>
          <p:cNvPr id="5" name="文本框 4"/>
          <p:cNvSpPr txBox="1"/>
          <p:nvPr/>
        </p:nvSpPr>
        <p:spPr>
          <a:xfrm>
            <a:off x="1323975" y="1628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/>
              <a:t>Prolog </a:t>
            </a:r>
            <a:r>
              <a:rPr lang="zh-CN" altLang="en-US" b="1" dirty="0" err="1" smtClean="0"/>
              <a:t>是一门非常简单的语言</a:t>
            </a:r>
            <a:endParaRPr lang="zh-CN" altLang="en-US" b="1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1323975" y="23869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/>
              <a:t>Prolog </a:t>
            </a:r>
            <a:r>
              <a:rPr lang="zh-CN" altLang="en-US" b="1" dirty="0" err="1" smtClean="0"/>
              <a:t>是一门声明式语言</a:t>
            </a:r>
            <a:endParaRPr lang="zh-CN" altLang="en-US" b="1" dirty="0" err="1" smtClean="0"/>
          </a:p>
        </p:txBody>
      </p:sp>
      <p:sp>
        <p:nvSpPr>
          <p:cNvPr id="7" name="文本框 6"/>
          <p:cNvSpPr txBox="1"/>
          <p:nvPr/>
        </p:nvSpPr>
        <p:spPr>
          <a:xfrm>
            <a:off x="1323975" y="31457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/>
              <a:t>Prolog </a:t>
            </a:r>
            <a:r>
              <a:rPr lang="zh-CN" altLang="en-US" b="1" dirty="0" err="1" smtClean="0"/>
              <a:t>是一门逻辑编程语言</a:t>
            </a:r>
            <a:endParaRPr lang="zh-CN" altLang="en-US" b="1" dirty="0" err="1" smtClean="0"/>
          </a:p>
        </p:txBody>
      </p:sp>
      <p:sp>
        <p:nvSpPr>
          <p:cNvPr id="8" name="文本框 7"/>
          <p:cNvSpPr txBox="1"/>
          <p:nvPr/>
        </p:nvSpPr>
        <p:spPr>
          <a:xfrm>
            <a:off x="1323975" y="3904615"/>
            <a:ext cx="424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/>
              <a:t>Prolog </a:t>
            </a:r>
            <a:r>
              <a:rPr lang="zh-CN" altLang="en-US" b="1" dirty="0" err="1" smtClean="0"/>
              <a:t>是一门同像语言（</a:t>
            </a:r>
            <a:r>
              <a:rPr lang="en-US" altLang="zh-CN" b="1" dirty="0" err="1" smtClean="0"/>
              <a:t>Homoiconic</a:t>
            </a:r>
            <a:r>
              <a:rPr lang="zh-CN" altLang="en-US" b="1" dirty="0" err="1" smtClean="0"/>
              <a:t>）</a:t>
            </a:r>
            <a:endParaRPr lang="zh-CN" altLang="en-US" b="1" dirty="0" err="1" smtClean="0"/>
          </a:p>
        </p:txBody>
      </p:sp>
      <p:sp>
        <p:nvSpPr>
          <p:cNvPr id="9" name="文本框 8"/>
          <p:cNvSpPr txBox="1"/>
          <p:nvPr/>
        </p:nvSpPr>
        <p:spPr>
          <a:xfrm>
            <a:off x="1323975" y="4663440"/>
            <a:ext cx="424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/>
              <a:t>Prolog </a:t>
            </a:r>
            <a:r>
              <a:rPr lang="zh-CN" altLang="en-US" b="1" dirty="0" err="1" smtClean="0"/>
              <a:t>是一门极具动态性的语言</a:t>
            </a:r>
            <a:endParaRPr lang="zh-CN" altLang="en-US" b="1" dirty="0" err="1" smtClean="0"/>
          </a:p>
        </p:txBody>
      </p:sp>
      <p:sp>
        <p:nvSpPr>
          <p:cNvPr id="10" name="文本框 9"/>
          <p:cNvSpPr txBox="1"/>
          <p:nvPr/>
        </p:nvSpPr>
        <p:spPr>
          <a:xfrm>
            <a:off x="1323975" y="5422265"/>
            <a:ext cx="424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/>
              <a:t>Prolog </a:t>
            </a:r>
            <a:r>
              <a:rPr lang="zh-CN" altLang="en-US" b="1" dirty="0" err="1" smtClean="0"/>
              <a:t>是一门非常灵活的语言</a:t>
            </a:r>
            <a:endParaRPr lang="zh-CN" altLang="en-US" b="1" dirty="0" err="1" smtClean="0"/>
          </a:p>
        </p:txBody>
      </p:sp>
      <p:sp>
        <p:nvSpPr>
          <p:cNvPr id="3" name="文本框 2"/>
          <p:cNvSpPr txBox="1"/>
          <p:nvPr/>
        </p:nvSpPr>
        <p:spPr>
          <a:xfrm>
            <a:off x="9879330" y="2386965"/>
            <a:ext cx="137604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命令式语言</a:t>
            </a:r>
            <a:endParaRPr lang="zh-CN" altLang="en-US" dirty="0" err="1" smtClean="0"/>
          </a:p>
        </p:txBody>
      </p:sp>
      <p:sp>
        <p:nvSpPr>
          <p:cNvPr id="11" name="左右箭头 10"/>
          <p:cNvSpPr/>
          <p:nvPr/>
        </p:nvSpPr>
        <p:spPr>
          <a:xfrm>
            <a:off x="8529320" y="2386965"/>
            <a:ext cx="981075" cy="363855"/>
          </a:xfrm>
          <a:prstGeom prst="leftRightArrow">
            <a:avLst/>
          </a:prstGeom>
          <a:solidFill>
            <a:schemeClr val="accent1">
              <a:lumMod val="50000"/>
            </a:schemeClr>
          </a:solidFill>
          <a:ln w="28575" cmpd="sng">
            <a:solidFill>
              <a:schemeClr val="bg2">
                <a:lumMod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784340" y="2386965"/>
            <a:ext cx="137604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声明式语言</a:t>
            </a:r>
            <a:endParaRPr lang="zh-CN" altLang="en-US" dirty="0" err="1" smtClean="0"/>
          </a:p>
        </p:txBody>
      </p:sp>
      <p:sp>
        <p:nvSpPr>
          <p:cNvPr id="14" name="文本框 13"/>
          <p:cNvSpPr txBox="1"/>
          <p:nvPr/>
        </p:nvSpPr>
        <p:spPr>
          <a:xfrm>
            <a:off x="7272020" y="3145790"/>
            <a:ext cx="137604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dirty="0" err="1" smtClean="0"/>
              <a:t>Horn</a:t>
            </a:r>
            <a:r>
              <a:rPr lang="zh-CN" altLang="en-US" dirty="0" err="1" smtClean="0"/>
              <a:t>子句</a:t>
            </a:r>
            <a:endParaRPr lang="zh-CN" altLang="en-US" dirty="0" err="1" smtClean="0"/>
          </a:p>
        </p:txBody>
      </p:sp>
      <p:sp>
        <p:nvSpPr>
          <p:cNvPr id="15" name="文本框 14"/>
          <p:cNvSpPr txBox="1"/>
          <p:nvPr/>
        </p:nvSpPr>
        <p:spPr>
          <a:xfrm>
            <a:off x="9480550" y="3141345"/>
            <a:ext cx="77533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 cap="rnd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归结</a:t>
            </a:r>
            <a:endParaRPr lang="zh-CN" altLang="en-US" dirty="0" err="1" smtClean="0"/>
          </a:p>
        </p:txBody>
      </p:sp>
      <p:sp>
        <p:nvSpPr>
          <p:cNvPr id="16" name="十字形 15"/>
          <p:cNvSpPr/>
          <p:nvPr/>
        </p:nvSpPr>
        <p:spPr>
          <a:xfrm>
            <a:off x="8936355" y="3201670"/>
            <a:ext cx="255270" cy="256540"/>
          </a:xfrm>
          <a:prstGeom prst="plus">
            <a:avLst>
              <a:gd name="adj" fmla="val 3804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955665" y="3909060"/>
            <a:ext cx="612775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b="1" dirty="0" err="1" smtClean="0"/>
              <a:t>所有数据</a:t>
            </a:r>
            <a:r>
              <a:rPr lang="en-US" altLang="zh-CN" dirty="0" err="1" smtClean="0"/>
              <a:t>——</a:t>
            </a:r>
            <a:r>
              <a:rPr lang="zh-CN" altLang="en-US" dirty="0" err="1" smtClean="0"/>
              <a:t>包括</a:t>
            </a:r>
            <a:r>
              <a:rPr lang="en-US" altLang="zh-CN" dirty="0" err="1" smtClean="0"/>
              <a:t> Prolog </a:t>
            </a:r>
            <a:r>
              <a:rPr lang="zh-CN" altLang="en-US" dirty="0" err="1" smtClean="0"/>
              <a:t>程序本身</a:t>
            </a:r>
            <a:r>
              <a:rPr lang="en-US" altLang="zh-CN" dirty="0" err="1" smtClean="0"/>
              <a:t>——</a:t>
            </a:r>
            <a:r>
              <a:rPr lang="zh-CN" altLang="en-US" dirty="0" err="1" smtClean="0"/>
              <a:t>都表示为</a:t>
            </a:r>
            <a:r>
              <a:rPr lang="en-US" altLang="zh-CN" dirty="0" err="1" smtClean="0"/>
              <a:t>Prolog </a:t>
            </a:r>
            <a:r>
              <a:rPr lang="zh-CN" altLang="en-US" dirty="0" err="1" smtClean="0"/>
              <a:t>项</a:t>
            </a:r>
            <a:endParaRPr lang="zh-CN" altLang="en-US" dirty="0" err="1" smtClean="0"/>
          </a:p>
        </p:txBody>
      </p:sp>
      <p:sp>
        <p:nvSpPr>
          <p:cNvPr id="18" name="文本框 17"/>
          <p:cNvSpPr txBox="1"/>
          <p:nvPr/>
        </p:nvSpPr>
        <p:spPr>
          <a:xfrm>
            <a:off x="7531735" y="4672330"/>
            <a:ext cx="2810510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dirty="0" err="1" smtClean="0"/>
              <a:t>运行时创建、调用和修改</a:t>
            </a:r>
            <a:endParaRPr lang="zh-CN" altLang="en-US" dirty="0" err="1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5" grpId="0"/>
      <p:bldP spid="6" grpId="0"/>
      <p:bldP spid="7" grpId="0"/>
      <p:bldP spid="8" grpId="0"/>
      <p:bldP spid="9" grpId="0"/>
      <p:bldP spid="10" grpId="0"/>
      <p:bldP spid="3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" grpId="1" animBg="1"/>
      <p:bldP spid="13" grpId="1" animBg="1"/>
      <p:bldP spid="5" grpId="1"/>
      <p:bldP spid="6" grpId="1"/>
      <p:bldP spid="7" grpId="1"/>
      <p:bldP spid="8" grpId="1"/>
      <p:bldP spid="9" grpId="1"/>
      <p:bldP spid="10" grpId="1"/>
      <p:bldP spid="3" grpId="1" animBg="1"/>
      <p:bldP spid="11" grpId="1" animBg="1"/>
      <p:bldP spid="12" grpId="1" animBg="1"/>
      <p:bldP spid="14" grpId="1" animBg="1"/>
      <p:bldP spid="15" grpId="1" animBg="1"/>
      <p:bldP spid="16" grpId="1" animBg="1"/>
      <p:bldP spid="17" grpId="1" animBg="1"/>
      <p:bldP spid="1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Prolog </a:t>
            </a:r>
            <a:r>
              <a:rPr lang="zh-CN" altLang="en-US"/>
              <a:t>的逻辑基础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语法（</a:t>
            </a:r>
            <a:r>
              <a:rPr lang="en-US" altLang="zh-CN"/>
              <a:t>syntax</a:t>
            </a:r>
            <a:r>
              <a:rPr lang="zh-CN" altLang="en-US"/>
              <a:t>），语义（</a:t>
            </a:r>
            <a:r>
              <a:rPr lang="en-US" altLang="zh-CN"/>
              <a:t>semantics</a:t>
            </a:r>
            <a:r>
              <a:rPr lang="zh-CN" altLang="en-US"/>
              <a:t>），推理（</a:t>
            </a:r>
            <a:r>
              <a:rPr lang="en-US" altLang="zh-CN"/>
              <a:t>inference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3795" y="1421765"/>
            <a:ext cx="1329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 err="1" smtClean="0"/>
              <a:t>语法</a:t>
            </a:r>
            <a:endParaRPr lang="zh-CN" altLang="en-US" sz="2400" b="1" dirty="0" err="1" smtClean="0"/>
          </a:p>
        </p:txBody>
      </p:sp>
      <p:sp>
        <p:nvSpPr>
          <p:cNvPr id="5" name="文本框 4"/>
          <p:cNvSpPr txBox="1"/>
          <p:nvPr/>
        </p:nvSpPr>
        <p:spPr>
          <a:xfrm>
            <a:off x="1153795" y="3778885"/>
            <a:ext cx="1329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 err="1" smtClean="0"/>
              <a:t>语义</a:t>
            </a:r>
            <a:endParaRPr lang="zh-CN" altLang="en-US" sz="2400" b="1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7783195" y="1235075"/>
            <a:ext cx="13296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 dirty="0" err="1" smtClean="0"/>
              <a:t>推理</a:t>
            </a:r>
            <a:endParaRPr lang="zh-CN" altLang="en-US" sz="2400" b="1" dirty="0" err="1" smtClean="0"/>
          </a:p>
        </p:txBody>
      </p:sp>
      <p:cxnSp>
        <p:nvCxnSpPr>
          <p:cNvPr id="19" name="直接连接符 18"/>
          <p:cNvCxnSpPr/>
          <p:nvPr/>
        </p:nvCxnSpPr>
        <p:spPr>
          <a:xfrm>
            <a:off x="7609840" y="1235075"/>
            <a:ext cx="8890" cy="492760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956310" y="3573145"/>
            <a:ext cx="662051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6599555" y="1598930"/>
            <a:ext cx="388620" cy="377190"/>
            <a:chOff x="14816" y="3285"/>
            <a:chExt cx="612" cy="594"/>
          </a:xfrm>
        </p:grpSpPr>
        <p:sp>
          <p:nvSpPr>
            <p:cNvPr id="15" name="圆角矩形 14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816" y="3285"/>
              <a:ext cx="612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en-US" b="1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↔</a:t>
              </a:r>
              <a:endPara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383280" y="1594485"/>
            <a:ext cx="388620" cy="377190"/>
            <a:chOff x="14816" y="3285"/>
            <a:chExt cx="612" cy="594"/>
          </a:xfrm>
        </p:grpSpPr>
        <p:sp>
          <p:nvSpPr>
            <p:cNvPr id="9" name="圆角矩形 8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4816" y="3285"/>
              <a:ext cx="612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en-US" b="1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&amp;</a:t>
              </a:r>
              <a:endPara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578985" y="1598930"/>
            <a:ext cx="388620" cy="377190"/>
            <a:chOff x="14816" y="3285"/>
            <a:chExt cx="612" cy="594"/>
          </a:xfrm>
        </p:grpSpPr>
        <p:sp>
          <p:nvSpPr>
            <p:cNvPr id="12" name="圆角矩形 11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816" y="3285"/>
              <a:ext cx="612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en-US" b="1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|</a:t>
              </a:r>
              <a:endPara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586730" y="1594485"/>
            <a:ext cx="388620" cy="377190"/>
            <a:chOff x="14816" y="3285"/>
            <a:chExt cx="612" cy="594"/>
          </a:xfrm>
        </p:grpSpPr>
        <p:sp>
          <p:nvSpPr>
            <p:cNvPr id="18" name="圆角矩形 17"/>
            <p:cNvSpPr/>
            <p:nvPr/>
          </p:nvSpPr>
          <p:spPr>
            <a:xfrm>
              <a:off x="14816" y="3314"/>
              <a:ext cx="601" cy="565"/>
            </a:xfrm>
            <a:prstGeom prst="roundRect">
              <a:avLst>
                <a:gd name="adj" fmla="val 36637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816" y="3285"/>
              <a:ext cx="612" cy="580"/>
            </a:xfrm>
            <a:prstGeom prst="rect">
              <a:avLst/>
            </a:prstGeom>
            <a:noFill/>
            <a:ln w="28575" cmpd="sng">
              <a:noFill/>
              <a:prstDash val="solid"/>
            </a:ln>
          </p:spPr>
          <p:txBody>
            <a:bodyPr wrap="square" rtlCol="0">
              <a:spAutoFit/>
            </a:bodyPr>
            <a:p>
              <a:pPr algn="ctr"/>
              <a:r>
                <a:rPr lang="en-US" altLang="en-US" b="1" dirty="0" err="1" smtClean="0">
                  <a:latin typeface="Arial Black" panose="020B0A04020102020204" charset="0"/>
                  <a:ea typeface="Noto Sans SC Black" panose="020B0200000000000000" charset="-122"/>
                  <a:cs typeface="Arial Black" panose="020B0A04020102020204" charset="0"/>
                </a:rPr>
                <a:t>→</a:t>
              </a:r>
              <a:endPara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3663315" y="2486025"/>
            <a:ext cx="166497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 ∧ Q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→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R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383280" y="4291965"/>
            <a:ext cx="227393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b="1" dirty="0" err="1" smtClean="0"/>
              <a:t>P:  </a:t>
            </a:r>
            <a:r>
              <a:rPr lang="zh-CN" altLang="en-US" b="1" dirty="0" err="1" smtClean="0"/>
              <a:t>今天下雨</a:t>
            </a:r>
            <a:endParaRPr lang="zh-CN" altLang="en-US" b="1" dirty="0" err="1" smtClean="0"/>
          </a:p>
        </p:txBody>
      </p:sp>
      <p:sp>
        <p:nvSpPr>
          <p:cNvPr id="24" name="文本框 23"/>
          <p:cNvSpPr txBox="1"/>
          <p:nvPr/>
        </p:nvSpPr>
        <p:spPr>
          <a:xfrm>
            <a:off x="3383280" y="4940935"/>
            <a:ext cx="227393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b="1" dirty="0" err="1" smtClean="0"/>
              <a:t>Q:  </a:t>
            </a:r>
            <a:r>
              <a:rPr lang="zh-CN" altLang="en-US" b="1" dirty="0" err="1" smtClean="0"/>
              <a:t>我带了伞</a:t>
            </a:r>
            <a:endParaRPr lang="zh-CN" altLang="en-US" b="1" dirty="0" err="1" smtClean="0"/>
          </a:p>
        </p:txBody>
      </p:sp>
      <p:sp>
        <p:nvSpPr>
          <p:cNvPr id="26" name="文本框 25"/>
          <p:cNvSpPr txBox="1"/>
          <p:nvPr/>
        </p:nvSpPr>
        <p:spPr>
          <a:xfrm>
            <a:off x="3383280" y="5589905"/>
            <a:ext cx="2273935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b="1" dirty="0" err="1" smtClean="0"/>
              <a:t>R:  </a:t>
            </a:r>
            <a:r>
              <a:rPr lang="zh-CN" altLang="en-US" b="1" dirty="0" err="1" smtClean="0"/>
              <a:t>我不会淋湿</a:t>
            </a:r>
            <a:endParaRPr lang="zh-CN" altLang="en-US" b="1" dirty="0" err="1" smtClean="0"/>
          </a:p>
        </p:txBody>
      </p:sp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8359140" y="2854325"/>
          <a:ext cx="3136900" cy="1863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980"/>
                <a:gridCol w="466090"/>
                <a:gridCol w="448945"/>
                <a:gridCol w="1746885"/>
              </a:tblGrid>
              <a:tr h="4000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 dirty="0" err="1" smtClean="0">
                          <a:latin typeface="Arial Black" panose="020B0A04020102020204" charset="0"/>
                          <a:ea typeface="Noto Sans SC Black" panose="020B0200000000000000" charset="-122"/>
                          <a:cs typeface="Arial Black" panose="020B0A04020102020204" charset="0"/>
                          <a:sym typeface="+mn-ea"/>
                        </a:rPr>
                        <a:t>P ∧ Q </a:t>
                      </a:r>
                      <a:r>
                        <a:rPr lang="en-US" altLang="en-US" sz="1800" dirty="0" err="1" smtClean="0">
                          <a:latin typeface="Arial Black" panose="020B0A04020102020204" charset="0"/>
                          <a:ea typeface="Noto Sans SC Black" panose="020B0200000000000000" charset="-122"/>
                          <a:cs typeface="Arial Black" panose="020B0A04020102020204" charset="0"/>
                          <a:sym typeface="+mn-ea"/>
                        </a:rPr>
                        <a:t>→</a:t>
                      </a:r>
                      <a:r>
                        <a:rPr lang="en-US" altLang="zh-CN" sz="1800" dirty="0" err="1" smtClean="0">
                          <a:latin typeface="Arial Black" panose="020B0A04020102020204" charset="0"/>
                          <a:ea typeface="Noto Sans SC Black" panose="020B0200000000000000" charset="-122"/>
                          <a:cs typeface="Arial Black" panose="020B0A04020102020204" charset="0"/>
                          <a:sym typeface="+mn-ea"/>
                        </a:rPr>
                        <a:t> R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 animBg="1"/>
      <p:bldP spid="23" grpId="0" animBg="1"/>
      <p:bldP spid="24" grpId="0" animBg="1"/>
      <p:bldP spid="26" grpId="0" animBg="1"/>
      <p:bldP spid="6" grpId="0"/>
      <p:bldP spid="4" grpId="1"/>
      <p:bldP spid="5" grpId="1"/>
      <p:bldP spid="22" grpId="1" animBg="1"/>
      <p:bldP spid="23" grpId="1" animBg="1"/>
      <p:bldP spid="24" grpId="1" animBg="1"/>
      <p:bldP spid="26" grpId="1" animBg="1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一阶谓词逻辑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12895" y="2643505"/>
            <a:ext cx="787400" cy="3987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项</a:t>
            </a: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028190" y="2643505"/>
            <a:ext cx="1169035" cy="3987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谓词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815840" y="1313815"/>
            <a:ext cx="1999615" cy="55562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一阶谓词逻辑</a:t>
            </a:r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662295" y="2643505"/>
            <a:ext cx="1703705" cy="3987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逻辑符号</a:t>
            </a:r>
            <a:endParaRPr lang="zh-CN" altLang="en-US"/>
          </a:p>
        </p:txBody>
      </p:sp>
      <p:cxnSp>
        <p:nvCxnSpPr>
          <p:cNvPr id="9" name="曲线连接符 8"/>
          <p:cNvCxnSpPr>
            <a:stCxn id="6" idx="2"/>
            <a:endCxn id="5" idx="0"/>
          </p:cNvCxnSpPr>
          <p:nvPr/>
        </p:nvCxnSpPr>
        <p:spPr>
          <a:xfrm rot="5400000">
            <a:off x="3827463" y="655003"/>
            <a:ext cx="774065" cy="320294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曲线连接符 9"/>
          <p:cNvCxnSpPr>
            <a:stCxn id="6" idx="2"/>
            <a:endCxn id="4" idx="0"/>
          </p:cNvCxnSpPr>
          <p:nvPr/>
        </p:nvCxnSpPr>
        <p:spPr>
          <a:xfrm rot="5400000">
            <a:off x="4774248" y="1601788"/>
            <a:ext cx="774065" cy="130937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曲线连接符 10"/>
          <p:cNvCxnSpPr/>
          <p:nvPr/>
        </p:nvCxnSpPr>
        <p:spPr>
          <a:xfrm rot="5400000" flipV="1">
            <a:off x="5778183" y="1907223"/>
            <a:ext cx="774065" cy="69850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8128000" y="2643505"/>
            <a:ext cx="1141095" cy="39878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量词</a:t>
            </a:r>
            <a:endParaRPr lang="zh-CN" altLang="en-US"/>
          </a:p>
        </p:txBody>
      </p:sp>
      <p:cxnSp>
        <p:nvCxnSpPr>
          <p:cNvPr id="14" name="曲线连接符 13"/>
          <p:cNvCxnSpPr>
            <a:stCxn id="6" idx="2"/>
            <a:endCxn id="13" idx="0"/>
          </p:cNvCxnSpPr>
          <p:nvPr/>
        </p:nvCxnSpPr>
        <p:spPr>
          <a:xfrm rot="5400000" flipV="1">
            <a:off x="6870383" y="815023"/>
            <a:ext cx="774065" cy="2882900"/>
          </a:xfrm>
          <a:prstGeom prst="curvedConnector3">
            <a:avLst>
              <a:gd name="adj1" fmla="val 50000"/>
            </a:avLst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774190" y="3483610"/>
            <a:ext cx="8435975" cy="36830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dirty="0" err="1" smtClean="0"/>
              <a:t>Prolog </a:t>
            </a:r>
            <a:r>
              <a:rPr lang="zh-CN" altLang="en-US" dirty="0" err="1" smtClean="0"/>
              <a:t>的核心是一阶谓词逻辑的一个子集，称为</a:t>
            </a:r>
            <a:r>
              <a:rPr lang="en-US" altLang="zh-CN" dirty="0" err="1" smtClean="0"/>
              <a:t> </a:t>
            </a:r>
            <a:r>
              <a:rPr lang="en-US" altLang="zh-CN" b="1" dirty="0" err="1" smtClean="0"/>
              <a:t>Horn </a:t>
            </a:r>
            <a:r>
              <a:rPr lang="zh-CN" altLang="en-US" b="1" dirty="0" err="1" smtClean="0"/>
              <a:t>子句</a:t>
            </a:r>
            <a:endParaRPr lang="en-US" altLang="zh-CN" b="1" dirty="0" err="1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3957955" y="4732020"/>
            <a:ext cx="371538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B1 ∧ B2 ∧ ... ∧ Bn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→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A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57955" y="5605780"/>
            <a:ext cx="371538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B1 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∨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B2 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∨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... 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∨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Bn 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∨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A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7" name="等于号 16"/>
          <p:cNvSpPr/>
          <p:nvPr/>
        </p:nvSpPr>
        <p:spPr>
          <a:xfrm>
            <a:off x="5662295" y="5207635"/>
            <a:ext cx="281305" cy="290830"/>
          </a:xfrm>
          <a:prstGeom prst="mathEqual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5" grpId="0" animBg="1"/>
      <p:bldP spid="22" grpId="0" bldLvl="0" animBg="1"/>
      <p:bldP spid="16" grpId="0" bldLvl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归结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110105" y="1727835"/>
            <a:ext cx="1771650" cy="645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C1  =  P∨A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C2  = 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P∨B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57390" y="1866265"/>
            <a:ext cx="252984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Res(C1 ,C2)=A∨B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5034280" y="1949450"/>
            <a:ext cx="87122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1090295" y="3020695"/>
            <a:ext cx="9895840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905500" y="3063240"/>
            <a:ext cx="0" cy="319151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377440" y="3220085"/>
            <a:ext cx="1414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 err="1" smtClean="0"/>
              <a:t>正确性</a:t>
            </a:r>
            <a:endParaRPr lang="zh-CN" altLang="en-US" sz="2800" b="1" dirty="0" err="1" smtClean="0"/>
          </a:p>
        </p:txBody>
      </p:sp>
      <p:sp>
        <p:nvSpPr>
          <p:cNvPr id="8" name="文本框 7"/>
          <p:cNvSpPr txBox="1"/>
          <p:nvPr/>
        </p:nvSpPr>
        <p:spPr>
          <a:xfrm>
            <a:off x="8145780" y="3220085"/>
            <a:ext cx="13271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 dirty="0" err="1" smtClean="0"/>
              <a:t>完备性</a:t>
            </a:r>
            <a:endParaRPr lang="zh-CN" altLang="en-US" sz="2800" b="1" dirty="0" err="1" smtClean="0"/>
          </a:p>
        </p:txBody>
      </p:sp>
      <p:graphicFrame>
        <p:nvGraphicFramePr>
          <p:cNvPr id="27" name="表格 26"/>
          <p:cNvGraphicFramePr/>
          <p:nvPr>
            <p:custDataLst>
              <p:tags r:id="rId1"/>
            </p:custDataLst>
          </p:nvPr>
        </p:nvGraphicFramePr>
        <p:xfrm>
          <a:off x="1344930" y="3982085"/>
          <a:ext cx="3689350" cy="1481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/>
                <a:gridCol w="628015"/>
                <a:gridCol w="605790"/>
                <a:gridCol w="605790"/>
                <a:gridCol w="604520"/>
                <a:gridCol w="605155"/>
              </a:tblGrid>
              <a:tr h="3841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Res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378065" y="3890010"/>
            <a:ext cx="286194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证明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:    {P,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P∨Q} ⊨Q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78065" y="4639945"/>
            <a:ext cx="286194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子句集：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{P,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¬Q,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P∨Q}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378065" y="5389880"/>
            <a:ext cx="286194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{P,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P}</a:t>
            </a:r>
            <a:endParaRPr lang="zh-CN" altLang="en-US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4" name="燕尾形箭头 13"/>
          <p:cNvSpPr/>
          <p:nvPr/>
        </p:nvSpPr>
        <p:spPr>
          <a:xfrm rot="5400000" flipV="1">
            <a:off x="8715375" y="4311015"/>
            <a:ext cx="187325" cy="27559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燕尾形箭头 14"/>
          <p:cNvSpPr/>
          <p:nvPr/>
        </p:nvSpPr>
        <p:spPr>
          <a:xfrm rot="5400000" flipV="1">
            <a:off x="8715375" y="5060950"/>
            <a:ext cx="187325" cy="27559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378065" y="6139815"/>
            <a:ext cx="286194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zh-CN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归结为空</a:t>
            </a:r>
            <a:endParaRPr lang="zh-CN" altLang="en-US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5" name="燕尾形箭头 4"/>
          <p:cNvSpPr/>
          <p:nvPr/>
        </p:nvSpPr>
        <p:spPr>
          <a:xfrm rot="5400000" flipV="1">
            <a:off x="8715375" y="5810885"/>
            <a:ext cx="187325" cy="27559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 animBg="1"/>
      <p:bldP spid="12" grpId="0" animBg="1"/>
      <p:bldP spid="22" grpId="0"/>
      <p:bldP spid="8" grpId="0"/>
      <p:bldP spid="10" grpId="0" animBg="1"/>
      <p:bldP spid="11" grpId="0" animBg="1"/>
      <p:bldP spid="13" grpId="0" animBg="1"/>
      <p:bldP spid="14" grpId="0" animBg="1"/>
      <p:bldP spid="15" grpId="0" animBg="1"/>
      <p:bldP spid="3" grpId="0" bldLvl="0" animBg="1"/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SLD</a:t>
            </a:r>
            <a:r>
              <a:rPr lang="zh-CN" altLang="en-US"/>
              <a:t>归结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980940" y="4545330"/>
            <a:ext cx="2220595" cy="17532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r(x)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p(x)∧q(x)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s(x)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r(x)∧t(x)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p(a)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p(b)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q(b)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t(b)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77235" y="22059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s(x)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50265" y="4420235"/>
            <a:ext cx="1048194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831205" y="2206625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r(x)∧t(x)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385175" y="22059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p(x)∧q(x)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∧t(x)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5538470" y="228981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燕尾形箭头 13"/>
          <p:cNvSpPr/>
          <p:nvPr/>
        </p:nvSpPr>
        <p:spPr>
          <a:xfrm>
            <a:off x="8091805" y="228981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552055" y="30060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p(a)∧q(a)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∧t(a)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9" name="燕尾形箭头 18"/>
          <p:cNvSpPr/>
          <p:nvPr/>
        </p:nvSpPr>
        <p:spPr>
          <a:xfrm rot="5400000">
            <a:off x="8947150" y="2689225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燕尾形箭头 19"/>
          <p:cNvSpPr/>
          <p:nvPr/>
        </p:nvSpPr>
        <p:spPr>
          <a:xfrm rot="10800000">
            <a:off x="7231380" y="3089275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42840" y="30060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q(a)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∧t(a)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22" name="燕尾形箭头 21"/>
          <p:cNvSpPr/>
          <p:nvPr/>
        </p:nvSpPr>
        <p:spPr>
          <a:xfrm rot="10800000">
            <a:off x="4622165" y="3089275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333625" y="30060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无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q(a)</a:t>
            </a:r>
            <a:r>
              <a:rPr lang="zh-CN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，回溯</a:t>
            </a:r>
            <a:endParaRPr lang="zh-CN" altLang="en-US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24" name="燕尾形箭头 23"/>
          <p:cNvSpPr/>
          <p:nvPr/>
        </p:nvSpPr>
        <p:spPr>
          <a:xfrm rot="5400000">
            <a:off x="9954260" y="3044825"/>
            <a:ext cx="9639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604885" y="37172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p(b)∧q(b)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∧t(b)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26" name="燕尾形箭头 25"/>
          <p:cNvSpPr/>
          <p:nvPr/>
        </p:nvSpPr>
        <p:spPr>
          <a:xfrm rot="10800000">
            <a:off x="8284210" y="3800475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995670" y="37172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q(b)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∧t(b)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28" name="燕尾形箭头 27"/>
          <p:cNvSpPr/>
          <p:nvPr/>
        </p:nvSpPr>
        <p:spPr>
          <a:xfrm rot="10800000">
            <a:off x="5674995" y="3800475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386455" y="37172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t(b)</a:t>
            </a:r>
            <a:endParaRPr lang="en-US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31" name="燕尾形箭头 30"/>
          <p:cNvSpPr/>
          <p:nvPr/>
        </p:nvSpPr>
        <p:spPr>
          <a:xfrm rot="10800000">
            <a:off x="3065780" y="3800475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77240" y="37172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空</a:t>
            </a:r>
            <a:endParaRPr lang="zh-CN" altLang="en-US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958975" y="1346835"/>
            <a:ext cx="8435975" cy="6451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b="1" dirty="0" err="1" smtClean="0"/>
              <a:t>Selective</a:t>
            </a:r>
            <a:r>
              <a:rPr lang="zh-CN" altLang="en-US" b="1" dirty="0" err="1" smtClean="0"/>
              <a:t>：在有多个规则可匹配时，只选择一个进行归结。</a:t>
            </a:r>
            <a:endParaRPr lang="zh-CN" altLang="en-US" b="1" dirty="0" err="1" smtClean="0"/>
          </a:p>
          <a:p>
            <a:pPr algn="ctr"/>
            <a:r>
              <a:rPr lang="en-US" altLang="zh-CN" b="1" dirty="0" err="1" smtClean="0"/>
              <a:t>Linear</a:t>
            </a:r>
            <a:r>
              <a:rPr lang="zh-CN" altLang="en-US" b="1" dirty="0" err="1" smtClean="0"/>
              <a:t>：归结过程构成一条线性推理链。</a:t>
            </a:r>
            <a:endParaRPr lang="zh-CN" altLang="en-US" b="1" dirty="0" err="1" smtClean="0"/>
          </a:p>
        </p:txBody>
      </p:sp>
      <p:sp>
        <p:nvSpPr>
          <p:cNvPr id="3" name="文本框 2"/>
          <p:cNvSpPr txBox="1"/>
          <p:nvPr/>
        </p:nvSpPr>
        <p:spPr>
          <a:xfrm>
            <a:off x="723265" y="220599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s(x)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7" name="燕尾形箭头 6"/>
          <p:cNvSpPr/>
          <p:nvPr/>
        </p:nvSpPr>
        <p:spPr>
          <a:xfrm>
            <a:off x="2984500" y="228981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" grpId="0" animBg="1"/>
      <p:bldP spid="5" grpId="0" bldLvl="0" animBg="1"/>
      <p:bldP spid="8" grpId="0" bldLvl="0" animBg="1"/>
      <p:bldP spid="10" grpId="0" bldLvl="0" animBg="1"/>
      <p:bldP spid="13" grpId="0" bldLvl="0" animBg="1"/>
      <p:bldP spid="14" grpId="0" bldLvl="0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" grpId="0" bldLvl="0" animBg="1"/>
      <p:bldP spid="7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SLDNF</a:t>
            </a:r>
            <a:r>
              <a:rPr lang="zh-CN" altLang="en-US"/>
              <a:t>归结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03345" y="5230495"/>
            <a:ext cx="5143500" cy="645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human(A).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  <a:p>
            <a:pPr algn="l"/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mortal(X)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 human(X)∧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god(X).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850265" y="4688205"/>
            <a:ext cx="10481945" cy="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958975" y="1346835"/>
            <a:ext cx="8435975" cy="645160"/>
          </a:xfrm>
          <a:prstGeom prst="rect">
            <a:avLst/>
          </a:prstGeom>
          <a:noFill/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en-US" altLang="zh-CN" b="1" dirty="0" err="1" smtClean="0"/>
              <a:t>Negation as Failure</a:t>
            </a:r>
            <a:r>
              <a:rPr lang="zh-CN" altLang="en-US" b="1" dirty="0" err="1" smtClean="0"/>
              <a:t>（失败即否定）</a:t>
            </a:r>
            <a:endParaRPr lang="zh-CN" altLang="en-US" b="1" dirty="0" err="1" smtClean="0"/>
          </a:p>
          <a:p>
            <a:pPr algn="ctr"/>
            <a:r>
              <a:rPr lang="en-US" altLang="zh-CN" b="1" dirty="0" err="1" smtClean="0"/>
              <a:t>“</a:t>
            </a:r>
            <a:r>
              <a:rPr lang="zh-CN" altLang="en-US" b="1" dirty="0" err="1" smtClean="0"/>
              <a:t>如果无法证明目标</a:t>
            </a:r>
            <a:r>
              <a:rPr lang="en-US" altLang="zh-CN" b="1" dirty="0" err="1" smtClean="0"/>
              <a:t> G </a:t>
            </a:r>
            <a:r>
              <a:rPr lang="zh-CN" altLang="en-US" b="1" dirty="0" err="1" smtClean="0"/>
              <a:t>为真，则</a:t>
            </a:r>
            <a:r>
              <a:rPr lang="en-US" altLang="zh-CN" b="1" dirty="0" err="1" smtClean="0"/>
              <a:t> 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/>
              <a:t> G </a:t>
            </a:r>
            <a:r>
              <a:rPr lang="zh-CN" altLang="en-US" b="1" dirty="0" err="1" smtClean="0"/>
              <a:t>为真</a:t>
            </a:r>
            <a:r>
              <a:rPr lang="en-US" altLang="zh-CN" b="1" dirty="0" err="1" smtClean="0"/>
              <a:t>”</a:t>
            </a:r>
            <a:r>
              <a:rPr lang="zh-CN" altLang="en-US" b="1" dirty="0" err="1" smtClean="0"/>
              <a:t>。</a:t>
            </a:r>
            <a:endParaRPr lang="zh-CN" altLang="en-US" b="1" dirty="0" err="1" smtClean="0"/>
          </a:p>
        </p:txBody>
      </p:sp>
      <p:sp>
        <p:nvSpPr>
          <p:cNvPr id="4" name="文本框 3"/>
          <p:cNvSpPr txBox="1"/>
          <p:nvPr/>
        </p:nvSpPr>
        <p:spPr>
          <a:xfrm>
            <a:off x="1884045" y="2674620"/>
            <a:ext cx="22205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mortal(X)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38015" y="2675255"/>
            <a:ext cx="285115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human(X)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∧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god(X)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3" name="燕尾形箭头 12"/>
          <p:cNvSpPr/>
          <p:nvPr/>
        </p:nvSpPr>
        <p:spPr>
          <a:xfrm>
            <a:off x="4145280" y="275844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622540" y="2674620"/>
            <a:ext cx="2830195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human(A)∧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god(A)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9" name="燕尾形箭头 8"/>
          <p:cNvSpPr/>
          <p:nvPr/>
        </p:nvSpPr>
        <p:spPr>
          <a:xfrm>
            <a:off x="7329805" y="275844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56805" y="3363595"/>
            <a:ext cx="142621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←</a:t>
            </a:r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god(A)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04510" y="3363595"/>
            <a:ext cx="142621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zh-CN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</a:rPr>
              <a:t>空</a:t>
            </a:r>
            <a:endParaRPr lang="zh-CN" altLang="en-US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  <p:sp>
        <p:nvSpPr>
          <p:cNvPr id="17" name="燕尾形箭头 16"/>
          <p:cNvSpPr/>
          <p:nvPr/>
        </p:nvSpPr>
        <p:spPr>
          <a:xfrm rot="10800000">
            <a:off x="7151370" y="344678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燕尾形箭头 17"/>
          <p:cNvSpPr/>
          <p:nvPr/>
        </p:nvSpPr>
        <p:spPr>
          <a:xfrm rot="5400000">
            <a:off x="8128635" y="3102610"/>
            <a:ext cx="252730" cy="201930"/>
          </a:xfrm>
          <a:prstGeom prst="notchedRightArrow">
            <a:avLst/>
          </a:prstGeom>
          <a:solidFill>
            <a:srgbClr val="B389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903345" y="6046470"/>
            <a:ext cx="5143500" cy="3683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 algn="l"/>
            <a:r>
              <a:rPr lang="en-US" altLang="en-US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¬</a:t>
            </a:r>
            <a:r>
              <a:rPr lang="en-US" altLang="zh-CN" b="1" dirty="0" err="1" smtClean="0">
                <a:latin typeface="Arial Black" panose="020B0A04020102020204" charset="0"/>
                <a:ea typeface="Noto Sans SC Black" panose="020B0200000000000000" charset="-122"/>
                <a:cs typeface="Arial Black" panose="020B0A04020102020204" charset="0"/>
                <a:sym typeface="+mn-ea"/>
              </a:rPr>
              <a:t>god(A)</a:t>
            </a:r>
            <a:endParaRPr lang="en-US" altLang="zh-CN" b="1" dirty="0" err="1" smtClean="0">
              <a:latin typeface="Arial Black" panose="020B0A04020102020204" charset="0"/>
              <a:ea typeface="Noto Sans SC Black" panose="020B0200000000000000" charset="-122"/>
              <a:cs typeface="Arial Black" panose="020B0A0402010202020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33" grpId="0" animBg="1"/>
      <p:bldP spid="4" grpId="0" animBg="1"/>
      <p:bldP spid="8" grpId="0" animBg="1"/>
      <p:bldP spid="13" grpId="0" animBg="1"/>
      <p:bldP spid="7" grpId="0" animBg="1"/>
      <p:bldP spid="9" grpId="0" animBg="1"/>
      <p:bldP spid="11" grpId="0" animBg="1"/>
      <p:bldP spid="16" grpId="0" animBg="1"/>
      <p:bldP spid="17" grpId="0" animBg="1"/>
      <p:bldP spid="18" grpId="0" animBg="1"/>
      <p:bldP spid="3" grpId="0" bldLvl="0" animBg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273"/>
  <p:tag name="KSO_WM_UNIT_TYPE" val="f"/>
  <p:tag name="KSO_WM_UNIT_INDEX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273"/>
  <p:tag name="KSO_WM_UNIT_TYPE" val="f"/>
  <p:tag name="KSO_WM_UNIT_INDEX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231"/>
  <p:tag name="KSO_WM_UNIT_TYPE" val="h_f"/>
  <p:tag name="KSO_WM_UNIT_INDEX" val="1_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231"/>
  <p:tag name="KSO_WM_UNIT_TYPE" val="h_f"/>
  <p:tag name="KSO_WM_UNIT_INDEX" val="2_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720"/>
  <p:tag name="KSO_WM_UNIT_TYPE" val="f"/>
  <p:tag name="KSO_WM_UNIT_INDEX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16"/>
  <p:tag name="KSO_WM_UNIT_TYPE" val="f"/>
  <p:tag name="KSO_WM_UNIT_INDEX" val="2"/>
  <p:tag name="KSO_WM_UNIT_SUBTYPE" val="g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996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996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1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96"/>
  <p:tag name="KSO_WM_TEMPLATE_THUMBS_INDEX" val="1、9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96_1*a*1"/>
  <p:tag name="KSO_WM_TEMPLATE_CATEGORY" val="custom"/>
  <p:tag name="KSO_WM_TEMPLATE_INDEX" val="20230996"/>
  <p:tag name="KSO_WM_UNIT_LAYERLEVEL" val="1"/>
  <p:tag name="KSO_WM_TAG_VERSION" val="1.0"/>
  <p:tag name="KSO_WM_BEAUTIFY_FLAG" val="#wm#"/>
  <p:tag name="KSO_WM_UNIT_TEXT_TYPE" val="1"/>
  <p:tag name="KSO_WM_UNIT_PRESET_TEXT" val="单击添加文档标题"/>
</p:tagLst>
</file>

<file path=ppt/tags/tag214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96_1*f*1"/>
  <p:tag name="KSO_WM_TEMPLATE_CATEGORY" val="custom"/>
  <p:tag name="KSO_WM_TEMPLATE_INDEX" val="20230996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SLIDE_ID" val="custom20230996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96"/>
  <p:tag name="KSO_WM_SLIDE_LAYOUT" val="a_b_f"/>
  <p:tag name="KSO_WM_SLIDE_LAYOUT_CNT" val="1_1_3"/>
  <p:tag name="KSO_WM_SLIDE_TYPE" val="title"/>
  <p:tag name="KSO_WM_SLIDE_SUBTYPE" val="pureTxt"/>
  <p:tag name="KSO_WM_TEMPLATE_THUMBS_INDEX" val="1、9"/>
  <p:tag name="KSO_WM_SLIDE_THEME_ID" val="3313005"/>
  <p:tag name="KSO_WM_SLIDE_THEME_NAME" val="黄绿色简约风简单几何形状主题模板"/>
</p:tagLst>
</file>

<file path=ppt/tags/tag216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1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1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19.xml><?xml version="1.0" encoding="utf-8"?>
<p:tagLst xmlns:p="http://schemas.openxmlformats.org/presentationml/2006/main">
  <p:tag name="TABLE_ENDDRAG_ORIGIN_RECT" val="247*162"/>
  <p:tag name="TABLE_ENDDRAG_RECT" val="636*190*247*16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2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21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22.xml><?xml version="1.0" encoding="utf-8"?>
<p:tagLst xmlns:p="http://schemas.openxmlformats.org/presentationml/2006/main">
  <p:tag name="TABLE_ENDDRAG_ORIGIN_RECT" val="290*132"/>
  <p:tag name="TABLE_ENDDRAG_RECT" val="115*316*290*132"/>
</p:tagLst>
</file>

<file path=ppt/tags/tag22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2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2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27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28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29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230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31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32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33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34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30996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2"/>
  <p:tag name="KSO_WM_UNIT_LAYERLEVEL" val="1"/>
  <p:tag name="KSO_WM_TAG_VERSION" val="1.0"/>
  <p:tag name="KSO_WM_UNIT_TYPE" val="i"/>
  <p:tag name="KSO_WM_UNIT_INDEX" val="32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3"/>
  <p:tag name="KSO_WM_UNIT_LAYERLEVEL" val="1"/>
  <p:tag name="KSO_WM_TAG_VERSION" val="1.0"/>
  <p:tag name="KSO_WM_UNIT_TYPE" val="i"/>
  <p:tag name="KSO_WM_UNIT_INDEX" val="33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4"/>
  <p:tag name="KSO_WM_UNIT_LAYERLEVEL" val="1"/>
  <p:tag name="KSO_WM_TAG_VERSION" val="1.0"/>
  <p:tag name="KSO_WM_UNIT_TYPE" val="i"/>
  <p:tag name="KSO_WM_UNIT_INDEX" val="34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5"/>
  <p:tag name="KSO_WM_UNIT_LAYERLEVEL" val="1"/>
  <p:tag name="KSO_WM_TAG_VERSION" val="1.0"/>
  <p:tag name="KSO_WM_UNIT_TYPE" val="i"/>
  <p:tag name="KSO_WM_UNIT_INDEX" val="35"/>
</p:tagLst>
</file>

<file path=ppt/tags/tag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6"/>
  <p:tag name="KSO_WM_UNIT_LAYERLEVEL" val="1"/>
  <p:tag name="KSO_WM_TAG_VERSION" val="1.0"/>
  <p:tag name="KSO_WM_UNIT_TYPE" val="i"/>
  <p:tag name="KSO_WM_UNIT_INDEX" val="36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7"/>
  <p:tag name="KSO_WM_UNIT_LAYERLEVEL" val="1"/>
  <p:tag name="KSO_WM_TAG_VERSION" val="1.0"/>
  <p:tag name="KSO_WM_UNIT_TYPE" val="i"/>
  <p:tag name="KSO_WM_UNIT_INDEX" val="37"/>
</p:tagLst>
</file>

<file path=ppt/tags/tag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8"/>
  <p:tag name="KSO_WM_UNIT_LAYERLEVEL" val="1"/>
  <p:tag name="KSO_WM_TAG_VERSION" val="1.0"/>
  <p:tag name="KSO_WM_UNIT_TYPE" val="i"/>
  <p:tag name="KSO_WM_UNIT_INDEX" val="38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9"/>
  <p:tag name="KSO_WM_UNIT_LAYERLEVEL" val="1"/>
  <p:tag name="KSO_WM_TAG_VERSION" val="1.0"/>
  <p:tag name="KSO_WM_UNIT_TYPE" val="i"/>
  <p:tag name="KSO_WM_UNIT_INDEX" val="39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0"/>
  <p:tag name="KSO_WM_UNIT_LAYERLEVEL" val="1"/>
  <p:tag name="KSO_WM_TAG_VERSION" val="1.0"/>
  <p:tag name="KSO_WM_UNIT_TYPE" val="i"/>
  <p:tag name="KSO_WM_UNIT_INDEX" val="40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1"/>
  <p:tag name="KSO_WM_UNIT_LAYERLEVEL" val="1"/>
  <p:tag name="KSO_WM_TAG_VERSION" val="1.0"/>
  <p:tag name="KSO_WM_UNIT_TYPE" val="i"/>
  <p:tag name="KSO_WM_UNIT_INDEX" val="41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2"/>
  <p:tag name="KSO_WM_UNIT_LAYERLEVEL" val="1"/>
  <p:tag name="KSO_WM_TAG_VERSION" val="1.0"/>
  <p:tag name="KSO_WM_UNIT_TYPE" val="i"/>
  <p:tag name="KSO_WM_UNIT_INDEX" val="42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3"/>
  <p:tag name="KSO_WM_UNIT_LAYERLEVEL" val="1"/>
  <p:tag name="KSO_WM_TAG_VERSION" val="1.0"/>
  <p:tag name="KSO_WM_UNIT_TYPE" val="i"/>
  <p:tag name="KSO_WM_UNIT_INDEX" val="43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4"/>
  <p:tag name="KSO_WM_UNIT_LAYERLEVEL" val="1"/>
  <p:tag name="KSO_WM_TAG_VERSION" val="1.0"/>
  <p:tag name="KSO_WM_UNIT_TYPE" val="i"/>
  <p:tag name="KSO_WM_UNIT_INDEX" val="44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5"/>
  <p:tag name="KSO_WM_UNIT_LAYERLEVEL" val="1"/>
  <p:tag name="KSO_WM_TAG_VERSION" val="1.0"/>
  <p:tag name="KSO_WM_UNIT_TYPE" val="i"/>
  <p:tag name="KSO_WM_UNIT_INDEX" val="45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6"/>
  <p:tag name="KSO_WM_UNIT_LAYERLEVEL" val="1"/>
  <p:tag name="KSO_WM_TAG_VERSION" val="1.0"/>
  <p:tag name="KSO_WM_UNIT_TYPE" val="i"/>
  <p:tag name="KSO_WM_UNIT_INDEX" val="46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7"/>
  <p:tag name="KSO_WM_UNIT_LAYERLEVEL" val="1"/>
  <p:tag name="KSO_WM_TAG_VERSION" val="1.0"/>
  <p:tag name="KSO_WM_UNIT_TYPE" val="i"/>
  <p:tag name="KSO_WM_UNIT_INDEX" val="47"/>
</p:tagLst>
</file>

<file path=ppt/tags/tag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8"/>
  <p:tag name="KSO_WM_UNIT_LAYERLEVEL" val="1"/>
  <p:tag name="KSO_WM_TAG_VERSION" val="1.0"/>
  <p:tag name="KSO_WM_UNIT_TYPE" val="i"/>
  <p:tag name="KSO_WM_UNIT_INDEX" val="48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9"/>
  <p:tag name="KSO_WM_UNIT_LAYERLEVEL" val="1"/>
  <p:tag name="KSO_WM_TAG_VERSION" val="1.0"/>
  <p:tag name="KSO_WM_UNIT_TYPE" val="i"/>
  <p:tag name="KSO_WM_UNIT_INDEX" val="49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0"/>
  <p:tag name="KSO_WM_UNIT_LAYERLEVEL" val="1"/>
  <p:tag name="KSO_WM_TAG_VERSION" val="1.0"/>
  <p:tag name="KSO_WM_UNIT_TYPE" val="i"/>
  <p:tag name="KSO_WM_UNIT_INDEX" val="50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1"/>
  <p:tag name="KSO_WM_UNIT_LAYERLEVEL" val="1"/>
  <p:tag name="KSO_WM_TAG_VERSION" val="1.0"/>
  <p:tag name="KSO_WM_UNIT_TYPE" val="i"/>
  <p:tag name="KSO_WM_UNIT_INDEX" val="51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2"/>
  <p:tag name="KSO_WM_UNIT_LAYERLEVEL" val="1"/>
  <p:tag name="KSO_WM_TAG_VERSION" val="1.0"/>
  <p:tag name="KSO_WM_UNIT_TYPE" val="i"/>
  <p:tag name="KSO_WM_UNIT_INDEX" val="52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3"/>
  <p:tag name="KSO_WM_UNIT_LAYERLEVEL" val="1"/>
  <p:tag name="KSO_WM_TAG_VERSION" val="1.0"/>
  <p:tag name="KSO_WM_UNIT_TYPE" val="i"/>
  <p:tag name="KSO_WM_UNIT_INDEX" val="53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4"/>
  <p:tag name="KSO_WM_UNIT_LAYERLEVEL" val="1"/>
  <p:tag name="KSO_WM_TAG_VERSION" val="1.0"/>
  <p:tag name="KSO_WM_UNIT_TYPE" val="i"/>
  <p:tag name="KSO_WM_UNIT_INDEX" val="54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5"/>
  <p:tag name="KSO_WM_UNIT_LAYERLEVEL" val="1"/>
  <p:tag name="KSO_WM_TAG_VERSION" val="1.0"/>
  <p:tag name="KSO_WM_UNIT_TYPE" val="i"/>
  <p:tag name="KSO_WM_UNIT_INDEX" val="55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6"/>
  <p:tag name="KSO_WM_UNIT_LAYERLEVEL" val="1"/>
  <p:tag name="KSO_WM_TAG_VERSION" val="1.0"/>
  <p:tag name="KSO_WM_UNIT_TYPE" val="i"/>
  <p:tag name="KSO_WM_UNIT_INDEX" val="5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16"/>
  <p:tag name="KSO_WM_UNIT_TYPE" val="f"/>
  <p:tag name="KSO_WM_UNIT_INDEX" val="3"/>
  <p:tag name="KSO_WM_UNIT_SUBTYPE" val="g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585"/>
  <p:tag name="KSO_WM_UNIT_TYPE" val="f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37">
      <a:dk1>
        <a:sysClr val="windowText" lastClr="000000"/>
      </a:dk1>
      <a:lt1>
        <a:sysClr val="window" lastClr="FFFFFF"/>
      </a:lt1>
      <a:dk2>
        <a:srgbClr val="44546A"/>
      </a:dk2>
      <a:lt2>
        <a:srgbClr val="FDFAF5"/>
      </a:lt2>
      <a:accent1>
        <a:srgbClr val="F3BB28"/>
      </a:accent1>
      <a:accent2>
        <a:srgbClr val="D9C573"/>
      </a:accent2>
      <a:accent3>
        <a:srgbClr val="B6B679"/>
      </a:accent3>
      <a:accent4>
        <a:srgbClr val="94A87F"/>
      </a:accent4>
      <a:accent5>
        <a:srgbClr val="719985"/>
      </a:accent5>
      <a:accent6>
        <a:srgbClr val="4F8A8B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3343</Words>
  <Application>WPS 演示</Application>
  <PresentationFormat>宽屏</PresentationFormat>
  <Paragraphs>457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Arial Black</vt:lpstr>
      <vt:lpstr>Noto Sans SC Black</vt:lpstr>
      <vt:lpstr>微软雅黑</vt:lpstr>
      <vt:lpstr>Arial Unicode MS</vt:lpstr>
      <vt:lpstr>Calibri</vt:lpstr>
      <vt:lpstr>WPS</vt:lpstr>
      <vt:lpstr>Office 主题​​</vt:lpstr>
      <vt:lpstr>The Power of Prolog</vt:lpstr>
      <vt:lpstr>Prolog是什么？</vt:lpstr>
      <vt:lpstr>Prolog是什么？</vt:lpstr>
      <vt:lpstr>Prolog 的逻辑基础</vt:lpstr>
      <vt:lpstr>语法（syntax），语义（semantics），推理（inference）</vt:lpstr>
      <vt:lpstr>一阶谓词逻辑</vt:lpstr>
      <vt:lpstr>归结</vt:lpstr>
      <vt:lpstr>SLD归结</vt:lpstr>
      <vt:lpstr>SLDNF归结</vt:lpstr>
      <vt:lpstr>Prolog的局限性</vt:lpstr>
      <vt:lpstr>Prolog的基础概念</vt:lpstr>
      <vt:lpstr>项（Term）</vt:lpstr>
      <vt:lpstr>谓词（Predicates）</vt:lpstr>
      <vt:lpstr>规则（Rules）</vt:lpstr>
      <vt:lpstr>事实（Facts）</vt:lpstr>
      <vt:lpstr>Prolog程序</vt:lpstr>
      <vt:lpstr>Toplevel</vt:lpstr>
      <vt:lpstr>运行Prolog程序</vt:lpstr>
      <vt:lpstr>示例：Collatz 猜想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胡亦宽</dc:creator>
  <cp:lastModifiedBy>简</cp:lastModifiedBy>
  <cp:revision>110</cp:revision>
  <dcterms:created xsi:type="dcterms:W3CDTF">2023-08-09T12:44:00Z</dcterms:created>
  <dcterms:modified xsi:type="dcterms:W3CDTF">2025-07-01T04:09:59Z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669619159A5F49CCB2E3C74578732066_12</vt:lpwstr>
  </property>
</Properties>
</file>