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</p:sldIdLst>
  <p:sldSz cy="6858000" cx="9144000"/>
  <p:notesSz cx="6858000" cy="9144000"/>
  <p:embeddedFontLst>
    <p:embeddedFont>
      <p:font typeface="Roboto Mono Medium"/>
      <p:regular r:id="rId57"/>
      <p:bold r:id="rId58"/>
      <p:italic r:id="rId59"/>
      <p:boldItalic r:id="rId6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RobotoMonoMedium-boldItalic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font" Target="fonts/RobotoMonoMedium-regular.fntdata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font" Target="fonts/RobotoMonoMedium-italic.fntdata"/><Relationship Id="rId14" Type="http://schemas.openxmlformats.org/officeDocument/2006/relationships/slide" Target="slides/slide9.xml"/><Relationship Id="rId58" Type="http://schemas.openxmlformats.org/officeDocument/2006/relationships/font" Target="fonts/RobotoMonoMedium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3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3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3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1" name="Google Shape;251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3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9" name="Google Shape;259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3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5" name="Google Shape;265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3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3" name="Google Shape;273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0" name="Google Shape;280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3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7" name="Google Shape;287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3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4" name="Google Shape;294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3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1" name="Google Shape;301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4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8" name="Google Shape;308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4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5" name="Google Shape;315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4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2" name="Google Shape;322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4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9" name="Google Shape;329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4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5" name="Google Shape;335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4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2" name="Google Shape;342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4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9" name="Google Shape;349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4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6" name="Google Shape;356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4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3" name="Google Shape;363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4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1" name="Google Shape;371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5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7" name="Google Shape;377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5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5" name="Google Shape;385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5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5" name="Google Shape;395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5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2" name="Google Shape;402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5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9" name="Google Shape;409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5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5" name="Google Shape;415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5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3" name="Google Shape;423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5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1" name="Google Shape;431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5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9" name="Google Shape;439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5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6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7" name="Google Shape;447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6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6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5" name="Google Shape;455;p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6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6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3" name="Google Shape;463;p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6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9" name="Google Shape;469;p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6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76" name="Google Shape;76;p11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77" name="Google Shape;77;p1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3" name="Google Shape;83;p12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84" name="Google Shape;84;p1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1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1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623887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623887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ntent">
  <p:cSld name="3 Conten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4410075" y="1985963"/>
            <a:ext cx="3657600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3" name="Google Shape;43;p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6" name="Google Shape;46;p6"/>
          <p:cNvSpPr txBox="1"/>
          <p:nvPr>
            <p:ph idx="2" type="body"/>
          </p:nvPr>
        </p:nvSpPr>
        <p:spPr>
          <a:xfrm>
            <a:off x="498518" y="1985963"/>
            <a:ext cx="3657600" cy="41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7" name="Google Shape;47;p6"/>
          <p:cNvSpPr txBox="1"/>
          <p:nvPr>
            <p:ph idx="3" type="body"/>
          </p:nvPr>
        </p:nvSpPr>
        <p:spPr>
          <a:xfrm>
            <a:off x="4410075" y="4169664"/>
            <a:ext cx="3657600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, Alt.">
  <p:cSld name="Title and Content, Alt.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/>
          <p:nvPr>
            <p:ph type="title"/>
          </p:nvPr>
        </p:nvSpPr>
        <p:spPr>
          <a:xfrm>
            <a:off x="498474" y="134471"/>
            <a:ext cx="7556313" cy="99508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4" name="Google Shape;54;p7"/>
          <p:cNvSpPr txBox="1"/>
          <p:nvPr>
            <p:ph idx="2" type="body"/>
          </p:nvPr>
        </p:nvSpPr>
        <p:spPr>
          <a:xfrm>
            <a:off x="498518" y="1129553"/>
            <a:ext cx="7558960" cy="7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b="0" i="0" sz="24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58" name="Google Shape;58;p8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60" name="Google Shape;60;p8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9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jpg"/><Relationship Id="rId4" Type="http://schemas.openxmlformats.org/officeDocument/2006/relationships/image" Target="../media/image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Relationship Id="rId4" Type="http://schemas.openxmlformats.org/officeDocument/2006/relationships/image" Target="../media/image8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jpg"/><Relationship Id="rId4" Type="http://schemas.openxmlformats.org/officeDocument/2006/relationships/image" Target="../media/image1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pollev.com/craigkapp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www.rapidtables.com/convert/number/ascii-to-binary.html" TargetMode="External"/><Relationship Id="rId4" Type="http://schemas.openxmlformats.org/officeDocument/2006/relationships/image" Target="../media/image13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8.gif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7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0.gif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pollev.com/craigkapp" TargetMode="Externa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9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4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30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3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6.jpg"/><Relationship Id="rId4" Type="http://schemas.openxmlformats.org/officeDocument/2006/relationships/image" Target="../media/image3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Relationship Id="rId4" Type="http://schemas.openxmlformats.org/officeDocument/2006/relationships/image" Target="../media/image5.gif"/><Relationship Id="rId5" Type="http://schemas.openxmlformats.org/officeDocument/2006/relationships/image" Target="../media/image2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lang="en-US"/>
              <a:t>Computers, Programming Languages and How We Got Here</a:t>
            </a:r>
            <a:endParaRPr/>
          </a:p>
        </p:txBody>
      </p:sp>
      <p:sp>
        <p:nvSpPr>
          <p:cNvPr id="105" name="Google Shape;105;p15"/>
          <p:cNvSpPr txBox="1"/>
          <p:nvPr>
            <p:ph idx="1" type="subTitle"/>
          </p:nvPr>
        </p:nvSpPr>
        <p:spPr>
          <a:xfrm>
            <a:off x="4800600" y="5936875"/>
            <a:ext cx="4038600" cy="748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CSCI-UA.0002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Introduction to Computer Programming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iPad vs. ENIAC</a:t>
            </a:r>
            <a:endParaRPr/>
          </a:p>
        </p:txBody>
      </p:sp>
      <p:pic>
        <p:nvPicPr>
          <p:cNvPr descr="An iPad has roughly the same processing power as 100,000 ENIAC computers from 1945" id="170" name="Google Shape;170;p2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650" y="2181598"/>
            <a:ext cx="7886700" cy="36393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iPad vs. Apollo Space Program</a:t>
            </a:r>
            <a:endParaRPr/>
          </a:p>
        </p:txBody>
      </p:sp>
      <p:pic>
        <p:nvPicPr>
          <p:cNvPr descr="The processing power of an iPad is roughly equal to all of the processing power that NASA had when sending a man to the moon in 1969" id="177" name="Google Shape;177;p2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650" y="2182524"/>
            <a:ext cx="7886700" cy="36375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6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Moore’s Law</a:t>
            </a:r>
            <a:endParaRPr/>
          </a:p>
        </p:txBody>
      </p:sp>
      <p:sp>
        <p:nvSpPr>
          <p:cNvPr id="184" name="Google Shape;184;p26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Advances in chip design have facilitated these technologies thanks to Moore’s Law.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The empirical observation that at our rate of technological development, the complexity of an integrated circuit, with respect to minimum component cost will double in about 24 months.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Expected to continue until around 2025.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Moore's Law</a:t>
            </a:r>
            <a:endParaRPr/>
          </a:p>
        </p:txBody>
      </p:sp>
      <p:pic>
        <p:nvPicPr>
          <p:cNvPr descr="A graph showing &quot;Moore's Law&quot; titled &quot;The number of transitors on microchips doubles every two years&quot;&#10;&#10;The graph shows the rapid rise in the speed of computer processors from 1970 to 2020." id="191" name="Google Shape;19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4625" y="1367500"/>
            <a:ext cx="7054726" cy="522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8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Memory</a:t>
            </a:r>
            <a:endParaRPr/>
          </a:p>
        </p:txBody>
      </p:sp>
      <p:sp>
        <p:nvSpPr>
          <p:cNvPr id="198" name="Google Shape;198;p28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171481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Computers, like us, need short term memory to function properly</a:t>
            </a:r>
            <a:endParaRPr/>
          </a:p>
          <a:p>
            <a:pPr indent="-171481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We call this RAM or “Random Access Memory”</a:t>
            </a:r>
            <a:endParaRPr/>
          </a:p>
          <a:p>
            <a:pPr indent="-171481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It’s very fast!</a:t>
            </a:r>
            <a:endParaRPr/>
          </a:p>
          <a:p>
            <a:pPr indent="-171481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We call it “Random” since the computer can selectively read and write to it’s RAM at will – (think of accessing any song on a CD versus accessing that same song on a cassette tape)</a:t>
            </a:r>
            <a:endParaRPr/>
          </a:p>
          <a:p>
            <a:pPr indent="-171481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When a computer turns off, it loses its short term memory (we call this volatility)</a:t>
            </a:r>
            <a:endParaRPr/>
          </a:p>
          <a:p>
            <a:pPr indent="-171481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In general, the more RAM a system has, the better it performs.</a:t>
            </a:r>
            <a:endParaRPr/>
          </a:p>
        </p:txBody>
      </p:sp>
      <p:pic>
        <p:nvPicPr>
          <p:cNvPr descr="Computer memory chips (RAM)" id="199" name="Google Shape;199;p28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-20967" l="0" r="0" t="-20968"/>
          <a:stretch/>
        </p:blipFill>
        <p:spPr>
          <a:xfrm>
            <a:off x="4399878" y="1258611"/>
            <a:ext cx="3657600" cy="414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9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Storage</a:t>
            </a:r>
            <a:endParaRPr/>
          </a:p>
        </p:txBody>
      </p:sp>
      <p:pic>
        <p:nvPicPr>
          <p:cNvPr descr="A USB keychain drive" id="206" name="Google Shape;206;p2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68875" y="2016125"/>
            <a:ext cx="2540000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9"/>
          <p:cNvSpPr txBox="1"/>
          <p:nvPr>
            <p:ph idx="2" type="body"/>
          </p:nvPr>
        </p:nvSpPr>
        <p:spPr>
          <a:xfrm>
            <a:off x="498518" y="1985963"/>
            <a:ext cx="3657600" cy="41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Temporary storage is accomplished in memory (RAM)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We use RAM for short term memory because it is very fast, but it is also volatile and loses information if it is denied of electricity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Long term storage is, by definition, non-volatile – it has the ability to persist even if the power is off</a:t>
            </a:r>
            <a:endParaRPr/>
          </a:p>
        </p:txBody>
      </p:sp>
      <p:pic>
        <p:nvPicPr>
          <p:cNvPr descr="An internal hard drive" id="208" name="Google Shape;208;p29"/>
          <p:cNvPicPr preferRelativeResize="0"/>
          <p:nvPr>
            <p:ph idx="3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24276" y="4170363"/>
            <a:ext cx="2629197" cy="196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0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Input Devices</a:t>
            </a:r>
            <a:endParaRPr/>
          </a:p>
        </p:txBody>
      </p:sp>
      <p:pic>
        <p:nvPicPr>
          <p:cNvPr descr="A computer mouse" id="215" name="Google Shape;215;p3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56212" y="1985963"/>
            <a:ext cx="1965325" cy="196532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0"/>
          <p:cNvSpPr txBox="1"/>
          <p:nvPr>
            <p:ph idx="2" type="body"/>
          </p:nvPr>
        </p:nvSpPr>
        <p:spPr>
          <a:xfrm>
            <a:off x="498518" y="1985963"/>
            <a:ext cx="3657600" cy="41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Input devices allow us to communicate “real world” information into a format that the computer can understand </a:t>
            </a:r>
            <a:endParaRPr/>
          </a:p>
        </p:txBody>
      </p:sp>
      <p:pic>
        <p:nvPicPr>
          <p:cNvPr descr="A keyboard" id="217" name="Google Shape;217;p30"/>
          <p:cNvPicPr preferRelativeResize="0"/>
          <p:nvPr>
            <p:ph idx="3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22421" y="4170363"/>
            <a:ext cx="3032908" cy="196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Output Devices</a:t>
            </a:r>
            <a:endParaRPr/>
          </a:p>
        </p:txBody>
      </p:sp>
      <p:pic>
        <p:nvPicPr>
          <p:cNvPr descr="A computer monitor" id="224" name="Google Shape;224;p3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51274" y="1985963"/>
            <a:ext cx="1975201" cy="1965325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1"/>
          <p:cNvSpPr txBox="1"/>
          <p:nvPr>
            <p:ph idx="2" type="body"/>
          </p:nvPr>
        </p:nvSpPr>
        <p:spPr>
          <a:xfrm>
            <a:off x="498518" y="1985963"/>
            <a:ext cx="3657600" cy="41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Output devices translate the internal workings of your computer into “real world” stimulus</a:t>
            </a:r>
            <a:endParaRPr/>
          </a:p>
        </p:txBody>
      </p:sp>
      <p:pic>
        <p:nvPicPr>
          <p:cNvPr descr="A printer" id="226" name="Google Shape;226;p31"/>
          <p:cNvPicPr preferRelativeResize="0"/>
          <p:nvPr>
            <p:ph idx="3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27153" y="4170363"/>
            <a:ext cx="1823443" cy="196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2"/>
          <p:cNvSpPr txBox="1"/>
          <p:nvPr>
            <p:ph type="title"/>
          </p:nvPr>
        </p:nvSpPr>
        <p:spPr>
          <a:xfrm>
            <a:off x="623887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lang="en-US"/>
              <a:t>Software</a:t>
            </a:r>
            <a:endParaRPr/>
          </a:p>
        </p:txBody>
      </p:sp>
      <p:sp>
        <p:nvSpPr>
          <p:cNvPr id="233" name="Google Shape;233;p32"/>
          <p:cNvSpPr txBox="1"/>
          <p:nvPr>
            <p:ph idx="1" type="body"/>
          </p:nvPr>
        </p:nvSpPr>
        <p:spPr>
          <a:xfrm>
            <a:off x="623887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</a:pPr>
            <a:r>
              <a:rPr lang="en-US"/>
              <a:t>“The Ideas”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What is Software?</a:t>
            </a:r>
            <a:endParaRPr/>
          </a:p>
        </p:txBody>
      </p:sp>
      <p:sp>
        <p:nvSpPr>
          <p:cNvPr id="240" name="Google Shape;240;p33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Software is, in essence, a set of instructions that tell our computers how to behave.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Software is fluid, and can easily be changed up updated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Hardware is rigid, and cannot perform that were not originally planned for during the device’s design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12" name="Google Shape;112;p16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Go over syllabus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Attendance / Brief Introductions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https://pollev.com/craigkapp</a:t>
            </a:r>
            <a:r>
              <a:rPr lang="en-US"/>
              <a:t> (sign in using your NYU account)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Computers, Programming Languages &amp; How We Got Here (slide deck)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Registration issues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4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The Operating System</a:t>
            </a:r>
            <a:endParaRPr/>
          </a:p>
        </p:txBody>
      </p:sp>
      <p:sp>
        <p:nvSpPr>
          <p:cNvPr id="247" name="Google Shape;247;p34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Specialized software that coordinate all activities among hardware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Contains instructions for running application software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Also know as a “platform” or “software platform”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programs that run on different operating systems are known as “cross platform” applications.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The OS is the internal “Traffic Cop” of your computer</a:t>
            </a:r>
            <a:endParaRPr/>
          </a:p>
        </p:txBody>
      </p:sp>
      <p:pic>
        <p:nvPicPr>
          <p:cNvPr descr="Logos for the three major operating systems - Windows, MacOS and Linux" id="248" name="Google Shape;248;p34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67250" y="2096294"/>
            <a:ext cx="381000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Application Software</a:t>
            </a:r>
            <a:endParaRPr/>
          </a:p>
        </p:txBody>
      </p:sp>
      <p:sp>
        <p:nvSpPr>
          <p:cNvPr id="255" name="Google Shape;255;p35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Software that serves to help “users more productive and/or assist them with personal tasks” (Shelly, Cashman &amp; Vermaat)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Application Software is described as a set of programs that are designed to perform specific tasks for the user</a:t>
            </a:r>
            <a:r>
              <a:rPr lang="en-US"/>
              <a:t>.</a:t>
            </a:r>
            <a:endParaRPr/>
          </a:p>
        </p:txBody>
      </p:sp>
      <p:pic>
        <p:nvPicPr>
          <p:cNvPr descr="Application logos" id="256" name="Google Shape;256;p35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97187" y="1985963"/>
            <a:ext cx="3657600" cy="2255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6"/>
          <p:cNvSpPr txBox="1"/>
          <p:nvPr>
            <p:ph type="title"/>
          </p:nvPr>
        </p:nvSpPr>
        <p:spPr>
          <a:xfrm>
            <a:off x="623887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lang="en-US"/>
              <a:t>Data Storage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7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It’s all Zeros and Ones …</a:t>
            </a:r>
            <a:endParaRPr/>
          </a:p>
        </p:txBody>
      </p:sp>
      <p:sp>
        <p:nvSpPr>
          <p:cNvPr id="269" name="Google Shape;269;p37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Everything that communicates with a computer “speaks” the same language (binary)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Only two “letters” in this language – “0” and “1” which really correspond to electrical impulses (+5v / -5v)</a:t>
            </a:r>
            <a:endParaRPr/>
          </a:p>
        </p:txBody>
      </p:sp>
      <p:pic>
        <p:nvPicPr>
          <p:cNvPr descr="Decorative image showing a series of 0's and 1's" id="270" name="Google Shape;270;p37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-6596" l="0" r="0" t="-6597"/>
          <a:stretch/>
        </p:blipFill>
        <p:spPr>
          <a:xfrm>
            <a:off x="4399878" y="1855691"/>
            <a:ext cx="3657600" cy="414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8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Binary</a:t>
            </a:r>
            <a:endParaRPr/>
          </a:p>
        </p:txBody>
      </p:sp>
      <p:sp>
        <p:nvSpPr>
          <p:cNvPr id="277" name="Google Shape;277;p38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Only 2 "letters" in the entire language (0 and 1)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A single 0 or 1 is referred to as a "bit”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bit:  1 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Groupings of 8 bits are referred to as a "byte”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byte: 01001011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1 byte has the possibility of having 256 unique "states" 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9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Decimal Place Values</a:t>
            </a:r>
            <a:endParaRPr/>
          </a:p>
        </p:txBody>
      </p:sp>
      <p:pic>
        <p:nvPicPr>
          <p:cNvPr descr="Decimal place values, where each place value in a binary number is a power of 10" id="284" name="Google Shape;284;p3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0597" y="2260804"/>
            <a:ext cx="7582800" cy="233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0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Binary Place Values</a:t>
            </a:r>
            <a:endParaRPr/>
          </a:p>
        </p:txBody>
      </p:sp>
      <p:pic>
        <p:nvPicPr>
          <p:cNvPr descr="Binary place values, where each place value in a binary number is a power of 2" id="291" name="Google Shape;291;p4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6450" y="2371655"/>
            <a:ext cx="7331100" cy="211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Now you can understand this shirt</a:t>
            </a:r>
            <a:endParaRPr/>
          </a:p>
        </p:txBody>
      </p:sp>
      <p:pic>
        <p:nvPicPr>
          <p:cNvPr descr="A silly t-shirt that says &quot;There are only 10 types of people in the world: those who understand binary and those who don't&quot;" id="298" name="Google Shape;298;p4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16450" y="1874677"/>
            <a:ext cx="3311100" cy="425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2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Digitization</a:t>
            </a:r>
            <a:endParaRPr/>
          </a:p>
        </p:txBody>
      </p:sp>
      <p:sp>
        <p:nvSpPr>
          <p:cNvPr id="305" name="Google Shape;305;p42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As you can see, any decimal number (base 10) can be encoded using Binary (base 2)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Computers deal with more than just numbers though - they often need to work with text, images, sounds, movies, large data sets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In order for software to be able to handle these non-numeric values these items must first be “digitized” and converted into Binary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Encoding Characters</a:t>
            </a:r>
            <a:endParaRPr/>
          </a:p>
        </p:txBody>
      </p:sp>
      <p:pic>
        <p:nvPicPr>
          <p:cNvPr descr="The ASCII code chart showing the mapping between common printable characters and their binary equivalents" id="312" name="Google Shape;312;p43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77350" y="1442352"/>
            <a:ext cx="4989300" cy="528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type="title"/>
          </p:nvPr>
        </p:nvSpPr>
        <p:spPr>
          <a:xfrm>
            <a:off x="623887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lang="en-US"/>
              <a:t>Attendance &amp; (very!) brief Introductions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4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Encoding Images</a:t>
            </a:r>
            <a:endParaRPr/>
          </a:p>
        </p:txBody>
      </p:sp>
      <p:pic>
        <p:nvPicPr>
          <p:cNvPr descr="A series of 4 pixels and the bytes that can be used to instruct those pixels to glow in the desired colors (red, green, blue and yellow)" id="319" name="Google Shape;319;p4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5104" y="1825625"/>
            <a:ext cx="7573791" cy="435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Encoding Audio</a:t>
            </a:r>
            <a:endParaRPr/>
          </a:p>
        </p:txBody>
      </p:sp>
      <p:pic>
        <p:nvPicPr>
          <p:cNvPr descr="Two graphics - the top one shows an analog sound wave, and the bottom one shows a digital sound wave" id="326" name="Google Shape;326;p4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22600" y="1804704"/>
            <a:ext cx="3898800" cy="429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6"/>
          <p:cNvSpPr txBox="1"/>
          <p:nvPr>
            <p:ph type="title"/>
          </p:nvPr>
        </p:nvSpPr>
        <p:spPr>
          <a:xfrm>
            <a:off x="623887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lang="en-US"/>
              <a:t>How a Program Works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7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Computers aren’t smart!</a:t>
            </a:r>
            <a:endParaRPr/>
          </a:p>
        </p:txBody>
      </p:sp>
      <p:sp>
        <p:nvSpPr>
          <p:cNvPr id="339" name="Google Shape;339;p47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/>
              <a:t>(they’re just really, really, really, really, really, really fast!)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8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Most computers can only do a handful of things</a:t>
            </a:r>
            <a:endParaRPr/>
          </a:p>
        </p:txBody>
      </p:sp>
      <p:sp>
        <p:nvSpPr>
          <p:cNvPr id="346" name="Google Shape;346;p48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Read information from memory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Add, subtract, multiply, divide numbers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Move data to memory or to permanent storage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Compare values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9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“Machine Language”</a:t>
            </a:r>
            <a:endParaRPr/>
          </a:p>
        </p:txBody>
      </p:sp>
      <p:pic>
        <p:nvPicPr>
          <p:cNvPr descr="A series of 24 0's and 1's arranged horizontally.&#10;&#10;Below the numbers are a series of three braces which group the numbers into three bytes (8 bits each)&#10;&#10;The first byte is coding for the command &quot;add&quot;, the second codes for the number 1 and the third codes for the number 2" id="353" name="Google Shape;353;p4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2285" y="1825625"/>
            <a:ext cx="6979430" cy="435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0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So what can a computer do?</a:t>
            </a:r>
            <a:endParaRPr/>
          </a:p>
        </p:txBody>
      </p:sp>
      <p:sp>
        <p:nvSpPr>
          <p:cNvPr id="360" name="Google Shape;360;p50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Processors can only perform a few very simple operations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Each processor has a fixed number of capabilities, called its “instruction set”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Each manufacturer maintains its own instruction set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For a program to be meaningful we need lots of instructions!</a:t>
            </a:r>
            <a:endParaRPr/>
          </a:p>
        </p:txBody>
      </p:sp>
      <p:pic>
        <p:nvPicPr>
          <p:cNvPr descr="A punch card" id="367" name="Google Shape;367;p5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-9758" l="0" r="0" t="-9759"/>
          <a:stretch/>
        </p:blipFill>
        <p:spPr>
          <a:xfrm>
            <a:off x="4410075" y="1920827"/>
            <a:ext cx="3657600" cy="1965960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51"/>
          <p:cNvSpPr txBox="1"/>
          <p:nvPr>
            <p:ph idx="2" type="body"/>
          </p:nvPr>
        </p:nvSpPr>
        <p:spPr>
          <a:xfrm>
            <a:off x="498518" y="1985963"/>
            <a:ext cx="3657600" cy="41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Usually on the order of millions or billions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Programs are generally stored on external devices, but they must be copied into memory as needed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Once in memory the CPU can begin to work its magic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Fetch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Decode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Execute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Store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2"/>
          <p:cNvSpPr txBox="1"/>
          <p:nvPr>
            <p:ph type="title"/>
          </p:nvPr>
        </p:nvSpPr>
        <p:spPr>
          <a:xfrm>
            <a:off x="623887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lang="en-US"/>
              <a:t>Would you want to program like this?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High Level Languages</a:t>
            </a:r>
            <a:endParaRPr/>
          </a:p>
        </p:txBody>
      </p:sp>
      <p:sp>
        <p:nvSpPr>
          <p:cNvPr id="381" name="Google Shape;381;p53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Program was solved in the 1950’s when Grace Hopper, a captain in the US Navy, invented COBOL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The big idea: Take English words and translate them into machine language in a way that was “device independent”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Allowed programmers to concentrate on the tasks the needed doing, not on the mechanics of how a machine worked</a:t>
            </a:r>
            <a:endParaRPr/>
          </a:p>
        </p:txBody>
      </p:sp>
      <p:pic>
        <p:nvPicPr>
          <p:cNvPr descr="Navy Captain Grace Hopper standing next to a large computer from the 1950's.  In her hand she holds a piece of paper that reads &quot;COBOL&quot;" id="382" name="Google Shape;382;p53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28227" y="1825625"/>
            <a:ext cx="3488046" cy="435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Live Polling</a:t>
            </a:r>
            <a:endParaRPr/>
          </a:p>
        </p:txBody>
      </p:sp>
      <p:sp>
        <p:nvSpPr>
          <p:cNvPr id="125" name="Google Shape;125;p18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Visit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https://pollev.com/craigkapp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Log in using your NYU account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4"/>
          <p:cNvSpPr txBox="1"/>
          <p:nvPr>
            <p:ph type="title"/>
          </p:nvPr>
        </p:nvSpPr>
        <p:spPr>
          <a:xfrm>
            <a:off x="629841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High Level Languages: COBOL vs. Python</a:t>
            </a:r>
            <a:endParaRPr/>
          </a:p>
        </p:txBody>
      </p:sp>
      <p:sp>
        <p:nvSpPr>
          <p:cNvPr id="389" name="Google Shape;389;p54"/>
          <p:cNvSpPr txBox="1"/>
          <p:nvPr>
            <p:ph idx="1" type="body"/>
          </p:nvPr>
        </p:nvSpPr>
        <p:spPr>
          <a:xfrm>
            <a:off x="629842" y="1681163"/>
            <a:ext cx="3868200" cy="823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-US"/>
              <a:t>COBOL</a:t>
            </a:r>
            <a:endParaRPr/>
          </a:p>
        </p:txBody>
      </p:sp>
      <p:sp>
        <p:nvSpPr>
          <p:cNvPr id="390" name="Google Shape;390;p54"/>
          <p:cNvSpPr txBox="1"/>
          <p:nvPr>
            <p:ph idx="2" type="body"/>
          </p:nvPr>
        </p:nvSpPr>
        <p:spPr>
          <a:xfrm>
            <a:off x="629842" y="2505075"/>
            <a:ext cx="3868200" cy="3684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-US">
                <a:latin typeface="Roboto Mono Medium"/>
                <a:ea typeface="Roboto Mono Medium"/>
                <a:cs typeface="Roboto Mono Medium"/>
                <a:sym typeface="Roboto Mono Medium"/>
              </a:rPr>
              <a:t>DISPLAY "Hello, World!"</a:t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391" name="Google Shape;391;p54"/>
          <p:cNvSpPr txBox="1"/>
          <p:nvPr>
            <p:ph idx="3" type="body"/>
          </p:nvPr>
        </p:nvSpPr>
        <p:spPr>
          <a:xfrm>
            <a:off x="4629150" y="1681163"/>
            <a:ext cx="3887400" cy="823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-US"/>
              <a:t>PYTHON</a:t>
            </a:r>
            <a:endParaRPr/>
          </a:p>
        </p:txBody>
      </p:sp>
      <p:sp>
        <p:nvSpPr>
          <p:cNvPr id="392" name="Google Shape;392;p54"/>
          <p:cNvSpPr txBox="1"/>
          <p:nvPr>
            <p:ph idx="4" type="body"/>
          </p:nvPr>
        </p:nvSpPr>
        <p:spPr>
          <a:xfrm>
            <a:off x="4629150" y="2505075"/>
            <a:ext cx="3887400" cy="3684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-US">
                <a:latin typeface="Roboto Mono Medium"/>
                <a:ea typeface="Roboto Mono Medium"/>
                <a:cs typeface="Roboto Mono Medium"/>
                <a:sym typeface="Roboto Mono Medium"/>
              </a:rPr>
              <a:t>print("Hello, World!")</a:t>
            </a:r>
            <a:endParaRPr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5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Compilers &amp; Interpreters</a:t>
            </a:r>
            <a:endParaRPr/>
          </a:p>
        </p:txBody>
      </p:sp>
      <p:pic>
        <p:nvPicPr>
          <p:cNvPr descr="A graphic showing the difference between interpreted and compiled languages." id="399" name="Google Shape;399;p5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8750" y="2470944"/>
            <a:ext cx="6286500" cy="306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56"/>
          <p:cNvSpPr txBox="1"/>
          <p:nvPr>
            <p:ph type="title"/>
          </p:nvPr>
        </p:nvSpPr>
        <p:spPr>
          <a:xfrm>
            <a:off x="498474" y="134471"/>
            <a:ext cx="7556313" cy="99508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Many, many high level languages</a:t>
            </a:r>
            <a:endParaRPr/>
          </a:p>
        </p:txBody>
      </p:sp>
      <p:sp>
        <p:nvSpPr>
          <p:cNvPr id="406" name="Google Shape;406;p56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COBOL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Java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Visual Basic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PHP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C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C++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Python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JavaScript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57"/>
          <p:cNvSpPr txBox="1"/>
          <p:nvPr>
            <p:ph type="title"/>
          </p:nvPr>
        </p:nvSpPr>
        <p:spPr>
          <a:xfrm>
            <a:off x="623887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lang="en-US"/>
              <a:t>High-Level Programming Language Structure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8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Programming Language Structure:</a:t>
            </a:r>
            <a:br>
              <a:rPr lang="en-US"/>
            </a:br>
            <a:r>
              <a:rPr lang="en-US"/>
              <a:t>Key Words</a:t>
            </a:r>
            <a:endParaRPr/>
          </a:p>
        </p:txBody>
      </p:sp>
      <p:sp>
        <p:nvSpPr>
          <p:cNvPr id="419" name="Google Shape;419;p58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Defined list of words that make up the language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Sometimes called “Reserved Words”</a:t>
            </a:r>
            <a:endParaRPr/>
          </a:p>
        </p:txBody>
      </p:sp>
      <p:pic>
        <p:nvPicPr>
          <p:cNvPr descr="The reserved words that make up the Python language" id="420" name="Google Shape;420;p58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-69591" l="0" r="0" t="-69592"/>
          <a:stretch/>
        </p:blipFill>
        <p:spPr>
          <a:xfrm>
            <a:off x="4397187" y="748429"/>
            <a:ext cx="3657600" cy="414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59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Programming Language Structure:</a:t>
            </a:r>
            <a:br>
              <a:rPr lang="en-US"/>
            </a:br>
            <a:r>
              <a:rPr lang="en-US"/>
              <a:t>Operators</a:t>
            </a:r>
            <a:endParaRPr/>
          </a:p>
        </p:txBody>
      </p:sp>
      <p:sp>
        <p:nvSpPr>
          <p:cNvPr id="427" name="Google Shape;427;p59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Special symbols that perform basic actions on pieces of data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Operators can be mathematical (addition, subtraction, division, etc.)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Operators can also be logical and compare values (i.e. greater than, less than, membership in a set, equality, etc.)</a:t>
            </a:r>
            <a:endParaRPr/>
          </a:p>
        </p:txBody>
      </p:sp>
      <p:sp>
        <p:nvSpPr>
          <p:cNvPr id="428" name="Google Shape;428;p59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>
                <a:latin typeface="Courier"/>
                <a:ea typeface="Courier"/>
                <a:cs typeface="Courier"/>
                <a:sym typeface="Courier"/>
              </a:rPr>
              <a:t>5 + 2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>
                <a:latin typeface="Courier"/>
                <a:ea typeface="Courier"/>
                <a:cs typeface="Courier"/>
                <a:sym typeface="Courier"/>
              </a:rPr>
              <a:t>'Pikachu' + 'Pokemon'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>
                <a:latin typeface="Courier"/>
                <a:ea typeface="Courier"/>
                <a:cs typeface="Courier"/>
                <a:sym typeface="Courier"/>
              </a:rPr>
              <a:t>10 &gt; 2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>
                <a:latin typeface="Courier"/>
                <a:ea typeface="Courier"/>
                <a:cs typeface="Courier"/>
                <a:sym typeface="Courier"/>
              </a:rPr>
              <a:t>47 in (10, 20, 30, 40)</a:t>
            </a:r>
            <a:endParaRPr sz="24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60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Programming Language Structure:</a:t>
            </a:r>
            <a:br>
              <a:rPr lang="en-US"/>
            </a:br>
            <a:r>
              <a:rPr lang="en-US"/>
              <a:t>Statement</a:t>
            </a:r>
            <a:endParaRPr/>
          </a:p>
        </p:txBody>
      </p:sp>
      <p:sp>
        <p:nvSpPr>
          <p:cNvPr id="435" name="Google Shape;435;p60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Instructions that you write, consisting of keywords, operators, punctuation, etc</a:t>
            </a:r>
            <a:endParaRPr/>
          </a:p>
        </p:txBody>
      </p:sp>
      <p:sp>
        <p:nvSpPr>
          <p:cNvPr id="436" name="Google Shape;436;p60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urier"/>
                <a:ea typeface="Courier"/>
                <a:cs typeface="Courier"/>
                <a:sym typeface="Courier"/>
              </a:rPr>
              <a:t>answer = average * 2</a:t>
            </a:r>
            <a:endParaRPr sz="2000"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6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Programming Language Structure:</a:t>
            </a:r>
            <a:br>
              <a:rPr lang="en-US"/>
            </a:br>
            <a:r>
              <a:rPr lang="en-US"/>
              <a:t>Syntax</a:t>
            </a:r>
            <a:endParaRPr/>
          </a:p>
        </p:txBody>
      </p:sp>
      <p:sp>
        <p:nvSpPr>
          <p:cNvPr id="443" name="Google Shape;443;p61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Set of rules that must be followed when writing a program</a:t>
            </a:r>
            <a:endParaRPr/>
          </a:p>
        </p:txBody>
      </p:sp>
      <p:sp>
        <p:nvSpPr>
          <p:cNvPr id="444" name="Google Shape;444;p61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"/>
                <a:ea typeface="Courier"/>
                <a:cs typeface="Courier"/>
                <a:sym typeface="Courier"/>
              </a:rPr>
              <a:t>if name == 'charmander':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"/>
                <a:ea typeface="Courier"/>
                <a:cs typeface="Courier"/>
                <a:sym typeface="Courier"/>
              </a:rPr>
              <a:t>     print ('Hi there!')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"/>
                <a:ea typeface="Courier"/>
                <a:cs typeface="Courier"/>
                <a:sym typeface="Courier"/>
              </a:rPr>
              <a:t>else: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600">
                <a:latin typeface="Courier"/>
                <a:ea typeface="Courier"/>
                <a:cs typeface="Courier"/>
                <a:sym typeface="Courier"/>
              </a:rPr>
              <a:t>     print ('Who are you?')</a:t>
            </a:r>
            <a:endParaRPr sz="24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62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High Level Languages:</a:t>
            </a:r>
            <a:br>
              <a:rPr lang="en-US"/>
            </a:br>
            <a:r>
              <a:rPr lang="en-US"/>
              <a:t>Code</a:t>
            </a:r>
            <a:endParaRPr/>
          </a:p>
        </p:txBody>
      </p:sp>
      <p:sp>
        <p:nvSpPr>
          <p:cNvPr id="451" name="Google Shape;451;p62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All statements you write while programming is referred to as “code” or “source code”</a:t>
            </a:r>
            <a:br>
              <a:rPr lang="en-US"/>
            </a:br>
            <a:br>
              <a:rPr lang="en-US"/>
            </a:br>
            <a:r>
              <a:rPr lang="en-US"/>
              <a:t>(we generally don’t say “source codes”)</a:t>
            </a:r>
            <a:endParaRPr/>
          </a:p>
        </p:txBody>
      </p:sp>
      <p:pic>
        <p:nvPicPr>
          <p:cNvPr descr="A meme of Yoda saying &quot;Read the source code you must!&quot;" id="452" name="Google Shape;452;p62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3082" y="2091065"/>
            <a:ext cx="3962400" cy="36137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6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Python</a:t>
            </a:r>
            <a:endParaRPr/>
          </a:p>
        </p:txBody>
      </p:sp>
      <p:sp>
        <p:nvSpPr>
          <p:cNvPr id="459" name="Google Shape;459;p63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This semester we will be working with Python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High level interpreted language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Used extensively as both a production language as well as a teaching language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Two modes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Interactive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Script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IDLE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Integrated Development Environment</a:t>
            </a:r>
            <a:endParaRPr/>
          </a:p>
        </p:txBody>
      </p:sp>
      <p:pic>
        <p:nvPicPr>
          <p:cNvPr descr="The Python programming language logo" id="460" name="Google Shape;460;p63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67400" y="1825629"/>
            <a:ext cx="2304300" cy="313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CS Placement Exam</a:t>
            </a:r>
            <a:endParaRPr/>
          </a:p>
        </p:txBody>
      </p:sp>
      <p:sp>
        <p:nvSpPr>
          <p:cNvPr id="132" name="Google Shape;132;p19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171481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If you have more than a basic level of experience with Computer Programming this may not be the course for you</a:t>
            </a:r>
            <a:endParaRPr/>
          </a:p>
          <a:p>
            <a:pPr indent="-171481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 course you are enrolled in only counts towards the CS minor in Web Programming and is a pre-requisite for students with no programming experience before taking CS101</a:t>
            </a:r>
            <a:endParaRPr/>
          </a:p>
          <a:p>
            <a:pPr indent="-171481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One option would be to take CSCI-UA.0003 – Introduction to Computer Programming with Limited Prior Experience.</a:t>
            </a:r>
            <a:endParaRPr/>
          </a:p>
          <a:p>
            <a:pPr indent="-171481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You can also take a short test in the language of your choice (Java, Python, C, C++ or JavaScript) to test out of this class</a:t>
            </a:r>
            <a:endParaRPr/>
          </a:p>
          <a:p>
            <a:pPr indent="-171481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This will allow you to join a section of the next course in the CS sequence – CS101 – right away</a:t>
            </a:r>
            <a:endParaRPr/>
          </a:p>
          <a:p>
            <a:pPr indent="-171481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CS101 counts towards: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 CS minor in Web Programming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 CS minor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 joint CS / Math minor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 CS major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64"/>
          <p:cNvSpPr txBox="1"/>
          <p:nvPr>
            <p:ph type="title"/>
          </p:nvPr>
        </p:nvSpPr>
        <p:spPr>
          <a:xfrm>
            <a:off x="623887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lang="en-US"/>
              <a:t>“Hello, World!”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6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For next time …</a:t>
            </a:r>
            <a:endParaRPr/>
          </a:p>
        </p:txBody>
      </p:sp>
      <p:sp>
        <p:nvSpPr>
          <p:cNvPr id="473" name="Google Shape;473;p65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Complete the ”Day 1 Exit Ticket” in Brightspace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Complete "Self-Paced Learning Module #1" on Ed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What is a computer?</a:t>
            </a:r>
            <a:endParaRPr/>
          </a:p>
        </p:txBody>
      </p:sp>
      <p:sp>
        <p:nvSpPr>
          <p:cNvPr id="138" name="Google Shape;138;p20"/>
          <p:cNvSpPr txBox="1"/>
          <p:nvPr>
            <p:ph idx="2" type="body"/>
          </p:nvPr>
        </p:nvSpPr>
        <p:spPr>
          <a:xfrm>
            <a:off x="498518" y="1985963"/>
            <a:ext cx="3657600" cy="41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Any machine that processes information and generates output can be considered a computer.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Computers are often electronic in nature, but that isn’t always the case.</a:t>
            </a:r>
            <a:endParaRPr/>
          </a:p>
        </p:txBody>
      </p:sp>
      <p:pic>
        <p:nvPicPr>
          <p:cNvPr descr="A desktop computer sitting on a desk" id="139" name="Google Shape;139;p2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60064" y="1985963"/>
            <a:ext cx="2957621" cy="19653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he Jacquard Loom, an analog device that was used to programmatically weave rugs using a series of punch cards" id="140" name="Google Shape;140;p20"/>
          <p:cNvPicPr preferRelativeResize="0"/>
          <p:nvPr>
            <p:ph idx="3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56212" y="4170363"/>
            <a:ext cx="1965325" cy="196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/>
          <p:nvPr>
            <p:ph type="title"/>
          </p:nvPr>
        </p:nvSpPr>
        <p:spPr>
          <a:xfrm>
            <a:off x="623887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</a:pPr>
            <a:r>
              <a:rPr lang="en-US"/>
              <a:t>Hardware</a:t>
            </a:r>
            <a:endParaRPr/>
          </a:p>
        </p:txBody>
      </p:sp>
      <p:sp>
        <p:nvSpPr>
          <p:cNvPr id="147" name="Google Shape;147;p21"/>
          <p:cNvSpPr txBox="1"/>
          <p:nvPr>
            <p:ph idx="1" type="body"/>
          </p:nvPr>
        </p:nvSpPr>
        <p:spPr>
          <a:xfrm>
            <a:off x="623887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</a:pPr>
            <a:r>
              <a:rPr lang="en-US"/>
              <a:t>“The Guts”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Processors</a:t>
            </a:r>
            <a:endParaRPr/>
          </a:p>
        </p:txBody>
      </p:sp>
      <p:sp>
        <p:nvSpPr>
          <p:cNvPr id="153" name="Google Shape;153;p22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Every computer has at least one processor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The process acts as the computer’s “brain” and coordinates all activity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As far as a bring goes, the process isn’t very bright – it can only perform four distinct actions: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Receive a new instruction (Fetch)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Make sense of this instruction (Decode)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Perform the action associated with the instruction (Execute)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Store the result of the action (Store)</a:t>
            </a:r>
            <a:endParaRPr/>
          </a:p>
        </p:txBody>
      </p:sp>
      <p:pic>
        <p:nvPicPr>
          <p:cNvPr descr="A stylized computer processor" id="154" name="Google Shape;154;p22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29150" y="2707189"/>
            <a:ext cx="3886200" cy="25882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The ENIAC (1945)</a:t>
            </a:r>
            <a:endParaRPr/>
          </a:p>
        </p:txBody>
      </p:sp>
      <p:pic>
        <p:nvPicPr>
          <p:cNvPr descr="Four women programmers standing in front of the ENIAC computer holding circuit boards" id="161" name="Google Shape;161;p2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98264" y="1985963"/>
            <a:ext cx="2481222" cy="19653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he ENIAC computer from 1945" id="162" name="Google Shape;162;p23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-7308" l="0" r="0" t="-7308"/>
          <a:stretch/>
        </p:blipFill>
        <p:spPr>
          <a:xfrm>
            <a:off x="498518" y="1703707"/>
            <a:ext cx="3657600" cy="414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hree women programmers plugging cords into the ENIAC computer" id="163" name="Google Shape;163;p23"/>
          <p:cNvPicPr preferRelativeResize="0"/>
          <p:nvPr>
            <p:ph idx="3" type="body"/>
          </p:nvPr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30775" y="4200525"/>
            <a:ext cx="26162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