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Lst>
  <p:sldSz cy="6858000" cx="9144000"/>
  <p:notesSz cx="6858000" cy="9144000"/>
  <p:embeddedFontLst>
    <p:embeddedFont>
      <p:font typeface="Roboto Mono Medium"/>
      <p:regular r:id="rId82"/>
      <p:bold r:id="rId83"/>
      <p:italic r:id="rId84"/>
      <p:bold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5ECACF4-423C-452E-874C-7F04A27294DB}">
  <a:tblStyle styleId="{65ECACF4-423C-452E-874C-7F04A27294DB}"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RobotoMonoMedium-italic.fntdata"/><Relationship Id="rId83" Type="http://schemas.openxmlformats.org/officeDocument/2006/relationships/font" Target="fonts/RobotoMonoMedium-bold.fntdata"/><Relationship Id="rId42" Type="http://schemas.openxmlformats.org/officeDocument/2006/relationships/slide" Target="slides/slide36.xml"/><Relationship Id="rId41" Type="http://schemas.openxmlformats.org/officeDocument/2006/relationships/slide" Target="slides/slide35.xml"/><Relationship Id="rId85" Type="http://schemas.openxmlformats.org/officeDocument/2006/relationships/font" Target="fonts/RobotoMonoMedium-boldItalic.fntdata"/><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82" Type="http://schemas.openxmlformats.org/officeDocument/2006/relationships/font" Target="fonts/RobotoMonoMedium-regular.fntdata"/><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7cf758c4ba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g27cf758c4b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27cf758c4b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9" name="Google Shape;19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1" name="Google Shape;24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2" name="Google Shape;312;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9" name="Google Shape;31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6" name="Google Shape;326;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8" name="Google Shape;348;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4" name="Google Shape;35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0" name="Google Shape;370;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7" name="Google Shape;407;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8" name="Google Shape;408;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8" name="Google Shape;418;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4" name="Google Shape;424;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8" name="Google Shape;448;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5" name="Google Shape;455;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4" name="Google Shape;484;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1" name="Google Shape;491;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8" name="Google Shape;498;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5" name="Google Shape;505;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2" name="Google Shape;512;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9" name="Google Shape;529;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0" name="Google Shape;530;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7" name="Google Shape;537;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2" name="Google Shape;542;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9" name="Google Shape;549;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6" name="Google Shape;556;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3" name="Google Shape;563;p6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4" name="Google Shape;564;p6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0" name="Google Shape;570;p6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1" name="Google Shape;571;p6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5" name="Google Shape;585;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1" name="Google Shape;591;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2" name="Google Shape;592;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9" name="Google Shape;599;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0" name="Google Shape;600;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8" name="Google Shape;608;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p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5" name="Google Shape;615;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3" name="Google Shape;623;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7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p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p7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6" name="Google Shape;636;p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p:nvPr>
            <p:ph idx="2" type="pic"/>
          </p:nvPr>
        </p:nvSpPr>
        <p:spPr>
          <a:xfrm>
            <a:off x="3887391" y="987426"/>
            <a:ext cx="4629150" cy="4873625"/>
          </a:xfrm>
          <a:prstGeom prst="rect">
            <a:avLst/>
          </a:prstGeom>
          <a:noFill/>
          <a:ln>
            <a:noFill/>
          </a:ln>
        </p:spPr>
      </p:sp>
      <p:sp>
        <p:nvSpPr>
          <p:cNvPr id="75" name="Google Shape;75;p11"/>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76" name="Google Shape;76;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2" name="Google Shape;82;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3"/>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8" name="Google Shape;88;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23887"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 name="Google Shape;30;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3" name="Shape 33"/>
        <p:cNvGrpSpPr/>
        <p:nvPr/>
      </p:nvGrpSpPr>
      <p:grpSpPr>
        <a:xfrm>
          <a:off x="0" y="0"/>
          <a:ext cx="0" cy="0"/>
          <a:chOff x="0" y="0"/>
          <a:chExt cx="0" cy="0"/>
        </a:xfrm>
      </p:grpSpPr>
      <p:sp>
        <p:nvSpPr>
          <p:cNvPr id="34" name="Google Shape;34;p5"/>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6" name="Google Shape;36;p5"/>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5"/>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38" name="Google Shape;38;p5"/>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9" name="Google Shape;39;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5" name="Google Shape;45;p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spTree>
      <p:nvGrpSpPr>
        <p:cNvPr id="49" name="Shape 49"/>
        <p:cNvGrpSpPr/>
        <p:nvPr/>
      </p:nvGrpSpPr>
      <p:grpSpPr>
        <a:xfrm>
          <a:off x="0" y="0"/>
          <a:ext cx="0" cy="0"/>
          <a:chOff x="0" y="0"/>
          <a:chExt cx="0" cy="0"/>
        </a:xfrm>
      </p:grpSpPr>
      <p:sp>
        <p:nvSpPr>
          <p:cNvPr id="50" name="Google Shape;50;p7"/>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2" name="Google Shape;52;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7"/>
          <p:cNvSpPr txBox="1"/>
          <p:nvPr>
            <p:ph idx="2" type="body"/>
          </p:nvPr>
        </p:nvSpPr>
        <p:spPr>
          <a:xfrm>
            <a:off x="498518" y="1129553"/>
            <a:ext cx="7558960" cy="774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accent3"/>
              </a:buClr>
              <a:buSzPts val="2400"/>
              <a:buNone/>
              <a:defRPr b="0" i="0" sz="2400" u="none" cap="none" strike="noStrike">
                <a:solidFill>
                  <a:schemeClr val="accent3"/>
                </a:solidFill>
                <a:latin typeface="Calibri"/>
                <a:ea typeface="Calibri"/>
                <a:cs typeface="Calibri"/>
                <a:sym typeface="Calibri"/>
              </a:defRPr>
            </a:lvl1pPr>
            <a:lvl2pPr indent="-228600" lvl="1" marL="914400" algn="l">
              <a:lnSpc>
                <a:spcPct val="90000"/>
              </a:lnSpc>
              <a:spcBef>
                <a:spcPts val="375"/>
              </a:spcBef>
              <a:spcAft>
                <a:spcPts val="0"/>
              </a:spcAft>
              <a:buClr>
                <a:schemeClr val="dk1"/>
              </a:buClr>
              <a:buSzPts val="1200"/>
              <a:buNone/>
              <a:defRPr sz="1200"/>
            </a:lvl2pPr>
            <a:lvl3pPr indent="-228600" lvl="2" marL="1371600" algn="l">
              <a:lnSpc>
                <a:spcPct val="90000"/>
              </a:lnSpc>
              <a:spcBef>
                <a:spcPts val="375"/>
              </a:spcBef>
              <a:spcAft>
                <a:spcPts val="0"/>
              </a:spcAft>
              <a:buClr>
                <a:schemeClr val="dk1"/>
              </a:buClr>
              <a:buSzPts val="1000"/>
              <a:buNone/>
              <a:defRPr sz="1000"/>
            </a:lvl3pPr>
            <a:lvl4pPr indent="-228600" lvl="3" marL="1828800" algn="l">
              <a:lnSpc>
                <a:spcPct val="90000"/>
              </a:lnSpc>
              <a:spcBef>
                <a:spcPts val="375"/>
              </a:spcBef>
              <a:spcAft>
                <a:spcPts val="0"/>
              </a:spcAft>
              <a:buClr>
                <a:schemeClr val="dk1"/>
              </a:buClr>
              <a:buSzPts val="900"/>
              <a:buNone/>
              <a:defRPr sz="900"/>
            </a:lvl4pPr>
            <a:lvl5pPr indent="-228600" lvl="4" marL="2286000" algn="l">
              <a:lnSpc>
                <a:spcPct val="90000"/>
              </a:lnSpc>
              <a:spcBef>
                <a:spcPts val="375"/>
              </a:spcBef>
              <a:spcAft>
                <a:spcPts val="0"/>
              </a:spcAft>
              <a:buClr>
                <a:schemeClr val="dk1"/>
              </a:buClr>
              <a:buSzPts val="900"/>
              <a:buNone/>
              <a:defRPr sz="900"/>
            </a:lvl5pPr>
            <a:lvl6pPr indent="-228600" lvl="5" marL="2743200" algn="l">
              <a:lnSpc>
                <a:spcPct val="90000"/>
              </a:lnSpc>
              <a:spcBef>
                <a:spcPts val="375"/>
              </a:spcBef>
              <a:spcAft>
                <a:spcPts val="0"/>
              </a:spcAft>
              <a:buClr>
                <a:schemeClr val="dk1"/>
              </a:buClr>
              <a:buSzPts val="900"/>
              <a:buNone/>
              <a:defRPr sz="900"/>
            </a:lvl6pPr>
            <a:lvl7pPr indent="-228600" lvl="6" marL="3200400" algn="l">
              <a:lnSpc>
                <a:spcPct val="90000"/>
              </a:lnSpc>
              <a:spcBef>
                <a:spcPts val="375"/>
              </a:spcBef>
              <a:spcAft>
                <a:spcPts val="0"/>
              </a:spcAft>
              <a:buClr>
                <a:schemeClr val="dk1"/>
              </a:buClr>
              <a:buSzPts val="900"/>
              <a:buNone/>
              <a:defRPr sz="900"/>
            </a:lvl7pPr>
            <a:lvl8pPr indent="-228600" lvl="7" marL="3657600" algn="l">
              <a:lnSpc>
                <a:spcPct val="90000"/>
              </a:lnSpc>
              <a:spcBef>
                <a:spcPts val="375"/>
              </a:spcBef>
              <a:spcAft>
                <a:spcPts val="0"/>
              </a:spcAft>
              <a:buClr>
                <a:schemeClr val="dk1"/>
              </a:buClr>
              <a:buSzPts val="900"/>
              <a:buNone/>
              <a:defRPr sz="900"/>
            </a:lvl8pPr>
            <a:lvl9pPr indent="-228600" lvl="8" marL="4114800" algn="l">
              <a:lnSpc>
                <a:spcPct val="90000"/>
              </a:lnSpc>
              <a:spcBef>
                <a:spcPts val="375"/>
              </a:spcBef>
              <a:spcAft>
                <a:spcPts val="0"/>
              </a:spcAft>
              <a:buClr>
                <a:schemeClr val="dk1"/>
              </a:buClr>
              <a:buSzPts val="900"/>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8" name="Google Shape;68;p10"/>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9.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7.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3.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www.pythontutor.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 Id="rId3" Type="http://schemas.openxmlformats.org/officeDocument/2006/relationships/image" Target="../media/image10.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3.xml"/><Relationship Id="rId3" Type="http://schemas.openxmlformats.org/officeDocument/2006/relationships/image" Target="../media/image5.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 Id="rId3" Type="http://schemas.openxmlformats.org/officeDocument/2006/relationships/image" Target="../media/image1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ctrTitle"/>
          </p:nvPr>
        </p:nvSpPr>
        <p:spPr>
          <a:xfrm>
            <a:off x="288003" y="2629643"/>
            <a:ext cx="8568000" cy="9336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Data Types, Errors and Debugging, Advanced Math Operations &amp; Formatting Output</a:t>
            </a:r>
            <a:endParaRPr/>
          </a:p>
        </p:txBody>
      </p:sp>
      <p:sp>
        <p:nvSpPr>
          <p:cNvPr id="97" name="Google Shape;97;p14"/>
          <p:cNvSpPr txBox="1"/>
          <p:nvPr>
            <p:ph idx="1" type="subTitle"/>
          </p:nvPr>
        </p:nvSpPr>
        <p:spPr>
          <a:xfrm>
            <a:off x="4800600" y="5942559"/>
            <a:ext cx="4038600" cy="7485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00000"/>
              </a:buClr>
              <a:buSzPts val="1800"/>
              <a:buNone/>
            </a:pPr>
            <a:r>
              <a:rPr b="0" i="0" lang="en-US" sz="1800" u="none" strike="noStrike">
                <a:solidFill>
                  <a:srgbClr val="000000"/>
                </a:solidFill>
                <a:latin typeface="Calibri"/>
                <a:ea typeface="Calibri"/>
                <a:cs typeface="Calibri"/>
                <a:sym typeface="Calibri"/>
              </a:rPr>
              <a:t>CSCI-UA.0002</a:t>
            </a:r>
            <a:endParaRPr b="0"/>
          </a:p>
          <a:p>
            <a:pPr indent="0" lvl="0" marL="0" rtl="0" algn="ctr">
              <a:lnSpc>
                <a:spcPct val="90000"/>
              </a:lnSpc>
              <a:spcBef>
                <a:spcPts val="750"/>
              </a:spcBef>
              <a:spcAft>
                <a:spcPts val="0"/>
              </a:spcAft>
              <a:buClr>
                <a:srgbClr val="000000"/>
              </a:buClr>
              <a:buSzPts val="1800"/>
              <a:buNone/>
            </a:pPr>
            <a:r>
              <a:rPr b="0" i="0" lang="en-US" sz="1800" u="none" strike="noStrike">
                <a:solidFill>
                  <a:srgbClr val="000000"/>
                </a:solidFill>
                <a:latin typeface="Calibri"/>
                <a:ea typeface="Calibri"/>
                <a:cs typeface="Calibri"/>
                <a:sym typeface="Calibri"/>
              </a:rPr>
              <a:t>Introduction to Computer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Performing Calculations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Performing Calculations in Python</a:t>
            </a:r>
            <a:endParaRPr/>
          </a:p>
        </p:txBody>
      </p:sp>
      <p:sp>
        <p:nvSpPr>
          <p:cNvPr id="168" name="Google Shape;168;p2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Algorithms generally require some kind of calculation to be performed</a:t>
            </a:r>
            <a:endParaRPr/>
          </a:p>
          <a:p>
            <a:pPr indent="-171450" lvl="0" marL="171450" rtl="0" algn="l">
              <a:lnSpc>
                <a:spcPct val="90000"/>
              </a:lnSpc>
              <a:spcBef>
                <a:spcPts val="750"/>
              </a:spcBef>
              <a:spcAft>
                <a:spcPts val="0"/>
              </a:spcAft>
              <a:buClr>
                <a:schemeClr val="dk1"/>
              </a:buClr>
              <a:buSzPts val="2100"/>
              <a:buChar char="•"/>
            </a:pPr>
            <a:r>
              <a:rPr lang="en-US"/>
              <a:t>All programming languages have tools for manipulating numeric data – we generally call these "math operations"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Python Math Operations</a:t>
            </a:r>
            <a:endParaRPr/>
          </a:p>
        </p:txBody>
      </p:sp>
      <p:sp>
        <p:nvSpPr>
          <p:cNvPr id="175" name="Google Shape;175;p25"/>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Operation</a:t>
            </a:r>
            <a:endParaRPr/>
          </a:p>
        </p:txBody>
      </p:sp>
      <p:sp>
        <p:nvSpPr>
          <p:cNvPr id="176" name="Google Shape;176;p25"/>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t>Addition</a:t>
            </a:r>
            <a:endParaRPr/>
          </a:p>
          <a:p>
            <a:pPr indent="-171450" lvl="0" marL="171450" rtl="0" algn="l">
              <a:lnSpc>
                <a:spcPct val="90000"/>
              </a:lnSpc>
              <a:spcBef>
                <a:spcPts val="750"/>
              </a:spcBef>
              <a:spcAft>
                <a:spcPts val="0"/>
              </a:spcAft>
              <a:buClr>
                <a:schemeClr val="dk1"/>
              </a:buClr>
              <a:buSzPts val="2100"/>
              <a:buNone/>
            </a:pPr>
            <a:r>
              <a:rPr lang="en-US"/>
              <a:t>Subtraction</a:t>
            </a:r>
            <a:endParaRPr/>
          </a:p>
          <a:p>
            <a:pPr indent="-171450" lvl="0" marL="171450" rtl="0" algn="l">
              <a:lnSpc>
                <a:spcPct val="90000"/>
              </a:lnSpc>
              <a:spcBef>
                <a:spcPts val="750"/>
              </a:spcBef>
              <a:spcAft>
                <a:spcPts val="0"/>
              </a:spcAft>
              <a:buClr>
                <a:schemeClr val="dk1"/>
              </a:buClr>
              <a:buSzPts val="2100"/>
              <a:buNone/>
            </a:pPr>
            <a:r>
              <a:rPr lang="en-US"/>
              <a:t>Multiplication</a:t>
            </a:r>
            <a:endParaRPr/>
          </a:p>
          <a:p>
            <a:pPr indent="-171450" lvl="0" marL="171450" rtl="0" algn="l">
              <a:lnSpc>
                <a:spcPct val="90000"/>
              </a:lnSpc>
              <a:spcBef>
                <a:spcPts val="750"/>
              </a:spcBef>
              <a:spcAft>
                <a:spcPts val="0"/>
              </a:spcAft>
              <a:buClr>
                <a:schemeClr val="dk1"/>
              </a:buClr>
              <a:buSzPts val="2100"/>
              <a:buNone/>
            </a:pPr>
            <a:r>
              <a:rPr lang="en-US"/>
              <a:t>Division (floating point)</a:t>
            </a:r>
            <a:endParaRPr/>
          </a:p>
          <a:p>
            <a:pPr indent="-171450" lvl="0" marL="171450" rtl="0" algn="l">
              <a:lnSpc>
                <a:spcPct val="90000"/>
              </a:lnSpc>
              <a:spcBef>
                <a:spcPts val="750"/>
              </a:spcBef>
              <a:spcAft>
                <a:spcPts val="0"/>
              </a:spcAft>
              <a:buClr>
                <a:schemeClr val="dk1"/>
              </a:buClr>
              <a:buSzPts val="2100"/>
              <a:buNone/>
            </a:pPr>
            <a:r>
              <a:rPr lang="en-US"/>
              <a:t>Division (integer)</a:t>
            </a:r>
            <a:endParaRPr/>
          </a:p>
        </p:txBody>
      </p:sp>
      <p:sp>
        <p:nvSpPr>
          <p:cNvPr id="177" name="Google Shape;177;p25"/>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Operator</a:t>
            </a:r>
            <a:endParaRPr/>
          </a:p>
        </p:txBody>
      </p:sp>
      <p:sp>
        <p:nvSpPr>
          <p:cNvPr id="178" name="Google Shape;178;p25"/>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t>+</a:t>
            </a:r>
            <a:endParaRPr/>
          </a:p>
          <a:p>
            <a:pPr indent="-171450" lvl="0" marL="171450" rtl="0" algn="l">
              <a:lnSpc>
                <a:spcPct val="90000"/>
              </a:lnSpc>
              <a:spcBef>
                <a:spcPts val="750"/>
              </a:spcBef>
              <a:spcAft>
                <a:spcPts val="0"/>
              </a:spcAft>
              <a:buClr>
                <a:schemeClr val="dk1"/>
              </a:buClr>
              <a:buSzPts val="2100"/>
              <a:buNone/>
            </a:pPr>
            <a:r>
              <a:rPr lang="en-US"/>
              <a:t>-</a:t>
            </a:r>
            <a:endParaRPr/>
          </a:p>
          <a:p>
            <a:pPr indent="-171450" lvl="0" marL="171450" rtl="0" algn="l">
              <a:lnSpc>
                <a:spcPct val="90000"/>
              </a:lnSpc>
              <a:spcBef>
                <a:spcPts val="750"/>
              </a:spcBef>
              <a:spcAft>
                <a:spcPts val="0"/>
              </a:spcAft>
              <a:buClr>
                <a:schemeClr val="dk1"/>
              </a:buClr>
              <a:buSzPts val="2100"/>
              <a:buNone/>
            </a:pPr>
            <a:r>
              <a:rPr lang="en-US"/>
              <a:t>*</a:t>
            </a:r>
            <a:endParaRPr/>
          </a:p>
          <a:p>
            <a:pPr indent="-171450" lvl="0" marL="171450" rtl="0" algn="l">
              <a:lnSpc>
                <a:spcPct val="90000"/>
              </a:lnSpc>
              <a:spcBef>
                <a:spcPts val="750"/>
              </a:spcBef>
              <a:spcAft>
                <a:spcPts val="0"/>
              </a:spcAft>
              <a:buClr>
                <a:schemeClr val="dk1"/>
              </a:buClr>
              <a:buSzPts val="2100"/>
              <a:buNone/>
            </a:pPr>
            <a:r>
              <a:rPr lang="en-US"/>
              <a:t>/</a:t>
            </a:r>
            <a:endParaRPr/>
          </a:p>
          <a:p>
            <a:pPr indent="-171450" lvl="0" marL="171450" rtl="0" algn="l">
              <a:lnSpc>
                <a:spcPct val="90000"/>
              </a:lnSpc>
              <a:spcBef>
                <a:spcPts val="750"/>
              </a:spcBef>
              <a:spcAft>
                <a:spcPts val="0"/>
              </a:spcAft>
              <a:buClr>
                <a:schemeClr val="dk1"/>
              </a:buClr>
              <a:buSzPts val="2100"/>
              <a:buNone/>
            </a:pPr>
            <a:r>
              <a:rPr lang="en-US"/>
              <a:t>//</a:t>
            </a:r>
            <a:endParaRPr/>
          </a:p>
          <a:p>
            <a:pPr indent="-17145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Expressions</a:t>
            </a:r>
            <a:endParaRPr/>
          </a:p>
        </p:txBody>
      </p:sp>
      <p:sp>
        <p:nvSpPr>
          <p:cNvPr id="185" name="Google Shape;185;p2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We use operators along with numeric data to create "math expressions" that Python can "evaluate" on our behalf</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Constructing Math Expressions</a:t>
            </a:r>
            <a:endParaRPr/>
          </a:p>
        </p:txBody>
      </p:sp>
      <p:sp>
        <p:nvSpPr>
          <p:cNvPr id="192" name="Google Shape;192;p2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9600"/>
              <a:buNone/>
            </a:pPr>
            <a:r>
              <a:rPr lang="en-US" sz="9600"/>
              <a:t>5 + 2</a:t>
            </a:r>
            <a:endParaRPr/>
          </a:p>
        </p:txBody>
      </p:sp>
      <p:sp>
        <p:nvSpPr>
          <p:cNvPr id="193" name="Google Shape;193;p2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7 – 6</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2 * 3</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6 / 2</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6 + 2 - 12</a:t>
            </a:r>
            <a:endParaRPr>
              <a:latin typeface="Roboto Mono Medium"/>
              <a:ea typeface="Roboto Mono Medium"/>
              <a:cs typeface="Roboto Mono Medium"/>
              <a:sym typeface="Roboto Mono Medium"/>
            </a:endParaRPr>
          </a:p>
        </p:txBody>
      </p:sp>
      <p:sp>
        <p:nvSpPr>
          <p:cNvPr id="194" name="Google Shape;194;p27"/>
          <p:cNvSpPr txBox="1"/>
          <p:nvPr/>
        </p:nvSpPr>
        <p:spPr>
          <a:xfrm>
            <a:off x="1389443" y="1985963"/>
            <a:ext cx="11940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operator</a:t>
            </a:r>
            <a:endParaRPr/>
          </a:p>
        </p:txBody>
      </p:sp>
      <p:sp>
        <p:nvSpPr>
          <p:cNvPr id="195" name="Google Shape;195;p27"/>
          <p:cNvSpPr txBox="1"/>
          <p:nvPr/>
        </p:nvSpPr>
        <p:spPr>
          <a:xfrm>
            <a:off x="358215" y="3191649"/>
            <a:ext cx="11940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operand</a:t>
            </a:r>
            <a:endParaRPr/>
          </a:p>
        </p:txBody>
      </p:sp>
      <p:sp>
        <p:nvSpPr>
          <p:cNvPr id="196" name="Google Shape;196;p27"/>
          <p:cNvSpPr txBox="1"/>
          <p:nvPr/>
        </p:nvSpPr>
        <p:spPr>
          <a:xfrm>
            <a:off x="2453664" y="3180679"/>
            <a:ext cx="11940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operand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Outputting math expressions</a:t>
            </a:r>
            <a:endParaRPr/>
          </a:p>
        </p:txBody>
      </p:sp>
      <p:sp>
        <p:nvSpPr>
          <p:cNvPr id="203" name="Google Shape;203;p2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print(5+2)</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print(100 * 5 – 12)</a:t>
            </a:r>
            <a:endParaRPr>
              <a:latin typeface="Roboto Mono Medium"/>
              <a:ea typeface="Roboto Mono Medium"/>
              <a:cs typeface="Roboto Mono Medium"/>
              <a:sym typeface="Roboto Mono Medium"/>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Storing the results of an expression</a:t>
            </a:r>
            <a:endParaRPr/>
          </a:p>
        </p:txBody>
      </p:sp>
      <p:sp>
        <p:nvSpPr>
          <p:cNvPr id="210" name="Google Shape;210;p2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answer = 5 + 2</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print('the answer to 5 + 2 is', answer)</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Using variables in math expressions</a:t>
            </a:r>
            <a:endParaRPr/>
          </a:p>
        </p:txBody>
      </p:sp>
      <p:sp>
        <p:nvSpPr>
          <p:cNvPr id="217" name="Google Shape;217;p3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Math expressions don't necessarily need to involve only numeric literals</a:t>
            </a:r>
            <a:endParaRPr/>
          </a:p>
          <a:p>
            <a:pPr indent="-171450" lvl="0" marL="171450" rtl="0" algn="l">
              <a:lnSpc>
                <a:spcPct val="90000"/>
              </a:lnSpc>
              <a:spcBef>
                <a:spcPts val="750"/>
              </a:spcBef>
              <a:spcAft>
                <a:spcPts val="0"/>
              </a:spcAft>
              <a:buClr>
                <a:schemeClr val="dk1"/>
              </a:buClr>
              <a:buSzPts val="2100"/>
              <a:buChar char="•"/>
            </a:pPr>
            <a:r>
              <a:rPr lang="en-US"/>
              <a:t>Example:</a:t>
            </a:r>
            <a:br>
              <a:rPr lang="en-US"/>
            </a:br>
            <a:br>
              <a:rPr lang="en-US"/>
            </a:br>
            <a:r>
              <a:rPr lang="en-US">
                <a:latin typeface="Roboto Mono Medium"/>
                <a:ea typeface="Roboto Mono Medium"/>
                <a:cs typeface="Roboto Mono Medium"/>
                <a:sym typeface="Roboto Mono Medium"/>
              </a:rPr>
              <a:t>price = 100.00</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sales_tax = 0.07</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total = price + sales_tax*price </a:t>
            </a:r>
            <a:endParaRPr>
              <a:latin typeface="Roboto Mono Medium"/>
              <a:ea typeface="Roboto Mono Medium"/>
              <a:cs typeface="Roboto Mono Medium"/>
              <a:sym typeface="Roboto Mono Medium"/>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String Concatenation</a:t>
            </a:r>
            <a:endParaRPr/>
          </a:p>
        </p:txBody>
      </p:sp>
      <p:sp>
        <p:nvSpPr>
          <p:cNvPr id="224" name="Google Shape;224;p3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You can't "add" strings together, but you can "concatenate" them into a single compound string</a:t>
            </a:r>
            <a:endParaRPr/>
          </a:p>
          <a:p>
            <a:pPr indent="-171450" lvl="0" marL="171450" rtl="0" algn="l">
              <a:lnSpc>
                <a:spcPct val="90000"/>
              </a:lnSpc>
              <a:spcBef>
                <a:spcPts val="750"/>
              </a:spcBef>
              <a:spcAft>
                <a:spcPts val="0"/>
              </a:spcAft>
              <a:buClr>
                <a:schemeClr val="dk1"/>
              </a:buClr>
              <a:buSzPts val="2100"/>
              <a:buChar char="•"/>
            </a:pPr>
            <a:r>
              <a:rPr lang="en-US"/>
              <a:t>Example:</a:t>
            </a:r>
            <a:br>
              <a:rPr lang="en-US"/>
            </a:br>
            <a:br>
              <a:rPr lang="en-US">
                <a:latin typeface="Courier"/>
                <a:ea typeface="Courier"/>
                <a:cs typeface="Courier"/>
                <a:sym typeface="Courier"/>
              </a:rPr>
            </a:br>
            <a:r>
              <a:rPr lang="en-US">
                <a:latin typeface="Roboto Mono Medium"/>
                <a:ea typeface="Roboto Mono Medium"/>
                <a:cs typeface="Roboto Mono Medium"/>
                <a:sym typeface="Roboto Mono Medium"/>
              </a:rPr>
              <a:t>a = input('first name')</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b = input('last name')</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c = b + ',' + a</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print(c)</a:t>
            </a:r>
            <a:endParaRPr>
              <a:latin typeface="Roboto Mono Medium"/>
              <a:ea typeface="Roboto Mono Medium"/>
              <a:cs typeface="Roboto Mono Medium"/>
              <a:sym typeface="Roboto Mono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String Repetition</a:t>
            </a:r>
            <a:endParaRPr/>
          </a:p>
        </p:txBody>
      </p:sp>
      <p:sp>
        <p:nvSpPr>
          <p:cNvPr id="231" name="Google Shape;231;p3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You can also "multiply" a string by an integer value to produce a larger string</a:t>
            </a:r>
            <a:endParaRPr/>
          </a:p>
          <a:p>
            <a:pPr indent="-171450" lvl="0" marL="171450" rtl="0" algn="l">
              <a:lnSpc>
                <a:spcPct val="90000"/>
              </a:lnSpc>
              <a:spcBef>
                <a:spcPts val="750"/>
              </a:spcBef>
              <a:spcAft>
                <a:spcPts val="0"/>
              </a:spcAft>
              <a:buClr>
                <a:schemeClr val="dk1"/>
              </a:buClr>
              <a:buSzPts val="2100"/>
              <a:buChar char="•"/>
            </a:pPr>
            <a:r>
              <a:rPr lang="en-US"/>
              <a:t>Example:</a:t>
            </a:r>
            <a:br>
              <a:rPr lang="en-US"/>
            </a:br>
            <a:br>
              <a:rPr lang="en-US"/>
            </a:br>
            <a:r>
              <a:rPr lang="en-US">
                <a:latin typeface="Roboto Mono Medium"/>
                <a:ea typeface="Roboto Mono Medium"/>
                <a:cs typeface="Roboto Mono Medium"/>
                <a:sym typeface="Roboto Mono Medium"/>
              </a:rPr>
              <a:t>lyrics = 'Fa ' + 'La ' * 8</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print(lyrics)</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 Fa La La La La La La La La </a:t>
            </a:r>
            <a:endParaRPr>
              <a:latin typeface="Roboto Mono Medium"/>
              <a:ea typeface="Roboto Mono Medium"/>
              <a:cs typeface="Roboto Mono Medium"/>
              <a:sym typeface="Roboto Mon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623887" y="1709738"/>
            <a:ext cx="78867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Data Types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Division Operations</a:t>
            </a:r>
            <a:endParaRPr/>
          </a:p>
        </p:txBody>
      </p:sp>
      <p:sp>
        <p:nvSpPr>
          <p:cNvPr id="238" name="Google Shape;238;p3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Python contains two different division operators</a:t>
            </a:r>
            <a:endParaRPr/>
          </a:p>
          <a:p>
            <a:pPr indent="-171450" lvl="0" marL="171450" rtl="0" algn="l">
              <a:lnSpc>
                <a:spcPct val="90000"/>
              </a:lnSpc>
              <a:spcBef>
                <a:spcPts val="750"/>
              </a:spcBef>
              <a:spcAft>
                <a:spcPts val="0"/>
              </a:spcAft>
              <a:buClr>
                <a:schemeClr val="dk1"/>
              </a:buClr>
              <a:buSzPts val="2100"/>
              <a:buChar char="•"/>
            </a:pPr>
            <a:r>
              <a:rPr lang="en-US"/>
              <a:t>The "/" operator is used to calculate the floating-point result of a division operation</a:t>
            </a:r>
            <a:endParaRPr/>
          </a:p>
          <a:p>
            <a:pPr indent="-171450" lvl="0" marL="171450" rtl="0" algn="l">
              <a:lnSpc>
                <a:spcPct val="90000"/>
              </a:lnSpc>
              <a:spcBef>
                <a:spcPts val="750"/>
              </a:spcBef>
              <a:spcAft>
                <a:spcPts val="0"/>
              </a:spcAft>
              <a:buClr>
                <a:schemeClr val="dk1"/>
              </a:buClr>
              <a:buSzPts val="2100"/>
              <a:buChar char="•"/>
            </a:pPr>
            <a:r>
              <a:rPr lang="en-US"/>
              <a:t>The "//" operator is used to calculate the integer result of a division operation (essentially throwing away the remainder).  This operation will always round down.</a:t>
            </a:r>
            <a:endParaRPr/>
          </a:p>
          <a:p>
            <a:pPr indent="-171450" lvl="0" marL="171450" rtl="0" algn="l">
              <a:lnSpc>
                <a:spcPct val="90000"/>
              </a:lnSpc>
              <a:spcBef>
                <a:spcPts val="750"/>
              </a:spcBef>
              <a:spcAft>
                <a:spcPts val="0"/>
              </a:spcAft>
              <a:buClr>
                <a:schemeClr val="dk1"/>
              </a:buClr>
              <a:buSzPts val="2100"/>
              <a:buChar char="•"/>
            </a:pPr>
            <a:r>
              <a:rPr lang="en-US"/>
              <a:t>Most times you will use the floating point division operator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Division Expression Evaluation</a:t>
            </a:r>
            <a:endParaRPr/>
          </a:p>
        </p:txBody>
      </p:sp>
      <p:sp>
        <p:nvSpPr>
          <p:cNvPr id="245" name="Google Shape;245;p34"/>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print(5/2)</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print(5//2)</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print(-5/2)</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print(-5//2)</a:t>
            </a:r>
            <a:endParaRPr>
              <a:latin typeface="Roboto Mono Medium"/>
              <a:ea typeface="Roboto Mono Medium"/>
              <a:cs typeface="Roboto Mono Medium"/>
              <a:sym typeface="Roboto Mono Medium"/>
            </a:endParaRPr>
          </a:p>
        </p:txBody>
      </p:sp>
      <p:sp>
        <p:nvSpPr>
          <p:cNvPr id="246" name="Google Shape;246;p34"/>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 2.5</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 2</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 -2.5</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 -3</a:t>
            </a:r>
            <a:endParaRPr>
              <a:latin typeface="Roboto Mono Medium"/>
              <a:ea typeface="Roboto Mono Medium"/>
              <a:cs typeface="Roboto Mono Medium"/>
              <a:sym typeface="Roboto Mono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Mixed Type Expressions</a:t>
            </a:r>
            <a:endParaRPr/>
          </a:p>
        </p:txBody>
      </p:sp>
      <p:sp>
        <p:nvSpPr>
          <p:cNvPr id="253" name="Google Shape;253;p3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Python allows you to mix the numeric data types (ints and floats) when performing calculations.</a:t>
            </a:r>
            <a:endParaRPr/>
          </a:p>
          <a:p>
            <a:pPr indent="-171450" lvl="0" marL="171450" rtl="0" algn="l">
              <a:lnSpc>
                <a:spcPct val="90000"/>
              </a:lnSpc>
              <a:spcBef>
                <a:spcPts val="750"/>
              </a:spcBef>
              <a:spcAft>
                <a:spcPts val="0"/>
              </a:spcAft>
              <a:buClr>
                <a:schemeClr val="dk1"/>
              </a:buClr>
              <a:buSzPts val="2100"/>
              <a:buChar char="•"/>
            </a:pPr>
            <a:r>
              <a:rPr lang="en-US"/>
              <a:t>The result of a mixed-type expression will evaluate based on the operands used in the expression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Mixed Type Expressions Matrix</a:t>
            </a:r>
            <a:endParaRPr/>
          </a:p>
        </p:txBody>
      </p:sp>
      <p:graphicFrame>
        <p:nvGraphicFramePr>
          <p:cNvPr id="260" name="Google Shape;260;p36"/>
          <p:cNvGraphicFramePr/>
          <p:nvPr/>
        </p:nvGraphicFramePr>
        <p:xfrm>
          <a:off x="628650" y="1825625"/>
          <a:ext cx="3000000" cy="3000000"/>
        </p:xfrm>
        <a:graphic>
          <a:graphicData uri="http://schemas.openxmlformats.org/drawingml/2006/table">
            <a:tbl>
              <a:tblPr bandRow="1" firstRow="1">
                <a:noFill/>
                <a:tableStyleId>{65ECACF4-423C-452E-874C-7F04A27294DB}</a:tableStyleId>
              </a:tblPr>
              <a:tblGrid>
                <a:gridCol w="2628900"/>
                <a:gridCol w="2628900"/>
                <a:gridCol w="2628900"/>
              </a:tblGrid>
              <a:tr h="370850">
                <a:tc>
                  <a:txBody>
                    <a:bodyPr/>
                    <a:lstStyle/>
                    <a:p>
                      <a:pPr indent="0" lvl="0" marL="0" marR="0" rtl="0" algn="l">
                        <a:spcBef>
                          <a:spcPts val="0"/>
                        </a:spcBef>
                        <a:spcAft>
                          <a:spcPts val="0"/>
                        </a:spcAft>
                        <a:buNone/>
                      </a:pPr>
                      <a:r>
                        <a:rPr b="0" lang="en-US" sz="1350" u="none" cap="none" strike="noStrike">
                          <a:solidFill>
                            <a:schemeClr val="dk1"/>
                          </a:solidFill>
                          <a:latin typeface="Roboto Mono Medium"/>
                          <a:ea typeface="Roboto Mono Medium"/>
                          <a:cs typeface="Roboto Mono Medium"/>
                          <a:sym typeface="Roboto Mono Medium"/>
                        </a:rPr>
                        <a:t>Operand 1</a:t>
                      </a:r>
                      <a:endParaRPr b="0" sz="1350">
                        <a:solidFill>
                          <a:schemeClr val="dk1"/>
                        </a:solidFill>
                        <a:latin typeface="Roboto Mono Medium"/>
                        <a:ea typeface="Roboto Mono Medium"/>
                        <a:cs typeface="Roboto Mono Medium"/>
                        <a:sym typeface="Roboto Mono Medium"/>
                      </a:endParaRPr>
                    </a:p>
                  </a:txBody>
                  <a:tcPr marT="45725" marB="45725" marR="95425" marL="95425"/>
                </a:tc>
                <a:tc>
                  <a:txBody>
                    <a:bodyPr/>
                    <a:lstStyle/>
                    <a:p>
                      <a:pPr indent="0" lvl="0" marL="0" marR="0" rtl="0" algn="l">
                        <a:spcBef>
                          <a:spcPts val="0"/>
                        </a:spcBef>
                        <a:spcAft>
                          <a:spcPts val="0"/>
                        </a:spcAft>
                        <a:buNone/>
                      </a:pPr>
                      <a:r>
                        <a:rPr b="0" lang="en-US" sz="1350">
                          <a:solidFill>
                            <a:schemeClr val="dk1"/>
                          </a:solidFill>
                          <a:latin typeface="Roboto Mono Medium"/>
                          <a:ea typeface="Roboto Mono Medium"/>
                          <a:cs typeface="Roboto Mono Medium"/>
                          <a:sym typeface="Roboto Mono Medium"/>
                        </a:rPr>
                        <a:t>Operand 2</a:t>
                      </a:r>
                      <a:endParaRPr b="0">
                        <a:solidFill>
                          <a:schemeClr val="dk1"/>
                        </a:solidFill>
                        <a:latin typeface="Roboto Mono Medium"/>
                        <a:ea typeface="Roboto Mono Medium"/>
                        <a:cs typeface="Roboto Mono Medium"/>
                        <a:sym typeface="Roboto Mono Medium"/>
                      </a:endParaRPr>
                    </a:p>
                  </a:txBody>
                  <a:tcPr marT="45725" marB="45725" marR="95425" marL="95425"/>
                </a:tc>
                <a:tc>
                  <a:txBody>
                    <a:bodyPr/>
                    <a:lstStyle/>
                    <a:p>
                      <a:pPr indent="0" lvl="0" marL="0" marR="0" rtl="0" algn="l">
                        <a:spcBef>
                          <a:spcPts val="0"/>
                        </a:spcBef>
                        <a:spcAft>
                          <a:spcPts val="0"/>
                        </a:spcAft>
                        <a:buNone/>
                      </a:pPr>
                      <a:r>
                        <a:rPr b="0" lang="en-US" sz="1350">
                          <a:solidFill>
                            <a:schemeClr val="dk1"/>
                          </a:solidFill>
                          <a:latin typeface="Roboto Mono Medium"/>
                          <a:ea typeface="Roboto Mono Medium"/>
                          <a:cs typeface="Roboto Mono Medium"/>
                          <a:sym typeface="Roboto Mono Medium"/>
                        </a:rPr>
                        <a:t>Result</a:t>
                      </a:r>
                      <a:endParaRPr b="0">
                        <a:solidFill>
                          <a:schemeClr val="dk1"/>
                        </a:solidFill>
                        <a:latin typeface="Roboto Mono Medium"/>
                        <a:ea typeface="Roboto Mono Medium"/>
                        <a:cs typeface="Roboto Mono Medium"/>
                        <a:sym typeface="Roboto Mono Medium"/>
                      </a:endParaRPr>
                    </a:p>
                  </a:txBody>
                  <a:tcPr marT="45725" marB="45725" marR="95425" marL="95425"/>
                </a:tc>
              </a:tr>
              <a:tr h="370850">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int</a:t>
                      </a:r>
                      <a:endParaRPr sz="1350">
                        <a:latin typeface="Roboto Mono Medium"/>
                        <a:ea typeface="Roboto Mono Medium"/>
                        <a:cs typeface="Roboto Mono Medium"/>
                        <a:sym typeface="Roboto Mono Medium"/>
                      </a:endParaRPr>
                    </a:p>
                  </a:txBody>
                  <a:tcPr marT="45725" marB="45725" marR="95425" marL="95425"/>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int</a:t>
                      </a:r>
                      <a:endParaRPr sz="1350">
                        <a:latin typeface="Roboto Mono Medium"/>
                        <a:ea typeface="Roboto Mono Medium"/>
                        <a:cs typeface="Roboto Mono Medium"/>
                        <a:sym typeface="Roboto Mono Medium"/>
                      </a:endParaRPr>
                    </a:p>
                  </a:txBody>
                  <a:tcPr marT="45725" marB="45725" marR="95425" marL="95425"/>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int</a:t>
                      </a:r>
                      <a:endParaRPr sz="1350">
                        <a:latin typeface="Roboto Mono Medium"/>
                        <a:ea typeface="Roboto Mono Medium"/>
                        <a:cs typeface="Roboto Mono Medium"/>
                        <a:sym typeface="Roboto Mono Medium"/>
                      </a:endParaRPr>
                    </a:p>
                  </a:txBody>
                  <a:tcPr marT="45725" marB="45725" marR="95425" marL="95425"/>
                </a:tc>
              </a:tr>
              <a:tr h="370850">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int</a:t>
                      </a:r>
                      <a:endParaRPr>
                        <a:latin typeface="Roboto Mono Medium"/>
                        <a:ea typeface="Roboto Mono Medium"/>
                        <a:cs typeface="Roboto Mono Medium"/>
                        <a:sym typeface="Roboto Mono Medium"/>
                      </a:endParaRPr>
                    </a:p>
                  </a:txBody>
                  <a:tcPr marT="45725" marB="45725" marR="95425" marL="95425"/>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float</a:t>
                      </a:r>
                      <a:endParaRPr>
                        <a:latin typeface="Roboto Mono Medium"/>
                        <a:ea typeface="Roboto Mono Medium"/>
                        <a:cs typeface="Roboto Mono Medium"/>
                        <a:sym typeface="Roboto Mono Medium"/>
                      </a:endParaRPr>
                    </a:p>
                  </a:txBody>
                  <a:tcPr marT="45725" marB="45725" marR="95425" marL="95425"/>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float</a:t>
                      </a:r>
                      <a:endParaRPr>
                        <a:latin typeface="Roboto Mono Medium"/>
                        <a:ea typeface="Roboto Mono Medium"/>
                        <a:cs typeface="Roboto Mono Medium"/>
                        <a:sym typeface="Roboto Mono Medium"/>
                      </a:endParaRPr>
                    </a:p>
                  </a:txBody>
                  <a:tcPr marT="45725" marB="45725" marR="95425" marL="95425"/>
                </a:tc>
              </a:tr>
              <a:tr h="370850">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int</a:t>
                      </a:r>
                      <a:endParaRPr>
                        <a:latin typeface="Roboto Mono Medium"/>
                        <a:ea typeface="Roboto Mono Medium"/>
                        <a:cs typeface="Roboto Mono Medium"/>
                        <a:sym typeface="Roboto Mono Medium"/>
                      </a:endParaRPr>
                    </a:p>
                  </a:txBody>
                  <a:tcPr marT="45725" marB="45725" marR="95425" marL="95425"/>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string</a:t>
                      </a:r>
                      <a:endParaRPr>
                        <a:latin typeface="Roboto Mono Medium"/>
                        <a:ea typeface="Roboto Mono Medium"/>
                        <a:cs typeface="Roboto Mono Medium"/>
                        <a:sym typeface="Roboto Mono Medium"/>
                      </a:endParaRPr>
                    </a:p>
                  </a:txBody>
                  <a:tcPr marT="45725" marB="45725" marR="95425" marL="95425"/>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ERROR</a:t>
                      </a:r>
                      <a:endParaRPr>
                        <a:latin typeface="Roboto Mono Medium"/>
                        <a:ea typeface="Roboto Mono Medium"/>
                        <a:cs typeface="Roboto Mono Medium"/>
                        <a:sym typeface="Roboto Mono Medium"/>
                      </a:endParaRPr>
                    </a:p>
                  </a:txBody>
                  <a:tcPr marT="45725" marB="45725" marR="95425" marL="95425"/>
                </a:tc>
              </a:tr>
              <a:tr h="370850">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float</a:t>
                      </a:r>
                      <a:endParaRPr>
                        <a:latin typeface="Roboto Mono Medium"/>
                        <a:ea typeface="Roboto Mono Medium"/>
                        <a:cs typeface="Roboto Mono Medium"/>
                        <a:sym typeface="Roboto Mono Medium"/>
                      </a:endParaRPr>
                    </a:p>
                  </a:txBody>
                  <a:tcPr marT="45725" marB="45725" marR="95425" marL="95425"/>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int</a:t>
                      </a:r>
                      <a:endParaRPr>
                        <a:latin typeface="Roboto Mono Medium"/>
                        <a:ea typeface="Roboto Mono Medium"/>
                        <a:cs typeface="Roboto Mono Medium"/>
                        <a:sym typeface="Roboto Mono Medium"/>
                      </a:endParaRPr>
                    </a:p>
                  </a:txBody>
                  <a:tcPr marT="45725" marB="45725" marR="95425" marL="95425"/>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float</a:t>
                      </a:r>
                      <a:endParaRPr>
                        <a:latin typeface="Roboto Mono Medium"/>
                        <a:ea typeface="Roboto Mono Medium"/>
                        <a:cs typeface="Roboto Mono Medium"/>
                        <a:sym typeface="Roboto Mono Medium"/>
                      </a:endParaRPr>
                    </a:p>
                  </a:txBody>
                  <a:tcPr marT="45725" marB="45725" marR="95425" marL="95425"/>
                </a:tc>
              </a:tr>
              <a:tr h="370850">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float</a:t>
                      </a:r>
                      <a:endParaRPr>
                        <a:latin typeface="Roboto Mono Medium"/>
                        <a:ea typeface="Roboto Mono Medium"/>
                        <a:cs typeface="Roboto Mono Medium"/>
                        <a:sym typeface="Roboto Mono Medium"/>
                      </a:endParaRPr>
                    </a:p>
                  </a:txBody>
                  <a:tcPr marT="45725" marB="45725" marR="95425" marL="95425"/>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float</a:t>
                      </a:r>
                      <a:endParaRPr>
                        <a:latin typeface="Roboto Mono Medium"/>
                        <a:ea typeface="Roboto Mono Medium"/>
                        <a:cs typeface="Roboto Mono Medium"/>
                        <a:sym typeface="Roboto Mono Medium"/>
                      </a:endParaRPr>
                    </a:p>
                  </a:txBody>
                  <a:tcPr marT="45725" marB="45725" marR="95425" marL="95425"/>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float</a:t>
                      </a:r>
                      <a:endParaRPr>
                        <a:latin typeface="Roboto Mono Medium"/>
                        <a:ea typeface="Roboto Mono Medium"/>
                        <a:cs typeface="Roboto Mono Medium"/>
                        <a:sym typeface="Roboto Mono Medium"/>
                      </a:endParaRPr>
                    </a:p>
                  </a:txBody>
                  <a:tcPr marT="45725" marB="45725" marR="95425" marL="95425"/>
                </a:tc>
              </a:tr>
              <a:tr h="370850">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float</a:t>
                      </a:r>
                      <a:endParaRPr>
                        <a:latin typeface="Roboto Mono Medium"/>
                        <a:ea typeface="Roboto Mono Medium"/>
                        <a:cs typeface="Roboto Mono Medium"/>
                        <a:sym typeface="Roboto Mono Medium"/>
                      </a:endParaRPr>
                    </a:p>
                  </a:txBody>
                  <a:tcPr marT="45725" marB="45725" marR="95425" marL="95425"/>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string</a:t>
                      </a:r>
                      <a:endParaRPr>
                        <a:latin typeface="Roboto Mono Medium"/>
                        <a:ea typeface="Roboto Mono Medium"/>
                        <a:cs typeface="Roboto Mono Medium"/>
                        <a:sym typeface="Roboto Mono Medium"/>
                      </a:endParaRPr>
                    </a:p>
                  </a:txBody>
                  <a:tcPr marT="45725" marB="45725" marR="95425" marL="95425"/>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ERROR</a:t>
                      </a:r>
                      <a:endParaRPr>
                        <a:latin typeface="Roboto Mono Medium"/>
                        <a:ea typeface="Roboto Mono Medium"/>
                        <a:cs typeface="Roboto Mono Medium"/>
                        <a:sym typeface="Roboto Mono Medium"/>
                      </a:endParaRPr>
                    </a:p>
                  </a:txBody>
                  <a:tcPr marT="45725" marB="45725" marR="95425" marL="95425"/>
                </a:tc>
              </a:tr>
              <a:tr h="370850">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string</a:t>
                      </a:r>
                      <a:endParaRPr>
                        <a:latin typeface="Roboto Mono Medium"/>
                        <a:ea typeface="Roboto Mono Medium"/>
                        <a:cs typeface="Roboto Mono Medium"/>
                        <a:sym typeface="Roboto Mono Medium"/>
                      </a:endParaRPr>
                    </a:p>
                  </a:txBody>
                  <a:tcPr marT="45725" marB="45725" marR="95425" marL="95425"/>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int</a:t>
                      </a:r>
                      <a:endParaRPr sz="1350">
                        <a:latin typeface="Roboto Mono Medium"/>
                        <a:ea typeface="Roboto Mono Medium"/>
                        <a:cs typeface="Roboto Mono Medium"/>
                        <a:sym typeface="Roboto Mono Medium"/>
                      </a:endParaRPr>
                    </a:p>
                  </a:txBody>
                  <a:tcPr marT="45725" marB="45725" marR="95425" marL="95425"/>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ERROR</a:t>
                      </a:r>
                      <a:endParaRPr>
                        <a:latin typeface="Roboto Mono Medium"/>
                        <a:ea typeface="Roboto Mono Medium"/>
                        <a:cs typeface="Roboto Mono Medium"/>
                        <a:sym typeface="Roboto Mono Medium"/>
                      </a:endParaRPr>
                    </a:p>
                  </a:txBody>
                  <a:tcPr marT="45725" marB="45725" marR="95425" marL="95425"/>
                </a:tc>
              </a:tr>
              <a:tr h="370850">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string</a:t>
                      </a:r>
                      <a:endParaRPr>
                        <a:latin typeface="Roboto Mono Medium"/>
                        <a:ea typeface="Roboto Mono Medium"/>
                        <a:cs typeface="Roboto Mono Medium"/>
                        <a:sym typeface="Roboto Mono Medium"/>
                      </a:endParaRPr>
                    </a:p>
                  </a:txBody>
                  <a:tcPr marT="45725" marB="45725" marR="95425" marL="95425"/>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float</a:t>
                      </a:r>
                      <a:endParaRPr>
                        <a:latin typeface="Roboto Mono Medium"/>
                        <a:ea typeface="Roboto Mono Medium"/>
                        <a:cs typeface="Roboto Mono Medium"/>
                        <a:sym typeface="Roboto Mono Medium"/>
                      </a:endParaRPr>
                    </a:p>
                  </a:txBody>
                  <a:tcPr marT="45725" marB="45725" marR="95425" marL="95425"/>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ERROR</a:t>
                      </a:r>
                      <a:endParaRPr>
                        <a:latin typeface="Roboto Mono Medium"/>
                        <a:ea typeface="Roboto Mono Medium"/>
                        <a:cs typeface="Roboto Mono Medium"/>
                        <a:sym typeface="Roboto Mono Medium"/>
                      </a:endParaRPr>
                    </a:p>
                  </a:txBody>
                  <a:tcPr marT="45725" marB="45725" marR="95425" marL="95425"/>
                </a:tc>
              </a:tr>
              <a:tr h="370850">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string</a:t>
                      </a:r>
                      <a:endParaRPr>
                        <a:latin typeface="Roboto Mono Medium"/>
                        <a:ea typeface="Roboto Mono Medium"/>
                        <a:cs typeface="Roboto Mono Medium"/>
                        <a:sym typeface="Roboto Mono Medium"/>
                      </a:endParaRPr>
                    </a:p>
                  </a:txBody>
                  <a:tcPr marT="45725" marB="45725" marR="95425" marL="95425"/>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string</a:t>
                      </a:r>
                      <a:endParaRPr>
                        <a:latin typeface="Roboto Mono Medium"/>
                        <a:ea typeface="Roboto Mono Medium"/>
                        <a:cs typeface="Roboto Mono Medium"/>
                        <a:sym typeface="Roboto Mono Medium"/>
                      </a:endParaRPr>
                    </a:p>
                  </a:txBody>
                  <a:tcPr marT="45725" marB="45725" marR="95425" marL="95425"/>
                </a:tc>
                <a:tc>
                  <a:txBody>
                    <a:bodyPr/>
                    <a:lstStyle/>
                    <a:p>
                      <a:pPr indent="0" lvl="0" marL="0" marR="0" rtl="0" algn="l">
                        <a:spcBef>
                          <a:spcPts val="0"/>
                        </a:spcBef>
                        <a:spcAft>
                          <a:spcPts val="0"/>
                        </a:spcAft>
                        <a:buNone/>
                      </a:pPr>
                      <a:r>
                        <a:rPr lang="en-US" sz="1350">
                          <a:latin typeface="Roboto Mono Medium"/>
                          <a:ea typeface="Roboto Mono Medium"/>
                          <a:cs typeface="Roboto Mono Medium"/>
                          <a:sym typeface="Roboto Mono Medium"/>
                        </a:rPr>
                        <a:t>string</a:t>
                      </a:r>
                      <a:endParaRPr>
                        <a:latin typeface="Roboto Mono Medium"/>
                        <a:ea typeface="Roboto Mono Medium"/>
                        <a:cs typeface="Roboto Mono Medium"/>
                        <a:sym typeface="Roboto Mono Medium"/>
                      </a:endParaRPr>
                    </a:p>
                  </a:txBody>
                  <a:tcPr marT="45725" marB="45725" marR="95425" marL="95425"/>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Poll Everywhere Check-in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User input and Math Expressions</a:t>
            </a:r>
            <a:endParaRPr/>
          </a:p>
        </p:txBody>
      </p:sp>
      <p:sp>
        <p:nvSpPr>
          <p:cNvPr id="272" name="Google Shape;272;p3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We can capture input from the user (via the input() function) and use that input in our calculations</a:t>
            </a:r>
            <a:endParaRPr/>
          </a:p>
          <a:p>
            <a:pPr indent="-171450" lvl="0" marL="171450" rtl="0" algn="l">
              <a:lnSpc>
                <a:spcPct val="90000"/>
              </a:lnSpc>
              <a:spcBef>
                <a:spcPts val="750"/>
              </a:spcBef>
              <a:spcAft>
                <a:spcPts val="0"/>
              </a:spcAft>
              <a:buClr>
                <a:schemeClr val="dk1"/>
              </a:buClr>
              <a:buSzPts val="2100"/>
              <a:buChar char="•"/>
            </a:pPr>
            <a:r>
              <a:rPr lang="en-US"/>
              <a:t>However, the input() function "returns" a string – this means that the data type that "comes out" of the input() function is a series of printed characters</a:t>
            </a:r>
            <a:endParaRPr/>
          </a:p>
          <a:p>
            <a:pPr indent="-171450" lvl="0" marL="171450" rtl="0" algn="l">
              <a:lnSpc>
                <a:spcPct val="90000"/>
              </a:lnSpc>
              <a:spcBef>
                <a:spcPts val="750"/>
              </a:spcBef>
              <a:spcAft>
                <a:spcPts val="0"/>
              </a:spcAft>
              <a:buClr>
                <a:schemeClr val="dk1"/>
              </a:buClr>
              <a:buSzPts val="2100"/>
              <a:buChar char="•"/>
            </a:pPr>
            <a:r>
              <a:rPr lang="en-US"/>
              <a:t>We need to convert the result of the input function from a string into one of the two numeric data types that Python supports (float and int)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Solution: The float() and int() functions</a:t>
            </a:r>
            <a:endParaRPr/>
          </a:p>
        </p:txBody>
      </p:sp>
      <p:sp>
        <p:nvSpPr>
          <p:cNvPr id="279" name="Google Shape;279;p39"/>
          <p:cNvSpPr txBox="1"/>
          <p:nvPr>
            <p:ph idx="1" type="body"/>
          </p:nvPr>
        </p:nvSpPr>
        <p:spPr>
          <a:xfrm>
            <a:off x="498474" y="1981200"/>
            <a:ext cx="8085087" cy="4144963"/>
          </a:xfrm>
          <a:prstGeom prst="rect">
            <a:avLst/>
          </a:prstGeom>
          <a:noFill/>
          <a:ln>
            <a:noFill/>
          </a:ln>
        </p:spPr>
        <p:txBody>
          <a:bodyPr anchorCtr="0" anchor="t" bIns="45700" lIns="91425" spcFirstLastPara="1" rIns="91425" wrap="square" tIns="45700">
            <a:normAutofit fontScale="92500" lnSpcReduction="20000"/>
          </a:bodyPr>
          <a:lstStyle/>
          <a:p>
            <a:pPr indent="-171481" lvl="0" marL="171450" rtl="0" algn="l">
              <a:lnSpc>
                <a:spcPct val="90000"/>
              </a:lnSpc>
              <a:spcBef>
                <a:spcPts val="0"/>
              </a:spcBef>
              <a:spcAft>
                <a:spcPts val="0"/>
              </a:spcAft>
              <a:buClr>
                <a:schemeClr val="dk1"/>
              </a:buClr>
              <a:buSzPct val="100000"/>
              <a:buChar char="•"/>
            </a:pPr>
            <a:r>
              <a:rPr lang="en-US"/>
              <a:t>float() and int() are data type conversion functions.  They each take one argument and convert that argument into the specified data type</a:t>
            </a:r>
            <a:endParaRPr/>
          </a:p>
          <a:p>
            <a:pPr indent="-171481" lvl="0" marL="171450" rtl="0" algn="l">
              <a:lnSpc>
                <a:spcPct val="90000"/>
              </a:lnSpc>
              <a:spcBef>
                <a:spcPts val="750"/>
              </a:spcBef>
              <a:spcAft>
                <a:spcPts val="0"/>
              </a:spcAft>
              <a:buClr>
                <a:schemeClr val="dk1"/>
              </a:buClr>
              <a:buSzPct val="100000"/>
              <a:buChar char="•"/>
            </a:pPr>
            <a:r>
              <a:rPr lang="en-US"/>
              <a:t>Example:</a:t>
            </a:r>
            <a:br>
              <a:rPr lang="en-US"/>
            </a:br>
            <a:br>
              <a:rPr lang="en-US"/>
            </a:br>
            <a:r>
              <a:rPr lang="en-US">
                <a:latin typeface="Roboto Mono Medium"/>
                <a:ea typeface="Roboto Mono Medium"/>
                <a:cs typeface="Roboto Mono Medium"/>
                <a:sym typeface="Roboto Mono Medium"/>
              </a:rPr>
              <a:t># ask the user for their monthly salary</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monthly_salary = input('how much do you make in a month?')</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 convert the salary into a float</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monthly_salary_float = float(monthly_salary)</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 calculate the yearly salary</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yearly_salary = monthly_salary_float * 12</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 print the result</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print('that means you make', yearly_salary, 'in a year')</a:t>
            </a:r>
            <a:endParaRPr>
              <a:latin typeface="Roboto Mono Medium"/>
              <a:ea typeface="Roboto Mono Medium"/>
              <a:cs typeface="Roboto Mono Medium"/>
              <a:sym typeface="Roboto Mono Medium"/>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Nested data type conversions</a:t>
            </a:r>
            <a:endParaRPr/>
          </a:p>
        </p:txBody>
      </p:sp>
      <p:sp>
        <p:nvSpPr>
          <p:cNvPr id="286" name="Google Shape;286;p4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In the previous example we performed our data type conversion in two lines</a:t>
            </a:r>
            <a:endParaRPr/>
          </a:p>
          <a:p>
            <a:pPr indent="-171450" lvl="0" marL="171450" rtl="0" algn="l">
              <a:lnSpc>
                <a:spcPct val="90000"/>
              </a:lnSpc>
              <a:spcBef>
                <a:spcPts val="750"/>
              </a:spcBef>
              <a:spcAft>
                <a:spcPts val="0"/>
              </a:spcAft>
              <a:buClr>
                <a:schemeClr val="dk1"/>
              </a:buClr>
              <a:buSzPts val="2100"/>
              <a:buChar char="•"/>
            </a:pPr>
            <a:r>
              <a:rPr lang="en-US"/>
              <a:t>We could have done that in a single line using a technique called "nesting"</a:t>
            </a:r>
            <a:endParaRPr/>
          </a:p>
          <a:p>
            <a:pPr indent="-171450" lvl="0" marL="171450" rtl="0" algn="l">
              <a:lnSpc>
                <a:spcPct val="90000"/>
              </a:lnSpc>
              <a:spcBef>
                <a:spcPts val="750"/>
              </a:spcBef>
              <a:spcAft>
                <a:spcPts val="0"/>
              </a:spcAft>
              <a:buClr>
                <a:schemeClr val="dk1"/>
              </a:buClr>
              <a:buSzPts val="2100"/>
              <a:buChar char="•"/>
            </a:pPr>
            <a:r>
              <a:rPr lang="en-US"/>
              <a:t>Example:</a:t>
            </a:r>
            <a:br>
              <a:rPr lang="en-US"/>
            </a:br>
            <a:br>
              <a:rPr lang="en-US"/>
            </a:br>
            <a:r>
              <a:rPr lang="en-US">
                <a:latin typeface="Roboto Mono Medium"/>
                <a:ea typeface="Roboto Mono Medium"/>
                <a:cs typeface="Roboto Mono Medium"/>
                <a:sym typeface="Roboto Mono Medium"/>
              </a:rPr>
              <a:t>mynum = float( input('give me a number!') )</a:t>
            </a:r>
            <a:br>
              <a:rPr lang="en-US"/>
            </a:br>
            <a:br>
              <a:rPr lang="en-US"/>
            </a:b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Nested Function Flow of Execution</a:t>
            </a:r>
            <a:endParaRPr/>
          </a:p>
        </p:txBody>
      </p:sp>
      <p:pic>
        <p:nvPicPr>
          <p:cNvPr descr="A line of code showing how nested function calls work. The innermost function is a call to the &quot;input&quot; function, which is &quot;nested&quot; inside of a call to the &quot;float&quot; function.  The resulting value is then stored into a new variable named &quot;mynum&quot;" id="293" name="Google Shape;293;p41"/>
          <p:cNvPicPr preferRelativeResize="0"/>
          <p:nvPr>
            <p:ph idx="1" type="body"/>
          </p:nvPr>
        </p:nvPicPr>
        <p:blipFill rotWithShape="1">
          <a:blip r:embed="rId3">
            <a:alphaModFix/>
          </a:blip>
          <a:srcRect b="0" l="0" r="0" t="0"/>
          <a:stretch/>
        </p:blipFill>
        <p:spPr>
          <a:xfrm>
            <a:off x="793750" y="1931194"/>
            <a:ext cx="7556500" cy="41402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Average Calculator</a:t>
            </a:r>
            <a:endParaRPr/>
          </a:p>
        </p:txBody>
      </p:sp>
      <p:sp>
        <p:nvSpPr>
          <p:cNvPr id="300" name="Google Shape;300;p4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program that asks the user for their name</a:t>
            </a:r>
            <a:endParaRPr/>
          </a:p>
          <a:p>
            <a:pPr indent="-171450" lvl="0" marL="171450" rtl="0" algn="l">
              <a:lnSpc>
                <a:spcPct val="90000"/>
              </a:lnSpc>
              <a:spcBef>
                <a:spcPts val="750"/>
              </a:spcBef>
              <a:spcAft>
                <a:spcPts val="0"/>
              </a:spcAft>
              <a:buClr>
                <a:schemeClr val="dk1"/>
              </a:buClr>
              <a:buSzPts val="2100"/>
              <a:buChar char="•"/>
            </a:pPr>
            <a:r>
              <a:rPr lang="en-US"/>
              <a:t>Next, ask the user for 3 test scores</a:t>
            </a:r>
            <a:endParaRPr/>
          </a:p>
          <a:p>
            <a:pPr indent="-171450" lvl="0" marL="171450" rtl="0" algn="l">
              <a:lnSpc>
                <a:spcPct val="90000"/>
              </a:lnSpc>
              <a:spcBef>
                <a:spcPts val="750"/>
              </a:spcBef>
              <a:spcAft>
                <a:spcPts val="0"/>
              </a:spcAft>
              <a:buClr>
                <a:schemeClr val="dk1"/>
              </a:buClr>
              <a:buSzPts val="2100"/>
              <a:buChar char="•"/>
            </a:pPr>
            <a:r>
              <a:rPr lang="en-US"/>
              <a:t>Compute the average test score and print it back to the user.  For example:</a:t>
            </a:r>
            <a:br>
              <a:rPr lang="en-US"/>
            </a:br>
            <a:br>
              <a:rPr lang="en-US">
                <a:latin typeface="Courier"/>
                <a:ea typeface="Courier"/>
                <a:cs typeface="Courier"/>
                <a:sym typeface="Courier"/>
              </a:rPr>
            </a:br>
            <a:r>
              <a:rPr lang="en-US">
                <a:latin typeface="Roboto Mono Medium"/>
                <a:ea typeface="Roboto Mono Medium"/>
                <a:cs typeface="Roboto Mono Medium"/>
                <a:sym typeface="Roboto Mono Medium"/>
              </a:rPr>
              <a:t>Enter your name:  Pikachu</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Test 1: 100</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Test 2: 90</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Test 3: 80</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Thanks Pikachu! Your average score is: 90.0</a:t>
            </a:r>
            <a:endParaRPr>
              <a:latin typeface="Roboto Mono Medium"/>
              <a:ea typeface="Roboto Mono Medium"/>
              <a:cs typeface="Roboto Mono Medium"/>
              <a:sym typeface="Roboto Mon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Data Types in Python</a:t>
            </a:r>
            <a:endParaRPr/>
          </a:p>
        </p:txBody>
      </p:sp>
      <p:sp>
        <p:nvSpPr>
          <p:cNvPr id="110" name="Google Shape;110;p1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Variables in a programming language consist of three components:</a:t>
            </a:r>
            <a:endParaRPr/>
          </a:p>
          <a:p>
            <a:pPr indent="-171450" lvl="1" marL="514350" rtl="0" algn="l">
              <a:lnSpc>
                <a:spcPct val="90000"/>
              </a:lnSpc>
              <a:spcBef>
                <a:spcPts val="375"/>
              </a:spcBef>
              <a:spcAft>
                <a:spcPts val="0"/>
              </a:spcAft>
              <a:buClr>
                <a:schemeClr val="dk1"/>
              </a:buClr>
              <a:buSzPts val="1800"/>
              <a:buChar char="•"/>
            </a:pPr>
            <a:r>
              <a:rPr lang="en-US"/>
              <a:t>An identifier (i.e the variable name)</a:t>
            </a:r>
            <a:endParaRPr/>
          </a:p>
          <a:p>
            <a:pPr indent="-171450" lvl="1" marL="514350" rtl="0" algn="l">
              <a:lnSpc>
                <a:spcPct val="90000"/>
              </a:lnSpc>
              <a:spcBef>
                <a:spcPts val="375"/>
              </a:spcBef>
              <a:spcAft>
                <a:spcPts val="0"/>
              </a:spcAft>
              <a:buClr>
                <a:schemeClr val="dk1"/>
              </a:buClr>
              <a:buSzPts val="1800"/>
              <a:buChar char="•"/>
            </a:pPr>
            <a:r>
              <a:rPr lang="en-US"/>
              <a:t>A value (i.e. the item being stored)</a:t>
            </a:r>
            <a:endParaRPr/>
          </a:p>
          <a:p>
            <a:pPr indent="-171450" lvl="1" marL="514350" rtl="0" algn="l">
              <a:lnSpc>
                <a:spcPct val="90000"/>
              </a:lnSpc>
              <a:spcBef>
                <a:spcPts val="375"/>
              </a:spcBef>
              <a:spcAft>
                <a:spcPts val="0"/>
              </a:spcAft>
              <a:buClr>
                <a:schemeClr val="dk1"/>
              </a:buClr>
              <a:buSzPts val="1800"/>
              <a:buChar char="•"/>
            </a:pPr>
            <a:r>
              <a:rPr lang="en-US"/>
              <a:t>A data type (i.e. what kind of data is being stored)</a:t>
            </a:r>
            <a:endParaRPr/>
          </a:p>
          <a:p>
            <a:pPr indent="-171450" lvl="0" marL="171450" rtl="0" algn="l">
              <a:lnSpc>
                <a:spcPct val="90000"/>
              </a:lnSpc>
              <a:spcBef>
                <a:spcPts val="750"/>
              </a:spcBef>
              <a:spcAft>
                <a:spcPts val="0"/>
              </a:spcAft>
              <a:buClr>
                <a:schemeClr val="dk1"/>
              </a:buClr>
              <a:buSzPts val="2100"/>
              <a:buChar char="•"/>
            </a:pPr>
            <a:r>
              <a:rPr lang="en-US"/>
              <a:t>Python needs to know how to set aside memory in your computer based on what kind of information you want to store</a:t>
            </a:r>
            <a:endParaRPr/>
          </a:p>
          <a:p>
            <a:pPr indent="-171450" lvl="0" marL="171450" rtl="0" algn="l">
              <a:lnSpc>
                <a:spcPct val="90000"/>
              </a:lnSpc>
              <a:spcBef>
                <a:spcPts val="750"/>
              </a:spcBef>
              <a:spcAft>
                <a:spcPts val="0"/>
              </a:spcAft>
              <a:buClr>
                <a:schemeClr val="dk1"/>
              </a:buClr>
              <a:buSzPts val="2100"/>
              <a:buChar char="•"/>
            </a:pPr>
            <a:r>
              <a:rPr lang="en-US"/>
              <a:t>There are three basic types of data that we will be working with during the first half of the term</a:t>
            </a:r>
            <a:endParaRPr/>
          </a:p>
          <a:p>
            <a:pPr indent="-171450" lvl="1" marL="514350" rtl="0" algn="l">
              <a:lnSpc>
                <a:spcPct val="90000"/>
              </a:lnSpc>
              <a:spcBef>
                <a:spcPts val="375"/>
              </a:spcBef>
              <a:spcAft>
                <a:spcPts val="0"/>
              </a:spcAft>
              <a:buClr>
                <a:schemeClr val="dk1"/>
              </a:buClr>
              <a:buSzPts val="1800"/>
              <a:buChar char="•"/>
            </a:pPr>
            <a:r>
              <a:rPr lang="en-US"/>
              <a:t>Strings (character-based data)</a:t>
            </a:r>
            <a:endParaRPr/>
          </a:p>
          <a:p>
            <a:pPr indent="-171450" lvl="1" marL="514350" rtl="0" algn="l">
              <a:lnSpc>
                <a:spcPct val="90000"/>
              </a:lnSpc>
              <a:spcBef>
                <a:spcPts val="375"/>
              </a:spcBef>
              <a:spcAft>
                <a:spcPts val="0"/>
              </a:spcAft>
              <a:buClr>
                <a:schemeClr val="dk1"/>
              </a:buClr>
              <a:buSzPts val="1800"/>
              <a:buChar char="•"/>
            </a:pPr>
            <a:r>
              <a:rPr lang="en-US"/>
              <a:t>Numbers</a:t>
            </a:r>
            <a:endParaRPr/>
          </a:p>
          <a:p>
            <a:pPr indent="-171450" lvl="1" marL="514350" rtl="0" algn="l">
              <a:lnSpc>
                <a:spcPct val="90000"/>
              </a:lnSpc>
              <a:spcBef>
                <a:spcPts val="375"/>
              </a:spcBef>
              <a:spcAft>
                <a:spcPts val="0"/>
              </a:spcAft>
              <a:buClr>
                <a:schemeClr val="dk1"/>
              </a:buClr>
              <a:buSzPts val="1800"/>
              <a:buChar char="•"/>
            </a:pPr>
            <a:r>
              <a:rPr lang="en-US"/>
              <a:t>Logical Values (True / False)</a:t>
            </a:r>
            <a:endParaRPr/>
          </a:p>
          <a:p>
            <a:pPr indent="-171450" lvl="2" marL="857250" rtl="0" algn="l">
              <a:lnSpc>
                <a:spcPct val="90000"/>
              </a:lnSpc>
              <a:spcBef>
                <a:spcPts val="375"/>
              </a:spcBef>
              <a:spcAft>
                <a:spcPts val="0"/>
              </a:spcAft>
              <a:buClr>
                <a:schemeClr val="dk1"/>
              </a:buClr>
              <a:buSzPts val="15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 Subway Ride Calculator</a:t>
            </a:r>
            <a:endParaRPr/>
          </a:p>
        </p:txBody>
      </p:sp>
      <p:sp>
        <p:nvSpPr>
          <p:cNvPr id="307" name="Google Shape;307;p43"/>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program that asks the user for the value of their current Metro card</a:t>
            </a:r>
            <a:endParaRPr/>
          </a:p>
          <a:p>
            <a:pPr indent="-171450" lvl="0" marL="171450" rtl="0" algn="l">
              <a:lnSpc>
                <a:spcPct val="90000"/>
              </a:lnSpc>
              <a:spcBef>
                <a:spcPts val="750"/>
              </a:spcBef>
              <a:spcAft>
                <a:spcPts val="0"/>
              </a:spcAft>
              <a:buClr>
                <a:schemeClr val="dk1"/>
              </a:buClr>
              <a:buSzPts val="2100"/>
              <a:buChar char="•"/>
            </a:pPr>
            <a:r>
              <a:rPr lang="en-US"/>
              <a:t>Compute how many rides they have left on their card.  Only provide whole number results (i.e. you cannot have 3.5 rides left on a card)</a:t>
            </a:r>
            <a:endParaRPr/>
          </a:p>
        </p:txBody>
      </p:sp>
      <p:pic>
        <p:nvPicPr>
          <p:cNvPr descr="A MTA metro card being swiped at a turnstyle" id="308" name="Google Shape;308;p43"/>
          <p:cNvPicPr preferRelativeResize="0"/>
          <p:nvPr>
            <p:ph idx="2" type="body"/>
          </p:nvPr>
        </p:nvPicPr>
        <p:blipFill rotWithShape="1">
          <a:blip r:embed="rId3">
            <a:alphaModFix/>
          </a:blip>
          <a:srcRect b="-39051" l="0" r="0" t="-39052"/>
          <a:stretch/>
        </p:blipFill>
        <p:spPr>
          <a:xfrm>
            <a:off x="4399878" y="1211108"/>
            <a:ext cx="3657600" cy="41402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 Coins</a:t>
            </a:r>
            <a:endParaRPr/>
          </a:p>
        </p:txBody>
      </p:sp>
      <p:sp>
        <p:nvSpPr>
          <p:cNvPr id="315" name="Google Shape;315;p44"/>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program that asks the user for a number of pennies, nickels, dimes and quarters</a:t>
            </a:r>
            <a:endParaRPr/>
          </a:p>
          <a:p>
            <a:pPr indent="-171450" lvl="0" marL="171450" rtl="0" algn="l">
              <a:lnSpc>
                <a:spcPct val="90000"/>
              </a:lnSpc>
              <a:spcBef>
                <a:spcPts val="750"/>
              </a:spcBef>
              <a:spcAft>
                <a:spcPts val="0"/>
              </a:spcAft>
              <a:buClr>
                <a:schemeClr val="dk1"/>
              </a:buClr>
              <a:buSzPts val="2100"/>
              <a:buChar char="•"/>
            </a:pPr>
            <a:r>
              <a:rPr lang="en-US"/>
              <a:t>Calculate the total amount of money that the user has and print it out</a:t>
            </a:r>
            <a:endParaRPr/>
          </a:p>
        </p:txBody>
      </p:sp>
      <p:pic>
        <p:nvPicPr>
          <p:cNvPr descr="A group of US coins: Quarter, half dollar, silver dollar, dime, nickel and penny" id="316" name="Google Shape;316;p44"/>
          <p:cNvPicPr preferRelativeResize="0"/>
          <p:nvPr>
            <p:ph idx="2" type="body"/>
          </p:nvPr>
        </p:nvPicPr>
        <p:blipFill rotWithShape="1">
          <a:blip r:embed="rId3">
            <a:alphaModFix/>
          </a:blip>
          <a:srcRect b="0" l="0" r="0" t="0"/>
          <a:stretch/>
        </p:blipFill>
        <p:spPr>
          <a:xfrm>
            <a:off x="4629150" y="2396934"/>
            <a:ext cx="3886200" cy="32087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Why does this happen?</a:t>
            </a:r>
            <a:endParaRPr/>
          </a:p>
        </p:txBody>
      </p:sp>
      <p:sp>
        <p:nvSpPr>
          <p:cNvPr id="323" name="Google Shape;323;p4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Just for fun, try executing this code:</a:t>
            </a:r>
            <a:br>
              <a:rPr lang="en-US"/>
            </a:br>
            <a:br>
              <a:rPr lang="en-US"/>
            </a:br>
            <a:r>
              <a:rPr lang="en-US">
                <a:latin typeface="Roboto Mono Medium"/>
                <a:ea typeface="Roboto Mono Medium"/>
                <a:cs typeface="Roboto Mono Medium"/>
                <a:sym typeface="Roboto Mono Medium"/>
              </a:rPr>
              <a:t>x = 0.1 + 0.2</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print(x)</a:t>
            </a:r>
            <a:br>
              <a:rPr lang="en-US"/>
            </a:br>
            <a:endParaRPr/>
          </a:p>
          <a:p>
            <a:pPr indent="-171450" lvl="0" marL="171450" rtl="0" algn="l">
              <a:lnSpc>
                <a:spcPct val="90000"/>
              </a:lnSpc>
              <a:spcBef>
                <a:spcPts val="0"/>
              </a:spcBef>
              <a:spcAft>
                <a:spcPts val="0"/>
              </a:spcAft>
              <a:buClr>
                <a:schemeClr val="dk1"/>
              </a:buClr>
              <a:buSzPts val="2100"/>
              <a:buChar char="•"/>
            </a:pPr>
            <a:r>
              <a:rPr lang="en-US"/>
              <a:t>One would expect the answer to be 0.3, right?  But when you run the code above you actually get some very strange output:</a:t>
            </a:r>
            <a:br>
              <a:rPr lang="en-US"/>
            </a:br>
            <a:br>
              <a:rPr lang="en-US"/>
            </a:br>
            <a:r>
              <a:rPr lang="en-US">
                <a:latin typeface="Roboto Mono Medium"/>
                <a:ea typeface="Roboto Mono Medium"/>
                <a:cs typeface="Roboto Mono Medium"/>
                <a:sym typeface="Roboto Mono Medium"/>
              </a:rPr>
              <a:t>0.30000000000000004</a:t>
            </a:r>
            <a:endParaRPr>
              <a:latin typeface="Roboto Mono Medium"/>
              <a:ea typeface="Roboto Mono Medium"/>
              <a:cs typeface="Roboto Mono Medium"/>
              <a:sym typeface="Roboto Mono Medium"/>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Floating Point Inaccuracies</a:t>
            </a:r>
            <a:endParaRPr/>
          </a:p>
        </p:txBody>
      </p:sp>
      <p:sp>
        <p:nvSpPr>
          <p:cNvPr id="330" name="Google Shape;330;p4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The issue here is that not all fractional numbers can be represented in the base 2 number system. This actually isn't anything you haven't seen before – for example, compute the answer to this expression in your head:</a:t>
            </a:r>
            <a:br>
              <a:rPr lang="en-US"/>
            </a:br>
            <a:br>
              <a:rPr lang="en-US"/>
            </a:br>
            <a:r>
              <a:rPr lang="en-US">
                <a:latin typeface="Roboto Mono Medium"/>
                <a:ea typeface="Roboto Mono Medium"/>
                <a:cs typeface="Roboto Mono Medium"/>
                <a:sym typeface="Roboto Mono Medium"/>
              </a:rPr>
              <a:t>1/3</a:t>
            </a:r>
            <a:br>
              <a:rPr b="1" lang="en-US"/>
            </a:br>
            <a:endParaRPr b="1"/>
          </a:p>
          <a:p>
            <a:pPr indent="-171450" lvl="0" marL="171450" rtl="0" algn="l">
              <a:lnSpc>
                <a:spcPct val="90000"/>
              </a:lnSpc>
              <a:spcBef>
                <a:spcPts val="750"/>
              </a:spcBef>
              <a:spcAft>
                <a:spcPts val="0"/>
              </a:spcAft>
              <a:buClr>
                <a:schemeClr val="dk1"/>
              </a:buClr>
              <a:buSzPts val="2100"/>
              <a:buChar char="•"/>
            </a:pPr>
            <a:r>
              <a:rPr lang="en-US"/>
              <a:t>The resulting answer is repeating decimal number (0.333333 ). In order to represent this value we would need an infinite # of digits. </a:t>
            </a:r>
            <a:endParaRPr/>
          </a:p>
          <a:p>
            <a:pPr indent="-171450" lvl="0" marL="171450" rtl="0" algn="l">
              <a:lnSpc>
                <a:spcPct val="90000"/>
              </a:lnSpc>
              <a:spcBef>
                <a:spcPts val="750"/>
              </a:spcBef>
              <a:spcAft>
                <a:spcPts val="0"/>
              </a:spcAft>
              <a:buClr>
                <a:schemeClr val="dk1"/>
              </a:buClr>
              <a:buSzPts val="2100"/>
              <a:buChar char="•"/>
            </a:pPr>
            <a:r>
              <a:rPr lang="en-US"/>
              <a:t>The same issue occurs in binary, which is why Python sometimes yields odd results for floating point expressions. A rounding error often gets introduced.</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Algorithm for Converting from Decimal to Binary</a:t>
            </a:r>
            <a:endParaRPr/>
          </a:p>
        </p:txBody>
      </p:sp>
      <p:sp>
        <p:nvSpPr>
          <p:cNvPr id="337" name="Google Shape;337;p4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0.1 is a repeating decimal point number in binary:</a:t>
            </a:r>
            <a:br>
              <a:rPr lang="en-US"/>
            </a:br>
            <a:br>
              <a:rPr lang="en-US"/>
            </a:br>
            <a:r>
              <a:rPr lang="en-US"/>
              <a:t>0.1D = 0.00011001100110011001100110011 … B</a:t>
            </a:r>
            <a:endParaRPr/>
          </a:p>
          <a:p>
            <a:pPr indent="-171450" lvl="0" marL="171450" rtl="0" algn="l">
              <a:lnSpc>
                <a:spcPct val="90000"/>
              </a:lnSpc>
              <a:spcBef>
                <a:spcPts val="750"/>
              </a:spcBef>
              <a:spcAft>
                <a:spcPts val="0"/>
              </a:spcAft>
              <a:buClr>
                <a:schemeClr val="dk1"/>
              </a:buClr>
              <a:buSzPts val="2100"/>
              <a:buChar char="•"/>
            </a:pPr>
            <a:r>
              <a:rPr lang="en-US"/>
              <a:t>The process of converting from decimal fraction to a binary fraction is as follows:</a:t>
            </a:r>
            <a:endParaRPr/>
          </a:p>
          <a:p>
            <a:pPr indent="-171450" lvl="1" marL="514350" rtl="0" algn="l">
              <a:lnSpc>
                <a:spcPct val="90000"/>
              </a:lnSpc>
              <a:spcBef>
                <a:spcPts val="375"/>
              </a:spcBef>
              <a:spcAft>
                <a:spcPts val="0"/>
              </a:spcAft>
              <a:buClr>
                <a:schemeClr val="dk1"/>
              </a:buClr>
              <a:buSzPts val="1800"/>
              <a:buChar char="•"/>
            </a:pPr>
            <a:r>
              <a:rPr lang="en-US"/>
              <a:t>Multiply the # by 2</a:t>
            </a:r>
            <a:endParaRPr/>
          </a:p>
          <a:p>
            <a:pPr indent="-171450" lvl="1" marL="514350" rtl="0" algn="l">
              <a:lnSpc>
                <a:spcPct val="90000"/>
              </a:lnSpc>
              <a:spcBef>
                <a:spcPts val="375"/>
              </a:spcBef>
              <a:spcAft>
                <a:spcPts val="0"/>
              </a:spcAft>
              <a:buClr>
                <a:schemeClr val="dk1"/>
              </a:buClr>
              <a:buSzPts val="1800"/>
              <a:buChar char="•"/>
            </a:pPr>
            <a:r>
              <a:rPr lang="en-US"/>
              <a:t>If there is a 0 to the LEFT of the decimal point, write down a 0</a:t>
            </a:r>
            <a:endParaRPr/>
          </a:p>
          <a:p>
            <a:pPr indent="-171450" lvl="1" marL="514350" rtl="0" algn="l">
              <a:lnSpc>
                <a:spcPct val="90000"/>
              </a:lnSpc>
              <a:spcBef>
                <a:spcPts val="375"/>
              </a:spcBef>
              <a:spcAft>
                <a:spcPts val="0"/>
              </a:spcAft>
              <a:buClr>
                <a:schemeClr val="dk1"/>
              </a:buClr>
              <a:buSzPts val="1800"/>
              <a:buChar char="•"/>
            </a:pPr>
            <a:r>
              <a:rPr lang="en-US"/>
              <a:t>If there is a 1 to the LEFT of the decimal point, write down a 1</a:t>
            </a:r>
            <a:endParaRPr/>
          </a:p>
          <a:p>
            <a:pPr indent="-171450" lvl="1" marL="514350" rtl="0" algn="l">
              <a:lnSpc>
                <a:spcPct val="90000"/>
              </a:lnSpc>
              <a:spcBef>
                <a:spcPts val="375"/>
              </a:spcBef>
              <a:spcAft>
                <a:spcPts val="0"/>
              </a:spcAft>
              <a:buClr>
                <a:schemeClr val="dk1"/>
              </a:buClr>
              <a:buSzPts val="1800"/>
              <a:buChar char="•"/>
            </a:pPr>
            <a:r>
              <a:rPr lang="en-US"/>
              <a:t>Throw away the number to the left of the decimal point</a:t>
            </a:r>
            <a:endParaRPr/>
          </a:p>
          <a:p>
            <a:pPr indent="-171450" lvl="1" marL="514350" rtl="0" algn="l">
              <a:lnSpc>
                <a:spcPct val="90000"/>
              </a:lnSpc>
              <a:spcBef>
                <a:spcPts val="375"/>
              </a:spcBef>
              <a:spcAft>
                <a:spcPts val="0"/>
              </a:spcAft>
              <a:buClr>
                <a:schemeClr val="dk1"/>
              </a:buClr>
              <a:buSzPts val="1800"/>
              <a:buChar char="•"/>
            </a:pPr>
            <a:r>
              <a:rPr lang="en-US"/>
              <a:t>Repeat the process until the number is 0.0</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Sample Conversion from Decimal to Binary</a:t>
            </a:r>
            <a:endParaRPr/>
          </a:p>
        </p:txBody>
      </p:sp>
      <p:sp>
        <p:nvSpPr>
          <p:cNvPr id="344" name="Google Shape;344;p48"/>
          <p:cNvSpPr txBox="1"/>
          <p:nvPr>
            <p:ph idx="1" type="body"/>
          </p:nvPr>
        </p:nvSpPr>
        <p:spPr>
          <a:xfrm>
            <a:off x="498518" y="1985962"/>
            <a:ext cx="3657600" cy="465459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100"/>
              <a:buNone/>
            </a:pPr>
            <a:r>
              <a:rPr lang="en-US"/>
              <a:t>0.1 x 2 = 0.2</a:t>
            </a:r>
            <a:endParaRPr/>
          </a:p>
          <a:p>
            <a:pPr indent="0" lvl="0" marL="0" rtl="0" algn="l">
              <a:lnSpc>
                <a:spcPct val="90000"/>
              </a:lnSpc>
              <a:spcBef>
                <a:spcPts val="750"/>
              </a:spcBef>
              <a:spcAft>
                <a:spcPts val="0"/>
              </a:spcAft>
              <a:buClr>
                <a:schemeClr val="dk1"/>
              </a:buClr>
              <a:buSzPts val="2100"/>
              <a:buNone/>
            </a:pPr>
            <a:r>
              <a:rPr lang="en-US"/>
              <a:t>0.2 x 2 = 0.4</a:t>
            </a:r>
            <a:endParaRPr/>
          </a:p>
          <a:p>
            <a:pPr indent="0" lvl="0" marL="0" rtl="0" algn="l">
              <a:lnSpc>
                <a:spcPct val="90000"/>
              </a:lnSpc>
              <a:spcBef>
                <a:spcPts val="750"/>
              </a:spcBef>
              <a:spcAft>
                <a:spcPts val="0"/>
              </a:spcAft>
              <a:buClr>
                <a:schemeClr val="dk1"/>
              </a:buClr>
              <a:buSzPts val="2100"/>
              <a:buNone/>
            </a:pPr>
            <a:r>
              <a:rPr lang="en-US"/>
              <a:t>0.4 x 2 = 0.8</a:t>
            </a:r>
            <a:endParaRPr/>
          </a:p>
          <a:p>
            <a:pPr indent="0" lvl="0" marL="0" rtl="0" algn="l">
              <a:lnSpc>
                <a:spcPct val="90000"/>
              </a:lnSpc>
              <a:spcBef>
                <a:spcPts val="750"/>
              </a:spcBef>
              <a:spcAft>
                <a:spcPts val="0"/>
              </a:spcAft>
              <a:buClr>
                <a:schemeClr val="dk1"/>
              </a:buClr>
              <a:buSzPts val="2100"/>
              <a:buNone/>
            </a:pPr>
            <a:r>
              <a:rPr lang="en-US"/>
              <a:t>0.8 x 2 = 1.6</a:t>
            </a:r>
            <a:endParaRPr/>
          </a:p>
          <a:p>
            <a:pPr indent="0" lvl="0" marL="0" rtl="0" algn="l">
              <a:lnSpc>
                <a:spcPct val="90000"/>
              </a:lnSpc>
              <a:spcBef>
                <a:spcPts val="750"/>
              </a:spcBef>
              <a:spcAft>
                <a:spcPts val="0"/>
              </a:spcAft>
              <a:buClr>
                <a:schemeClr val="dk1"/>
              </a:buClr>
              <a:buSzPts val="2100"/>
              <a:buNone/>
            </a:pPr>
            <a:r>
              <a:rPr lang="en-US"/>
              <a:t>0.6 x 2 = 1.2</a:t>
            </a:r>
            <a:endParaRPr/>
          </a:p>
          <a:p>
            <a:pPr indent="0" lvl="0" marL="0" rtl="0" algn="l">
              <a:lnSpc>
                <a:spcPct val="90000"/>
              </a:lnSpc>
              <a:spcBef>
                <a:spcPts val="750"/>
              </a:spcBef>
              <a:spcAft>
                <a:spcPts val="0"/>
              </a:spcAft>
              <a:buClr>
                <a:schemeClr val="dk1"/>
              </a:buClr>
              <a:buSzPts val="2100"/>
              <a:buNone/>
            </a:pPr>
            <a:r>
              <a:rPr lang="en-US"/>
              <a:t>0.2 x 2 = 0.4</a:t>
            </a:r>
            <a:endParaRPr/>
          </a:p>
          <a:p>
            <a:pPr indent="0" lvl="0" marL="0" rtl="0" algn="l">
              <a:lnSpc>
                <a:spcPct val="90000"/>
              </a:lnSpc>
              <a:spcBef>
                <a:spcPts val="750"/>
              </a:spcBef>
              <a:spcAft>
                <a:spcPts val="0"/>
              </a:spcAft>
              <a:buClr>
                <a:schemeClr val="dk1"/>
              </a:buClr>
              <a:buSzPts val="2100"/>
              <a:buNone/>
            </a:pPr>
            <a:r>
              <a:rPr lang="en-US"/>
              <a:t>0.4 x 2 = 0.8</a:t>
            </a:r>
            <a:endParaRPr/>
          </a:p>
          <a:p>
            <a:pPr indent="0" lvl="0" marL="0" rtl="0" algn="l">
              <a:lnSpc>
                <a:spcPct val="90000"/>
              </a:lnSpc>
              <a:spcBef>
                <a:spcPts val="750"/>
              </a:spcBef>
              <a:spcAft>
                <a:spcPts val="0"/>
              </a:spcAft>
              <a:buClr>
                <a:schemeClr val="dk1"/>
              </a:buClr>
              <a:buSzPts val="2100"/>
              <a:buNone/>
            </a:pPr>
            <a:r>
              <a:rPr lang="en-US"/>
              <a:t>0.8 x 2 = 1.6</a:t>
            </a:r>
            <a:endParaRPr/>
          </a:p>
          <a:p>
            <a:pPr indent="0" lvl="0" marL="0" rtl="0" algn="l">
              <a:lnSpc>
                <a:spcPct val="90000"/>
              </a:lnSpc>
              <a:spcBef>
                <a:spcPts val="750"/>
              </a:spcBef>
              <a:spcAft>
                <a:spcPts val="0"/>
              </a:spcAft>
              <a:buClr>
                <a:schemeClr val="dk1"/>
              </a:buClr>
              <a:buSzPts val="2100"/>
              <a:buNone/>
            </a:pPr>
            <a:r>
              <a:rPr lang="en-US"/>
              <a:t>0.6 x 2 = 1.2</a:t>
            </a:r>
            <a:endParaRPr/>
          </a:p>
        </p:txBody>
      </p:sp>
      <p:sp>
        <p:nvSpPr>
          <p:cNvPr id="345" name="Google Shape;345;p48"/>
          <p:cNvSpPr txBox="1"/>
          <p:nvPr>
            <p:ph idx="2" type="body"/>
          </p:nvPr>
        </p:nvSpPr>
        <p:spPr>
          <a:xfrm>
            <a:off x="4399878" y="1985963"/>
            <a:ext cx="3657600" cy="465459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100"/>
              <a:buNone/>
            </a:pPr>
            <a:r>
              <a:rPr lang="en-US"/>
              <a:t>.0</a:t>
            </a:r>
            <a:endParaRPr/>
          </a:p>
          <a:p>
            <a:pPr indent="0" lvl="0" marL="0" rtl="0" algn="l">
              <a:lnSpc>
                <a:spcPct val="90000"/>
              </a:lnSpc>
              <a:spcBef>
                <a:spcPts val="750"/>
              </a:spcBef>
              <a:spcAft>
                <a:spcPts val="0"/>
              </a:spcAft>
              <a:buClr>
                <a:schemeClr val="dk1"/>
              </a:buClr>
              <a:buSzPts val="2100"/>
              <a:buNone/>
            </a:pPr>
            <a:r>
              <a:rPr lang="en-US"/>
              <a:t>.00</a:t>
            </a:r>
            <a:endParaRPr/>
          </a:p>
          <a:p>
            <a:pPr indent="0" lvl="0" marL="0" rtl="0" algn="l">
              <a:lnSpc>
                <a:spcPct val="90000"/>
              </a:lnSpc>
              <a:spcBef>
                <a:spcPts val="750"/>
              </a:spcBef>
              <a:spcAft>
                <a:spcPts val="0"/>
              </a:spcAft>
              <a:buClr>
                <a:schemeClr val="dk1"/>
              </a:buClr>
              <a:buSzPts val="2100"/>
              <a:buNone/>
            </a:pPr>
            <a:r>
              <a:rPr lang="en-US"/>
              <a:t>.000</a:t>
            </a:r>
            <a:endParaRPr/>
          </a:p>
          <a:p>
            <a:pPr indent="0" lvl="0" marL="0" rtl="0" algn="l">
              <a:lnSpc>
                <a:spcPct val="90000"/>
              </a:lnSpc>
              <a:spcBef>
                <a:spcPts val="750"/>
              </a:spcBef>
              <a:spcAft>
                <a:spcPts val="0"/>
              </a:spcAft>
              <a:buClr>
                <a:schemeClr val="dk1"/>
              </a:buClr>
              <a:buSzPts val="2100"/>
              <a:buNone/>
            </a:pPr>
            <a:r>
              <a:rPr lang="en-US"/>
              <a:t>.0001</a:t>
            </a:r>
            <a:endParaRPr/>
          </a:p>
          <a:p>
            <a:pPr indent="0" lvl="0" marL="0" rtl="0" algn="l">
              <a:lnSpc>
                <a:spcPct val="90000"/>
              </a:lnSpc>
              <a:spcBef>
                <a:spcPts val="750"/>
              </a:spcBef>
              <a:spcAft>
                <a:spcPts val="0"/>
              </a:spcAft>
              <a:buClr>
                <a:schemeClr val="dk1"/>
              </a:buClr>
              <a:buSzPts val="2100"/>
              <a:buNone/>
            </a:pPr>
            <a:r>
              <a:rPr lang="en-US"/>
              <a:t>.00011</a:t>
            </a:r>
            <a:endParaRPr/>
          </a:p>
          <a:p>
            <a:pPr indent="0" lvl="0" marL="0" rtl="0" algn="l">
              <a:lnSpc>
                <a:spcPct val="90000"/>
              </a:lnSpc>
              <a:spcBef>
                <a:spcPts val="750"/>
              </a:spcBef>
              <a:spcAft>
                <a:spcPts val="0"/>
              </a:spcAft>
              <a:buClr>
                <a:schemeClr val="dk1"/>
              </a:buClr>
              <a:buSzPts val="2100"/>
              <a:buNone/>
            </a:pPr>
            <a:r>
              <a:rPr lang="en-US"/>
              <a:t>.000110</a:t>
            </a:r>
            <a:endParaRPr/>
          </a:p>
          <a:p>
            <a:pPr indent="0" lvl="0" marL="0" rtl="0" algn="l">
              <a:lnSpc>
                <a:spcPct val="90000"/>
              </a:lnSpc>
              <a:spcBef>
                <a:spcPts val="750"/>
              </a:spcBef>
              <a:spcAft>
                <a:spcPts val="0"/>
              </a:spcAft>
              <a:buClr>
                <a:schemeClr val="dk1"/>
              </a:buClr>
              <a:buSzPts val="2100"/>
              <a:buNone/>
            </a:pPr>
            <a:r>
              <a:rPr lang="en-US"/>
              <a:t>.0001100</a:t>
            </a:r>
            <a:endParaRPr/>
          </a:p>
          <a:p>
            <a:pPr indent="0" lvl="0" marL="0" rtl="0" algn="l">
              <a:lnSpc>
                <a:spcPct val="90000"/>
              </a:lnSpc>
              <a:spcBef>
                <a:spcPts val="750"/>
              </a:spcBef>
              <a:spcAft>
                <a:spcPts val="0"/>
              </a:spcAft>
              <a:buClr>
                <a:schemeClr val="dk1"/>
              </a:buClr>
              <a:buSzPts val="2100"/>
              <a:buNone/>
            </a:pPr>
            <a:r>
              <a:rPr lang="en-US"/>
              <a:t>.00011001</a:t>
            </a:r>
            <a:endParaRPr/>
          </a:p>
          <a:p>
            <a:pPr indent="0" lvl="0" marL="0" rtl="0" algn="l">
              <a:lnSpc>
                <a:spcPct val="90000"/>
              </a:lnSpc>
              <a:spcBef>
                <a:spcPts val="750"/>
              </a:spcBef>
              <a:spcAft>
                <a:spcPts val="0"/>
              </a:spcAft>
              <a:buClr>
                <a:schemeClr val="dk1"/>
              </a:buClr>
              <a:buSzPts val="2100"/>
              <a:buNone/>
            </a:pPr>
            <a:r>
              <a:rPr lang="en-US"/>
              <a:t>.000110011</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9"/>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Errors, Bugs and Debugging</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The Software Error</a:t>
            </a:r>
            <a:endParaRPr/>
          </a:p>
        </p:txBody>
      </p:sp>
      <p:pic>
        <p:nvPicPr>
          <p:cNvPr descr="A painting of Ada Lovelace" id="358" name="Google Shape;358;p50"/>
          <p:cNvPicPr preferRelativeResize="0"/>
          <p:nvPr>
            <p:ph idx="1" type="body"/>
          </p:nvPr>
        </p:nvPicPr>
        <p:blipFill rotWithShape="1">
          <a:blip r:embed="rId3">
            <a:alphaModFix/>
          </a:blip>
          <a:srcRect b="0" l="0" r="0" t="0"/>
          <a:stretch/>
        </p:blipFill>
        <p:spPr>
          <a:xfrm>
            <a:off x="990133" y="1825625"/>
            <a:ext cx="3163233" cy="4351338"/>
          </a:xfrm>
          <a:prstGeom prst="rect">
            <a:avLst/>
          </a:prstGeom>
          <a:noFill/>
          <a:ln>
            <a:noFill/>
          </a:ln>
        </p:spPr>
      </p:pic>
      <p:sp>
        <p:nvSpPr>
          <p:cNvPr id="359" name="Google Shape;359;p5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t>"...an analyzing process must equally have been performed in order to furnish the Analytical Engine with the necessary operative data; and that herein may also lie a possible source of error. </a:t>
            </a:r>
            <a:r>
              <a:rPr b="1" lang="en-US"/>
              <a:t>Granted that the actual mechanism is unerring in its processes, the cards may give it wrong orders</a:t>
            </a:r>
            <a:r>
              <a:rPr lang="en-US"/>
              <a:t>."</a:t>
            </a:r>
            <a:endParaRPr/>
          </a:p>
          <a:p>
            <a:pPr indent="-171450" lvl="0" marL="171450" rtl="0" algn="l">
              <a:lnSpc>
                <a:spcPct val="90000"/>
              </a:lnSpc>
              <a:spcBef>
                <a:spcPts val="750"/>
              </a:spcBef>
              <a:spcAft>
                <a:spcPts val="0"/>
              </a:spcAft>
              <a:buClr>
                <a:schemeClr val="dk1"/>
              </a:buClr>
              <a:buSzPts val="2100"/>
              <a:buNone/>
            </a:pPr>
            <a:r>
              <a:rPr lang="en-US"/>
              <a:t>- Lady Augusta Ada King, Countess of Lovelace (1843)</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Mechanical Malfunctions</a:t>
            </a:r>
            <a:endParaRPr/>
          </a:p>
        </p:txBody>
      </p:sp>
      <p:sp>
        <p:nvSpPr>
          <p:cNvPr id="366" name="Google Shape;366;p5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t>"It has been just so in all of my inventions. The first step is an intuition, and comes with a burst, then difficulties arise—this thing gives out and [it is] then that '</a:t>
            </a:r>
            <a:r>
              <a:rPr b="1" lang="en-US"/>
              <a:t>Bugs</a:t>
            </a:r>
            <a:r>
              <a:rPr lang="en-US"/>
              <a:t>' — as such little faults and difficulties are called—show themselves and months of intense watching, study and labor are requisite before commercial success or failure is certainly reached."</a:t>
            </a:r>
            <a:endParaRPr/>
          </a:p>
          <a:p>
            <a:pPr indent="-171450" lvl="0" marL="171450" rtl="0" algn="l">
              <a:lnSpc>
                <a:spcPct val="90000"/>
              </a:lnSpc>
              <a:spcBef>
                <a:spcPts val="750"/>
              </a:spcBef>
              <a:spcAft>
                <a:spcPts val="0"/>
              </a:spcAft>
              <a:buClr>
                <a:schemeClr val="dk1"/>
              </a:buClr>
              <a:buSzPts val="2100"/>
              <a:buNone/>
            </a:pPr>
            <a:r>
              <a:rPr lang="en-US"/>
              <a:t>- Thomas Edison, 1878</a:t>
            </a:r>
            <a:endParaRPr/>
          </a:p>
        </p:txBody>
      </p:sp>
      <p:pic>
        <p:nvPicPr>
          <p:cNvPr descr="A portrait of Thomas Edison" id="367" name="Google Shape;367;p51"/>
          <p:cNvPicPr preferRelativeResize="0"/>
          <p:nvPr>
            <p:ph idx="2" type="body"/>
          </p:nvPr>
        </p:nvPicPr>
        <p:blipFill rotWithShape="1">
          <a:blip r:embed="rId3">
            <a:alphaModFix/>
          </a:blip>
          <a:srcRect b="0" l="0" r="0" t="0"/>
          <a:stretch/>
        </p:blipFill>
        <p:spPr>
          <a:xfrm>
            <a:off x="5257350" y="1941570"/>
            <a:ext cx="3258000" cy="4235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2"/>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"Debugging"</a:t>
            </a:r>
            <a:endParaRPr/>
          </a:p>
        </p:txBody>
      </p:sp>
      <p:pic>
        <p:nvPicPr>
          <p:cNvPr descr="A piece of graph paper with technical writing on it. At the bottom of the page is a moth (bug) taped to the piece of paper." id="374" name="Google Shape;374;p52"/>
          <p:cNvPicPr preferRelativeResize="0"/>
          <p:nvPr>
            <p:ph idx="1" type="body"/>
          </p:nvPr>
        </p:nvPicPr>
        <p:blipFill rotWithShape="1">
          <a:blip r:embed="rId3">
            <a:alphaModFix/>
          </a:blip>
          <a:srcRect b="0" l="0" r="0" t="0"/>
          <a:stretch/>
        </p:blipFill>
        <p:spPr>
          <a:xfrm>
            <a:off x="1808851" y="1825625"/>
            <a:ext cx="5526298" cy="4351338"/>
          </a:xfrm>
          <a:prstGeom prst="rect">
            <a:avLst/>
          </a:prstGeom>
          <a:noFill/>
          <a:ln>
            <a:noFill/>
          </a:ln>
        </p:spPr>
      </p:pic>
      <p:sp>
        <p:nvSpPr>
          <p:cNvPr id="375" name="Google Shape;375;p52"/>
          <p:cNvSpPr txBox="1"/>
          <p:nvPr>
            <p:ph idx="2" type="body"/>
          </p:nvPr>
        </p:nvSpPr>
        <p:spPr>
          <a:xfrm>
            <a:off x="498518" y="1129553"/>
            <a:ext cx="7558960" cy="774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accent3"/>
              </a:buClr>
              <a:buSzPts val="2400"/>
              <a:buNone/>
            </a:pPr>
            <a:r>
              <a:rPr lang="en-US">
                <a:solidFill>
                  <a:schemeClr val="dk1"/>
                </a:solidFill>
              </a:rPr>
              <a:t>1947, Harvard Mark II Computer</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Numeric Data Types</a:t>
            </a:r>
            <a:endParaRPr/>
          </a:p>
        </p:txBody>
      </p:sp>
      <p:sp>
        <p:nvSpPr>
          <p:cNvPr id="117" name="Google Shape;117;p1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Integers</a:t>
            </a:r>
            <a:endParaRPr/>
          </a:p>
          <a:p>
            <a:pPr indent="-171450" lvl="1" marL="514350" rtl="0" algn="l">
              <a:lnSpc>
                <a:spcPct val="90000"/>
              </a:lnSpc>
              <a:spcBef>
                <a:spcPts val="375"/>
              </a:spcBef>
              <a:spcAft>
                <a:spcPts val="0"/>
              </a:spcAft>
              <a:buClr>
                <a:schemeClr val="dk1"/>
              </a:buClr>
              <a:buSzPts val="1800"/>
              <a:buChar char="•"/>
            </a:pPr>
            <a:r>
              <a:rPr lang="en-US"/>
              <a:t>Whole numbers that do not contain a decimal point</a:t>
            </a:r>
            <a:endParaRPr/>
          </a:p>
          <a:p>
            <a:pPr indent="-171450" lvl="1" marL="514350" rtl="0" algn="l">
              <a:lnSpc>
                <a:spcPct val="90000"/>
              </a:lnSpc>
              <a:spcBef>
                <a:spcPts val="375"/>
              </a:spcBef>
              <a:spcAft>
                <a:spcPts val="0"/>
              </a:spcAft>
              <a:buClr>
                <a:schemeClr val="dk1"/>
              </a:buClr>
              <a:buSzPts val="1800"/>
              <a:buChar char="•"/>
            </a:pPr>
            <a:r>
              <a:rPr lang="en-US"/>
              <a:t>Abbreviated as "int" in Python</a:t>
            </a:r>
            <a:endParaRPr/>
          </a:p>
          <a:p>
            <a:pPr indent="-171450" lvl="1" marL="514350" rtl="0" algn="l">
              <a:lnSpc>
                <a:spcPct val="90000"/>
              </a:lnSpc>
              <a:spcBef>
                <a:spcPts val="375"/>
              </a:spcBef>
              <a:spcAft>
                <a:spcPts val="0"/>
              </a:spcAft>
              <a:buClr>
                <a:schemeClr val="dk1"/>
              </a:buClr>
              <a:buSzPts val="1800"/>
              <a:buChar char="•"/>
            </a:pPr>
            <a:r>
              <a:rPr lang="en-US"/>
              <a:t>Example:  5, -5, 100, 10032</a:t>
            </a:r>
            <a:endParaRPr/>
          </a:p>
          <a:p>
            <a:pPr indent="-171450" lvl="0" marL="171450" rtl="0" algn="l">
              <a:lnSpc>
                <a:spcPct val="90000"/>
              </a:lnSpc>
              <a:spcBef>
                <a:spcPts val="750"/>
              </a:spcBef>
              <a:spcAft>
                <a:spcPts val="0"/>
              </a:spcAft>
              <a:buClr>
                <a:schemeClr val="dk1"/>
              </a:buClr>
              <a:buSzPts val="2100"/>
              <a:buChar char="•"/>
            </a:pPr>
            <a:r>
              <a:rPr lang="en-US"/>
              <a:t>Floating Point Numbers</a:t>
            </a:r>
            <a:endParaRPr/>
          </a:p>
          <a:p>
            <a:pPr indent="-171450" lvl="1" marL="514350" rtl="0" algn="l">
              <a:lnSpc>
                <a:spcPct val="90000"/>
              </a:lnSpc>
              <a:spcBef>
                <a:spcPts val="375"/>
              </a:spcBef>
              <a:spcAft>
                <a:spcPts val="0"/>
              </a:spcAft>
              <a:buClr>
                <a:schemeClr val="dk1"/>
              </a:buClr>
              <a:buSzPts val="1800"/>
              <a:buChar char="•"/>
            </a:pPr>
            <a:r>
              <a:rPr lang="en-US"/>
              <a:t>Numbers that contain a decimal point</a:t>
            </a:r>
            <a:endParaRPr/>
          </a:p>
          <a:p>
            <a:pPr indent="-171450" lvl="1" marL="514350" rtl="0" algn="l">
              <a:lnSpc>
                <a:spcPct val="90000"/>
              </a:lnSpc>
              <a:spcBef>
                <a:spcPts val="375"/>
              </a:spcBef>
              <a:spcAft>
                <a:spcPts val="0"/>
              </a:spcAft>
              <a:buClr>
                <a:schemeClr val="dk1"/>
              </a:buClr>
              <a:buSzPts val="1800"/>
              <a:buChar char="•"/>
            </a:pPr>
            <a:r>
              <a:rPr lang="en-US"/>
              <a:t>Abbreviated as "float" in Python</a:t>
            </a:r>
            <a:endParaRPr/>
          </a:p>
          <a:p>
            <a:pPr indent="-171450" lvl="1" marL="514350" rtl="0" algn="l">
              <a:lnSpc>
                <a:spcPct val="90000"/>
              </a:lnSpc>
              <a:spcBef>
                <a:spcPts val="375"/>
              </a:spcBef>
              <a:spcAft>
                <a:spcPts val="0"/>
              </a:spcAft>
              <a:buClr>
                <a:schemeClr val="dk1"/>
              </a:buClr>
              <a:buSzPts val="1800"/>
              <a:buChar char="•"/>
            </a:pPr>
            <a:r>
              <a:rPr lang="en-US"/>
              <a:t>Example:  5.0, -5.0, 100.99, 0.232132234</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"Debugging" in Programming</a:t>
            </a:r>
            <a:endParaRPr/>
          </a:p>
        </p:txBody>
      </p:sp>
      <p:sp>
        <p:nvSpPr>
          <p:cNvPr id="382" name="Google Shape;382;p5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t>Debugging a program is the process of finding and resolving errors.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Types of Errors</a:t>
            </a:r>
            <a:endParaRPr/>
          </a:p>
        </p:txBody>
      </p:sp>
      <p:sp>
        <p:nvSpPr>
          <p:cNvPr id="389" name="Google Shape;389;p5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b="1" lang="en-US"/>
              <a:t>Syntax errors</a:t>
            </a:r>
            <a:r>
              <a:rPr lang="en-US"/>
              <a:t>: The code does not follow the rules of the language; for example, a single quote is used where a double quote is needed; a colon is missing; a keyword is used as a variable name. </a:t>
            </a:r>
            <a:endParaRPr/>
          </a:p>
          <a:p>
            <a:pPr indent="-171450" lvl="0" marL="171450" rtl="0" algn="l">
              <a:lnSpc>
                <a:spcPct val="90000"/>
              </a:lnSpc>
              <a:spcBef>
                <a:spcPts val="750"/>
              </a:spcBef>
              <a:spcAft>
                <a:spcPts val="0"/>
              </a:spcAft>
              <a:buClr>
                <a:schemeClr val="dk1"/>
              </a:buClr>
              <a:buSzPts val="2100"/>
              <a:buChar char="•"/>
            </a:pPr>
            <a:r>
              <a:rPr b="1" lang="en-US"/>
              <a:t>Runtime errors</a:t>
            </a:r>
            <a:r>
              <a:rPr lang="en-US"/>
              <a:t>: In this case, your code is fine but the program does not run as expected (it "crashes"). For example, if your program is meant to divide two numbers, but does not test for a zero divisor, a run-time error would occur when the program attempts to divide by zero. </a:t>
            </a:r>
            <a:endParaRPr/>
          </a:p>
          <a:p>
            <a:pPr indent="-171450" lvl="0" marL="171450" rtl="0" algn="l">
              <a:lnSpc>
                <a:spcPct val="90000"/>
              </a:lnSpc>
              <a:spcBef>
                <a:spcPts val="750"/>
              </a:spcBef>
              <a:spcAft>
                <a:spcPts val="0"/>
              </a:spcAft>
              <a:buClr>
                <a:schemeClr val="dk1"/>
              </a:buClr>
              <a:buSzPts val="2100"/>
              <a:buChar char="•"/>
            </a:pPr>
            <a:r>
              <a:rPr b="1" lang="en-US"/>
              <a:t>Logic errors</a:t>
            </a:r>
            <a:r>
              <a:rPr lang="en-US"/>
              <a:t>: These can be the hardest to find. In this case, the program is correct from a syntax perspective; and it runs; but the result is unanticipated or outright wrong. For example, if your program prints "2+2 = 5" the answer is clearly wrong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Example Error #1</a:t>
            </a:r>
            <a:endParaRPr/>
          </a:p>
        </p:txBody>
      </p:sp>
      <p:sp>
        <p:nvSpPr>
          <p:cNvPr id="396" name="Google Shape;396;p5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print("hello, world!')</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Example Error #1: Solution</a:t>
            </a:r>
            <a:endParaRPr/>
          </a:p>
        </p:txBody>
      </p:sp>
      <p:sp>
        <p:nvSpPr>
          <p:cNvPr id="403" name="Google Shape;403;p5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print("hello, world!')</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None/>
            </a:pPr>
            <a:r>
              <a:t/>
            </a:r>
            <a:endParaRPr/>
          </a:p>
        </p:txBody>
      </p:sp>
      <p:sp>
        <p:nvSpPr>
          <p:cNvPr id="404" name="Google Shape;404;p56"/>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t>Syntax error (delimiters don't match)</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7"/>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Example Error #2</a:t>
            </a:r>
            <a:endParaRPr/>
          </a:p>
        </p:txBody>
      </p:sp>
      <p:sp>
        <p:nvSpPr>
          <p:cNvPr id="411" name="Google Shape;411;p57"/>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Source</a:t>
            </a:r>
            <a:endParaRPr/>
          </a:p>
        </p:txBody>
      </p:sp>
      <p:sp>
        <p:nvSpPr>
          <p:cNvPr id="412" name="Google Shape;412;p57"/>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sz="1400">
                <a:latin typeface="Roboto Mono Medium"/>
                <a:ea typeface="Roboto Mono Medium"/>
                <a:cs typeface="Roboto Mono Medium"/>
                <a:sym typeface="Roboto Mono Medium"/>
              </a:rPr>
              <a:t>num = input('give me a number: ')</a:t>
            </a:r>
            <a:endParaRPr sz="1400">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sz="1400">
                <a:latin typeface="Roboto Mono Medium"/>
                <a:ea typeface="Roboto Mono Medium"/>
                <a:cs typeface="Roboto Mono Medium"/>
                <a:sym typeface="Roboto Mono Medium"/>
              </a:rPr>
              <a:t>num_float = float(num)</a:t>
            </a:r>
            <a:endParaRPr sz="1400">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sz="1400">
                <a:latin typeface="Roboto Mono Medium"/>
                <a:ea typeface="Roboto Mono Medium"/>
                <a:cs typeface="Roboto Mono Medium"/>
                <a:sym typeface="Roboto Mono Medium"/>
              </a:rPr>
              <a:t>new_num = 10 + num_float</a:t>
            </a:r>
            <a:endParaRPr sz="1400">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sz="1400">
                <a:latin typeface="Roboto Mono Medium"/>
                <a:ea typeface="Roboto Mono Medium"/>
                <a:cs typeface="Roboto Mono Medium"/>
                <a:sym typeface="Roboto Mono Medium"/>
              </a:rPr>
              <a:t>print(new_num)</a:t>
            </a:r>
            <a:endParaRPr sz="1400">
              <a:latin typeface="Roboto Mono Medium"/>
              <a:ea typeface="Roboto Mono Medium"/>
              <a:cs typeface="Roboto Mono Medium"/>
              <a:sym typeface="Roboto Mono Medium"/>
            </a:endParaRPr>
          </a:p>
        </p:txBody>
      </p:sp>
      <p:sp>
        <p:nvSpPr>
          <p:cNvPr id="413" name="Google Shape;413;p57"/>
          <p:cNvSpPr txBox="1"/>
          <p:nvPr>
            <p:ph idx="3" type="body"/>
          </p:nvPr>
        </p:nvSpPr>
        <p:spPr>
          <a:xfrm>
            <a:off x="5086350" y="1681163"/>
            <a:ext cx="3887400" cy="82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Execution</a:t>
            </a:r>
            <a:endParaRPr/>
          </a:p>
        </p:txBody>
      </p:sp>
      <p:sp>
        <p:nvSpPr>
          <p:cNvPr id="414" name="Google Shape;414;p57"/>
          <p:cNvSpPr txBox="1"/>
          <p:nvPr>
            <p:ph idx="4" type="body"/>
          </p:nvPr>
        </p:nvSpPr>
        <p:spPr>
          <a:xfrm>
            <a:off x="5086350" y="2505075"/>
            <a:ext cx="3887400" cy="36846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sz="1400">
                <a:latin typeface="Roboto Mono Medium"/>
                <a:ea typeface="Roboto Mono Medium"/>
                <a:cs typeface="Roboto Mono Medium"/>
                <a:sym typeface="Roboto Mono Medium"/>
              </a:rPr>
              <a:t>give me a number: </a:t>
            </a:r>
            <a:r>
              <a:rPr lang="en-US" sz="1400">
                <a:highlight>
                  <a:srgbClr val="B7B7B7"/>
                </a:highlight>
                <a:latin typeface="Roboto Mono Medium"/>
                <a:ea typeface="Roboto Mono Medium"/>
                <a:cs typeface="Roboto Mono Medium"/>
                <a:sym typeface="Roboto Mono Medium"/>
              </a:rPr>
              <a:t>apple</a:t>
            </a:r>
            <a:br>
              <a:rPr lang="en-US" sz="1400">
                <a:highlight>
                  <a:srgbClr val="B7B7B7"/>
                </a:highlight>
                <a:latin typeface="Roboto Mono Medium"/>
                <a:ea typeface="Roboto Mono Medium"/>
                <a:cs typeface="Roboto Mono Medium"/>
                <a:sym typeface="Roboto Mono Medium"/>
              </a:rPr>
            </a:br>
            <a:endParaRPr sz="1400">
              <a:highlight>
                <a:srgbClr val="B7B7B7"/>
              </a:highlight>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sz="1400">
                <a:solidFill>
                  <a:srgbClr val="FF0000"/>
                </a:solidFill>
                <a:latin typeface="Roboto Mono Medium"/>
                <a:ea typeface="Roboto Mono Medium"/>
                <a:cs typeface="Roboto Mono Medium"/>
                <a:sym typeface="Roboto Mono Medium"/>
              </a:rPr>
              <a:t>Traceback (most recent call last):</a:t>
            </a:r>
            <a:endParaRPr sz="1400">
              <a:solidFill>
                <a:srgbClr val="FF0000"/>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sz="1400">
                <a:solidFill>
                  <a:srgbClr val="FF0000"/>
                </a:solidFill>
                <a:latin typeface="Roboto Mono Medium"/>
                <a:ea typeface="Roboto Mono Medium"/>
                <a:cs typeface="Roboto Mono Medium"/>
                <a:sym typeface="Roboto Mono Medium"/>
              </a:rPr>
              <a:t>  File "/Users/username/Documents/madlibs01.py", line 6, in &lt;module&gt;</a:t>
            </a:r>
            <a:endParaRPr sz="1400">
              <a:solidFill>
                <a:srgbClr val="FF0000"/>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sz="1400">
                <a:solidFill>
                  <a:srgbClr val="FF0000"/>
                </a:solidFill>
                <a:latin typeface="Roboto Mono Medium"/>
                <a:ea typeface="Roboto Mono Medium"/>
                <a:cs typeface="Roboto Mono Medium"/>
                <a:sym typeface="Roboto Mono Medium"/>
              </a:rPr>
              <a:t>    new_num = 10 + num</a:t>
            </a:r>
            <a:endParaRPr sz="1400">
              <a:solidFill>
                <a:srgbClr val="FF0000"/>
              </a:solidFill>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sz="1400">
                <a:solidFill>
                  <a:srgbClr val="FF0000"/>
                </a:solidFill>
                <a:latin typeface="Roboto Mono Medium"/>
                <a:ea typeface="Roboto Mono Medium"/>
                <a:cs typeface="Roboto Mono Medium"/>
                <a:sym typeface="Roboto Mono Medium"/>
              </a:rPr>
              <a:t>TypeError: unsupported operand type(s) for +: 'int' and 'str'</a:t>
            </a:r>
            <a:endParaRPr sz="1400">
              <a:solidFill>
                <a:srgbClr val="FF0000"/>
              </a:solidFill>
              <a:latin typeface="Roboto Mono Medium"/>
              <a:ea typeface="Roboto Mono Medium"/>
              <a:cs typeface="Roboto Mono Medium"/>
              <a:sym typeface="Roboto Mono Medium"/>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58"/>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(that was a runtime error)</a:t>
            </a:r>
            <a:endParaRPr/>
          </a:p>
        </p:txBody>
      </p:sp>
      <p:sp>
        <p:nvSpPr>
          <p:cNvPr id="421" name="Google Shape;421;p58"/>
          <p:cNvSpPr txBox="1"/>
          <p:nvPr>
            <p:ph idx="1" type="body"/>
          </p:nvPr>
        </p:nvSpPr>
        <p:spPr>
          <a:xfrm>
            <a:off x="623887" y="45894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1800"/>
              <a:buNone/>
            </a:pPr>
            <a:r>
              <a:rPr lang="en-US"/>
              <a:t>The program ran, but when given bad data it crashed</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9"/>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Example Error #3</a:t>
            </a:r>
            <a:endParaRPr/>
          </a:p>
        </p:txBody>
      </p:sp>
      <p:sp>
        <p:nvSpPr>
          <p:cNvPr id="428" name="Google Shape;428;p59"/>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Source</a:t>
            </a:r>
            <a:endParaRPr/>
          </a:p>
        </p:txBody>
      </p:sp>
      <p:sp>
        <p:nvSpPr>
          <p:cNvPr id="429" name="Google Shape;429;p59"/>
          <p:cNvSpPr txBox="1"/>
          <p:nvPr>
            <p:ph idx="2" type="body"/>
          </p:nvPr>
        </p:nvSpPr>
        <p:spPr>
          <a:xfrm>
            <a:off x="629851" y="2505075"/>
            <a:ext cx="4532700" cy="36846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sz="1500">
                <a:latin typeface="Roboto Mono Medium"/>
                <a:ea typeface="Roboto Mono Medium"/>
                <a:cs typeface="Roboto Mono Medium"/>
                <a:sym typeface="Roboto Mono Medium"/>
              </a:rPr>
              <a:t>num_1 = float(input('Num1: '))</a:t>
            </a:r>
            <a:endParaRPr sz="1500">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sz="1500">
                <a:latin typeface="Roboto Mono Medium"/>
                <a:ea typeface="Roboto Mono Medium"/>
                <a:cs typeface="Roboto Mono Medium"/>
                <a:sym typeface="Roboto Mono Medium"/>
              </a:rPr>
              <a:t>num_2 = float(input('Num2: '))</a:t>
            </a:r>
            <a:endParaRPr sz="1500">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sz="1500">
                <a:latin typeface="Roboto Mono Medium"/>
                <a:ea typeface="Roboto Mono Medium"/>
                <a:cs typeface="Roboto Mono Medium"/>
                <a:sym typeface="Roboto Mono Medium"/>
              </a:rPr>
              <a:t>print('the sum is: ', num_1 – num_2)</a:t>
            </a:r>
            <a:endParaRPr sz="1500">
              <a:latin typeface="Roboto Mono Medium"/>
              <a:ea typeface="Roboto Mono Medium"/>
              <a:cs typeface="Roboto Mono Medium"/>
              <a:sym typeface="Roboto Mono Medium"/>
            </a:endParaRPr>
          </a:p>
        </p:txBody>
      </p:sp>
      <p:sp>
        <p:nvSpPr>
          <p:cNvPr id="430" name="Google Shape;430;p59"/>
          <p:cNvSpPr txBox="1"/>
          <p:nvPr>
            <p:ph idx="3" type="body"/>
          </p:nvPr>
        </p:nvSpPr>
        <p:spPr>
          <a:xfrm>
            <a:off x="5162550" y="1681163"/>
            <a:ext cx="3887400" cy="8238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Execution</a:t>
            </a:r>
            <a:endParaRPr/>
          </a:p>
        </p:txBody>
      </p:sp>
      <p:sp>
        <p:nvSpPr>
          <p:cNvPr id="431" name="Google Shape;431;p59"/>
          <p:cNvSpPr txBox="1"/>
          <p:nvPr>
            <p:ph idx="4" type="body"/>
          </p:nvPr>
        </p:nvSpPr>
        <p:spPr>
          <a:xfrm>
            <a:off x="5162550" y="2505075"/>
            <a:ext cx="3887400" cy="36846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Num1</a:t>
            </a:r>
            <a:r>
              <a:rPr lang="en-US">
                <a:latin typeface="Roboto Mono Medium"/>
                <a:ea typeface="Roboto Mono Medium"/>
                <a:cs typeface="Roboto Mono Medium"/>
                <a:sym typeface="Roboto Mono Medium"/>
              </a:rPr>
              <a:t>: 5</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Num2: 2</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the sum is:  3.0</a:t>
            </a:r>
            <a:endParaRPr>
              <a:latin typeface="Roboto Mono Medium"/>
              <a:ea typeface="Roboto Mono Medium"/>
              <a:cs typeface="Roboto Mono Medium"/>
              <a:sym typeface="Roboto Mono Medium"/>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0"/>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(that was a logic error)</a:t>
            </a:r>
            <a:endParaRPr/>
          </a:p>
        </p:txBody>
      </p:sp>
      <p:sp>
        <p:nvSpPr>
          <p:cNvPr id="438" name="Google Shape;438;p60"/>
          <p:cNvSpPr txBox="1"/>
          <p:nvPr>
            <p:ph idx="1" type="body"/>
          </p:nvPr>
        </p:nvSpPr>
        <p:spPr>
          <a:xfrm>
            <a:off x="623887" y="45894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1800"/>
              <a:buNone/>
            </a:pPr>
            <a:r>
              <a:rPr lang="en-US"/>
              <a:t>The program ran, but it didn't do what it set out to do (i.e. it gave us the wrong answer)</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Basic Debugging Techniques</a:t>
            </a:r>
            <a:endParaRPr/>
          </a:p>
        </p:txBody>
      </p:sp>
      <p:sp>
        <p:nvSpPr>
          <p:cNvPr id="445" name="Google Shape;445;p6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Set small, incremental goals for your program.  Don't try and write large programs all at once.</a:t>
            </a:r>
            <a:endParaRPr/>
          </a:p>
          <a:p>
            <a:pPr indent="-171450" lvl="0" marL="171450" rtl="0" algn="l">
              <a:lnSpc>
                <a:spcPct val="90000"/>
              </a:lnSpc>
              <a:spcBef>
                <a:spcPts val="750"/>
              </a:spcBef>
              <a:spcAft>
                <a:spcPts val="0"/>
              </a:spcAft>
              <a:buClr>
                <a:schemeClr val="dk1"/>
              </a:buClr>
              <a:buSzPts val="2100"/>
              <a:buChar char="•"/>
            </a:pPr>
            <a:r>
              <a:rPr lang="en-US"/>
              <a:t>Stop and test your work often as you go. Celebrate small successes ☺</a:t>
            </a:r>
            <a:endParaRPr/>
          </a:p>
          <a:p>
            <a:pPr indent="-171450" lvl="0" marL="171450" rtl="0" algn="l">
              <a:lnSpc>
                <a:spcPct val="90000"/>
              </a:lnSpc>
              <a:spcBef>
                <a:spcPts val="750"/>
              </a:spcBef>
              <a:spcAft>
                <a:spcPts val="0"/>
              </a:spcAft>
              <a:buClr>
                <a:schemeClr val="dk1"/>
              </a:buClr>
              <a:buSzPts val="2100"/>
              <a:buChar char="•"/>
            </a:pPr>
            <a:r>
              <a:rPr lang="en-US"/>
              <a:t>Use comments to have Python ignore certain lines that are giving you trouble</a:t>
            </a:r>
            <a:endParaRPr/>
          </a:p>
          <a:p>
            <a:pPr indent="-171450" lvl="0" marL="171450" rtl="0" algn="l">
              <a:lnSpc>
                <a:spcPct val="90000"/>
              </a:lnSpc>
              <a:spcBef>
                <a:spcPts val="750"/>
              </a:spcBef>
              <a:spcAft>
                <a:spcPts val="0"/>
              </a:spcAft>
              <a:buClr>
                <a:schemeClr val="dk1"/>
              </a:buClr>
              <a:buSzPts val="2100"/>
              <a:buChar char="•"/>
            </a:pPr>
            <a:r>
              <a:rPr lang="en-US"/>
              <a:t>Use the Python Tutor website (</a:t>
            </a:r>
            <a:r>
              <a:rPr lang="en-US" u="sng">
                <a:solidFill>
                  <a:schemeClr val="hlink"/>
                </a:solidFill>
                <a:hlinkClick r:id="rId3"/>
              </a:rPr>
              <a:t>http://www.pythontutor.com/</a:t>
            </a:r>
            <a:r>
              <a:rPr lang="en-US"/>
              <a:t>) to visualize how your programs are running and to inspect the values of all variables in memory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Asking for help</a:t>
            </a:r>
            <a:endParaRPr/>
          </a:p>
        </p:txBody>
      </p:sp>
      <p:sp>
        <p:nvSpPr>
          <p:cNvPr id="452" name="Google Shape;452;p6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Clearly identify the issue you are experiencing</a:t>
            </a:r>
            <a:endParaRPr/>
          </a:p>
          <a:p>
            <a:pPr indent="-171450" lvl="0" marL="171450" rtl="0" algn="l">
              <a:lnSpc>
                <a:spcPct val="90000"/>
              </a:lnSpc>
              <a:spcBef>
                <a:spcPts val="750"/>
              </a:spcBef>
              <a:spcAft>
                <a:spcPts val="0"/>
              </a:spcAft>
              <a:buClr>
                <a:schemeClr val="dk1"/>
              </a:buClr>
              <a:buSzPts val="2100"/>
              <a:buChar char="•"/>
            </a:pPr>
            <a:r>
              <a:rPr lang="en-US"/>
              <a:t>Describe when the issue happens</a:t>
            </a:r>
            <a:endParaRPr/>
          </a:p>
          <a:p>
            <a:pPr indent="-171450" lvl="1" marL="514350" rtl="0" algn="l">
              <a:lnSpc>
                <a:spcPct val="90000"/>
              </a:lnSpc>
              <a:spcBef>
                <a:spcPts val="375"/>
              </a:spcBef>
              <a:spcAft>
                <a:spcPts val="0"/>
              </a:spcAft>
              <a:buClr>
                <a:schemeClr val="dk1"/>
              </a:buClr>
              <a:buSzPts val="1800"/>
              <a:buChar char="•"/>
            </a:pPr>
            <a:r>
              <a:rPr lang="en-US"/>
              <a:t>Does the issue happen all of the time?</a:t>
            </a:r>
            <a:endParaRPr/>
          </a:p>
          <a:p>
            <a:pPr indent="-171450" lvl="1" marL="514350" rtl="0" algn="l">
              <a:lnSpc>
                <a:spcPct val="90000"/>
              </a:lnSpc>
              <a:spcBef>
                <a:spcPts val="375"/>
              </a:spcBef>
              <a:spcAft>
                <a:spcPts val="0"/>
              </a:spcAft>
              <a:buClr>
                <a:schemeClr val="dk1"/>
              </a:buClr>
              <a:buSzPts val="1800"/>
              <a:buChar char="•"/>
            </a:pPr>
            <a:r>
              <a:rPr lang="en-US"/>
              <a:t>Is it possible to avoid the issue if you supply different inputs?</a:t>
            </a:r>
            <a:endParaRPr/>
          </a:p>
          <a:p>
            <a:pPr indent="-171450" lvl="0" marL="171450" rtl="0" algn="l">
              <a:lnSpc>
                <a:spcPct val="90000"/>
              </a:lnSpc>
              <a:spcBef>
                <a:spcPts val="750"/>
              </a:spcBef>
              <a:spcAft>
                <a:spcPts val="0"/>
              </a:spcAft>
              <a:buClr>
                <a:schemeClr val="dk1"/>
              </a:buClr>
              <a:buSzPts val="2100"/>
              <a:buChar char="•"/>
            </a:pPr>
            <a:r>
              <a:rPr lang="en-US"/>
              <a:t>Describe what you've tried to fix the problem so far. </a:t>
            </a:r>
            <a:endParaRPr/>
          </a:p>
          <a:p>
            <a:pPr indent="-171450" lvl="0" marL="171450" rtl="0" algn="l">
              <a:lnSpc>
                <a:spcPct val="90000"/>
              </a:lnSpc>
              <a:spcBef>
                <a:spcPts val="750"/>
              </a:spcBef>
              <a:spcAft>
                <a:spcPts val="0"/>
              </a:spcAft>
              <a:buClr>
                <a:schemeClr val="dk1"/>
              </a:buClr>
              <a:buSzPts val="2100"/>
              <a:buChar char="•"/>
            </a:pPr>
            <a:r>
              <a:rPr lang="en-US"/>
              <a:t>Identify where you feel your program "breaks down"</a:t>
            </a:r>
            <a:endParaRPr/>
          </a:p>
          <a:p>
            <a:pPr indent="-171450" lvl="0" marL="171450" rtl="0" algn="l">
              <a:lnSpc>
                <a:spcPct val="90000"/>
              </a:lnSpc>
              <a:spcBef>
                <a:spcPts val="750"/>
              </a:spcBef>
              <a:spcAft>
                <a:spcPts val="0"/>
              </a:spcAft>
              <a:buClr>
                <a:schemeClr val="dk1"/>
              </a:buClr>
              <a:buSzPts val="2100"/>
              <a:buChar char="•"/>
            </a:pPr>
            <a:r>
              <a:rPr lang="en-US"/>
              <a:t>Hypothesize as to why you think the breakdown occurred</a:t>
            </a:r>
            <a:endParaRPr/>
          </a:p>
          <a:p>
            <a:pPr indent="-171450" lvl="0" marL="171450" rtl="0" algn="l">
              <a:lnSpc>
                <a:spcPct val="90000"/>
              </a:lnSpc>
              <a:spcBef>
                <a:spcPts val="750"/>
              </a:spcBef>
              <a:spcAft>
                <a:spcPts val="0"/>
              </a:spcAft>
              <a:buClr>
                <a:schemeClr val="dk1"/>
              </a:buClr>
              <a:buSzPts val="2100"/>
              <a:buChar char="•"/>
            </a:pPr>
            <a:r>
              <a:rPr lang="en-US"/>
              <a:t>Make sure you attach / show relevant source code files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Storing Numeric Values</a:t>
            </a:r>
            <a:endParaRPr/>
          </a:p>
        </p:txBody>
      </p:sp>
      <p:sp>
        <p:nvSpPr>
          <p:cNvPr id="124" name="Google Shape;124;p1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You can store numeric data inside variables that you create.  Example:</a:t>
            </a:r>
            <a:br>
              <a:rPr lang="en-US"/>
            </a:br>
            <a:br>
              <a:rPr lang="en-US"/>
            </a:br>
            <a:r>
              <a:rPr lang="en-US">
                <a:latin typeface="Roboto Mono Medium"/>
                <a:ea typeface="Roboto Mono Medium"/>
                <a:cs typeface="Roboto Mono Medium"/>
                <a:sym typeface="Roboto Mono Medium"/>
              </a:rPr>
              <a:t>num_1 = 5			# this is an int</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num_2 = 4.99		# this is a float</a:t>
            </a:r>
            <a:br>
              <a:rPr lang="en-US"/>
            </a:br>
            <a:endParaRPr/>
          </a:p>
          <a:p>
            <a:pPr indent="-171450" lvl="0" marL="171450" rtl="0" algn="l">
              <a:lnSpc>
                <a:spcPct val="90000"/>
              </a:lnSpc>
              <a:spcBef>
                <a:spcPts val="750"/>
              </a:spcBef>
              <a:spcAft>
                <a:spcPts val="0"/>
              </a:spcAft>
              <a:buClr>
                <a:schemeClr val="dk1"/>
              </a:buClr>
              <a:buSzPts val="2100"/>
              <a:buChar char="•"/>
            </a:pPr>
            <a:r>
              <a:rPr lang="en-US"/>
              <a:t>Keep in mind that you do not use separators or symbols when storing numeric data.  Example:</a:t>
            </a:r>
            <a:br>
              <a:rPr lang="en-US"/>
            </a:br>
            <a:br>
              <a:rPr lang="en-US"/>
            </a:br>
            <a:r>
              <a:rPr lang="en-US">
                <a:latin typeface="Roboto Mono Medium"/>
                <a:ea typeface="Roboto Mono Medium"/>
                <a:cs typeface="Roboto Mono Medium"/>
                <a:sym typeface="Roboto Mono Medium"/>
              </a:rPr>
              <a:t>num_3 = $5,123.99	# error!</a:t>
            </a:r>
            <a:endParaRPr>
              <a:latin typeface="Roboto Mono Medium"/>
              <a:ea typeface="Roboto Mono Medium"/>
              <a:cs typeface="Roboto Mono Medium"/>
              <a:sym typeface="Roboto Mono Medium"/>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Debugging Challenge</a:t>
            </a:r>
            <a:endParaRPr/>
          </a:p>
        </p:txBody>
      </p:sp>
      <p:sp>
        <p:nvSpPr>
          <p:cNvPr id="459" name="Google Shape;459;p63"/>
          <p:cNvSpPr txBox="1"/>
          <p:nvPr>
            <p:ph idx="1" type="body"/>
          </p:nvPr>
        </p:nvSpPr>
        <p:spPr>
          <a:xfrm>
            <a:off x="628650" y="1825625"/>
            <a:ext cx="7886700" cy="4351200"/>
          </a:xfrm>
          <a:prstGeom prst="rect">
            <a:avLst/>
          </a:prstGeom>
        </p:spPr>
        <p:txBody>
          <a:bodyPr anchorCtr="0" anchor="t" bIns="45700" lIns="91425" spcFirstLastPara="1" rIns="91425" wrap="square" tIns="45700">
            <a:normAutofit fontScale="62500" lnSpcReduction="10000"/>
          </a:bodyPr>
          <a:lstStyle/>
          <a:p>
            <a:pPr indent="0" lvl="0" marL="0" rtl="0" algn="l">
              <a:spcBef>
                <a:spcPts val="750"/>
              </a:spcBef>
              <a:spcAft>
                <a:spcPts val="0"/>
              </a:spcAft>
              <a:buClr>
                <a:schemeClr val="dk1"/>
              </a:buClr>
              <a:buSzPct val="52380"/>
              <a:buFont typeface="Arial"/>
              <a:buNone/>
            </a:pPr>
            <a:r>
              <a:rPr lang="en-US">
                <a:latin typeface="Roboto Mono Medium"/>
                <a:ea typeface="Roboto Mono Medium"/>
                <a:cs typeface="Roboto Mono Medium"/>
                <a:sym typeface="Roboto Mono Medium"/>
              </a:rPr>
              <a:t>1  # My Awesome Program</a:t>
            </a:r>
            <a:endParaRPr>
              <a:latin typeface="Roboto Mono Medium"/>
              <a:ea typeface="Roboto Mono Medium"/>
              <a:cs typeface="Roboto Mono Medium"/>
              <a:sym typeface="Roboto Mono Medium"/>
            </a:endParaRPr>
          </a:p>
          <a:p>
            <a:pPr indent="0" lvl="0" marL="0" rtl="0" algn="l">
              <a:spcBef>
                <a:spcPts val="750"/>
              </a:spcBef>
              <a:spcAft>
                <a:spcPts val="0"/>
              </a:spcAft>
              <a:buClr>
                <a:schemeClr val="dk1"/>
              </a:buClr>
              <a:buSzPct val="52380"/>
              <a:buFont typeface="Arial"/>
              <a:buNone/>
            </a:pPr>
            <a:r>
              <a:rPr lang="en-US">
                <a:latin typeface="Roboto Mono Medium"/>
                <a:ea typeface="Roboto Mono Medium"/>
                <a:cs typeface="Roboto Mono Medium"/>
                <a:sym typeface="Roboto Mono Medium"/>
              </a:rPr>
              <a:t>2  # By Pikachu Pokemon</a:t>
            </a:r>
            <a:endParaRPr>
              <a:latin typeface="Roboto Mono Medium"/>
              <a:ea typeface="Roboto Mono Medium"/>
              <a:cs typeface="Roboto Mono Medium"/>
              <a:sym typeface="Roboto Mono Medium"/>
            </a:endParaRPr>
          </a:p>
          <a:p>
            <a:pPr indent="0" lvl="0" marL="0" rtl="0" algn="l">
              <a:spcBef>
                <a:spcPts val="750"/>
              </a:spcBef>
              <a:spcAft>
                <a:spcPts val="0"/>
              </a:spcAft>
              <a:buClr>
                <a:schemeClr val="dk1"/>
              </a:buClr>
              <a:buSzPct val="52380"/>
              <a:buFont typeface="Arial"/>
              <a:buNone/>
            </a:pPr>
            <a:r>
              <a:rPr lang="en-US">
                <a:latin typeface="Roboto Mono Medium"/>
                <a:ea typeface="Roboto Mono Medium"/>
                <a:cs typeface="Roboto Mono Medium"/>
                <a:sym typeface="Roboto Mono Medium"/>
              </a:rPr>
              <a:t>3 </a:t>
            </a:r>
            <a:endParaRPr>
              <a:latin typeface="Roboto Mono Medium"/>
              <a:ea typeface="Roboto Mono Medium"/>
              <a:cs typeface="Roboto Mono Medium"/>
              <a:sym typeface="Roboto Mono Medium"/>
            </a:endParaRPr>
          </a:p>
          <a:p>
            <a:pPr indent="0" lvl="0" marL="0" rtl="0" algn="l">
              <a:spcBef>
                <a:spcPts val="750"/>
              </a:spcBef>
              <a:spcAft>
                <a:spcPts val="0"/>
              </a:spcAft>
              <a:buClr>
                <a:schemeClr val="dk1"/>
              </a:buClr>
              <a:buSzPct val="52380"/>
              <a:buFont typeface="Arial"/>
              <a:buNone/>
            </a:pPr>
            <a:r>
              <a:rPr lang="en-US">
                <a:latin typeface="Roboto Mono Medium"/>
                <a:ea typeface="Roboto Mono Medium"/>
                <a:cs typeface="Roboto Mono Medium"/>
                <a:sym typeface="Roboto Mono Medium"/>
              </a:rPr>
              <a:t>4  </a:t>
            </a:r>
            <a:r>
              <a:rPr lang="en-US">
                <a:latin typeface="Roboto Mono Medium"/>
                <a:ea typeface="Roboto Mono Medium"/>
                <a:cs typeface="Roboto Mono Medium"/>
                <a:sym typeface="Roboto Mono Medium"/>
              </a:rPr>
              <a:t>first_name = "Pikachu'</a:t>
            </a:r>
            <a:endParaRPr>
              <a:latin typeface="Roboto Mono Medium"/>
              <a:ea typeface="Roboto Mono Medium"/>
              <a:cs typeface="Roboto Mono Medium"/>
              <a:sym typeface="Roboto Mono Medium"/>
            </a:endParaRPr>
          </a:p>
          <a:p>
            <a:pPr indent="0" lvl="0" marL="0" rtl="0" algn="l">
              <a:spcBef>
                <a:spcPts val="750"/>
              </a:spcBef>
              <a:spcAft>
                <a:spcPts val="0"/>
              </a:spcAft>
              <a:buClr>
                <a:schemeClr val="dk1"/>
              </a:buClr>
              <a:buSzPct val="52380"/>
              <a:buFont typeface="Arial"/>
              <a:buNone/>
            </a:pPr>
            <a:r>
              <a:rPr lang="en-US">
                <a:latin typeface="Roboto Mono Medium"/>
                <a:ea typeface="Roboto Mono Medium"/>
                <a:cs typeface="Roboto Mono Medium"/>
                <a:sym typeface="Roboto Mono Medium"/>
              </a:rPr>
              <a:t>5  last_name = Pokemon</a:t>
            </a:r>
            <a:endParaRPr>
              <a:latin typeface="Roboto Mono Medium"/>
              <a:ea typeface="Roboto Mono Medium"/>
              <a:cs typeface="Roboto Mono Medium"/>
              <a:sym typeface="Roboto Mono Medium"/>
            </a:endParaRPr>
          </a:p>
          <a:p>
            <a:pPr indent="0" lvl="0" marL="0" rtl="0" algn="l">
              <a:spcBef>
                <a:spcPts val="750"/>
              </a:spcBef>
              <a:spcAft>
                <a:spcPts val="0"/>
              </a:spcAft>
              <a:buClr>
                <a:schemeClr val="dk1"/>
              </a:buClr>
              <a:buSzPct val="52380"/>
              <a:buFont typeface="Arial"/>
              <a:buNone/>
            </a:pPr>
            <a:r>
              <a:rPr lang="en-US">
                <a:latin typeface="Roboto Mono Medium"/>
                <a:ea typeface="Roboto Mono Medium"/>
                <a:cs typeface="Roboto Mono Medium"/>
                <a:sym typeface="Roboto Mono Medium"/>
              </a:rPr>
              <a:t>6 </a:t>
            </a:r>
            <a:endParaRPr>
              <a:latin typeface="Roboto Mono Medium"/>
              <a:ea typeface="Roboto Mono Medium"/>
              <a:cs typeface="Roboto Mono Medium"/>
              <a:sym typeface="Roboto Mono Medium"/>
            </a:endParaRPr>
          </a:p>
          <a:p>
            <a:pPr indent="0" lvl="0" marL="0" rtl="0" algn="l">
              <a:spcBef>
                <a:spcPts val="750"/>
              </a:spcBef>
              <a:spcAft>
                <a:spcPts val="0"/>
              </a:spcAft>
              <a:buClr>
                <a:schemeClr val="dk1"/>
              </a:buClr>
              <a:buSzPct val="52380"/>
              <a:buFont typeface="Arial"/>
              <a:buNone/>
            </a:pPr>
            <a:r>
              <a:rPr lang="en-US">
                <a:latin typeface="Roboto Mono Medium"/>
                <a:ea typeface="Roboto Mono Medium"/>
                <a:cs typeface="Roboto Mono Medium"/>
                <a:sym typeface="Roboto Mono Medium"/>
              </a:rPr>
              <a:t>7  </a:t>
            </a:r>
            <a:r>
              <a:rPr lang="en-US">
                <a:latin typeface="Roboto Mono Medium"/>
                <a:ea typeface="Roboto Mono Medium"/>
                <a:cs typeface="Roboto Mono Medium"/>
                <a:sym typeface="Roboto Mono Medium"/>
              </a:rPr>
              <a:t>print("Welcome to the "Super Quiz" system", firstname, lastname, "!")</a:t>
            </a:r>
            <a:endParaRPr>
              <a:latin typeface="Roboto Mono Medium"/>
              <a:ea typeface="Roboto Mono Medium"/>
              <a:cs typeface="Roboto Mono Medium"/>
              <a:sym typeface="Roboto Mono Medium"/>
            </a:endParaRPr>
          </a:p>
          <a:p>
            <a:pPr indent="0" lvl="0" marL="0" rtl="0" algn="l">
              <a:spcBef>
                <a:spcPts val="750"/>
              </a:spcBef>
              <a:spcAft>
                <a:spcPts val="0"/>
              </a:spcAft>
              <a:buClr>
                <a:schemeClr val="dk1"/>
              </a:buClr>
              <a:buSzPct val="52380"/>
              <a:buFont typeface="Arial"/>
              <a:buNone/>
            </a:pPr>
            <a:r>
              <a:rPr lang="en-US">
                <a:latin typeface="Roboto Mono Medium"/>
                <a:ea typeface="Roboto Mono Medium"/>
                <a:cs typeface="Roboto Mono Medium"/>
                <a:sym typeface="Roboto Mono Medium"/>
              </a:rPr>
              <a:t>8  print()</a:t>
            </a:r>
            <a:endParaRPr>
              <a:latin typeface="Roboto Mono Medium"/>
              <a:ea typeface="Roboto Mono Medium"/>
              <a:cs typeface="Roboto Mono Medium"/>
              <a:sym typeface="Roboto Mono Medium"/>
            </a:endParaRPr>
          </a:p>
          <a:p>
            <a:pPr indent="0" lvl="0" marL="0" rtl="0" algn="l">
              <a:spcBef>
                <a:spcPts val="750"/>
              </a:spcBef>
              <a:spcAft>
                <a:spcPts val="0"/>
              </a:spcAft>
              <a:buClr>
                <a:schemeClr val="dk1"/>
              </a:buClr>
              <a:buSzPct val="52380"/>
              <a:buFont typeface="Arial"/>
              <a:buNone/>
            </a:pPr>
            <a:r>
              <a:rPr lang="en-US">
                <a:latin typeface="Roboto Mono Medium"/>
                <a:ea typeface="Roboto Mono Medium"/>
                <a:cs typeface="Roboto Mono Medium"/>
                <a:sym typeface="Roboto Mono Medium"/>
              </a:rPr>
              <a:t>9 </a:t>
            </a:r>
            <a:endParaRPr>
              <a:latin typeface="Roboto Mono Medium"/>
              <a:ea typeface="Roboto Mono Medium"/>
              <a:cs typeface="Roboto Mono Medium"/>
              <a:sym typeface="Roboto Mono Medium"/>
            </a:endParaRPr>
          </a:p>
          <a:p>
            <a:pPr indent="0" lvl="0" marL="0" rtl="0" algn="l">
              <a:spcBef>
                <a:spcPts val="750"/>
              </a:spcBef>
              <a:spcAft>
                <a:spcPts val="0"/>
              </a:spcAft>
              <a:buClr>
                <a:schemeClr val="dk1"/>
              </a:buClr>
              <a:buSzPct val="52380"/>
              <a:buFont typeface="Arial"/>
              <a:buNone/>
            </a:pPr>
            <a:r>
              <a:rPr lang="en-US">
                <a:latin typeface="Roboto Mono Medium"/>
                <a:ea typeface="Roboto Mono Medium"/>
                <a:cs typeface="Roboto Mono Medium"/>
                <a:sym typeface="Roboto Mono Medium"/>
              </a:rPr>
              <a:t>10 </a:t>
            </a:r>
            <a:r>
              <a:rPr lang="en-US">
                <a:latin typeface="Roboto Mono Medium"/>
                <a:ea typeface="Roboto Mono Medium"/>
                <a:cs typeface="Roboto Mono Medium"/>
                <a:sym typeface="Roboto Mono Medium"/>
              </a:rPr>
              <a:t>answer = input(float("What is the answer to 5 + 2? ")</a:t>
            </a:r>
            <a:endParaRPr>
              <a:latin typeface="Roboto Mono Medium"/>
              <a:ea typeface="Roboto Mono Medium"/>
              <a:cs typeface="Roboto Mono Medium"/>
              <a:sym typeface="Roboto Mono Medium"/>
            </a:endParaRPr>
          </a:p>
          <a:p>
            <a:pPr indent="0" lvl="0" marL="0" rtl="0" algn="l">
              <a:spcBef>
                <a:spcPts val="750"/>
              </a:spcBef>
              <a:spcAft>
                <a:spcPts val="0"/>
              </a:spcAft>
              <a:buClr>
                <a:schemeClr val="dk1"/>
              </a:buClr>
              <a:buSzPct val="52380"/>
              <a:buFont typeface="Arial"/>
              <a:buNone/>
            </a:pPr>
            <a:r>
              <a:rPr lang="en-US">
                <a:latin typeface="Roboto Mono Medium"/>
                <a:ea typeface="Roboto Mono Medium"/>
                <a:cs typeface="Roboto Mono Medium"/>
                <a:sym typeface="Roboto Mono Medium"/>
              </a:rPr>
              <a:t>11 print("You answered:", answer)</a:t>
            </a:r>
            <a:endParaRPr>
              <a:latin typeface="Roboto Mono Medium"/>
              <a:ea typeface="Roboto Mono Medium"/>
              <a:cs typeface="Roboto Mono Medium"/>
              <a:sym typeface="Roboto Mono Medium"/>
            </a:endParaRPr>
          </a:p>
          <a:p>
            <a:pPr indent="0" lvl="0" marL="0" rtl="0" algn="l">
              <a:spcBef>
                <a:spcPts val="750"/>
              </a:spcBef>
              <a:spcAft>
                <a:spcPts val="0"/>
              </a:spcAft>
              <a:buClr>
                <a:schemeClr val="dk1"/>
              </a:buClr>
              <a:buSzPct val="52380"/>
              <a:buFont typeface="Arial"/>
              <a:buNone/>
            </a:pPr>
            <a:r>
              <a:rPr lang="en-US">
                <a:latin typeface="Roboto Mono Medium"/>
                <a:ea typeface="Roboto Mono Medium"/>
                <a:cs typeface="Roboto Mono Medium"/>
                <a:sym typeface="Roboto Mono Medium"/>
              </a:rPr>
              <a:t>12 </a:t>
            </a:r>
            <a:endParaRPr>
              <a:latin typeface="Roboto Mono Medium"/>
              <a:ea typeface="Roboto Mono Medium"/>
              <a:cs typeface="Roboto Mono Medium"/>
              <a:sym typeface="Roboto Mono Medium"/>
            </a:endParaRPr>
          </a:p>
          <a:p>
            <a:pPr indent="0" lvl="0" marL="0" rtl="0" algn="l">
              <a:spcBef>
                <a:spcPts val="750"/>
              </a:spcBef>
              <a:spcAft>
                <a:spcPts val="0"/>
              </a:spcAft>
              <a:buClr>
                <a:schemeClr val="dk1"/>
              </a:buClr>
              <a:buSzPct val="52380"/>
              <a:buFont typeface="Arial"/>
              <a:buNone/>
            </a:pPr>
            <a:r>
              <a:rPr lang="en-US">
                <a:latin typeface="Roboto Mono Medium"/>
                <a:ea typeface="Roboto Mono Medium"/>
                <a:cs typeface="Roboto Mono Medium"/>
                <a:sym typeface="Roboto Mono Medium"/>
              </a:rPr>
              <a:t>13 </a:t>
            </a:r>
            <a:r>
              <a:rPr lang="en-US">
                <a:latin typeface="Roboto Mono Medium"/>
                <a:ea typeface="Roboto Mono Medium"/>
                <a:cs typeface="Roboto Mono Medium"/>
                <a:sym typeface="Roboto Mono Medium"/>
              </a:rPr>
              <a:t>print()</a:t>
            </a:r>
            <a:endParaRPr>
              <a:latin typeface="Roboto Mono Medium"/>
              <a:ea typeface="Roboto Mono Medium"/>
              <a:cs typeface="Roboto Mono Medium"/>
              <a:sym typeface="Roboto Mono Medium"/>
            </a:endParaRPr>
          </a:p>
          <a:p>
            <a:pPr indent="0" lvl="0" marL="0" rtl="0" algn="l">
              <a:spcBef>
                <a:spcPts val="750"/>
              </a:spcBef>
              <a:spcAft>
                <a:spcPts val="0"/>
              </a:spcAft>
              <a:buClr>
                <a:schemeClr val="dk1"/>
              </a:buClr>
              <a:buSzPct val="52380"/>
              <a:buFont typeface="Arial"/>
              <a:buNone/>
            </a:pPr>
            <a:r>
              <a:rPr lang="en-US">
                <a:latin typeface="Roboto Mono Medium"/>
                <a:ea typeface="Roboto Mono Medium"/>
                <a:cs typeface="Roboto Mono Medium"/>
                <a:sym typeface="Roboto Mono Medium"/>
              </a:rPr>
              <a:t>14 </a:t>
            </a:r>
            <a:endParaRPr>
              <a:latin typeface="Roboto Mono Medium"/>
              <a:ea typeface="Roboto Mono Medium"/>
              <a:cs typeface="Roboto Mono Medium"/>
              <a:sym typeface="Roboto Mono Medium"/>
            </a:endParaRPr>
          </a:p>
          <a:p>
            <a:pPr indent="0" lvl="0" marL="0" rtl="0" algn="l">
              <a:spcBef>
                <a:spcPts val="750"/>
              </a:spcBef>
              <a:spcAft>
                <a:spcPts val="0"/>
              </a:spcAft>
              <a:buClr>
                <a:schemeClr val="dk1"/>
              </a:buClr>
              <a:buSzPct val="52380"/>
              <a:buFont typeface="Arial"/>
              <a:buNone/>
            </a:pPr>
            <a:r>
              <a:rPr lang="en-US">
                <a:latin typeface="Roboto Mono Medium"/>
                <a:ea typeface="Roboto Mono Medium"/>
                <a:cs typeface="Roboto Mono Medium"/>
                <a:sym typeface="Roboto Mono Medium"/>
              </a:rPr>
              <a:t>15 </a:t>
            </a:r>
            <a:r>
              <a:rPr lang="en-US">
                <a:latin typeface="Roboto Mono Medium"/>
                <a:ea typeface="Roboto Mono Medium"/>
                <a:cs typeface="Roboto Mono Medium"/>
                <a:sym typeface="Roboto Mono Medium"/>
              </a:rPr>
              <a:t>real_answer = 5 * 2</a:t>
            </a:r>
            <a:endParaRPr>
              <a:latin typeface="Roboto Mono Medium"/>
              <a:ea typeface="Roboto Mono Medium"/>
              <a:cs typeface="Roboto Mono Medium"/>
              <a:sym typeface="Roboto Mono Medium"/>
            </a:endParaRPr>
          </a:p>
          <a:p>
            <a:pPr indent="0" lvl="0" marL="0" rtl="0" algn="l">
              <a:spcBef>
                <a:spcPts val="750"/>
              </a:spcBef>
              <a:spcAft>
                <a:spcPts val="0"/>
              </a:spcAft>
              <a:buClr>
                <a:schemeClr val="dk1"/>
              </a:buClr>
              <a:buSzPct val="52380"/>
              <a:buFont typeface="Arial"/>
              <a:buNone/>
            </a:pPr>
            <a:r>
              <a:rPr lang="en-US">
                <a:latin typeface="Roboto Mono Medium"/>
                <a:ea typeface="Roboto Mono Medium"/>
                <a:cs typeface="Roboto Mono Medium"/>
                <a:sym typeface="Roboto Mono Medium"/>
              </a:rPr>
              <a:t>16 </a:t>
            </a:r>
            <a:endParaRPr>
              <a:latin typeface="Roboto Mono Medium"/>
              <a:ea typeface="Roboto Mono Medium"/>
              <a:cs typeface="Roboto Mono Medium"/>
              <a:sym typeface="Roboto Mono Medium"/>
            </a:endParaRPr>
          </a:p>
          <a:p>
            <a:pPr indent="0" lvl="0" marL="0" rtl="0" algn="l">
              <a:spcBef>
                <a:spcPts val="750"/>
              </a:spcBef>
              <a:spcAft>
                <a:spcPts val="0"/>
              </a:spcAft>
              <a:buNone/>
            </a:pPr>
            <a:r>
              <a:rPr lang="en-US">
                <a:latin typeface="Roboto Mono Medium"/>
                <a:ea typeface="Roboto Mono Medium"/>
                <a:cs typeface="Roboto Mono Medium"/>
                <a:sym typeface="Roboto Mono Medium"/>
              </a:rPr>
              <a:t>17 </a:t>
            </a:r>
            <a:r>
              <a:rPr lang="en-US">
                <a:latin typeface="Roboto Mono Medium"/>
                <a:ea typeface="Roboto Mono Medium"/>
                <a:cs typeface="Roboto Mono Medium"/>
                <a:sym typeface="Roboto Mono Medium"/>
              </a:rPr>
              <a:t>printt("If you answered", real_answer, "you're right!")</a:t>
            </a:r>
            <a:endParaRPr>
              <a:latin typeface="Roboto Mono Medium"/>
              <a:ea typeface="Roboto Mono Medium"/>
              <a:cs typeface="Roboto Mono Medium"/>
              <a:sym typeface="Roboto Mono Medium"/>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4"/>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Math Operations Continued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6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Order of Operations</a:t>
            </a:r>
            <a:endParaRPr/>
          </a:p>
        </p:txBody>
      </p:sp>
      <p:sp>
        <p:nvSpPr>
          <p:cNvPr id="472" name="Google Shape;472;p6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Python supports the standard order of operations (PEMDAS)</a:t>
            </a:r>
            <a:endParaRPr/>
          </a:p>
          <a:p>
            <a:pPr indent="-171450" lvl="0" marL="171450" rtl="0" algn="l">
              <a:lnSpc>
                <a:spcPct val="90000"/>
              </a:lnSpc>
              <a:spcBef>
                <a:spcPts val="750"/>
              </a:spcBef>
              <a:spcAft>
                <a:spcPts val="0"/>
              </a:spcAft>
              <a:buClr>
                <a:schemeClr val="dk1"/>
              </a:buClr>
              <a:buSzPts val="2100"/>
              <a:buChar char="•"/>
            </a:pPr>
            <a:r>
              <a:rPr lang="en-US"/>
              <a:t>You can use parenthetical notation inside your math expressions to group operations</a:t>
            </a:r>
            <a:endParaRPr/>
          </a:p>
          <a:p>
            <a:pPr indent="-171450" lvl="0" marL="171450" rtl="0" algn="l">
              <a:lnSpc>
                <a:spcPct val="90000"/>
              </a:lnSpc>
              <a:spcBef>
                <a:spcPts val="750"/>
              </a:spcBef>
              <a:spcAft>
                <a:spcPts val="0"/>
              </a:spcAft>
              <a:buClr>
                <a:schemeClr val="dk1"/>
              </a:buClr>
              <a:buSzPts val="2100"/>
              <a:buChar char="•"/>
            </a:pPr>
            <a:r>
              <a:rPr lang="en-US"/>
              <a:t>Ex:</a:t>
            </a:r>
            <a:br>
              <a:rPr lang="en-US"/>
            </a:br>
            <a:br>
              <a:rPr lang="en-US"/>
            </a:br>
            <a:r>
              <a:rPr lang="en-US">
                <a:latin typeface="Roboto Mono Medium"/>
                <a:ea typeface="Roboto Mono Medium"/>
                <a:cs typeface="Roboto Mono Medium"/>
                <a:sym typeface="Roboto Mono Medium"/>
              </a:rPr>
              <a:t>((5+10+20)/60) * 100</a:t>
            </a:r>
            <a:br>
              <a:rPr lang="en-US">
                <a:latin typeface="Courier"/>
                <a:ea typeface="Courier"/>
                <a:cs typeface="Courier"/>
                <a:sym typeface="Courier"/>
              </a:rPr>
            </a:br>
            <a:endParaRPr>
              <a:latin typeface="Courier"/>
              <a:ea typeface="Courier"/>
              <a:cs typeface="Courier"/>
              <a:sym typeface="Courier"/>
            </a:endParaRPr>
          </a:p>
        </p:txBody>
      </p:sp>
      <p:pic>
        <p:nvPicPr>
          <p:cNvPr descr="Order of operations poster - PEMDAS (&quot;please excuse my dear aunt sally&quot;) which stands for &quot;parenthesis, exponent, multiplication, division, addition and subtraction." id="473" name="Google Shape;473;p65"/>
          <p:cNvPicPr preferRelativeResize="0"/>
          <p:nvPr>
            <p:ph idx="2" type="body"/>
          </p:nvPr>
        </p:nvPicPr>
        <p:blipFill rotWithShape="1">
          <a:blip r:embed="rId3">
            <a:alphaModFix/>
          </a:blip>
          <a:srcRect b="0" l="0" r="0" t="0"/>
          <a:stretch/>
        </p:blipFill>
        <p:spPr>
          <a:xfrm>
            <a:off x="4971600" y="1809753"/>
            <a:ext cx="3452100" cy="47841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Adding Machine</a:t>
            </a:r>
            <a:endParaRPr/>
          </a:p>
        </p:txBody>
      </p:sp>
      <p:sp>
        <p:nvSpPr>
          <p:cNvPr id="480" name="Google Shape;480;p66"/>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program that asks the user for three price values.</a:t>
            </a:r>
            <a:endParaRPr/>
          </a:p>
          <a:p>
            <a:pPr indent="-171450" lvl="0" marL="171450" rtl="0" algn="l">
              <a:lnSpc>
                <a:spcPct val="90000"/>
              </a:lnSpc>
              <a:spcBef>
                <a:spcPts val="750"/>
              </a:spcBef>
              <a:spcAft>
                <a:spcPts val="0"/>
              </a:spcAft>
              <a:buClr>
                <a:schemeClr val="dk1"/>
              </a:buClr>
              <a:buSzPts val="2100"/>
              <a:buChar char="•"/>
            </a:pPr>
            <a:r>
              <a:rPr lang="en-US"/>
              <a:t>Calculate the average price in a single variable and output it to the user</a:t>
            </a:r>
            <a:endParaRPr/>
          </a:p>
        </p:txBody>
      </p:sp>
      <p:pic>
        <p:nvPicPr>
          <p:cNvPr descr="A cash register" id="481" name="Google Shape;481;p66"/>
          <p:cNvPicPr preferRelativeResize="0"/>
          <p:nvPr>
            <p:ph idx="2" type="body"/>
          </p:nvPr>
        </p:nvPicPr>
        <p:blipFill rotWithShape="1">
          <a:blip r:embed="rId3">
            <a:alphaModFix/>
          </a:blip>
          <a:srcRect b="0" l="0" r="0" t="0"/>
          <a:stretch/>
        </p:blipFill>
        <p:spPr>
          <a:xfrm>
            <a:off x="4430225" y="1859275"/>
            <a:ext cx="4558500" cy="45585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Calculating an average in a single step</a:t>
            </a:r>
            <a:endParaRPr/>
          </a:p>
        </p:txBody>
      </p:sp>
      <p:sp>
        <p:nvSpPr>
          <p:cNvPr id="488" name="Google Shape;488;p6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average_score = (100 + 50 + 88) / 300</a:t>
            </a:r>
            <a:endParaRPr>
              <a:latin typeface="Roboto Mono Medium"/>
              <a:ea typeface="Roboto Mono Medium"/>
              <a:cs typeface="Roboto Mono Medium"/>
              <a:sym typeface="Roboto Mono Medium"/>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Exponents</a:t>
            </a:r>
            <a:endParaRPr/>
          </a:p>
        </p:txBody>
      </p:sp>
      <p:sp>
        <p:nvSpPr>
          <p:cNvPr id="495" name="Google Shape;495;p6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You can raise any number to a power by using the "**" operator</a:t>
            </a:r>
            <a:endParaRPr/>
          </a:p>
          <a:p>
            <a:pPr indent="-171450" lvl="0" marL="171450" rtl="0" algn="l">
              <a:lnSpc>
                <a:spcPct val="90000"/>
              </a:lnSpc>
              <a:spcBef>
                <a:spcPts val="750"/>
              </a:spcBef>
              <a:spcAft>
                <a:spcPts val="0"/>
              </a:spcAft>
              <a:buClr>
                <a:schemeClr val="dk1"/>
              </a:buClr>
              <a:buSzPts val="2100"/>
              <a:buChar char="•"/>
            </a:pPr>
            <a:r>
              <a:rPr lang="en-US"/>
              <a:t>Example:  2</a:t>
            </a:r>
            <a:r>
              <a:rPr baseline="30000" lang="en-US"/>
              <a:t>4</a:t>
            </a:r>
            <a:br>
              <a:rPr baseline="30000" lang="en-US"/>
            </a:br>
            <a:br>
              <a:rPr baseline="30000" lang="en-US"/>
            </a:br>
            <a:br>
              <a:rPr baseline="30000" lang="en-US"/>
            </a:br>
            <a:r>
              <a:rPr baseline="30000" lang="en-US">
                <a:latin typeface="Roboto Mono Medium"/>
                <a:ea typeface="Roboto Mono Medium"/>
                <a:cs typeface="Roboto Mono Medium"/>
                <a:sym typeface="Roboto Mono Medium"/>
              </a:rPr>
              <a:t>	</a:t>
            </a:r>
            <a:r>
              <a:rPr lang="en-US">
                <a:latin typeface="Roboto Mono Medium"/>
                <a:ea typeface="Roboto Mono Medium"/>
                <a:cs typeface="Roboto Mono Medium"/>
                <a:sym typeface="Roboto Mono Medium"/>
              </a:rPr>
              <a:t>2 ** 4</a:t>
            </a:r>
            <a:endParaRPr>
              <a:latin typeface="Roboto Mono Medium"/>
              <a:ea typeface="Roboto Mono Medium"/>
              <a:cs typeface="Roboto Mono Medium"/>
              <a:sym typeface="Roboto Mono Medium"/>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Calculating the area of a square</a:t>
            </a:r>
            <a:endParaRPr/>
          </a:p>
        </p:txBody>
      </p:sp>
      <p:pic>
        <p:nvPicPr>
          <p:cNvPr descr="A diagram showing how to compute the area of a square (width x length)" id="502" name="Google Shape;502;p69"/>
          <p:cNvPicPr preferRelativeResize="0"/>
          <p:nvPr>
            <p:ph idx="1" type="body"/>
          </p:nvPr>
        </p:nvPicPr>
        <p:blipFill rotWithShape="1">
          <a:blip r:embed="rId3">
            <a:alphaModFix/>
          </a:blip>
          <a:srcRect b="0" l="0" r="0" t="0"/>
          <a:stretch/>
        </p:blipFill>
        <p:spPr>
          <a:xfrm>
            <a:off x="1663700" y="2197894"/>
            <a:ext cx="5816600" cy="36068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Remainder Operator (modulo)</a:t>
            </a:r>
            <a:endParaRPr/>
          </a:p>
        </p:txBody>
      </p:sp>
      <p:sp>
        <p:nvSpPr>
          <p:cNvPr id="509" name="Google Shape;509;p7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The modulo operator ("%") returns the remainder portion of a division operation</a:t>
            </a:r>
            <a:endParaRPr/>
          </a:p>
          <a:p>
            <a:pPr indent="-171450" lvl="0" marL="171450" rtl="0" algn="l">
              <a:lnSpc>
                <a:spcPct val="90000"/>
              </a:lnSpc>
              <a:spcBef>
                <a:spcPts val="750"/>
              </a:spcBef>
              <a:spcAft>
                <a:spcPts val="0"/>
              </a:spcAft>
              <a:buClr>
                <a:schemeClr val="dk1"/>
              </a:buClr>
              <a:buSzPts val="2100"/>
              <a:buChar char="•"/>
            </a:pPr>
            <a:r>
              <a:rPr lang="en-US"/>
              <a:t>Example:</a:t>
            </a:r>
            <a:br>
              <a:rPr lang="en-US"/>
            </a:br>
            <a:br>
              <a:rPr lang="en-US"/>
            </a:br>
            <a:r>
              <a:rPr lang="en-US">
                <a:latin typeface="Roboto Mono Medium"/>
                <a:ea typeface="Roboto Mono Medium"/>
                <a:cs typeface="Roboto Mono Medium"/>
                <a:sym typeface="Roboto Mono Medium"/>
              </a:rPr>
              <a:t>5/2			# 2.5</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5%2			# 1</a:t>
            </a:r>
            <a:endParaRPr>
              <a:latin typeface="Roboto Mono Medium"/>
              <a:ea typeface="Roboto Mono Medium"/>
              <a:cs typeface="Roboto Mono Medium"/>
              <a:sym typeface="Roboto Mono Medium"/>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Time Calculations</a:t>
            </a:r>
            <a:endParaRPr/>
          </a:p>
        </p:txBody>
      </p:sp>
      <p:sp>
        <p:nvSpPr>
          <p:cNvPr id="516" name="Google Shape;516;p7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Ask the user to input a number of seconds as a whole number.  </a:t>
            </a:r>
            <a:endParaRPr/>
          </a:p>
          <a:p>
            <a:pPr indent="-171450" lvl="0" marL="171450" rtl="0" algn="l">
              <a:lnSpc>
                <a:spcPct val="90000"/>
              </a:lnSpc>
              <a:spcBef>
                <a:spcPts val="750"/>
              </a:spcBef>
              <a:spcAft>
                <a:spcPts val="0"/>
              </a:spcAft>
              <a:buClr>
                <a:schemeClr val="dk1"/>
              </a:buClr>
              <a:buSzPts val="2100"/>
              <a:buChar char="•"/>
            </a:pPr>
            <a:r>
              <a:rPr lang="en-US"/>
              <a:t>Then express the time value inputted as a combination of minutes and seconds.</a:t>
            </a:r>
            <a:br>
              <a:rPr lang="en-US"/>
            </a:br>
            <a:br>
              <a:rPr lang="en-US"/>
            </a:br>
            <a:r>
              <a:rPr lang="en-US">
                <a:latin typeface="Roboto Mono Medium"/>
                <a:ea typeface="Roboto Mono Medium"/>
                <a:cs typeface="Roboto Mono Medium"/>
                <a:sym typeface="Roboto Mono Medium"/>
              </a:rPr>
              <a:t>Enter seconds: </a:t>
            </a:r>
            <a:r>
              <a:rPr lang="en-US" u="sng">
                <a:latin typeface="Roboto Mono Medium"/>
                <a:ea typeface="Roboto Mono Medium"/>
                <a:cs typeface="Roboto Mono Medium"/>
                <a:sym typeface="Roboto Mono Medium"/>
              </a:rPr>
              <a:t>110</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That's 1 minute and 50 seconds</a:t>
            </a:r>
            <a:endParaRPr>
              <a:latin typeface="Roboto Mono Medium"/>
              <a:ea typeface="Roboto Mono Medium"/>
              <a:cs typeface="Roboto Mono Medium"/>
              <a:sym typeface="Roboto Mono Medium"/>
            </a:endParaRPr>
          </a:p>
          <a:p>
            <a:pPr indent="-38100" lvl="0" marL="171450" rtl="0" algn="l">
              <a:lnSpc>
                <a:spcPct val="90000"/>
              </a:lnSpc>
              <a:spcBef>
                <a:spcPts val="750"/>
              </a:spcBef>
              <a:spcAft>
                <a:spcPts val="0"/>
              </a:spcAft>
              <a:buClr>
                <a:schemeClr val="dk1"/>
              </a:buClr>
              <a:buSzPts val="2100"/>
              <a:buNone/>
            </a:pPr>
            <a:r>
              <a:t/>
            </a:r>
            <a:endParaRPr/>
          </a:p>
          <a:p>
            <a:pPr indent="-38100" lvl="0" marL="171450" rtl="0" algn="l">
              <a:lnSpc>
                <a:spcPct val="90000"/>
              </a:lnSpc>
              <a:spcBef>
                <a:spcPts val="750"/>
              </a:spcBef>
              <a:spcAft>
                <a:spcPts val="0"/>
              </a:spcAft>
              <a:buClr>
                <a:schemeClr val="dk1"/>
              </a:buClr>
              <a:buSzPts val="2100"/>
              <a:buNone/>
            </a:pPr>
            <a:r>
              <a:t/>
            </a:r>
            <a:endParaRPr/>
          </a:p>
        </p:txBody>
      </p:sp>
      <p:pic>
        <p:nvPicPr>
          <p:cNvPr descr="An analog wall clock" id="517" name="Google Shape;517;p71"/>
          <p:cNvPicPr preferRelativeResize="0"/>
          <p:nvPr>
            <p:ph idx="2" type="body"/>
          </p:nvPr>
        </p:nvPicPr>
        <p:blipFill rotWithShape="1">
          <a:blip r:embed="rId3">
            <a:alphaModFix/>
          </a:blip>
          <a:srcRect b="0" l="0" r="0" t="0"/>
          <a:stretch/>
        </p:blipFill>
        <p:spPr>
          <a:xfrm>
            <a:off x="4968125" y="1923352"/>
            <a:ext cx="4017600" cy="40176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7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Converting Math Formulas into Programming Statements</a:t>
            </a:r>
            <a:endParaRPr/>
          </a:p>
        </p:txBody>
      </p:sp>
      <p:sp>
        <p:nvSpPr>
          <p:cNvPr id="524" name="Google Shape;524;p72"/>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t>10b</a:t>
            </a:r>
            <a:endParaRPr/>
          </a:p>
          <a:p>
            <a:pPr indent="-171450" lvl="0" marL="171450" rtl="0" algn="l">
              <a:lnSpc>
                <a:spcPct val="90000"/>
              </a:lnSpc>
              <a:spcBef>
                <a:spcPts val="750"/>
              </a:spcBef>
              <a:spcAft>
                <a:spcPts val="0"/>
              </a:spcAft>
              <a:buClr>
                <a:schemeClr val="dk1"/>
              </a:buClr>
              <a:buSzPts val="2100"/>
              <a:buNone/>
            </a:pPr>
            <a:r>
              <a:rPr lang="en-US"/>
              <a:t>(3)(12)</a:t>
            </a:r>
            <a:endParaRPr/>
          </a:p>
          <a:p>
            <a:pPr indent="-171450" lvl="0" marL="171450" rtl="0" algn="l">
              <a:lnSpc>
                <a:spcPct val="90000"/>
              </a:lnSpc>
              <a:spcBef>
                <a:spcPts val="750"/>
              </a:spcBef>
              <a:spcAft>
                <a:spcPts val="0"/>
              </a:spcAft>
              <a:buClr>
                <a:schemeClr val="dk1"/>
              </a:buClr>
              <a:buSzPts val="2100"/>
              <a:buNone/>
            </a:pPr>
            <a:r>
              <a:rPr lang="en-US"/>
              <a:t>4xy</a:t>
            </a:r>
            <a:endParaRPr/>
          </a:p>
          <a:p>
            <a:pPr indent="-171450" lvl="0" marL="171450" rtl="0" algn="l">
              <a:lnSpc>
                <a:spcPct val="90000"/>
              </a:lnSpc>
              <a:spcBef>
                <a:spcPts val="750"/>
              </a:spcBef>
              <a:spcAft>
                <a:spcPts val="0"/>
              </a:spcAft>
              <a:buClr>
                <a:schemeClr val="dk1"/>
              </a:buClr>
              <a:buSzPts val="2100"/>
              <a:buNone/>
            </a:pPr>
            <a:r>
              <a:t/>
            </a:r>
            <a:endParaRPr/>
          </a:p>
        </p:txBody>
      </p:sp>
      <p:sp>
        <p:nvSpPr>
          <p:cNvPr id="525" name="Google Shape;525;p72"/>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10 * b</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3 * 12</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4 * x * y</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y = 3 * x / 2</a:t>
            </a:r>
            <a:endParaRPr>
              <a:latin typeface="Roboto Mono Medium"/>
              <a:ea typeface="Roboto Mono Medium"/>
              <a:cs typeface="Roboto Mono Medium"/>
              <a:sym typeface="Roboto Mono Medium"/>
            </a:endParaRPr>
          </a:p>
        </p:txBody>
      </p:sp>
      <p:pic>
        <p:nvPicPr>
          <p:cNvPr descr="A math equation: y = 3 * x/2" id="526" name="Google Shape;526;p72"/>
          <p:cNvPicPr preferRelativeResize="0"/>
          <p:nvPr/>
        </p:nvPicPr>
        <p:blipFill rotWithShape="1">
          <a:blip r:embed="rId3">
            <a:alphaModFix/>
          </a:blip>
          <a:srcRect b="0" l="0" r="0" t="0"/>
          <a:stretch/>
        </p:blipFill>
        <p:spPr>
          <a:xfrm>
            <a:off x="628658" y="3207881"/>
            <a:ext cx="1032040" cy="7810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What's the data type?</a:t>
            </a:r>
            <a:endParaRPr/>
          </a:p>
        </p:txBody>
      </p:sp>
      <p:sp>
        <p:nvSpPr>
          <p:cNvPr id="131" name="Google Shape;131;p1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5</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5.5</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"Hello"</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"5.5"</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2.975</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2.0</a:t>
            </a:r>
            <a:endParaRPr>
              <a:latin typeface="Roboto Mono Medium"/>
              <a:ea typeface="Roboto Mono Medium"/>
              <a:cs typeface="Roboto Mono Medium"/>
              <a:sym typeface="Roboto Mono Medium"/>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7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Line Continuation</a:t>
            </a:r>
            <a:endParaRPr/>
          </a:p>
        </p:txBody>
      </p:sp>
      <p:sp>
        <p:nvSpPr>
          <p:cNvPr id="533" name="Google Shape;533;p7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Sometimes expressions can get to be very long</a:t>
            </a:r>
            <a:endParaRPr/>
          </a:p>
          <a:p>
            <a:pPr indent="-171450" lvl="0" marL="171450" rtl="0" algn="l">
              <a:lnSpc>
                <a:spcPct val="90000"/>
              </a:lnSpc>
              <a:spcBef>
                <a:spcPts val="750"/>
              </a:spcBef>
              <a:spcAft>
                <a:spcPts val="0"/>
              </a:spcAft>
              <a:buClr>
                <a:schemeClr val="dk1"/>
              </a:buClr>
              <a:buSzPts val="2100"/>
              <a:buChar char="•"/>
            </a:pPr>
            <a:r>
              <a:rPr lang="en-US"/>
              <a:t>You can use the "\" symbol to indicate to Python that you'd like to continue the expression onto another line</a:t>
            </a:r>
            <a:endParaRPr/>
          </a:p>
          <a:p>
            <a:pPr indent="-171450" lvl="0" marL="171450" rtl="0" algn="l">
              <a:lnSpc>
                <a:spcPct val="90000"/>
              </a:lnSpc>
              <a:spcBef>
                <a:spcPts val="750"/>
              </a:spcBef>
              <a:spcAft>
                <a:spcPts val="0"/>
              </a:spcAft>
              <a:buClr>
                <a:schemeClr val="dk1"/>
              </a:buClr>
              <a:buSzPts val="2100"/>
              <a:buChar char="•"/>
            </a:pPr>
            <a:r>
              <a:rPr lang="en-US"/>
              <a:t>Example:</a:t>
            </a:r>
            <a:br>
              <a:rPr lang="en-US"/>
            </a:br>
            <a:br>
              <a:rPr lang="en-US"/>
            </a:br>
            <a:r>
              <a:rPr lang="en-US">
                <a:latin typeface="Roboto Mono Medium"/>
                <a:ea typeface="Roboto Mono Medium"/>
                <a:cs typeface="Roboto Mono Medium"/>
                <a:sym typeface="Roboto Mono Medium"/>
              </a:rPr>
              <a:t>x = 5 + 2 / 7    \</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    + 8 – 12</a:t>
            </a:r>
            <a:br>
              <a:rPr lang="en-US">
                <a:latin typeface="Courier"/>
                <a:ea typeface="Courier"/>
                <a:cs typeface="Courier"/>
                <a:sym typeface="Courier"/>
              </a:rPr>
            </a:br>
            <a:endParaRPr>
              <a:latin typeface="Courier"/>
              <a:ea typeface="Courier"/>
              <a:cs typeface="Courier"/>
              <a:sym typeface="Courier"/>
            </a:endParaRPr>
          </a:p>
          <a:p>
            <a:pPr indent="-171450" lvl="0" marL="171450" rtl="0" algn="l">
              <a:lnSpc>
                <a:spcPct val="90000"/>
              </a:lnSpc>
              <a:spcBef>
                <a:spcPts val="750"/>
              </a:spcBef>
              <a:spcAft>
                <a:spcPts val="0"/>
              </a:spcAft>
              <a:buClr>
                <a:schemeClr val="dk1"/>
              </a:buClr>
              <a:buSzPts val="2100"/>
              <a:buChar char="•"/>
            </a:pPr>
            <a:r>
              <a:rPr lang="en-US"/>
              <a:t>This also works for print() function calls as well</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4"/>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The format() function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Formatting Strings</a:t>
            </a:r>
            <a:endParaRPr/>
          </a:p>
        </p:txBody>
      </p:sp>
      <p:sp>
        <p:nvSpPr>
          <p:cNvPr id="546" name="Google Shape;546;p7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The format() function can be used to format a string before you decide to print it out to the user</a:t>
            </a:r>
            <a:endParaRPr/>
          </a:p>
          <a:p>
            <a:pPr indent="-171450" lvl="0" marL="171450" rtl="0" algn="l">
              <a:lnSpc>
                <a:spcPct val="90000"/>
              </a:lnSpc>
              <a:spcBef>
                <a:spcPts val="750"/>
              </a:spcBef>
              <a:spcAft>
                <a:spcPts val="0"/>
              </a:spcAft>
              <a:buClr>
                <a:schemeClr val="dk1"/>
              </a:buClr>
              <a:buSzPts val="2100"/>
              <a:buChar char="•"/>
            </a:pPr>
            <a:r>
              <a:rPr lang="en-US"/>
              <a:t>format() takes two arguments – a number and a formatting pattern (expressed as a string)</a:t>
            </a:r>
            <a:endParaRPr/>
          </a:p>
          <a:p>
            <a:pPr indent="-171450" lvl="0" marL="171450" rtl="0" algn="l">
              <a:lnSpc>
                <a:spcPct val="90000"/>
              </a:lnSpc>
              <a:spcBef>
                <a:spcPts val="750"/>
              </a:spcBef>
              <a:spcAft>
                <a:spcPts val="0"/>
              </a:spcAft>
              <a:buClr>
                <a:schemeClr val="dk1"/>
              </a:buClr>
              <a:buSzPts val="2100"/>
              <a:buChar char="•"/>
            </a:pPr>
            <a:r>
              <a:rPr lang="en-US"/>
              <a:t>format() returns a string which can be treated like any other string (i.e. you can print it out immediately, store its value in a variable, etc)</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7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The Format  function</a:t>
            </a:r>
            <a:endParaRPr/>
          </a:p>
        </p:txBody>
      </p:sp>
      <p:sp>
        <p:nvSpPr>
          <p:cNvPr id="553" name="Google Shape;553;p7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The first argument passed to the format function is the item that you wish to format</a:t>
            </a:r>
            <a:endParaRPr/>
          </a:p>
          <a:p>
            <a:pPr indent="-171450" lvl="0" marL="171450" rtl="0" algn="l">
              <a:lnSpc>
                <a:spcPct val="90000"/>
              </a:lnSpc>
              <a:spcBef>
                <a:spcPts val="750"/>
              </a:spcBef>
              <a:spcAft>
                <a:spcPts val="0"/>
              </a:spcAft>
              <a:buClr>
                <a:schemeClr val="dk1"/>
              </a:buClr>
              <a:buSzPts val="2100"/>
              <a:buChar char="•"/>
            </a:pPr>
            <a:r>
              <a:rPr lang="en-US"/>
              <a:t>The second argument passed to the function is the formatting "pattern" you wish to apply to this item</a:t>
            </a:r>
            <a:endParaRPr/>
          </a:p>
          <a:p>
            <a:pPr indent="-171450" lvl="0" marL="171450" rtl="0" algn="l">
              <a:lnSpc>
                <a:spcPct val="90000"/>
              </a:lnSpc>
              <a:spcBef>
                <a:spcPts val="750"/>
              </a:spcBef>
              <a:spcAft>
                <a:spcPts val="0"/>
              </a:spcAft>
              <a:buClr>
                <a:schemeClr val="dk1"/>
              </a:buClr>
              <a:buSzPts val="2100"/>
              <a:buChar char="•"/>
            </a:pPr>
            <a:r>
              <a:rPr lang="en-US"/>
              <a:t>This pattern varies based on what you would like to do to the item in question</a:t>
            </a:r>
            <a:endParaRPr/>
          </a:p>
          <a:p>
            <a:pPr indent="-171450" lvl="0" marL="171450" rtl="0" algn="l">
              <a:lnSpc>
                <a:spcPct val="90000"/>
              </a:lnSpc>
              <a:spcBef>
                <a:spcPts val="750"/>
              </a:spcBef>
              <a:spcAft>
                <a:spcPts val="0"/>
              </a:spcAft>
              <a:buClr>
                <a:schemeClr val="dk1"/>
              </a:buClr>
              <a:buSzPts val="2100"/>
              <a:buChar char="•"/>
            </a:pPr>
            <a:r>
              <a:rPr lang="en-US"/>
              <a:t>Once the pattern is applied to the item the format function will return a string version of your item with the formatting pattern applied</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7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String Formatting</a:t>
            </a:r>
            <a:endParaRPr/>
          </a:p>
        </p:txBody>
      </p:sp>
      <p:sp>
        <p:nvSpPr>
          <p:cNvPr id="560" name="Google Shape;560;p7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One common use of string formatting is to generate a string that contains a known # of characters</a:t>
            </a:r>
            <a:endParaRPr/>
          </a:p>
          <a:p>
            <a:pPr indent="-171450" lvl="0" marL="171450" rtl="0" algn="l">
              <a:lnSpc>
                <a:spcPct val="90000"/>
              </a:lnSpc>
              <a:spcBef>
                <a:spcPts val="750"/>
              </a:spcBef>
              <a:spcAft>
                <a:spcPts val="0"/>
              </a:spcAft>
              <a:buClr>
                <a:schemeClr val="dk1"/>
              </a:buClr>
              <a:buSzPts val="2100"/>
              <a:buChar char="•"/>
            </a:pPr>
            <a:r>
              <a:rPr lang="en-US"/>
              <a:t>For example, say you have the strings "Python" and "Computer Science".  You might want to generate output that looks like the following given these items:</a:t>
            </a:r>
            <a:br>
              <a:rPr lang="en-US"/>
            </a:br>
            <a:br>
              <a:rPr lang="en-US"/>
            </a:br>
            <a:r>
              <a:rPr lang="en-US">
                <a:latin typeface="Roboto Mono Medium"/>
                <a:ea typeface="Roboto Mono Medium"/>
                <a:cs typeface="Roboto Mono Medium"/>
                <a:sym typeface="Roboto Mono Medium"/>
              </a:rPr>
              <a:t>Name		Department</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Python	Computer Science</a:t>
            </a:r>
            <a:br>
              <a:rPr lang="en-US">
                <a:latin typeface="Roboto Mono Medium"/>
                <a:ea typeface="Roboto Mono Medium"/>
                <a:cs typeface="Roboto Mono Medium"/>
                <a:sym typeface="Roboto Mono Medium"/>
              </a:rPr>
            </a:b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Char char="•"/>
            </a:pPr>
            <a:r>
              <a:rPr lang="en-US"/>
              <a:t>In this case we need to ensure that the strings "Name" and "Python" are the same width so that the strings that come after them ("Department" and "Computer Science") line up correctly.</a:t>
            </a:r>
            <a:endParaRPr>
              <a:latin typeface="Courier"/>
              <a:ea typeface="Courier"/>
              <a:cs typeface="Courier"/>
              <a:sym typeface="Courier"/>
            </a:endParaRPr>
          </a:p>
          <a:p>
            <a:pPr indent="-38100" lvl="0" marL="171450" rtl="0" algn="l">
              <a:lnSpc>
                <a:spcPct val="90000"/>
              </a:lnSpc>
              <a:spcBef>
                <a:spcPts val="750"/>
              </a:spcBef>
              <a:spcAft>
                <a:spcPts val="0"/>
              </a:spcAft>
              <a:buClr>
                <a:schemeClr val="dk1"/>
              </a:buClr>
              <a:buSzPts val="2100"/>
              <a:buNone/>
            </a:pPr>
            <a:r>
              <a:t/>
            </a:r>
            <a:endParaRPr>
              <a:latin typeface="Courier"/>
              <a:ea typeface="Courier"/>
              <a:cs typeface="Courier"/>
              <a:sym typeface="Courie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7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The "format" function</a:t>
            </a:r>
            <a:endParaRPr/>
          </a:p>
        </p:txBody>
      </p:sp>
      <p:sp>
        <p:nvSpPr>
          <p:cNvPr id="567" name="Google Shape;567;p7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You can use the format() function to "pad" a string with extra spaces at the beginning or the end of the string.</a:t>
            </a:r>
            <a:endParaRPr/>
          </a:p>
          <a:p>
            <a:pPr indent="-171450" lvl="0" marL="171450" rtl="0" algn="l">
              <a:lnSpc>
                <a:spcPct val="90000"/>
              </a:lnSpc>
              <a:spcBef>
                <a:spcPts val="750"/>
              </a:spcBef>
              <a:spcAft>
                <a:spcPts val="0"/>
              </a:spcAft>
              <a:buClr>
                <a:schemeClr val="dk1"/>
              </a:buClr>
              <a:buSzPts val="2100"/>
              <a:buChar char="•"/>
            </a:pPr>
            <a:r>
              <a:rPr lang="en-US"/>
              <a:t>For example:</a:t>
            </a:r>
            <a:br>
              <a:rPr lang="en-US"/>
            </a:br>
            <a:br>
              <a:rPr lang="en-US"/>
            </a:br>
            <a:r>
              <a:rPr lang="en-US">
                <a:latin typeface="Roboto Mono Medium"/>
                <a:ea typeface="Roboto Mono Medium"/>
                <a:cs typeface="Roboto Mono Medium"/>
                <a:sym typeface="Roboto Mono Medium"/>
              </a:rPr>
              <a:t>x = format(</a:t>
            </a:r>
            <a:r>
              <a:rPr lang="en-US">
                <a:latin typeface="Roboto Mono Medium"/>
                <a:ea typeface="Roboto Mono Medium"/>
                <a:cs typeface="Roboto Mono Medium"/>
                <a:sym typeface="Roboto Mono Medium"/>
              </a:rPr>
              <a:t>'Python'</a:t>
            </a:r>
            <a:r>
              <a:rPr lang="en-US">
                <a:latin typeface="Roboto Mono Medium"/>
                <a:ea typeface="Roboto Mono Medium"/>
                <a:cs typeface="Roboto Mono Medium"/>
                <a:sym typeface="Roboto Mono Medium"/>
              </a:rPr>
              <a:t>, '&lt;20s')</a:t>
            </a:r>
            <a:br>
              <a:rPr lang="en-US">
                <a:latin typeface="Roboto Mono Medium"/>
                <a:ea typeface="Roboto Mono Medium"/>
                <a:cs typeface="Roboto Mono Medium"/>
                <a:sym typeface="Roboto Mono Medium"/>
              </a:rPr>
            </a:b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Char char="•"/>
            </a:pPr>
            <a:r>
              <a:rPr lang="en-US"/>
              <a:t>This will generate a new string (x) that contains the string 'Python' plus 14 spaces at the end of the string. The total length of the string in this case will be 20 characters.</a:t>
            </a:r>
            <a:endParaRPr/>
          </a:p>
          <a:p>
            <a:pPr indent="-171450" lvl="0" marL="171450" rtl="0" algn="l">
              <a:lnSpc>
                <a:spcPct val="90000"/>
              </a:lnSpc>
              <a:spcBef>
                <a:spcPts val="750"/>
              </a:spcBef>
              <a:spcAft>
                <a:spcPts val="0"/>
              </a:spcAft>
              <a:buClr>
                <a:schemeClr val="dk1"/>
              </a:buClr>
              <a:buSzPts val="2100"/>
              <a:buChar char="•"/>
            </a:pPr>
            <a:r>
              <a:rPr lang="en-US"/>
              <a:t>The '&lt;' character in the formatting pattern tells Python to left justify the string and place the extra spaces at the end of the new string</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String Formatting: Justification</a:t>
            </a:r>
            <a:endParaRPr/>
          </a:p>
        </p:txBody>
      </p:sp>
      <p:sp>
        <p:nvSpPr>
          <p:cNvPr id="574" name="Google Shape;574;p7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You can also have Python right justify the string and place the spaces at the beginning of the new string by doing the following:</a:t>
            </a:r>
            <a:br>
              <a:rPr lang="en-US"/>
            </a:br>
            <a:br>
              <a:rPr lang="en-US"/>
            </a:br>
            <a:r>
              <a:rPr lang="en-US">
                <a:latin typeface="Roboto Mono Medium"/>
                <a:ea typeface="Roboto Mono Medium"/>
                <a:cs typeface="Roboto Mono Medium"/>
                <a:sym typeface="Roboto Mono Medium"/>
              </a:rPr>
              <a:t>b = format('Pikachu', '&gt;20s')</a:t>
            </a:r>
            <a:endParaRPr>
              <a:latin typeface="Roboto Mono Medium"/>
              <a:ea typeface="Roboto Mono Medium"/>
              <a:cs typeface="Roboto Mono Medium"/>
              <a:sym typeface="Roboto Mono Medium"/>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9" name="Shape 579"/>
        <p:cNvGrpSpPr/>
        <p:nvPr/>
      </p:nvGrpSpPr>
      <p:grpSpPr>
        <a:xfrm>
          <a:off x="0" y="0"/>
          <a:ext cx="0" cy="0"/>
          <a:chOff x="0" y="0"/>
          <a:chExt cx="0" cy="0"/>
        </a:xfrm>
      </p:grpSpPr>
      <p:sp>
        <p:nvSpPr>
          <p:cNvPr id="580" name="Google Shape;580;p8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String Formatting: Justification Example</a:t>
            </a:r>
            <a:endParaRPr/>
          </a:p>
        </p:txBody>
      </p:sp>
      <p:sp>
        <p:nvSpPr>
          <p:cNvPr id="581" name="Google Shape;581;p8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x = "Hello, World!"</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y = format(x, '&gt;20s')</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print(x)</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&gt;&gt; Hello, World!</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print(y)</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&gt;&gt;        Hello, World!</a:t>
            </a:r>
            <a:endParaRPr>
              <a:latin typeface="Roboto Mono Medium"/>
              <a:ea typeface="Roboto Mono Medium"/>
              <a:cs typeface="Roboto Mono Medium"/>
              <a:sym typeface="Roboto Mono Medium"/>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8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Formatting Numbers</a:t>
            </a:r>
            <a:endParaRPr/>
          </a:p>
        </p:txBody>
      </p:sp>
      <p:sp>
        <p:nvSpPr>
          <p:cNvPr id="588" name="Google Shape;588;p8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The format() function can also be used to generate a printable string version of a float or integer number</a:t>
            </a:r>
            <a:endParaRPr/>
          </a:p>
          <a:p>
            <a:pPr indent="-171450" lvl="0" marL="171450" rtl="0" algn="l">
              <a:lnSpc>
                <a:spcPct val="90000"/>
              </a:lnSpc>
              <a:spcBef>
                <a:spcPts val="750"/>
              </a:spcBef>
              <a:spcAft>
                <a:spcPts val="0"/>
              </a:spcAft>
              <a:buClr>
                <a:schemeClr val="dk1"/>
              </a:buClr>
              <a:buSzPts val="2100"/>
              <a:buChar char="•"/>
            </a:pPr>
            <a:r>
              <a:rPr lang="en-US"/>
              <a:t>format() takes two arguments – a number and a formatting pattern (expressed as a string)</a:t>
            </a:r>
            <a:endParaRPr/>
          </a:p>
          <a:p>
            <a:pPr indent="-171450" lvl="0" marL="171450" rtl="0" algn="l">
              <a:lnSpc>
                <a:spcPct val="90000"/>
              </a:lnSpc>
              <a:spcBef>
                <a:spcPts val="750"/>
              </a:spcBef>
              <a:spcAft>
                <a:spcPts val="0"/>
              </a:spcAft>
              <a:buClr>
                <a:schemeClr val="dk1"/>
              </a:buClr>
              <a:buSzPts val="2100"/>
              <a:buChar char="•"/>
            </a:pPr>
            <a:r>
              <a:rPr lang="en-US"/>
              <a:t>format() returns a string which can be treated like any other string (i.e. you can print it out immediately, store its value in a variable, etc)</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8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Limiting decimal precision</a:t>
            </a:r>
            <a:endParaRPr/>
          </a:p>
        </p:txBody>
      </p:sp>
      <p:sp>
        <p:nvSpPr>
          <p:cNvPr id="595" name="Google Shape;595;p82"/>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a = 1/6</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print(a)</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b = format(a, '.2f')</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print(b)</a:t>
            </a:r>
            <a:endParaRPr>
              <a:latin typeface="Roboto Mono Medium"/>
              <a:ea typeface="Roboto Mono Medium"/>
              <a:cs typeface="Roboto Mono Medium"/>
              <a:sym typeface="Roboto Mono Medium"/>
            </a:endParaRPr>
          </a:p>
        </p:txBody>
      </p:sp>
      <p:sp>
        <p:nvSpPr>
          <p:cNvPr id="596" name="Google Shape;596;p82"/>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0.16666666666666666</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0.17</a:t>
            </a:r>
            <a:endParaRPr>
              <a:latin typeface="Roboto Mono Medium"/>
              <a:ea typeface="Roboto Mono Medium"/>
              <a:cs typeface="Roboto Mono Medium"/>
              <a:sym typeface="Roboto Mon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Strongly Typed Languages</a:t>
            </a:r>
            <a:endParaRPr/>
          </a:p>
        </p:txBody>
      </p:sp>
      <p:sp>
        <p:nvSpPr>
          <p:cNvPr id="138" name="Google Shape;138;p2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Python is </a:t>
            </a:r>
            <a:r>
              <a:rPr b="1" lang="en-US" u="sng"/>
              <a:t>not</a:t>
            </a:r>
            <a:r>
              <a:rPr lang="en-US"/>
              <a:t> a strongly typed language.  </a:t>
            </a:r>
            <a:endParaRPr/>
          </a:p>
          <a:p>
            <a:pPr indent="-171450" lvl="0" marL="171450" rtl="0" algn="l">
              <a:lnSpc>
                <a:spcPct val="90000"/>
              </a:lnSpc>
              <a:spcBef>
                <a:spcPts val="0"/>
              </a:spcBef>
              <a:spcAft>
                <a:spcPts val="0"/>
              </a:spcAft>
              <a:buClr>
                <a:schemeClr val="dk1"/>
              </a:buClr>
              <a:buSzPts val="2100"/>
              <a:buChar char="•"/>
            </a:pPr>
            <a:r>
              <a:rPr lang="en-US"/>
              <a:t>This means that you don't need to pre-declare what kind of data your variables will be holding, unlike other languages such as Java.</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1" name="Shape 601"/>
        <p:cNvGrpSpPr/>
        <p:nvPr/>
      </p:nvGrpSpPr>
      <p:grpSpPr>
        <a:xfrm>
          <a:off x="0" y="0"/>
          <a:ext cx="0" cy="0"/>
          <a:chOff x="0" y="0"/>
          <a:chExt cx="0" cy="0"/>
        </a:xfrm>
      </p:grpSpPr>
      <p:sp>
        <p:nvSpPr>
          <p:cNvPr id="602" name="Google Shape;602;p8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Formatting patterns</a:t>
            </a:r>
            <a:endParaRPr/>
          </a:p>
        </p:txBody>
      </p:sp>
      <p:sp>
        <p:nvSpPr>
          <p:cNvPr id="603" name="Google Shape;603;p83"/>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sz="1800">
                <a:latin typeface="Roboto Mono Medium"/>
                <a:ea typeface="Roboto Mono Medium"/>
                <a:cs typeface="Roboto Mono Medium"/>
                <a:sym typeface="Roboto Mono Medium"/>
              </a:rPr>
              <a:t>a = 10000/6</a:t>
            </a:r>
            <a:endParaRPr sz="1800">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sz="1800">
                <a:latin typeface="Roboto Mono Medium"/>
                <a:ea typeface="Roboto Mono Medium"/>
                <a:cs typeface="Roboto Mono Medium"/>
                <a:sym typeface="Roboto Mono Medium"/>
              </a:rPr>
              <a:t>b = format(a, '.2f')</a:t>
            </a:r>
            <a:endParaRPr sz="1800">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sz="1800">
                <a:latin typeface="Roboto Mono Medium"/>
                <a:ea typeface="Roboto Mono Medium"/>
                <a:cs typeface="Roboto Mono Medium"/>
                <a:sym typeface="Roboto Mono Medium"/>
              </a:rPr>
              <a:t>c = format(a, '.5f')</a:t>
            </a:r>
            <a:endParaRPr sz="1800">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sz="1800">
                <a:latin typeface="Roboto Mono Medium"/>
                <a:ea typeface="Roboto Mono Medium"/>
                <a:cs typeface="Roboto Mono Medium"/>
                <a:sym typeface="Roboto Mono Medium"/>
              </a:rPr>
              <a:t>d = format(a, ',.5f')</a:t>
            </a:r>
            <a:endParaRPr sz="1800">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1800">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sz="1800">
                <a:latin typeface="Roboto Mono Medium"/>
                <a:ea typeface="Roboto Mono Medium"/>
                <a:cs typeface="Roboto Mono Medium"/>
                <a:sym typeface="Roboto Mono Medium"/>
              </a:rPr>
              <a:t>e = format(a, '&gt;20,.2f')</a:t>
            </a:r>
            <a:endParaRPr sz="1800">
              <a:latin typeface="Roboto Mono Medium"/>
              <a:ea typeface="Roboto Mono Medium"/>
              <a:cs typeface="Roboto Mono Medium"/>
              <a:sym typeface="Roboto Mono Medium"/>
            </a:endParaRPr>
          </a:p>
        </p:txBody>
      </p:sp>
      <p:sp>
        <p:nvSpPr>
          <p:cNvPr id="604" name="Google Shape;604;p83"/>
          <p:cNvSpPr txBox="1"/>
          <p:nvPr>
            <p:ph idx="2" type="body"/>
          </p:nvPr>
        </p:nvSpPr>
        <p:spPr>
          <a:xfrm>
            <a:off x="4014375" y="1825625"/>
            <a:ext cx="5032800" cy="41403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750"/>
              </a:spcBef>
              <a:spcAft>
                <a:spcPts val="0"/>
              </a:spcAft>
              <a:buClr>
                <a:schemeClr val="dk1"/>
              </a:buClr>
              <a:buSzPts val="2100"/>
              <a:buNone/>
            </a:pPr>
            <a:r>
              <a:t/>
            </a:r>
            <a:endParaRPr sz="1800">
              <a:latin typeface="Roboto Mono Medium"/>
              <a:ea typeface="Roboto Mono Medium"/>
              <a:cs typeface="Roboto Mono Medium"/>
              <a:sym typeface="Roboto Mono Medium"/>
            </a:endParaRPr>
          </a:p>
          <a:p>
            <a:pPr indent="0" lvl="0" marL="0" rtl="0" algn="l">
              <a:lnSpc>
                <a:spcPct val="90000"/>
              </a:lnSpc>
              <a:spcBef>
                <a:spcPts val="750"/>
              </a:spcBef>
              <a:spcAft>
                <a:spcPts val="0"/>
              </a:spcAft>
              <a:buClr>
                <a:schemeClr val="dk1"/>
              </a:buClr>
              <a:buSzPts val="2100"/>
              <a:buNone/>
            </a:pPr>
            <a:r>
              <a:rPr lang="en-US" sz="1800">
                <a:latin typeface="Roboto Mono Medium"/>
                <a:ea typeface="Roboto Mono Medium"/>
                <a:cs typeface="Roboto Mono Medium"/>
                <a:sym typeface="Roboto Mono Medium"/>
              </a:rPr>
              <a:t># format a as a 2 digit float</a:t>
            </a:r>
            <a:endParaRPr sz="1800">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sz="1800">
                <a:latin typeface="Roboto Mono Medium"/>
                <a:ea typeface="Roboto Mono Medium"/>
                <a:cs typeface="Roboto Mono Medium"/>
                <a:sym typeface="Roboto Mono Medium"/>
              </a:rPr>
              <a:t># format a as a 5 digit float</a:t>
            </a:r>
            <a:endParaRPr sz="1800">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sz="1800">
                <a:latin typeface="Roboto Mono Medium"/>
                <a:ea typeface="Roboto Mono Medium"/>
                <a:cs typeface="Roboto Mono Medium"/>
                <a:sym typeface="Roboto Mono Medium"/>
              </a:rPr>
              <a:t># 5 digit float &amp; comma separators</a:t>
            </a:r>
            <a:endParaRPr sz="1800">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sz="1800">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sz="1800">
                <a:latin typeface="Roboto Mono Medium"/>
                <a:ea typeface="Roboto Mono Medium"/>
                <a:cs typeface="Roboto Mono Medium"/>
                <a:sym typeface="Roboto Mono Medium"/>
              </a:rPr>
              <a:t># 2 digit float, commas + 20</a:t>
            </a:r>
            <a:endParaRPr sz="1800">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sz="1800">
                <a:latin typeface="Roboto Mono Medium"/>
                <a:ea typeface="Roboto Mono Medium"/>
                <a:cs typeface="Roboto Mono Medium"/>
                <a:sym typeface="Roboto Mono Medium"/>
              </a:rPr>
              <a:t># character minimum field width</a:t>
            </a:r>
            <a:endParaRPr sz="1800">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sz="1800">
                <a:latin typeface="Roboto Mono Medium"/>
                <a:ea typeface="Roboto Mono Medium"/>
                <a:cs typeface="Roboto Mono Medium"/>
                <a:sym typeface="Roboto Mono Medium"/>
              </a:rPr>
              <a:t># justified to the right</a:t>
            </a:r>
            <a:endParaRPr sz="1800">
              <a:latin typeface="Roboto Mono Medium"/>
              <a:ea typeface="Roboto Mono Medium"/>
              <a:cs typeface="Roboto Mono Medium"/>
              <a:sym typeface="Roboto Mono Medium"/>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8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Formatting Percentages</a:t>
            </a:r>
            <a:endParaRPr/>
          </a:p>
        </p:txBody>
      </p:sp>
      <p:sp>
        <p:nvSpPr>
          <p:cNvPr id="611" name="Google Shape;611;p84"/>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a = 0.52</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print(format(a, '%'))</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print(format(a, '.2%'))</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print(format(a, '.0%'))</a:t>
            </a:r>
            <a:endParaRPr>
              <a:latin typeface="Roboto Mono Medium"/>
              <a:ea typeface="Roboto Mono Medium"/>
              <a:cs typeface="Roboto Mono Medium"/>
              <a:sym typeface="Roboto Mono Medium"/>
            </a:endParaRPr>
          </a:p>
        </p:txBody>
      </p:sp>
      <p:sp>
        <p:nvSpPr>
          <p:cNvPr id="612" name="Google Shape;612;p84"/>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52.000000%</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52.00%</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52%</a:t>
            </a:r>
            <a:endParaRPr>
              <a:latin typeface="Roboto Mono Medium"/>
              <a:ea typeface="Roboto Mono Medium"/>
              <a:cs typeface="Roboto Mono Medium"/>
              <a:sym typeface="Roboto Mono Medium"/>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
        <p:nvSpPr>
          <p:cNvPr id="618" name="Google Shape;618;p8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Formatting Integers</a:t>
            </a:r>
            <a:endParaRPr/>
          </a:p>
        </p:txBody>
      </p:sp>
      <p:sp>
        <p:nvSpPr>
          <p:cNvPr id="619" name="Google Shape;619;p85"/>
          <p:cNvSpPr txBox="1"/>
          <p:nvPr>
            <p:ph idx="1" type="body"/>
          </p:nvPr>
        </p:nvSpPr>
        <p:spPr>
          <a:xfrm>
            <a:off x="498525" y="1985975"/>
            <a:ext cx="4286100" cy="41403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a = 20000</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print(format(a, ',d'))</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print(format(a, '&gt;20,d'))</a:t>
            </a:r>
            <a:endParaRPr>
              <a:latin typeface="Roboto Mono Medium"/>
              <a:ea typeface="Roboto Mono Medium"/>
              <a:cs typeface="Roboto Mono Medium"/>
              <a:sym typeface="Roboto Mono Medium"/>
            </a:endParaRPr>
          </a:p>
        </p:txBody>
      </p:sp>
      <p:sp>
        <p:nvSpPr>
          <p:cNvPr id="620" name="Google Shape;620;p85"/>
          <p:cNvSpPr txBox="1"/>
          <p:nvPr>
            <p:ph idx="2" type="body"/>
          </p:nvPr>
        </p:nvSpPr>
        <p:spPr>
          <a:xfrm>
            <a:off x="4629150" y="1985975"/>
            <a:ext cx="3886200" cy="4351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20,000</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              20,000</a:t>
            </a:r>
            <a:endParaRPr>
              <a:latin typeface="Roboto Mono Medium"/>
              <a:ea typeface="Roboto Mono Medium"/>
              <a:cs typeface="Roboto Mono Medium"/>
              <a:sym typeface="Roboto Mono Medium"/>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 Tabular Layout</a:t>
            </a:r>
            <a:endParaRPr/>
          </a:p>
        </p:txBody>
      </p:sp>
      <p:sp>
        <p:nvSpPr>
          <p:cNvPr id="627" name="Google Shape;627;p8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program that generates the 2 times table, like this:</a:t>
            </a:r>
            <a:br>
              <a:rPr lang="en-US"/>
            </a:br>
            <a:br>
              <a:rPr lang="en-US"/>
            </a:br>
            <a:r>
              <a:rPr lang="en-US">
                <a:latin typeface="Roboto Mono Medium"/>
                <a:ea typeface="Roboto Mono Medium"/>
                <a:cs typeface="Roboto Mono Medium"/>
                <a:sym typeface="Roboto Mono Medium"/>
              </a:rPr>
              <a:t>Number1		Number2		N1 * N2</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2			   1			   2</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2			   2			   4</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2			   3			   6</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2			   4			   8</a:t>
            </a:r>
            <a:endParaRPr>
              <a:latin typeface="Roboto Mono Medium"/>
              <a:ea typeface="Roboto Mono Medium"/>
              <a:cs typeface="Roboto Mono Medium"/>
              <a:sym typeface="Roboto Mono Medium"/>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8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Python f-Strings</a:t>
            </a:r>
            <a:endParaRPr/>
          </a:p>
        </p:txBody>
      </p:sp>
      <p:sp>
        <p:nvSpPr>
          <p:cNvPr id="633" name="Google Shape;633;p8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20000"/>
          </a:bodyPr>
          <a:lstStyle/>
          <a:p>
            <a:pPr indent="-171481" lvl="0" marL="171450" rtl="0" algn="l">
              <a:lnSpc>
                <a:spcPct val="90000"/>
              </a:lnSpc>
              <a:spcBef>
                <a:spcPts val="0"/>
              </a:spcBef>
              <a:spcAft>
                <a:spcPts val="0"/>
              </a:spcAft>
              <a:buClr>
                <a:schemeClr val="dk1"/>
              </a:buClr>
              <a:buSzPct val="100000"/>
              <a:buChar char="•"/>
            </a:pPr>
            <a:r>
              <a:rPr lang="en-US"/>
              <a:t>Newer versions of the Python language (version 3.6 and above) supports a new way to format variables &amp; string literals.  </a:t>
            </a:r>
            <a:endParaRPr/>
          </a:p>
          <a:p>
            <a:pPr indent="-171481" lvl="0" marL="171450" rtl="0" algn="l">
              <a:lnSpc>
                <a:spcPct val="90000"/>
              </a:lnSpc>
              <a:spcBef>
                <a:spcPts val="750"/>
              </a:spcBef>
              <a:spcAft>
                <a:spcPts val="0"/>
              </a:spcAft>
              <a:buClr>
                <a:schemeClr val="dk1"/>
              </a:buClr>
              <a:buSzPct val="100000"/>
              <a:buChar char="•"/>
            </a:pPr>
            <a:r>
              <a:rPr lang="en-US"/>
              <a:t>This technique is called Literal String Interpolation, f-strings or “formatted” strings</a:t>
            </a:r>
            <a:endParaRPr/>
          </a:p>
          <a:p>
            <a:pPr indent="-171481" lvl="0" marL="171450" rtl="0" algn="l">
              <a:lnSpc>
                <a:spcPct val="90000"/>
              </a:lnSpc>
              <a:spcBef>
                <a:spcPts val="750"/>
              </a:spcBef>
              <a:spcAft>
                <a:spcPts val="0"/>
              </a:spcAft>
              <a:buClr>
                <a:schemeClr val="dk1"/>
              </a:buClr>
              <a:buSzPct val="100000"/>
              <a:buChar char="•"/>
            </a:pPr>
            <a:r>
              <a:rPr lang="en-US"/>
              <a:t>The technique allows you to include a variable inside of a string literal using the following syntax:</a:t>
            </a:r>
            <a:br>
              <a:rPr lang="en-US"/>
            </a:br>
            <a:br>
              <a:rPr lang="en-US"/>
            </a:br>
            <a:r>
              <a:rPr lang="en-US">
                <a:latin typeface="Roboto Mono Medium"/>
                <a:ea typeface="Roboto Mono Medium"/>
                <a:cs typeface="Roboto Mono Medium"/>
                <a:sym typeface="Roboto Mono Medium"/>
              </a:rPr>
              <a:t>a = 5</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b = 10</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print(f"a is holding {a} and b is holding {b}")</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 output</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a is holding 5 and b is holding 10</a:t>
            </a:r>
            <a:br>
              <a:rPr lang="en-US">
                <a:latin typeface="Roboto Mono Medium"/>
                <a:ea typeface="Roboto Mono Medium"/>
                <a:cs typeface="Roboto Mono Medium"/>
                <a:sym typeface="Roboto Mono Medium"/>
              </a:rPr>
            </a:br>
            <a:endParaRPr>
              <a:latin typeface="Roboto Mono Medium"/>
              <a:ea typeface="Roboto Mono Medium"/>
              <a:cs typeface="Roboto Mono Medium"/>
              <a:sym typeface="Roboto Mono Medium"/>
            </a:endParaRPr>
          </a:p>
          <a:p>
            <a:pPr indent="-171481" lvl="0" marL="171450" rtl="0" algn="l">
              <a:lnSpc>
                <a:spcPct val="90000"/>
              </a:lnSpc>
              <a:spcBef>
                <a:spcPts val="750"/>
              </a:spcBef>
              <a:spcAft>
                <a:spcPts val="0"/>
              </a:spcAft>
              <a:buClr>
                <a:schemeClr val="dk1"/>
              </a:buClr>
              <a:buSzPct val="100000"/>
              <a:buChar char="•"/>
            </a:pPr>
            <a:r>
              <a:rPr lang="en-US"/>
              <a:t>Note how the string begins with the letter “f” outside of the delimiter – this tells Python that the string can include variables that are further delimited using curly braces</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8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Python f-Strings with Formatting Patterns </a:t>
            </a:r>
            <a:endParaRPr/>
          </a:p>
        </p:txBody>
      </p:sp>
      <p:sp>
        <p:nvSpPr>
          <p:cNvPr id="639" name="Google Shape;639;p8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Formatting patterns can also be used within "f-strings" to format output. For example:</a:t>
            </a:r>
            <a:br>
              <a:rPr lang="en-US"/>
            </a:br>
            <a:br>
              <a:rPr lang="en-US"/>
            </a:br>
            <a:r>
              <a:rPr lang="en-US">
                <a:latin typeface="Roboto Mono Medium"/>
                <a:ea typeface="Roboto Mono Medium"/>
                <a:cs typeface="Roboto Mono Medium"/>
                <a:sym typeface="Roboto Mono Medium"/>
              </a:rPr>
              <a:t>price = 12345.6789</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print(f"The price is {price:,.2f}")</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 output</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The price is 12,345.68</a:t>
            </a:r>
            <a:br>
              <a:rPr lang="en-US">
                <a:latin typeface="Roboto Mono Medium"/>
                <a:ea typeface="Roboto Mono Medium"/>
                <a:cs typeface="Roboto Mono Medium"/>
                <a:sym typeface="Roboto Mono Medium"/>
              </a:rPr>
            </a:b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Char char="•"/>
            </a:pPr>
            <a:r>
              <a:rPr lang="en-US"/>
              <a:t>The</a:t>
            </a:r>
            <a:r>
              <a:rPr lang="en-US"/>
              <a:t> optional formatting pattern can be supplied inside of the {} delimiters, after a colon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Data Types across languages</a:t>
            </a:r>
            <a:endParaRPr/>
          </a:p>
        </p:txBody>
      </p:sp>
      <p:sp>
        <p:nvSpPr>
          <p:cNvPr id="145" name="Google Shape;145;p2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Loosely Typed</a:t>
            </a:r>
            <a:endParaRPr/>
          </a:p>
        </p:txBody>
      </p:sp>
      <p:sp>
        <p:nvSpPr>
          <p:cNvPr id="146" name="Google Shape;146;p2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Python</a:t>
            </a:r>
            <a:endParaRPr/>
          </a:p>
          <a:p>
            <a:pPr indent="-171450" lvl="0" marL="171450" rtl="0" algn="l">
              <a:lnSpc>
                <a:spcPct val="90000"/>
              </a:lnSpc>
              <a:spcBef>
                <a:spcPts val="750"/>
              </a:spcBef>
              <a:spcAft>
                <a:spcPts val="0"/>
              </a:spcAft>
              <a:buClr>
                <a:schemeClr val="dk1"/>
              </a:buClr>
              <a:buSzPts val="2100"/>
              <a:buChar char="•"/>
            </a:pPr>
            <a:r>
              <a:rPr lang="en-US"/>
              <a:t>PHP</a:t>
            </a:r>
            <a:endParaRPr/>
          </a:p>
          <a:p>
            <a:pPr indent="-171450" lvl="0" marL="171450" rtl="0" algn="l">
              <a:lnSpc>
                <a:spcPct val="90000"/>
              </a:lnSpc>
              <a:spcBef>
                <a:spcPts val="750"/>
              </a:spcBef>
              <a:spcAft>
                <a:spcPts val="0"/>
              </a:spcAft>
              <a:buClr>
                <a:schemeClr val="dk1"/>
              </a:buClr>
              <a:buSzPts val="2100"/>
              <a:buChar char="•"/>
            </a:pPr>
            <a:r>
              <a:rPr lang="en-US"/>
              <a:t>JavaScript</a:t>
            </a:r>
            <a:endParaRPr/>
          </a:p>
          <a:p>
            <a:pPr indent="-171450" lvl="0" marL="171450" rtl="0" algn="l">
              <a:lnSpc>
                <a:spcPct val="90000"/>
              </a:lnSpc>
              <a:spcBef>
                <a:spcPts val="750"/>
              </a:spcBef>
              <a:spcAft>
                <a:spcPts val="0"/>
              </a:spcAft>
              <a:buClr>
                <a:schemeClr val="dk1"/>
              </a:buClr>
              <a:buSzPts val="2100"/>
              <a:buChar char="•"/>
            </a:pPr>
            <a:r>
              <a:rPr lang="en-US"/>
              <a:t>Perl</a:t>
            </a:r>
            <a:endParaRPr/>
          </a:p>
        </p:txBody>
      </p:sp>
      <p:sp>
        <p:nvSpPr>
          <p:cNvPr id="147" name="Google Shape;147;p2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Strongly Typed</a:t>
            </a:r>
            <a:endParaRPr/>
          </a:p>
        </p:txBody>
      </p:sp>
      <p:sp>
        <p:nvSpPr>
          <p:cNvPr id="148" name="Google Shape;148;p2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C</a:t>
            </a:r>
            <a:endParaRPr/>
          </a:p>
          <a:p>
            <a:pPr indent="-171450" lvl="0" marL="171450" rtl="0" algn="l">
              <a:lnSpc>
                <a:spcPct val="90000"/>
              </a:lnSpc>
              <a:spcBef>
                <a:spcPts val="750"/>
              </a:spcBef>
              <a:spcAft>
                <a:spcPts val="0"/>
              </a:spcAft>
              <a:buClr>
                <a:schemeClr val="dk1"/>
              </a:buClr>
              <a:buSzPts val="2100"/>
              <a:buChar char="•"/>
            </a:pPr>
            <a:r>
              <a:rPr lang="en-US"/>
              <a:t>C++</a:t>
            </a:r>
            <a:endParaRPr/>
          </a:p>
          <a:p>
            <a:pPr indent="-171450" lvl="0" marL="171450" rtl="0" algn="l">
              <a:lnSpc>
                <a:spcPct val="90000"/>
              </a:lnSpc>
              <a:spcBef>
                <a:spcPts val="750"/>
              </a:spcBef>
              <a:spcAft>
                <a:spcPts val="0"/>
              </a:spcAft>
              <a:buClr>
                <a:schemeClr val="dk1"/>
              </a:buClr>
              <a:buSzPts val="2100"/>
              <a:buChar char="•"/>
            </a:pPr>
            <a:r>
              <a:rPr lang="en-US"/>
              <a:t>Java</a:t>
            </a:r>
            <a:endParaRPr/>
          </a:p>
          <a:p>
            <a:pPr indent="-171450" lvl="0" marL="171450" rtl="0" algn="l">
              <a:lnSpc>
                <a:spcPct val="90000"/>
              </a:lnSpc>
              <a:spcBef>
                <a:spcPts val="750"/>
              </a:spcBef>
              <a:spcAft>
                <a:spcPts val="0"/>
              </a:spcAft>
              <a:buClr>
                <a:schemeClr val="dk1"/>
              </a:buClr>
              <a:buSzPts val="2100"/>
              <a:buChar char="•"/>
            </a:pPr>
            <a:r>
              <a:rPr lang="en-US"/>
              <a: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Creating Variables in a Strongly Typed Language (Java)</a:t>
            </a:r>
            <a:endParaRPr/>
          </a:p>
        </p:txBody>
      </p:sp>
      <p:sp>
        <p:nvSpPr>
          <p:cNvPr id="155" name="Google Shape;155;p2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600"/>
              <a:buNone/>
            </a:pPr>
            <a:r>
              <a:rPr lang="en-US" sz="1600">
                <a:latin typeface="Roboto Mono Medium"/>
                <a:ea typeface="Roboto Mono Medium"/>
                <a:cs typeface="Roboto Mono Medium"/>
                <a:sym typeface="Roboto Mono Medium"/>
              </a:rPr>
              <a:t>String name = "Pikachu";</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1600"/>
              <a:buNone/>
            </a:pPr>
            <a:r>
              <a:rPr lang="en-US" sz="1600">
                <a:latin typeface="Roboto Mono Medium"/>
                <a:ea typeface="Roboto Mono Medium"/>
                <a:cs typeface="Roboto Mono Medium"/>
                <a:sym typeface="Roboto Mono Medium"/>
              </a:rPr>
              <a:t>int top_speed = 50;</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1600"/>
              <a:buNone/>
            </a:pPr>
            <a:r>
              <a:rPr lang="en-US" sz="1600">
                <a:latin typeface="Roboto Mono Medium"/>
                <a:ea typeface="Roboto Mono Medium"/>
                <a:cs typeface="Roboto Mono Medium"/>
                <a:sym typeface="Roboto Mono Medium"/>
              </a:rPr>
              <a:t>float gravity = 9.5;</a:t>
            </a:r>
            <a:endParaRPr>
              <a:latin typeface="Roboto Mono Medium"/>
              <a:ea typeface="Roboto Mono Medium"/>
              <a:cs typeface="Roboto Mono Medium"/>
              <a:sym typeface="Roboto Mono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