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6858000" cx="9144000"/>
  <p:notesSz cx="6858000" cy="9144000"/>
  <p:embeddedFontLst>
    <p:embeddedFont>
      <p:font typeface="Roboto Mono Medium"/>
      <p:regular r:id="rId79"/>
      <p:bold r:id="rId80"/>
      <p:italic r:id="rId81"/>
      <p:boldItalic r:id="rId82"/>
    </p:embeddedFont>
    <p:embeddedFont>
      <p:font typeface="Roboto Mono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37901F-C0F0-4595-8B34-EA6CD1DEF435}">
  <a:tblStyle styleId="{6637901F-C0F0-4595-8B34-EA6CD1DEF43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bold.fntdata"/><Relationship Id="rId83" Type="http://schemas.openxmlformats.org/officeDocument/2006/relationships/font" Target="fonts/RobotoMono-regular.fntdata"/><Relationship Id="rId42" Type="http://schemas.openxmlformats.org/officeDocument/2006/relationships/slide" Target="slides/slide36.xml"/><Relationship Id="rId86" Type="http://schemas.openxmlformats.org/officeDocument/2006/relationships/font" Target="fonts/RobotoMono-boldItalic.fntdata"/><Relationship Id="rId41" Type="http://schemas.openxmlformats.org/officeDocument/2006/relationships/slide" Target="slides/slide35.xml"/><Relationship Id="rId85" Type="http://schemas.openxmlformats.org/officeDocument/2006/relationships/font" Target="fonts/RobotoMono-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MonoMedium-bold.fntdata"/><Relationship Id="rId82" Type="http://schemas.openxmlformats.org/officeDocument/2006/relationships/font" Target="fonts/RobotoMonoMedium-boldItalic.fntdata"/><Relationship Id="rId81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obotoMonoMedium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cfc02061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7cfc0206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7cfc02061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cfc020610_0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7cfc020610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27cfc020610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8064eb181e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28064eb181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8064eb181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8064eb181e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28064eb181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8064eb181e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064eb181e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8064eb181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8064eb181e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9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0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kazuhikoarase.github.io/simcirj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288003" y="2629643"/>
            <a:ext cx="8568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Decision Structures &amp; Boolean Logic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800600" y="5942559"/>
            <a:ext cx="4038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CSCI-UA.0002</a:t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Computer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Boolean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Writing a condition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trick to writing a selection statement is in constructing a condition that matches the question you are trying to ask the computer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 selection statements must have a condition to "test"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Think of conditions as "yes or no" questions.  They can only be answered by one of two options – "True" or "False"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Testing a Boolean Expression in Python</a:t>
            </a:r>
            <a:endParaRPr/>
          </a:p>
        </p:txBody>
      </p:sp>
      <p:pic>
        <p:nvPicPr>
          <p:cNvPr descr="Screen shot 2011-09-01 at 3.16.44 PM.png" id="173" name="Google Shape;17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057" y="1825625"/>
            <a:ext cx="616388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George Boole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term "Boolean" refers to George Boole, a 19</a:t>
            </a:r>
            <a:r>
              <a:rPr baseline="30000" lang="en-US"/>
              <a:t>th</a:t>
            </a:r>
            <a:r>
              <a:rPr lang="en-US"/>
              <a:t> century English philosopher and mathematician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Boole developed a system of mathematics that allows us to work with the abstract concepts of "true" and "false"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Boole is considered one of the founders of modern computer science, as his work underpins the way in which modern computers process binary data</a:t>
            </a:r>
            <a:endParaRPr/>
          </a:p>
        </p:txBody>
      </p:sp>
      <p:pic>
        <p:nvPicPr>
          <p:cNvPr descr="shr1274l.jpg" id="181" name="Google Shape;181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0725" y="1825650"/>
            <a:ext cx="3774000" cy="44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Writing a Boolean Expression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Boolean expressions can be used as the condition in an "if" statement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They are generally formed using "relational operators" which allow you to test to see whether a specific relationship exists between two (or more) values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Boolean expressions evaluate to a True or False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Relational Operators</a:t>
            </a:r>
            <a:endParaRPr/>
          </a:p>
        </p:txBody>
      </p:sp>
      <p:pic>
        <p:nvPicPr>
          <p:cNvPr descr="Screen shot 2011-09-01 at 2.27.32 PM.png" id="195" name="Google Shape;19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49" y="1690700"/>
            <a:ext cx="6766500" cy="4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Evaluating a Boolean Expression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pen = 10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sword = 7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if pen &gt; sword: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	print('the pen is mightier than the sword!')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pen &gt; sword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10 &gt; 7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True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Let's Evaluate!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45410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given these variables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 = 99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b = 7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c = -5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d = 92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4340300" y="1825625"/>
            <a:ext cx="47649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evaluate these expressions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 &gt; b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b &lt; c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b &gt;= c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c &lt;= d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 == b + d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d &lt;= a + c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c != b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Boolean Operator Tips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Don't confuse "==" with "="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"=" is used for assigning values to variables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"==" is used for testing to see if two values are identical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Use "!=" if you want to test if two values are different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"&lt;=" and "&gt;=" operators test for more than one relationship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"&lt;=" tests to see if a value is less than OR equal to another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"&gt;=" tests to see if a value is greater than OR equal to another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"Truthiness"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When constructing a Boolean expression you will generally need to utilize a relational operator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you omit a relational operator Python will evaluate your expression using the 'truthiness' of the data being evaluated.  For 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 = 1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if a: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print("!")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this program the "!" will print because the variable a is holding a non-zero value.  It is assumed to be True because it is not zero.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For the numeric data types, a False value is 0 or 0.0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For the string data type, a False value is an empty string ""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Assignment 2 Questions?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 programming languages provide a set of "logical operators"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These operators can be used to create complex Boolean expressions that evaluate more than one condition at the same time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There are three main logical operators that we use regularly in programming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and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or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not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Logical Operators: Example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x = 10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y = 5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 = 20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b = 25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if x &gt; y </a:t>
            </a:r>
            <a:r>
              <a:rPr b="1" lang="en-US" u="sng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a &lt; b: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	print('yes!')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else: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	print('no!')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"and" operator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628650" y="1825625"/>
            <a:ext cx="3372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"and" can be used to combine two Boolean expressions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resulting Boolean expression will evaluate to be True if the two Boolean expressions it is connecting both evaluate to be True</a:t>
            </a:r>
            <a:endParaRPr/>
          </a:p>
        </p:txBody>
      </p:sp>
      <p:sp>
        <p:nvSpPr>
          <p:cNvPr id="247" name="Google Shape;247;p35"/>
          <p:cNvSpPr txBox="1"/>
          <p:nvPr>
            <p:ph idx="2" type="body"/>
          </p:nvPr>
        </p:nvSpPr>
        <p:spPr>
          <a:xfrm>
            <a:off x="4001250" y="1825625"/>
            <a:ext cx="451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True  and True  =&gt; True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True  and False =&gt; False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False and True  =&gt; False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False and False =&gt; False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Let's evaluate! ("and" operator)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 = 5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b = 10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b and a &gt; 1)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1 and b &gt; a)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== 5 and b &lt; 100)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1 and b &lt; 1 and b &gt; a)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1 and b &gt; 1 and b &gt; a)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"or" operator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"or" can also be used to combine two Boolean expressions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resulting Boolean expression will evaluate to be True if EITHER of Boolean expressions it is connecting evaluates to be True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True  or True  =&gt; True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True  or False =&gt; True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False or True  =&gt; True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False or False =&gt; False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Let's evaluate! ("or" operator)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 = 5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b = 10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b or a &gt; 1)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1 or b &gt; a)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== 5 or b &lt; 100)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1 or b &lt; 1 or b &gt; a)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print(a &gt; 1 or b &gt; 1 or b &gt; a)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"not" operator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"not" operator is a unary operator that reverses the logical value of its argument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This means that it will "flip" a True value into a False value, and vice versa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Digital Logic &amp; Design Demo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Let's write some programs!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Freezing / Boiling Guppies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Guppies are hardy fish, but they can't live in all water temperatures.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acceptable range for guppies is between 72 and 86 degrees Fahrenheit.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the user for a temperature.  Then display one of two messages based on the information provided: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You're going to freeze your guppy!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You're going to boil your guppy!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IMG_21553 (1).jpg" id="296" name="Google Shape;296;p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34949" l="0" r="0" t="-34949"/>
          <a:stretch/>
        </p:blipFill>
        <p:spPr>
          <a:xfrm>
            <a:off x="4607674" y="854050"/>
            <a:ext cx="4314600" cy="48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Write this program</a:t>
            </a:r>
            <a:endParaRPr/>
          </a:p>
        </p:txBody>
      </p:sp>
      <p:pic>
        <p:nvPicPr>
          <p:cNvPr descr="Output from IDLE that prompts the user for 4 values (single character, column width, number of columns, height of pattern)&#10;&#10;The program then generates a pattern based on this information.  The pattern is quite large, and consists of 12 columns of 2 &quot;@&quot; signs, separate by spaces.  The overall height of the pattern is 17 rows." id="108" name="Google Shape;10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700" y="1752276"/>
            <a:ext cx="5574600" cy="4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Number Guessing Game (part 1)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Ask the user to guess a number between 1 and 10.  Assume they will enter an Integer.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Pick a number between 1 and 10 that is your "secret" number (for example, 5)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the user types in your secret number, tell them that they win!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the user types in a number less than or greater than your secret number, tell them that they're either above or below the number and to try again</a:t>
            </a:r>
            <a:endParaRPr/>
          </a:p>
        </p:txBody>
      </p:sp>
      <p:pic>
        <p:nvPicPr>
          <p:cNvPr descr="MathGuessNumber.png" id="304" name="Google Shape;304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675" y="1825630"/>
            <a:ext cx="4019700" cy="43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Calculating a bonus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You're the manager of a large, distributed sales force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 want to create an easy to use tool that will allow your sales staff to do the following: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Input their monthly sales amount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Determine if they made their monthly quota of $10,000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they made their quota, they are eligible for a bonus of $500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they made their quota, they should receive a "Good Job!" message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At the end of the program you should print out how much their bonus will be ($0 or $500)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Calculating a bonus</a:t>
            </a:r>
            <a:br>
              <a:rPr lang="en-US"/>
            </a:br>
            <a:r>
              <a:rPr lang="en-US"/>
              <a:t>(flowchart)</a:t>
            </a:r>
            <a:endParaRPr/>
          </a:p>
        </p:txBody>
      </p:sp>
      <p:pic>
        <p:nvPicPr>
          <p:cNvPr descr="Screen shot 2011-09-01 at 3.50.25 PM.png" id="318" name="Google Shape;318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511" y="1825625"/>
            <a:ext cx="545097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Extension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 sales people should receive 1% commission on their sales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a sales person made over 50,000, they should receive 5% commission on their sales (instead of 1%) – this is in addition to their $500 bonus for making their quota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Print out their total take-home amount (bonus + commission) at the end of the program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The IF – ELSE structure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Simple Selection Statements</a:t>
            </a:r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selection statements we have been writing so far have only allowed us to create a single alternate branch of execution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There are many times when we need to create multiple branches of execution based on the value of a Boolean expression</a:t>
            </a:r>
            <a:endParaRPr/>
          </a:p>
        </p:txBody>
      </p:sp>
      <p:pic>
        <p:nvPicPr>
          <p:cNvPr descr="Screen shot 2011-09-20 at 1.25.20 PM.png" id="339" name="Google Shape;339;p4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28630" l="0" r="0" t="-28631"/>
          <a:stretch/>
        </p:blipFill>
        <p:spPr>
          <a:xfrm>
            <a:off x="4372247" y="981600"/>
            <a:ext cx="4458900" cy="5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IF-ELSE structure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IF-ELSE structure allows you to perform one set of statements if a condition is true, and another if it is false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IF-ELSE structure</a:t>
            </a:r>
            <a:br>
              <a:rPr lang="en-US"/>
            </a:br>
            <a:r>
              <a:rPr lang="en-US"/>
              <a:t>(flowchart)</a:t>
            </a:r>
            <a:endParaRPr/>
          </a:p>
        </p:txBody>
      </p:sp>
      <p:pic>
        <p:nvPicPr>
          <p:cNvPr descr="Screen shot 2011-09-25 at 5.40.02 PM.png" id="353" name="Google Shape;353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411" y="1825625"/>
            <a:ext cx="624117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IF-ELSE 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(code)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if temperature &lt; 32: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print("it's freezing outside!")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else: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6286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print("it's not so bad outside!")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Calculating Overtime Pay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a worker works more than 40 hours in a week he or she is entitled to overtime pay.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Overtime pay is calculated at the rate of 1.5 times the worker's hourly rate.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This additional rate is only applied to hours worked above the 40 hour limit.</a:t>
            </a:r>
            <a:endParaRPr/>
          </a:p>
        </p:txBody>
      </p:sp>
      <p:pic>
        <p:nvPicPr>
          <p:cNvPr descr="penny-stopwatch.jpg" id="368" name="Google Shape;368;p5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5" y="1825634"/>
            <a:ext cx="3934200" cy="26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Sequential Structures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What we have been programming so far is known as a "sequential structure"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Sequential structures are sets of statements that execute in the order in which they appear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Unfortunately not all programs can be written this way, as there are certain times when we need to deviate from a linear structure and adapt our program based on information provided.</a:t>
            </a:r>
            <a:endParaRPr/>
          </a:p>
        </p:txBody>
      </p:sp>
      <p:pic>
        <p:nvPicPr>
          <p:cNvPr descr="Screen shot 2011-09-01 at 11.17.57 AM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-10074" r="-10073" t="0"/>
          <a:stretch/>
        </p:blipFill>
        <p:spPr>
          <a:xfrm>
            <a:off x="4397187" y="1985963"/>
            <a:ext cx="3657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Nested Decision Structures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Nested Decision Structures in Python</a:t>
            </a:r>
            <a:endParaRPr/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Sometimes you need to ask "follow up" questions after you've evaluated the value of a Boolean expression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Python allows you to "nest" decision structures inside one another, allowing you to evaluate additional conditions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Indentation is key – Python will use the indentation level of a structure to determine its relationship to any previous 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Guess the Number using Nested Decision Structures (flowchart)</a:t>
            </a:r>
            <a:endParaRPr/>
          </a:p>
        </p:txBody>
      </p:sp>
      <p:pic>
        <p:nvPicPr>
          <p:cNvPr descr="Screen shot 2011-09-25 at 7.23.51 PM.png" id="388" name="Google Shape;388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891" y="1825625"/>
            <a:ext cx="746421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</a:t>
            </a:r>
            <a:br>
              <a:rPr lang="en-US"/>
            </a:br>
            <a:r>
              <a:rPr lang="en-US"/>
              <a:t>Guess the Ball Game v2</a:t>
            </a:r>
            <a:endParaRPr/>
          </a:p>
        </p:txBody>
      </p:sp>
      <p:sp>
        <p:nvSpPr>
          <p:cNvPr id="395" name="Google Shape;395;p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Rewrite the "guess the number" game using a nested decision structure.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the user guesses the number they win.  If they don't you should tell them to guess higher or lower next time depending on their answer.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Guess the Number using Nested Decision Structures (code)</a:t>
            </a:r>
            <a:endParaRPr/>
          </a:p>
        </p:txBody>
      </p:sp>
      <p:pic>
        <p:nvPicPr>
          <p:cNvPr descr="Screen shot 2011-09-25 at 7.28.45 PM.png" id="402" name="Google Shape;402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147094"/>
            <a:ext cx="73914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Freezing / Boiling / OK Guppies</a:t>
            </a:r>
            <a:endParaRPr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Guppies are hardy fish, but they can't live in all water temperatures.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acceptable range for guppies is between 72 and 86 degrees Fahrenheit.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the user for a temperature.  Then display one of three messages based on the information provided: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You're going to freeze your guppy!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You're going to boil your guppy!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Your guppy is going to be fine!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IMG_21553 (1).jpg" id="410" name="Google Shape;410;p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34949" l="0" r="0" t="-34949"/>
          <a:stretch/>
        </p:blipFill>
        <p:spPr>
          <a:xfrm>
            <a:off x="4399878" y="1128374"/>
            <a:ext cx="3657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</a:t>
            </a:r>
            <a:br>
              <a:rPr lang="en-US"/>
            </a:br>
            <a:r>
              <a:rPr lang="en-US"/>
              <a:t>Grade determination program</a:t>
            </a:r>
            <a:endParaRPr/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the user to enter in a number greater than or equal to zero and less than or equal to 100.  If they do not you should alert them and end the program.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Next, determine the letter grade associated with the number.  For example, and A is any grade between 90 and 100.  Report the letter grade to the user.</a:t>
            </a:r>
            <a:endParaRPr/>
          </a:p>
        </p:txBody>
      </p:sp>
      <p:pic>
        <p:nvPicPr>
          <p:cNvPr descr="952_reportcard-300x284.jpg" id="418" name="Google Shape;418;p5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750" y="1869307"/>
            <a:ext cx="3984900" cy="3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Loan Qualification</a:t>
            </a:r>
            <a:endParaRPr/>
          </a:p>
        </p:txBody>
      </p:sp>
      <p:sp>
        <p:nvSpPr>
          <p:cNvPr id="425" name="Google Shape;425;p6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You're working for a small bank that wants to write a program to allow its customers to pre-qualify themselves for a personal loan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Rules for qualification are as follows: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Borrower must make more than $50,000 per year and be at his or her job for at least 2 years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2 year job requirement can be waived, however, for borrowers making more than $100,000 per year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to ask the user for their yearly salary as well as the # of years they have been at their current company.  Use the rules above to output the string 'You qualify' or 'You do not qualify'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IF-ELIF-ELSE Structure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Testing a series of conditions</a:t>
            </a:r>
            <a:endParaRPr/>
          </a:p>
        </p:txBody>
      </p:sp>
      <p:sp>
        <p:nvSpPr>
          <p:cNvPr id="438" name="Google Shape;438;p6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Testing a series of conditions using an IF-ELSE structure can result in a large amount of indentations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Sometimes this can cause your code to become difficult to read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Example:  Grade determination program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Input: ask the user for a numeric grade (i.e. 95)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Process: convert the grade to its letter format (A through F)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Output: print the letter grade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Calculating Overtime Pay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a worker works more than 40 hours in a week he or she is entitled to overtime pay.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Overtime pay is calculated at the rate of 1.5 times the worker's hourly rate.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This additional rate is only applied to hours worked above the 40 hour limit.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Grade Determination Program</a:t>
            </a:r>
            <a:endParaRPr/>
          </a:p>
        </p:txBody>
      </p:sp>
      <p:pic>
        <p:nvPicPr>
          <p:cNvPr descr="Screen shot 2011-09-27 at 1.22.25 PM.png" id="445" name="Google Shape;445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940" y="1825625"/>
            <a:ext cx="475211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IF-ELIF-ELSE</a:t>
            </a:r>
            <a:endParaRPr/>
          </a:p>
        </p:txBody>
      </p:sp>
      <p:sp>
        <p:nvSpPr>
          <p:cNvPr id="452" name="Google Shape;452;p6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You can simplify complex IF statements by using the ELIF structure</a:t>
            </a:r>
            <a:endParaRPr sz="2000"/>
          </a:p>
          <a:p>
            <a:pPr indent="-165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ELIF is an optional structure that can be placed between your IF and ELSE statements</a:t>
            </a:r>
            <a:endParaRPr sz="2000"/>
          </a:p>
          <a:p>
            <a:pPr indent="-165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allows you to evaluate additional conditions at the same level as the original IF statement</a:t>
            </a:r>
            <a:endParaRPr sz="2000"/>
          </a:p>
          <a:p>
            <a:pPr indent="-184150" lvl="0" marL="171450" rtl="0" algn="l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Conditions are tested in the order in which they are written.  Once a condition evaluates to True all future conditions are skipped</a:t>
            </a:r>
            <a:endParaRPr sz="2000"/>
          </a:p>
          <a:p>
            <a:pPr indent="-184150" lvl="0" marL="171450" rtl="0" algn="l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 ELSE statement at the end of a decision structure is considered the "catch all" statement – if all conditions above end up failing then the statements inside the ELSE block will execute</a:t>
            </a:r>
            <a:endParaRPr sz="2000"/>
          </a:p>
          <a:p>
            <a:pPr indent="-184150" lvl="0" marL="171450" rtl="0" algn="l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However, using an ELSE statement at the end of your decision structure is optional.</a:t>
            </a:r>
            <a:endParaRPr sz="2000"/>
          </a:p>
          <a:p>
            <a:pPr indent="-184150" lvl="0" marL="171450" rtl="0" algn="l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is no logical need for an IF-ELIF-ELSE statement.  You can always write a program without it by using a standard IF-ELSE block. The advantage of an IF-ELIF-ELSE statement is that your code may end up being be more readable / understandable.  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IF-ELIF-ELSE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Course grade computation example</a:t>
            </a:r>
            <a:endParaRPr/>
          </a:p>
        </p:txBody>
      </p:sp>
      <p:pic>
        <p:nvPicPr>
          <p:cNvPr descr="Screen shot 2011-09-27 at 1.25.00 PM.png" id="459" name="Google Shape;459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300" y="1690701"/>
            <a:ext cx="6395400" cy="50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Username and Password</a:t>
            </a:r>
            <a:endParaRPr/>
          </a:p>
        </p:txBody>
      </p:sp>
      <p:sp>
        <p:nvSpPr>
          <p:cNvPr id="466" name="Google Shape;466;p6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a user for a username and a password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Check to see if BOTH the username and password are correct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so, provide a Welcome message to the user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not, provide a Login Failure message to the user</a:t>
            </a:r>
            <a:endParaRPr/>
          </a:p>
        </p:txBody>
      </p:sp>
      <p:pic>
        <p:nvPicPr>
          <p:cNvPr descr="loginBox.png" id="467" name="Google Shape;467;p6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350" y="1896363"/>
            <a:ext cx="3557400" cy="3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Exoplanet "Goldilocks" Zone</a:t>
            </a:r>
            <a:endParaRPr/>
          </a:p>
        </p:txBody>
      </p:sp>
      <p:sp>
        <p:nvSpPr>
          <p:cNvPr id="474" name="Google Shape;474;p6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"Goldilocks Zone" is an astrophysics term that is used when describing whether a planet could support life based on its distance from its star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Planets too close to their star could be too hot to support life, and planets too far away could too cold 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Write a program to accept a distance value (in miles).  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Planets less than 0.5 AU from their star (46 million miles) are too cold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Planets greater than 2.0 AU from their star (184 million miles) are too hot </a:t>
            </a:r>
            <a:endParaRPr/>
          </a:p>
        </p:txBody>
      </p:sp>
      <p:pic>
        <p:nvPicPr>
          <p:cNvPr descr="Habitable_zone_-_HZ.png" id="475" name="Google Shape;475;p6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42781" l="0" r="0" t="-42782"/>
          <a:stretch/>
        </p:blipFill>
        <p:spPr>
          <a:xfrm>
            <a:off x="4757325" y="787725"/>
            <a:ext cx="4131600" cy="4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8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String Comparison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Password Protection</a:t>
            </a:r>
            <a:endParaRPr/>
          </a:p>
        </p:txBody>
      </p:sp>
      <p:sp>
        <p:nvSpPr>
          <p:cNvPr id="488" name="Google Shape;488;p6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the user for a password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Check to see if the password that was submitted is equal to the string 'secret'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it is, print out a "welcome" message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Otherwise, tell them to try again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Basic string manipulation</a:t>
            </a:r>
            <a:endParaRPr/>
          </a:p>
        </p:txBody>
      </p:sp>
      <p:sp>
        <p:nvSpPr>
          <p:cNvPr id="495" name="Google Shape;495;p7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Python has a huge string manipulation library that allows you to interact with and modify strings.  We are going to get more in depth with this package later in the semester.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now we will only be exploring two small functions in this package – lower() and upper()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lower() function converts the characters in a string to all lowercase, while the upper() function converts the characters in a string to all uppercase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These functions are not built into the Python library directly, but exist inside the "str" module – as such they must be referred to using "dot syntax"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string_lc = str.lower('Apple Pie')  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string_lc = 'apple pie'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string_uc = str.upper('Apple Pie')  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string_uc = 'APPLE PIE'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Case insensitive password</a:t>
            </a:r>
            <a:endParaRPr/>
          </a:p>
        </p:txBody>
      </p:sp>
      <p:sp>
        <p:nvSpPr>
          <p:cNvPr id="502" name="Google Shape;502;p7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Rewrite your password protection program to be case insensitive (i.e. the password "Secret" will also let you into your program)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String Length</a:t>
            </a:r>
            <a:endParaRPr/>
          </a:p>
        </p:txBody>
      </p:sp>
      <p:sp>
        <p:nvSpPr>
          <p:cNvPr id="509" name="Google Shape;509;p7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 can ask Python to count the number of characters contained in a string using the len() function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len() returns an integer that represents the total length of a string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myname = 'python'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print(len(myname))   # 6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Calculating Overtime Pay: Algorithm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Input: Hourly rate of pay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Input: Number of hours worked in 1 week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Process:  If the hours worked is less than 40, simply multiply hourly rate by hours worked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Process:  If the hours worked is greater than 40: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Multiply hourly rate by hours worked for 40 hours. 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Subtract 40 from the the total hours to obtain the overtime hours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Multiply overtime hours by 1.5 times the rate of pay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overtime pay to base pay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Output:  Total Pay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Comparing the size of two strings</a:t>
            </a:r>
            <a:endParaRPr/>
          </a:p>
        </p:txBody>
      </p:sp>
      <p:sp>
        <p:nvSpPr>
          <p:cNvPr id="516" name="Google Shape;516;p7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Ask the user to input two names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Sort the names in size order and print them out to the user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Decision Structures in the Wild</a:t>
            </a:r>
            <a:endParaRPr/>
          </a:p>
        </p:txBody>
      </p:sp>
      <p:pic>
        <p:nvPicPr>
          <p:cNvPr descr="Akinator-enisteine.jpg" id="523" name="Google Shape;523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550" y="2133200"/>
            <a:ext cx="62349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Writing a Diagnostic Program</a:t>
            </a:r>
            <a:endParaRPr/>
          </a:p>
        </p:txBody>
      </p:sp>
      <p:sp>
        <p:nvSpPr>
          <p:cNvPr id="530" name="Google Shape;530;p7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It's fairly easy to construct your own diagnostic programs, though one as complicated as the Akinator would require a database of tens of thousands of items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Here's the basic workflow: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Identify your subject matter (i.e. Harry Potter Characters)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Assign criteria to your subjects (i.e. Adults, Professors, Females, Males, Studious, Non-Studious, Red haired, Non-Red haired)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Ask the user a question and respond using a series of IF-ELSE statements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Attribute Matrix</a:t>
            </a:r>
            <a:endParaRPr/>
          </a:p>
        </p:txBody>
      </p:sp>
      <p:graphicFrame>
        <p:nvGraphicFramePr>
          <p:cNvPr id="537" name="Google Shape;537;p76"/>
          <p:cNvGraphicFramePr/>
          <p:nvPr/>
        </p:nvGraphicFramePr>
        <p:xfrm>
          <a:off x="53809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{6637901F-C0F0-4595-8B34-EA6CD1DEF435}</a:tableStyleId>
              </a:tblPr>
              <a:tblGrid>
                <a:gridCol w="1696575"/>
                <a:gridCol w="1010325"/>
                <a:gridCol w="766325"/>
                <a:gridCol w="787875"/>
                <a:gridCol w="856425"/>
                <a:gridCol w="691075"/>
                <a:gridCol w="1081175"/>
                <a:gridCol w="1046025"/>
                <a:gridCol w="114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Adult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Child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Red Hair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Studious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Harry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Ginny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2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Hermione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Dumbledore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Mr. Weasley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Mrs. Weasley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McGongigal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Attribute Matrix - Females</a:t>
            </a:r>
            <a:endParaRPr/>
          </a:p>
        </p:txBody>
      </p:sp>
      <p:graphicFrame>
        <p:nvGraphicFramePr>
          <p:cNvPr id="544" name="Google Shape;544;p77"/>
          <p:cNvGraphicFramePr/>
          <p:nvPr/>
        </p:nvGraphicFramePr>
        <p:xfrm>
          <a:off x="53809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{6637901F-C0F0-4595-8B34-EA6CD1DEF435}</a:tableStyleId>
              </a:tblPr>
              <a:tblGrid>
                <a:gridCol w="1696575"/>
                <a:gridCol w="1010325"/>
                <a:gridCol w="766325"/>
                <a:gridCol w="787875"/>
                <a:gridCol w="856425"/>
                <a:gridCol w="691075"/>
                <a:gridCol w="1081175"/>
                <a:gridCol w="1046025"/>
                <a:gridCol w="114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Adult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Child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Red Hair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Studious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Ginny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2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Hermione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Mrs. Weasley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McGongigal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Attribute Matrix – Female Adults</a:t>
            </a:r>
            <a:endParaRPr/>
          </a:p>
        </p:txBody>
      </p:sp>
      <p:graphicFrame>
        <p:nvGraphicFramePr>
          <p:cNvPr id="551" name="Google Shape;551;p78"/>
          <p:cNvGraphicFramePr/>
          <p:nvPr/>
        </p:nvGraphicFramePr>
        <p:xfrm>
          <a:off x="53809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{6637901F-C0F0-4595-8B34-EA6CD1DEF435}</a:tableStyleId>
              </a:tblPr>
              <a:tblGrid>
                <a:gridCol w="1696575"/>
                <a:gridCol w="1010325"/>
                <a:gridCol w="766325"/>
                <a:gridCol w="787875"/>
                <a:gridCol w="856425"/>
                <a:gridCol w="691075"/>
                <a:gridCol w="1081175"/>
                <a:gridCol w="1046025"/>
                <a:gridCol w="114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Adult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Child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Red Hair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Studious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Mrs. Weasley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McGongigal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Attribute Matrix – Female Adults with Red Hair</a:t>
            </a:r>
            <a:endParaRPr/>
          </a:p>
        </p:txBody>
      </p:sp>
      <p:graphicFrame>
        <p:nvGraphicFramePr>
          <p:cNvPr id="558" name="Google Shape;558;p79"/>
          <p:cNvGraphicFramePr/>
          <p:nvPr/>
        </p:nvGraphicFramePr>
        <p:xfrm>
          <a:off x="53809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{6637901F-C0F0-4595-8B34-EA6CD1DEF435}</a:tableStyleId>
              </a:tblPr>
              <a:tblGrid>
                <a:gridCol w="1696575"/>
                <a:gridCol w="1010325"/>
                <a:gridCol w="766325"/>
                <a:gridCol w="787875"/>
                <a:gridCol w="856425"/>
                <a:gridCol w="691075"/>
                <a:gridCol w="1081175"/>
                <a:gridCol w="1046025"/>
                <a:gridCol w="114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Adult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Child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Red Hair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Studious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Mrs. Weasley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-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0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Conditional Logic Overview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Trace the Output: One-way "if" statements</a:t>
            </a:r>
            <a:br>
              <a:rPr lang="en-US"/>
            </a:br>
            <a:r>
              <a:rPr lang="en-US"/>
              <a:t>(isolating logical structures)</a:t>
            </a:r>
            <a:endParaRPr/>
          </a:p>
        </p:txBody>
      </p:sp>
      <p:sp>
        <p:nvSpPr>
          <p:cNvPr id="571" name="Google Shape;571;p8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print("one")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print("two")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print("three")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print("four")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Trace the Output: Two-way "if"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(isolating logical structures)</a:t>
            </a:r>
            <a:endParaRPr/>
          </a:p>
        </p:txBody>
      </p:sp>
      <p:sp>
        <p:nvSpPr>
          <p:cNvPr id="578" name="Google Shape;578;p8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print("one")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print("two")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print("three")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print("four")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else: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800">
                <a:latin typeface="Roboto Mono Medium"/>
                <a:ea typeface="Roboto Mono Medium"/>
                <a:cs typeface="Roboto Mono Medium"/>
                <a:sym typeface="Roboto Mono Medium"/>
              </a:rPr>
              <a:t>	print("five")</a:t>
            </a:r>
            <a:endParaRPr sz="2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Selection Statement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Allows your program to "ask a question" and respond accordingly.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Simplest form – perform an action only if a certain condition exists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the condition is not met, then the action is not performed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Trace the Output: Nested "if"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(isolating logical structures)</a:t>
            </a:r>
            <a:endParaRPr/>
          </a:p>
        </p:txBody>
      </p:sp>
      <p:sp>
        <p:nvSpPr>
          <p:cNvPr id="585" name="Google Shape;585;p8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print("one")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else: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if _____: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	print("two")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else: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9144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print("three")</a:t>
            </a:r>
            <a:b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else: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9144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print("four")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Trace the Output: Multi-way "if"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(isolating logical structures)</a:t>
            </a:r>
            <a:endParaRPr/>
          </a:p>
        </p:txBody>
      </p:sp>
      <p:sp>
        <p:nvSpPr>
          <p:cNvPr id="592" name="Google Shape;592;p8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if _____: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print("one")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elif _____: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print("two")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elif _____: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print("three")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elif _____:</a:t>
            </a:r>
            <a:b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print("four")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else: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>
                <a:latin typeface="Roboto Mono Medium"/>
                <a:ea typeface="Roboto Mono Medium"/>
                <a:cs typeface="Roboto Mono Medium"/>
                <a:sym typeface="Roboto Mono Medium"/>
              </a:rPr>
              <a:t>	print("five")</a:t>
            </a:r>
            <a:endParaRPr sz="2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Valid Date</a:t>
            </a:r>
            <a:endParaRPr/>
          </a:p>
        </p:txBody>
      </p:sp>
      <p:sp>
        <p:nvSpPr>
          <p:cNvPr id="599" name="Google Shape;599;p8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the user for a month (integer) and day (integer)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Determine if this month/day combination is valid.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Months with 30 days: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September, April, June, November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Months with 28 days: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February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 other months have 31 days</a:t>
            </a:r>
            <a:endParaRPr/>
          </a:p>
        </p:txBody>
      </p:sp>
      <p:pic>
        <p:nvPicPr>
          <p:cNvPr descr="Calendar Images | Free Vectors, Stock Photos &amp; PSD" id="600" name="Google Shape;600;p8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150" y="1870458"/>
            <a:ext cx="3886200" cy="25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Selection Statement:</a:t>
            </a:r>
            <a:br>
              <a:rPr lang="en-US"/>
            </a:br>
            <a:r>
              <a:rPr lang="en-US"/>
              <a:t>An Example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this program we begin by asking a question – "is it cold outside?"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the answer to this question is yes ("True") then we can execute an alternate set of commands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Otherwise we can continue with the program as-is</a:t>
            </a:r>
            <a:endParaRPr/>
          </a:p>
        </p:txBody>
      </p:sp>
      <p:pic>
        <p:nvPicPr>
          <p:cNvPr descr="Screen shot 2011-09-20 at 1.25.20 PM.png" id="145" name="Google Shape;145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28630" l="0" r="0" t="-28631"/>
          <a:stretch/>
        </p:blipFill>
        <p:spPr>
          <a:xfrm>
            <a:off x="5354900" y="207275"/>
            <a:ext cx="3477900" cy="37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1-09-01 at 12.22.25 PM.png" id="146" name="Google Shape;146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4901" y="4091274"/>
            <a:ext cx="3477900" cy="2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Selection Statements in Python</a:t>
            </a:r>
            <a:endParaRPr/>
          </a:p>
        </p:txBody>
      </p:sp>
      <p:pic>
        <p:nvPicPr>
          <p:cNvPr descr="Screen shot 2011-09-01 at 2.10.29 PM.png" id="153" name="Google Shape;1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302" y="1401650"/>
            <a:ext cx="7379400" cy="52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