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9144000"/>
  <p:notesSz cx="6858000" cy="9144000"/>
  <p:embeddedFontLst>
    <p:embeddedFont>
      <p:font typeface="Roboto Mono Medium"/>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41E8E7-6527-4D41-B26A-447A979D5122}">
  <a:tblStyle styleId="{C841E8E7-6527-4D41-B26A-447A979D512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RobotoMono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Medium-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MonoMedium-bold.fntdata"/><Relationship Id="rId14" Type="http://schemas.openxmlformats.org/officeDocument/2006/relationships/slide" Target="slides/slide8.xml"/><Relationship Id="rId58" Type="http://schemas.openxmlformats.org/officeDocument/2006/relationships/font" Target="fonts/RobotoMono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1d86d0cba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281d86d0cb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81d86d0cba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3887391" y="987426"/>
            <a:ext cx="4629150" cy="4873625"/>
          </a:xfrm>
          <a:prstGeom prst="rect">
            <a:avLst/>
          </a:prstGeom>
          <a:noFill/>
          <a:ln>
            <a:noFill/>
          </a:ln>
        </p:spPr>
      </p:sp>
      <p:sp>
        <p:nvSpPr>
          <p:cNvPr id="75" name="Google Shape;75;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6" name="Google Shape;7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3887"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33" name="Shape 33"/>
        <p:cNvGrpSpPr/>
        <p:nvPr/>
      </p:nvGrpSpPr>
      <p:grpSpPr>
        <a:xfrm>
          <a:off x="0" y="0"/>
          <a:ext cx="0" cy="0"/>
          <a:chOff x="0" y="0"/>
          <a:chExt cx="0" cy="0"/>
        </a:xfrm>
      </p:grpSpPr>
      <p:sp>
        <p:nvSpPr>
          <p:cNvPr id="34" name="Google Shape;34;p5"/>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accent3"/>
              </a:buClr>
              <a:buSzPts val="2400"/>
              <a:buNone/>
              <a:defRPr b="0" i="0" sz="2400" u="none" cap="none" strike="noStrike">
                <a:solidFill>
                  <a:schemeClr val="accent3"/>
                </a:solidFill>
                <a:latin typeface="Calibri"/>
                <a:ea typeface="Calibri"/>
                <a:cs typeface="Calibri"/>
                <a:sym typeface="Calibri"/>
              </a:defRPr>
            </a:lvl1pPr>
            <a:lvl2pPr indent="-228600" lvl="1" marL="914400" algn="l">
              <a:lnSpc>
                <a:spcPct val="90000"/>
              </a:lnSpc>
              <a:spcBef>
                <a:spcPts val="375"/>
              </a:spcBef>
              <a:spcAft>
                <a:spcPts val="0"/>
              </a:spcAft>
              <a:buClr>
                <a:schemeClr val="dk1"/>
              </a:buClr>
              <a:buSzPts val="1200"/>
              <a:buNone/>
              <a:defRPr sz="1200"/>
            </a:lvl2pPr>
            <a:lvl3pPr indent="-228600" lvl="2" marL="1371600" algn="l">
              <a:lnSpc>
                <a:spcPct val="90000"/>
              </a:lnSpc>
              <a:spcBef>
                <a:spcPts val="375"/>
              </a:spcBef>
              <a:spcAft>
                <a:spcPts val="0"/>
              </a:spcAft>
              <a:buClr>
                <a:schemeClr val="dk1"/>
              </a:buClr>
              <a:buSzPts val="1000"/>
              <a:buNone/>
              <a:defRPr sz="1000"/>
            </a:lvl3pPr>
            <a:lvl4pPr indent="-228600" lvl="3" marL="1828800" algn="l">
              <a:lnSpc>
                <a:spcPct val="90000"/>
              </a:lnSpc>
              <a:spcBef>
                <a:spcPts val="375"/>
              </a:spcBef>
              <a:spcAft>
                <a:spcPts val="0"/>
              </a:spcAft>
              <a:buClr>
                <a:schemeClr val="dk1"/>
              </a:buClr>
              <a:buSzPts val="900"/>
              <a:buNone/>
              <a:defRPr sz="900"/>
            </a:lvl4pPr>
            <a:lvl5pPr indent="-228600" lvl="4" marL="2286000" algn="l">
              <a:lnSpc>
                <a:spcPct val="90000"/>
              </a:lnSpc>
              <a:spcBef>
                <a:spcPts val="375"/>
              </a:spcBef>
              <a:spcAft>
                <a:spcPts val="0"/>
              </a:spcAft>
              <a:buClr>
                <a:schemeClr val="dk1"/>
              </a:buClr>
              <a:buSzPts val="900"/>
              <a:buNone/>
              <a:defRPr sz="900"/>
            </a:lvl5pPr>
            <a:lvl6pPr indent="-228600" lvl="5" marL="2743200" algn="l">
              <a:lnSpc>
                <a:spcPct val="90000"/>
              </a:lnSpc>
              <a:spcBef>
                <a:spcPts val="375"/>
              </a:spcBef>
              <a:spcAft>
                <a:spcPts val="0"/>
              </a:spcAft>
              <a:buClr>
                <a:schemeClr val="dk1"/>
              </a:buClr>
              <a:buSzPts val="900"/>
              <a:buNone/>
              <a:defRPr sz="900"/>
            </a:lvl6pPr>
            <a:lvl7pPr indent="-228600" lvl="6" marL="3200400" algn="l">
              <a:lnSpc>
                <a:spcPct val="90000"/>
              </a:lnSpc>
              <a:spcBef>
                <a:spcPts val="375"/>
              </a:spcBef>
              <a:spcAft>
                <a:spcPts val="0"/>
              </a:spcAft>
              <a:buClr>
                <a:schemeClr val="dk1"/>
              </a:buClr>
              <a:buSzPts val="900"/>
              <a:buNone/>
              <a:defRPr sz="900"/>
            </a:lvl7pPr>
            <a:lvl8pPr indent="-228600" lvl="7" marL="3657600" algn="l">
              <a:lnSpc>
                <a:spcPct val="90000"/>
              </a:lnSpc>
              <a:spcBef>
                <a:spcPts val="375"/>
              </a:spcBef>
              <a:spcAft>
                <a:spcPts val="0"/>
              </a:spcAft>
              <a:buClr>
                <a:schemeClr val="dk1"/>
              </a:buClr>
              <a:buSzPts val="900"/>
              <a:buNone/>
              <a:defRPr sz="900"/>
            </a:lvl8pPr>
            <a:lvl9pPr indent="-228600" lvl="8" marL="4114800" algn="l">
              <a:lnSpc>
                <a:spcPct val="90000"/>
              </a:lnSpc>
              <a:spcBef>
                <a:spcPts val="375"/>
              </a:spcBef>
              <a:spcAft>
                <a:spcPts val="0"/>
              </a:spcAft>
              <a:buClr>
                <a:schemeClr val="dk1"/>
              </a:buClr>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2" name="Google Shape;52;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8" name="Google Shape;68;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5.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alteredqualia.com/visualization/evolv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288003" y="2629643"/>
            <a:ext cx="8568000" cy="933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500"/>
              <a:buFont typeface="Calibri"/>
              <a:buNone/>
            </a:pPr>
            <a:r>
              <a:rPr lang="en-US"/>
              <a:t>Condition Controlled Loops</a:t>
            </a:r>
            <a:endParaRPr/>
          </a:p>
        </p:txBody>
      </p:sp>
      <p:sp>
        <p:nvSpPr>
          <p:cNvPr id="97" name="Google Shape;97;p14"/>
          <p:cNvSpPr txBox="1"/>
          <p:nvPr>
            <p:ph idx="1" type="subTitle"/>
          </p:nvPr>
        </p:nvSpPr>
        <p:spPr>
          <a:xfrm>
            <a:off x="4800600" y="5942559"/>
            <a:ext cx="4038600" cy="74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CSCI-UA.0002</a:t>
            </a:r>
            <a:endParaRPr b="0"/>
          </a:p>
          <a:p>
            <a:pPr indent="0" lvl="0" marL="0" rtl="0" algn="ctr">
              <a:lnSpc>
                <a:spcPct val="90000"/>
              </a:lnSpc>
              <a:spcBef>
                <a:spcPts val="75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Introduction to Computer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Repetition Structures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Example:  Commission calculator for a sales team</a:t>
            </a:r>
            <a:endParaRPr/>
          </a:p>
        </p:txBody>
      </p:sp>
      <p:sp>
        <p:nvSpPr>
          <p:cNvPr id="167" name="Google Shape;167;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allows the user to calculate sales commission earned by each member of a sales team.</a:t>
            </a:r>
            <a:endParaRPr/>
          </a:p>
          <a:p>
            <a:pPr indent="-171450" lvl="0" marL="171450" rtl="0" algn="l">
              <a:lnSpc>
                <a:spcPct val="90000"/>
              </a:lnSpc>
              <a:spcBef>
                <a:spcPts val="750"/>
              </a:spcBef>
              <a:spcAft>
                <a:spcPts val="0"/>
              </a:spcAft>
              <a:buClr>
                <a:schemeClr val="dk1"/>
              </a:buClr>
              <a:buSzPts val="2100"/>
              <a:buChar char="•"/>
            </a:pPr>
            <a:r>
              <a:rPr lang="en-US"/>
              <a:t>Currently there are 3 people on the sales team, but there may be more in the future.</a:t>
            </a:r>
            <a:endParaRPr/>
          </a:p>
          <a:p>
            <a:pPr indent="-171450" lvl="0" marL="171450" rtl="0" algn="l">
              <a:lnSpc>
                <a:spcPct val="90000"/>
              </a:lnSpc>
              <a:spcBef>
                <a:spcPts val="750"/>
              </a:spcBef>
              <a:spcAft>
                <a:spcPts val="0"/>
              </a:spcAft>
              <a:buClr>
                <a:schemeClr val="dk1"/>
              </a:buClr>
              <a:buSzPts val="2100"/>
              <a:buChar char="•"/>
            </a:pPr>
            <a:r>
              <a:rPr lang="en-US"/>
              <a:t>Input</a:t>
            </a:r>
            <a:endParaRPr/>
          </a:p>
          <a:p>
            <a:pPr indent="-171450" lvl="1" marL="514350" rtl="0" algn="l">
              <a:lnSpc>
                <a:spcPct val="90000"/>
              </a:lnSpc>
              <a:spcBef>
                <a:spcPts val="375"/>
              </a:spcBef>
              <a:spcAft>
                <a:spcPts val="0"/>
              </a:spcAft>
              <a:buClr>
                <a:schemeClr val="dk1"/>
              </a:buClr>
              <a:buSzPts val="1800"/>
              <a:buChar char="•"/>
            </a:pPr>
            <a:r>
              <a:rPr lang="en-US"/>
              <a:t>Gross sales (float)</a:t>
            </a:r>
            <a:endParaRPr/>
          </a:p>
          <a:p>
            <a:pPr indent="-171450" lvl="1" marL="514350" rtl="0" algn="l">
              <a:lnSpc>
                <a:spcPct val="90000"/>
              </a:lnSpc>
              <a:spcBef>
                <a:spcPts val="375"/>
              </a:spcBef>
              <a:spcAft>
                <a:spcPts val="0"/>
              </a:spcAft>
              <a:buClr>
                <a:schemeClr val="dk1"/>
              </a:buClr>
              <a:buSzPts val="1800"/>
              <a:buChar char="•"/>
            </a:pPr>
            <a:r>
              <a:rPr lang="en-US"/>
              <a:t>Commission Rate (float)</a:t>
            </a:r>
            <a:endParaRPr/>
          </a:p>
          <a:p>
            <a:pPr indent="-171450" lvl="0" marL="171450" rtl="0" algn="l">
              <a:lnSpc>
                <a:spcPct val="90000"/>
              </a:lnSpc>
              <a:spcBef>
                <a:spcPts val="750"/>
              </a:spcBef>
              <a:spcAft>
                <a:spcPts val="0"/>
              </a:spcAft>
              <a:buClr>
                <a:schemeClr val="dk1"/>
              </a:buClr>
              <a:buSzPts val="2100"/>
              <a:buChar char="•"/>
            </a:pPr>
            <a:r>
              <a:rPr lang="en-US"/>
              <a:t>Process</a:t>
            </a:r>
            <a:endParaRPr/>
          </a:p>
          <a:p>
            <a:pPr indent="-171450" lvl="1" marL="514350" rtl="0" algn="l">
              <a:lnSpc>
                <a:spcPct val="90000"/>
              </a:lnSpc>
              <a:spcBef>
                <a:spcPts val="375"/>
              </a:spcBef>
              <a:spcAft>
                <a:spcPts val="0"/>
              </a:spcAft>
              <a:buClr>
                <a:schemeClr val="dk1"/>
              </a:buClr>
              <a:buSzPts val="1800"/>
              <a:buChar char="•"/>
            </a:pPr>
            <a:r>
              <a:rPr lang="en-US"/>
              <a:t>Commission = gross sales * commission rate</a:t>
            </a:r>
            <a:endParaRPr/>
          </a:p>
          <a:p>
            <a:pPr indent="-171450" lvl="0" marL="171450" rtl="0" algn="l">
              <a:lnSpc>
                <a:spcPct val="90000"/>
              </a:lnSpc>
              <a:spcBef>
                <a:spcPts val="750"/>
              </a:spcBef>
              <a:spcAft>
                <a:spcPts val="0"/>
              </a:spcAft>
              <a:buClr>
                <a:schemeClr val="dk1"/>
              </a:buClr>
              <a:buSzPts val="2100"/>
              <a:buChar char="•"/>
            </a:pPr>
            <a:r>
              <a:rPr lang="en-US"/>
              <a:t>Output</a:t>
            </a:r>
            <a:endParaRPr/>
          </a:p>
          <a:p>
            <a:pPr indent="-171450" lvl="1" marL="514350" rtl="0" algn="l">
              <a:lnSpc>
                <a:spcPct val="90000"/>
              </a:lnSpc>
              <a:spcBef>
                <a:spcPts val="375"/>
              </a:spcBef>
              <a:spcAft>
                <a:spcPts val="0"/>
              </a:spcAft>
              <a:buClr>
                <a:schemeClr val="dk1"/>
              </a:buClr>
              <a:buSzPts val="1800"/>
              <a:buChar char="•"/>
            </a:pPr>
            <a:r>
              <a:rPr lang="en-US"/>
              <a:t>Commission earned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Downsides to Sequence Structures</a:t>
            </a:r>
            <a:endParaRPr/>
          </a:p>
        </p:txBody>
      </p:sp>
      <p:sp>
        <p:nvSpPr>
          <p:cNvPr id="174" name="Google Shape;174;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In the previous example our code ended up being one long sequence structure which contained a lot of duplicate code</a:t>
            </a:r>
            <a:endParaRPr/>
          </a:p>
          <a:p>
            <a:pPr indent="-171450" lvl="0" marL="171450" rtl="0" algn="l">
              <a:lnSpc>
                <a:spcPct val="90000"/>
              </a:lnSpc>
              <a:spcBef>
                <a:spcPts val="750"/>
              </a:spcBef>
              <a:spcAft>
                <a:spcPts val="0"/>
              </a:spcAft>
              <a:buClr>
                <a:schemeClr val="dk1"/>
              </a:buClr>
              <a:buSzPts val="2100"/>
              <a:buChar char="•"/>
            </a:pPr>
            <a:r>
              <a:rPr lang="en-US"/>
              <a:t>There are several disadvantages to this approach</a:t>
            </a:r>
            <a:endParaRPr/>
          </a:p>
          <a:p>
            <a:pPr indent="-171450" lvl="1" marL="514350" rtl="0" algn="l">
              <a:lnSpc>
                <a:spcPct val="90000"/>
              </a:lnSpc>
              <a:spcBef>
                <a:spcPts val="375"/>
              </a:spcBef>
              <a:spcAft>
                <a:spcPts val="0"/>
              </a:spcAft>
              <a:buClr>
                <a:schemeClr val="dk1"/>
              </a:buClr>
              <a:buSzPts val="1800"/>
              <a:buChar char="•"/>
            </a:pPr>
            <a:r>
              <a:rPr lang="en-US"/>
              <a:t>Your programs will tend to get very large</a:t>
            </a:r>
            <a:endParaRPr/>
          </a:p>
          <a:p>
            <a:pPr indent="-171450" lvl="1" marL="514350" rtl="0" algn="l">
              <a:lnSpc>
                <a:spcPct val="90000"/>
              </a:lnSpc>
              <a:spcBef>
                <a:spcPts val="375"/>
              </a:spcBef>
              <a:spcAft>
                <a:spcPts val="0"/>
              </a:spcAft>
              <a:buClr>
                <a:schemeClr val="dk1"/>
              </a:buClr>
              <a:buSzPts val="1800"/>
              <a:buChar char="•"/>
            </a:pPr>
            <a:r>
              <a:rPr lang="en-US"/>
              <a:t>Writing this kind of program can be extremely time consuming</a:t>
            </a:r>
            <a:endParaRPr/>
          </a:p>
          <a:p>
            <a:pPr indent="-171450" lvl="1" marL="514350" rtl="0" algn="l">
              <a:lnSpc>
                <a:spcPct val="90000"/>
              </a:lnSpc>
              <a:spcBef>
                <a:spcPts val="375"/>
              </a:spcBef>
              <a:spcAft>
                <a:spcPts val="0"/>
              </a:spcAft>
              <a:buClr>
                <a:schemeClr val="dk1"/>
              </a:buClr>
              <a:buSzPts val="1800"/>
              <a:buChar char="•"/>
            </a:pPr>
            <a:r>
              <a:rPr lang="en-US"/>
              <a:t>If part of the duplicated code needs to be corrected then the correction must be implemented many times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Repetition Structures to the Rescue!</a:t>
            </a:r>
            <a:endParaRPr/>
          </a:p>
        </p:txBody>
      </p:sp>
      <p:sp>
        <p:nvSpPr>
          <p:cNvPr id="181" name="Google Shape;181;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One solution to this kind of problem is to use a repetition structure, which involves the following:</a:t>
            </a:r>
            <a:endParaRPr/>
          </a:p>
          <a:p>
            <a:pPr indent="-171450" lvl="1" marL="514350" rtl="0" algn="l">
              <a:lnSpc>
                <a:spcPct val="90000"/>
              </a:lnSpc>
              <a:spcBef>
                <a:spcPts val="375"/>
              </a:spcBef>
              <a:spcAft>
                <a:spcPts val="0"/>
              </a:spcAft>
              <a:buClr>
                <a:schemeClr val="dk1"/>
              </a:buClr>
              <a:buSzPts val="1800"/>
              <a:buChar char="•"/>
            </a:pPr>
            <a:r>
              <a:rPr lang="en-US"/>
              <a:t>Write the code for the operation one time</a:t>
            </a:r>
            <a:endParaRPr/>
          </a:p>
          <a:p>
            <a:pPr indent="-171450" lvl="1" marL="514350" rtl="0" algn="l">
              <a:lnSpc>
                <a:spcPct val="90000"/>
              </a:lnSpc>
              <a:spcBef>
                <a:spcPts val="375"/>
              </a:spcBef>
              <a:spcAft>
                <a:spcPts val="0"/>
              </a:spcAft>
              <a:buClr>
                <a:schemeClr val="dk1"/>
              </a:buClr>
              <a:buSzPts val="1800"/>
              <a:buChar char="•"/>
            </a:pPr>
            <a:r>
              <a:rPr lang="en-US"/>
              <a:t>Place the code into a special structure that causes Python to repeat it as many times as necessary</a:t>
            </a:r>
            <a:endParaRPr/>
          </a:p>
          <a:p>
            <a:pPr indent="-171450" lvl="0" marL="171450" rtl="0" algn="l">
              <a:lnSpc>
                <a:spcPct val="90000"/>
              </a:lnSpc>
              <a:spcBef>
                <a:spcPts val="750"/>
              </a:spcBef>
              <a:spcAft>
                <a:spcPts val="0"/>
              </a:spcAft>
              <a:buClr>
                <a:schemeClr val="dk1"/>
              </a:buClr>
              <a:buSzPts val="2100"/>
              <a:buChar char="•"/>
            </a:pPr>
            <a:r>
              <a:rPr lang="en-US"/>
              <a:t>We call this a "repetition structure" or, more commonly, a "loop"</a:t>
            </a:r>
            <a:endParaRPr/>
          </a:p>
          <a:p>
            <a:pPr indent="-171450" lvl="0" marL="171450" rtl="0" algn="l">
              <a:lnSpc>
                <a:spcPct val="90000"/>
              </a:lnSpc>
              <a:spcBef>
                <a:spcPts val="750"/>
              </a:spcBef>
              <a:spcAft>
                <a:spcPts val="0"/>
              </a:spcAft>
              <a:buClr>
                <a:schemeClr val="dk1"/>
              </a:buClr>
              <a:buSzPts val="2100"/>
              <a:buChar char="•"/>
            </a:pPr>
            <a:r>
              <a:rPr lang="en-US"/>
              <a:t>There are a variety of different repetition structures that can be used in Python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The Condition Controlled Loop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Condition Controlled Loop Overview</a:t>
            </a:r>
            <a:endParaRPr/>
          </a:p>
        </p:txBody>
      </p:sp>
      <p:sp>
        <p:nvSpPr>
          <p:cNvPr id="194" name="Google Shape;194;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condition controlled loop is programming structure that causes a statement or set of statements to repeat as long as a condition evaluates to True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Two flowcharts. The one on the left shows an &quot;if&quot; statement, and how the main flow of the program can temporarily deviate if the attached conditional statement evaluates to True.  The main flow is then rejoined once the desired actions are taken.  The one on the right shows a &quot;while&quot; loop.  In this flowchart the &quot;while&quot; loop also deviates when the attached conditional statement evaluates to True. The difference is that the main flow of the program is rejoined before the loop, allowing it to test its conditional again." id="200" name="Google Shape;200;p29"/>
          <p:cNvPicPr preferRelativeResize="0"/>
          <p:nvPr>
            <p:ph idx="1" type="body"/>
          </p:nvPr>
        </p:nvPicPr>
        <p:blipFill rotWithShape="1">
          <a:blip r:embed="rId3">
            <a:alphaModFix/>
          </a:blip>
          <a:srcRect b="0" l="0" r="0" t="0"/>
          <a:stretch/>
        </p:blipFill>
        <p:spPr>
          <a:xfrm>
            <a:off x="628650" y="1389025"/>
            <a:ext cx="7886700" cy="5138100"/>
          </a:xfrm>
          <a:prstGeom prst="rect">
            <a:avLst/>
          </a:prstGeom>
          <a:noFill/>
          <a:ln>
            <a:noFill/>
          </a:ln>
        </p:spPr>
      </p:pic>
      <p:sp>
        <p:nvSpPr>
          <p:cNvPr id="201" name="Google Shape;201;p29"/>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"if" vs. "while"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"While" Loop</a:t>
            </a:r>
            <a:endParaRPr/>
          </a:p>
        </p:txBody>
      </p:sp>
      <p:sp>
        <p:nvSpPr>
          <p:cNvPr id="208" name="Google Shape;208;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In Python we can implement a condition-controlled loop by writing a "while" loop</a:t>
            </a:r>
            <a:endParaRPr/>
          </a:p>
          <a:p>
            <a:pPr indent="-171450" lvl="0" marL="171450" rtl="0" algn="l">
              <a:lnSpc>
                <a:spcPct val="90000"/>
              </a:lnSpc>
              <a:spcBef>
                <a:spcPts val="750"/>
              </a:spcBef>
              <a:spcAft>
                <a:spcPts val="0"/>
              </a:spcAft>
              <a:buClr>
                <a:schemeClr val="dk1"/>
              </a:buClr>
              <a:buSzPts val="2100"/>
              <a:buChar char="•"/>
            </a:pPr>
            <a:r>
              <a:rPr lang="en-US"/>
              <a:t>"while" loops work as follows:</a:t>
            </a:r>
            <a:endParaRPr/>
          </a:p>
          <a:p>
            <a:pPr indent="-171450" lvl="1" marL="514350" rtl="0" algn="l">
              <a:lnSpc>
                <a:spcPct val="90000"/>
              </a:lnSpc>
              <a:spcBef>
                <a:spcPts val="375"/>
              </a:spcBef>
              <a:spcAft>
                <a:spcPts val="0"/>
              </a:spcAft>
              <a:buClr>
                <a:schemeClr val="dk1"/>
              </a:buClr>
              <a:buSzPts val="1800"/>
              <a:buChar char="•"/>
            </a:pPr>
            <a:r>
              <a:rPr lang="en-US"/>
              <a:t>Evaluate a Boolean expression.  </a:t>
            </a:r>
            <a:endParaRPr/>
          </a:p>
          <a:p>
            <a:pPr indent="-171450" lvl="1" marL="514350" rtl="0" algn="l">
              <a:lnSpc>
                <a:spcPct val="90000"/>
              </a:lnSpc>
              <a:spcBef>
                <a:spcPts val="375"/>
              </a:spcBef>
              <a:spcAft>
                <a:spcPts val="0"/>
              </a:spcAft>
              <a:buClr>
                <a:schemeClr val="dk1"/>
              </a:buClr>
              <a:buSzPts val="1800"/>
              <a:buChar char="•"/>
            </a:pPr>
            <a:r>
              <a:rPr lang="en-US"/>
              <a:t>If it evaluates to False, skip the block of statements associated with the while loop and condition the program as normal</a:t>
            </a:r>
            <a:endParaRPr/>
          </a:p>
          <a:p>
            <a:pPr indent="-171450" lvl="1" marL="514350" rtl="0" algn="l">
              <a:lnSpc>
                <a:spcPct val="90000"/>
              </a:lnSpc>
              <a:spcBef>
                <a:spcPts val="375"/>
              </a:spcBef>
              <a:spcAft>
                <a:spcPts val="0"/>
              </a:spcAft>
              <a:buClr>
                <a:schemeClr val="dk1"/>
              </a:buClr>
              <a:buSzPts val="1800"/>
              <a:buChar char="•"/>
            </a:pPr>
            <a:r>
              <a:rPr lang="en-US"/>
              <a:t>If it evaluates to True</a:t>
            </a:r>
            <a:endParaRPr/>
          </a:p>
          <a:p>
            <a:pPr indent="-171450" lvl="2" marL="857250" rtl="0" algn="l">
              <a:lnSpc>
                <a:spcPct val="90000"/>
              </a:lnSpc>
              <a:spcBef>
                <a:spcPts val="375"/>
              </a:spcBef>
              <a:spcAft>
                <a:spcPts val="0"/>
              </a:spcAft>
              <a:buClr>
                <a:schemeClr val="dk1"/>
              </a:buClr>
              <a:buSzPts val="1500"/>
              <a:buChar char="•"/>
            </a:pPr>
            <a:r>
              <a:rPr lang="en-US"/>
              <a:t>Execute a series of statements.</a:t>
            </a:r>
            <a:endParaRPr/>
          </a:p>
          <a:p>
            <a:pPr indent="-171450" lvl="2" marL="857250" rtl="0" algn="l">
              <a:lnSpc>
                <a:spcPct val="90000"/>
              </a:lnSpc>
              <a:spcBef>
                <a:spcPts val="375"/>
              </a:spcBef>
              <a:spcAft>
                <a:spcPts val="0"/>
              </a:spcAft>
              <a:buClr>
                <a:schemeClr val="dk1"/>
              </a:buClr>
              <a:buSzPts val="1500"/>
              <a:buChar char="•"/>
            </a:pPr>
            <a:r>
              <a:rPr lang="en-US"/>
              <a:t>At the end of the statement block re-evaluate the condition</a:t>
            </a:r>
            <a:endParaRPr/>
          </a:p>
          <a:p>
            <a:pPr indent="-171450" lvl="2" marL="857250" rtl="0" algn="l">
              <a:lnSpc>
                <a:spcPct val="90000"/>
              </a:lnSpc>
              <a:spcBef>
                <a:spcPts val="375"/>
              </a:spcBef>
              <a:spcAft>
                <a:spcPts val="0"/>
              </a:spcAft>
              <a:buClr>
                <a:schemeClr val="dk1"/>
              </a:buClr>
              <a:buSzPts val="1500"/>
              <a:buChar char="•"/>
            </a:pPr>
            <a:r>
              <a:rPr lang="en-US"/>
              <a:t>If it is True, repeat the block of statements</a:t>
            </a:r>
            <a:endParaRPr/>
          </a:p>
          <a:p>
            <a:pPr indent="-171450" lvl="2" marL="857250" rtl="0" algn="l">
              <a:lnSpc>
                <a:spcPct val="90000"/>
              </a:lnSpc>
              <a:spcBef>
                <a:spcPts val="375"/>
              </a:spcBef>
              <a:spcAft>
                <a:spcPts val="0"/>
              </a:spcAft>
              <a:buClr>
                <a:schemeClr val="dk1"/>
              </a:buClr>
              <a:buSzPts val="1500"/>
              <a:buChar char="•"/>
            </a:pPr>
            <a:r>
              <a:rPr lang="en-US"/>
              <a:t>If it is False, skip the block of statements associated with the while loop and continue the program as normal</a:t>
            </a:r>
            <a:endParaRPr/>
          </a:p>
          <a:p>
            <a:pPr indent="-171450" lvl="1" marL="514350" rtl="0" algn="l">
              <a:lnSpc>
                <a:spcPct val="90000"/>
              </a:lnSpc>
              <a:spcBef>
                <a:spcPts val="375"/>
              </a:spcBef>
              <a:spcAft>
                <a:spcPts val="0"/>
              </a:spcAft>
              <a:buClr>
                <a:schemeClr val="dk1"/>
              </a:buClr>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"While" Loop Deconstructed</a:t>
            </a:r>
            <a:endParaRPr/>
          </a:p>
        </p:txBody>
      </p:sp>
      <p:pic>
        <p:nvPicPr>
          <p:cNvPr descr="Code showing the following:&#10;&#10;while condition:&#10;    statement&#10;    statement&#10;    statement&#10;&#10;The code is marked up to show the importance of indentation of the individual statements. It also shows that the while loop will continue to iterate as long as the associated condition evaluates to True." id="215" name="Google Shape;215;p31"/>
          <p:cNvPicPr preferRelativeResize="0"/>
          <p:nvPr>
            <p:ph idx="1" type="body"/>
          </p:nvPr>
        </p:nvPicPr>
        <p:blipFill rotWithShape="1">
          <a:blip r:embed="rId3">
            <a:alphaModFix/>
          </a:blip>
          <a:srcRect b="0" l="0" r="0" t="0"/>
          <a:stretch/>
        </p:blipFill>
        <p:spPr>
          <a:xfrm>
            <a:off x="1200601" y="1452925"/>
            <a:ext cx="6742800" cy="525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Commission Calculator</a:t>
            </a:r>
            <a:endParaRPr/>
          </a:p>
        </p:txBody>
      </p:sp>
      <p:sp>
        <p:nvSpPr>
          <p:cNvPr id="222" name="Google Shape;222;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allows the user to calculate sales commission earned by each member of a sales team. </a:t>
            </a:r>
            <a:endParaRPr/>
          </a:p>
          <a:p>
            <a:pPr indent="-171450" lvl="0" marL="171450" rtl="0" algn="l">
              <a:lnSpc>
                <a:spcPct val="90000"/>
              </a:lnSpc>
              <a:spcBef>
                <a:spcPts val="750"/>
              </a:spcBef>
              <a:spcAft>
                <a:spcPts val="0"/>
              </a:spcAft>
              <a:buClr>
                <a:schemeClr val="dk1"/>
              </a:buClr>
              <a:buSzPts val="2100"/>
              <a:buChar char="•"/>
            </a:pPr>
            <a:r>
              <a:rPr lang="en-US"/>
              <a:t>Input</a:t>
            </a:r>
            <a:endParaRPr/>
          </a:p>
          <a:p>
            <a:pPr indent="-171450" lvl="1" marL="514350" rtl="0" algn="l">
              <a:lnSpc>
                <a:spcPct val="90000"/>
              </a:lnSpc>
              <a:spcBef>
                <a:spcPts val="375"/>
              </a:spcBef>
              <a:spcAft>
                <a:spcPts val="0"/>
              </a:spcAft>
              <a:buClr>
                <a:schemeClr val="dk1"/>
              </a:buClr>
              <a:buSzPts val="1800"/>
              <a:buChar char="•"/>
            </a:pPr>
            <a:r>
              <a:rPr lang="en-US"/>
              <a:t>Gross sales (float)</a:t>
            </a:r>
            <a:endParaRPr/>
          </a:p>
          <a:p>
            <a:pPr indent="-171450" lvl="1" marL="514350" rtl="0" algn="l">
              <a:lnSpc>
                <a:spcPct val="90000"/>
              </a:lnSpc>
              <a:spcBef>
                <a:spcPts val="375"/>
              </a:spcBef>
              <a:spcAft>
                <a:spcPts val="0"/>
              </a:spcAft>
              <a:buClr>
                <a:schemeClr val="dk1"/>
              </a:buClr>
              <a:buSzPts val="1800"/>
              <a:buChar char="•"/>
            </a:pPr>
            <a:r>
              <a:rPr lang="en-US"/>
              <a:t>Commission Rate (float)</a:t>
            </a:r>
            <a:endParaRPr/>
          </a:p>
          <a:p>
            <a:pPr indent="-171450" lvl="0" marL="171450" rtl="0" algn="l">
              <a:lnSpc>
                <a:spcPct val="90000"/>
              </a:lnSpc>
              <a:spcBef>
                <a:spcPts val="750"/>
              </a:spcBef>
              <a:spcAft>
                <a:spcPts val="0"/>
              </a:spcAft>
              <a:buClr>
                <a:schemeClr val="dk1"/>
              </a:buClr>
              <a:buSzPts val="2100"/>
              <a:buChar char="•"/>
            </a:pPr>
            <a:r>
              <a:rPr lang="en-US"/>
              <a:t>Process</a:t>
            </a:r>
            <a:endParaRPr/>
          </a:p>
          <a:p>
            <a:pPr indent="-171450" lvl="1" marL="514350" rtl="0" algn="l">
              <a:lnSpc>
                <a:spcPct val="90000"/>
              </a:lnSpc>
              <a:spcBef>
                <a:spcPts val="375"/>
              </a:spcBef>
              <a:spcAft>
                <a:spcPts val="0"/>
              </a:spcAft>
              <a:buClr>
                <a:schemeClr val="dk1"/>
              </a:buClr>
              <a:buSzPts val="1800"/>
              <a:buChar char="•"/>
            </a:pPr>
            <a:r>
              <a:rPr lang="en-US"/>
              <a:t>Commission = gross sales * commission rate</a:t>
            </a:r>
            <a:endParaRPr/>
          </a:p>
          <a:p>
            <a:pPr indent="-171450" lvl="0" marL="171450" rtl="0" algn="l">
              <a:lnSpc>
                <a:spcPct val="90000"/>
              </a:lnSpc>
              <a:spcBef>
                <a:spcPts val="750"/>
              </a:spcBef>
              <a:spcAft>
                <a:spcPts val="0"/>
              </a:spcAft>
              <a:buClr>
                <a:schemeClr val="dk1"/>
              </a:buClr>
              <a:buSzPts val="2100"/>
              <a:buChar char="•"/>
            </a:pPr>
            <a:r>
              <a:rPr lang="en-US"/>
              <a:t>Output</a:t>
            </a:r>
            <a:endParaRPr/>
          </a:p>
          <a:p>
            <a:pPr indent="-171450" lvl="1" marL="514350" rtl="0" algn="l">
              <a:lnSpc>
                <a:spcPct val="90000"/>
              </a:lnSpc>
              <a:spcBef>
                <a:spcPts val="375"/>
              </a:spcBef>
              <a:spcAft>
                <a:spcPts val="0"/>
              </a:spcAft>
              <a:buClr>
                <a:schemeClr val="dk1"/>
              </a:buClr>
              <a:buSzPts val="1800"/>
              <a:buChar char="•"/>
            </a:pPr>
            <a:r>
              <a:rPr lang="en-US"/>
              <a:t>Commission earned</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Generating Random Numbers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Some notes of "while" loops</a:t>
            </a:r>
            <a:endParaRPr/>
          </a:p>
        </p:txBody>
      </p:sp>
      <p:sp>
        <p:nvSpPr>
          <p:cNvPr id="229" name="Google Shape;229;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We refer to the process of going through a loop as an "iteration"</a:t>
            </a:r>
            <a:endParaRPr/>
          </a:p>
          <a:p>
            <a:pPr indent="-171450" lvl="0" marL="171450" rtl="0" algn="l">
              <a:lnSpc>
                <a:spcPct val="90000"/>
              </a:lnSpc>
              <a:spcBef>
                <a:spcPts val="750"/>
              </a:spcBef>
              <a:spcAft>
                <a:spcPts val="0"/>
              </a:spcAft>
              <a:buClr>
                <a:schemeClr val="dk1"/>
              </a:buClr>
              <a:buSzPts val="2100"/>
              <a:buChar char="•"/>
            </a:pPr>
            <a:r>
              <a:rPr lang="en-US"/>
              <a:t>If a loop cycles through 5 times then we say we have "iterated" through it 5 times</a:t>
            </a:r>
            <a:endParaRPr/>
          </a:p>
          <a:p>
            <a:pPr indent="-171450" lvl="0" marL="171450" rtl="0" algn="l">
              <a:lnSpc>
                <a:spcPct val="90000"/>
              </a:lnSpc>
              <a:spcBef>
                <a:spcPts val="750"/>
              </a:spcBef>
              <a:spcAft>
                <a:spcPts val="0"/>
              </a:spcAft>
              <a:buClr>
                <a:schemeClr val="dk1"/>
              </a:buClr>
              <a:buSzPts val="2100"/>
              <a:buChar char="•"/>
            </a:pPr>
            <a:r>
              <a:rPr lang="en-US"/>
              <a:t>The "while" loop is considered a "pre-test" loop, meaning that it only iterates upon the successful evaluation of a condition</a:t>
            </a:r>
            <a:endParaRPr/>
          </a:p>
          <a:p>
            <a:pPr indent="-171450" lvl="0" marL="171450" rtl="0" algn="l">
              <a:lnSpc>
                <a:spcPct val="90000"/>
              </a:lnSpc>
              <a:spcBef>
                <a:spcPts val="750"/>
              </a:spcBef>
              <a:spcAft>
                <a:spcPts val="0"/>
              </a:spcAft>
              <a:buClr>
                <a:schemeClr val="dk1"/>
              </a:buClr>
              <a:buSzPts val="2100"/>
              <a:buChar char="•"/>
            </a:pPr>
            <a:r>
              <a:rPr lang="en-US"/>
              <a:t>This means that you always need to "set up" your loop prior to Python being able to work with it (i.e. setting up a control variable)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Warning!</a:t>
            </a:r>
            <a:endParaRPr/>
          </a:p>
        </p:txBody>
      </p:sp>
      <p:sp>
        <p:nvSpPr>
          <p:cNvPr id="236" name="Google Shape;236;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When working with a "while" loop there is nothing to prevent you from writing a Boolean condition that will never evaluate to False</a:t>
            </a:r>
            <a:endParaRPr/>
          </a:p>
          <a:p>
            <a:pPr indent="-171450" lvl="0" marL="171450" rtl="0" algn="l">
              <a:lnSpc>
                <a:spcPct val="90000"/>
              </a:lnSpc>
              <a:spcBef>
                <a:spcPts val="750"/>
              </a:spcBef>
              <a:spcAft>
                <a:spcPts val="0"/>
              </a:spcAft>
              <a:buClr>
                <a:schemeClr val="dk1"/>
              </a:buClr>
              <a:buSzPts val="2100"/>
              <a:buChar char="•"/>
            </a:pPr>
            <a:r>
              <a:rPr lang="en-US"/>
              <a:t>If this happens your loop will continue executing forever, or until you send an "interrupt" to IDLE using the CTRL-C key combination</a:t>
            </a:r>
            <a:endParaRPr/>
          </a:p>
          <a:p>
            <a:pPr indent="-171450" lvl="0" marL="171450" rtl="0" algn="l">
              <a:lnSpc>
                <a:spcPct val="90000"/>
              </a:lnSpc>
              <a:spcBef>
                <a:spcPts val="750"/>
              </a:spcBef>
              <a:spcAft>
                <a:spcPts val="0"/>
              </a:spcAft>
              <a:buClr>
                <a:schemeClr val="dk1"/>
              </a:buClr>
              <a:buSzPts val="2100"/>
              <a:buChar char="•"/>
            </a:pPr>
            <a:r>
              <a:rPr lang="en-US"/>
              <a:t>We call this an "infinite loop" since it never stops executing</a:t>
            </a:r>
            <a:endParaRPr/>
          </a:p>
          <a:p>
            <a:pPr indent="-171450" lvl="0" marL="171450" rtl="0" algn="l">
              <a:lnSpc>
                <a:spcPct val="90000"/>
              </a:lnSpc>
              <a:spcBef>
                <a:spcPts val="750"/>
              </a:spcBef>
              <a:spcAft>
                <a:spcPts val="0"/>
              </a:spcAft>
              <a:buClr>
                <a:schemeClr val="dk1"/>
              </a:buClr>
              <a:buSzPts val="2100"/>
              <a:buChar char="•"/>
            </a:pPr>
            <a:r>
              <a:rPr lang="en-US"/>
              <a:t>With the exception of a few special cases you want to try and avoid writing infinite loops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Trace the Output</a:t>
            </a:r>
            <a:endParaRPr/>
          </a:p>
        </p:txBody>
      </p:sp>
      <p:sp>
        <p:nvSpPr>
          <p:cNvPr id="243" name="Google Shape;243;p35"/>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a:latin typeface="Roboto Mono Medium"/>
                <a:ea typeface="Roboto Mono Medium"/>
                <a:cs typeface="Roboto Mono Medium"/>
                <a:sym typeface="Roboto Mono Medium"/>
              </a:rPr>
              <a:t>a = 5</a:t>
            </a:r>
            <a:endParaRPr>
              <a:latin typeface="Roboto Mono Medium"/>
              <a:ea typeface="Roboto Mono Medium"/>
              <a:cs typeface="Roboto Mono Medium"/>
              <a:sym typeface="Roboto Mono Medium"/>
            </a:endParaRPr>
          </a:p>
          <a:p>
            <a:pPr indent="0" lvl="0" marL="0" rtl="0" algn="l">
              <a:spcBef>
                <a:spcPts val="750"/>
              </a:spcBef>
              <a:spcAft>
                <a:spcPts val="0"/>
              </a:spcAft>
              <a:buNone/>
            </a:pPr>
            <a:r>
              <a:t/>
            </a:r>
            <a:endParaRPr>
              <a:latin typeface="Roboto Mono Medium"/>
              <a:ea typeface="Roboto Mono Medium"/>
              <a:cs typeface="Roboto Mono Medium"/>
              <a:sym typeface="Roboto Mono Medium"/>
            </a:endParaRPr>
          </a:p>
          <a:p>
            <a:pPr indent="0" lvl="0" marL="0" rtl="0" algn="l">
              <a:spcBef>
                <a:spcPts val="750"/>
              </a:spcBef>
              <a:spcAft>
                <a:spcPts val="0"/>
              </a:spcAft>
              <a:buNone/>
            </a:pPr>
            <a:r>
              <a:rPr lang="en-US">
                <a:latin typeface="Roboto Mono Medium"/>
                <a:ea typeface="Roboto Mono Medium"/>
                <a:cs typeface="Roboto Mono Medium"/>
                <a:sym typeface="Roboto Mono Medium"/>
              </a:rPr>
              <a:t>while a &lt; 10:</a:t>
            </a:r>
            <a:endParaRPr>
              <a:latin typeface="Roboto Mono Medium"/>
              <a:ea typeface="Roboto Mono Medium"/>
              <a:cs typeface="Roboto Mono Medium"/>
              <a:sym typeface="Roboto Mono Medium"/>
            </a:endParaRPr>
          </a:p>
          <a:p>
            <a:pPr indent="0" lvl="0" marL="0" rtl="0" algn="l">
              <a:spcBef>
                <a:spcPts val="750"/>
              </a:spcBef>
              <a:spcAft>
                <a:spcPts val="0"/>
              </a:spcAft>
              <a:buNone/>
            </a:pPr>
            <a:r>
              <a:rPr lang="en-US">
                <a:latin typeface="Roboto Mono Medium"/>
                <a:ea typeface="Roboto Mono Medium"/>
                <a:cs typeface="Roboto Mono Medium"/>
                <a:sym typeface="Roboto Mono Medium"/>
              </a:rPr>
              <a:t>	print("A is less than 10!")</a:t>
            </a:r>
            <a:endParaRPr>
              <a:latin typeface="Roboto Mono Medium"/>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Temperature Conversion</a:t>
            </a:r>
            <a:endParaRPr/>
          </a:p>
        </p:txBody>
      </p:sp>
      <p:sp>
        <p:nvSpPr>
          <p:cNvPr id="250" name="Google Shape;250;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allows the user to convert a temperature in Fahrenheit into Celsius using the following formula</a:t>
            </a:r>
            <a:endParaRPr/>
          </a:p>
          <a:p>
            <a:pPr indent="-171450" lvl="1" marL="514350" rtl="0" algn="l">
              <a:lnSpc>
                <a:spcPct val="90000"/>
              </a:lnSpc>
              <a:spcBef>
                <a:spcPts val="375"/>
              </a:spcBef>
              <a:spcAft>
                <a:spcPts val="0"/>
              </a:spcAft>
              <a:buClr>
                <a:schemeClr val="dk1"/>
              </a:buClr>
              <a:buSzPts val="1800"/>
              <a:buChar char="•"/>
            </a:pPr>
            <a:r>
              <a:rPr lang="en-US"/>
              <a:t>Celsius = (Fahrenheit – 32) * 5/9</a:t>
            </a:r>
            <a:endParaRPr/>
          </a:p>
          <a:p>
            <a:pPr indent="-171450" lvl="0" marL="171450" rtl="0" algn="l">
              <a:lnSpc>
                <a:spcPct val="90000"/>
              </a:lnSpc>
              <a:spcBef>
                <a:spcPts val="750"/>
              </a:spcBef>
              <a:spcAft>
                <a:spcPts val="0"/>
              </a:spcAft>
              <a:buClr>
                <a:schemeClr val="dk1"/>
              </a:buClr>
              <a:buSzPts val="2100"/>
              <a:buChar char="•"/>
            </a:pPr>
            <a:r>
              <a:rPr lang="en-US"/>
              <a:t>After calculating the temperature ask the user if they wish to continue.  If so, repeat the conversion with a new number.  Otherwise end the program.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Divisibility Tester</a:t>
            </a:r>
            <a:endParaRPr/>
          </a:p>
        </p:txBody>
      </p:sp>
      <p:sp>
        <p:nvSpPr>
          <p:cNvPr id="257" name="Google Shape;257;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lets the user test to see if a series of numbers are evenly divisible by another number (3). If they are, print out a status message telling the user.</a:t>
            </a:r>
            <a:endParaRPr/>
          </a:p>
          <a:p>
            <a:pPr indent="-171450" lvl="0" marL="171450" rtl="0" algn="l">
              <a:lnSpc>
                <a:spcPct val="90000"/>
              </a:lnSpc>
              <a:spcBef>
                <a:spcPts val="750"/>
              </a:spcBef>
              <a:spcAft>
                <a:spcPts val="0"/>
              </a:spcAft>
              <a:buClr>
                <a:schemeClr val="dk1"/>
              </a:buClr>
              <a:buSzPts val="2100"/>
              <a:buChar char="•"/>
            </a:pPr>
            <a:r>
              <a:rPr lang="en-US"/>
              <a:t>Let the user end the program by answering a question (i.e. "do you want to test another number?"</a:t>
            </a:r>
            <a:endParaRPr/>
          </a:p>
          <a:p>
            <a:pPr indent="-171450" lvl="0" marL="171450" rtl="0" algn="l">
              <a:lnSpc>
                <a:spcPct val="90000"/>
              </a:lnSpc>
              <a:spcBef>
                <a:spcPts val="750"/>
              </a:spcBef>
              <a:spcAft>
                <a:spcPts val="0"/>
              </a:spcAft>
              <a:buClr>
                <a:schemeClr val="dk1"/>
              </a:buClr>
              <a:buSzPts val="2100"/>
              <a:buChar char="•"/>
            </a:pPr>
            <a:r>
              <a:rPr lang="en-US"/>
              <a:t>Extension:  Start off by asking the user to enter in the number that should be used during the test (i.e. enter 5 if you want to test to see if a range of numbers is evenly divisible by 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Guess the Number</a:t>
            </a:r>
            <a:endParaRPr/>
          </a:p>
        </p:txBody>
      </p:sp>
      <p:sp>
        <p:nvSpPr>
          <p:cNvPr id="264" name="Google Shape;264;p3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Rewrite the "guess the number" game we wrote back in the selection statement unit to use a "while" loop</a:t>
            </a:r>
            <a:endParaRPr/>
          </a:p>
          <a:p>
            <a:pPr indent="-171450" lvl="0" marL="171450" rtl="0" algn="l">
              <a:lnSpc>
                <a:spcPct val="90000"/>
              </a:lnSpc>
              <a:spcBef>
                <a:spcPts val="750"/>
              </a:spcBef>
              <a:spcAft>
                <a:spcPts val="0"/>
              </a:spcAft>
              <a:buClr>
                <a:schemeClr val="dk1"/>
              </a:buClr>
              <a:buSzPts val="2100"/>
              <a:buChar char="•"/>
            </a:pPr>
            <a:r>
              <a:rPr lang="en-US"/>
              <a:t>Allow the user to continually guess a number until they eventually guess the correct number</a:t>
            </a:r>
            <a:endParaRPr/>
          </a:p>
        </p:txBody>
      </p:sp>
      <p:pic>
        <p:nvPicPr>
          <p:cNvPr descr="A cartoon magician pulling numbers out of a hat." id="265" name="Google Shape;265;p38"/>
          <p:cNvPicPr preferRelativeResize="0"/>
          <p:nvPr>
            <p:ph idx="2" type="body"/>
          </p:nvPr>
        </p:nvPicPr>
        <p:blipFill rotWithShape="1">
          <a:blip r:embed="rId3">
            <a:alphaModFix/>
          </a:blip>
          <a:srcRect b="0" l="0" r="0" t="0"/>
          <a:stretch/>
        </p:blipFill>
        <p:spPr>
          <a:xfrm>
            <a:off x="4687525" y="1825631"/>
            <a:ext cx="4241100" cy="467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Arithmetic Quiz</a:t>
            </a:r>
            <a:endParaRPr/>
          </a:p>
        </p:txBody>
      </p:sp>
      <p:sp>
        <p:nvSpPr>
          <p:cNvPr id="272" name="Google Shape;272;p3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fontScale="92500"/>
          </a:bodyPr>
          <a:lstStyle/>
          <a:p>
            <a:pPr indent="-171481" lvl="0" marL="171450" rtl="0" algn="l">
              <a:lnSpc>
                <a:spcPct val="90000"/>
              </a:lnSpc>
              <a:spcBef>
                <a:spcPts val="0"/>
              </a:spcBef>
              <a:spcAft>
                <a:spcPts val="0"/>
              </a:spcAft>
              <a:buClr>
                <a:schemeClr val="dk1"/>
              </a:buClr>
              <a:buSzPct val="100000"/>
              <a:buChar char="•"/>
            </a:pPr>
            <a:r>
              <a:rPr lang="en-US"/>
              <a:t>Write a program that asks the user to answer a simple math problem (5 + 6)</a:t>
            </a:r>
            <a:endParaRPr/>
          </a:p>
          <a:p>
            <a:pPr indent="-171481" lvl="0" marL="171450" rtl="0" algn="l">
              <a:lnSpc>
                <a:spcPct val="90000"/>
              </a:lnSpc>
              <a:spcBef>
                <a:spcPts val="750"/>
              </a:spcBef>
              <a:spcAft>
                <a:spcPts val="0"/>
              </a:spcAft>
              <a:buClr>
                <a:schemeClr val="dk1"/>
              </a:buClr>
              <a:buSzPct val="100000"/>
              <a:buChar char="•"/>
            </a:pPr>
            <a:r>
              <a:rPr lang="en-US"/>
              <a:t>Continually prompt the user for the correct answer.  If they answer correctly, congratulate them and end the program.  If they answer incorrectly you should re-prompt them for the answer a second time.</a:t>
            </a:r>
            <a:endParaRPr/>
          </a:p>
          <a:p>
            <a:pPr indent="-171481" lvl="0" marL="171450" rtl="0" algn="l">
              <a:lnSpc>
                <a:spcPct val="90000"/>
              </a:lnSpc>
              <a:spcBef>
                <a:spcPts val="750"/>
              </a:spcBef>
              <a:spcAft>
                <a:spcPts val="0"/>
              </a:spcAft>
              <a:buClr>
                <a:schemeClr val="dk1"/>
              </a:buClr>
              <a:buSzPct val="100000"/>
              <a:buChar char="•"/>
            </a:pPr>
            <a:r>
              <a:rPr lang="en-US"/>
              <a:t>Extension:  Randomize the numbers used in the math problem</a:t>
            </a:r>
            <a:endParaRPr/>
          </a:p>
          <a:p>
            <a:pPr indent="-171481" lvl="0" marL="171450" rtl="0" algn="l">
              <a:lnSpc>
                <a:spcPct val="90000"/>
              </a:lnSpc>
              <a:spcBef>
                <a:spcPts val="750"/>
              </a:spcBef>
              <a:spcAft>
                <a:spcPts val="0"/>
              </a:spcAft>
              <a:buClr>
                <a:schemeClr val="dk1"/>
              </a:buClr>
              <a:buSzPct val="100000"/>
              <a:buChar char="•"/>
            </a:pPr>
            <a:r>
              <a:rPr lang="en-US"/>
              <a:t>Extension:  Randomize the type of problem the user is presented with (i.e. addition, subtraction)</a:t>
            </a:r>
            <a:endParaRPr/>
          </a:p>
        </p:txBody>
      </p:sp>
      <p:pic>
        <p:nvPicPr>
          <p:cNvPr descr="A cartoon showing an equal sign and the arithmetic operators add, subtract, multiply and divide swirling around in a circle." id="273" name="Google Shape;273;p39"/>
          <p:cNvPicPr preferRelativeResize="0"/>
          <p:nvPr>
            <p:ph idx="2" type="body"/>
          </p:nvPr>
        </p:nvPicPr>
        <p:blipFill rotWithShape="1">
          <a:blip r:embed="rId3">
            <a:alphaModFix/>
          </a:blip>
          <a:srcRect b="0" l="0" r="0" t="0"/>
          <a:stretch/>
        </p:blipFill>
        <p:spPr>
          <a:xfrm>
            <a:off x="4725225" y="1825632"/>
            <a:ext cx="4203600" cy="3474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Repetition Flow Control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"break" statement</a:t>
            </a:r>
            <a:endParaRPr/>
          </a:p>
        </p:txBody>
      </p:sp>
      <p:sp>
        <p:nvSpPr>
          <p:cNvPr id="286" name="Google Shape;286;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"break" statement is a special Python command that can be used to immediately end a loop.</a:t>
            </a:r>
            <a:endParaRPr/>
          </a:p>
          <a:p>
            <a:pPr indent="-171450" lvl="0" marL="171450" rtl="0" algn="l">
              <a:lnSpc>
                <a:spcPct val="90000"/>
              </a:lnSpc>
              <a:spcBef>
                <a:spcPts val="750"/>
              </a:spcBef>
              <a:spcAft>
                <a:spcPts val="0"/>
              </a:spcAft>
              <a:buClr>
                <a:schemeClr val="dk1"/>
              </a:buClr>
              <a:buSzPts val="2100"/>
              <a:buChar char="•"/>
            </a:pPr>
            <a:r>
              <a:rPr lang="en-US"/>
              <a:t>It will not, however, end your program – it simply ends the current repetition structure and allows the program to pick up from the line directly after the end of your loop</a:t>
            </a:r>
            <a:endParaRPr/>
          </a:p>
          <a:p>
            <a:pPr indent="-171450" lvl="0" marL="171450" rtl="0" algn="l">
              <a:lnSpc>
                <a:spcPct val="90000"/>
              </a:lnSpc>
              <a:spcBef>
                <a:spcPts val="750"/>
              </a:spcBef>
              <a:spcAft>
                <a:spcPts val="0"/>
              </a:spcAft>
              <a:buClr>
                <a:schemeClr val="dk1"/>
              </a:buClr>
              <a:buSzPts val="2100"/>
              <a:buChar char="•"/>
            </a:pPr>
            <a:r>
              <a:rPr lang="en-US"/>
              <a:t>Note that when break runs it will immediately terminate the current loop, which prevents any lines of code from running after a break has been encountered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"continue" statement</a:t>
            </a:r>
            <a:endParaRPr/>
          </a:p>
        </p:txBody>
      </p:sp>
      <p:sp>
        <p:nvSpPr>
          <p:cNvPr id="293" name="Google Shape;293;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"continue" statement is a special Python command that can be used to immediately jump back to the top the loop and force the condition associated with the loop to be re-evaluated.</a:t>
            </a:r>
            <a:endParaRPr/>
          </a:p>
          <a:p>
            <a:pPr indent="-171450" lvl="0" marL="171450" rtl="0" algn="l">
              <a:lnSpc>
                <a:spcPct val="90000"/>
              </a:lnSpc>
              <a:spcBef>
                <a:spcPts val="750"/>
              </a:spcBef>
              <a:spcAft>
                <a:spcPts val="0"/>
              </a:spcAft>
              <a:buClr>
                <a:schemeClr val="dk1"/>
              </a:buClr>
              <a:buSzPts val="2100"/>
              <a:buChar char="•"/>
            </a:pPr>
            <a:r>
              <a:rPr lang="en-US"/>
              <a:t>The statement itself does not end the loop, but if the condition being tested evaluates to False the loop will end on its own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Generating a random integer</a:t>
            </a:r>
            <a:endParaRPr/>
          </a:p>
        </p:txBody>
      </p:sp>
      <p:sp>
        <p:nvSpPr>
          <p:cNvPr id="110" name="Google Shape;110;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Sometimes you need your program to generate information that isn’t available when you write your program</a:t>
            </a:r>
            <a:endParaRPr/>
          </a:p>
          <a:p>
            <a:pPr indent="-171450" lvl="0" marL="171450" rtl="0" algn="l">
              <a:lnSpc>
                <a:spcPct val="90000"/>
              </a:lnSpc>
              <a:spcBef>
                <a:spcPts val="750"/>
              </a:spcBef>
              <a:spcAft>
                <a:spcPts val="0"/>
              </a:spcAft>
              <a:buClr>
                <a:schemeClr val="dk1"/>
              </a:buClr>
              <a:buSzPts val="2100"/>
              <a:buChar char="•"/>
            </a:pPr>
            <a:r>
              <a:rPr lang="en-US"/>
              <a:t>One way to solve this problem is to ask your programming language to select a random number which can be used to construct a random set of running conditions</a:t>
            </a:r>
            <a:endParaRPr/>
          </a:p>
          <a:p>
            <a:pPr indent="-171450" lvl="0" marL="171450" rtl="0" algn="l">
              <a:lnSpc>
                <a:spcPct val="90000"/>
              </a:lnSpc>
              <a:spcBef>
                <a:spcPts val="750"/>
              </a:spcBef>
              <a:spcAft>
                <a:spcPts val="0"/>
              </a:spcAft>
              <a:buClr>
                <a:schemeClr val="dk1"/>
              </a:buClr>
              <a:buSzPts val="2100"/>
              <a:buChar char="•"/>
            </a:pPr>
            <a:r>
              <a:rPr lang="en-US"/>
              <a:t>You can generate a random number by using the </a:t>
            </a:r>
            <a:r>
              <a:rPr lang="en-US">
                <a:latin typeface="Roboto Mono Medium"/>
                <a:ea typeface="Roboto Mono Medium"/>
                <a:cs typeface="Roboto Mono Medium"/>
                <a:sym typeface="Roboto Mono Medium"/>
              </a:rPr>
              <a:t>random.randint</a:t>
            </a:r>
            <a:r>
              <a:rPr lang="en-US"/>
              <a:t> function. This function takes two arguments - a starting integer and an ending integer - and returns a random integer in this range.</a:t>
            </a:r>
            <a:endParaRPr/>
          </a:p>
          <a:p>
            <a:pPr indent="-171450" lvl="0" marL="171450" rtl="0" algn="l">
              <a:lnSpc>
                <a:spcPct val="90000"/>
              </a:lnSpc>
              <a:spcBef>
                <a:spcPts val="750"/>
              </a:spcBef>
              <a:spcAft>
                <a:spcPts val="0"/>
              </a:spcAft>
              <a:buClr>
                <a:schemeClr val="dk1"/>
              </a:buClr>
              <a:buSzPts val="2100"/>
              <a:buChar char="•"/>
            </a:pPr>
            <a:r>
              <a:rPr lang="en-US"/>
              <a:t>In order to use the </a:t>
            </a:r>
            <a:r>
              <a:rPr lang="en-US">
                <a:latin typeface="Roboto Mono Medium"/>
                <a:ea typeface="Roboto Mono Medium"/>
                <a:cs typeface="Roboto Mono Medium"/>
                <a:sym typeface="Roboto Mono Medium"/>
              </a:rPr>
              <a:t>random.randint</a:t>
            </a:r>
            <a:r>
              <a:rPr lang="en-US"/>
              <a:t> function you must first import the random module so that Python can access the necessary code library.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Accumulator Variables and Augmented Assignment Operators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Accumulator Variables</a:t>
            </a:r>
            <a:endParaRPr/>
          </a:p>
        </p:txBody>
      </p:sp>
      <p:sp>
        <p:nvSpPr>
          <p:cNvPr id="306" name="Google Shape;306;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Many programming tasks require you to calculate a running total of a series of values</a:t>
            </a:r>
            <a:endParaRPr/>
          </a:p>
          <a:p>
            <a:pPr indent="-171450" lvl="0" marL="171450" rtl="0" algn="l">
              <a:lnSpc>
                <a:spcPct val="90000"/>
              </a:lnSpc>
              <a:spcBef>
                <a:spcPts val="750"/>
              </a:spcBef>
              <a:spcAft>
                <a:spcPts val="0"/>
              </a:spcAft>
              <a:buClr>
                <a:schemeClr val="dk1"/>
              </a:buClr>
              <a:buSzPts val="2100"/>
              <a:buChar char="•"/>
            </a:pPr>
            <a:r>
              <a:rPr lang="en-US"/>
              <a:t>We can utilize an "accumulator" variable to do this.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Using Accumulator Variables</a:t>
            </a:r>
            <a:endParaRPr/>
          </a:p>
        </p:txBody>
      </p:sp>
      <p:sp>
        <p:nvSpPr>
          <p:cNvPr id="313" name="Google Shape;313;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Set up your accumulator variables outside of your loops.  We generally initialize my accumulator variables right before we enter a repetition structure.</a:t>
            </a:r>
            <a:endParaRPr/>
          </a:p>
          <a:p>
            <a:pPr indent="-171450" lvl="0" marL="171450" rtl="0" algn="l">
              <a:lnSpc>
                <a:spcPct val="90000"/>
              </a:lnSpc>
              <a:spcBef>
                <a:spcPts val="750"/>
              </a:spcBef>
              <a:spcAft>
                <a:spcPts val="0"/>
              </a:spcAft>
              <a:buClr>
                <a:schemeClr val="dk1"/>
              </a:buClr>
              <a:buSzPts val="2100"/>
              <a:buChar char="•"/>
            </a:pPr>
            <a:r>
              <a:rPr lang="en-US"/>
              <a:t>Decide on a value you want to start your accumulator values at.  0 or 0.0 is generally a good starting point depending on whether you are counting whole numbers or numbers with fractional values.</a:t>
            </a:r>
            <a:endParaRPr/>
          </a:p>
          <a:p>
            <a:pPr indent="-171450" lvl="0" marL="171450" rtl="0" algn="l">
              <a:lnSpc>
                <a:spcPct val="90000"/>
              </a:lnSpc>
              <a:spcBef>
                <a:spcPts val="750"/>
              </a:spcBef>
              <a:spcAft>
                <a:spcPts val="0"/>
              </a:spcAft>
              <a:buClr>
                <a:schemeClr val="dk1"/>
              </a:buClr>
              <a:buSzPts val="2100"/>
              <a:buChar char="•"/>
            </a:pPr>
            <a:r>
              <a:rPr lang="en-US"/>
              <a:t>Use a self-referential assignment statement when incrementing an accumulator variable. Example:</a:t>
            </a:r>
            <a:endParaRPr/>
          </a:p>
          <a:p>
            <a:pPr indent="-171450" lvl="1" marL="514350" rtl="0" algn="l">
              <a:lnSpc>
                <a:spcPct val="90000"/>
              </a:lnSpc>
              <a:spcBef>
                <a:spcPts val="375"/>
              </a:spcBef>
              <a:spcAft>
                <a:spcPts val="0"/>
              </a:spcAft>
              <a:buClr>
                <a:schemeClr val="dk1"/>
              </a:buClr>
              <a:buSzPts val="1800"/>
              <a:buChar char="•"/>
            </a:pPr>
            <a:r>
              <a:rPr lang="en-US"/>
              <a:t>counter = counter + 1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Self-referential assignment statements</a:t>
            </a:r>
            <a:endParaRPr/>
          </a:p>
        </p:txBody>
      </p:sp>
      <p:pic>
        <p:nvPicPr>
          <p:cNvPr descr="Marked up python code showing the variable x being defined with the value of 5.  Below this is a self referential assignment statement which reads x = x + 1.  Below this is the result of this expression (5 + 1) = 6, and then an arrow is drawn to show that the value 6 is being stored back into the variable x on the left side of the expression." id="320" name="Google Shape;320;p46"/>
          <p:cNvPicPr preferRelativeResize="0"/>
          <p:nvPr>
            <p:ph idx="1" type="body"/>
          </p:nvPr>
        </p:nvPicPr>
        <p:blipFill rotWithShape="1">
          <a:blip r:embed="rId3">
            <a:alphaModFix/>
          </a:blip>
          <a:srcRect b="0" l="0" r="0" t="0"/>
          <a:stretch/>
        </p:blipFill>
        <p:spPr>
          <a:xfrm>
            <a:off x="1417051" y="1474200"/>
            <a:ext cx="6309900" cy="5274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Average Commission</a:t>
            </a:r>
            <a:endParaRPr/>
          </a:p>
        </p:txBody>
      </p:sp>
      <p:sp>
        <p:nvSpPr>
          <p:cNvPr id="327" name="Google Shape;32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to continually enter in the following information for a group of employees:</a:t>
            </a:r>
            <a:endParaRPr/>
          </a:p>
          <a:p>
            <a:pPr indent="-171450" lvl="1" marL="514350" rtl="0" algn="l">
              <a:lnSpc>
                <a:spcPct val="90000"/>
              </a:lnSpc>
              <a:spcBef>
                <a:spcPts val="375"/>
              </a:spcBef>
              <a:spcAft>
                <a:spcPts val="0"/>
              </a:spcAft>
              <a:buClr>
                <a:schemeClr val="dk1"/>
              </a:buClr>
              <a:buSzPts val="1800"/>
              <a:buChar char="•"/>
            </a:pPr>
            <a:r>
              <a:rPr lang="en-US"/>
              <a:t>Sales</a:t>
            </a:r>
            <a:endParaRPr/>
          </a:p>
          <a:p>
            <a:pPr indent="-171450" lvl="1" marL="514350" rtl="0" algn="l">
              <a:lnSpc>
                <a:spcPct val="90000"/>
              </a:lnSpc>
              <a:spcBef>
                <a:spcPts val="375"/>
              </a:spcBef>
              <a:spcAft>
                <a:spcPts val="0"/>
              </a:spcAft>
              <a:buClr>
                <a:schemeClr val="dk1"/>
              </a:buClr>
              <a:buSzPts val="1800"/>
              <a:buChar char="•"/>
            </a:pPr>
            <a:r>
              <a:rPr lang="en-US"/>
              <a:t>Commission Rate</a:t>
            </a:r>
            <a:endParaRPr/>
          </a:p>
          <a:p>
            <a:pPr indent="-171450" lvl="0" marL="171450" rtl="0" algn="l">
              <a:lnSpc>
                <a:spcPct val="90000"/>
              </a:lnSpc>
              <a:spcBef>
                <a:spcPts val="750"/>
              </a:spcBef>
              <a:spcAft>
                <a:spcPts val="0"/>
              </a:spcAft>
              <a:buClr>
                <a:schemeClr val="dk1"/>
              </a:buClr>
              <a:buSzPts val="2100"/>
              <a:buChar char="•"/>
            </a:pPr>
            <a:r>
              <a:rPr lang="en-US"/>
              <a:t>Calculate the commission earned by multiplying sales * commission rate</a:t>
            </a:r>
            <a:endParaRPr/>
          </a:p>
          <a:p>
            <a:pPr indent="-171450" lvl="0" marL="171450" rtl="0" algn="l">
              <a:lnSpc>
                <a:spcPct val="90000"/>
              </a:lnSpc>
              <a:spcBef>
                <a:spcPts val="750"/>
              </a:spcBef>
              <a:spcAft>
                <a:spcPts val="0"/>
              </a:spcAft>
              <a:buClr>
                <a:schemeClr val="dk1"/>
              </a:buClr>
              <a:buSzPts val="2100"/>
              <a:buChar char="•"/>
            </a:pPr>
            <a:r>
              <a:rPr lang="en-US"/>
              <a:t>Keep track of the following information and print out a summary document at the end of your loop</a:t>
            </a:r>
            <a:endParaRPr/>
          </a:p>
          <a:p>
            <a:pPr indent="-171450" lvl="1" marL="514350" rtl="0" algn="l">
              <a:lnSpc>
                <a:spcPct val="90000"/>
              </a:lnSpc>
              <a:spcBef>
                <a:spcPts val="375"/>
              </a:spcBef>
              <a:spcAft>
                <a:spcPts val="0"/>
              </a:spcAft>
              <a:buClr>
                <a:schemeClr val="dk1"/>
              </a:buClr>
              <a:buSzPts val="1800"/>
              <a:buChar char="•"/>
            </a:pPr>
            <a:r>
              <a:rPr lang="en-US"/>
              <a:t>Number of employees</a:t>
            </a:r>
            <a:endParaRPr/>
          </a:p>
          <a:p>
            <a:pPr indent="-171450" lvl="1" marL="514350" rtl="0" algn="l">
              <a:lnSpc>
                <a:spcPct val="90000"/>
              </a:lnSpc>
              <a:spcBef>
                <a:spcPts val="375"/>
              </a:spcBef>
              <a:spcAft>
                <a:spcPts val="0"/>
              </a:spcAft>
              <a:buClr>
                <a:schemeClr val="dk1"/>
              </a:buClr>
              <a:buSzPts val="1800"/>
              <a:buChar char="•"/>
            </a:pPr>
            <a:r>
              <a:rPr lang="en-US"/>
              <a:t>Total sales</a:t>
            </a:r>
            <a:endParaRPr/>
          </a:p>
          <a:p>
            <a:pPr indent="-171450" lvl="1" marL="514350" rtl="0" algn="l">
              <a:lnSpc>
                <a:spcPct val="90000"/>
              </a:lnSpc>
              <a:spcBef>
                <a:spcPts val="375"/>
              </a:spcBef>
              <a:spcAft>
                <a:spcPts val="0"/>
              </a:spcAft>
              <a:buClr>
                <a:schemeClr val="dk1"/>
              </a:buClr>
              <a:buSzPts val="1800"/>
              <a:buChar char="•"/>
            </a:pPr>
            <a:r>
              <a:rPr lang="en-US"/>
              <a:t>Average sales</a:t>
            </a:r>
            <a:endParaRPr/>
          </a:p>
          <a:p>
            <a:pPr indent="-171450" lvl="1" marL="514350" rtl="0" algn="l">
              <a:lnSpc>
                <a:spcPct val="90000"/>
              </a:lnSpc>
              <a:spcBef>
                <a:spcPts val="375"/>
              </a:spcBef>
              <a:spcAft>
                <a:spcPts val="0"/>
              </a:spcAft>
              <a:buClr>
                <a:schemeClr val="dk1"/>
              </a:buClr>
              <a:buSzPts val="1800"/>
              <a:buChar char="•"/>
            </a:pPr>
            <a:r>
              <a:rPr lang="en-US"/>
              <a:t>Total commission due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Augmented Assignment Operators</a:t>
            </a:r>
            <a:endParaRPr/>
          </a:p>
        </p:txBody>
      </p:sp>
      <p:sp>
        <p:nvSpPr>
          <p:cNvPr id="334" name="Google Shape;334;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self-referential assignment statement that we just used is extremely useful, and can be extended to use any of the other math operations we have covered in class so far.</a:t>
            </a:r>
            <a:endParaRPr/>
          </a:p>
          <a:p>
            <a:pPr indent="-171450" lvl="1" marL="514350" rtl="0" algn="l">
              <a:lnSpc>
                <a:spcPct val="90000"/>
              </a:lnSpc>
              <a:spcBef>
                <a:spcPts val="375"/>
              </a:spcBef>
              <a:spcAft>
                <a:spcPts val="0"/>
              </a:spcAft>
              <a:buClr>
                <a:schemeClr val="dk1"/>
              </a:buClr>
              <a:buSzPts val="1800"/>
              <a:buChar char="•"/>
            </a:pPr>
            <a:r>
              <a:rPr lang="en-US"/>
              <a:t>a = a + 1</a:t>
            </a:r>
            <a:endParaRPr/>
          </a:p>
          <a:p>
            <a:pPr indent="-171450" lvl="1" marL="514350" rtl="0" algn="l">
              <a:lnSpc>
                <a:spcPct val="90000"/>
              </a:lnSpc>
              <a:spcBef>
                <a:spcPts val="375"/>
              </a:spcBef>
              <a:spcAft>
                <a:spcPts val="0"/>
              </a:spcAft>
              <a:buClr>
                <a:schemeClr val="dk1"/>
              </a:buClr>
              <a:buSzPts val="1800"/>
              <a:buChar char="•"/>
            </a:pPr>
            <a:r>
              <a:rPr lang="en-US"/>
              <a:t>b = b * 2</a:t>
            </a:r>
            <a:endParaRPr/>
          </a:p>
          <a:p>
            <a:pPr indent="-171450" lvl="1" marL="514350" rtl="0" algn="l">
              <a:lnSpc>
                <a:spcPct val="90000"/>
              </a:lnSpc>
              <a:spcBef>
                <a:spcPts val="375"/>
              </a:spcBef>
              <a:spcAft>
                <a:spcPts val="0"/>
              </a:spcAft>
              <a:buClr>
                <a:schemeClr val="dk1"/>
              </a:buClr>
              <a:buSzPts val="1800"/>
              <a:buChar char="•"/>
            </a:pPr>
            <a:r>
              <a:rPr lang="en-US"/>
              <a:t>c = c / 3</a:t>
            </a:r>
            <a:endParaRPr/>
          </a:p>
          <a:p>
            <a:pPr indent="-171450" lvl="1" marL="514350" rtl="0" algn="l">
              <a:lnSpc>
                <a:spcPct val="90000"/>
              </a:lnSpc>
              <a:spcBef>
                <a:spcPts val="375"/>
              </a:spcBef>
              <a:spcAft>
                <a:spcPts val="0"/>
              </a:spcAft>
              <a:buClr>
                <a:schemeClr val="dk1"/>
              </a:buClr>
              <a:buSzPts val="1800"/>
              <a:buChar char="•"/>
            </a:pPr>
            <a:r>
              <a:rPr lang="en-US"/>
              <a:t>d = d - 4</a:t>
            </a:r>
            <a:endParaRPr/>
          </a:p>
          <a:p>
            <a:pPr indent="-190500" lvl="0" marL="171450" rtl="0" algn="l">
              <a:spcBef>
                <a:spcPts val="0"/>
              </a:spcBef>
              <a:spcAft>
                <a:spcPts val="0"/>
              </a:spcAft>
              <a:buSzPts val="2100"/>
              <a:buChar char="•"/>
            </a:pPr>
            <a:r>
              <a:rPr lang="en-US"/>
              <a:t>However, Python (and most other programming languages) contains a series of "shortcuts" that can be used to cut down the amount of typing when working with self-referential assignment statements.</a:t>
            </a:r>
            <a:endParaRPr/>
          </a:p>
          <a:p>
            <a:pPr indent="-190500" lvl="0" marL="171450" rtl="0" algn="l">
              <a:spcBef>
                <a:spcPts val="750"/>
              </a:spcBef>
              <a:spcAft>
                <a:spcPts val="0"/>
              </a:spcAft>
              <a:buSzPts val="2100"/>
              <a:buChar char="•"/>
            </a:pPr>
            <a:r>
              <a:rPr lang="en-US"/>
              <a:t>We call these shortcuts the "augmented assignment 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Augmented Assignment Operators Chart</a:t>
            </a:r>
            <a:endParaRPr/>
          </a:p>
        </p:txBody>
      </p:sp>
      <p:graphicFrame>
        <p:nvGraphicFramePr>
          <p:cNvPr id="341" name="Google Shape;341;p49"/>
          <p:cNvGraphicFramePr/>
          <p:nvPr/>
        </p:nvGraphicFramePr>
        <p:xfrm>
          <a:off x="628650" y="1825625"/>
          <a:ext cx="3000000" cy="3000000"/>
        </p:xfrm>
        <a:graphic>
          <a:graphicData uri="http://schemas.openxmlformats.org/drawingml/2006/table">
            <a:tbl>
              <a:tblPr bandRow="1" firstRow="1">
                <a:noFill/>
                <a:tableStyleId>{C841E8E7-6527-4D41-B26A-447A979D5122}</a:tableStyleId>
              </a:tblPr>
              <a:tblGrid>
                <a:gridCol w="2628900"/>
                <a:gridCol w="2628900"/>
                <a:gridCol w="2628900"/>
              </a:tblGrid>
              <a:tr h="370850">
                <a:tc>
                  <a:txBody>
                    <a:bodyPr/>
                    <a:lstStyle/>
                    <a:p>
                      <a:pPr indent="0" lvl="0" marL="0" marR="0" rtl="0" algn="l">
                        <a:spcBef>
                          <a:spcPts val="0"/>
                        </a:spcBef>
                        <a:spcAft>
                          <a:spcPts val="0"/>
                        </a:spcAft>
                        <a:buNone/>
                      </a:pPr>
                      <a:r>
                        <a:rPr lang="en-US" sz="1350">
                          <a:solidFill>
                            <a:schemeClr val="dk1"/>
                          </a:solidFill>
                        </a:rPr>
                        <a:t>Operator</a:t>
                      </a:r>
                      <a:endParaRPr sz="1350">
                        <a:solidFill>
                          <a:schemeClr val="dk1"/>
                        </a:solidFill>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solidFill>
                            <a:schemeClr val="dk1"/>
                          </a:solidFill>
                        </a:rPr>
                        <a:t>Usage</a:t>
                      </a:r>
                      <a:endParaRPr>
                        <a:solidFill>
                          <a:schemeClr val="dk1"/>
                        </a:solidFill>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solidFill>
                            <a:schemeClr val="dk1"/>
                          </a:solidFill>
                        </a:rPr>
                        <a:t>Equal to</a:t>
                      </a:r>
                      <a:endParaRPr>
                        <a:solidFill>
                          <a:schemeClr val="dk1"/>
                        </a:solidFill>
                      </a:endParaRPr>
                    </a:p>
                  </a:txBody>
                  <a:tcPr marT="45725" marB="45725" marR="95425" marL="95425">
                    <a:solidFill>
                      <a:schemeClr val="lt1"/>
                    </a:solidFill>
                  </a:tcPr>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5</a:t>
                      </a:r>
                      <a:endParaRPr sz="1350">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c + 5</a:t>
                      </a:r>
                      <a:endParaRPr sz="1350">
                        <a:latin typeface="Roboto Mono Medium"/>
                        <a:ea typeface="Roboto Mono Medium"/>
                        <a:cs typeface="Roboto Mono Medium"/>
                        <a:sym typeface="Roboto Mono Medium"/>
                      </a:endParaRPr>
                    </a:p>
                  </a:txBody>
                  <a:tcPr marT="45725" marB="45725" marR="95425" marL="95425">
                    <a:solidFill>
                      <a:schemeClr val="lt1"/>
                    </a:solidFill>
                  </a:tcPr>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2</a:t>
                      </a:r>
                      <a:endParaRPr sz="1350">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c – 2</a:t>
                      </a:r>
                      <a:endParaRPr sz="1350">
                        <a:latin typeface="Roboto Mono Medium"/>
                        <a:ea typeface="Roboto Mono Medium"/>
                        <a:cs typeface="Roboto Mono Medium"/>
                        <a:sym typeface="Roboto Mono Medium"/>
                      </a:endParaRPr>
                    </a:p>
                  </a:txBody>
                  <a:tcPr marT="45725" marB="45725" marR="95425" marL="95425">
                    <a:solidFill>
                      <a:schemeClr val="lt1"/>
                    </a:solidFill>
                  </a:tcPr>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3</a:t>
                      </a:r>
                      <a:endParaRPr sz="1350">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c * 3</a:t>
                      </a:r>
                      <a:endParaRPr sz="1350">
                        <a:latin typeface="Roboto Mono Medium"/>
                        <a:ea typeface="Roboto Mono Medium"/>
                        <a:cs typeface="Roboto Mono Medium"/>
                        <a:sym typeface="Roboto Mono Medium"/>
                      </a:endParaRPr>
                    </a:p>
                  </a:txBody>
                  <a:tcPr marT="45725" marB="45725" marR="95425" marL="95425">
                    <a:solidFill>
                      <a:schemeClr val="lt1"/>
                    </a:solidFill>
                  </a:tcPr>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3</a:t>
                      </a:r>
                      <a:endParaRPr sz="1350">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c / 3</a:t>
                      </a:r>
                      <a:endParaRPr sz="1350">
                        <a:latin typeface="Roboto Mono Medium"/>
                        <a:ea typeface="Roboto Mono Medium"/>
                        <a:cs typeface="Roboto Mono Medium"/>
                        <a:sym typeface="Roboto Mono Medium"/>
                      </a:endParaRPr>
                    </a:p>
                  </a:txBody>
                  <a:tcPr marT="45725" marB="45725" marR="95425" marL="95425">
                    <a:solidFill>
                      <a:schemeClr val="lt1"/>
                    </a:solidFill>
                  </a:tcPr>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3</a:t>
                      </a:r>
                      <a:endParaRPr sz="1350">
                        <a:latin typeface="Roboto Mono Medium"/>
                        <a:ea typeface="Roboto Mono Medium"/>
                        <a:cs typeface="Roboto Mono Medium"/>
                        <a:sym typeface="Roboto Mono Medium"/>
                      </a:endParaRPr>
                    </a:p>
                  </a:txBody>
                  <a:tcPr marT="45725" marB="45725" marR="95425" marL="95425">
                    <a:solidFill>
                      <a:schemeClr val="lt1"/>
                    </a:solidFill>
                  </a:tcPr>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c</a:t>
                      </a:r>
                      <a:r>
                        <a:rPr lang="en-US" sz="1350">
                          <a:latin typeface="Roboto Mono Medium"/>
                          <a:ea typeface="Roboto Mono Medium"/>
                          <a:cs typeface="Roboto Mono Medium"/>
                          <a:sym typeface="Roboto Mono Medium"/>
                        </a:rPr>
                        <a:t> = c % 3</a:t>
                      </a:r>
                      <a:endParaRPr sz="1350">
                        <a:latin typeface="Roboto Mono Medium"/>
                        <a:ea typeface="Roboto Mono Medium"/>
                        <a:cs typeface="Roboto Mono Medium"/>
                        <a:sym typeface="Roboto Mono Medium"/>
                      </a:endParaRPr>
                    </a:p>
                  </a:txBody>
                  <a:tcPr marT="45725" marB="45725" marR="95425" marL="95425">
                    <a:solidFill>
                      <a:schemeClr val="lt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Interactive Classroom Exercises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Grocery Checkout Calculator </a:t>
            </a:r>
            <a:endParaRPr/>
          </a:p>
        </p:txBody>
      </p:sp>
      <p:sp>
        <p:nvSpPr>
          <p:cNvPr id="354" name="Google Shape;354;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to enter in a series of price values</a:t>
            </a:r>
            <a:endParaRPr/>
          </a:p>
          <a:p>
            <a:pPr indent="-171450" lvl="0" marL="171450" rtl="0" algn="l">
              <a:lnSpc>
                <a:spcPct val="90000"/>
              </a:lnSpc>
              <a:spcBef>
                <a:spcPts val="750"/>
              </a:spcBef>
              <a:spcAft>
                <a:spcPts val="0"/>
              </a:spcAft>
              <a:buClr>
                <a:schemeClr val="dk1"/>
              </a:buClr>
              <a:buSzPts val="2100"/>
              <a:buChar char="•"/>
            </a:pPr>
            <a:r>
              <a:rPr lang="en-US"/>
              <a:t>Calculate a running total of these values</a:t>
            </a:r>
            <a:endParaRPr/>
          </a:p>
          <a:p>
            <a:pPr indent="-171450" lvl="0" marL="171450" rtl="0" algn="l">
              <a:lnSpc>
                <a:spcPct val="90000"/>
              </a:lnSpc>
              <a:spcBef>
                <a:spcPts val="750"/>
              </a:spcBef>
              <a:spcAft>
                <a:spcPts val="0"/>
              </a:spcAft>
              <a:buClr>
                <a:schemeClr val="dk1"/>
              </a:buClr>
              <a:buSzPts val="2100"/>
              <a:buChar char="•"/>
            </a:pPr>
            <a:r>
              <a:rPr lang="en-US"/>
              <a:t>Ask the user after each price value if they wish to enter additional prices</a:t>
            </a:r>
            <a:endParaRPr/>
          </a:p>
          <a:p>
            <a:pPr indent="-171450" lvl="0" marL="171450" rtl="0" algn="l">
              <a:lnSpc>
                <a:spcPct val="90000"/>
              </a:lnSpc>
              <a:spcBef>
                <a:spcPts val="750"/>
              </a:spcBef>
              <a:spcAft>
                <a:spcPts val="0"/>
              </a:spcAft>
              <a:buClr>
                <a:schemeClr val="dk1"/>
              </a:buClr>
              <a:buSzPts val="2100"/>
              <a:buChar char="•"/>
            </a:pPr>
            <a:r>
              <a:rPr lang="en-US"/>
              <a:t>When you're finished, calculate sales tax (7%) on the total bill and display the result to the user at the end of the program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My Grades</a:t>
            </a:r>
            <a:endParaRPr/>
          </a:p>
        </p:txBody>
      </p:sp>
      <p:sp>
        <p:nvSpPr>
          <p:cNvPr id="361" name="Google Shape;361;p5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to enter in a test score </a:t>
            </a:r>
            <a:endParaRPr/>
          </a:p>
          <a:p>
            <a:pPr indent="-171450" lvl="0" marL="171450" rtl="0" algn="l">
              <a:lnSpc>
                <a:spcPct val="90000"/>
              </a:lnSpc>
              <a:spcBef>
                <a:spcPts val="750"/>
              </a:spcBef>
              <a:spcAft>
                <a:spcPts val="0"/>
              </a:spcAft>
              <a:buClr>
                <a:schemeClr val="dk1"/>
              </a:buClr>
              <a:buSzPts val="2100"/>
              <a:buChar char="•"/>
            </a:pPr>
            <a:r>
              <a:rPr lang="en-US"/>
              <a:t>Allow the user to enter in as many scores as he or she wishes</a:t>
            </a:r>
            <a:endParaRPr/>
          </a:p>
          <a:p>
            <a:pPr indent="-171450" lvl="0" marL="171450" rtl="0" algn="l">
              <a:lnSpc>
                <a:spcPct val="90000"/>
              </a:lnSpc>
              <a:spcBef>
                <a:spcPts val="750"/>
              </a:spcBef>
              <a:spcAft>
                <a:spcPts val="0"/>
              </a:spcAft>
              <a:buClr>
                <a:schemeClr val="dk1"/>
              </a:buClr>
              <a:buSzPts val="2100"/>
              <a:buChar char="•"/>
            </a:pPr>
            <a:r>
              <a:rPr lang="en-US"/>
              <a:t>When finished, calculate the user’s average score in the class.  Assume that all tests are worth the same # of points (i.e. 100 points)</a:t>
            </a:r>
            <a:endParaRPr/>
          </a:p>
        </p:txBody>
      </p:sp>
      <p:pic>
        <p:nvPicPr>
          <p:cNvPr descr="A cartoon of a sheet of paper that displays a series of grades" id="362" name="Google Shape;362;p52"/>
          <p:cNvPicPr preferRelativeResize="0"/>
          <p:nvPr>
            <p:ph idx="2" type="body"/>
          </p:nvPr>
        </p:nvPicPr>
        <p:blipFill rotWithShape="1">
          <a:blip r:embed="rId3">
            <a:alphaModFix/>
          </a:blip>
          <a:srcRect b="0" l="0" r="0" t="0"/>
          <a:stretch/>
        </p:blipFill>
        <p:spPr>
          <a:xfrm>
            <a:off x="4572000" y="1825626"/>
            <a:ext cx="4346100" cy="357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Random Integer Example</a:t>
            </a:r>
            <a:endParaRPr/>
          </a:p>
        </p:txBody>
      </p:sp>
      <p:sp>
        <p:nvSpPr>
          <p:cNvPr id="117" name="Google Shape;117;p17"/>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a:latin typeface="Roboto Mono Medium"/>
                <a:ea typeface="Roboto Mono Medium"/>
                <a:cs typeface="Roboto Mono Medium"/>
                <a:sym typeface="Roboto Mono Medium"/>
              </a:rPr>
              <a:t>import random</a:t>
            </a:r>
            <a:endParaRPr>
              <a:latin typeface="Roboto Mono Medium"/>
              <a:ea typeface="Roboto Mono Medium"/>
              <a:cs typeface="Roboto Mono Medium"/>
              <a:sym typeface="Roboto Mono Medium"/>
            </a:endParaRPr>
          </a:p>
          <a:p>
            <a:pPr indent="0" lvl="0" marL="0" rtl="0" algn="l">
              <a:spcBef>
                <a:spcPts val="750"/>
              </a:spcBef>
              <a:spcAft>
                <a:spcPts val="0"/>
              </a:spcAft>
              <a:buNone/>
            </a:pPr>
            <a:r>
              <a:t/>
            </a:r>
            <a:endParaRPr>
              <a:latin typeface="Roboto Mono Medium"/>
              <a:ea typeface="Roboto Mono Medium"/>
              <a:cs typeface="Roboto Mono Medium"/>
              <a:sym typeface="Roboto Mono Medium"/>
            </a:endParaRPr>
          </a:p>
          <a:p>
            <a:pPr indent="0" lvl="0" marL="0" rtl="0" algn="l">
              <a:spcBef>
                <a:spcPts val="750"/>
              </a:spcBef>
              <a:spcAft>
                <a:spcPts val="0"/>
              </a:spcAft>
              <a:buNone/>
            </a:pPr>
            <a:r>
              <a:rPr lang="en-US">
                <a:latin typeface="Roboto Mono Medium"/>
                <a:ea typeface="Roboto Mono Medium"/>
                <a:cs typeface="Roboto Mono Medium"/>
                <a:sym typeface="Roboto Mono Medium"/>
              </a:rPr>
              <a:t>lucky = random.randint(1,5)</a:t>
            </a:r>
            <a:endParaRPr>
              <a:latin typeface="Roboto Mono Medium"/>
              <a:ea typeface="Roboto Mono Medium"/>
              <a:cs typeface="Roboto Mono Medium"/>
              <a:sym typeface="Roboto Mono Medium"/>
            </a:endParaRPr>
          </a:p>
          <a:p>
            <a:pPr indent="0" lvl="0" marL="0" rtl="0" algn="l">
              <a:spcBef>
                <a:spcPts val="750"/>
              </a:spcBef>
              <a:spcAft>
                <a:spcPts val="0"/>
              </a:spcAft>
              <a:buNone/>
            </a:pPr>
            <a:r>
              <a:t/>
            </a:r>
            <a:endParaRPr>
              <a:latin typeface="Roboto Mono Medium"/>
              <a:ea typeface="Roboto Mono Medium"/>
              <a:cs typeface="Roboto Mono Medium"/>
              <a:sym typeface="Roboto Mono Medium"/>
            </a:endParaRPr>
          </a:p>
          <a:p>
            <a:pPr indent="0" lvl="0" marL="0" rtl="0" algn="l">
              <a:spcBef>
                <a:spcPts val="750"/>
              </a:spcBef>
              <a:spcAft>
                <a:spcPts val="0"/>
              </a:spcAft>
              <a:buNone/>
            </a:pPr>
            <a:r>
              <a:rPr lang="en-US">
                <a:latin typeface="Roboto Mono Medium"/>
                <a:ea typeface="Roboto Mono Medium"/>
                <a:cs typeface="Roboto Mono Medium"/>
                <a:sym typeface="Roboto Mono Medium"/>
              </a:rPr>
              <a:t>print("Your lucky number is", lucky)</a:t>
            </a:r>
            <a:endParaRPr>
              <a:latin typeface="Roboto Mono Medium"/>
              <a:ea typeface="Roboto Mono Medium"/>
              <a:cs typeface="Roboto Mono Medium"/>
              <a:sym typeface="Roboto Mono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Coin Flips</a:t>
            </a:r>
            <a:endParaRPr/>
          </a:p>
        </p:txBody>
      </p:sp>
      <p:sp>
        <p:nvSpPr>
          <p:cNvPr id="369" name="Google Shape;369;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simulates a coin flipping 1 million times</a:t>
            </a:r>
            <a:endParaRPr/>
          </a:p>
          <a:p>
            <a:pPr indent="-171450" lvl="0" marL="171450" rtl="0" algn="l">
              <a:lnSpc>
                <a:spcPct val="90000"/>
              </a:lnSpc>
              <a:spcBef>
                <a:spcPts val="750"/>
              </a:spcBef>
              <a:spcAft>
                <a:spcPts val="0"/>
              </a:spcAft>
              <a:buClr>
                <a:schemeClr val="dk1"/>
              </a:buClr>
              <a:buSzPts val="2100"/>
              <a:buChar char="•"/>
            </a:pPr>
            <a:r>
              <a:rPr lang="en-US"/>
              <a:t>Count the # of heads and tails that result, and display the result to the user after you have finished running the simulation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Math Quiz Part II</a:t>
            </a:r>
            <a:endParaRPr/>
          </a:p>
        </p:txBody>
      </p:sp>
      <p:sp>
        <p:nvSpPr>
          <p:cNvPr id="376" name="Google Shape;376;p5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5 simple math problems</a:t>
            </a:r>
            <a:endParaRPr/>
          </a:p>
          <a:p>
            <a:pPr indent="-171450" lvl="0" marL="171450" rtl="0" algn="l">
              <a:lnSpc>
                <a:spcPct val="90000"/>
              </a:lnSpc>
              <a:spcBef>
                <a:spcPts val="750"/>
              </a:spcBef>
              <a:spcAft>
                <a:spcPts val="0"/>
              </a:spcAft>
              <a:buClr>
                <a:schemeClr val="dk1"/>
              </a:buClr>
              <a:buSzPts val="2100"/>
              <a:buChar char="•"/>
            </a:pPr>
            <a:r>
              <a:rPr lang="en-US"/>
              <a:t>Each problem should utilize random numbers, but you can standardize on a single operation (i.e. subtraction)</a:t>
            </a:r>
            <a:endParaRPr/>
          </a:p>
          <a:p>
            <a:pPr indent="-171450" lvl="0" marL="171450" rtl="0" algn="l">
              <a:lnSpc>
                <a:spcPct val="90000"/>
              </a:lnSpc>
              <a:spcBef>
                <a:spcPts val="750"/>
              </a:spcBef>
              <a:spcAft>
                <a:spcPts val="0"/>
              </a:spcAft>
              <a:buClr>
                <a:schemeClr val="dk1"/>
              </a:buClr>
              <a:buSzPts val="2100"/>
              <a:buChar char="•"/>
            </a:pPr>
            <a:r>
              <a:rPr lang="en-US"/>
              <a:t>Ask the user a question. If they answer correctly, they earn a point.  If not, they do not earn a point.</a:t>
            </a:r>
            <a:endParaRPr/>
          </a:p>
          <a:p>
            <a:pPr indent="-171450" lvl="0" marL="171450" rtl="0" algn="l">
              <a:lnSpc>
                <a:spcPct val="90000"/>
              </a:lnSpc>
              <a:spcBef>
                <a:spcPts val="750"/>
              </a:spcBef>
              <a:spcAft>
                <a:spcPts val="0"/>
              </a:spcAft>
              <a:buClr>
                <a:schemeClr val="dk1"/>
              </a:buClr>
              <a:buSzPts val="2100"/>
              <a:buChar char="•"/>
            </a:pPr>
            <a:r>
              <a:rPr lang="en-US"/>
              <a:t>At the end of the program present the user with their score.</a:t>
            </a:r>
            <a:endParaRPr/>
          </a:p>
        </p:txBody>
      </p:sp>
      <p:pic>
        <p:nvPicPr>
          <p:cNvPr descr="A cartoon showing an equal sign and the arithmetic operators add, subtract, multiply and divide swirling around in a circle." id="377" name="Google Shape;377;p54"/>
          <p:cNvPicPr preferRelativeResize="0"/>
          <p:nvPr>
            <p:ph idx="2" type="body"/>
          </p:nvPr>
        </p:nvPicPr>
        <p:blipFill rotWithShape="1">
          <a:blip r:embed="rId3">
            <a:alphaModFix/>
          </a:blip>
          <a:srcRect b="0" l="0" r="0" t="0"/>
          <a:stretch/>
        </p:blipFill>
        <p:spPr>
          <a:xfrm>
            <a:off x="4757175" y="1825632"/>
            <a:ext cx="4214100" cy="3483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AI "Guess a Number" game</a:t>
            </a:r>
            <a:endParaRPr/>
          </a:p>
        </p:txBody>
      </p:sp>
      <p:sp>
        <p:nvSpPr>
          <p:cNvPr id="384" name="Google Shape;384;p5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to supply a secret number between 1 and 1,000,000</a:t>
            </a:r>
            <a:endParaRPr/>
          </a:p>
          <a:p>
            <a:pPr indent="-171450" lvl="0" marL="171450" rtl="0" algn="l">
              <a:lnSpc>
                <a:spcPct val="90000"/>
              </a:lnSpc>
              <a:spcBef>
                <a:spcPts val="750"/>
              </a:spcBef>
              <a:spcAft>
                <a:spcPts val="0"/>
              </a:spcAft>
              <a:buClr>
                <a:schemeClr val="dk1"/>
              </a:buClr>
              <a:buSzPts val="2100"/>
              <a:buChar char="•"/>
            </a:pPr>
            <a:r>
              <a:rPr lang="en-US"/>
              <a:t>Then have the computer continually guess until they find the secret number</a:t>
            </a:r>
            <a:endParaRPr/>
          </a:p>
          <a:p>
            <a:pPr indent="-171450" lvl="0" marL="171450" rtl="0" algn="l">
              <a:lnSpc>
                <a:spcPct val="90000"/>
              </a:lnSpc>
              <a:spcBef>
                <a:spcPts val="750"/>
              </a:spcBef>
              <a:spcAft>
                <a:spcPts val="0"/>
              </a:spcAft>
              <a:buClr>
                <a:schemeClr val="dk1"/>
              </a:buClr>
              <a:buSzPts val="2100"/>
              <a:buChar char="•"/>
            </a:pPr>
            <a:r>
              <a:rPr lang="en-US"/>
              <a:t>Keep track of the number of attempts and report this to the user</a:t>
            </a:r>
            <a:endParaRPr/>
          </a:p>
          <a:p>
            <a:pPr indent="-171450" lvl="0" marL="171450" rtl="0" algn="l">
              <a:lnSpc>
                <a:spcPct val="90000"/>
              </a:lnSpc>
              <a:spcBef>
                <a:spcPts val="750"/>
              </a:spcBef>
              <a:spcAft>
                <a:spcPts val="0"/>
              </a:spcAft>
              <a:buClr>
                <a:schemeClr val="dk1"/>
              </a:buClr>
              <a:buSzPts val="2100"/>
              <a:buChar char="•"/>
            </a:pPr>
            <a:r>
              <a:rPr lang="en-US"/>
              <a:t>Extension:  How can this be optimized?</a:t>
            </a:r>
            <a:endParaRPr/>
          </a:p>
        </p:txBody>
      </p:sp>
      <p:pic>
        <p:nvPicPr>
          <p:cNvPr descr="A stylized human head in profile. The head is overlaid with a circuit board pattern." id="385" name="Google Shape;385;p55"/>
          <p:cNvPicPr preferRelativeResize="0"/>
          <p:nvPr>
            <p:ph idx="2" type="body"/>
          </p:nvPr>
        </p:nvPicPr>
        <p:blipFill rotWithShape="1">
          <a:blip r:embed="rId3">
            <a:alphaModFix/>
          </a:blip>
          <a:srcRect b="0" l="0" r="0" t="0"/>
          <a:stretch/>
        </p:blipFill>
        <p:spPr>
          <a:xfrm>
            <a:off x="4671750" y="1825625"/>
            <a:ext cx="4331400" cy="2878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Rock, Paper, Scissors Tournament</a:t>
            </a:r>
            <a:endParaRPr/>
          </a:p>
        </p:txBody>
      </p:sp>
      <p:sp>
        <p:nvSpPr>
          <p:cNvPr id="392" name="Google Shape;392;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lets the user play a game of Rock, Paper, Scissors against the computer</a:t>
            </a:r>
            <a:endParaRPr/>
          </a:p>
          <a:p>
            <a:pPr indent="-171450" lvl="0" marL="171450" rtl="0" algn="l">
              <a:lnSpc>
                <a:spcPct val="90000"/>
              </a:lnSpc>
              <a:spcBef>
                <a:spcPts val="750"/>
              </a:spcBef>
              <a:spcAft>
                <a:spcPts val="0"/>
              </a:spcAft>
              <a:buClr>
                <a:schemeClr val="dk1"/>
              </a:buClr>
              <a:buSzPts val="2100"/>
              <a:buChar char="•"/>
            </a:pPr>
            <a:r>
              <a:rPr lang="en-US"/>
              <a:t>End the game when either the player or the computer earns 3 points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Sentinels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Sentinel Overview</a:t>
            </a:r>
            <a:endParaRPr/>
          </a:p>
        </p:txBody>
      </p:sp>
      <p:sp>
        <p:nvSpPr>
          <p:cNvPr id="405" name="Google Shape;405;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Imagine that you want to ask your users to enter in a large number of items that need to be calculated in a certain way.</a:t>
            </a:r>
            <a:endParaRPr/>
          </a:p>
          <a:p>
            <a:pPr indent="-171450" lvl="0" marL="171450" rtl="0" algn="l">
              <a:lnSpc>
                <a:spcPct val="90000"/>
              </a:lnSpc>
              <a:spcBef>
                <a:spcPts val="750"/>
              </a:spcBef>
              <a:spcAft>
                <a:spcPts val="0"/>
              </a:spcAft>
              <a:buClr>
                <a:schemeClr val="dk1"/>
              </a:buClr>
              <a:buSzPts val="2100"/>
              <a:buChar char="•"/>
            </a:pPr>
            <a:r>
              <a:rPr lang="en-US"/>
              <a:t>You don’t know how many values the user will be entering.</a:t>
            </a:r>
            <a:endParaRPr/>
          </a:p>
          <a:p>
            <a:pPr indent="-171450" lvl="0" marL="171450" rtl="0" algn="l">
              <a:lnSpc>
                <a:spcPct val="90000"/>
              </a:lnSpc>
              <a:spcBef>
                <a:spcPts val="750"/>
              </a:spcBef>
              <a:spcAft>
                <a:spcPts val="0"/>
              </a:spcAft>
              <a:buClr>
                <a:schemeClr val="dk1"/>
              </a:buClr>
              <a:buSzPts val="2100"/>
              <a:buChar char="•"/>
            </a:pPr>
            <a:r>
              <a:rPr lang="en-US"/>
              <a:t>Given our current toolset we really only have ways to handle this kind of scenario:</a:t>
            </a:r>
            <a:endParaRPr/>
          </a:p>
          <a:p>
            <a:pPr indent="-171450" lvl="1" marL="514350" rtl="0" algn="l">
              <a:lnSpc>
                <a:spcPct val="90000"/>
              </a:lnSpc>
              <a:spcBef>
                <a:spcPts val="375"/>
              </a:spcBef>
              <a:spcAft>
                <a:spcPts val="0"/>
              </a:spcAft>
              <a:buClr>
                <a:schemeClr val="dk1"/>
              </a:buClr>
              <a:buSzPts val="1800"/>
              <a:buChar char="•"/>
            </a:pPr>
            <a:r>
              <a:rPr lang="en-US"/>
              <a:t>Ask the user at the end of each iteration if they want to continue.  This can be annoying and make your program cumbersome if you will be entering in hundreds or thousands of values.</a:t>
            </a:r>
            <a:endParaRPr/>
          </a:p>
          <a:p>
            <a:pPr indent="-171450" lvl="1" marL="514350" rtl="0" algn="l">
              <a:lnSpc>
                <a:spcPct val="90000"/>
              </a:lnSpc>
              <a:spcBef>
                <a:spcPts val="375"/>
              </a:spcBef>
              <a:spcAft>
                <a:spcPts val="0"/>
              </a:spcAft>
              <a:buClr>
                <a:schemeClr val="dk1"/>
              </a:buClr>
              <a:buSzPts val="1800"/>
              <a:buChar char="•"/>
            </a:pPr>
            <a:r>
              <a:rPr lang="en-US"/>
              <a:t>Ask the user ahead of time how many items they will be entering.  This can be difficult since the user may not know at the beginning of the loop how many items they will be working with.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Sentinels in Action</a:t>
            </a:r>
            <a:endParaRPr/>
          </a:p>
        </p:txBody>
      </p:sp>
      <p:sp>
        <p:nvSpPr>
          <p:cNvPr id="412" name="Google Shape;412;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sentinel value is a </a:t>
            </a:r>
            <a:r>
              <a:rPr lang="en-US"/>
              <a:t>predefined</a:t>
            </a:r>
            <a:r>
              <a:rPr lang="en-US"/>
              <a:t> value that the user can type in to indicate that they are finished entering data</a:t>
            </a:r>
            <a:endParaRPr/>
          </a:p>
          <a:p>
            <a:pPr indent="-171450" lvl="0" marL="171450" rtl="0" algn="l">
              <a:lnSpc>
                <a:spcPct val="90000"/>
              </a:lnSpc>
              <a:spcBef>
                <a:spcPts val="750"/>
              </a:spcBef>
              <a:spcAft>
                <a:spcPts val="0"/>
              </a:spcAft>
              <a:buClr>
                <a:schemeClr val="dk1"/>
              </a:buClr>
              <a:buSzPts val="2100"/>
              <a:buChar char="•"/>
            </a:pPr>
            <a:r>
              <a:rPr lang="en-US"/>
              <a:t>In the example below the value -1 is considered a sentinel -- it indicates to the program that the user is finished entering data.</a:t>
            </a:r>
            <a:endParaRPr/>
          </a:p>
          <a:p>
            <a:pPr indent="-171450" lvl="0" marL="171450" rtl="0" algn="l">
              <a:lnSpc>
                <a:spcPct val="90000"/>
              </a:lnSpc>
              <a:spcBef>
                <a:spcPts val="750"/>
              </a:spcBef>
              <a:spcAft>
                <a:spcPts val="0"/>
              </a:spcAft>
              <a:buClr>
                <a:schemeClr val="dk1"/>
              </a:buClr>
              <a:buSzPts val="2100"/>
              <a:buChar char="•"/>
            </a:pPr>
            <a:r>
              <a:rPr lang="en-US"/>
              <a:t>Sentinels must be distinctive enough that they will not be mistaken for regular data (in the previous example the value -1 was used – there is no way that a "real" test value could be -1)</a:t>
            </a:r>
            <a:br>
              <a:rPr lang="en-US"/>
            </a:br>
            <a:br>
              <a:rPr lang="en-US"/>
            </a:br>
            <a:r>
              <a:rPr lang="en-US" sz="1800">
                <a:latin typeface="Roboto Mono Medium"/>
                <a:ea typeface="Roboto Mono Medium"/>
                <a:cs typeface="Roboto Mono Medium"/>
                <a:sym typeface="Roboto Mono Medium"/>
              </a:rPr>
              <a:t>&gt;&gt; Enter a test score (type -1 to end): 100</a:t>
            </a:r>
            <a:endParaRPr sz="1800">
              <a:latin typeface="Roboto Mono Medium"/>
              <a:ea typeface="Roboto Mono Medium"/>
              <a:cs typeface="Roboto Mono Medium"/>
              <a:sym typeface="Roboto Mono Medium"/>
            </a:endParaRPr>
          </a:p>
          <a:p>
            <a:pPr indent="0" lvl="0" marL="171450" rtl="0" algn="l">
              <a:spcBef>
                <a:spcPts val="375"/>
              </a:spcBef>
              <a:spcAft>
                <a:spcPts val="0"/>
              </a:spcAft>
              <a:buNone/>
            </a:pPr>
            <a:r>
              <a:rPr lang="en-US" sz="1800">
                <a:latin typeface="Roboto Mono Medium"/>
                <a:ea typeface="Roboto Mono Medium"/>
                <a:cs typeface="Roboto Mono Medium"/>
                <a:sym typeface="Roboto Mono Medium"/>
              </a:rPr>
              <a:t>&gt;&gt; Enter a test score (type -1 to end): 80</a:t>
            </a:r>
            <a:endParaRPr sz="1800">
              <a:latin typeface="Roboto Mono Medium"/>
              <a:ea typeface="Roboto Mono Medium"/>
              <a:cs typeface="Roboto Mono Medium"/>
              <a:sym typeface="Roboto Mono Medium"/>
            </a:endParaRPr>
          </a:p>
          <a:p>
            <a:pPr indent="0" lvl="0" marL="171450" rtl="0" algn="l">
              <a:spcBef>
                <a:spcPts val="375"/>
              </a:spcBef>
              <a:spcAft>
                <a:spcPts val="0"/>
              </a:spcAft>
              <a:buNone/>
            </a:pPr>
            <a:r>
              <a:rPr lang="en-US" sz="1800">
                <a:latin typeface="Roboto Mono Medium"/>
                <a:ea typeface="Roboto Mono Medium"/>
                <a:cs typeface="Roboto Mono Medium"/>
                <a:sym typeface="Roboto Mono Medium"/>
              </a:rPr>
              <a:t>&gt;&gt; Enter a test score (type -1 to end): -1</a:t>
            </a:r>
            <a:endParaRPr sz="1800">
              <a:latin typeface="Roboto Mono Medium"/>
              <a:ea typeface="Roboto Mono Medium"/>
              <a:cs typeface="Roboto Mono Medium"/>
              <a:sym typeface="Roboto Mono Medium"/>
            </a:endParaRPr>
          </a:p>
          <a:p>
            <a:pPr indent="0" lvl="0" marL="171450" rtl="0" algn="l">
              <a:spcBef>
                <a:spcPts val="750"/>
              </a:spcBef>
              <a:spcAft>
                <a:spcPts val="0"/>
              </a:spcAft>
              <a:buNone/>
            </a:pPr>
            <a:r>
              <a:rPr lang="en-US" sz="1800">
                <a:latin typeface="Roboto Mono Medium"/>
                <a:ea typeface="Roboto Mono Medium"/>
                <a:cs typeface="Roboto Mono Medium"/>
                <a:sym typeface="Roboto Mono Medium"/>
              </a:rPr>
              <a:t>&gt;&gt; Your test average is:  90 %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Adding Machine</a:t>
            </a:r>
            <a:endParaRPr/>
          </a:p>
        </p:txBody>
      </p:sp>
      <p:sp>
        <p:nvSpPr>
          <p:cNvPr id="419" name="Google Shape;419;p6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continually asks the user for an integer</a:t>
            </a:r>
            <a:endParaRPr/>
          </a:p>
          <a:p>
            <a:pPr indent="-171450" lvl="0" marL="171450" rtl="0" algn="l">
              <a:lnSpc>
                <a:spcPct val="90000"/>
              </a:lnSpc>
              <a:spcBef>
                <a:spcPts val="750"/>
              </a:spcBef>
              <a:spcAft>
                <a:spcPts val="0"/>
              </a:spcAft>
              <a:buClr>
                <a:schemeClr val="dk1"/>
              </a:buClr>
              <a:buSzPts val="2100"/>
              <a:buChar char="•"/>
            </a:pPr>
            <a:r>
              <a:rPr lang="en-US"/>
              <a:t>Add the supplied integer to a total variable</a:t>
            </a:r>
            <a:endParaRPr/>
          </a:p>
          <a:p>
            <a:pPr indent="-171450" lvl="0" marL="171450" rtl="0" algn="l">
              <a:lnSpc>
                <a:spcPct val="90000"/>
              </a:lnSpc>
              <a:spcBef>
                <a:spcPts val="750"/>
              </a:spcBef>
              <a:spcAft>
                <a:spcPts val="0"/>
              </a:spcAft>
              <a:buClr>
                <a:schemeClr val="dk1"/>
              </a:buClr>
              <a:buSzPts val="2100"/>
              <a:buChar char="•"/>
            </a:pPr>
            <a:r>
              <a:rPr lang="en-US"/>
              <a:t>When the user enters "done" end the program and display the sum and average for the user</a:t>
            </a:r>
            <a:endParaRPr/>
          </a:p>
          <a:p>
            <a:pPr indent="-171450" lvl="0" marL="171450" rtl="0" algn="l">
              <a:lnSpc>
                <a:spcPct val="90000"/>
              </a:lnSpc>
              <a:spcBef>
                <a:spcPts val="750"/>
              </a:spcBef>
              <a:spcAft>
                <a:spcPts val="0"/>
              </a:spcAft>
              <a:buClr>
                <a:schemeClr val="dk1"/>
              </a:buClr>
              <a:buSzPts val="2100"/>
              <a:buChar char="•"/>
            </a:pPr>
            <a:r>
              <a:rPr lang="en-US"/>
              <a:t>Extension: find the highest and lowest price</a:t>
            </a:r>
            <a:endParaRPr/>
          </a:p>
        </p:txBody>
      </p:sp>
      <p:pic>
        <p:nvPicPr>
          <p:cNvPr descr="Photo of a mechanical adding machine. The device has a series of buttons on the top with a crank on the right." id="420" name="Google Shape;420;p60"/>
          <p:cNvPicPr preferRelativeResize="0"/>
          <p:nvPr>
            <p:ph idx="2" type="body"/>
          </p:nvPr>
        </p:nvPicPr>
        <p:blipFill rotWithShape="1">
          <a:blip r:embed="rId3">
            <a:alphaModFix/>
          </a:blip>
          <a:srcRect b="0" l="0" r="0" t="0"/>
          <a:stretch/>
        </p:blipFill>
        <p:spPr>
          <a:xfrm>
            <a:off x="5179425" y="1825630"/>
            <a:ext cx="3802500" cy="3547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Weight Loss Log </a:t>
            </a:r>
            <a:endParaRPr/>
          </a:p>
        </p:txBody>
      </p:sp>
      <p:sp>
        <p:nvSpPr>
          <p:cNvPr id="427" name="Google Shape;427;p6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lnSpcReduction="10000"/>
          </a:bodyPr>
          <a:lstStyle/>
          <a:p>
            <a:pPr indent="-171450" lvl="0" marL="171450" rtl="0" algn="l">
              <a:lnSpc>
                <a:spcPct val="90000"/>
              </a:lnSpc>
              <a:spcBef>
                <a:spcPts val="0"/>
              </a:spcBef>
              <a:spcAft>
                <a:spcPts val="0"/>
              </a:spcAft>
              <a:buClr>
                <a:schemeClr val="dk1"/>
              </a:buClr>
              <a:buSzPts val="2100"/>
              <a:buChar char="•"/>
            </a:pPr>
            <a:r>
              <a:rPr lang="en-US"/>
              <a:t>Write a program that asks the user to enter in a series of weight measurements taken over a period of days</a:t>
            </a:r>
            <a:endParaRPr/>
          </a:p>
          <a:p>
            <a:pPr indent="-171450" lvl="0" marL="171450" rtl="0" algn="l">
              <a:lnSpc>
                <a:spcPct val="90000"/>
              </a:lnSpc>
              <a:spcBef>
                <a:spcPts val="750"/>
              </a:spcBef>
              <a:spcAft>
                <a:spcPts val="0"/>
              </a:spcAft>
              <a:buClr>
                <a:schemeClr val="dk1"/>
              </a:buClr>
              <a:buSzPts val="2100"/>
              <a:buChar char="•"/>
            </a:pPr>
            <a:r>
              <a:rPr lang="en-US"/>
              <a:t>The user can enter as many or as few weight values as they would like.  Entering the value "0" should indicate that the user has finished entering data.</a:t>
            </a:r>
            <a:endParaRPr/>
          </a:p>
          <a:p>
            <a:pPr indent="-171450" lvl="0" marL="171450" rtl="0" algn="l">
              <a:lnSpc>
                <a:spcPct val="90000"/>
              </a:lnSpc>
              <a:spcBef>
                <a:spcPts val="750"/>
              </a:spcBef>
              <a:spcAft>
                <a:spcPts val="0"/>
              </a:spcAft>
              <a:buClr>
                <a:schemeClr val="dk1"/>
              </a:buClr>
              <a:buSzPts val="2100"/>
              <a:buChar char="•"/>
            </a:pPr>
            <a:r>
              <a:rPr lang="en-US"/>
              <a:t>Calculate the user’s average weight during this period</a:t>
            </a:r>
            <a:endParaRPr/>
          </a:p>
          <a:p>
            <a:pPr indent="-171450" lvl="0" marL="171450" rtl="0" algn="l">
              <a:lnSpc>
                <a:spcPct val="90000"/>
              </a:lnSpc>
              <a:spcBef>
                <a:spcPts val="750"/>
              </a:spcBef>
              <a:spcAft>
                <a:spcPts val="0"/>
              </a:spcAft>
              <a:buClr>
                <a:schemeClr val="dk1"/>
              </a:buClr>
              <a:buSzPts val="2100"/>
              <a:buChar char="•"/>
            </a:pPr>
            <a:r>
              <a:rPr lang="en-US"/>
              <a:t>Also calculate their weight change from the beginning of their weight loss program to the end of the program </a:t>
            </a:r>
            <a:endParaRPr/>
          </a:p>
        </p:txBody>
      </p:sp>
      <p:pic>
        <p:nvPicPr>
          <p:cNvPr descr="The logo for the TV show &quot;The Biggest Loser&quot;" id="428" name="Google Shape;428;p61"/>
          <p:cNvPicPr preferRelativeResize="0"/>
          <p:nvPr>
            <p:ph idx="2" type="body"/>
          </p:nvPr>
        </p:nvPicPr>
        <p:blipFill rotWithShape="1">
          <a:blip r:embed="rId3">
            <a:alphaModFix/>
          </a:blip>
          <a:srcRect b="0" l="0" r="0" t="0"/>
          <a:stretch/>
        </p:blipFill>
        <p:spPr>
          <a:xfrm>
            <a:off x="4937225" y="1825634"/>
            <a:ext cx="4002300" cy="3969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2"/>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Data Validation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a:t>
            </a:r>
            <a:endParaRPr/>
          </a:p>
        </p:txBody>
      </p:sp>
      <p:sp>
        <p:nvSpPr>
          <p:cNvPr id="123" name="Google Shape;123;p1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"guess the number" game that prompts the user to guess an integer between 1 and 10</a:t>
            </a:r>
            <a:endParaRPr/>
          </a:p>
          <a:p>
            <a:pPr indent="-152400" lvl="0" marL="171450" rtl="0" algn="l">
              <a:lnSpc>
                <a:spcPct val="90000"/>
              </a:lnSpc>
              <a:spcBef>
                <a:spcPts val="0"/>
              </a:spcBef>
              <a:spcAft>
                <a:spcPts val="0"/>
              </a:spcAft>
              <a:buSzPts val="1800"/>
              <a:buChar char="•"/>
            </a:pPr>
            <a:r>
              <a:rPr lang="en-US"/>
              <a:t>Let the user know if their guess is one of the following:</a:t>
            </a:r>
            <a:endParaRPr/>
          </a:p>
          <a:p>
            <a:pPr indent="-171450" lvl="1" marL="514350" rtl="0" algn="l">
              <a:lnSpc>
                <a:spcPct val="90000"/>
              </a:lnSpc>
              <a:spcBef>
                <a:spcPts val="0"/>
              </a:spcBef>
              <a:spcAft>
                <a:spcPts val="0"/>
              </a:spcAft>
              <a:buSzPts val="1800"/>
              <a:buChar char="•"/>
            </a:pPr>
            <a:r>
              <a:rPr lang="en-US"/>
              <a:t>Correct</a:t>
            </a:r>
            <a:endParaRPr/>
          </a:p>
          <a:p>
            <a:pPr indent="-171450" lvl="1" marL="514350" rtl="0" algn="l">
              <a:lnSpc>
                <a:spcPct val="90000"/>
              </a:lnSpc>
              <a:spcBef>
                <a:spcPts val="0"/>
              </a:spcBef>
              <a:spcAft>
                <a:spcPts val="0"/>
              </a:spcAft>
              <a:buSzPts val="1800"/>
              <a:buChar char="•"/>
            </a:pPr>
            <a:r>
              <a:rPr lang="en-US"/>
              <a:t>Too high</a:t>
            </a:r>
            <a:endParaRPr/>
          </a:p>
          <a:p>
            <a:pPr indent="-171450" lvl="1" marL="514350" rtl="0" algn="l">
              <a:lnSpc>
                <a:spcPct val="90000"/>
              </a:lnSpc>
              <a:spcBef>
                <a:spcPts val="0"/>
              </a:spcBef>
              <a:spcAft>
                <a:spcPts val="0"/>
              </a:spcAft>
              <a:buSzPts val="1800"/>
              <a:buChar char="•"/>
            </a:pPr>
            <a:r>
              <a:rPr lang="en-US"/>
              <a:t>Too low</a:t>
            </a:r>
            <a:endParaRPr/>
          </a:p>
          <a:p>
            <a:pPr indent="-171450" lvl="0" marL="171450" rtl="0" algn="l">
              <a:lnSpc>
                <a:spcPct val="90000"/>
              </a:lnSpc>
              <a:spcBef>
                <a:spcPts val="750"/>
              </a:spcBef>
              <a:spcAft>
                <a:spcPts val="0"/>
              </a:spcAft>
              <a:buClr>
                <a:schemeClr val="dk1"/>
              </a:buClr>
              <a:buSzPts val="2100"/>
              <a:buChar char="•"/>
            </a:pPr>
            <a:r>
              <a:rPr lang="en-US"/>
              <a:t>Every time the user plays the secret number should change</a:t>
            </a:r>
            <a:endParaRPr/>
          </a:p>
        </p:txBody>
      </p:sp>
      <p:pic>
        <p:nvPicPr>
          <p:cNvPr descr="Cartoon showing a magician pulling numbers out of a hat" id="124" name="Google Shape;124;p18"/>
          <p:cNvPicPr preferRelativeResize="0"/>
          <p:nvPr>
            <p:ph idx="2" type="body"/>
          </p:nvPr>
        </p:nvPicPr>
        <p:blipFill rotWithShape="1">
          <a:blip r:embed="rId3">
            <a:alphaModFix/>
          </a:blip>
          <a:srcRect b="0" l="0" r="0" t="0"/>
          <a:stretch/>
        </p:blipFill>
        <p:spPr>
          <a:xfrm>
            <a:off x="4882025" y="1825630"/>
            <a:ext cx="3946800" cy="4351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Data Validation Overview</a:t>
            </a:r>
            <a:endParaRPr/>
          </a:p>
        </p:txBody>
      </p:sp>
      <p:sp>
        <p:nvSpPr>
          <p:cNvPr id="441" name="Google Shape;441;p6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Often we need to ask the user to supply a value in our programs</a:t>
            </a:r>
            <a:endParaRPr/>
          </a:p>
          <a:p>
            <a:pPr indent="-171450" lvl="0" marL="171450" rtl="0" algn="l">
              <a:lnSpc>
                <a:spcPct val="90000"/>
              </a:lnSpc>
              <a:spcBef>
                <a:spcPts val="750"/>
              </a:spcBef>
              <a:spcAft>
                <a:spcPts val="0"/>
              </a:spcAft>
              <a:buClr>
                <a:schemeClr val="dk1"/>
              </a:buClr>
              <a:buSzPts val="2100"/>
              <a:buChar char="•"/>
            </a:pPr>
            <a:r>
              <a:rPr lang="en-US"/>
              <a:t>But as you know you can't always trust the user to supply you with usable data!</a:t>
            </a:r>
            <a:endParaRPr/>
          </a:p>
          <a:p>
            <a:pPr indent="-171450" lvl="0" marL="171450" rtl="0" algn="l">
              <a:lnSpc>
                <a:spcPct val="90000"/>
              </a:lnSpc>
              <a:spcBef>
                <a:spcPts val="750"/>
              </a:spcBef>
              <a:spcAft>
                <a:spcPts val="0"/>
              </a:spcAft>
              <a:buClr>
                <a:schemeClr val="dk1"/>
              </a:buClr>
              <a:buSzPts val="2100"/>
              <a:buChar char="•"/>
            </a:pPr>
            <a:r>
              <a:rPr lang="en-US"/>
              <a:t>One strategy you can use to ensure that you get "good" data is to "validate" the user's input.  This involves asking the user for a value – if it meets our criteria we can continue.  If not we will need to ask the user to re-supply the value.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Data Validation</a:t>
            </a:r>
            <a:endParaRPr/>
          </a:p>
        </p:txBody>
      </p:sp>
      <p:sp>
        <p:nvSpPr>
          <p:cNvPr id="448" name="Google Shape;448;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for a positive integer</a:t>
            </a:r>
            <a:endParaRPr/>
          </a:p>
          <a:p>
            <a:pPr indent="-171450" lvl="0" marL="171450" rtl="0" algn="l">
              <a:lnSpc>
                <a:spcPct val="90000"/>
              </a:lnSpc>
              <a:spcBef>
                <a:spcPts val="750"/>
              </a:spcBef>
              <a:spcAft>
                <a:spcPts val="0"/>
              </a:spcAft>
              <a:buClr>
                <a:schemeClr val="dk1"/>
              </a:buClr>
              <a:buSzPts val="2100"/>
              <a:buChar char="•"/>
            </a:pPr>
            <a:r>
              <a:rPr lang="en-US"/>
              <a:t>Do not accept a negative value (or zero) – if the user supplies an invalid value you should re-prompt them</a:t>
            </a:r>
            <a:endParaRPr/>
          </a:p>
          <a:p>
            <a:pPr indent="-171450" lvl="0" marL="171450" rtl="0" algn="l">
              <a:lnSpc>
                <a:spcPct val="90000"/>
              </a:lnSpc>
              <a:spcBef>
                <a:spcPts val="750"/>
              </a:spcBef>
              <a:spcAft>
                <a:spcPts val="0"/>
              </a:spcAft>
              <a:buClr>
                <a:schemeClr val="dk1"/>
              </a:buClr>
              <a:buSzPts val="2100"/>
              <a:buChar char="•"/>
            </a:pPr>
            <a:r>
              <a:rPr lang="en-US"/>
              <a:t>Once you have a positive integer you can print that number of stars to the screen. For example:</a:t>
            </a:r>
            <a:br>
              <a:rPr lang="en-US"/>
            </a:br>
            <a:br>
              <a:rPr lang="en-US"/>
            </a:br>
            <a:r>
              <a:rPr lang="en-US">
                <a:latin typeface="Roboto Mono Medium"/>
                <a:ea typeface="Roboto Mono Medium"/>
                <a:cs typeface="Roboto Mono Medium"/>
                <a:sym typeface="Roboto Mono Medium"/>
              </a:rPr>
              <a:t>Enter a positive integer:  -5</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Invalid, try again!</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Enter a positive integer:  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Invalid, try again!</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Enter a positive integer:  5</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Rock, Paper, Scissors</a:t>
            </a:r>
            <a:endParaRPr/>
          </a:p>
        </p:txBody>
      </p:sp>
      <p:sp>
        <p:nvSpPr>
          <p:cNvPr id="131" name="Google Shape;131;p1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to ask the user to select one of three options  - Rock (r), Paper (p) or Scissors (s)</a:t>
            </a:r>
            <a:endParaRPr/>
          </a:p>
          <a:p>
            <a:pPr indent="-171450" lvl="0" marL="171450" rtl="0" algn="l">
              <a:lnSpc>
                <a:spcPct val="90000"/>
              </a:lnSpc>
              <a:spcBef>
                <a:spcPts val="750"/>
              </a:spcBef>
              <a:spcAft>
                <a:spcPts val="0"/>
              </a:spcAft>
              <a:buClr>
                <a:schemeClr val="dk1"/>
              </a:buClr>
              <a:buSzPts val="2100"/>
              <a:buChar char="•"/>
            </a:pPr>
            <a:r>
              <a:rPr lang="en-US"/>
              <a:t>Use the random.randint() function to select an option for the computer</a:t>
            </a:r>
            <a:endParaRPr/>
          </a:p>
          <a:p>
            <a:pPr indent="-171450" lvl="0" marL="171450" rtl="0" algn="l">
              <a:lnSpc>
                <a:spcPct val="90000"/>
              </a:lnSpc>
              <a:spcBef>
                <a:spcPts val="750"/>
              </a:spcBef>
              <a:spcAft>
                <a:spcPts val="0"/>
              </a:spcAft>
              <a:buClr>
                <a:schemeClr val="dk1"/>
              </a:buClr>
              <a:buSzPts val="2100"/>
              <a:buChar char="•"/>
            </a:pPr>
            <a:r>
              <a:rPr lang="en-US"/>
              <a:t>Determine the winner and print the result.</a:t>
            </a:r>
            <a:endParaRPr/>
          </a:p>
          <a:p>
            <a:pPr indent="-171450" lvl="1" marL="514350" rtl="0" algn="l">
              <a:lnSpc>
                <a:spcPct val="90000"/>
              </a:lnSpc>
              <a:spcBef>
                <a:spcPts val="375"/>
              </a:spcBef>
              <a:spcAft>
                <a:spcPts val="0"/>
              </a:spcAft>
              <a:buClr>
                <a:schemeClr val="dk1"/>
              </a:buClr>
              <a:buSzPts val="1800"/>
              <a:buChar char="•"/>
            </a:pPr>
            <a:r>
              <a:rPr lang="en-US"/>
              <a:t>Rock beats Scissor</a:t>
            </a:r>
            <a:endParaRPr/>
          </a:p>
          <a:p>
            <a:pPr indent="-171450" lvl="1" marL="514350" rtl="0" algn="l">
              <a:lnSpc>
                <a:spcPct val="90000"/>
              </a:lnSpc>
              <a:spcBef>
                <a:spcPts val="375"/>
              </a:spcBef>
              <a:spcAft>
                <a:spcPts val="0"/>
              </a:spcAft>
              <a:buClr>
                <a:schemeClr val="dk1"/>
              </a:buClr>
              <a:buSzPts val="1800"/>
              <a:buChar char="•"/>
            </a:pPr>
            <a:r>
              <a:rPr lang="en-US"/>
              <a:t>Scissor beats Paper</a:t>
            </a:r>
            <a:endParaRPr/>
          </a:p>
          <a:p>
            <a:pPr indent="-171450" lvl="1" marL="514350" rtl="0" algn="l">
              <a:lnSpc>
                <a:spcPct val="90000"/>
              </a:lnSpc>
              <a:spcBef>
                <a:spcPts val="375"/>
              </a:spcBef>
              <a:spcAft>
                <a:spcPts val="0"/>
              </a:spcAft>
              <a:buClr>
                <a:schemeClr val="dk1"/>
              </a:buClr>
              <a:buSzPts val="1800"/>
              <a:buChar char="•"/>
            </a:pPr>
            <a:r>
              <a:rPr lang="en-US"/>
              <a:t>Paper beats Rock</a:t>
            </a:r>
            <a:endParaRPr/>
          </a:p>
        </p:txBody>
      </p:sp>
      <p:pic>
        <p:nvPicPr>
          <p:cNvPr descr="Three hands holding up the signs for the Rock, Paper, Scissors game" id="132" name="Google Shape;132;p19"/>
          <p:cNvPicPr preferRelativeResize="0"/>
          <p:nvPr>
            <p:ph idx="2" type="body"/>
          </p:nvPr>
        </p:nvPicPr>
        <p:blipFill rotWithShape="1">
          <a:blip r:embed="rId3">
            <a:alphaModFix/>
          </a:blip>
          <a:srcRect b="0" l="0" r="0" t="0"/>
          <a:stretch/>
        </p:blipFill>
        <p:spPr>
          <a:xfrm>
            <a:off x="5115950" y="1825629"/>
            <a:ext cx="3810600" cy="251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Random Painting</a:t>
            </a:r>
            <a:endParaRPr/>
          </a:p>
        </p:txBody>
      </p:sp>
      <p:pic>
        <p:nvPicPr>
          <p:cNvPr descr="A series of multicolored circles in a squiggle pattern" id="139" name="Google Shape;139;p20"/>
          <p:cNvPicPr preferRelativeResize="0"/>
          <p:nvPr>
            <p:ph idx="1" type="body"/>
          </p:nvPr>
        </p:nvPicPr>
        <p:blipFill rotWithShape="1">
          <a:blip r:embed="rId3">
            <a:alphaModFix/>
          </a:blip>
          <a:srcRect b="0" l="0" r="0" t="0"/>
          <a:stretch/>
        </p:blipFill>
        <p:spPr>
          <a:xfrm>
            <a:off x="2405034" y="1825625"/>
            <a:ext cx="4333932"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98475" y="134475"/>
            <a:ext cx="8238600" cy="995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Random Numbers in the Wild: Genetic Algorithms</a:t>
            </a:r>
            <a:endParaRPr/>
          </a:p>
        </p:txBody>
      </p:sp>
      <p:pic>
        <p:nvPicPr>
          <p:cNvPr descr="Screen shot 2012-02-12 at 1.10.59 PM.png" id="146" name="Google Shape;146;p21"/>
          <p:cNvPicPr preferRelativeResize="0"/>
          <p:nvPr>
            <p:ph idx="1" type="body"/>
          </p:nvPr>
        </p:nvPicPr>
        <p:blipFill rotWithShape="1">
          <a:blip r:embed="rId3">
            <a:alphaModFix/>
          </a:blip>
          <a:srcRect b="0" l="0" r="0" t="0"/>
          <a:stretch/>
        </p:blipFill>
        <p:spPr>
          <a:xfrm>
            <a:off x="2659224" y="1825625"/>
            <a:ext cx="3825551" cy="4351338"/>
          </a:xfrm>
          <a:prstGeom prst="rect">
            <a:avLst/>
          </a:prstGeom>
          <a:noFill/>
          <a:ln>
            <a:noFill/>
          </a:ln>
        </p:spPr>
      </p:pic>
      <p:sp>
        <p:nvSpPr>
          <p:cNvPr id="147" name="Google Shape;147;p21"/>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None/>
            </a:pPr>
            <a:r>
              <a:rPr lang="en-US" u="sng">
                <a:solidFill>
                  <a:schemeClr val="hlink"/>
                </a:solidFill>
                <a:hlinkClick r:id="rId4"/>
              </a:rPr>
              <a:t>http://alteredqualia.com/visualization/evolve/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Random Numbers in the Wild: Pathfinding</a:t>
            </a:r>
            <a:endParaRPr/>
          </a:p>
        </p:txBody>
      </p:sp>
      <p:pic>
        <p:nvPicPr>
          <p:cNvPr descr="A 2D maze showing small objects attempting to find their way to the end point." id="154" name="Google Shape;154;p22"/>
          <p:cNvPicPr preferRelativeResize="0"/>
          <p:nvPr>
            <p:ph idx="1" type="body"/>
          </p:nvPr>
        </p:nvPicPr>
        <p:blipFill rotWithShape="1">
          <a:blip r:embed="rId3">
            <a:alphaModFix/>
          </a:blip>
          <a:srcRect b="0" l="0" r="0" t="0"/>
          <a:stretch/>
        </p:blipFill>
        <p:spPr>
          <a:xfrm>
            <a:off x="1782907" y="1825625"/>
            <a:ext cx="5578185" cy="4351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