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6858000" cy="9144000"/>
  <p:embeddedFontLst>
    <p:embeddedFont>
      <p:font typeface="Roboto Mono Medium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RobotoMono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Medium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MonoMedium-bold.fntdata"/><Relationship Id="rId14" Type="http://schemas.openxmlformats.org/officeDocument/2006/relationships/slide" Target="slides/slide9.xml"/><Relationship Id="rId58" Type="http://schemas.openxmlformats.org/officeDocument/2006/relationships/font" Target="fonts/RobotoMono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63459718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863459718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863459718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634597188_0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8634597188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8634597188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288003" y="2629643"/>
            <a:ext cx="85680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Count</a:t>
            </a:r>
            <a:r>
              <a:rPr lang="en-US"/>
              <a:t> Controlled Loops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4800600" y="5942559"/>
            <a:ext cx="40386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CSCI-UA.0002</a:t>
            </a:r>
            <a:endParaRPr b="0"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Computer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The Bug Collector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 bug collector collects bugs every day for seven days.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keeps a running total of the number of bugs collected during the seven days (i.e. Monday, Tuesday, Wednesday, etc)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loop you write should ask for the number of bugs collected for each day, and when it finishes it should display the total number of bugs collected.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Student Test Scores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iterates over the following student names: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John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Mary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Michael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Sophie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Ask the user to input a test score for each student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Calculate the average test score for the class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Mechanics Challenge:</a:t>
            </a:r>
            <a:br>
              <a:rPr lang="en-US"/>
            </a:br>
            <a:r>
              <a:rPr lang="en-US"/>
              <a:t>"while" to "for"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Rewrite the following loop as a "for" loop:</a:t>
            </a: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x = 0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while x &lt; 5: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   print("hi")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   x += 1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Mechanics Challenge:</a:t>
            </a:r>
            <a:br>
              <a:rPr lang="en-US"/>
            </a:br>
            <a:r>
              <a:rPr lang="en-US"/>
              <a:t>"for" to "while"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Rewrite the following loop as a "while" loop:</a:t>
            </a: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for x in [10,20,30,40]: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   print("hi")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The "range" function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Disadvantages to List Literals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 far we have been iterating over lists using </a:t>
            </a:r>
            <a:r>
              <a:rPr lang="en-US"/>
              <a:t>predefined</a:t>
            </a:r>
            <a:r>
              <a:rPr lang="en-US"/>
              <a:t> values in our for loops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for x in [1,2,3,4,5]: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 print('hi')</a:t>
            </a:r>
            <a:br>
              <a:rPr lang="en-US">
                <a:latin typeface="Courier"/>
                <a:ea typeface="Courier"/>
                <a:cs typeface="Courier"/>
                <a:sym typeface="Courier"/>
              </a:rPr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"range" function lets you dynamically generate lists of integers based on a series of arguments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Output of the "range" function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498525" y="1985975"/>
            <a:ext cx="4508400" cy="4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for i in range(5):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print('iteration #', i)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96" name="Google Shape;196;p28"/>
          <p:cNvSpPr txBox="1"/>
          <p:nvPr>
            <p:ph idx="2" type="body"/>
          </p:nvPr>
        </p:nvSpPr>
        <p:spPr>
          <a:xfrm>
            <a:off x="5144424" y="1985963"/>
            <a:ext cx="2913053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iteration # 0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iteration # 1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iteration # 2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iteration # 3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iteration # 4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Behavior</a:t>
            </a:r>
            <a:r>
              <a:rPr lang="en-US"/>
              <a:t> of the "range" function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"range" function takes at least one argument (an integer)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"range" function returns an "iterable", which is a Python data type similar to a list.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When passed a single integer the range function will generate an iterable that will cause a for loop to iterate from 0 up to the number specified, minus one.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Iterables Generated by the "range" function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range function call</a:t>
            </a:r>
            <a:endParaRPr/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range(5)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range(10)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12" name="Google Shape;212;p3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iterable</a:t>
            </a:r>
            <a:endParaRPr/>
          </a:p>
        </p:txBody>
      </p:sp>
      <p:sp>
        <p:nvSpPr>
          <p:cNvPr id="213" name="Google Shape;213;p30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[0,1,2,3,4]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[0,1,2,3,4,5,6,7,8,9]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Using Multiple Arguments with "range"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You can pass additional arguments to the "range" function to cause it to behave differently</a:t>
            </a:r>
            <a:br>
              <a:rPr lang="en-US"/>
            </a:br>
            <a:br>
              <a:rPr lang="en-US"/>
            </a:br>
            <a: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  <a:t>range(1,5)	# set a start and end value for the range</a:t>
            </a:r>
            <a:b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  <a:t># [1,2,3,4]</a:t>
            </a:r>
            <a:b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b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  <a:t>range(5,10)	</a:t>
            </a:r>
            <a:b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  <a:t># [5,6,7,8,9]</a:t>
            </a:r>
            <a:b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b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  <a:t>range(0,10,2)	# set a start, end and step value</a:t>
            </a:r>
            <a:b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  <a:t># [0,2,4,6,8]</a:t>
            </a:r>
            <a:b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b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  <a:t>range(1,10,2)	</a:t>
            </a:r>
            <a:b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 sz="1400">
                <a:latin typeface="Roboto Mono Medium"/>
                <a:ea typeface="Roboto Mono Medium"/>
                <a:cs typeface="Roboto Mono Medium"/>
                <a:sym typeface="Roboto Mono Medium"/>
              </a:rPr>
              <a:t># [1,3,5,7,9]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Count Controlled vs. Condition Controlled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 </a:t>
            </a:r>
            <a:r>
              <a:rPr b="1" lang="en-US" u="sng"/>
              <a:t>count controlled</a:t>
            </a:r>
            <a:r>
              <a:rPr lang="en-US"/>
              <a:t> loop is a repetition structure that iterates a specific number of times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 contrast, a </a:t>
            </a:r>
            <a:r>
              <a:rPr b="1" lang="en-US" u="sng"/>
              <a:t>condition controlled</a:t>
            </a:r>
            <a:r>
              <a:rPr lang="en-US"/>
              <a:t> loop iterates a variable number of times, and we ca control the number of iterations by testing a Boolean condition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Using loop targets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Loop targets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 a for loop we generally use the target variable as a reference value for some kind of calculation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Remember that the value of the target variable changes with each iteration of the loop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User controlled ranges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 many cases a programmer knows how many iterations they need in order to accomplish a desired task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However, sometimes we need to ask the user to control the # of iterations within a loop.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You can easily do this by substituting a variable within the "range" function to control the start, end and step values of the iterable that will be generated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(imperfect) Lottery # Picker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generates random lottery numbers for the user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Ask the user for the number of digits they need as well as the high and low value of each digit (i.e. 6 digit number with digits ranging from 1 to 60)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Generate the desired lottery number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Reverse ranges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Generating Reverse Ranges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step value passed to the "range" function does not necessarily have to be positive.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you pass a negative step value to the "range" function it will count backwards for you.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Blast Off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countdown program that prompts the user for a  max value (e.g. 30)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Print out a countdown from that number down to zero, then print "blast off!"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Poll Everywhere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Squares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calculates the square of the numbers between 1 and 10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Print out the number and its square as your loop iterates</a:t>
            </a:r>
            <a:endParaRPr/>
          </a:p>
        </p:txBody>
      </p:sp>
      <p:sp>
        <p:nvSpPr>
          <p:cNvPr id="280" name="Google Shape;280;p4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Number		Square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1				1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2				4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3				9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4				16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…				…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		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10				100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Left Stair Steps</a:t>
            </a:r>
            <a:endParaRPr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prints out the following pattern of characters:</a:t>
            </a: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**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****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******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********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**********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************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Implementing a Count Controlled Loop using a "while" Loop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You </a:t>
            </a:r>
            <a:r>
              <a:rPr lang="en-US"/>
              <a:t>can write a count controlled loop using a while loop. For example:</a:t>
            </a: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counter = 0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while counter &lt; 5: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 print("This will print 5 times")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 counter += 1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Right Stair Steps</a:t>
            </a:r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prints out the following pattern of characters:</a:t>
            </a: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        **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      ****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    ******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  ********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**********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************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Divisibility</a:t>
            </a:r>
            <a:endParaRPr/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asks the user to enter two integers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Then find all numbers between 1 and 10,000 that are evenly divisible by both of those integers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</a:t>
            </a:r>
            <a:br>
              <a:rPr lang="en-US"/>
            </a:br>
            <a:r>
              <a:rPr lang="en-US"/>
              <a:t>PySculpture3D!</a:t>
            </a:r>
            <a:endParaRPr/>
          </a:p>
        </p:txBody>
      </p:sp>
      <p:pic>
        <p:nvPicPr>
          <p:cNvPr descr="A 3d coordinate system showing a series of colored boxes populating the space randomly (some up, some down, some to the left, some to the right, some forward, some back)" id="308" name="Google Shape;308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955" y="1825625"/>
            <a:ext cx="633409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Coordinate System</a:t>
            </a:r>
            <a:endParaRPr/>
          </a:p>
        </p:txBody>
      </p:sp>
      <p:pic>
        <p:nvPicPr>
          <p:cNvPr descr="A 3D coordinate system showing three axes - X, Y and Z.  The X axis goes left to right and is labeled (-500, 0, 0) on the left and (500, 0, 0) on the right. The Z axis goes forward to back and is labeled (0,0,500) towards the front and (0, 0, -500) towards the back. The Y axis is labeled (500, 0, 0&lt; on the top (no label on the bottom)" id="315" name="Google Shape;315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33" y="1825625"/>
            <a:ext cx="625153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Linear Pattern</a:t>
            </a:r>
            <a:endParaRPr/>
          </a:p>
        </p:txBody>
      </p:sp>
      <p:pic>
        <p:nvPicPr>
          <p:cNvPr descr="A 3d coordinate system showing a series of colored boxes along the X axis." id="322" name="Google Shape;322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183" y="1825625"/>
            <a:ext cx="641363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X Pattern</a:t>
            </a:r>
            <a:endParaRPr/>
          </a:p>
        </p:txBody>
      </p:sp>
      <p:pic>
        <p:nvPicPr>
          <p:cNvPr descr="A 3d coordinate system showing a series of colored boxes along the X and Z axes. The Y axis is also covered with boxes, but only above the origin point." id="329" name="Google Shape;329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29" y="1825625"/>
            <a:ext cx="610714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Horizontal Pattern</a:t>
            </a:r>
            <a:endParaRPr/>
          </a:p>
        </p:txBody>
      </p:sp>
      <p:pic>
        <p:nvPicPr>
          <p:cNvPr descr="A 3d coordinate system showing a series of colored boxes along the X axis. The boxes start off thin, but grow in thickness as they move along the axis." id="336" name="Google Shape;336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971" y="1825625"/>
            <a:ext cx="621005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Two Patterns</a:t>
            </a:r>
            <a:endParaRPr/>
          </a:p>
        </p:txBody>
      </p:sp>
      <p:pic>
        <p:nvPicPr>
          <p:cNvPr descr="A 3d coordinate system showing a series of boxes moving along the X axis. The boxes start off thin and get thicker (taller) as they move to the right.  A reversed pattern is displayed above the X axis, where the boxes start off thick on the left and get smaller as they move to the right." id="343" name="Google Shape;343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251" y="1825625"/>
            <a:ext cx="631749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Random Cubes</a:t>
            </a:r>
            <a:endParaRPr/>
          </a:p>
        </p:txBody>
      </p:sp>
      <p:sp>
        <p:nvSpPr>
          <p:cNvPr id="350" name="Google Shape;350;p50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asks the user to enter in a number of cubes they want to generate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Also ask them for the size of the desired cubes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Then generate that number of randomly positioned cubes</a:t>
            </a:r>
            <a:endParaRPr/>
          </a:p>
        </p:txBody>
      </p:sp>
      <p:pic>
        <p:nvPicPr>
          <p:cNvPr descr="A 3d coordinate system showing a series of colored boxes randomly populated throughout the space." id="351" name="Google Shape;351;p5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150" y="1896699"/>
            <a:ext cx="4366800" cy="32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Nested Loops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Count Controlled loops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Python has special a structure that can be used to implement a count controlled loop without needing to use a condition controlled loop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We call this a </a:t>
            </a:r>
            <a:r>
              <a:rPr b="1" lang="en-US" u="sng"/>
              <a:t>for</a:t>
            </a:r>
            <a:r>
              <a:rPr lang="en-US"/>
              <a:t> loop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What is a Nested Loop?</a:t>
            </a:r>
            <a:endParaRPr/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 nested loop can be described as a "loop inside of a loop"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It’s the same idea as nested selection statements ("if" statements inside other "if" statements)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Russian nesting dolls. Largest doll is to the left, followed by a line of dolls that get smaller and smaller as they go to the right." id="365" name="Google Shape;365;p5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825625"/>
            <a:ext cx="4296000" cy="28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Addition Tables</a:t>
            </a:r>
            <a:endParaRPr/>
          </a:p>
        </p:txBody>
      </p:sp>
      <p:sp>
        <p:nvSpPr>
          <p:cNvPr id="372" name="Google Shape;372;p5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prints out a Addition table for the number 5.  For example:</a:t>
            </a: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5 plus 1 is 6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5 plus 2 is 7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5 plus 3 is 8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…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5 plus 10 is 15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Addition Tables Expanded</a:t>
            </a:r>
            <a:endParaRPr/>
          </a:p>
        </p:txBody>
      </p:sp>
      <p:sp>
        <p:nvSpPr>
          <p:cNvPr id="379" name="Google Shape;379;p5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prints out a Addition table for the numbers 5 and 6.  For example:</a:t>
            </a: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5 plus 1 is 6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5 plus 2 is 7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5 plus 3 is 8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…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5 plus 10 is 15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6 plus 1 is 7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6 plus 2 is 8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6 plus 3 is 9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…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6 plus 10 is 16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Addition Table Generator</a:t>
            </a:r>
            <a:endParaRPr/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prints out the Addition tables for the numbers 1 through 10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Extend your program to allow the user to type in a range of Addition tables they want printed.  Example:</a:t>
            </a: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Addition Table Generator 2000!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Enter the first number in your range:  1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Enter the last number for your table: 20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Clock Simulator</a:t>
            </a:r>
            <a:endParaRPr/>
          </a:p>
        </p:txBody>
      </p:sp>
      <p:sp>
        <p:nvSpPr>
          <p:cNvPr id="393" name="Google Shape;393;p5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prints out every possible time value for a single day.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Print out the hours, minutes and seconds starting at midnight and continue on to 11:59.59 PM.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Output each value as follows: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0:0:0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0:0:1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0:0:2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…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23:59:59</a:t>
            </a:r>
            <a:endParaRPr/>
          </a:p>
        </p:txBody>
      </p:sp>
      <p:pic>
        <p:nvPicPr>
          <p:cNvPr descr="An analog clock showing the time 8:28" id="394" name="Google Shape;394;p5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7750" y="1775780"/>
            <a:ext cx="3655500" cy="38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Wall of Cubes</a:t>
            </a:r>
            <a:endParaRPr/>
          </a:p>
        </p:txBody>
      </p:sp>
      <p:sp>
        <p:nvSpPr>
          <p:cNvPr id="401" name="Google Shape;401;p5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Use nested loops to generate a "wall" of cubes</a:t>
            </a:r>
            <a:endParaRPr/>
          </a:p>
        </p:txBody>
      </p:sp>
      <p:pic>
        <p:nvPicPr>
          <p:cNvPr descr="A 3d coordinate system showing a wall of cubes extending horizontally along the X axis and vertically along the Y axis." id="402" name="Google Shape;402;p5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150" y="1825626"/>
            <a:ext cx="4377300" cy="31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Volume of Cubes</a:t>
            </a:r>
            <a:endParaRPr/>
          </a:p>
        </p:txBody>
      </p:sp>
      <p:sp>
        <p:nvSpPr>
          <p:cNvPr id="409" name="Google Shape;409;p5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Use nested loops to generate a "volume" of cubes</a:t>
            </a:r>
            <a:endParaRPr/>
          </a:p>
        </p:txBody>
      </p:sp>
      <p:pic>
        <p:nvPicPr>
          <p:cNvPr descr="A 3d coordinate system showing a volume of cubes extending horizontally along the X axis, vertically along the Y axis and toward the viewer along the Z axis." id="410" name="Google Shape;410;p5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1863852"/>
            <a:ext cx="4451400" cy="35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Nested Loops Considerations</a:t>
            </a:r>
            <a:endParaRPr/>
          </a:p>
        </p:txBody>
      </p:sp>
      <p:sp>
        <p:nvSpPr>
          <p:cNvPr id="417" name="Google Shape;417;p5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innermost loop will iterate through all its iterations for every single iteration of an outer loop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Inner loops complete their iterations faster than outer loops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To get the total number of iterations of a nested loop, multiply the number of iterations of all the loops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Average Rainfall</a:t>
            </a:r>
            <a:endParaRPr/>
          </a:p>
        </p:txBody>
      </p:sp>
      <p:sp>
        <p:nvSpPr>
          <p:cNvPr id="424" name="Google Shape;424;p6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calculates average rainfall over a period of years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Prompt the user for how many years of data they want to enter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For each year, prompt the user enter data for each month (Jan, Feb, Mar, etc.)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Generate the average rainfall per year and the average rainfall across all years.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Gradebook System</a:t>
            </a:r>
            <a:endParaRPr/>
          </a:p>
        </p:txBody>
      </p:sp>
      <p:sp>
        <p:nvSpPr>
          <p:cNvPr id="431" name="Google Shape;431;p6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lets a teacher calculate graders for his or her class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Ask the teacher for the # of students in class as well as the # of assignments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Allow the teacher to input the desired values and calculate the average score for each student based on the information given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The "for" Loop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"for" loop is Python’s native count controlled loop.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for num in [1,2,3,4,5]: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 print("This will print 5 times")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Graphical Pattern</a:t>
            </a:r>
            <a:endParaRPr/>
          </a:p>
        </p:txBody>
      </p:sp>
      <p:sp>
        <p:nvSpPr>
          <p:cNvPr id="438" name="Google Shape;438;p6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that prints the pattern to the left using nested loops</a:t>
            </a:r>
            <a:endParaRPr/>
          </a:p>
        </p:txBody>
      </p:sp>
      <p:sp>
        <p:nvSpPr>
          <p:cNvPr id="439" name="Google Shape;439;p62"/>
          <p:cNvSpPr txBox="1"/>
          <p:nvPr>
            <p:ph idx="1" type="body"/>
          </p:nvPr>
        </p:nvSpPr>
        <p:spPr>
          <a:xfrm>
            <a:off x="628650" y="1901825"/>
            <a:ext cx="3886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##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#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 #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  #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   #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    #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     #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      #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       #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#         #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Number Triangle</a:t>
            </a:r>
            <a:endParaRPr/>
          </a:p>
        </p:txBody>
      </p:sp>
      <p:sp>
        <p:nvSpPr>
          <p:cNvPr id="446" name="Google Shape;446;p6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Reproduce the pattern to the right using nested loops</a:t>
            </a:r>
            <a:endParaRPr/>
          </a:p>
        </p:txBody>
      </p:sp>
      <p:sp>
        <p:nvSpPr>
          <p:cNvPr id="447" name="Google Shape;447;p6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1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1 2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1 2 3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1 2 3 4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1 2 3 4 5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1 2 3 4 5 6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Challenge: Prime Number Finder</a:t>
            </a:r>
            <a:endParaRPr/>
          </a:p>
        </p:txBody>
      </p:sp>
      <p:sp>
        <p:nvSpPr>
          <p:cNvPr id="454" name="Google Shape;454;p6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Write a program to test to see if a given number is prime (this does not require a nested loop)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Next, use this program to all prime numbers between 2 and 1,000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The "for" Loop Deconstructed</a:t>
            </a:r>
            <a:endParaRPr/>
          </a:p>
        </p:txBody>
      </p:sp>
      <p:pic>
        <p:nvPicPr>
          <p:cNvPr descr="A marked up block of Python code.  the code shows a generic &quot;for&quot; loop, and the labels point out the import features, including the &quot;for&quot; keyword, the target variable, the &quot;iterable&quot; that is being examined, and the indented block of code that will be executed one time per iteration." id="125" name="Google Shape;12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50700"/>
            <a:ext cx="9144000" cy="36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"for" Loop Mechanics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"for" loop will iterate once for each item defined in the "iterable" passed to it when the loop begins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We've already learned one type of iterable - the `string` data type.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Another type of iterable in Python is called a "list". Lists in Python are defined by the square bracket characters "[" and "]".  Items in a list are separated by a comma.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first time a "for" loop iterates the target variable will assume the value of the first item in the iterable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second time a "for" loop iterates the target variable will assume the value of the second item in the iterable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This continues until you reach the end of the iterable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Sample "for" Loop Output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for c in [1,2,3,4]:</a:t>
            </a:r>
            <a:b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print(c)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1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2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3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4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The "for" Loop and Lists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We will talk more about lists in Module 8.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For now, know that lists are collections that can contain collections of different kinds of data.  For example:</a:t>
            </a:r>
            <a:br>
              <a:rPr lang="en-US"/>
            </a:br>
            <a:br>
              <a:rPr lang="en-US"/>
            </a:b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for name in ['Ada', 'Alan', 'Grace']: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     print("The current programmer is:", name)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