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6858000" cx="9144000"/>
  <p:notesSz cx="6858000" cy="9144000"/>
  <p:embeddedFontLst>
    <p:embeddedFont>
      <p:font typeface="Roboto Mono Medium"/>
      <p:regular r:id="rId91"/>
      <p:bold r:id="rId92"/>
      <p:italic r:id="rId93"/>
      <p:boldItalic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96">
          <p15:clr>
            <a:srgbClr val="747775"/>
          </p15:clr>
        </p15:guide>
        <p15:guide id="2" orient="horz" pos="903">
          <p15:clr>
            <a:srgbClr val="747775"/>
          </p15:clr>
        </p15:guide>
        <p15:guide id="3" pos="4608">
          <p15:clr>
            <a:srgbClr val="747775"/>
          </p15:clr>
        </p15:guide>
        <p15:guide id="4" pos="2987">
          <p15:clr>
            <a:srgbClr val="747775"/>
          </p15:clr>
        </p15:guide>
        <p15:guide id="5" pos="2952">
          <p15:clr>
            <a:srgbClr val="747775"/>
          </p15:clr>
        </p15:guide>
        <p15:guide id="6" pos="2894">
          <p15:clr>
            <a:srgbClr val="747775"/>
          </p15:clr>
        </p15:guide>
        <p15:guide id="7" orient="horz" pos="2912">
          <p15:clr>
            <a:srgbClr val="747775"/>
          </p15:clr>
        </p15:guide>
        <p15:guide id="8" orient="horz" pos="1920">
          <p15:clr>
            <a:srgbClr val="747775"/>
          </p15:clr>
        </p15:guide>
        <p15:guide id="9" pos="375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6"/>
        <p:guide pos="903" orient="horz"/>
        <p:guide pos="4608"/>
        <p:guide pos="2987"/>
        <p:guide pos="2952"/>
        <p:guide pos="2894"/>
        <p:guide pos="2912" orient="horz"/>
        <p:guide pos="1920" orient="horz"/>
        <p:guide pos="375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94" Type="http://schemas.openxmlformats.org/officeDocument/2006/relationships/font" Target="fonts/RobotoMonoMedium-bold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MonoMedium-regular.fntdata"/><Relationship Id="rId90" Type="http://schemas.openxmlformats.org/officeDocument/2006/relationships/slide" Target="slides/slide85.xml"/><Relationship Id="rId93" Type="http://schemas.openxmlformats.org/officeDocument/2006/relationships/font" Target="fonts/RobotoMonoMedium-italic.fntdata"/><Relationship Id="rId92" Type="http://schemas.openxmlformats.org/officeDocument/2006/relationships/font" Target="fonts/RobotoMonoMedium-bold.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9120f28cd_1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9120f28c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dd11e782_1_1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88dd11e782_1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88dd11e782_1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a75b278f5_0_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8a75b278f5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8a75b278f5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a75b278f5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8a75b278f5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8a75b278f5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a75b278f5_0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8a75b278f5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8a75b278f5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8a75b278f5_0_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28a75b278f5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8a75b278f5_0_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a75b278f5_0_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8a75b278f5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8a75b278f5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8a75b278f5_0_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8a75b278f5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8a75b278f5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8a75b278f5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8a75b278f5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8a75b278f5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a75b278f5_0_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28a75b278f5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8a75b278f5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88dd11e782_1_2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88dd11e782_1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88dd11e782_1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88dd11e782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288dd11e782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88dd11e782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8a75b278f5_0_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8a75b278f5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8a75b278f5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a75b278f5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8a75b278f5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8a75b278f5_0_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8a75b278f5_0_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8a75b278f5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8a75b278f5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a75b278f5_0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8a75b278f5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8a75b278f5_0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8a75b278f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28a75b278f5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8a75b278f5_0_1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a75b278f5_0_1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g28a75b278f5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8a75b278f5_0_1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a75b278f5_0_1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g28a75b278f5_0_1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8a75b278f5_0_1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8dd11e782_1_2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g288dd11e782_1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88dd11e782_1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8dd11e782_1_2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88dd11e782_1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88dd11e782_1_2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8dd11e782_1_2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288dd11e782_1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88dd11e782_1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8dd11e782_1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88dd11e782_1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88dd11e782_1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8dd11e782_1_2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88dd11e782_1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g288dd11e782_1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88dd11e782_1_2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g288dd11e782_1_2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88dd11e782_1_2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88dd11e782_1_3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g288dd11e782_1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288dd11e782_1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8dd11e782_1_3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288dd11e782_1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88dd11e782_1_3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88dd11e782_1_3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g288dd11e782_1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88dd11e782_1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8dd11e782_1_3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88dd11e782_1_3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288dd11e782_1_3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88dd11e782_1_3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288dd11e782_1_3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88dd11e782_1_3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88dd11e782_1_3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88dd11e782_1_3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88dd11e782_1_3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88dd11e782_1_3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g288dd11e782_1_3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288dd11e782_1_3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8dd11e782_1_3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288dd11e782_1_3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88dd11e782_1_3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8dd11e782_1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288dd11e782_1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88dd11e782_1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88dd11e782_1_3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288dd11e782_1_3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g288dd11e782_1_3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8dd11e782_1_3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g288dd11e782_1_3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288dd11e782_1_3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88dd11e782_1_3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288dd11e782_1_3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288dd11e782_1_3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8dd11e782_1_3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288dd11e782_1_3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288dd11e782_1_3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8dd11e782_1_3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g288dd11e782_1_3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88dd11e782_1_3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88dd11e782_1_3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288dd11e782_1_3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288dd11e782_1_3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88dd11e782_1_3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g288dd11e782_1_3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88dd11e782_1_3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88dd11e782_1_4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88dd11e782_1_4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88dd11e782_1_4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88dd11e782_1_4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g288dd11e782_1_4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288dd11e782_1_4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88dd11e782_1_4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88dd11e782_1_4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288dd11e782_1_4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8dd11e782_1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288dd11e782_1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88dd11e782_1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88dd11e782_1_4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g288dd11e782_1_4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288dd11e782_1_4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88dd11e782_1_4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288dd11e782_1_4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288dd11e782_1_4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88dd11e782_1_4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g288dd11e782_1_4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288dd11e782_1_4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88dd11e782_1_4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288dd11e782_1_4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88dd11e782_1_4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88dd11e782_1_4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288dd11e782_1_4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g288dd11e782_1_4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88dd11e782_1_4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g288dd11e782_1_4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g288dd11e782_1_4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88dd11e782_1_4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288dd11e782_1_4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288dd11e782_1_4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88dd11e782_1_4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g288dd11e782_1_4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g288dd11e782_1_4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88dd11e782_1_4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g288dd11e782_1_4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88dd11e782_1_4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88dd11e782_1_4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g288dd11e782_1_4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288dd11e782_1_4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dd11e782_1_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88dd11e782_1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88dd11e782_1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88dd11e782_1_5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g288dd11e782_1_5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88dd11e782_1_5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8dd11e782_1_5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288dd11e782_1_5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288dd11e782_1_5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88dd11e782_1_5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288dd11e782_1_5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g288dd11e782_1_5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88dd11e782_1_5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5" name="Google Shape;545;g288dd11e782_1_5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g288dd11e782_1_5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88dd11e782_1_5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288dd11e782_1_5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288dd11e782_1_5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88dd11e782_1_5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g288dd11e782_1_5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288dd11e782_1_5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88dd11e782_1_5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288dd11e782_1_5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288dd11e782_1_5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88dd11e782_1_5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g288dd11e782_1_5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288dd11e782_1_5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88dd11e782_1_5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g288dd11e782_1_5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g288dd11e782_1_55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88dd11e782_1_5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g288dd11e782_1_5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g288dd11e782_1_5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8dd11e782_1_1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288dd11e782_1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88dd11e782_1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88dd11e782_1_5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g288dd11e782_1_5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288dd11e782_1_56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88dd11e782_1_5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g288dd11e782_1_5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288dd11e782_1_5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88dd11e782_1_5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9" name="Google Shape;609;g288dd11e782_1_5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288dd11e782_1_5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88dd11e782_1_5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6" name="Google Shape;616;g288dd11e782_1_5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288dd11e782_1_5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88dd11e782_1_5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g288dd11e782_1_5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288dd11e782_1_5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8dd11e782_1_5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g288dd11e782_1_5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288dd11e782_1_5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88dd11e782_1_6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g288dd11e782_1_6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g288dd11e782_1_6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88dd11e782_1_6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g288dd11e782_1_6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g288dd11e782_1_6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88dd11e782_1_6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288dd11e782_1_6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g288dd11e782_1_6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88dd11e782_1_6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7" name="Google Shape;657;g288dd11e782_1_6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g288dd11e782_1_6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8dd11e782_1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288dd11e782_1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288dd11e782_1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88dd11e782_1_6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g288dd11e782_1_6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g288dd11e782_1_6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88dd11e782_1_6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g288dd11e782_1_6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288dd11e782_1_6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88dd11e782_1_6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g288dd11e782_1_6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g288dd11e782_1_6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88dd11e782_1_6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g288dd11e782_1_6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g288dd11e782_1_6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88dd11e782_1_6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g288dd11e782_1_6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g288dd11e782_1_6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288dd11e782_1_6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g288dd11e782_1_6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g288dd11e782_1_66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88dd11e782_1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88dd11e782_1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288dd11e782_1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alibri"/>
              <a:buNone/>
              <a:defRPr sz="5200">
                <a:latin typeface="Calibri"/>
                <a:ea typeface="Calibri"/>
                <a:cs typeface="Calibri"/>
                <a:sym typeface="Calib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3887" y="4589464"/>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350"/>
              <a:buNone/>
              <a:defRPr sz="135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3" name="Google Shape;53;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56" name="Shape 56"/>
        <p:cNvGrpSpPr/>
        <p:nvPr/>
      </p:nvGrpSpPr>
      <p:grpSpPr>
        <a:xfrm>
          <a:off x="0" y="0"/>
          <a:ext cx="0" cy="0"/>
          <a:chOff x="0" y="0"/>
          <a:chExt cx="0" cy="0"/>
        </a:xfrm>
      </p:grpSpPr>
      <p:sp>
        <p:nvSpPr>
          <p:cNvPr id="57" name="Google Shape;57;p14"/>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3887" y="4589464"/>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350"/>
              <a:buNone/>
              <a:defRPr sz="135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9" name="Google Shape;59;p1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5" name="Google Shape;65;p1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6"/>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71" name="Google Shape;71;p16"/>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72" name="Google Shape;72;p1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3" name="Google Shape;73;p1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75" name="Shape 75"/>
        <p:cNvGrpSpPr/>
        <p:nvPr/>
      </p:nvGrpSpPr>
      <p:grpSpPr>
        <a:xfrm>
          <a:off x="0" y="0"/>
          <a:ext cx="0" cy="0"/>
          <a:chOff x="0" y="0"/>
          <a:chExt cx="0" cy="0"/>
        </a:xfrm>
      </p:grpSpPr>
      <p:sp>
        <p:nvSpPr>
          <p:cNvPr id="76" name="Google Shape;76;p1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7"/>
          <p:cNvSpPr txBox="1"/>
          <p:nvPr>
            <p:ph idx="1" type="body"/>
          </p:nvPr>
        </p:nvSpPr>
        <p:spPr>
          <a:xfrm>
            <a:off x="4410075" y="1985963"/>
            <a:ext cx="3657600" cy="1965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1200"/>
              </a:spcBef>
              <a:spcAft>
                <a:spcPts val="0"/>
              </a:spcAft>
              <a:buClr>
                <a:schemeClr val="dk1"/>
              </a:buClr>
              <a:buSzPts val="1800"/>
              <a:buChar char="■"/>
              <a:defRPr sz="1800"/>
            </a:lvl6pPr>
            <a:lvl7pPr indent="-342900" lvl="6" marL="3200400" rtl="0" algn="l">
              <a:lnSpc>
                <a:spcPct val="90000"/>
              </a:lnSpc>
              <a:spcBef>
                <a:spcPts val="1200"/>
              </a:spcBef>
              <a:spcAft>
                <a:spcPts val="0"/>
              </a:spcAft>
              <a:buClr>
                <a:schemeClr val="dk1"/>
              </a:buClr>
              <a:buSzPts val="1800"/>
              <a:buChar char="●"/>
              <a:defRPr sz="1800"/>
            </a:lvl7pPr>
            <a:lvl8pPr indent="-342900" lvl="7" marL="3657600" rtl="0" algn="l">
              <a:lnSpc>
                <a:spcPct val="90000"/>
              </a:lnSpc>
              <a:spcBef>
                <a:spcPts val="1200"/>
              </a:spcBef>
              <a:spcAft>
                <a:spcPts val="0"/>
              </a:spcAft>
              <a:buClr>
                <a:schemeClr val="dk1"/>
              </a:buClr>
              <a:buSzPts val="1800"/>
              <a:buChar char="○"/>
              <a:defRPr sz="1800"/>
            </a:lvl8pPr>
            <a:lvl9pPr indent="-342900" lvl="8" marL="4114800" rtl="0" algn="l">
              <a:lnSpc>
                <a:spcPct val="90000"/>
              </a:lnSpc>
              <a:spcBef>
                <a:spcPts val="1200"/>
              </a:spcBef>
              <a:spcAft>
                <a:spcPts val="1200"/>
              </a:spcAft>
              <a:buClr>
                <a:schemeClr val="dk1"/>
              </a:buClr>
              <a:buSzPts val="1800"/>
              <a:buChar char="■"/>
              <a:defRPr sz="1800"/>
            </a:lvl9pPr>
          </a:lstStyle>
          <a:p/>
        </p:txBody>
      </p:sp>
      <p:sp>
        <p:nvSpPr>
          <p:cNvPr id="78" name="Google Shape;78;p1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ph idx="2" type="body"/>
          </p:nvPr>
        </p:nvSpPr>
        <p:spPr>
          <a:xfrm>
            <a:off x="498518" y="1985963"/>
            <a:ext cx="3657600" cy="4140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1200"/>
              </a:spcBef>
              <a:spcAft>
                <a:spcPts val="0"/>
              </a:spcAft>
              <a:buClr>
                <a:schemeClr val="dk1"/>
              </a:buClr>
              <a:buSzPts val="1800"/>
              <a:buChar char="■"/>
              <a:defRPr sz="1800"/>
            </a:lvl6pPr>
            <a:lvl7pPr indent="-342900" lvl="6" marL="3200400" rtl="0" algn="l">
              <a:lnSpc>
                <a:spcPct val="90000"/>
              </a:lnSpc>
              <a:spcBef>
                <a:spcPts val="1200"/>
              </a:spcBef>
              <a:spcAft>
                <a:spcPts val="0"/>
              </a:spcAft>
              <a:buClr>
                <a:schemeClr val="dk1"/>
              </a:buClr>
              <a:buSzPts val="1800"/>
              <a:buChar char="●"/>
              <a:defRPr sz="1800"/>
            </a:lvl7pPr>
            <a:lvl8pPr indent="-342900" lvl="7" marL="3657600" rtl="0" algn="l">
              <a:lnSpc>
                <a:spcPct val="90000"/>
              </a:lnSpc>
              <a:spcBef>
                <a:spcPts val="1200"/>
              </a:spcBef>
              <a:spcAft>
                <a:spcPts val="0"/>
              </a:spcAft>
              <a:buClr>
                <a:schemeClr val="dk1"/>
              </a:buClr>
              <a:buSzPts val="1800"/>
              <a:buChar char="○"/>
              <a:defRPr sz="1800"/>
            </a:lvl8pPr>
            <a:lvl9pPr indent="-342900" lvl="8" marL="4114800" rtl="0" algn="l">
              <a:lnSpc>
                <a:spcPct val="90000"/>
              </a:lnSpc>
              <a:spcBef>
                <a:spcPts val="1200"/>
              </a:spcBef>
              <a:spcAft>
                <a:spcPts val="1200"/>
              </a:spcAft>
              <a:buClr>
                <a:schemeClr val="dk1"/>
              </a:buClr>
              <a:buSzPts val="1800"/>
              <a:buChar char="■"/>
              <a:defRPr sz="1800"/>
            </a:lvl9pPr>
          </a:lstStyle>
          <a:p/>
        </p:txBody>
      </p:sp>
      <p:sp>
        <p:nvSpPr>
          <p:cNvPr id="82" name="Google Shape;82;p17"/>
          <p:cNvSpPr txBox="1"/>
          <p:nvPr>
            <p:ph idx="3" type="body"/>
          </p:nvPr>
        </p:nvSpPr>
        <p:spPr>
          <a:xfrm>
            <a:off x="4410075" y="4169664"/>
            <a:ext cx="3657600" cy="19659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1200"/>
              </a:spcBef>
              <a:spcAft>
                <a:spcPts val="0"/>
              </a:spcAft>
              <a:buClr>
                <a:schemeClr val="dk1"/>
              </a:buClr>
              <a:buSzPts val="1800"/>
              <a:buChar char="■"/>
              <a:defRPr sz="1800"/>
            </a:lvl6pPr>
            <a:lvl7pPr indent="-342900" lvl="6" marL="3200400" rtl="0" algn="l">
              <a:lnSpc>
                <a:spcPct val="90000"/>
              </a:lnSpc>
              <a:spcBef>
                <a:spcPts val="1200"/>
              </a:spcBef>
              <a:spcAft>
                <a:spcPts val="0"/>
              </a:spcAft>
              <a:buClr>
                <a:schemeClr val="dk1"/>
              </a:buClr>
              <a:buSzPts val="1800"/>
              <a:buChar char="●"/>
              <a:defRPr sz="1800"/>
            </a:lvl7pPr>
            <a:lvl8pPr indent="-342900" lvl="7" marL="3657600" rtl="0" algn="l">
              <a:lnSpc>
                <a:spcPct val="90000"/>
              </a:lnSpc>
              <a:spcBef>
                <a:spcPts val="1200"/>
              </a:spcBef>
              <a:spcAft>
                <a:spcPts val="0"/>
              </a:spcAft>
              <a:buClr>
                <a:schemeClr val="dk1"/>
              </a:buClr>
              <a:buSzPts val="1800"/>
              <a:buChar char="○"/>
              <a:defRPr sz="1800"/>
            </a:lvl8pPr>
            <a:lvl9pPr indent="-342900" lvl="8" marL="4114800" rtl="0" algn="l">
              <a:lnSpc>
                <a:spcPct val="90000"/>
              </a:lnSpc>
              <a:spcBef>
                <a:spcPts val="1200"/>
              </a:spcBef>
              <a:spcAft>
                <a:spcPts val="1200"/>
              </a:spcAft>
              <a:buClr>
                <a:schemeClr val="dk1"/>
              </a:buClr>
              <a:buSzPts val="1800"/>
              <a:buChar char="■"/>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alibri"/>
              <a:buNone/>
              <a:defRPr sz="2800">
                <a:solidFill>
                  <a:schemeClr val="dk1"/>
                </a:solidFill>
                <a:latin typeface="Calibri"/>
                <a:ea typeface="Calibri"/>
                <a:cs typeface="Calibri"/>
                <a:sym typeface="Calibri"/>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3.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 Id="rId3" Type="http://schemas.openxmlformats.org/officeDocument/2006/relationships/image" Target="../media/image6.jpg"/><Relationship Id="rId4" Type="http://schemas.openxmlformats.org/officeDocument/2006/relationships/hyperlink" Target="http://textadventures.co.uk/games/play/5zyoqrsugeopel3ffhz_vq" TargetMode="External"/><Relationship Id="rId5" Type="http://schemas.openxmlformats.org/officeDocument/2006/relationships/image" Target="../media/image5.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 Id="rId3" Type="http://schemas.openxmlformats.org/officeDocument/2006/relationships/image" Target="../media/image9.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 Id="rId3"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 Id="rId3" Type="http://schemas.openxmlformats.org/officeDocument/2006/relationships/image" Target="../media/image3.gi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 Id="rId3" Type="http://schemas.openxmlformats.org/officeDocument/2006/relationships/image" Target="../media/image7.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 Id="rId3" Type="http://schemas.openxmlformats.org/officeDocument/2006/relationships/image" Target="../media/image11.gi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426008" y="2060600"/>
            <a:ext cx="8520600" cy="2736900"/>
          </a:xfrm>
          <a:prstGeom prst="rect">
            <a:avLst/>
          </a:prstGeom>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chemeClr val="dk1"/>
              </a:buClr>
              <a:buSzPts val="4500"/>
              <a:buFont typeface="Calibri"/>
              <a:buNone/>
            </a:pPr>
            <a:r>
              <a:rPr lang="en" sz="4500">
                <a:latin typeface="Calibri"/>
                <a:ea typeface="Calibri"/>
                <a:cs typeface="Calibri"/>
                <a:sym typeface="Calibri"/>
              </a:rPr>
              <a:t>Working with Functions in Python</a:t>
            </a:r>
            <a:endParaRPr sz="4500">
              <a:latin typeface="Calibri"/>
              <a:ea typeface="Calibri"/>
              <a:cs typeface="Calibri"/>
              <a:sym typeface="Calibri"/>
            </a:endParaRPr>
          </a:p>
          <a:p>
            <a:pPr indent="0" lvl="0" marL="0" rtl="0" algn="ctr">
              <a:spcBef>
                <a:spcPts val="0"/>
              </a:spcBef>
              <a:spcAft>
                <a:spcPts val="0"/>
              </a:spcAft>
              <a:buNone/>
            </a:pPr>
            <a:r>
              <a:t/>
            </a:r>
            <a:endParaRPr/>
          </a:p>
        </p:txBody>
      </p:sp>
      <p:sp>
        <p:nvSpPr>
          <p:cNvPr id="88" name="Google Shape;88;p18"/>
          <p:cNvSpPr txBox="1"/>
          <p:nvPr/>
        </p:nvSpPr>
        <p:spPr>
          <a:xfrm>
            <a:off x="4867400" y="5503812"/>
            <a:ext cx="4038600" cy="9981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lang="en" sz="1800">
                <a:latin typeface="Calibri"/>
                <a:ea typeface="Calibri"/>
                <a:cs typeface="Calibri"/>
                <a:sym typeface="Calibri"/>
              </a:rPr>
              <a:t>CSCI-UA.0002</a:t>
            </a:r>
            <a:endParaRPr sz="1800">
              <a:solidFill>
                <a:srgbClr val="000000"/>
              </a:solidFill>
              <a:latin typeface="Calibri"/>
              <a:ea typeface="Calibri"/>
              <a:cs typeface="Calibri"/>
              <a:sym typeface="Calibri"/>
            </a:endParaRPr>
          </a:p>
          <a:p>
            <a:pPr indent="0" lvl="0" marL="0" rtl="0" algn="ctr">
              <a:lnSpc>
                <a:spcPct val="90000"/>
              </a:lnSpc>
              <a:spcBef>
                <a:spcPts val="750"/>
              </a:spcBef>
              <a:spcAft>
                <a:spcPts val="0"/>
              </a:spcAft>
              <a:buNone/>
            </a:pPr>
            <a:r>
              <a:rPr lang="en" sz="1800">
                <a:latin typeface="Calibri"/>
                <a:ea typeface="Calibri"/>
                <a:cs typeface="Calibri"/>
                <a:sym typeface="Calibri"/>
              </a:rPr>
              <a:t>Introduction to Computer Programming</a:t>
            </a:r>
            <a:endParaRPr sz="1800">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1</a:t>
            </a:r>
            <a:endParaRPr>
              <a:latin typeface="Calibri"/>
              <a:ea typeface="Calibri"/>
              <a:cs typeface="Calibri"/>
              <a:sym typeface="Calibri"/>
            </a:endParaRPr>
          </a:p>
        </p:txBody>
      </p:sp>
      <p:sp>
        <p:nvSpPr>
          <p:cNvPr id="148" name="Google Shape;148;p27"/>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49" name="Google Shape;149;p27"/>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50" name="Google Shape;150;p27"/>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2</a:t>
            </a:r>
            <a:endParaRPr>
              <a:latin typeface="Calibri"/>
              <a:ea typeface="Calibri"/>
              <a:cs typeface="Calibri"/>
              <a:sym typeface="Calibri"/>
            </a:endParaRPr>
          </a:p>
        </p:txBody>
      </p:sp>
      <p:sp>
        <p:nvSpPr>
          <p:cNvPr id="157" name="Google Shape;157;p28"/>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58" name="Google Shape;158;p28"/>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59" name="Google Shape;159;p28"/>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3</a:t>
            </a:r>
            <a:endParaRPr>
              <a:latin typeface="Calibri"/>
              <a:ea typeface="Calibri"/>
              <a:cs typeface="Calibri"/>
              <a:sym typeface="Calibri"/>
            </a:endParaRPr>
          </a:p>
        </p:txBody>
      </p:sp>
      <p:sp>
        <p:nvSpPr>
          <p:cNvPr id="166" name="Google Shape;166;p29"/>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67" name="Google Shape;167;p2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p:txBody>
      </p:sp>
      <p:sp>
        <p:nvSpPr>
          <p:cNvPr id="168" name="Google Shape;168;p29"/>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4</a:t>
            </a:r>
            <a:endParaRPr>
              <a:latin typeface="Calibri"/>
              <a:ea typeface="Calibri"/>
              <a:cs typeface="Calibri"/>
              <a:sym typeface="Calibri"/>
            </a:endParaRPr>
          </a:p>
        </p:txBody>
      </p:sp>
      <p:sp>
        <p:nvSpPr>
          <p:cNvPr id="175" name="Google Shape;175;p30"/>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76" name="Google Shape;176;p30"/>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77" name="Google Shape;177;p3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5</a:t>
            </a:r>
            <a:endParaRPr>
              <a:latin typeface="Calibri"/>
              <a:ea typeface="Calibri"/>
              <a:cs typeface="Calibri"/>
              <a:sym typeface="Calibri"/>
            </a:endParaRPr>
          </a:p>
        </p:txBody>
      </p:sp>
      <p:sp>
        <p:nvSpPr>
          <p:cNvPr id="184" name="Google Shape;184;p31"/>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85" name="Google Shape;185;p31"/>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86" name="Google Shape;186;p31"/>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1</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6</a:t>
            </a:r>
            <a:endParaRPr>
              <a:latin typeface="Calibri"/>
              <a:ea typeface="Calibri"/>
              <a:cs typeface="Calibri"/>
              <a:sym typeface="Calibri"/>
            </a:endParaRPr>
          </a:p>
        </p:txBody>
      </p:sp>
      <p:sp>
        <p:nvSpPr>
          <p:cNvPr id="193" name="Google Shape;193;p32"/>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94" name="Google Shape;194;p32"/>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195" name="Google Shape;195;p32"/>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1</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7</a:t>
            </a:r>
            <a:endParaRPr>
              <a:latin typeface="Calibri"/>
              <a:ea typeface="Calibri"/>
              <a:cs typeface="Calibri"/>
              <a:sym typeface="Calibri"/>
            </a:endParaRPr>
          </a:p>
        </p:txBody>
      </p:sp>
      <p:sp>
        <p:nvSpPr>
          <p:cNvPr id="202" name="Google Shape;202;p33"/>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03" name="Google Shape;203;p33"/>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04" name="Google Shape;204;p33"/>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1</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2</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8</a:t>
            </a:r>
            <a:endParaRPr>
              <a:latin typeface="Calibri"/>
              <a:ea typeface="Calibri"/>
              <a:cs typeface="Calibri"/>
              <a:sym typeface="Calibri"/>
            </a:endParaRPr>
          </a:p>
        </p:txBody>
      </p:sp>
      <p:sp>
        <p:nvSpPr>
          <p:cNvPr id="211" name="Google Shape;211;p34"/>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12" name="Google Shape;212;p34"/>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13" name="Google Shape;213;p34"/>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1</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2</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 </a:t>
            </a:r>
            <a:r>
              <a:rPr lang="en"/>
              <a:t>Step 9</a:t>
            </a:r>
            <a:endParaRPr>
              <a:latin typeface="Calibri"/>
              <a:ea typeface="Calibri"/>
              <a:cs typeface="Calibri"/>
              <a:sym typeface="Calibri"/>
            </a:endParaRPr>
          </a:p>
        </p:txBody>
      </p:sp>
      <p:sp>
        <p:nvSpPr>
          <p:cNvPr id="220" name="Google Shape;220;p35"/>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for x in range(3):</a:t>
            </a:r>
            <a:endParaRPr sz="2500">
              <a:solidFill>
                <a:schemeClr val="dk1"/>
              </a:solidFill>
              <a:latin typeface="Roboto Mono Medium"/>
              <a:ea typeface="Roboto Mono Medium"/>
              <a:cs typeface="Roboto Mono Medium"/>
              <a:sym typeface="Roboto Mono Medium"/>
            </a:endParaRPr>
          </a:p>
          <a:p>
            <a:pPr indent="45720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print(x)</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None/>
            </a:pPr>
            <a:r>
              <a:rPr lang="en" sz="2500">
                <a:solidFill>
                  <a:schemeClr val="dk1"/>
                </a:solidFill>
                <a:latin typeface="Roboto Mono Medium"/>
                <a:ea typeface="Roboto Mono Medium"/>
                <a:cs typeface="Roboto Mono Medium"/>
                <a:sym typeface="Roboto Mono Medium"/>
              </a:rPr>
              <a:t>print("Goodbye!")</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21" name="Google Shape;221;p35"/>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Clr>
                <a:schemeClr val="dk1"/>
              </a:buClr>
              <a:buSzPts val="1100"/>
              <a:buFont typeface="Arial"/>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22" name="Google Shape;222;p3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Welcome!</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0</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1</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2</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Goodbye!</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Flow of Execution – With Functions</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"for" loop review &amp; homework questions</a:t>
            </a:r>
            <a:endParaRPr>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1</a:t>
            </a:r>
            <a:endParaRPr>
              <a:latin typeface="Calibri"/>
              <a:ea typeface="Calibri"/>
              <a:cs typeface="Calibri"/>
              <a:sym typeface="Calibri"/>
            </a:endParaRPr>
          </a:p>
        </p:txBody>
      </p:sp>
      <p:sp>
        <p:nvSpPr>
          <p:cNvPr id="235" name="Google Shape;235;p37"/>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36" name="Google Shape;236;p37"/>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500">
              <a:solidFill>
                <a:schemeClr val="dk1"/>
              </a:solidFill>
              <a:latin typeface="Roboto Mono Medium"/>
              <a:ea typeface="Roboto Mono Medium"/>
              <a:cs typeface="Roboto Mono Medium"/>
              <a:sym typeface="Roboto Mono Medium"/>
            </a:endParaRPr>
          </a:p>
        </p:txBody>
      </p:sp>
      <p:sp>
        <p:nvSpPr>
          <p:cNvPr id="237" name="Google Shape;237;p37"/>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2</a:t>
            </a:r>
            <a:endParaRPr>
              <a:latin typeface="Calibri"/>
              <a:ea typeface="Calibri"/>
              <a:cs typeface="Calibri"/>
              <a:sym typeface="Calibri"/>
            </a:endParaRPr>
          </a:p>
        </p:txBody>
      </p:sp>
      <p:sp>
        <p:nvSpPr>
          <p:cNvPr id="244" name="Google Shape;244;p38"/>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45" name="Google Shape;245;p38"/>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p:txBody>
      </p:sp>
      <p:sp>
        <p:nvSpPr>
          <p:cNvPr id="246" name="Google Shape;246;p38"/>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3</a:t>
            </a:r>
            <a:endParaRPr>
              <a:latin typeface="Calibri"/>
              <a:ea typeface="Calibri"/>
              <a:cs typeface="Calibri"/>
              <a:sym typeface="Calibri"/>
            </a:endParaRPr>
          </a:p>
        </p:txBody>
      </p:sp>
      <p:sp>
        <p:nvSpPr>
          <p:cNvPr id="253" name="Google Shape;253;p39"/>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54" name="Google Shape;254;p3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p:txBody>
      </p:sp>
      <p:sp>
        <p:nvSpPr>
          <p:cNvPr id="255" name="Google Shape;255;p39"/>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4</a:t>
            </a:r>
            <a:endParaRPr>
              <a:latin typeface="Calibri"/>
              <a:ea typeface="Calibri"/>
              <a:cs typeface="Calibri"/>
              <a:sym typeface="Calibri"/>
            </a:endParaRPr>
          </a:p>
        </p:txBody>
      </p:sp>
      <p:sp>
        <p:nvSpPr>
          <p:cNvPr id="262" name="Google Shape;262;p40"/>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63" name="Google Shape;263;p4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p:txBody>
      </p:sp>
      <p:sp>
        <p:nvSpPr>
          <p:cNvPr id="264" name="Google Shape;264;p40"/>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5</a:t>
            </a:r>
            <a:endParaRPr>
              <a:latin typeface="Calibri"/>
              <a:ea typeface="Calibri"/>
              <a:cs typeface="Calibri"/>
              <a:sym typeface="Calibri"/>
            </a:endParaRPr>
          </a:p>
        </p:txBody>
      </p:sp>
      <p:sp>
        <p:nvSpPr>
          <p:cNvPr id="271" name="Google Shape;271;p41"/>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72" name="Google Shape;272;p41"/>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Hello!</a:t>
            </a:r>
            <a:endParaRPr sz="2500">
              <a:solidFill>
                <a:schemeClr val="dk1"/>
              </a:solidFill>
              <a:latin typeface="Roboto Mono Medium"/>
              <a:ea typeface="Roboto Mono Medium"/>
              <a:cs typeface="Roboto Mono Medium"/>
              <a:sym typeface="Roboto Mono Medium"/>
            </a:endParaRPr>
          </a:p>
        </p:txBody>
      </p:sp>
      <p:sp>
        <p:nvSpPr>
          <p:cNvPr id="273" name="Google Shape;273;p41"/>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6</a:t>
            </a:r>
            <a:endParaRPr>
              <a:latin typeface="Calibri"/>
              <a:ea typeface="Calibri"/>
              <a:cs typeface="Calibri"/>
              <a:sym typeface="Calibri"/>
            </a:endParaRPr>
          </a:p>
        </p:txBody>
      </p:sp>
      <p:sp>
        <p:nvSpPr>
          <p:cNvPr id="280" name="Google Shape;280;p42"/>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81" name="Google Shape;281;p42"/>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Hello!</a:t>
            </a:r>
            <a:endParaRPr sz="2500">
              <a:solidFill>
                <a:schemeClr val="dk1"/>
              </a:solidFill>
              <a:latin typeface="Roboto Mono Medium"/>
              <a:ea typeface="Roboto Mono Medium"/>
              <a:cs typeface="Roboto Mono Medium"/>
              <a:sym typeface="Roboto Mono Medium"/>
            </a:endParaRPr>
          </a:p>
        </p:txBody>
      </p:sp>
      <p:sp>
        <p:nvSpPr>
          <p:cNvPr id="282" name="Google Shape;282;p42"/>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Flow of Execution with Functions : </a:t>
            </a:r>
            <a:r>
              <a:rPr lang="en"/>
              <a:t>Step 7</a:t>
            </a:r>
            <a:endParaRPr>
              <a:latin typeface="Calibri"/>
              <a:ea typeface="Calibri"/>
              <a:cs typeface="Calibri"/>
              <a:sym typeface="Calibri"/>
            </a:endParaRPr>
          </a:p>
        </p:txBody>
      </p:sp>
      <p:sp>
        <p:nvSpPr>
          <p:cNvPr id="289" name="Google Shape;289;p43"/>
          <p:cNvSpPr txBox="1"/>
          <p:nvPr>
            <p:ph idx="1" type="body"/>
          </p:nvPr>
        </p:nvSpPr>
        <p:spPr>
          <a:xfrm>
            <a:off x="311700" y="1536633"/>
            <a:ext cx="39999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def say_hello():</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print("Start")</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say_hello()</a:t>
            </a:r>
            <a:endParaRPr sz="2500">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print("End")</a:t>
            </a:r>
            <a:endParaRPr sz="2500">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p:txBody>
      </p:sp>
      <p:sp>
        <p:nvSpPr>
          <p:cNvPr id="290" name="Google Shape;290;p43"/>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Start</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Hello!</a:t>
            </a:r>
            <a:endParaRPr sz="2500">
              <a:solidFill>
                <a:schemeClr val="dk1"/>
              </a:solidFill>
              <a:latin typeface="Roboto Mono Medium"/>
              <a:ea typeface="Roboto Mono Medium"/>
              <a:cs typeface="Roboto Mono Medium"/>
              <a:sym typeface="Roboto Mono Medium"/>
            </a:endParaRPr>
          </a:p>
          <a:p>
            <a:pPr indent="0" lvl="0" marL="0" rtl="0" algn="l">
              <a:lnSpc>
                <a:spcPct val="100000"/>
              </a:lnSpc>
              <a:spcBef>
                <a:spcPts val="0"/>
              </a:spcBef>
              <a:spcAft>
                <a:spcPts val="0"/>
              </a:spcAft>
              <a:buNone/>
            </a:pPr>
            <a:r>
              <a:rPr lang="en" sz="2500">
                <a:solidFill>
                  <a:schemeClr val="dk1"/>
                </a:solidFill>
                <a:latin typeface="Roboto Mono Medium"/>
                <a:ea typeface="Roboto Mono Medium"/>
                <a:cs typeface="Roboto Mono Medium"/>
                <a:sym typeface="Roboto Mono Medium"/>
              </a:rPr>
              <a:t>End</a:t>
            </a:r>
            <a:endParaRPr sz="2500">
              <a:solidFill>
                <a:schemeClr val="dk1"/>
              </a:solidFill>
              <a:latin typeface="Roboto Mono Medium"/>
              <a:ea typeface="Roboto Mono Medium"/>
              <a:cs typeface="Roboto Mono Medium"/>
              <a:sym typeface="Roboto Mono Medium"/>
            </a:endParaRPr>
          </a:p>
        </p:txBody>
      </p:sp>
      <p:sp>
        <p:nvSpPr>
          <p:cNvPr id="291" name="Google Shape;291;p43"/>
          <p:cNvSpPr txBox="1"/>
          <p:nvPr>
            <p:ph idx="1" type="body"/>
          </p:nvPr>
        </p:nvSpPr>
        <p:spPr>
          <a:xfrm>
            <a:off x="6900" y="1536625"/>
            <a:ext cx="424500" cy="455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5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500">
                <a:solidFill>
                  <a:schemeClr val="dk1"/>
                </a:solidFill>
                <a:latin typeface="Roboto Mono Medium"/>
                <a:ea typeface="Roboto Mono Medium"/>
                <a:cs typeface="Roboto Mono Medium"/>
                <a:sym typeface="Roboto Mono Medium"/>
              </a:rPr>
              <a:t>*</a:t>
            </a:r>
            <a:endParaRPr sz="25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Multiple Functions</a:t>
            </a:r>
            <a:endParaRPr>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Multiple Functions Example</a:t>
            </a:r>
            <a:endParaRPr>
              <a:latin typeface="Calibri"/>
              <a:ea typeface="Calibri"/>
              <a:cs typeface="Calibri"/>
              <a:sym typeface="Calibri"/>
            </a:endParaRPr>
          </a:p>
        </p:txBody>
      </p:sp>
      <p:sp>
        <p:nvSpPr>
          <p:cNvPr id="304" name="Google Shape;304;p4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hello():</a:t>
            </a:r>
            <a:endParaRPr>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("Hello there!")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goodbye():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("See ya!")</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hello()</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goodbye()</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Calling functions inside functions</a:t>
            </a:r>
            <a:endParaRPr>
              <a:latin typeface="Calibri"/>
              <a:ea typeface="Calibri"/>
              <a:cs typeface="Calibri"/>
              <a:sym typeface="Calibri"/>
            </a:endParaRPr>
          </a:p>
        </p:txBody>
      </p:sp>
      <p:sp>
        <p:nvSpPr>
          <p:cNvPr id="311" name="Google Shape;311;p4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main():</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("I have a message for you.")</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message()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("Goodbye!")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message():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("The password is 'foo'")</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main()</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Functions</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Hollow Square</a:t>
            </a:r>
            <a:endParaRPr>
              <a:latin typeface="Calibri"/>
              <a:ea typeface="Calibri"/>
              <a:cs typeface="Calibri"/>
              <a:sym typeface="Calibri"/>
            </a:endParaRPr>
          </a:p>
        </p:txBody>
      </p:sp>
      <p:sp>
        <p:nvSpPr>
          <p:cNvPr id="318" name="Google Shape;318;p47"/>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1200"/>
              </a:spcAft>
              <a:buSzPts val="1400"/>
              <a:buFont typeface="Calibri"/>
              <a:buChar char="●"/>
            </a:pPr>
            <a:r>
              <a:rPr lang="en">
                <a:solidFill>
                  <a:schemeClr val="dk1"/>
                </a:solidFill>
                <a:latin typeface="Calibri"/>
                <a:ea typeface="Calibri"/>
                <a:cs typeface="Calibri"/>
                <a:sym typeface="Calibri"/>
              </a:rPr>
              <a:t>Write a program that prints the pattern to the right using functions</a:t>
            </a:r>
            <a:endParaRPr>
              <a:solidFill>
                <a:schemeClr val="dk1"/>
              </a:solidFill>
              <a:latin typeface="Calibri"/>
              <a:ea typeface="Calibri"/>
              <a:cs typeface="Calibri"/>
              <a:sym typeface="Calibri"/>
            </a:endParaRPr>
          </a:p>
        </p:txBody>
      </p:sp>
      <p:pic>
        <p:nvPicPr>
          <p:cNvPr descr="An image containing a Hollow Square created using *" id="319" name="Google Shape;319;p47"/>
          <p:cNvPicPr preferRelativeResize="0"/>
          <p:nvPr>
            <p:ph idx="2" type="body"/>
          </p:nvPr>
        </p:nvPicPr>
        <p:blipFill rotWithShape="1">
          <a:blip r:embed="rId3">
            <a:alphaModFix/>
          </a:blip>
          <a:srcRect b="0" l="0" r="0" t="0"/>
          <a:stretch/>
        </p:blipFill>
        <p:spPr>
          <a:xfrm>
            <a:off x="5954975" y="1858399"/>
            <a:ext cx="2226300" cy="2379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User Controlled Hollow Rectangle</a:t>
            </a:r>
            <a:endParaRPr>
              <a:latin typeface="Calibri"/>
              <a:ea typeface="Calibri"/>
              <a:cs typeface="Calibri"/>
              <a:sym typeface="Calibri"/>
            </a:endParaRPr>
          </a:p>
        </p:txBody>
      </p:sp>
      <p:sp>
        <p:nvSpPr>
          <p:cNvPr id="326" name="Google Shape;326;p48"/>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Ask the user for the height for a rectangle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Then draw a rectangle of that height</a:t>
            </a:r>
            <a:endParaRPr>
              <a:solidFill>
                <a:schemeClr val="dk1"/>
              </a:solidFill>
              <a:latin typeface="Calibri"/>
              <a:ea typeface="Calibri"/>
              <a:cs typeface="Calibri"/>
              <a:sym typeface="Calibri"/>
            </a:endParaRPr>
          </a:p>
        </p:txBody>
      </p:sp>
      <p:pic>
        <p:nvPicPr>
          <p:cNvPr descr="An image containing a hollow Rectangle created  using *" id="327" name="Google Shape;327;p48"/>
          <p:cNvPicPr preferRelativeResize="0"/>
          <p:nvPr>
            <p:ph idx="2" type="body"/>
          </p:nvPr>
        </p:nvPicPr>
        <p:blipFill rotWithShape="1">
          <a:blip r:embed="rId3">
            <a:alphaModFix/>
          </a:blip>
          <a:srcRect b="0" l="0" r="0" t="0"/>
          <a:stretch/>
        </p:blipFill>
        <p:spPr>
          <a:xfrm>
            <a:off x="5954975" y="1962200"/>
            <a:ext cx="2901000" cy="3024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Local Variables</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Local Variables:Variables within a Function</a:t>
            </a:r>
            <a:endParaRPr>
              <a:latin typeface="Calibri"/>
              <a:ea typeface="Calibri"/>
              <a:cs typeface="Calibri"/>
              <a:sym typeface="Calibri"/>
            </a:endParaRPr>
          </a:p>
        </p:txBody>
      </p:sp>
      <p:sp>
        <p:nvSpPr>
          <p:cNvPr id="340" name="Google Shape;340;p5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Functions are like "mini programs"</a:t>
            </a:r>
            <a:endParaRPr>
              <a:solidFill>
                <a:schemeClr val="dk1"/>
              </a:solidFill>
            </a:endParaRPr>
          </a:p>
          <a:p>
            <a:pPr indent="-127000" lvl="0" marL="171450" rtl="0" algn="l">
              <a:lnSpc>
                <a:spcPct val="90000"/>
              </a:lnSpc>
              <a:spcBef>
                <a:spcPts val="750"/>
              </a:spcBef>
              <a:spcAft>
                <a:spcPts val="1200"/>
              </a:spcAft>
              <a:buSzPts val="1400"/>
              <a:buChar char="●"/>
            </a:pPr>
            <a:r>
              <a:rPr lang="en">
                <a:solidFill>
                  <a:schemeClr val="dk1"/>
                </a:solidFill>
              </a:rPr>
              <a:t>You can create variables inside functions just as you would in your main program</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Local Variables Example</a:t>
            </a:r>
            <a:endParaRPr>
              <a:latin typeface="Calibri"/>
              <a:ea typeface="Calibri"/>
              <a:cs typeface="Calibri"/>
              <a:sym typeface="Calibri"/>
            </a:endParaRPr>
          </a:p>
        </p:txBody>
      </p:sp>
      <p:sp>
        <p:nvSpPr>
          <p:cNvPr id="347" name="Google Shape;347;p5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numbugs = int(input('How many bugs? '))</a:t>
            </a:r>
            <a:endParaRPr>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(numbugs)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bugs()</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Local Variables Scope</a:t>
            </a:r>
            <a:endParaRPr>
              <a:latin typeface="Calibri"/>
              <a:ea typeface="Calibri"/>
              <a:cs typeface="Calibri"/>
              <a:sym typeface="Calibri"/>
            </a:endParaRPr>
          </a:p>
        </p:txBody>
      </p:sp>
      <p:sp>
        <p:nvSpPr>
          <p:cNvPr id="354" name="Google Shape;354;p5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However, variables that are defined inside of a function are considered "local" to that function.</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This means that they are only accessible within that function.  Objects outside the "scope" of the function will not be able to access that variable</a:t>
            </a:r>
            <a:endParaRPr>
              <a:solidFill>
                <a:schemeClr val="dk1"/>
              </a:solidFill>
            </a:endParaRPr>
          </a:p>
          <a:p>
            <a:pPr indent="-127000" lvl="0" marL="171450" rtl="0" algn="l">
              <a:lnSpc>
                <a:spcPct val="90000"/>
              </a:lnSpc>
              <a:spcBef>
                <a:spcPts val="750"/>
              </a:spcBef>
              <a:spcAft>
                <a:spcPts val="1200"/>
              </a:spcAft>
              <a:buSzPts val="1400"/>
              <a:buChar char="●"/>
            </a:pPr>
            <a:r>
              <a:rPr lang="en">
                <a:solidFill>
                  <a:schemeClr val="dk1"/>
                </a:solidFill>
              </a:rPr>
              <a:t>When the function ends any local variables will be lost unless communicated back to the caller of the function via the ‘return’ statement</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Local Variables Scope Example</a:t>
            </a:r>
            <a:endParaRPr>
              <a:latin typeface="Calibri"/>
              <a:ea typeface="Calibri"/>
              <a:cs typeface="Calibri"/>
              <a:sym typeface="Calibri"/>
            </a:endParaRPr>
          </a:p>
        </p:txBody>
      </p:sp>
      <p:sp>
        <p:nvSpPr>
          <p:cNvPr id="361" name="Google Shape;361;p5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numbugs = int(input('How many bugs?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(numbugs)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print (numbugs) # error!  Variable numbugs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 doesn't exist in this scope!</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Variable Scope in Functions</a:t>
            </a:r>
            <a:endParaRPr>
              <a:latin typeface="Calibri"/>
              <a:ea typeface="Calibri"/>
              <a:cs typeface="Calibri"/>
              <a:sym typeface="Calibri"/>
            </a:endParaRPr>
          </a:p>
        </p:txBody>
      </p:sp>
      <p:sp>
        <p:nvSpPr>
          <p:cNvPr id="368" name="Google Shape;368;p5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Different functions can have their own local variables that use the same variable name</a:t>
            </a:r>
            <a:endParaRPr>
              <a:solidFill>
                <a:schemeClr val="dk1"/>
              </a:solidFill>
            </a:endParaRPr>
          </a:p>
          <a:p>
            <a:pPr indent="-127000" lvl="0" marL="171450" rtl="0" algn="l">
              <a:lnSpc>
                <a:spcPct val="90000"/>
              </a:lnSpc>
              <a:spcBef>
                <a:spcPts val="750"/>
              </a:spcBef>
              <a:spcAft>
                <a:spcPts val="1200"/>
              </a:spcAft>
              <a:buSzPts val="1400"/>
              <a:buChar char="●"/>
            </a:pPr>
            <a:r>
              <a:rPr lang="en">
                <a:solidFill>
                  <a:schemeClr val="dk1"/>
                </a:solidFill>
              </a:rPr>
              <a:t>These local variables will not overwrite one another since they exist in different "scopes"</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a:latin typeface="Calibri"/>
                <a:ea typeface="Calibri"/>
                <a:cs typeface="Calibri"/>
                <a:sym typeface="Calibri"/>
              </a:rPr>
              <a:t>Variable Scope in Functions Example</a:t>
            </a:r>
            <a:endParaRPr>
              <a:latin typeface="Calibri"/>
              <a:ea typeface="Calibri"/>
              <a:cs typeface="Calibri"/>
              <a:sym typeface="Calibri"/>
            </a:endParaRPr>
          </a:p>
        </p:txBody>
      </p:sp>
      <p:sp>
        <p:nvSpPr>
          <p:cNvPr id="375" name="Google Shape;375;p5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newjersey():</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numbugs = 1000</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("NJ has", numbugs, "bugs")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newyork():</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#print("NJ has", numbugs, "bugs")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numbugs = 2000</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("NY has", numbugs, "bugs")</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newjersey()</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newyork()</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6"/>
          <p:cNvSpPr txBox="1"/>
          <p:nvPr>
            <p:ph type="title"/>
          </p:nvPr>
        </p:nvSpPr>
        <p:spPr>
          <a:xfrm>
            <a:off x="628662" y="979605"/>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Passing Arguments to a Function</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Functions: What are they?</a:t>
            </a:r>
            <a:endParaRPr>
              <a:latin typeface="Calibri"/>
              <a:ea typeface="Calibri"/>
              <a:cs typeface="Calibri"/>
              <a:sym typeface="Calibri"/>
            </a:endParaRPr>
          </a:p>
        </p:txBody>
      </p:sp>
      <p:sp>
        <p:nvSpPr>
          <p:cNvPr id="107" name="Google Shape;107;p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46050" lvl="0" marL="171450" rtl="0" algn="l">
              <a:lnSpc>
                <a:spcPct val="90000"/>
              </a:lnSpc>
              <a:spcBef>
                <a:spcPts val="0"/>
              </a:spcBef>
              <a:spcAft>
                <a:spcPts val="0"/>
              </a:spcAft>
              <a:buClr>
                <a:schemeClr val="dk1"/>
              </a:buClr>
              <a:buSzPts val="1400"/>
              <a:buFont typeface="Calibri"/>
              <a:buChar char="●"/>
            </a:pPr>
            <a:r>
              <a:rPr lang="en" sz="2100">
                <a:solidFill>
                  <a:schemeClr val="dk1"/>
                </a:solidFill>
                <a:latin typeface="Calibri"/>
                <a:ea typeface="Calibri"/>
                <a:cs typeface="Calibri"/>
                <a:sym typeface="Calibri"/>
              </a:rPr>
              <a:t>A </a:t>
            </a:r>
            <a:r>
              <a:rPr lang="en" sz="2100">
                <a:solidFill>
                  <a:schemeClr val="dk1"/>
                </a:solidFill>
                <a:latin typeface="Calibri"/>
                <a:ea typeface="Calibri"/>
                <a:cs typeface="Calibri"/>
                <a:sym typeface="Calibri"/>
              </a:rPr>
              <a:t>function is a group of statements that exist within a program for the purpose of performing a specific task</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Arial"/>
              <a:buChar char="●"/>
            </a:pPr>
            <a:r>
              <a:rPr lang="en" sz="2100">
                <a:solidFill>
                  <a:schemeClr val="dk1"/>
                </a:solidFill>
                <a:latin typeface="Calibri"/>
                <a:ea typeface="Calibri"/>
                <a:cs typeface="Calibri"/>
                <a:sym typeface="Calibri"/>
              </a:rPr>
              <a:t>Since the beginning of the semester we have been using a number of Python's built-in functions, including:</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print</a:t>
            </a:r>
            <a:endParaRPr sz="2100">
              <a:solidFill>
                <a:schemeClr val="dk1"/>
              </a:solidFill>
            </a:endParaRPr>
          </a:p>
          <a:p>
            <a:pPr indent="-133350" lvl="1" marL="514350" rtl="0" algn="l">
              <a:lnSpc>
                <a:spcPct val="90000"/>
              </a:lnSpc>
              <a:spcBef>
                <a:spcPts val="375"/>
              </a:spcBef>
              <a:spcAft>
                <a:spcPts val="0"/>
              </a:spcAft>
              <a:buSzPts val="1200"/>
              <a:buFont typeface="Calibri"/>
              <a:buChar char="○"/>
            </a:pPr>
            <a:r>
              <a:rPr lang="en" sz="2100">
                <a:solidFill>
                  <a:schemeClr val="dk1"/>
                </a:solidFill>
              </a:rPr>
              <a:t>format</a:t>
            </a:r>
            <a:endParaRPr sz="2100">
              <a:solidFill>
                <a:schemeClr val="dk1"/>
              </a:solidFill>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range</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len</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random.randint</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 etc.</a:t>
            </a:r>
            <a:endParaRPr>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Passing Data to Functions: Function Arguments</a:t>
            </a:r>
            <a:endParaRPr>
              <a:latin typeface="Calibri"/>
              <a:ea typeface="Calibri"/>
              <a:cs typeface="Calibri"/>
              <a:sym typeface="Calibri"/>
            </a:endParaRPr>
          </a:p>
        </p:txBody>
      </p:sp>
      <p:sp>
        <p:nvSpPr>
          <p:cNvPr id="388" name="Google Shape;388;p5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Sometimes it's useful to not only call a function but also send it one or more pieces of data as an argument</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This process is identical to what you've been doing with the built-in functions we have studied so far</a:t>
            </a:r>
            <a:endParaRPr>
              <a:solidFill>
                <a:schemeClr val="dk1"/>
              </a:solidFill>
            </a:endParaRPr>
          </a:p>
          <a:p>
            <a:pPr indent="0" lvl="0" marL="171450" rtl="0" algn="l">
              <a:lnSpc>
                <a:spcPct val="90000"/>
              </a:lnSpc>
              <a:spcBef>
                <a:spcPts val="750"/>
              </a:spcBef>
              <a:spcAft>
                <a:spcPts val="0"/>
              </a:spcAft>
              <a:buNone/>
            </a:pPr>
            <a:r>
              <a:t/>
            </a:r>
            <a:endParaRPr>
              <a:solidFill>
                <a:schemeClr val="dk1"/>
              </a:solidFill>
            </a:endParaRPr>
          </a:p>
          <a:p>
            <a:pPr indent="0" lvl="0" marL="171450" rtl="0" algn="l">
              <a:lnSpc>
                <a:spcPct val="90000"/>
              </a:lnSpc>
              <a:spcBef>
                <a:spcPts val="750"/>
              </a:spcBef>
              <a:spcAft>
                <a:spcPts val="0"/>
              </a:spcAft>
              <a:buNone/>
            </a:pPr>
            <a:r>
              <a:rPr lang="en">
                <a:solidFill>
                  <a:schemeClr val="dk1"/>
                </a:solidFill>
                <a:latin typeface="Roboto Mono Medium"/>
                <a:ea typeface="Roboto Mono Medium"/>
                <a:cs typeface="Roboto Mono Medium"/>
                <a:sym typeface="Roboto Mono Medium"/>
              </a:rPr>
              <a:t>x = random.randint(1,5)    # send 2 integers</a:t>
            </a:r>
            <a:endParaRPr>
              <a:solidFill>
                <a:schemeClr val="dk1"/>
              </a:solidFill>
              <a:latin typeface="Roboto Mono Medium"/>
              <a:ea typeface="Roboto Mono Medium"/>
              <a:cs typeface="Roboto Mono Medium"/>
              <a:sym typeface="Roboto Mono Medium"/>
            </a:endParaRPr>
          </a:p>
          <a:p>
            <a:pPr indent="0" lvl="0" marL="171450" rtl="0" algn="l">
              <a:lnSpc>
                <a:spcPct val="90000"/>
              </a:lnSpc>
              <a:spcBef>
                <a:spcPts val="750"/>
              </a:spcBef>
              <a:spcAft>
                <a:spcPts val="0"/>
              </a:spcAft>
              <a:buNone/>
            </a:pPr>
            <a:r>
              <a:rPr lang="en">
                <a:solidFill>
                  <a:schemeClr val="dk1"/>
                </a:solidFill>
                <a:latin typeface="Roboto Mono Medium"/>
                <a:ea typeface="Roboto Mono Medium"/>
                <a:cs typeface="Roboto Mono Medium"/>
                <a:sym typeface="Roboto Mono Medium"/>
              </a:rPr>
              <a:t>y = len('Pikachu')         # send 1 string</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Passing Arguments to a Function Example</a:t>
            </a:r>
            <a:endParaRPr>
              <a:latin typeface="Calibri"/>
              <a:ea typeface="Calibri"/>
              <a:cs typeface="Calibri"/>
              <a:sym typeface="Calibri"/>
            </a:endParaRPr>
          </a:p>
        </p:txBody>
      </p:sp>
      <p:sp>
        <p:nvSpPr>
          <p:cNvPr id="395" name="Google Shape;395;p5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square(num):</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print(num**2)	# num assumes the value of the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 argument that is passed to</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 the function (5)</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square(5)</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9"/>
          <p:cNvSpPr txBox="1"/>
          <p:nvPr>
            <p:ph type="title"/>
          </p:nvPr>
        </p:nvSpPr>
        <p:spPr>
          <a:xfrm>
            <a:off x="628650" y="365133"/>
            <a:ext cx="8366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Specifying Data Expectations with Function Parameters</a:t>
            </a:r>
            <a:endParaRPr>
              <a:latin typeface="Calibri"/>
              <a:ea typeface="Calibri"/>
              <a:cs typeface="Calibri"/>
              <a:sym typeface="Calibri"/>
            </a:endParaRPr>
          </a:p>
        </p:txBody>
      </p:sp>
      <p:sp>
        <p:nvSpPr>
          <p:cNvPr id="402" name="Google Shape;402;p5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When passing arguments, you need to let your function know what kind of data it should expect in your function definition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You can do this by establishing a “parameter” variable in the function definition.  </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This variable will be auto declared every time you call your function and will assume the value of the argument passed to the function.</a:t>
            </a:r>
            <a:endParaRPr>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Passing Multiple Arguments to a Function</a:t>
            </a:r>
            <a:endParaRPr>
              <a:latin typeface="Calibri"/>
              <a:ea typeface="Calibri"/>
              <a:cs typeface="Calibri"/>
              <a:sym typeface="Calibri"/>
            </a:endParaRPr>
          </a:p>
        </p:txBody>
      </p:sp>
      <p:sp>
        <p:nvSpPr>
          <p:cNvPr id="409" name="Google Shape;409;p6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You can pass any number of arguments to a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One way to do this is to pass in arguments "by position"</a:t>
            </a:r>
            <a:endParaRPr>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Passing Multiple Arguments to a Function Example</a:t>
            </a:r>
            <a:endParaRPr>
              <a:latin typeface="Calibri"/>
              <a:ea typeface="Calibri"/>
              <a:cs typeface="Calibri"/>
              <a:sym typeface="Calibri"/>
            </a:endParaRPr>
          </a:p>
        </p:txBody>
      </p:sp>
      <p:sp>
        <p:nvSpPr>
          <p:cNvPr id="416" name="Google Shape;416;p6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average(num1, num2, num3):</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sum = num1+num2+num3</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avg = sum / 3</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 (avg)</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average(100,90,92)</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Tip Calculator </a:t>
            </a:r>
            <a:endParaRPr>
              <a:latin typeface="Calibri"/>
              <a:ea typeface="Calibri"/>
              <a:cs typeface="Calibri"/>
              <a:sym typeface="Calibri"/>
            </a:endParaRPr>
          </a:p>
        </p:txBody>
      </p:sp>
      <p:sp>
        <p:nvSpPr>
          <p:cNvPr id="423" name="Google Shape;423;p62"/>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Write a function that accepts a restaurant check and a tip %</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Print out the tip that should be left on the table as well as the total bill</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If the tip is less than 15% you should tell the user that they might want to leave a little more on the table</a:t>
            </a:r>
            <a:endParaRPr>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Distance Formula</a:t>
            </a:r>
            <a:endParaRPr>
              <a:latin typeface="Calibri"/>
              <a:ea typeface="Calibri"/>
              <a:cs typeface="Calibri"/>
              <a:sym typeface="Calibri"/>
            </a:endParaRPr>
          </a:p>
        </p:txBody>
      </p:sp>
      <p:sp>
        <p:nvSpPr>
          <p:cNvPr id="430" name="Google Shape;430;p63"/>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Write a program that asks the user to enter two points on a 2D plane (i.e. enter X1 &amp; Y1, enter X2 &amp; Y2)</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Compute the distance between those points using a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Continually ask the user for numbers until they wish to quit</a:t>
            </a:r>
            <a:endParaRPr>
              <a:solidFill>
                <a:schemeClr val="dk1"/>
              </a:solidFill>
              <a:latin typeface="Calibri"/>
              <a:ea typeface="Calibri"/>
              <a:cs typeface="Calibri"/>
              <a:sym typeface="Calibri"/>
            </a:endParaRPr>
          </a:p>
        </p:txBody>
      </p:sp>
      <p:pic>
        <p:nvPicPr>
          <p:cNvPr descr="Image representing distance between two points. Distance formula is at the top d = square root of ( x2 - x1) ^2 + (y2 -y1)^2" id="431" name="Google Shape;431;p63"/>
          <p:cNvPicPr preferRelativeResize="0"/>
          <p:nvPr>
            <p:ph idx="2" type="body"/>
          </p:nvPr>
        </p:nvPicPr>
        <p:blipFill rotWithShape="1">
          <a:blip r:embed="rId3">
            <a:alphaModFix/>
          </a:blip>
          <a:srcRect b="0" l="0" r="0" t="0"/>
          <a:stretch/>
        </p:blipFill>
        <p:spPr>
          <a:xfrm>
            <a:off x="5191150" y="1852800"/>
            <a:ext cx="3886200" cy="30129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4"/>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Knock Knock Joke</a:t>
            </a:r>
            <a:endParaRPr>
              <a:latin typeface="Calibri"/>
              <a:ea typeface="Calibri"/>
              <a:cs typeface="Calibri"/>
              <a:sym typeface="Calibri"/>
            </a:endParaRPr>
          </a:p>
        </p:txBody>
      </p:sp>
      <p:sp>
        <p:nvSpPr>
          <p:cNvPr id="438" name="Google Shape;438;p64"/>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Write a "joke" generator that prints out a random knock knock joke.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Extension:  Write a "drum roll" function that pauses the program for dramatic effect!  Have the drum roll function accept a parameter that controls how long it should pause.</a:t>
            </a:r>
            <a:endParaRPr>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5"/>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Argument Mechanics</a:t>
            </a:r>
            <a:endParaRPr>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How Function Arguments Work: A Closer Look</a:t>
            </a:r>
            <a:endParaRPr>
              <a:latin typeface="Calibri"/>
              <a:ea typeface="Calibri"/>
              <a:cs typeface="Calibri"/>
              <a:sym typeface="Calibri"/>
            </a:endParaRPr>
          </a:p>
        </p:txBody>
      </p:sp>
      <p:sp>
        <p:nvSpPr>
          <p:cNvPr id="451" name="Google Shape;451;p6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When we pass an argument to a function in Python we are passing a reference to the memory address that holds the variable, not the </a:t>
            </a:r>
            <a:r>
              <a:rPr lang="en">
                <a:solidFill>
                  <a:schemeClr val="dk1"/>
                </a:solidFill>
              </a:rPr>
              <a:t>value of the variable</a:t>
            </a:r>
            <a:r>
              <a:rPr lang="en">
                <a:solidFill>
                  <a:schemeClr val="dk1"/>
                </a:solidFill>
                <a:latin typeface="Calibri"/>
                <a:ea typeface="Calibri"/>
                <a:cs typeface="Calibri"/>
                <a:sym typeface="Calibri"/>
              </a:rPr>
              <a:t> itself.</a:t>
            </a:r>
            <a:endParaRPr>
              <a:solidFill>
                <a:schemeClr val="dk1"/>
              </a:solidFill>
              <a:latin typeface="Calibri"/>
              <a:ea typeface="Calibri"/>
              <a:cs typeface="Calibri"/>
              <a:sym typeface="Calibri"/>
            </a:endParaRPr>
          </a:p>
          <a:p>
            <a:pPr indent="-107950" lvl="0" marL="171450" rtl="0" algn="l">
              <a:lnSpc>
                <a:spcPct val="90000"/>
              </a:lnSpc>
              <a:spcBef>
                <a:spcPts val="0"/>
              </a:spcBef>
              <a:spcAft>
                <a:spcPts val="0"/>
              </a:spcAft>
              <a:buClr>
                <a:schemeClr val="dk1"/>
              </a:buClr>
              <a:buSzPts val="1100"/>
              <a:buChar char="●"/>
            </a:pPr>
            <a:r>
              <a:rPr lang="en">
                <a:solidFill>
                  <a:schemeClr val="dk1"/>
                </a:solidFill>
              </a:rPr>
              <a:t>You can think of the memory address like a "hyperlink" that points to the value that the variable is holding.</a:t>
            </a:r>
            <a:endParaRPr>
              <a:solidFill>
                <a:schemeClr val="dk1"/>
              </a:solidFill>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For the data types we have learned so far (integers, floats, Booleans and strings) this means that for all </a:t>
            </a:r>
            <a:r>
              <a:rPr lang="en">
                <a:solidFill>
                  <a:schemeClr val="dk1"/>
                </a:solidFill>
              </a:rPr>
              <a:t>practical</a:t>
            </a:r>
            <a:r>
              <a:rPr lang="en">
                <a:solidFill>
                  <a:schemeClr val="dk1"/>
                </a:solidFill>
                <a:latin typeface="Calibri"/>
                <a:ea typeface="Calibri"/>
                <a:cs typeface="Calibri"/>
                <a:sym typeface="Calibri"/>
              </a:rPr>
              <a:t> purposes, the value of the variable is communicated into the function and stored in a new, separate variable.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Changing </a:t>
            </a:r>
            <a:r>
              <a:rPr lang="en">
                <a:solidFill>
                  <a:schemeClr val="dk1"/>
                </a:solidFill>
              </a:rPr>
              <a:t>the</a:t>
            </a:r>
            <a:r>
              <a:rPr lang="en">
                <a:solidFill>
                  <a:schemeClr val="dk1"/>
                </a:solidFill>
                <a:latin typeface="Calibri"/>
                <a:ea typeface="Calibri"/>
                <a:cs typeface="Calibri"/>
                <a:sym typeface="Calibri"/>
              </a:rPr>
              <a:t> newly created variable has no bearing on the original variable.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We will revisit this discussion and will cover this in much greater detail when we get to modules 7 &amp; 8 and discuss the concepts of immutability and mutability of data types.</a:t>
            </a:r>
            <a:endParaRPr>
              <a:solidFill>
                <a:schemeClr val="dk1"/>
              </a:solidFill>
              <a:latin typeface="Calibri"/>
              <a:ea typeface="Calibri"/>
              <a:cs typeface="Calibri"/>
              <a:sym typeface="Calibri"/>
            </a:endParaRPr>
          </a:p>
          <a:p>
            <a:pPr indent="-171450" lvl="0" marL="171450" rtl="0" algn="l">
              <a:lnSpc>
                <a:spcPct val="90000"/>
              </a:lnSpc>
              <a:spcBef>
                <a:spcPts val="750"/>
              </a:spcBef>
              <a:spcAft>
                <a:spcPts val="1200"/>
              </a:spcAft>
              <a:buClr>
                <a:schemeClr val="dk1"/>
              </a:buClr>
              <a:buSzPts val="2100"/>
              <a:buNone/>
            </a:pPr>
            <a:r>
              <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Functions: Usage</a:t>
            </a:r>
            <a:endParaRPr>
              <a:latin typeface="Calibri"/>
              <a:ea typeface="Calibri"/>
              <a:cs typeface="Calibri"/>
              <a:sym typeface="Calibri"/>
            </a:endParaRPr>
          </a:p>
        </p:txBody>
      </p:sp>
      <p:sp>
        <p:nvSpPr>
          <p:cNvPr id="114" name="Google Shape;114;p2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sz="2100">
                <a:solidFill>
                  <a:schemeClr val="dk1"/>
                </a:solidFill>
                <a:latin typeface="Calibri"/>
                <a:ea typeface="Calibri"/>
                <a:cs typeface="Calibri"/>
                <a:sym typeface="Calibri"/>
              </a:rPr>
              <a:t>Most programs perform tasks that are large enough to be broken down into subtasks</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sz="2100">
                <a:solidFill>
                  <a:schemeClr val="dk1"/>
                </a:solidFill>
                <a:latin typeface="Calibri"/>
                <a:ea typeface="Calibri"/>
                <a:cs typeface="Calibri"/>
                <a:sym typeface="Calibri"/>
              </a:rPr>
              <a:t>Because of this, programmers often organize their programs into smaller, more manageable chunks by writing their own functions</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sz="2100">
                <a:solidFill>
                  <a:schemeClr val="dk1"/>
                </a:solidFill>
                <a:latin typeface="Calibri"/>
                <a:ea typeface="Calibri"/>
                <a:cs typeface="Calibri"/>
                <a:sym typeface="Calibri"/>
              </a:rPr>
              <a:t>Instead of writing one large set of statements we can break down a program into several small functions, allowing us to "divide and conquer" a programming problem</a:t>
            </a:r>
            <a:endParaRPr sz="21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Argument Mechanics Example</a:t>
            </a:r>
            <a:endParaRPr>
              <a:latin typeface="Calibri"/>
              <a:ea typeface="Calibri"/>
              <a:cs typeface="Calibri"/>
              <a:sym typeface="Calibri"/>
            </a:endParaRPr>
          </a:p>
        </p:txBody>
      </p:sp>
      <p:sp>
        <p:nvSpPr>
          <p:cNvPr id="458" name="Google Shape;458;p6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change_me(v):</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print("function got:", v)</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v = 10</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print("argument is now:", v)</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myvar = 5</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print("starting with:", myvar)</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change_me(myvar)</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print("ending with:", myvar)</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8"/>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Global Variables</a:t>
            </a:r>
            <a:endParaRPr>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Local and </a:t>
            </a:r>
            <a:r>
              <a:rPr lang="en">
                <a:latin typeface="Calibri"/>
                <a:ea typeface="Calibri"/>
                <a:cs typeface="Calibri"/>
                <a:sym typeface="Calibri"/>
              </a:rPr>
              <a:t>Global Variables</a:t>
            </a:r>
            <a:endParaRPr>
              <a:latin typeface="Calibri"/>
              <a:ea typeface="Calibri"/>
              <a:cs typeface="Calibri"/>
              <a:sym typeface="Calibri"/>
            </a:endParaRPr>
          </a:p>
        </p:txBody>
      </p:sp>
      <p:sp>
        <p:nvSpPr>
          <p:cNvPr id="471" name="Google Shape;471;p6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When you create a variable inside a function we say that the variable is "local" to that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This means that it can only be accessed by statements inside the function that created it</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When a variable is created outside all of your functions it is considered a "global variable"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Global variables can be accessed by any statement in your program file, including by statements in any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All of the variables we have been creating so far in class (outside of those created inside of functions) have been global variables</a:t>
            </a:r>
            <a:endParaRPr>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Global Variables Example</a:t>
            </a:r>
            <a:endParaRPr/>
          </a:p>
        </p:txBody>
      </p:sp>
      <p:sp>
        <p:nvSpPr>
          <p:cNvPr id="478" name="Google Shape;478;p7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name = 'Pikachu'</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showname():</a:t>
            </a:r>
            <a:endParaRPr>
              <a:solidFill>
                <a:schemeClr val="dk1"/>
              </a:solidFill>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print("Function:", 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print("Main program:", 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showname()</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Updating </a:t>
            </a:r>
            <a:r>
              <a:rPr lang="en">
                <a:latin typeface="Calibri"/>
                <a:ea typeface="Calibri"/>
                <a:cs typeface="Calibri"/>
                <a:sym typeface="Calibri"/>
              </a:rPr>
              <a:t>Global Variables</a:t>
            </a:r>
            <a:endParaRPr>
              <a:latin typeface="Calibri"/>
              <a:ea typeface="Calibri"/>
              <a:cs typeface="Calibri"/>
              <a:sym typeface="Calibri"/>
            </a:endParaRPr>
          </a:p>
        </p:txBody>
      </p:sp>
      <p:sp>
        <p:nvSpPr>
          <p:cNvPr id="485" name="Google Shape;485;p7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If you want to be able to change a global variable inside of a function you must first tell Python that you wish to do this using the "global" keyword inside your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This gives the function the ability to overwrite the memory address of the variable in question and store a new value.  We will discuss how memory works in greater detail when we get to Module 08.</a:t>
            </a:r>
            <a:endParaRPr>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Updating </a:t>
            </a:r>
            <a:r>
              <a:rPr lang="en"/>
              <a:t>Global Variables Example</a:t>
            </a:r>
            <a:endParaRPr/>
          </a:p>
        </p:txBody>
      </p:sp>
      <p:sp>
        <p:nvSpPr>
          <p:cNvPr id="492" name="Google Shape;492;p7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name = 'Pikachu'</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showname():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global name</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print("Function 1:", name)</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name = 'John'</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print("Function 2:", 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print("Main program 1:", 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showname()</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a:solidFill>
                  <a:schemeClr val="dk1"/>
                </a:solidFill>
                <a:latin typeface="Roboto Mono Medium"/>
                <a:ea typeface="Roboto Mono Medium"/>
                <a:cs typeface="Roboto Mono Medium"/>
                <a:sym typeface="Roboto Mono Medium"/>
              </a:rPr>
              <a:t>print("Main program 2:", name)</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Considerations When Using Global Variables</a:t>
            </a:r>
            <a:endParaRPr>
              <a:latin typeface="Calibri"/>
              <a:ea typeface="Calibri"/>
              <a:cs typeface="Calibri"/>
              <a:sym typeface="Calibri"/>
            </a:endParaRPr>
          </a:p>
        </p:txBody>
      </p:sp>
      <p:sp>
        <p:nvSpPr>
          <p:cNvPr id="499" name="Google Shape;499;p7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Global variables can make debugging difficult</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Functions that use global variables are generally dependent on those variables, making your code less portable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With that said, there are many situations where using global variables makes a lot of sense.</a:t>
            </a:r>
            <a:endParaRPr>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Zork</a:t>
            </a:r>
            <a:endParaRPr>
              <a:latin typeface="Calibri"/>
              <a:ea typeface="Calibri"/>
              <a:cs typeface="Calibri"/>
              <a:sym typeface="Calibri"/>
            </a:endParaRPr>
          </a:p>
        </p:txBody>
      </p:sp>
      <p:pic>
        <p:nvPicPr>
          <p:cNvPr descr="Picture of Zork interactive story game" id="506" name="Google Shape;506;p74"/>
          <p:cNvPicPr preferRelativeResize="0"/>
          <p:nvPr>
            <p:ph idx="1" type="body"/>
          </p:nvPr>
        </p:nvPicPr>
        <p:blipFill rotWithShape="1">
          <a:blip r:embed="rId3">
            <a:alphaModFix/>
          </a:blip>
          <a:srcRect b="0" l="0" r="0" t="0"/>
          <a:stretch/>
        </p:blipFill>
        <p:spPr>
          <a:xfrm>
            <a:off x="4741225" y="1915600"/>
            <a:ext cx="4128300" cy="2901900"/>
          </a:xfrm>
          <a:prstGeom prst="rect">
            <a:avLst/>
          </a:prstGeom>
          <a:noFill/>
          <a:ln>
            <a:noFill/>
          </a:ln>
        </p:spPr>
      </p:pic>
      <p:sp>
        <p:nvSpPr>
          <p:cNvPr id="507" name="Google Shape;507;p74"/>
          <p:cNvSpPr txBox="1"/>
          <p:nvPr>
            <p:ph idx="2" type="body"/>
          </p:nvPr>
        </p:nvSpPr>
        <p:spPr>
          <a:xfrm>
            <a:off x="498518" y="1985963"/>
            <a:ext cx="3657600" cy="4140300"/>
          </a:xfrm>
          <a:prstGeom prst="rect">
            <a:avLst/>
          </a:prstGeom>
          <a:noFill/>
          <a:ln>
            <a:noFill/>
          </a:ln>
        </p:spPr>
        <p:txBody>
          <a:bodyPr anchorCtr="0" anchor="t" bIns="45700" lIns="91425" spcFirstLastPara="1" rIns="91425" wrap="square" tIns="45700">
            <a:normAutofit/>
          </a:bodyPr>
          <a:lstStyle/>
          <a:p>
            <a:pPr indent="-146050" lvl="0" marL="171450" rtl="0" algn="l">
              <a:lnSpc>
                <a:spcPct val="90000"/>
              </a:lnSpc>
              <a:spcBef>
                <a:spcPts val="0"/>
              </a:spcBef>
              <a:spcAft>
                <a:spcPts val="0"/>
              </a:spcAft>
              <a:buSzPts val="1400"/>
              <a:buChar char="●"/>
            </a:pPr>
            <a:r>
              <a:rPr lang="en">
                <a:solidFill>
                  <a:schemeClr val="dk1"/>
                </a:solidFill>
              </a:rPr>
              <a:t>Write a very brief "choose your own adventure" style game using functions</a:t>
            </a:r>
            <a:endParaRPr>
              <a:solidFill>
                <a:schemeClr val="dk1"/>
              </a:solidFill>
            </a:endParaRPr>
          </a:p>
          <a:p>
            <a:pPr indent="-146050" lvl="0" marL="171450" rtl="0" algn="l">
              <a:lnSpc>
                <a:spcPct val="90000"/>
              </a:lnSpc>
              <a:spcBef>
                <a:spcPts val="750"/>
              </a:spcBef>
              <a:spcAft>
                <a:spcPts val="1200"/>
              </a:spcAft>
              <a:buClr>
                <a:schemeClr val="dk1"/>
              </a:buClr>
              <a:buSzPts val="1400"/>
              <a:buChar char="●"/>
            </a:pPr>
            <a:r>
              <a:rPr lang="en">
                <a:solidFill>
                  <a:schemeClr val="dk1"/>
                </a:solidFill>
              </a:rPr>
              <a:t>Reference: </a:t>
            </a:r>
            <a:r>
              <a:rPr lang="en" u="sng">
                <a:solidFill>
                  <a:schemeClr val="hlink"/>
                </a:solidFill>
                <a:hlinkClick r:id="rId4"/>
              </a:rPr>
              <a:t>http://textadventures.co.uk/games/play/5zyoqrsugeopel3ffhz_vq</a:t>
            </a:r>
            <a:endParaRPr/>
          </a:p>
        </p:txBody>
      </p:sp>
      <p:pic>
        <p:nvPicPr>
          <p:cNvPr descr="256px-Zork_I_box_art.jpg" id="508" name="Google Shape;508;p74"/>
          <p:cNvPicPr preferRelativeResize="0"/>
          <p:nvPr>
            <p:ph idx="3" type="body"/>
          </p:nvPr>
        </p:nvPicPr>
        <p:blipFill rotWithShape="1">
          <a:blip r:embed="rId5">
            <a:alphaModFix/>
          </a:blip>
          <a:srcRect b="0" l="0" r="0" t="0"/>
          <a:stretch/>
        </p:blipFill>
        <p:spPr>
          <a:xfrm>
            <a:off x="6406100" y="5221725"/>
            <a:ext cx="1054200" cy="12447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a:t>
            </a:r>
            <a:r>
              <a:rPr lang="en"/>
              <a:t>T</a:t>
            </a:r>
            <a:r>
              <a:rPr lang="en">
                <a:latin typeface="Calibri"/>
                <a:ea typeface="Calibri"/>
                <a:cs typeface="Calibri"/>
                <a:sym typeface="Calibri"/>
              </a:rPr>
              <a:t>ext game</a:t>
            </a:r>
            <a:endParaRPr>
              <a:latin typeface="Calibri"/>
              <a:ea typeface="Calibri"/>
              <a:cs typeface="Calibri"/>
              <a:sym typeface="Calibri"/>
            </a:endParaRPr>
          </a:p>
        </p:txBody>
      </p:sp>
      <p:pic>
        <p:nvPicPr>
          <p:cNvPr descr="Interactive game with prompts about what to do in the  next step" id="515" name="Google Shape;515;p75"/>
          <p:cNvPicPr preferRelativeResize="0"/>
          <p:nvPr>
            <p:ph idx="1" type="body"/>
          </p:nvPr>
        </p:nvPicPr>
        <p:blipFill rotWithShape="1">
          <a:blip r:embed="rId3">
            <a:alphaModFix/>
          </a:blip>
          <a:srcRect b="0" l="0" r="0" t="0"/>
          <a:stretch/>
        </p:blipFill>
        <p:spPr>
          <a:xfrm>
            <a:off x="742051" y="1630834"/>
            <a:ext cx="6651900" cy="4858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6"/>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Value Returning Functions</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Defining Functions</a:t>
            </a:r>
            <a:endParaRPr>
              <a:latin typeface="Calibri"/>
              <a:ea typeface="Calibri"/>
              <a:cs typeface="Calibri"/>
              <a:sym typeface="Calibri"/>
            </a:endParaRPr>
          </a:p>
        </p:txBody>
      </p:sp>
      <p:sp>
        <p:nvSpPr>
          <p:cNvPr id="121" name="Google Shape;121;p2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sz="2100">
                <a:solidFill>
                  <a:schemeClr val="dk1"/>
                </a:solidFill>
                <a:latin typeface="Calibri"/>
                <a:ea typeface="Calibri"/>
                <a:cs typeface="Calibri"/>
                <a:sym typeface="Calibri"/>
              </a:rPr>
              <a:t>Functions, like variables must be named and created before you can use them</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sz="2100">
                <a:solidFill>
                  <a:schemeClr val="dk1"/>
                </a:solidFill>
                <a:latin typeface="Calibri"/>
                <a:ea typeface="Calibri"/>
                <a:cs typeface="Calibri"/>
                <a:sym typeface="Calibri"/>
              </a:rPr>
              <a:t>The same naming rules apply for both variables and functions</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You can't use any of Python's keywords</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No spaces</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The first character must be A-Z or a-z or the "_" character</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After the first character you can use A-Z, a-z, "_" or 0-9</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1200"/>
              </a:spcAft>
              <a:buSzPts val="1200"/>
              <a:buFont typeface="Calibri"/>
              <a:buChar char="○"/>
            </a:pPr>
            <a:r>
              <a:rPr lang="en" sz="2100">
                <a:solidFill>
                  <a:schemeClr val="dk1"/>
                </a:solidFill>
                <a:latin typeface="Calibri"/>
                <a:ea typeface="Calibri"/>
                <a:cs typeface="Calibri"/>
                <a:sym typeface="Calibri"/>
              </a:rPr>
              <a:t>Uppercase and lowercase characters are distinct</a:t>
            </a:r>
            <a:endParaRPr sz="21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Value Returning Functions: </a:t>
            </a:r>
            <a:r>
              <a:rPr lang="en">
                <a:latin typeface="Calibri"/>
                <a:ea typeface="Calibri"/>
                <a:cs typeface="Calibri"/>
                <a:sym typeface="Calibri"/>
              </a:rPr>
              <a:t>: Functions with Results</a:t>
            </a:r>
            <a:endParaRPr>
              <a:latin typeface="Calibri"/>
              <a:ea typeface="Calibri"/>
              <a:cs typeface="Calibri"/>
              <a:sym typeface="Calibri"/>
            </a:endParaRPr>
          </a:p>
        </p:txBody>
      </p:sp>
      <p:sp>
        <p:nvSpPr>
          <p:cNvPr id="528" name="Google Shape;528;p7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Value returning functions are functions that return a value to the part of the program that initiated the function call</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They are almost identical to the type of functions we have been writing so far, but they have the added ability to send back information at the end of the function call</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We have secretly been using these all semester!</a:t>
            </a:r>
            <a:endParaRPr>
              <a:solidFill>
                <a:schemeClr val="dk1"/>
              </a:solidFill>
              <a:latin typeface="Calibri"/>
              <a:ea typeface="Calibri"/>
              <a:cs typeface="Calibri"/>
              <a:sym typeface="Calibri"/>
            </a:endParaRPr>
          </a:p>
          <a:p>
            <a:pPr indent="0" lvl="0" marL="0" rtl="0" algn="l">
              <a:lnSpc>
                <a:spcPct val="90000"/>
              </a:lnSpc>
              <a:spcBef>
                <a:spcPts val="375"/>
              </a:spcBef>
              <a:spcAft>
                <a:spcPts val="0"/>
              </a:spcAft>
              <a:buNone/>
            </a:pPr>
            <a:r>
              <a:t/>
            </a:r>
            <a:endParaRPr>
              <a:solidFill>
                <a:schemeClr val="dk1"/>
              </a:solidFill>
              <a:latin typeface="Roboto Mono Medium"/>
              <a:ea typeface="Roboto Mono Medium"/>
              <a:cs typeface="Roboto Mono Medium"/>
              <a:sym typeface="Roboto Mono Medium"/>
            </a:endParaRPr>
          </a:p>
          <a:p>
            <a:pPr indent="0" lvl="0" marL="0" rtl="0" algn="l">
              <a:lnSpc>
                <a:spcPct val="90000"/>
              </a:lnSpc>
              <a:spcBef>
                <a:spcPts val="375"/>
              </a:spcBef>
              <a:spcAft>
                <a:spcPts val="0"/>
              </a:spcAft>
              <a:buNone/>
            </a:pPr>
            <a:r>
              <a:rPr lang="en">
                <a:solidFill>
                  <a:schemeClr val="dk1"/>
                </a:solidFill>
                <a:latin typeface="Roboto Mono Medium"/>
                <a:ea typeface="Roboto Mono Medium"/>
                <a:cs typeface="Roboto Mono Medium"/>
                <a:sym typeface="Roboto Mono Medium"/>
              </a:rPr>
              <a:t>somestring = input("Tell me your name")</a:t>
            </a:r>
            <a:endParaRPr>
              <a:solidFill>
                <a:schemeClr val="dk1"/>
              </a:solidFill>
              <a:latin typeface="Roboto Mono Medium"/>
              <a:ea typeface="Roboto Mono Medium"/>
              <a:cs typeface="Roboto Mono Medium"/>
              <a:sym typeface="Roboto Mono Medium"/>
            </a:endParaRPr>
          </a:p>
          <a:p>
            <a:pPr indent="0" lvl="0" marL="0" rtl="0" algn="l">
              <a:lnSpc>
                <a:spcPct val="90000"/>
              </a:lnSpc>
              <a:spcBef>
                <a:spcPts val="375"/>
              </a:spcBef>
              <a:spcAft>
                <a:spcPts val="1200"/>
              </a:spcAft>
              <a:buNone/>
            </a:pPr>
            <a:r>
              <a:rPr lang="en">
                <a:solidFill>
                  <a:schemeClr val="dk1"/>
                </a:solidFill>
                <a:latin typeface="Roboto Mono Medium"/>
                <a:ea typeface="Roboto Mono Medium"/>
                <a:cs typeface="Roboto Mono Medium"/>
                <a:sym typeface="Roboto Mono Medium"/>
              </a:rPr>
              <a:t>somenumber = random.randint(1,5)</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Writing your own value returning functions</a:t>
            </a:r>
            <a:endParaRPr>
              <a:latin typeface="Calibri"/>
              <a:ea typeface="Calibri"/>
              <a:cs typeface="Calibri"/>
              <a:sym typeface="Calibri"/>
            </a:endParaRPr>
          </a:p>
        </p:txBody>
      </p:sp>
      <p:sp>
        <p:nvSpPr>
          <p:cNvPr id="535" name="Google Shape;535;p7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You use almost the same syntax for writing a value returning function as you would for writing a normal function</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The only difference is that you need to include a "return" statement in your function to tell Python that you intend to return a value to the calling program</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The return statement causes a function to end immediately.  It's like the break statement for a loop.  </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A function will not proceed past its return statement once encountered.  Control of the program is returned back to the caller.</a:t>
            </a:r>
            <a:endParaRPr>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Value Returning Functions Example</a:t>
            </a:r>
            <a:endParaRPr>
              <a:latin typeface="Calibri"/>
              <a:ea typeface="Calibri"/>
              <a:cs typeface="Calibri"/>
              <a:sym typeface="Calibri"/>
            </a:endParaRPr>
          </a:p>
        </p:txBody>
      </p:sp>
      <p:sp>
        <p:nvSpPr>
          <p:cNvPr id="542" name="Google Shape;542;p7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def myfunction(arg1, arg2):</a:t>
            </a:r>
            <a:endParaRPr>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statement</a:t>
            </a:r>
            <a:endParaRPr>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statement</a:t>
            </a:r>
            <a:endParaRPr>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a:t>
            </a:r>
            <a:endParaRPr>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statement</a:t>
            </a:r>
            <a:endParaRPr>
              <a:solidFill>
                <a:schemeClr val="dk1"/>
              </a:solidFill>
              <a:latin typeface="Roboto Mono Medium"/>
              <a:ea typeface="Roboto Mono Medium"/>
              <a:cs typeface="Roboto Mono Medium"/>
              <a:sym typeface="Roboto Mono Medium"/>
            </a:endParaRPr>
          </a:p>
          <a:p>
            <a:pPr indent="-171450" lvl="0" marL="628650" rtl="0" algn="l">
              <a:lnSpc>
                <a:spcPct val="90000"/>
              </a:lnSpc>
              <a:spcBef>
                <a:spcPts val="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return expression</a:t>
            </a:r>
            <a:br>
              <a:rPr lang="en">
                <a:solidFill>
                  <a:schemeClr val="dk1"/>
                </a:solidFill>
                <a:latin typeface="Roboto Mono Medium"/>
                <a:ea typeface="Roboto Mono Medium"/>
                <a:cs typeface="Roboto Mono Medium"/>
                <a:sym typeface="Roboto Mono Medium"/>
              </a:rPr>
            </a:br>
            <a:br>
              <a:rPr lang="en">
                <a:solidFill>
                  <a:schemeClr val="dk1"/>
                </a:solidFill>
                <a:latin typeface="Roboto Mono Medium"/>
                <a:ea typeface="Roboto Mono Medium"/>
                <a:cs typeface="Roboto Mono Medium"/>
                <a:sym typeface="Roboto Mono Medium"/>
              </a:rPr>
            </a:b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 call the function</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solidFill>
                  <a:schemeClr val="dk1"/>
                </a:solidFill>
                <a:latin typeface="Roboto Mono Medium"/>
                <a:ea typeface="Roboto Mono Medium"/>
                <a:cs typeface="Roboto Mono Medium"/>
                <a:sym typeface="Roboto Mono Medium"/>
              </a:rPr>
              <a:t>returnvalue = myfunction(10, 50)</a:t>
            </a:r>
            <a:endParaRPr>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0"/>
          <p:cNvSpPr txBox="1"/>
          <p:nvPr>
            <p:ph type="title"/>
          </p:nvPr>
        </p:nvSpPr>
        <p:spPr>
          <a:xfrm>
            <a:off x="457662" y="549338"/>
            <a:ext cx="7886700" cy="2852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"return" != "print"</a:t>
            </a:r>
            <a:endParaRPr>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1"/>
          <p:cNvSpPr txBox="1"/>
          <p:nvPr>
            <p:ph type="title"/>
          </p:nvPr>
        </p:nvSpPr>
        <p:spPr>
          <a:xfrm>
            <a:off x="747770" y="-258053"/>
            <a:ext cx="7986900" cy="385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 sz="6000">
                <a:latin typeface="Calibri"/>
                <a:ea typeface="Calibri"/>
                <a:cs typeface="Calibri"/>
                <a:sym typeface="Calibri"/>
              </a:rPr>
              <a:t>"RETURN" != "PRINT"</a:t>
            </a:r>
            <a:endParaRPr>
              <a:latin typeface="Calibri"/>
              <a:ea typeface="Calibri"/>
              <a:cs typeface="Calibri"/>
              <a:sym typeface="Calibri"/>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82"/>
          <p:cNvSpPr txBox="1"/>
          <p:nvPr>
            <p:ph type="title"/>
          </p:nvPr>
        </p:nvSpPr>
        <p:spPr>
          <a:xfrm>
            <a:off x="7950" y="2627850"/>
            <a:ext cx="9051900" cy="3254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9600"/>
              <a:buFont typeface="Calibri"/>
              <a:buNone/>
            </a:pPr>
            <a:r>
              <a:rPr lang="en" sz="11400"/>
              <a:t>"RETURN" </a:t>
            </a:r>
            <a:br>
              <a:rPr lang="en" sz="11400"/>
            </a:br>
            <a:r>
              <a:rPr lang="en" sz="11400"/>
              <a:t>!= </a:t>
            </a:r>
            <a:br>
              <a:rPr lang="en" sz="11400"/>
            </a:br>
            <a:r>
              <a:rPr lang="en" sz="11400"/>
              <a:t>"PRINT"</a:t>
            </a:r>
            <a:endParaRPr sz="63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8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Combined Age</a:t>
            </a:r>
            <a:endParaRPr>
              <a:latin typeface="Calibri"/>
              <a:ea typeface="Calibri"/>
              <a:cs typeface="Calibri"/>
              <a:sym typeface="Calibri"/>
            </a:endParaRPr>
          </a:p>
        </p:txBody>
      </p:sp>
      <p:sp>
        <p:nvSpPr>
          <p:cNvPr id="567" name="Google Shape;567;p83"/>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1200"/>
              </a:spcAft>
              <a:buSzPts val="2100"/>
              <a:buFont typeface="Calibri"/>
              <a:buChar char="●"/>
            </a:pPr>
            <a:r>
              <a:rPr lang="en">
                <a:solidFill>
                  <a:schemeClr val="dk1"/>
                </a:solidFill>
                <a:latin typeface="Calibri"/>
                <a:ea typeface="Calibri"/>
                <a:cs typeface="Calibri"/>
                <a:sym typeface="Calibri"/>
              </a:rPr>
              <a:t>Write a function that takes two age values as integers, adds them up and returns the result as an integer</a:t>
            </a:r>
            <a:endParaRPr>
              <a:solidFill>
                <a:schemeClr val="dk1"/>
              </a:solidFill>
              <a:latin typeface="Calibri"/>
              <a:ea typeface="Calibri"/>
              <a:cs typeface="Calibri"/>
              <a:sym typeface="Calibri"/>
            </a:endParaRPr>
          </a:p>
        </p:txBody>
      </p:sp>
      <p:pic>
        <p:nvPicPr>
          <p:cNvPr descr="Lots of Candles on a Birthday Cake" id="568" name="Google Shape;568;p83"/>
          <p:cNvPicPr preferRelativeResize="0"/>
          <p:nvPr>
            <p:ph idx="2" type="body"/>
          </p:nvPr>
        </p:nvPicPr>
        <p:blipFill rotWithShape="1">
          <a:blip r:embed="rId3">
            <a:alphaModFix/>
          </a:blip>
          <a:srcRect b="0" l="0" r="0" t="0"/>
          <a:stretch/>
        </p:blipFill>
        <p:spPr>
          <a:xfrm>
            <a:off x="4629150" y="2674409"/>
            <a:ext cx="3886200" cy="26541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8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Discounted Pricing</a:t>
            </a:r>
            <a:endParaRPr/>
          </a:p>
        </p:txBody>
      </p:sp>
      <p:sp>
        <p:nvSpPr>
          <p:cNvPr id="575" name="Google Shape;575;p84"/>
          <p:cNvSpPr txBox="1"/>
          <p:nvPr>
            <p:ph idx="1" type="body"/>
          </p:nvPr>
        </p:nvSpPr>
        <p:spPr>
          <a:xfrm>
            <a:off x="628650" y="19018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Prompt the user for an item price (using a function)</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Apply a 20% discount to the price (using a function)</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Print the starting price and the discounted price</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Extension:</a:t>
            </a:r>
            <a:endParaRPr>
              <a:solidFill>
                <a:schemeClr val="dk1"/>
              </a:solidFill>
            </a:endParaRPr>
          </a:p>
          <a:p>
            <a:pPr indent="-133350" lvl="1" marL="514350" rtl="0" algn="l">
              <a:lnSpc>
                <a:spcPct val="90000"/>
              </a:lnSpc>
              <a:spcBef>
                <a:spcPts val="375"/>
              </a:spcBef>
              <a:spcAft>
                <a:spcPts val="0"/>
              </a:spcAft>
              <a:buSzPts val="1200"/>
              <a:buChar char="○"/>
            </a:pPr>
            <a:r>
              <a:rPr lang="en">
                <a:solidFill>
                  <a:schemeClr val="dk1"/>
                </a:solidFill>
              </a:rPr>
              <a:t>Don't accept price values less than $0.05 – repeatedly ask the user to enter new data if this happens</a:t>
            </a:r>
            <a:endParaRPr>
              <a:solidFill>
                <a:schemeClr val="dk1"/>
              </a:solidFill>
            </a:endParaRPr>
          </a:p>
          <a:p>
            <a:pPr indent="-133350" lvl="1" marL="514350" rtl="0" algn="l">
              <a:lnSpc>
                <a:spcPct val="90000"/>
              </a:lnSpc>
              <a:spcBef>
                <a:spcPts val="375"/>
              </a:spcBef>
              <a:spcAft>
                <a:spcPts val="0"/>
              </a:spcAft>
              <a:buSzPts val="1200"/>
              <a:buChar char="○"/>
            </a:pPr>
            <a:r>
              <a:rPr lang="en">
                <a:solidFill>
                  <a:schemeClr val="dk1"/>
                </a:solidFill>
              </a:rPr>
              <a:t>Repeat the discounting process until the user elects to stop entering data</a:t>
            </a:r>
            <a:endParaRPr>
              <a:solidFill>
                <a:schemeClr val="dk1"/>
              </a:solidFill>
            </a:endParaRPr>
          </a:p>
          <a:p>
            <a:pPr indent="-38100" lvl="0" marL="171450" rtl="0" algn="l">
              <a:lnSpc>
                <a:spcPct val="90000"/>
              </a:lnSpc>
              <a:spcBef>
                <a:spcPts val="750"/>
              </a:spcBef>
              <a:spcAft>
                <a:spcPts val="1200"/>
              </a:spcAft>
              <a:buClr>
                <a:schemeClr val="dk1"/>
              </a:buClr>
              <a:buSzPts val="2100"/>
              <a:buNone/>
            </a:pPr>
            <a:r>
              <a:t/>
            </a:r>
            <a:endParaRPr>
              <a:solidFill>
                <a:schemeClr val="dk1"/>
              </a:solidFill>
            </a:endParaRPr>
          </a:p>
        </p:txBody>
      </p:sp>
      <p:pic>
        <p:nvPicPr>
          <p:cNvPr descr="Down arrow depicting discount in the price" id="576" name="Google Shape;576;p84"/>
          <p:cNvPicPr preferRelativeResize="0"/>
          <p:nvPr>
            <p:ph idx="2" type="body"/>
          </p:nvPr>
        </p:nvPicPr>
        <p:blipFill rotWithShape="1">
          <a:blip r:embed="rId3">
            <a:alphaModFix/>
          </a:blip>
          <a:srcRect b="0" l="0" r="0" t="0"/>
          <a:stretch/>
        </p:blipFill>
        <p:spPr>
          <a:xfrm>
            <a:off x="5073900" y="2603996"/>
            <a:ext cx="2084400" cy="16500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Revisiting Distance Formula</a:t>
            </a:r>
            <a:endParaRPr>
              <a:latin typeface="Calibri"/>
              <a:ea typeface="Calibri"/>
              <a:cs typeface="Calibri"/>
              <a:sym typeface="Calibri"/>
            </a:endParaRPr>
          </a:p>
        </p:txBody>
      </p:sp>
      <p:sp>
        <p:nvSpPr>
          <p:cNvPr id="583" name="Google Shape;583;p85"/>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Write a program that asks the user to enter a point on a 2D plane (i.e. enter X &amp; Y)</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Compute the distance between that point and the origin of the plane (0,0)</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If the distance is &lt; 10, tell them they hit a bullseye.  If the distance is &gt;= 10, they missed!</a:t>
            </a:r>
            <a:endParaRPr>
              <a:solidFill>
                <a:schemeClr val="dk1"/>
              </a:solidFill>
              <a:latin typeface="Calibri"/>
              <a:ea typeface="Calibri"/>
              <a:cs typeface="Calibri"/>
              <a:sym typeface="Calibri"/>
            </a:endParaRPr>
          </a:p>
        </p:txBody>
      </p:sp>
      <p:pic>
        <p:nvPicPr>
          <p:cNvPr descr="distance between two points . Distance d= Square root of ((x2-x2)^2 + (y2-y1)^2 )" id="584" name="Google Shape;584;p85"/>
          <p:cNvPicPr preferRelativeResize="0"/>
          <p:nvPr>
            <p:ph idx="2" type="body"/>
          </p:nvPr>
        </p:nvPicPr>
        <p:blipFill rotWithShape="1">
          <a:blip r:embed="rId3">
            <a:alphaModFix/>
          </a:blip>
          <a:srcRect b="0" l="0" r="0" t="0"/>
          <a:stretch/>
        </p:blipFill>
        <p:spPr>
          <a:xfrm>
            <a:off x="4975925" y="1867599"/>
            <a:ext cx="3045600" cy="23607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IPO Notation</a:t>
            </a:r>
            <a:endParaRPr>
              <a:latin typeface="Calibri"/>
              <a:ea typeface="Calibri"/>
              <a:cs typeface="Calibri"/>
              <a:sym typeface="Calibri"/>
            </a:endParaRPr>
          </a:p>
        </p:txBody>
      </p:sp>
      <p:sp>
        <p:nvSpPr>
          <p:cNvPr id="591" name="Google Shape;591;p8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As you start writing more advanced functions you should think about documenting them based on their Input, Processing and Output (IPO)</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Char char="●"/>
            </a:pPr>
            <a:r>
              <a:rPr lang="en">
                <a:solidFill>
                  <a:schemeClr val="dk1"/>
                </a:solidFill>
                <a:latin typeface="Calibri"/>
                <a:ea typeface="Calibri"/>
                <a:cs typeface="Calibri"/>
                <a:sym typeface="Calibri"/>
              </a:rPr>
              <a:t>Example:</a:t>
            </a:r>
            <a:br>
              <a:rPr lang="en">
                <a:solidFill>
                  <a:schemeClr val="dk1"/>
                </a:solidFill>
              </a:rPr>
            </a:br>
            <a:br>
              <a:rPr lang="en">
                <a:solidFill>
                  <a:schemeClr val="dk1"/>
                </a:solidFill>
              </a:rPr>
            </a:br>
            <a:r>
              <a:rPr lang="en">
                <a:solidFill>
                  <a:schemeClr val="dk1"/>
                </a:solidFill>
                <a:latin typeface="Roboto Mono Medium"/>
                <a:ea typeface="Roboto Mono Medium"/>
                <a:cs typeface="Roboto Mono Medium"/>
                <a:sym typeface="Roboto Mono Medium"/>
              </a:rPr>
              <a:t>def add_ages(age1, age2):</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function: add_ages</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input: age1 (integer), age2 (integer)</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processing:  combines the two integers</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output: returns the combined value</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sum = age1+age2</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return sum</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Defining Functions Example</a:t>
            </a:r>
            <a:endParaRPr>
              <a:latin typeface="Calibri"/>
              <a:ea typeface="Calibri"/>
              <a:cs typeface="Calibri"/>
              <a:sym typeface="Calibri"/>
            </a:endParaRPr>
          </a:p>
        </p:txBody>
      </p:sp>
      <p:sp>
        <p:nvSpPr>
          <p:cNvPr id="128" name="Google Shape;128;p24"/>
          <p:cNvSpPr txBox="1"/>
          <p:nvPr>
            <p:ph idx="1" type="body"/>
          </p:nvPr>
        </p:nvSpPr>
        <p:spPr>
          <a:xfrm>
            <a:off x="962650" y="16907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sz="2100">
                <a:solidFill>
                  <a:schemeClr val="dk1"/>
                </a:solidFill>
                <a:latin typeface="Roboto Mono Medium"/>
                <a:ea typeface="Roboto Mono Medium"/>
                <a:cs typeface="Roboto Mono Medium"/>
                <a:sym typeface="Roboto Mono Medium"/>
              </a:rPr>
              <a:t>def myfunction():</a:t>
            </a:r>
            <a:endParaRPr sz="21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100">
                <a:solidFill>
                  <a:schemeClr val="dk1"/>
                </a:solidFill>
                <a:latin typeface="Roboto Mono Medium"/>
                <a:ea typeface="Roboto Mono Medium"/>
                <a:cs typeface="Roboto Mono Medium"/>
                <a:sym typeface="Roboto Mono Medium"/>
              </a:rPr>
              <a:t>    print ("Printed from inside a function")</a:t>
            </a:r>
            <a:endParaRPr sz="21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21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sz="2100">
                <a:solidFill>
                  <a:schemeClr val="dk1"/>
                </a:solidFill>
                <a:latin typeface="Roboto Mono Medium"/>
                <a:ea typeface="Roboto Mono Medium"/>
                <a:cs typeface="Roboto Mono Medium"/>
                <a:sym typeface="Roboto Mono Medium"/>
              </a:rPr>
              <a:t># call the function</a:t>
            </a:r>
            <a:endParaRPr sz="2100">
              <a:solidFill>
                <a:schemeClr val="dk1"/>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rPr lang="en" sz="2100">
                <a:solidFill>
                  <a:schemeClr val="dk1"/>
                </a:solidFill>
                <a:latin typeface="Roboto Mono Medium"/>
                <a:ea typeface="Roboto Mono Medium"/>
                <a:cs typeface="Roboto Mono Medium"/>
                <a:sym typeface="Roboto Mono Medium"/>
              </a:rPr>
              <a:t>myfunction()</a:t>
            </a:r>
            <a:endParaRPr sz="21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Returning Boolean Values</a:t>
            </a:r>
            <a:endParaRPr>
              <a:latin typeface="Calibri"/>
              <a:ea typeface="Calibri"/>
              <a:cs typeface="Calibri"/>
              <a:sym typeface="Calibri"/>
            </a:endParaRPr>
          </a:p>
        </p:txBody>
      </p:sp>
      <p:sp>
        <p:nvSpPr>
          <p:cNvPr id="598" name="Google Shape;598;p87"/>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Boolean values can drastically simplify decision and repetition structures</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a:solidFill>
                  <a:schemeClr val="dk1"/>
                </a:solidFill>
                <a:latin typeface="Calibri"/>
                <a:ea typeface="Calibri"/>
                <a:cs typeface="Calibri"/>
                <a:sym typeface="Calibri"/>
              </a:rPr>
              <a:t>Write a program that asks the user for a part number</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a:solidFill>
                  <a:schemeClr val="dk1"/>
                </a:solidFill>
                <a:latin typeface="Calibri"/>
                <a:ea typeface="Calibri"/>
                <a:cs typeface="Calibri"/>
                <a:sym typeface="Calibri"/>
              </a:rPr>
              <a:t>Only accept part #'s that are on the following list:</a:t>
            </a:r>
            <a:endParaRPr>
              <a:solidFill>
                <a:schemeClr val="dk1"/>
              </a:solidFill>
              <a:latin typeface="Calibri"/>
              <a:ea typeface="Calibri"/>
              <a:cs typeface="Calibri"/>
              <a:sym typeface="Calibri"/>
            </a:endParaRPr>
          </a:p>
          <a:p>
            <a:pPr indent="-139700" lvl="2" marL="857250" rtl="0" algn="l">
              <a:lnSpc>
                <a:spcPct val="90000"/>
              </a:lnSpc>
              <a:spcBef>
                <a:spcPts val="375"/>
              </a:spcBef>
              <a:spcAft>
                <a:spcPts val="0"/>
              </a:spcAft>
              <a:buSzPts val="1000"/>
              <a:buFont typeface="Calibri"/>
              <a:buChar char="■"/>
            </a:pPr>
            <a:r>
              <a:rPr lang="en">
                <a:solidFill>
                  <a:schemeClr val="dk1"/>
                </a:solidFill>
                <a:latin typeface="Calibri"/>
                <a:ea typeface="Calibri"/>
                <a:cs typeface="Calibri"/>
                <a:sym typeface="Calibri"/>
              </a:rPr>
              <a:t>100</a:t>
            </a:r>
            <a:endParaRPr>
              <a:solidFill>
                <a:schemeClr val="dk1"/>
              </a:solidFill>
              <a:latin typeface="Calibri"/>
              <a:ea typeface="Calibri"/>
              <a:cs typeface="Calibri"/>
              <a:sym typeface="Calibri"/>
            </a:endParaRPr>
          </a:p>
          <a:p>
            <a:pPr indent="-139700" lvl="2" marL="857250" rtl="0" algn="l">
              <a:lnSpc>
                <a:spcPct val="90000"/>
              </a:lnSpc>
              <a:spcBef>
                <a:spcPts val="375"/>
              </a:spcBef>
              <a:spcAft>
                <a:spcPts val="0"/>
              </a:spcAft>
              <a:buSzPts val="1000"/>
              <a:buFont typeface="Calibri"/>
              <a:buChar char="■"/>
            </a:pPr>
            <a:r>
              <a:rPr lang="en">
                <a:solidFill>
                  <a:schemeClr val="dk1"/>
                </a:solidFill>
                <a:latin typeface="Calibri"/>
                <a:ea typeface="Calibri"/>
                <a:cs typeface="Calibri"/>
                <a:sym typeface="Calibri"/>
              </a:rPr>
              <a:t>200</a:t>
            </a:r>
            <a:endParaRPr>
              <a:solidFill>
                <a:schemeClr val="dk1"/>
              </a:solidFill>
              <a:latin typeface="Calibri"/>
              <a:ea typeface="Calibri"/>
              <a:cs typeface="Calibri"/>
              <a:sym typeface="Calibri"/>
            </a:endParaRPr>
          </a:p>
          <a:p>
            <a:pPr indent="-139700" lvl="2" marL="857250" rtl="0" algn="l">
              <a:lnSpc>
                <a:spcPct val="90000"/>
              </a:lnSpc>
              <a:spcBef>
                <a:spcPts val="375"/>
              </a:spcBef>
              <a:spcAft>
                <a:spcPts val="0"/>
              </a:spcAft>
              <a:buSzPts val="1000"/>
              <a:buFont typeface="Calibri"/>
              <a:buChar char="■"/>
            </a:pPr>
            <a:r>
              <a:rPr lang="en">
                <a:solidFill>
                  <a:schemeClr val="dk1"/>
                </a:solidFill>
                <a:latin typeface="Calibri"/>
                <a:ea typeface="Calibri"/>
                <a:cs typeface="Calibri"/>
                <a:sym typeface="Calibri"/>
              </a:rPr>
              <a:t>300</a:t>
            </a:r>
            <a:endParaRPr>
              <a:solidFill>
                <a:schemeClr val="dk1"/>
              </a:solidFill>
              <a:latin typeface="Calibri"/>
              <a:ea typeface="Calibri"/>
              <a:cs typeface="Calibri"/>
              <a:sym typeface="Calibri"/>
            </a:endParaRPr>
          </a:p>
          <a:p>
            <a:pPr indent="-139700" lvl="2" marL="857250" rtl="0" algn="l">
              <a:lnSpc>
                <a:spcPct val="90000"/>
              </a:lnSpc>
              <a:spcBef>
                <a:spcPts val="375"/>
              </a:spcBef>
              <a:spcAft>
                <a:spcPts val="0"/>
              </a:spcAft>
              <a:buSzPts val="1000"/>
              <a:buFont typeface="Calibri"/>
              <a:buChar char="■"/>
            </a:pPr>
            <a:r>
              <a:rPr lang="en">
                <a:solidFill>
                  <a:schemeClr val="dk1"/>
                </a:solidFill>
                <a:latin typeface="Calibri"/>
                <a:ea typeface="Calibri"/>
                <a:cs typeface="Calibri"/>
                <a:sym typeface="Calibri"/>
              </a:rPr>
              <a:t>400</a:t>
            </a:r>
            <a:endParaRPr>
              <a:solidFill>
                <a:schemeClr val="dk1"/>
              </a:solidFill>
              <a:latin typeface="Calibri"/>
              <a:ea typeface="Calibri"/>
              <a:cs typeface="Calibri"/>
              <a:sym typeface="Calibri"/>
            </a:endParaRPr>
          </a:p>
          <a:p>
            <a:pPr indent="-139700" lvl="2" marL="857250" rtl="0" algn="l">
              <a:lnSpc>
                <a:spcPct val="90000"/>
              </a:lnSpc>
              <a:spcBef>
                <a:spcPts val="375"/>
              </a:spcBef>
              <a:spcAft>
                <a:spcPts val="0"/>
              </a:spcAft>
              <a:buSzPts val="1000"/>
              <a:buFont typeface="Calibri"/>
              <a:buChar char="■"/>
            </a:pPr>
            <a:r>
              <a:rPr lang="en">
                <a:solidFill>
                  <a:schemeClr val="dk1"/>
                </a:solidFill>
                <a:latin typeface="Calibri"/>
                <a:ea typeface="Calibri"/>
                <a:cs typeface="Calibri"/>
                <a:sym typeface="Calibri"/>
              </a:rPr>
              <a:t>500</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1200"/>
              </a:spcAft>
              <a:buSzPts val="1200"/>
              <a:buFont typeface="Calibri"/>
              <a:buChar char="○"/>
            </a:pPr>
            <a:r>
              <a:rPr lang="en">
                <a:solidFill>
                  <a:schemeClr val="dk1"/>
                </a:solidFill>
                <a:latin typeface="Calibri"/>
                <a:ea typeface="Calibri"/>
                <a:cs typeface="Calibri"/>
                <a:sym typeface="Calibri"/>
              </a:rPr>
              <a:t>Continually prompt the user for a part # until they enter a correct value</a:t>
            </a:r>
            <a:endParaRPr>
              <a:solidFill>
                <a:schemeClr val="dk1"/>
              </a:solidFill>
              <a:latin typeface="Calibri"/>
              <a:ea typeface="Calibri"/>
              <a:cs typeface="Calibri"/>
              <a:sym typeface="Calibri"/>
            </a:endParaRPr>
          </a:p>
        </p:txBody>
      </p:sp>
      <p:pic>
        <p:nvPicPr>
          <p:cNvPr descr="Barcode Number" id="599" name="Google Shape;599;p87"/>
          <p:cNvPicPr preferRelativeResize="0"/>
          <p:nvPr>
            <p:ph idx="2" type="body"/>
          </p:nvPr>
        </p:nvPicPr>
        <p:blipFill rotWithShape="1">
          <a:blip r:embed="rId3">
            <a:alphaModFix/>
          </a:blip>
          <a:srcRect b="0" l="0" r="0" t="0"/>
          <a:stretch/>
        </p:blipFill>
        <p:spPr>
          <a:xfrm>
            <a:off x="4818000" y="1432734"/>
            <a:ext cx="4269300" cy="30591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Returning multiple values</a:t>
            </a:r>
            <a:endParaRPr/>
          </a:p>
        </p:txBody>
      </p:sp>
      <p:sp>
        <p:nvSpPr>
          <p:cNvPr id="606" name="Google Shape;606;p8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1200"/>
              </a:spcAft>
              <a:buSzPts val="1400"/>
              <a:buChar char="●"/>
            </a:pPr>
            <a:r>
              <a:rPr lang="en">
                <a:solidFill>
                  <a:schemeClr val="dk1"/>
                </a:solidFill>
                <a:latin typeface="Calibri"/>
                <a:ea typeface="Calibri"/>
                <a:cs typeface="Calibri"/>
                <a:sym typeface="Calibri"/>
              </a:rPr>
              <a:t>Functions can also return multiple values using the following syntax:</a:t>
            </a:r>
            <a:br>
              <a:rPr lang="en">
                <a:solidFill>
                  <a:schemeClr val="dk1"/>
                </a:solidFill>
              </a:rPr>
            </a:br>
            <a:br>
              <a:rPr lang="en">
                <a:solidFill>
                  <a:schemeClr val="dk1"/>
                </a:solidFill>
              </a:rPr>
            </a:br>
            <a:r>
              <a:rPr lang="en">
                <a:solidFill>
                  <a:schemeClr val="dk1"/>
                </a:solidFill>
                <a:latin typeface="Roboto Mono Medium"/>
                <a:ea typeface="Roboto Mono Medium"/>
                <a:cs typeface="Roboto Mono Medium"/>
                <a:sym typeface="Roboto Mono Medium"/>
              </a:rPr>
              <a:t>def testfunction():</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x = 5</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y = 10</a:t>
            </a: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     return x, y</a:t>
            </a:r>
            <a:br>
              <a:rPr lang="en">
                <a:solidFill>
                  <a:schemeClr val="dk1"/>
                </a:solidFill>
                <a:latin typeface="Roboto Mono Medium"/>
                <a:ea typeface="Roboto Mono Medium"/>
                <a:cs typeface="Roboto Mono Medium"/>
                <a:sym typeface="Roboto Mono Medium"/>
              </a:rPr>
            </a:br>
            <a:br>
              <a:rPr lang="en">
                <a:solidFill>
                  <a:schemeClr val="dk1"/>
                </a:solidFill>
                <a:latin typeface="Roboto Mono Medium"/>
                <a:ea typeface="Roboto Mono Medium"/>
                <a:cs typeface="Roboto Mono Medium"/>
                <a:sym typeface="Roboto Mono Medium"/>
              </a:rPr>
            </a:br>
            <a:br>
              <a:rPr lang="en">
                <a:solidFill>
                  <a:schemeClr val="dk1"/>
                </a:solidFill>
                <a:latin typeface="Roboto Mono Medium"/>
                <a:ea typeface="Roboto Mono Medium"/>
                <a:cs typeface="Roboto Mono Medium"/>
                <a:sym typeface="Roboto Mono Medium"/>
              </a:rPr>
            </a:br>
            <a:r>
              <a:rPr lang="en">
                <a:solidFill>
                  <a:schemeClr val="dk1"/>
                </a:solidFill>
                <a:latin typeface="Roboto Mono Medium"/>
                <a:ea typeface="Roboto Mono Medium"/>
                <a:cs typeface="Roboto Mono Medium"/>
                <a:sym typeface="Roboto Mono Medium"/>
              </a:rPr>
              <a:t>p, q = testfunction()</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9"/>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Two Dice</a:t>
            </a:r>
            <a:endParaRPr/>
          </a:p>
        </p:txBody>
      </p:sp>
      <p:sp>
        <p:nvSpPr>
          <p:cNvPr id="613" name="Google Shape;613;p89"/>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Write a function that simulates the rolling of two dice</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The function should accept a size parameter (i.e. how many sides does each die have)</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The function should return two values which represent the result of each roll</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Extension:</a:t>
            </a:r>
            <a:endParaRPr>
              <a:solidFill>
                <a:schemeClr val="dk1"/>
              </a:solidFill>
            </a:endParaRPr>
          </a:p>
          <a:p>
            <a:pPr indent="-133350" lvl="1" marL="514350" rtl="0" algn="l">
              <a:lnSpc>
                <a:spcPct val="90000"/>
              </a:lnSpc>
              <a:spcBef>
                <a:spcPts val="375"/>
              </a:spcBef>
              <a:spcAft>
                <a:spcPts val="0"/>
              </a:spcAft>
              <a:buSzPts val="1200"/>
              <a:buChar char="○"/>
            </a:pPr>
            <a:r>
              <a:rPr lang="en">
                <a:solidFill>
                  <a:schemeClr val="dk1"/>
                </a:solidFill>
              </a:rPr>
              <a:t>Make sure both numbers that you return are different (i.e. you can't roll doubles or snake eyes)</a:t>
            </a:r>
            <a:endParaRPr>
              <a:solidFill>
                <a:schemeClr val="dk1"/>
              </a:solidFill>
            </a:endParaRPr>
          </a:p>
          <a:p>
            <a:pPr indent="-133350" lvl="1" marL="514350" rtl="0" algn="l">
              <a:lnSpc>
                <a:spcPct val="90000"/>
              </a:lnSpc>
              <a:spcBef>
                <a:spcPts val="375"/>
              </a:spcBef>
              <a:spcAft>
                <a:spcPts val="1200"/>
              </a:spcAft>
              <a:buSzPts val="1200"/>
              <a:buChar char="○"/>
            </a:pPr>
            <a:r>
              <a:rPr lang="en">
                <a:solidFill>
                  <a:schemeClr val="dk1"/>
                </a:solidFill>
              </a:rPr>
              <a:t>Build in an argument that lets you specify whether you want to enforce the no doubles policy</a:t>
            </a:r>
            <a:endParaRPr>
              <a:solidFill>
                <a:schemeClr val="dk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90"/>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Feet to Inches</a:t>
            </a:r>
            <a:endParaRPr/>
          </a:p>
        </p:txBody>
      </p:sp>
      <p:sp>
        <p:nvSpPr>
          <p:cNvPr id="620" name="Google Shape;620;p90"/>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1200"/>
              </a:spcAft>
              <a:buSzPts val="1400"/>
              <a:buChar char="●"/>
            </a:pPr>
            <a:r>
              <a:rPr lang="en">
                <a:solidFill>
                  <a:schemeClr val="dk1"/>
                </a:solidFill>
              </a:rPr>
              <a:t>Write a function that converts feet to inches.  It should accept a number of feet as an argument and return the equivalent number of inches.</a:t>
            </a:r>
            <a:endParaRPr>
              <a:solidFill>
                <a:schemeClr val="dk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1"/>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Maximum of two values</a:t>
            </a:r>
            <a:endParaRPr/>
          </a:p>
        </p:txBody>
      </p:sp>
      <p:sp>
        <p:nvSpPr>
          <p:cNvPr id="627" name="Google Shape;627;p91"/>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1200"/>
              </a:spcAft>
              <a:buSzPts val="1400"/>
              <a:buChar char="●"/>
            </a:pPr>
            <a:r>
              <a:rPr lang="en">
                <a:solidFill>
                  <a:schemeClr val="dk1"/>
                </a:solidFill>
              </a:rPr>
              <a:t>Write a function named "maximum" that accepts two integer values and returns the one that the greater of the two to the calling program</a:t>
            </a:r>
            <a:endParaRPr>
              <a:solidFill>
                <a:schemeClr val="dk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92"/>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t>Modules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9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Python's Standard Library and Module Imports</a:t>
            </a:r>
            <a:endParaRPr>
              <a:latin typeface="Calibri"/>
              <a:ea typeface="Calibri"/>
              <a:cs typeface="Calibri"/>
              <a:sym typeface="Calibri"/>
            </a:endParaRPr>
          </a:p>
        </p:txBody>
      </p:sp>
      <p:sp>
        <p:nvSpPr>
          <p:cNvPr id="640" name="Google Shape;640;p9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solidFill>
                  <a:schemeClr val="dk1"/>
                </a:solidFill>
              </a:rPr>
              <a:t>All programming languages come pre-packaged with a  standard library of functions that are designed to make your job as a programmer easier</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Some of these functions are built right into the "core" of Python (print, input, range, etc)</a:t>
            </a:r>
            <a:endParaRPr>
              <a:solidFill>
                <a:schemeClr val="dk1"/>
              </a:solidFill>
            </a:endParaRPr>
          </a:p>
          <a:p>
            <a:pPr indent="-127000" lvl="0" marL="171450" rtl="0" algn="l">
              <a:lnSpc>
                <a:spcPct val="90000"/>
              </a:lnSpc>
              <a:spcBef>
                <a:spcPts val="750"/>
              </a:spcBef>
              <a:spcAft>
                <a:spcPts val="0"/>
              </a:spcAft>
              <a:buSzPts val="1400"/>
              <a:buChar char="●"/>
            </a:pPr>
            <a:r>
              <a:rPr lang="en">
                <a:solidFill>
                  <a:schemeClr val="dk1"/>
                </a:solidFill>
              </a:rPr>
              <a:t>Other more specialized functions are stored in a series of files called "modules" that Python can access upon request by using the "import" statement</a:t>
            </a:r>
            <a:endParaRPr>
              <a:solidFill>
                <a:schemeClr val="dk1"/>
              </a:solidFill>
            </a:endParaRPr>
          </a:p>
          <a:p>
            <a:pPr indent="-133350" lvl="1" marL="514350" rtl="0" algn="l">
              <a:lnSpc>
                <a:spcPct val="90000"/>
              </a:lnSpc>
              <a:spcBef>
                <a:spcPts val="375"/>
              </a:spcBef>
              <a:spcAft>
                <a:spcPts val="0"/>
              </a:spcAft>
              <a:buSzPts val="1200"/>
              <a:buFont typeface="Roboto Mono Medium"/>
              <a:buChar char="○"/>
            </a:pPr>
            <a:r>
              <a:rPr lang="en">
                <a:solidFill>
                  <a:schemeClr val="dk1"/>
                </a:solidFill>
                <a:latin typeface="Roboto Mono Medium"/>
                <a:ea typeface="Roboto Mono Medium"/>
                <a:cs typeface="Roboto Mono Medium"/>
                <a:sym typeface="Roboto Mono Medium"/>
              </a:rPr>
              <a:t>import random</a:t>
            </a:r>
            <a:endParaRPr>
              <a:solidFill>
                <a:schemeClr val="dk1"/>
              </a:solidFill>
              <a:latin typeface="Roboto Mono Medium"/>
              <a:ea typeface="Roboto Mono Medium"/>
              <a:cs typeface="Roboto Mono Medium"/>
              <a:sym typeface="Roboto Mono Medium"/>
            </a:endParaRPr>
          </a:p>
          <a:p>
            <a:pPr indent="-133350" lvl="1" marL="514350" rtl="0" algn="l">
              <a:lnSpc>
                <a:spcPct val="90000"/>
              </a:lnSpc>
              <a:spcBef>
                <a:spcPts val="375"/>
              </a:spcBef>
              <a:spcAft>
                <a:spcPts val="1200"/>
              </a:spcAft>
              <a:buSzPts val="1200"/>
              <a:buFont typeface="Roboto Mono Medium"/>
              <a:buChar char="○"/>
            </a:pPr>
            <a:r>
              <a:rPr lang="en">
                <a:solidFill>
                  <a:schemeClr val="dk1"/>
                </a:solidFill>
                <a:latin typeface="Roboto Mono Medium"/>
                <a:ea typeface="Roboto Mono Medium"/>
                <a:cs typeface="Roboto Mono Medium"/>
                <a:sym typeface="Roboto Mono Medium"/>
              </a:rPr>
              <a:t>import time </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9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Exploring Python Modules</a:t>
            </a:r>
            <a:endParaRPr>
              <a:latin typeface="Calibri"/>
              <a:ea typeface="Calibri"/>
              <a:cs typeface="Calibri"/>
              <a:sym typeface="Calibri"/>
            </a:endParaRPr>
          </a:p>
        </p:txBody>
      </p:sp>
      <p:sp>
        <p:nvSpPr>
          <p:cNvPr id="647" name="Google Shape;647;p9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On a Mac you can see these files here:</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800"/>
              <a:buFont typeface="Roboto Mono Medium"/>
              <a:buChar char="○"/>
            </a:pPr>
            <a:r>
              <a:rPr lang="en" sz="1400">
                <a:solidFill>
                  <a:schemeClr val="dk1"/>
                </a:solidFill>
                <a:latin typeface="Roboto Mono Medium"/>
                <a:ea typeface="Roboto Mono Medium"/>
                <a:cs typeface="Roboto Mono Medium"/>
                <a:sym typeface="Roboto Mono Medium"/>
              </a:rPr>
              <a:t>/Library/Frameworks/Python.framework/Versions/Current/lib/python3.XX/</a:t>
            </a:r>
            <a:endParaRPr>
              <a:solidFill>
                <a:schemeClr val="dk1"/>
              </a:solidFill>
              <a:latin typeface="Roboto Mono Medium"/>
              <a:ea typeface="Roboto Mono Medium"/>
              <a:cs typeface="Roboto Mono Medium"/>
              <a:sym typeface="Roboto Mono Medium"/>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To see information about a module, you can do the following in IDLE:</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Roboto Mono Medium"/>
              <a:buChar char="○"/>
            </a:pPr>
            <a:r>
              <a:rPr lang="en">
                <a:solidFill>
                  <a:schemeClr val="dk1"/>
                </a:solidFill>
                <a:latin typeface="Roboto Mono Medium"/>
                <a:ea typeface="Roboto Mono Medium"/>
                <a:cs typeface="Roboto Mono Medium"/>
                <a:sym typeface="Roboto Mono Medium"/>
              </a:rPr>
              <a:t>import modulename</a:t>
            </a:r>
            <a:endParaRPr>
              <a:solidFill>
                <a:schemeClr val="dk1"/>
              </a:solidFill>
              <a:latin typeface="Roboto Mono Medium"/>
              <a:ea typeface="Roboto Mono Medium"/>
              <a:cs typeface="Roboto Mono Medium"/>
              <a:sym typeface="Roboto Mono Medium"/>
            </a:endParaRPr>
          </a:p>
          <a:p>
            <a:pPr indent="-133350" lvl="1" marL="514350" rtl="0" algn="l">
              <a:lnSpc>
                <a:spcPct val="90000"/>
              </a:lnSpc>
              <a:spcBef>
                <a:spcPts val="375"/>
              </a:spcBef>
              <a:spcAft>
                <a:spcPts val="1200"/>
              </a:spcAft>
              <a:buSzPts val="1200"/>
              <a:buFont typeface="Roboto Mono Medium"/>
              <a:buChar char="○"/>
            </a:pPr>
            <a:r>
              <a:rPr lang="en">
                <a:solidFill>
                  <a:schemeClr val="dk1"/>
                </a:solidFill>
                <a:latin typeface="Roboto Mono Medium"/>
                <a:ea typeface="Roboto Mono Medium"/>
                <a:cs typeface="Roboto Mono Medium"/>
                <a:sym typeface="Roboto Mono Medium"/>
              </a:rPr>
              <a:t>help(modulename)</a:t>
            </a:r>
            <a:endParaRPr>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9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Importing Modules: Accessing External Functionality</a:t>
            </a:r>
            <a:endParaRPr>
              <a:latin typeface="Calibri"/>
              <a:ea typeface="Calibri"/>
              <a:cs typeface="Calibri"/>
              <a:sym typeface="Calibri"/>
            </a:endParaRPr>
          </a:p>
        </p:txBody>
      </p:sp>
      <p:sp>
        <p:nvSpPr>
          <p:cNvPr id="654" name="Google Shape;654;p9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The import statement tells Python to load the functions that exist within a specific module into memory and make them available in your code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Because you don't see the inner workings of a function inside a module we sometimes call them "black boxes"</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a:solidFill>
                  <a:schemeClr val="dk1"/>
                </a:solidFill>
                <a:latin typeface="Calibri"/>
                <a:ea typeface="Calibri"/>
                <a:cs typeface="Calibri"/>
                <a:sym typeface="Calibri"/>
              </a:rPr>
              <a:t>A "black box" describes a mechanism that accepts input, performs an operation that can't be seen using that input, and produces some kind of output</a:t>
            </a:r>
            <a:endParaRPr>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9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"Black Box" model</a:t>
            </a:r>
            <a:endParaRPr/>
          </a:p>
        </p:txBody>
      </p:sp>
      <p:pic>
        <p:nvPicPr>
          <p:cNvPr descr="Black Box Model which has a set of inputs function within the black box producing an output." id="661" name="Google Shape;661;p96"/>
          <p:cNvPicPr preferRelativeResize="0"/>
          <p:nvPr>
            <p:ph idx="1" type="body"/>
          </p:nvPr>
        </p:nvPicPr>
        <p:blipFill rotWithShape="1">
          <a:blip r:embed="rId3">
            <a:alphaModFix/>
          </a:blip>
          <a:srcRect b="0" l="0" r="0" t="0"/>
          <a:stretch/>
        </p:blipFill>
        <p:spPr>
          <a:xfrm>
            <a:off x="3153775" y="1792111"/>
            <a:ext cx="3174900" cy="3975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Some notes on functions</a:t>
            </a:r>
            <a:endParaRPr>
              <a:latin typeface="Calibri"/>
              <a:ea typeface="Calibri"/>
              <a:cs typeface="Calibri"/>
              <a:sym typeface="Calibri"/>
            </a:endParaRPr>
          </a:p>
        </p:txBody>
      </p:sp>
      <p:sp>
        <p:nvSpPr>
          <p:cNvPr id="135" name="Google Shape;135;p2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sz="2100">
                <a:solidFill>
                  <a:schemeClr val="dk1"/>
                </a:solidFill>
                <a:latin typeface="Calibri"/>
                <a:ea typeface="Calibri"/>
                <a:cs typeface="Calibri"/>
                <a:sym typeface="Calibri"/>
              </a:rPr>
              <a:t>When you run a function you say that you "call" it</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sz="2100">
                <a:solidFill>
                  <a:schemeClr val="dk1"/>
                </a:solidFill>
                <a:latin typeface="Calibri"/>
                <a:ea typeface="Calibri"/>
                <a:cs typeface="Calibri"/>
                <a:sym typeface="Calibri"/>
              </a:rPr>
              <a:t>Once a function has completed, Python will return back to the line directly after the initial function call</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sz="2100">
                <a:solidFill>
                  <a:schemeClr val="dk1"/>
                </a:solidFill>
                <a:latin typeface="Calibri"/>
                <a:ea typeface="Calibri"/>
                <a:cs typeface="Calibri"/>
                <a:sym typeface="Calibri"/>
              </a:rPr>
              <a:t>When a function is called programmers commonly say that the "control" of the program has been transferred to the function.  The function is responsible for the program's execution.</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sz="2100">
                <a:solidFill>
                  <a:schemeClr val="dk1"/>
                </a:solidFill>
                <a:latin typeface="Calibri"/>
                <a:ea typeface="Calibri"/>
                <a:cs typeface="Calibri"/>
                <a:sym typeface="Calibri"/>
              </a:rPr>
              <a:t>Functions must be defined before they can be used.  In Python we generally place all of our functions at the beginning of our programs.</a:t>
            </a:r>
            <a:endParaRPr sz="21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Functions in modules</a:t>
            </a:r>
            <a:endParaRPr/>
          </a:p>
        </p:txBody>
      </p:sp>
      <p:sp>
        <p:nvSpPr>
          <p:cNvPr id="668" name="Google Shape;668;p9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We call functions that exist within a module by using "dot notation" to tell Python to run a function that exists in that module</a:t>
            </a:r>
            <a:endParaRPr>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Roboto Mono Medium"/>
              <a:buChar char="○"/>
            </a:pPr>
            <a:r>
              <a:rPr lang="en">
                <a:solidFill>
                  <a:schemeClr val="dk1"/>
                </a:solidFill>
                <a:latin typeface="Roboto Mono Medium"/>
                <a:ea typeface="Roboto Mono Medium"/>
                <a:cs typeface="Roboto Mono Medium"/>
                <a:sym typeface="Roboto Mono Medium"/>
              </a:rPr>
              <a:t>num = random.randint(1,5)</a:t>
            </a:r>
            <a:endParaRPr>
              <a:solidFill>
                <a:schemeClr val="dk1"/>
              </a:solidFill>
              <a:latin typeface="Roboto Mono Medium"/>
              <a:ea typeface="Roboto Mono Medium"/>
              <a:cs typeface="Roboto Mono Medium"/>
              <a:sym typeface="Roboto Mono Medium"/>
            </a:endParaRPr>
          </a:p>
          <a:p>
            <a:pPr indent="-171450" lvl="1" marL="514350" rtl="0" algn="l">
              <a:lnSpc>
                <a:spcPct val="90000"/>
              </a:lnSpc>
              <a:spcBef>
                <a:spcPts val="375"/>
              </a:spcBef>
              <a:spcAft>
                <a:spcPts val="1200"/>
              </a:spcAft>
              <a:buClr>
                <a:schemeClr val="dk1"/>
              </a:buClr>
              <a:buSzPts val="1800"/>
              <a:buNone/>
            </a:pPr>
            <a:r>
              <a:t/>
            </a:r>
            <a:endParaRPr>
              <a:solidFill>
                <a:schemeClr val="dk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9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Listing functions in a module</a:t>
            </a:r>
            <a:endParaRPr/>
          </a:p>
        </p:txBody>
      </p:sp>
      <p:sp>
        <p:nvSpPr>
          <p:cNvPr id="675" name="Google Shape;675;p9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Char char="●"/>
            </a:pPr>
            <a:r>
              <a:rPr lang="en">
                <a:solidFill>
                  <a:schemeClr val="dk1"/>
                </a:solidFill>
              </a:rPr>
              <a:t>You can list the functions that exist in a particular module by using the help() function</a:t>
            </a:r>
            <a:endParaRPr>
              <a:solidFill>
                <a:schemeClr val="dk1"/>
              </a:solidFill>
            </a:endParaRPr>
          </a:p>
          <a:p>
            <a:pPr indent="-127000" lvl="0" marL="171450" rtl="0" algn="l">
              <a:lnSpc>
                <a:spcPct val="90000"/>
              </a:lnSpc>
              <a:spcBef>
                <a:spcPts val="750"/>
              </a:spcBef>
              <a:spcAft>
                <a:spcPts val="1200"/>
              </a:spcAft>
              <a:buSzPts val="1400"/>
              <a:buChar char="●"/>
            </a:pPr>
            <a:r>
              <a:rPr lang="en">
                <a:solidFill>
                  <a:schemeClr val="dk1"/>
                </a:solidFill>
              </a:rPr>
              <a:t>The help() function takes one argument (a string that represents the name of the module) and returns the user manual for that module</a:t>
            </a:r>
            <a:endParaRPr>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Creating your own modules</a:t>
            </a:r>
            <a:endParaRPr/>
          </a:p>
        </p:txBody>
      </p:sp>
      <p:sp>
        <p:nvSpPr>
          <p:cNvPr id="682" name="Google Shape;682;p99"/>
          <p:cNvSpPr txBox="1"/>
          <p:nvPr>
            <p:ph idx="1" type="body"/>
          </p:nvPr>
        </p:nvSpPr>
        <p:spPr>
          <a:xfrm>
            <a:off x="628650" y="1492133"/>
            <a:ext cx="8154000" cy="4684800"/>
          </a:xfrm>
          <a:prstGeom prst="rect">
            <a:avLst/>
          </a:prstGeom>
          <a:noFill/>
          <a:ln>
            <a:noFill/>
          </a:ln>
        </p:spPr>
        <p:txBody>
          <a:bodyPr anchorCtr="0" anchor="t" bIns="45700" lIns="91425" spcFirstLastPara="1" rIns="91425" wrap="square" tIns="45700">
            <a:noAutofit/>
          </a:bodyPr>
          <a:lstStyle/>
          <a:p>
            <a:pPr indent="-127000" lvl="0" marL="171450" rtl="0" algn="l">
              <a:lnSpc>
                <a:spcPct val="90000"/>
              </a:lnSpc>
              <a:spcBef>
                <a:spcPts val="0"/>
              </a:spcBef>
              <a:spcAft>
                <a:spcPts val="0"/>
              </a:spcAft>
              <a:buSzPts val="1400"/>
              <a:buFont typeface="Calibri"/>
              <a:buChar char="●"/>
            </a:pPr>
            <a:r>
              <a:rPr lang="en">
                <a:solidFill>
                  <a:schemeClr val="dk1"/>
                </a:solidFill>
                <a:latin typeface="Calibri"/>
                <a:ea typeface="Calibri"/>
                <a:cs typeface="Calibri"/>
                <a:sym typeface="Calibri"/>
              </a:rPr>
              <a:t>You can easily create your own modules that you can populate with your own functions.  Here's how:</a:t>
            </a:r>
            <a:endParaRPr>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1800">
                <a:solidFill>
                  <a:schemeClr val="dk1"/>
                </a:solidFill>
                <a:latin typeface="Calibri"/>
                <a:ea typeface="Calibri"/>
                <a:cs typeface="Calibri"/>
                <a:sym typeface="Calibri"/>
              </a:rPr>
              <a:t>Create a new python script (i.e. "myfunctions.py")</a:t>
            </a:r>
            <a:endParaRPr sz="18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1800">
                <a:solidFill>
                  <a:schemeClr val="dk1"/>
                </a:solidFill>
                <a:latin typeface="Calibri"/>
                <a:ea typeface="Calibri"/>
                <a:cs typeface="Calibri"/>
                <a:sym typeface="Calibri"/>
              </a:rPr>
              <a:t>Place your function definitions in this script</a:t>
            </a:r>
            <a:endParaRPr sz="18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1800">
                <a:solidFill>
                  <a:schemeClr val="dk1"/>
                </a:solidFill>
                <a:latin typeface="Calibri"/>
                <a:ea typeface="Calibri"/>
                <a:cs typeface="Calibri"/>
                <a:sym typeface="Calibri"/>
              </a:rPr>
              <a:t>Create a second python script (i..e "myprogram.py")</a:t>
            </a:r>
            <a:endParaRPr sz="1800">
              <a:solidFill>
                <a:schemeClr val="dk1"/>
              </a:solidFill>
              <a:latin typeface="Calibri"/>
              <a:ea typeface="Calibri"/>
              <a:cs typeface="Calibri"/>
              <a:sym typeface="Calibri"/>
            </a:endParaRPr>
          </a:p>
          <a:p>
            <a:pPr indent="-152400" lvl="1" marL="514350" rtl="0" algn="l">
              <a:lnSpc>
                <a:spcPct val="90000"/>
              </a:lnSpc>
              <a:spcBef>
                <a:spcPts val="375"/>
              </a:spcBef>
              <a:spcAft>
                <a:spcPts val="0"/>
              </a:spcAft>
              <a:buSzPts val="1500"/>
              <a:buChar char="○"/>
            </a:pPr>
            <a:r>
              <a:rPr lang="en" sz="1800">
                <a:solidFill>
                  <a:schemeClr val="dk1"/>
                </a:solidFill>
                <a:latin typeface="Calibri"/>
                <a:ea typeface="Calibri"/>
                <a:cs typeface="Calibri"/>
                <a:sym typeface="Calibri"/>
              </a:rPr>
              <a:t>Import your function module using the import statement:</a:t>
            </a:r>
            <a:br>
              <a:rPr lang="en" sz="2100">
                <a:solidFill>
                  <a:schemeClr val="dk1"/>
                </a:solidFill>
                <a:latin typeface="Calibri"/>
                <a:ea typeface="Calibri"/>
                <a:cs typeface="Calibri"/>
                <a:sym typeface="Calibri"/>
              </a:rPr>
            </a:br>
            <a:br>
              <a:rPr lang="en" sz="2100">
                <a:solidFill>
                  <a:schemeClr val="dk1"/>
                </a:solidFill>
                <a:latin typeface="Calibri"/>
                <a:ea typeface="Calibri"/>
                <a:cs typeface="Calibri"/>
                <a:sym typeface="Calibri"/>
              </a:rPr>
            </a:br>
            <a:r>
              <a:rPr lang="en" sz="1800">
                <a:solidFill>
                  <a:schemeClr val="dk1"/>
                </a:solidFill>
                <a:latin typeface="Roboto Mono Medium"/>
                <a:ea typeface="Roboto Mono Medium"/>
                <a:cs typeface="Roboto Mono Medium"/>
                <a:sym typeface="Roboto Mono Medium"/>
              </a:rPr>
              <a:t>import myfunctions</a:t>
            </a:r>
            <a:br>
              <a:rPr lang="en" sz="21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a:p>
            <a:pPr indent="-152400" lvl="1" marL="514350" rtl="0" algn="l">
              <a:lnSpc>
                <a:spcPct val="90000"/>
              </a:lnSpc>
              <a:spcBef>
                <a:spcPts val="375"/>
              </a:spcBef>
              <a:spcAft>
                <a:spcPts val="1200"/>
              </a:spcAft>
              <a:buSzPts val="1500"/>
              <a:buChar char="○"/>
            </a:pPr>
            <a:r>
              <a:rPr lang="en" sz="1800">
                <a:solidFill>
                  <a:schemeClr val="dk1"/>
                </a:solidFill>
                <a:latin typeface="Calibri"/>
                <a:ea typeface="Calibri"/>
                <a:cs typeface="Calibri"/>
                <a:sym typeface="Calibri"/>
              </a:rPr>
              <a:t>Call your functions using dot notation</a:t>
            </a:r>
            <a:br>
              <a:rPr lang="en" sz="2100">
                <a:solidFill>
                  <a:schemeClr val="dk1"/>
                </a:solidFill>
                <a:latin typeface="Calibri"/>
                <a:ea typeface="Calibri"/>
                <a:cs typeface="Calibri"/>
                <a:sym typeface="Calibri"/>
              </a:rPr>
            </a:br>
            <a:br>
              <a:rPr lang="en" sz="2100">
                <a:solidFill>
                  <a:schemeClr val="dk1"/>
                </a:solidFill>
                <a:latin typeface="Calibri"/>
                <a:ea typeface="Calibri"/>
                <a:cs typeface="Calibri"/>
                <a:sym typeface="Calibri"/>
              </a:rPr>
            </a:br>
            <a:r>
              <a:rPr lang="en" sz="1800">
                <a:solidFill>
                  <a:schemeClr val="dk1"/>
                </a:solidFill>
                <a:latin typeface="Roboto Mono Medium"/>
                <a:ea typeface="Roboto Mono Medium"/>
                <a:cs typeface="Roboto Mono Medium"/>
                <a:sym typeface="Roboto Mono Medium"/>
              </a:rPr>
              <a:t>myfunctions.function1()</a:t>
            </a:r>
            <a:br>
              <a:rPr lang="en" sz="1800">
                <a:solidFill>
                  <a:schemeClr val="dk1"/>
                </a:solidFill>
                <a:latin typeface="Roboto Mono Medium"/>
                <a:ea typeface="Roboto Mono Medium"/>
                <a:cs typeface="Roboto Mono Medium"/>
                <a:sym typeface="Roboto Mono Medium"/>
              </a:rPr>
            </a:br>
            <a:r>
              <a:rPr lang="en" sz="1800">
                <a:solidFill>
                  <a:schemeClr val="dk1"/>
                </a:solidFill>
                <a:latin typeface="Roboto Mono Medium"/>
                <a:ea typeface="Roboto Mono Medium"/>
                <a:cs typeface="Roboto Mono Medium"/>
                <a:sym typeface="Roboto Mono Medium"/>
              </a:rPr>
              <a:t>myfunctions.dosomethingelse()</a:t>
            </a:r>
            <a:endParaRPr sz="18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0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Programming Challenge: Circles</a:t>
            </a:r>
            <a:endParaRPr>
              <a:latin typeface="Calibri"/>
              <a:ea typeface="Calibri"/>
              <a:cs typeface="Calibri"/>
              <a:sym typeface="Calibri"/>
            </a:endParaRPr>
          </a:p>
        </p:txBody>
      </p:sp>
      <p:sp>
        <p:nvSpPr>
          <p:cNvPr id="689" name="Google Shape;689;p100"/>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sz="2100">
                <a:solidFill>
                  <a:schemeClr val="dk1"/>
                </a:solidFill>
                <a:latin typeface="Calibri"/>
                <a:ea typeface="Calibri"/>
                <a:cs typeface="Calibri"/>
                <a:sym typeface="Calibri"/>
              </a:rPr>
              <a:t>Create a module called "geometry_helper"</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Font typeface="Calibri"/>
              <a:buChar char="●"/>
            </a:pPr>
            <a:r>
              <a:rPr lang="en" sz="2100">
                <a:solidFill>
                  <a:schemeClr val="dk1"/>
                </a:solidFill>
                <a:latin typeface="Calibri"/>
                <a:ea typeface="Calibri"/>
                <a:cs typeface="Calibri"/>
                <a:sym typeface="Calibri"/>
              </a:rPr>
              <a:t>Write two functions in this module:</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Area of circle</a:t>
            </a:r>
            <a:endParaRPr sz="2100">
              <a:solidFill>
                <a:schemeClr val="dk1"/>
              </a:solidFill>
              <a:latin typeface="Calibri"/>
              <a:ea typeface="Calibri"/>
              <a:cs typeface="Calibri"/>
              <a:sym typeface="Calibri"/>
            </a:endParaRPr>
          </a:p>
          <a:p>
            <a:pPr indent="-133350" lvl="1" marL="514350" rtl="0" algn="l">
              <a:lnSpc>
                <a:spcPct val="90000"/>
              </a:lnSpc>
              <a:spcBef>
                <a:spcPts val="375"/>
              </a:spcBef>
              <a:spcAft>
                <a:spcPts val="0"/>
              </a:spcAft>
              <a:buSzPts val="1200"/>
              <a:buFont typeface="Calibri"/>
              <a:buChar char="○"/>
            </a:pPr>
            <a:r>
              <a:rPr lang="en" sz="2100">
                <a:solidFill>
                  <a:schemeClr val="dk1"/>
                </a:solidFill>
                <a:latin typeface="Calibri"/>
                <a:ea typeface="Calibri"/>
                <a:cs typeface="Calibri"/>
                <a:sym typeface="Calibri"/>
              </a:rPr>
              <a:t>Perimeter of circle</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Font typeface="Calibri"/>
              <a:buChar char="●"/>
            </a:pPr>
            <a:r>
              <a:rPr lang="en" sz="2100">
                <a:solidFill>
                  <a:schemeClr val="dk1"/>
                </a:solidFill>
                <a:latin typeface="Calibri"/>
                <a:ea typeface="Calibri"/>
                <a:cs typeface="Calibri"/>
                <a:sym typeface="Calibri"/>
              </a:rPr>
              <a:t>Each of these functions will accept one argument (a radius) and will print out the result to the user.</a:t>
            </a:r>
            <a:endParaRPr sz="2100">
              <a:solidFill>
                <a:schemeClr val="dk1"/>
              </a:solidFill>
              <a:latin typeface="Calibri"/>
              <a:ea typeface="Calibri"/>
              <a:cs typeface="Calibri"/>
              <a:sym typeface="Calibri"/>
            </a:endParaRPr>
          </a:p>
        </p:txBody>
      </p:sp>
      <p:pic>
        <p:nvPicPr>
          <p:cNvPr descr="Image of a circle with radius and diameter shown. It also contains the formulae for the perimeter (Pi*d) and Area (pi*r*r). Also note the value of Pi is 3.1415926. " id="690" name="Google Shape;690;p100"/>
          <p:cNvPicPr preferRelativeResize="0"/>
          <p:nvPr>
            <p:ph idx="2" type="body"/>
          </p:nvPr>
        </p:nvPicPr>
        <p:blipFill rotWithShape="1">
          <a:blip r:embed="rId3">
            <a:alphaModFix/>
          </a:blip>
          <a:srcRect b="0" l="0" r="0" t="0"/>
          <a:stretch/>
        </p:blipFill>
        <p:spPr>
          <a:xfrm>
            <a:off x="5260176" y="1825633"/>
            <a:ext cx="2346300" cy="34077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0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latin typeface="Calibri"/>
                <a:ea typeface="Calibri"/>
                <a:cs typeface="Calibri"/>
                <a:sym typeface="Calibri"/>
              </a:rPr>
              <a:t>Some additional functions inside the random module</a:t>
            </a:r>
            <a:endParaRPr>
              <a:latin typeface="Calibri"/>
              <a:ea typeface="Calibri"/>
              <a:cs typeface="Calibri"/>
              <a:sym typeface="Calibri"/>
            </a:endParaRPr>
          </a:p>
        </p:txBody>
      </p:sp>
      <p:sp>
        <p:nvSpPr>
          <p:cNvPr id="697" name="Google Shape;697;p10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SzPts val="1400"/>
              <a:buFont typeface="Calibri"/>
              <a:buChar char="●"/>
            </a:pPr>
            <a:r>
              <a:rPr lang="en" sz="2100">
                <a:solidFill>
                  <a:schemeClr val="dk1"/>
                </a:solidFill>
                <a:latin typeface="Calibri"/>
                <a:ea typeface="Calibri"/>
                <a:cs typeface="Calibri"/>
                <a:sym typeface="Calibri"/>
              </a:rPr>
              <a:t>Floating point random #'s</a:t>
            </a:r>
            <a:endParaRPr sz="2100">
              <a:solidFill>
                <a:schemeClr val="dk1"/>
              </a:solidFill>
              <a:latin typeface="Calibri"/>
              <a:ea typeface="Calibri"/>
              <a:cs typeface="Calibri"/>
              <a:sym typeface="Calibri"/>
            </a:endParaRPr>
          </a:p>
          <a:p>
            <a:pPr indent="0" lvl="0" marL="0" rtl="0" algn="l">
              <a:lnSpc>
                <a:spcPct val="90000"/>
              </a:lnSpc>
              <a:spcBef>
                <a:spcPts val="375"/>
              </a:spcBef>
              <a:spcAft>
                <a:spcPts val="0"/>
              </a:spcAft>
              <a:buNone/>
            </a:pPr>
            <a:r>
              <a:t/>
            </a:r>
            <a:endParaRPr sz="2000">
              <a:solidFill>
                <a:schemeClr val="dk1"/>
              </a:solidFill>
              <a:latin typeface="Roboto Mono Medium"/>
              <a:ea typeface="Roboto Mono Medium"/>
              <a:cs typeface="Roboto Mono Medium"/>
              <a:sym typeface="Roboto Mono Medium"/>
            </a:endParaRPr>
          </a:p>
          <a:p>
            <a:pPr indent="0" lvl="0" marL="0" rtl="0" algn="l">
              <a:lnSpc>
                <a:spcPct val="90000"/>
              </a:lnSpc>
              <a:spcBef>
                <a:spcPts val="375"/>
              </a:spcBef>
              <a:spcAft>
                <a:spcPts val="0"/>
              </a:spcAft>
              <a:buNone/>
            </a:pPr>
            <a:r>
              <a:rPr lang="en" sz="2000">
                <a:solidFill>
                  <a:schemeClr val="dk1"/>
                </a:solidFill>
                <a:latin typeface="Roboto Mono Medium"/>
                <a:ea typeface="Roboto Mono Medium"/>
                <a:cs typeface="Roboto Mono Medium"/>
                <a:sym typeface="Roboto Mono Medium"/>
              </a:rPr>
              <a:t>num = random.random()	</a:t>
            </a:r>
            <a:endParaRPr sz="2000">
              <a:solidFill>
                <a:schemeClr val="dk1"/>
              </a:solidFill>
              <a:latin typeface="Roboto Mono Medium"/>
              <a:ea typeface="Roboto Mono Medium"/>
              <a:cs typeface="Roboto Mono Medium"/>
              <a:sym typeface="Roboto Mono Medium"/>
            </a:endParaRPr>
          </a:p>
          <a:p>
            <a:pPr indent="0" lvl="0" marL="0" rtl="0" algn="l">
              <a:lnSpc>
                <a:spcPct val="90000"/>
              </a:lnSpc>
              <a:spcBef>
                <a:spcPts val="375"/>
              </a:spcBef>
              <a:spcAft>
                <a:spcPts val="0"/>
              </a:spcAft>
              <a:buNone/>
            </a:pPr>
            <a:r>
              <a:rPr lang="en" sz="2000">
                <a:solidFill>
                  <a:schemeClr val="dk1"/>
                </a:solidFill>
                <a:latin typeface="Roboto Mono Medium"/>
                <a:ea typeface="Roboto Mono Medium"/>
                <a:cs typeface="Roboto Mono Medium"/>
                <a:sym typeface="Roboto Mono Medium"/>
              </a:rPr>
              <a:t># generates a float between 0 and 1</a:t>
            </a:r>
            <a:endParaRPr sz="2000">
              <a:solidFill>
                <a:schemeClr val="dk1"/>
              </a:solidFill>
              <a:latin typeface="Roboto Mono Medium"/>
              <a:ea typeface="Roboto Mono Medium"/>
              <a:cs typeface="Roboto Mono Medium"/>
              <a:sym typeface="Roboto Mono Medium"/>
            </a:endParaRPr>
          </a:p>
          <a:p>
            <a:pPr indent="0" lvl="0" marL="0" rtl="0" algn="l">
              <a:lnSpc>
                <a:spcPct val="90000"/>
              </a:lnSpc>
              <a:spcBef>
                <a:spcPts val="375"/>
              </a:spcBef>
              <a:spcAft>
                <a:spcPts val="0"/>
              </a:spcAft>
              <a:buNone/>
            </a:pPr>
            <a:r>
              <a:t/>
            </a:r>
            <a:endParaRPr sz="2000">
              <a:solidFill>
                <a:schemeClr val="dk1"/>
              </a:solidFill>
              <a:latin typeface="Roboto Mono Medium"/>
              <a:ea typeface="Roboto Mono Medium"/>
              <a:cs typeface="Roboto Mono Medium"/>
              <a:sym typeface="Roboto Mono Medium"/>
            </a:endParaRPr>
          </a:p>
          <a:p>
            <a:pPr indent="0" lvl="0" marL="0" rtl="0" algn="l">
              <a:lnSpc>
                <a:spcPct val="90000"/>
              </a:lnSpc>
              <a:spcBef>
                <a:spcPts val="1200"/>
              </a:spcBef>
              <a:spcAft>
                <a:spcPts val="0"/>
              </a:spcAft>
              <a:buNone/>
            </a:pPr>
            <a:r>
              <a:rPr lang="en" sz="2000">
                <a:solidFill>
                  <a:schemeClr val="dk1"/>
                </a:solidFill>
                <a:latin typeface="Roboto Mono Medium"/>
                <a:ea typeface="Roboto Mono Medium"/>
                <a:cs typeface="Roboto Mono Medium"/>
                <a:sym typeface="Roboto Mono Medium"/>
              </a:rPr>
              <a:t>num = random.uniform(1,10)	 </a:t>
            </a:r>
            <a:endParaRPr sz="2000">
              <a:solidFill>
                <a:schemeClr val="dk1"/>
              </a:solidFill>
              <a:latin typeface="Roboto Mono Medium"/>
              <a:ea typeface="Roboto Mono Medium"/>
              <a:cs typeface="Roboto Mono Medium"/>
              <a:sym typeface="Roboto Mono Medium"/>
            </a:endParaRPr>
          </a:p>
          <a:p>
            <a:pPr indent="0" lvl="0" marL="0" rtl="0" algn="l">
              <a:lnSpc>
                <a:spcPct val="90000"/>
              </a:lnSpc>
              <a:spcBef>
                <a:spcPts val="1200"/>
              </a:spcBef>
              <a:spcAft>
                <a:spcPts val="1200"/>
              </a:spcAft>
              <a:buNone/>
            </a:pPr>
            <a:r>
              <a:rPr lang="en" sz="2000">
                <a:solidFill>
                  <a:schemeClr val="dk1"/>
                </a:solidFill>
                <a:latin typeface="Roboto Mono Medium"/>
                <a:ea typeface="Roboto Mono Medium"/>
                <a:cs typeface="Roboto Mono Medium"/>
                <a:sym typeface="Roboto Mono Medium"/>
              </a:rPr>
              <a:t># generates a float between 1 and 10</a:t>
            </a:r>
            <a:endParaRPr sz="2000">
              <a:solidFill>
                <a:schemeClr val="dk1"/>
              </a:solidFill>
              <a:latin typeface="Roboto Mono Medium"/>
              <a:ea typeface="Roboto Mono Medium"/>
              <a:cs typeface="Roboto Mono Medium"/>
              <a:sym typeface="Roboto Mono Medium"/>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0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Seeding the random number generator</a:t>
            </a:r>
            <a:endParaRPr/>
          </a:p>
        </p:txBody>
      </p:sp>
      <p:sp>
        <p:nvSpPr>
          <p:cNvPr id="704" name="Google Shape;704;p10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100"/>
              <a:buChar char="●"/>
            </a:pPr>
            <a:r>
              <a:rPr lang="en" sz="2100">
                <a:solidFill>
                  <a:schemeClr val="dk1"/>
                </a:solidFill>
                <a:latin typeface="Calibri"/>
                <a:ea typeface="Calibri"/>
                <a:cs typeface="Calibri"/>
                <a:sym typeface="Calibri"/>
              </a:rPr>
              <a:t>As we mentioned in an earlier class, the computer does not have the ability to generate a truly random #</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Char char="●"/>
            </a:pPr>
            <a:r>
              <a:rPr lang="en" sz="2100">
                <a:solidFill>
                  <a:schemeClr val="dk1"/>
                </a:solidFill>
                <a:latin typeface="Calibri"/>
                <a:ea typeface="Calibri"/>
                <a:cs typeface="Calibri"/>
                <a:sym typeface="Calibri"/>
              </a:rPr>
              <a:t>It uses a series of complicated mathematical formulas that are based on a known value (usually the system clock)</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0"/>
              </a:spcAft>
              <a:buSzPts val="1400"/>
              <a:buChar char="●"/>
            </a:pPr>
            <a:r>
              <a:rPr lang="en" sz="2100">
                <a:solidFill>
                  <a:schemeClr val="dk1"/>
                </a:solidFill>
                <a:latin typeface="Calibri"/>
                <a:ea typeface="Calibri"/>
                <a:cs typeface="Calibri"/>
                <a:sym typeface="Calibri"/>
              </a:rPr>
              <a:t>The seed function in the random module allows you to specify the "seed" value for the random #'s that the various random number functions generate</a:t>
            </a:r>
            <a:endParaRPr sz="2100">
              <a:solidFill>
                <a:schemeClr val="dk1"/>
              </a:solidFill>
              <a:latin typeface="Calibri"/>
              <a:ea typeface="Calibri"/>
              <a:cs typeface="Calibri"/>
              <a:sym typeface="Calibri"/>
            </a:endParaRPr>
          </a:p>
          <a:p>
            <a:pPr indent="-127000" lvl="0" marL="171450" rtl="0" algn="l">
              <a:lnSpc>
                <a:spcPct val="90000"/>
              </a:lnSpc>
              <a:spcBef>
                <a:spcPts val="750"/>
              </a:spcBef>
              <a:spcAft>
                <a:spcPts val="1200"/>
              </a:spcAft>
              <a:buSzPts val="1400"/>
              <a:buChar char="●"/>
            </a:pPr>
            <a:r>
              <a:rPr lang="en" sz="2100">
                <a:solidFill>
                  <a:schemeClr val="dk1"/>
                </a:solidFill>
                <a:latin typeface="Calibri"/>
                <a:ea typeface="Calibri"/>
                <a:cs typeface="Calibri"/>
                <a:sym typeface="Calibri"/>
              </a:rPr>
              <a:t>You can seed the random # generator with whatever value you want – and you can even reproduce a random range this way!</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latin typeface="Calibri"/>
                <a:ea typeface="Calibri"/>
                <a:cs typeface="Calibri"/>
                <a:sym typeface="Calibri"/>
              </a:rPr>
              <a:t>Flow of Execution</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