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2"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Lst>
  <p:sldSz cy="6858000" cx="9144000"/>
  <p:notesSz cx="6858000" cy="9144000"/>
  <p:embeddedFontLst>
    <p:embeddedFont>
      <p:font typeface="Roboto Mono Medium"/>
      <p:regular r:id="rId33"/>
      <p:bold r:id="rId34"/>
      <p:italic r:id="rId35"/>
      <p:boldItalic r:id="rId3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font" Target="fonts/RobotoMonoMedium-regular.fntdata"/><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font" Target="fonts/RobotoMonoMedium-italic.fntdata"/><Relationship Id="rId12" Type="http://schemas.openxmlformats.org/officeDocument/2006/relationships/slide" Target="slides/slide7.xml"/><Relationship Id="rId34" Type="http://schemas.openxmlformats.org/officeDocument/2006/relationships/font" Target="fonts/RobotoMonoMedium-bold.fntdata"/><Relationship Id="rId15" Type="http://schemas.openxmlformats.org/officeDocument/2006/relationships/slide" Target="slides/slide10.xml"/><Relationship Id="rId14" Type="http://schemas.openxmlformats.org/officeDocument/2006/relationships/slide" Target="slides/slide9.xml"/><Relationship Id="rId36" Type="http://schemas.openxmlformats.org/officeDocument/2006/relationships/font" Target="fonts/RobotoMonoMedium-boldItalic.fntdata"/><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09"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88ce0f15d2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1" name="Google Shape;71;g288ce0f15d2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2" name="Google Shape;72;g288ce0f15d2_0_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88ce0f15d2_0_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g288ce0f15d2_0_5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g288ce0f15d2_0_5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88ce0f15d2_0_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7" name="Google Shape;137;g288ce0f15d2_0_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8" name="Google Shape;138;g288ce0f15d2_0_6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88ce0f15d2_0_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4" name="Google Shape;144;g288ce0f15d2_0_6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5" name="Google Shape;145;g288ce0f15d2_0_6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288ce0f15d2_0_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1" name="Google Shape;151;g288ce0f15d2_0_7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2" name="Google Shape;152;g288ce0f15d2_0_7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288ce0f15d2_0_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g288ce0f15d2_0_8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9" name="Google Shape;159;g288ce0f15d2_0_8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88ce0f15d2_0_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6" name="Google Shape;166;g288ce0f15d2_0_8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7" name="Google Shape;167;g288ce0f15d2_0_8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288ce0f15d2_0_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4" name="Google Shape;174;g288ce0f15d2_0_9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5" name="Google Shape;175;g288ce0f15d2_0_9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288ce0f15d2_0_10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g288ce0f15d2_0_10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2" name="Google Shape;182;g288ce0f15d2_0_10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288ce0f15d2_0_10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7" name="Google Shape;187;g288ce0f15d2_0_10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8" name="Google Shape;188;g288ce0f15d2_0_10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2" name="Shape 192"/>
        <p:cNvGrpSpPr/>
        <p:nvPr/>
      </p:nvGrpSpPr>
      <p:grpSpPr>
        <a:xfrm>
          <a:off x="0" y="0"/>
          <a:ext cx="0" cy="0"/>
          <a:chOff x="0" y="0"/>
          <a:chExt cx="0" cy="0"/>
        </a:xfrm>
      </p:grpSpPr>
      <p:sp>
        <p:nvSpPr>
          <p:cNvPr id="193" name="Google Shape;193;g288ce0f15d2_0_1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4" name="Google Shape;194;g288ce0f15d2_0_1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5" name="Google Shape;195;g288ce0f15d2_0_1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288ce0f15d2_0_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g288ce0f15d2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g288ce0f15d2_0_12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1" name="Google Shape;201;g288ce0f15d2_0_12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2" name="Google Shape;202;g288ce0f15d2_0_12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g288ce0f15d2_0_12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8" name="Google Shape;208;g288ce0f15d2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9" name="Google Shape;209;g288ce0f15d2_0_12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288ce0f15d2_0_1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g288ce0f15d2_0_13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6" name="Google Shape;216;g288ce0f15d2_0_13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0" name="Shape 220"/>
        <p:cNvGrpSpPr/>
        <p:nvPr/>
      </p:nvGrpSpPr>
      <p:grpSpPr>
        <a:xfrm>
          <a:off x="0" y="0"/>
          <a:ext cx="0" cy="0"/>
          <a:chOff x="0" y="0"/>
          <a:chExt cx="0" cy="0"/>
        </a:xfrm>
      </p:grpSpPr>
      <p:sp>
        <p:nvSpPr>
          <p:cNvPr id="221" name="Google Shape;221;g288ce0f15d2_0_1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2" name="Google Shape;222;g288ce0f15d2_0_13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3" name="Google Shape;223;g288ce0f15d2_0_13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g288ce0f15d2_0_1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9" name="Google Shape;229;g288ce0f15d2_0_14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0" name="Google Shape;230;g288ce0f15d2_0_14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88ce0f15d2_0_15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g288ce0f15d2_0_1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9" name="Shape 239"/>
        <p:cNvGrpSpPr/>
        <p:nvPr/>
      </p:nvGrpSpPr>
      <p:grpSpPr>
        <a:xfrm>
          <a:off x="0" y="0"/>
          <a:ext cx="0" cy="0"/>
          <a:chOff x="0" y="0"/>
          <a:chExt cx="0" cy="0"/>
        </a:xfrm>
      </p:grpSpPr>
      <p:sp>
        <p:nvSpPr>
          <p:cNvPr id="240" name="Google Shape;240;g288ce0f15d2_0_1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g288ce0f15d2_0_1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288ce0f15d2_0_16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g288ce0f15d2_0_1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88ce0f15d2_0_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3" name="Google Shape;83;g288ce0f15d2_0_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4" name="Google Shape;84;g288ce0f15d2_0_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 name="Shape 88"/>
        <p:cNvGrpSpPr/>
        <p:nvPr/>
      </p:nvGrpSpPr>
      <p:grpSpPr>
        <a:xfrm>
          <a:off x="0" y="0"/>
          <a:ext cx="0" cy="0"/>
          <a:chOff x="0" y="0"/>
          <a:chExt cx="0" cy="0"/>
        </a:xfrm>
      </p:grpSpPr>
      <p:sp>
        <p:nvSpPr>
          <p:cNvPr id="89" name="Google Shape;89;g288ce0f15d2_0_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0" name="Google Shape;90;g288ce0f15d2_0_1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1" name="Google Shape;91;g288ce0f15d2_0_17: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88ce0f15d2_0_2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g288ce0f15d2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8" name="Google Shape;98;g288ce0f15d2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88ce0f15d2_0_2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4" name="Google Shape;104;g288ce0f15d2_0_2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5" name="Google Shape;105;g288ce0f15d2_0_2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 name="Shape 109"/>
        <p:cNvGrpSpPr/>
        <p:nvPr/>
      </p:nvGrpSpPr>
      <p:grpSpPr>
        <a:xfrm>
          <a:off x="0" y="0"/>
          <a:ext cx="0" cy="0"/>
          <a:chOff x="0" y="0"/>
          <a:chExt cx="0" cy="0"/>
        </a:xfrm>
      </p:grpSpPr>
      <p:sp>
        <p:nvSpPr>
          <p:cNvPr id="110" name="Google Shape;110;g288ce0f15d2_0_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1" name="Google Shape;111;g288ce0f15d2_0_3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2" name="Google Shape;112;g288ce0f15d2_0_3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88ce0f15d2_0_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7" name="Google Shape;117;g288ce0f15d2_0_4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288ce0f15d2_0_4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88ce0f15d2_0_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3" name="Google Shape;123;g288ce0f15d2_0_5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4" name="Google Shape;124;g288ce0f15d2_0_5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992767"/>
            <a:ext cx="8520600" cy="27369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3778833"/>
            <a:ext cx="8520600" cy="10569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474833"/>
            <a:ext cx="8520600" cy="26181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4202967"/>
            <a:ext cx="8520600" cy="17343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0" name="Shape 50"/>
        <p:cNvGrpSpPr/>
        <p:nvPr/>
      </p:nvGrpSpPr>
      <p:grpSpPr>
        <a:xfrm>
          <a:off x="0" y="0"/>
          <a:ext cx="0" cy="0"/>
          <a:chOff x="0" y="0"/>
          <a:chExt cx="0" cy="0"/>
        </a:xfrm>
      </p:grpSpPr>
      <p:sp>
        <p:nvSpPr>
          <p:cNvPr id="51" name="Google Shape;51;p13"/>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2" name="Google Shape;52;p13"/>
          <p:cNvSpPr txBox="1"/>
          <p:nvPr>
            <p:ph idx="1" type="body"/>
          </p:nvPr>
        </p:nvSpPr>
        <p:spPr>
          <a:xfrm>
            <a:off x="623887" y="4589464"/>
            <a:ext cx="7886700" cy="1500300"/>
          </a:xfrm>
          <a:prstGeom prst="rect">
            <a:avLst/>
          </a:prstGeom>
          <a:noFill/>
          <a:ln>
            <a:noFill/>
          </a:ln>
        </p:spPr>
        <p:txBody>
          <a:bodyPr anchorCtr="0" anchor="t" bIns="45700" lIns="91425" spcFirstLastPara="1" rIns="91425" wrap="square" tIns="45700">
            <a:normAutofit/>
          </a:bodyPr>
          <a:lstStyle>
            <a:lvl1pPr indent="-228600" lvl="0" marL="457200" rtl="0" algn="l">
              <a:lnSpc>
                <a:spcPct val="90000"/>
              </a:lnSpc>
              <a:spcBef>
                <a:spcPts val="75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350"/>
              <a:buNone/>
              <a:defRPr sz="135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
        <p:nvSpPr>
          <p:cNvPr id="53" name="Google Shape;53;p13"/>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4" name="Google Shape;54;p13"/>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55" name="Google Shape;55;p13"/>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6" name="Shape 56"/>
        <p:cNvGrpSpPr/>
        <p:nvPr/>
      </p:nvGrpSpPr>
      <p:grpSpPr>
        <a:xfrm>
          <a:off x="0" y="0"/>
          <a:ext cx="0" cy="0"/>
          <a:chOff x="0" y="0"/>
          <a:chExt cx="0" cy="0"/>
        </a:xfrm>
      </p:grpSpPr>
      <p:sp>
        <p:nvSpPr>
          <p:cNvPr id="57" name="Google Shape;57;p1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58" name="Google Shape;58;p1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59" name="Google Shape;59;p14"/>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0" name="Google Shape;60;p14"/>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1" name="Google Shape;61;p14"/>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62" name="Shape 62"/>
        <p:cNvGrpSpPr/>
        <p:nvPr/>
      </p:nvGrpSpPr>
      <p:grpSpPr>
        <a:xfrm>
          <a:off x="0" y="0"/>
          <a:ext cx="0" cy="0"/>
          <a:chOff x="0" y="0"/>
          <a:chExt cx="0" cy="0"/>
        </a:xfrm>
      </p:grpSpPr>
      <p:sp>
        <p:nvSpPr>
          <p:cNvPr id="63" name="Google Shape;63;p1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lvl1pPr lvl="0" rtl="0" algn="l">
              <a:lnSpc>
                <a:spcPct val="90000"/>
              </a:lnSpc>
              <a:spcBef>
                <a:spcPts val="0"/>
              </a:spcBef>
              <a:spcAft>
                <a:spcPts val="0"/>
              </a:spcAft>
              <a:buClr>
                <a:schemeClr val="dk1"/>
              </a:buClr>
              <a:buSzPts val="1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4" name="Google Shape;64;p15"/>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65" name="Google Shape;65;p15"/>
          <p:cNvSpPr txBox="1"/>
          <p:nvPr>
            <p:ph idx="2" type="body"/>
          </p:nvPr>
        </p:nvSpPr>
        <p:spPr>
          <a:xfrm>
            <a:off x="4629150" y="1825625"/>
            <a:ext cx="3886200" cy="4351200"/>
          </a:xfrm>
          <a:prstGeom prst="rect">
            <a:avLst/>
          </a:prstGeom>
          <a:noFill/>
          <a:ln>
            <a:noFill/>
          </a:ln>
        </p:spPr>
        <p:txBody>
          <a:bodyPr anchorCtr="0" anchor="t" bIns="45700" lIns="91425" spcFirstLastPara="1" rIns="91425" wrap="square" tIns="45700">
            <a:normAutofit/>
          </a:bodyPr>
          <a:lstStyle>
            <a:lvl1pPr indent="-342900" lvl="0" marL="457200" rtl="0" algn="l">
              <a:lnSpc>
                <a:spcPct val="90000"/>
              </a:lnSpc>
              <a:spcBef>
                <a:spcPts val="750"/>
              </a:spcBef>
              <a:spcAft>
                <a:spcPts val="0"/>
              </a:spcAft>
              <a:buClr>
                <a:schemeClr val="dk1"/>
              </a:buClr>
              <a:buSzPts val="1800"/>
              <a:buChar char="●"/>
              <a:defRPr/>
            </a:lvl1pPr>
            <a:lvl2pPr indent="-342900" lvl="1" marL="914400" rtl="0" algn="l">
              <a:lnSpc>
                <a:spcPct val="90000"/>
              </a:lnSpc>
              <a:spcBef>
                <a:spcPts val="1200"/>
              </a:spcBef>
              <a:spcAft>
                <a:spcPts val="0"/>
              </a:spcAft>
              <a:buClr>
                <a:schemeClr val="dk1"/>
              </a:buClr>
              <a:buSzPts val="1800"/>
              <a:buChar char="○"/>
              <a:defRPr/>
            </a:lvl2pPr>
            <a:lvl3pPr indent="-342900" lvl="2" marL="1371600" rtl="0" algn="l">
              <a:lnSpc>
                <a:spcPct val="90000"/>
              </a:lnSpc>
              <a:spcBef>
                <a:spcPts val="1200"/>
              </a:spcBef>
              <a:spcAft>
                <a:spcPts val="0"/>
              </a:spcAft>
              <a:buClr>
                <a:schemeClr val="dk1"/>
              </a:buClr>
              <a:buSzPts val="1800"/>
              <a:buChar char="■"/>
              <a:defRPr/>
            </a:lvl3pPr>
            <a:lvl4pPr indent="-342900" lvl="3" marL="1828800" rtl="0" algn="l">
              <a:lnSpc>
                <a:spcPct val="90000"/>
              </a:lnSpc>
              <a:spcBef>
                <a:spcPts val="1200"/>
              </a:spcBef>
              <a:spcAft>
                <a:spcPts val="0"/>
              </a:spcAft>
              <a:buClr>
                <a:schemeClr val="dk1"/>
              </a:buClr>
              <a:buSzPts val="1800"/>
              <a:buChar char="●"/>
              <a:defRPr/>
            </a:lvl4pPr>
            <a:lvl5pPr indent="-342900" lvl="4" marL="2286000" rtl="0" algn="l">
              <a:lnSpc>
                <a:spcPct val="90000"/>
              </a:lnSpc>
              <a:spcBef>
                <a:spcPts val="1200"/>
              </a:spcBef>
              <a:spcAft>
                <a:spcPts val="0"/>
              </a:spcAft>
              <a:buClr>
                <a:schemeClr val="dk1"/>
              </a:buClr>
              <a:buSzPts val="1800"/>
              <a:buChar char="○"/>
              <a:defRPr/>
            </a:lvl5pPr>
            <a:lvl6pPr indent="-342900" lvl="5" marL="2743200" rtl="0" algn="l">
              <a:lnSpc>
                <a:spcPct val="90000"/>
              </a:lnSpc>
              <a:spcBef>
                <a:spcPts val="1200"/>
              </a:spcBef>
              <a:spcAft>
                <a:spcPts val="0"/>
              </a:spcAft>
              <a:buClr>
                <a:schemeClr val="dk1"/>
              </a:buClr>
              <a:buSzPts val="1800"/>
              <a:buChar char="■"/>
              <a:defRPr/>
            </a:lvl6pPr>
            <a:lvl7pPr indent="-342900" lvl="6" marL="3200400" rtl="0" algn="l">
              <a:lnSpc>
                <a:spcPct val="90000"/>
              </a:lnSpc>
              <a:spcBef>
                <a:spcPts val="1200"/>
              </a:spcBef>
              <a:spcAft>
                <a:spcPts val="0"/>
              </a:spcAft>
              <a:buClr>
                <a:schemeClr val="dk1"/>
              </a:buClr>
              <a:buSzPts val="1800"/>
              <a:buChar char="●"/>
              <a:defRPr/>
            </a:lvl7pPr>
            <a:lvl8pPr indent="-342900" lvl="7" marL="3657600" rtl="0" algn="l">
              <a:lnSpc>
                <a:spcPct val="90000"/>
              </a:lnSpc>
              <a:spcBef>
                <a:spcPts val="1200"/>
              </a:spcBef>
              <a:spcAft>
                <a:spcPts val="0"/>
              </a:spcAft>
              <a:buClr>
                <a:schemeClr val="dk1"/>
              </a:buClr>
              <a:buSzPts val="1800"/>
              <a:buChar char="○"/>
              <a:defRPr/>
            </a:lvl8pPr>
            <a:lvl9pPr indent="-342900" lvl="8" marL="4114800" rtl="0" algn="l">
              <a:lnSpc>
                <a:spcPct val="90000"/>
              </a:lnSpc>
              <a:spcBef>
                <a:spcPts val="1200"/>
              </a:spcBef>
              <a:spcAft>
                <a:spcPts val="1200"/>
              </a:spcAft>
              <a:buClr>
                <a:schemeClr val="dk1"/>
              </a:buClr>
              <a:buSzPts val="1800"/>
              <a:buChar char="■"/>
              <a:defRPr/>
            </a:lvl9pPr>
          </a:lstStyle>
          <a:p/>
        </p:txBody>
      </p:sp>
      <p:sp>
        <p:nvSpPr>
          <p:cNvPr id="66" name="Google Shape;66;p15"/>
          <p:cNvSpPr txBox="1"/>
          <p:nvPr>
            <p:ph idx="10" type="dt"/>
          </p:nvPr>
        </p:nvSpPr>
        <p:spPr>
          <a:xfrm>
            <a:off x="628650" y="6356351"/>
            <a:ext cx="2057400" cy="365100"/>
          </a:xfrm>
          <a:prstGeom prst="rect">
            <a:avLst/>
          </a:prstGeom>
          <a:noFill/>
          <a:ln>
            <a:noFill/>
          </a:ln>
        </p:spPr>
        <p:txBody>
          <a:bodyPr anchorCtr="0" anchor="ctr" bIns="45700" lIns="91425" spcFirstLastPara="1" rIns="91425" wrap="square" tIns="45700">
            <a:noAutofit/>
          </a:bodyPr>
          <a:lstStyle>
            <a:lvl1pPr lvl="0" rtl="0" algn="l">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7" name="Google Shape;67;p15"/>
          <p:cNvSpPr txBox="1"/>
          <p:nvPr>
            <p:ph idx="11" type="ftr"/>
          </p:nvPr>
        </p:nvSpPr>
        <p:spPr>
          <a:xfrm>
            <a:off x="3028950" y="6356351"/>
            <a:ext cx="3086100" cy="365100"/>
          </a:xfrm>
          <a:prstGeom prst="rect">
            <a:avLst/>
          </a:prstGeom>
          <a:noFill/>
          <a:ln>
            <a:noFill/>
          </a:ln>
        </p:spPr>
        <p:txBody>
          <a:bodyPr anchorCtr="0" anchor="ctr" bIns="45700" lIns="91425" spcFirstLastPara="1" rIns="91425" wrap="square" tIns="45700">
            <a:noAutofit/>
          </a:bodyPr>
          <a:lstStyle>
            <a:lvl1pPr lvl="0" rtl="0" algn="ctr">
              <a:spcBef>
                <a:spcPts val="0"/>
              </a:spcBef>
              <a:spcAft>
                <a:spcPts val="0"/>
              </a:spcAft>
              <a:buSzPts val="1400"/>
              <a:buNone/>
              <a:defRPr/>
            </a:lvl1pPr>
            <a:lvl2pPr lvl="1" rtl="0" algn="l">
              <a:spcBef>
                <a:spcPts val="0"/>
              </a:spcBef>
              <a:spcAft>
                <a:spcPts val="0"/>
              </a:spcAft>
              <a:buSzPts val="1400"/>
              <a:buNone/>
              <a:defRPr/>
            </a:lvl2pPr>
            <a:lvl3pPr lvl="2" rtl="0" algn="l">
              <a:spcBef>
                <a:spcPts val="0"/>
              </a:spcBef>
              <a:spcAft>
                <a:spcPts val="0"/>
              </a:spcAft>
              <a:buSzPts val="1400"/>
              <a:buNone/>
              <a:defRPr/>
            </a:lvl3pPr>
            <a:lvl4pPr lvl="3" rtl="0" algn="l">
              <a:spcBef>
                <a:spcPts val="0"/>
              </a:spcBef>
              <a:spcAft>
                <a:spcPts val="0"/>
              </a:spcAft>
              <a:buSzPts val="1400"/>
              <a:buNone/>
              <a:defRPr/>
            </a:lvl4pPr>
            <a:lvl5pPr lvl="4" rtl="0" algn="l">
              <a:spcBef>
                <a:spcPts val="0"/>
              </a:spcBef>
              <a:spcAft>
                <a:spcPts val="0"/>
              </a:spcAft>
              <a:buSzPts val="1400"/>
              <a:buNone/>
              <a:defRPr/>
            </a:lvl5pPr>
            <a:lvl6pPr lvl="5" rtl="0" algn="l">
              <a:spcBef>
                <a:spcPts val="0"/>
              </a:spcBef>
              <a:spcAft>
                <a:spcPts val="0"/>
              </a:spcAft>
              <a:buSzPts val="1400"/>
              <a:buNone/>
              <a:defRPr/>
            </a:lvl6pPr>
            <a:lvl7pPr lvl="6" rtl="0" algn="l">
              <a:spcBef>
                <a:spcPts val="0"/>
              </a:spcBef>
              <a:spcAft>
                <a:spcPts val="0"/>
              </a:spcAft>
              <a:buSzPts val="1400"/>
              <a:buNone/>
              <a:defRPr/>
            </a:lvl7pPr>
            <a:lvl8pPr lvl="7" rtl="0" algn="l">
              <a:spcBef>
                <a:spcPts val="0"/>
              </a:spcBef>
              <a:spcAft>
                <a:spcPts val="0"/>
              </a:spcAft>
              <a:buSzPts val="1400"/>
              <a:buNone/>
              <a:defRPr/>
            </a:lvl8pPr>
            <a:lvl9pPr lvl="8" rtl="0" algn="l">
              <a:spcBef>
                <a:spcPts val="0"/>
              </a:spcBef>
              <a:spcAft>
                <a:spcPts val="0"/>
              </a:spcAft>
              <a:buSzPts val="1400"/>
              <a:buNone/>
              <a:defRPr/>
            </a:lvl9pPr>
          </a:lstStyle>
          <a:p/>
        </p:txBody>
      </p:sp>
      <p:sp>
        <p:nvSpPr>
          <p:cNvPr id="68" name="Google Shape;68;p15"/>
          <p:cNvSpPr txBox="1"/>
          <p:nvPr>
            <p:ph idx="12" type="sldNum"/>
          </p:nvPr>
        </p:nvSpPr>
        <p:spPr>
          <a:xfrm>
            <a:off x="6457950" y="6356351"/>
            <a:ext cx="2057400" cy="365100"/>
          </a:xfrm>
          <a:prstGeom prst="rect">
            <a:avLst/>
          </a:prstGeom>
          <a:noFill/>
          <a:ln>
            <a:noFill/>
          </a:ln>
        </p:spPr>
        <p:txBody>
          <a:bodyPr anchorCtr="0" anchor="ctr" bIns="45700" lIns="91425" spcFirstLastPara="1" rIns="91425" wrap="square" tIns="45700">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867800"/>
            <a:ext cx="8520600" cy="11223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536633"/>
            <a:ext cx="8520600" cy="4555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536633"/>
            <a:ext cx="3999900" cy="4555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593367"/>
            <a:ext cx="8520600" cy="7635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740800"/>
            <a:ext cx="2808000" cy="1007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852800"/>
            <a:ext cx="2808000" cy="42393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600200"/>
            <a:ext cx="6367800" cy="54543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67"/>
            <a:ext cx="4572000" cy="68580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644233"/>
            <a:ext cx="4045200" cy="197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3737433"/>
            <a:ext cx="4045200" cy="16467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965433"/>
            <a:ext cx="3837000" cy="49269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5640767"/>
            <a:ext cx="5998800" cy="8067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6217622"/>
            <a:ext cx="548700" cy="5247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5" Type="http://schemas.openxmlformats.org/officeDocument/2006/relationships/theme" Target="../theme/theme1.xml"/><Relationship Id="rId14" Type="http://schemas.openxmlformats.org/officeDocument/2006/relationships/slideLayout" Target="../slideLayouts/slideLayout1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593367"/>
            <a:ext cx="8520600" cy="7635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536633"/>
            <a:ext cx="8520600" cy="4555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6217622"/>
            <a:ext cx="548700" cy="5247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4.xml"/><Relationship Id="rId3" Type="http://schemas.openxmlformats.org/officeDocument/2006/relationships/image" Target="../media/image1.gif"/></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15.xml"/><Relationship Id="rId3" Type="http://schemas.openxmlformats.org/officeDocument/2006/relationships/image" Target="../media/image3.jp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ph type="ctrTitle"/>
          </p:nvPr>
        </p:nvSpPr>
        <p:spPr>
          <a:xfrm>
            <a:off x="311708" y="744575"/>
            <a:ext cx="8520600" cy="20529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
              <a:t>Functions Continued</a:t>
            </a:r>
            <a:endParaRPr/>
          </a:p>
        </p:txBody>
      </p:sp>
      <p:sp>
        <p:nvSpPr>
          <p:cNvPr id="75" name="Google Shape;75;p16"/>
          <p:cNvSpPr txBox="1"/>
          <p:nvPr>
            <p:ph idx="1" type="subTitle"/>
          </p:nvPr>
        </p:nvSpPr>
        <p:spPr>
          <a:xfrm>
            <a:off x="4800600" y="6274514"/>
            <a:ext cx="4038600" cy="748500"/>
          </a:xfrm>
          <a:prstGeom prst="rect">
            <a:avLst/>
          </a:prstGeom>
          <a:noFill/>
          <a:ln>
            <a:noFill/>
          </a:ln>
        </p:spPr>
        <p:txBody>
          <a:bodyPr anchorCtr="0" anchor="t" bIns="45700" lIns="91425" spcFirstLastPara="1" rIns="91425" wrap="square" tIns="45700">
            <a:normAutofit fontScale="62500"/>
          </a:bodyPr>
          <a:lstStyle/>
          <a:p>
            <a:pPr indent="0" lvl="0" marL="0" rtl="0" algn="ctr">
              <a:lnSpc>
                <a:spcPct val="90000"/>
              </a:lnSpc>
              <a:spcBef>
                <a:spcPts val="0"/>
              </a:spcBef>
              <a:spcAft>
                <a:spcPts val="0"/>
              </a:spcAft>
              <a:buClr>
                <a:schemeClr val="dk1"/>
              </a:buClr>
              <a:buSzPct val="64285"/>
              <a:buNone/>
            </a:pPr>
            <a:r>
              <a:rPr lang="en"/>
              <a:t>Introduction to Programming - Python</a:t>
            </a:r>
            <a:endParaRPr/>
          </a:p>
          <a:p>
            <a:pPr indent="0" lvl="0" marL="0" rtl="0" algn="ctr">
              <a:lnSpc>
                <a:spcPct val="90000"/>
              </a:lnSpc>
              <a:spcBef>
                <a:spcPts val="750"/>
              </a:spcBef>
              <a:spcAft>
                <a:spcPts val="0"/>
              </a:spcAft>
              <a:buClr>
                <a:schemeClr val="dk1"/>
              </a:buClr>
              <a:buSzPct val="64285"/>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Returning other data types</a:t>
            </a:r>
            <a:endParaRPr/>
          </a:p>
        </p:txBody>
      </p:sp>
      <p:sp>
        <p:nvSpPr>
          <p:cNvPr id="134" name="Google Shape;134;p2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Functions can return any kind of  data type</a:t>
            </a:r>
            <a:endParaRPr/>
          </a:p>
          <a:p>
            <a:pPr indent="-120650" lvl="0" marL="171450" rtl="0" algn="l">
              <a:lnSpc>
                <a:spcPct val="90000"/>
              </a:lnSpc>
              <a:spcBef>
                <a:spcPts val="750"/>
              </a:spcBef>
              <a:spcAft>
                <a:spcPts val="0"/>
              </a:spcAft>
              <a:buClr>
                <a:schemeClr val="dk1"/>
              </a:buClr>
              <a:buSzPts val="1300"/>
              <a:buChar char="●"/>
            </a:pPr>
            <a:r>
              <a:rPr lang="en"/>
              <a:t>Example:</a:t>
            </a:r>
            <a:endParaRPr/>
          </a:p>
          <a:p>
            <a:pPr indent="-171450" lvl="1" marL="514350" rtl="0" algn="l">
              <a:lnSpc>
                <a:spcPct val="90000"/>
              </a:lnSpc>
              <a:spcBef>
                <a:spcPts val="375"/>
              </a:spcBef>
              <a:spcAft>
                <a:spcPts val="1200"/>
              </a:spcAft>
              <a:buClr>
                <a:schemeClr val="dk1"/>
              </a:buClr>
              <a:buSzPts val="1800"/>
              <a:buChar char="○"/>
            </a:pPr>
            <a:r>
              <a:rPr lang="en"/>
              <a:t>Write a program that gets the user’s full name and two distinct strings.  Combine those strings and return them to the calling program.</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Returning multiple values</a:t>
            </a:r>
            <a:endParaRPr/>
          </a:p>
        </p:txBody>
      </p:sp>
      <p:sp>
        <p:nvSpPr>
          <p:cNvPr id="141" name="Google Shape;141;p2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39700" lvl="0" marL="171450" rtl="0" algn="l">
              <a:lnSpc>
                <a:spcPct val="90000"/>
              </a:lnSpc>
              <a:spcBef>
                <a:spcPts val="0"/>
              </a:spcBef>
              <a:spcAft>
                <a:spcPts val="1200"/>
              </a:spcAft>
              <a:buClr>
                <a:schemeClr val="dk1"/>
              </a:buClr>
              <a:buSzPts val="1600"/>
              <a:buChar char="●"/>
            </a:pPr>
            <a:r>
              <a:rPr lang="en"/>
              <a:t>Functions can also return multiple values using the following syntax:</a:t>
            </a:r>
            <a:br>
              <a:rPr lang="en"/>
            </a:br>
            <a:br>
              <a:rPr lang="en"/>
            </a:br>
            <a:r>
              <a:rPr lang="en">
                <a:latin typeface="Roboto Mono Medium"/>
                <a:ea typeface="Roboto Mono Medium"/>
                <a:cs typeface="Roboto Mono Medium"/>
                <a:sym typeface="Roboto Mono Medium"/>
              </a:rPr>
              <a:t>def testfunction():</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x = 5</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y = 10</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return x, y</a:t>
            </a:r>
            <a:br>
              <a:rPr lang="en">
                <a:latin typeface="Roboto Mono Medium"/>
                <a:ea typeface="Roboto Mono Medium"/>
                <a:cs typeface="Roboto Mono Medium"/>
                <a:sym typeface="Roboto Mono Medium"/>
              </a:rPr>
            </a:br>
            <a:br>
              <a:rPr lang="en">
                <a:latin typeface="Roboto Mono Medium"/>
                <a:ea typeface="Roboto Mono Medium"/>
                <a:cs typeface="Roboto Mono Medium"/>
                <a:sym typeface="Roboto Mono Medium"/>
              </a:rPr>
            </a:b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p, q = testfunction()</a:t>
            </a:r>
            <a:endParaRPr>
              <a:latin typeface="Roboto Mono Medium"/>
              <a:ea typeface="Roboto Mono Medium"/>
              <a:cs typeface="Roboto Mono Medium"/>
              <a:sym typeface="Roboto Mono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7"/>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Feet to Inches</a:t>
            </a:r>
            <a:endParaRPr/>
          </a:p>
        </p:txBody>
      </p:sp>
      <p:sp>
        <p:nvSpPr>
          <p:cNvPr id="148" name="Google Shape;148;p27"/>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Write a function that converts feet to inches.  It should accept a number of feet as an argument and return the equivalent number of inches.</a:t>
            </a:r>
            <a:endParaRPr/>
          </a:p>
          <a:p>
            <a:pPr indent="-120650" lvl="0" marL="171450" rtl="0" algn="l">
              <a:lnSpc>
                <a:spcPct val="90000"/>
              </a:lnSpc>
              <a:spcBef>
                <a:spcPts val="750"/>
              </a:spcBef>
              <a:spcAft>
                <a:spcPts val="1200"/>
              </a:spcAft>
              <a:buClr>
                <a:schemeClr val="dk1"/>
              </a:buClr>
              <a:buSzPts val="1300"/>
              <a:buChar char="●"/>
            </a:pPr>
            <a:r>
              <a:rPr lang="en"/>
              <a:t>Create a second function that converts inches to feet and returns the result.</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3" name="Shape 153"/>
        <p:cNvGrpSpPr/>
        <p:nvPr/>
      </p:nvGrpSpPr>
      <p:grpSpPr>
        <a:xfrm>
          <a:off x="0" y="0"/>
          <a:ext cx="0" cy="0"/>
          <a:chOff x="0" y="0"/>
          <a:chExt cx="0" cy="0"/>
        </a:xfrm>
      </p:grpSpPr>
      <p:sp>
        <p:nvSpPr>
          <p:cNvPr id="154" name="Google Shape;154;p2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Combined Age</a:t>
            </a:r>
            <a:endParaRPr/>
          </a:p>
        </p:txBody>
      </p:sp>
      <p:sp>
        <p:nvSpPr>
          <p:cNvPr id="155" name="Google Shape;155;p28"/>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1200"/>
              </a:spcAft>
              <a:buClr>
                <a:schemeClr val="dk1"/>
              </a:buClr>
              <a:buSzPts val="1400"/>
              <a:buChar char="●"/>
            </a:pPr>
            <a:r>
              <a:rPr lang="en"/>
              <a:t>Write a function that takes two age values as integers, adds them up and returns the result as an integer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p2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Distance Formula</a:t>
            </a:r>
            <a:endParaRPr/>
          </a:p>
        </p:txBody>
      </p:sp>
      <p:sp>
        <p:nvSpPr>
          <p:cNvPr id="162" name="Google Shape;162;p29"/>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Write a program that asks the user to enter a point on a 2D plane (i.e. enter X &amp; Y)</a:t>
            </a:r>
            <a:endParaRPr/>
          </a:p>
          <a:p>
            <a:pPr indent="-120650" lvl="0" marL="171450" rtl="0" algn="l">
              <a:lnSpc>
                <a:spcPct val="90000"/>
              </a:lnSpc>
              <a:spcBef>
                <a:spcPts val="750"/>
              </a:spcBef>
              <a:spcAft>
                <a:spcPts val="0"/>
              </a:spcAft>
              <a:buClr>
                <a:schemeClr val="dk1"/>
              </a:buClr>
              <a:buSzPts val="1300"/>
              <a:buChar char="●"/>
            </a:pPr>
            <a:r>
              <a:rPr lang="en"/>
              <a:t>Compute the distance between that point and the origin of the plane (0,0)</a:t>
            </a:r>
            <a:endParaRPr/>
          </a:p>
          <a:p>
            <a:pPr indent="-120650" lvl="0" marL="171450" rtl="0" algn="l">
              <a:lnSpc>
                <a:spcPct val="90000"/>
              </a:lnSpc>
              <a:spcBef>
                <a:spcPts val="750"/>
              </a:spcBef>
              <a:spcAft>
                <a:spcPts val="1200"/>
              </a:spcAft>
              <a:buClr>
                <a:schemeClr val="dk1"/>
              </a:buClr>
              <a:buSzPts val="1300"/>
              <a:buChar char="●"/>
            </a:pPr>
            <a:r>
              <a:rPr lang="en"/>
              <a:t>If the distance is &lt; 10, tell them they hit a bullseye.  If the distance is &gt;= 10, they missed!</a:t>
            </a:r>
            <a:endParaRPr/>
          </a:p>
        </p:txBody>
      </p:sp>
      <p:pic>
        <p:nvPicPr>
          <p:cNvPr descr="distance (1).gif" id="163" name="Google Shape;163;p29"/>
          <p:cNvPicPr preferRelativeResize="0"/>
          <p:nvPr>
            <p:ph idx="2" type="body"/>
          </p:nvPr>
        </p:nvPicPr>
        <p:blipFill rotWithShape="1">
          <a:blip r:embed="rId3">
            <a:alphaModFix/>
          </a:blip>
          <a:srcRect b="0" l="0" r="0" t="0"/>
          <a:stretch/>
        </p:blipFill>
        <p:spPr>
          <a:xfrm>
            <a:off x="5006650" y="1994708"/>
            <a:ext cx="3791100" cy="2938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Two Dice</a:t>
            </a:r>
            <a:endParaRPr/>
          </a:p>
        </p:txBody>
      </p:sp>
      <p:sp>
        <p:nvSpPr>
          <p:cNvPr id="170" name="Google Shape;170;p30"/>
          <p:cNvSpPr txBox="1"/>
          <p:nvPr>
            <p:ph idx="1" type="body"/>
          </p:nvPr>
        </p:nvSpPr>
        <p:spPr>
          <a:xfrm>
            <a:off x="628650" y="1825625"/>
            <a:ext cx="38862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Write a function that simulates the rolling of two dice</a:t>
            </a:r>
            <a:endParaRPr/>
          </a:p>
          <a:p>
            <a:pPr indent="-120650" lvl="0" marL="171450" rtl="0" algn="l">
              <a:lnSpc>
                <a:spcPct val="90000"/>
              </a:lnSpc>
              <a:spcBef>
                <a:spcPts val="750"/>
              </a:spcBef>
              <a:spcAft>
                <a:spcPts val="0"/>
              </a:spcAft>
              <a:buClr>
                <a:schemeClr val="dk1"/>
              </a:buClr>
              <a:buSzPts val="1300"/>
              <a:buChar char="●"/>
            </a:pPr>
            <a:r>
              <a:rPr lang="en"/>
              <a:t>The function should accept a size parameter (i.e. how many sides does each die have)</a:t>
            </a:r>
            <a:endParaRPr/>
          </a:p>
          <a:p>
            <a:pPr indent="-120650" lvl="0" marL="171450" rtl="0" algn="l">
              <a:lnSpc>
                <a:spcPct val="90000"/>
              </a:lnSpc>
              <a:spcBef>
                <a:spcPts val="750"/>
              </a:spcBef>
              <a:spcAft>
                <a:spcPts val="0"/>
              </a:spcAft>
              <a:buClr>
                <a:schemeClr val="dk1"/>
              </a:buClr>
              <a:buSzPts val="1300"/>
              <a:buChar char="●"/>
            </a:pPr>
            <a:r>
              <a:rPr lang="en"/>
              <a:t>The function should return two values which represent the result of each roll</a:t>
            </a:r>
            <a:endParaRPr/>
          </a:p>
          <a:p>
            <a:pPr indent="-120650" lvl="0" marL="171450" rtl="0" algn="l">
              <a:lnSpc>
                <a:spcPct val="90000"/>
              </a:lnSpc>
              <a:spcBef>
                <a:spcPts val="750"/>
              </a:spcBef>
              <a:spcAft>
                <a:spcPts val="0"/>
              </a:spcAft>
              <a:buClr>
                <a:schemeClr val="dk1"/>
              </a:buClr>
              <a:buSzPts val="1300"/>
              <a:buChar char="●"/>
            </a:pPr>
            <a:r>
              <a:rPr lang="en"/>
              <a:t>Extension:</a:t>
            </a:r>
            <a:endParaRPr/>
          </a:p>
          <a:p>
            <a:pPr indent="-171450" lvl="1" marL="514350" rtl="0" algn="l">
              <a:lnSpc>
                <a:spcPct val="90000"/>
              </a:lnSpc>
              <a:spcBef>
                <a:spcPts val="375"/>
              </a:spcBef>
              <a:spcAft>
                <a:spcPts val="0"/>
              </a:spcAft>
              <a:buClr>
                <a:schemeClr val="dk1"/>
              </a:buClr>
              <a:buSzPts val="1800"/>
              <a:buChar char="○"/>
            </a:pPr>
            <a:r>
              <a:rPr lang="en"/>
              <a:t>Make sure both numbers that you return are different (i.e. you can’t roll doubles or snake eyes)</a:t>
            </a:r>
            <a:endParaRPr/>
          </a:p>
          <a:p>
            <a:pPr indent="-171450" lvl="1" marL="514350" rtl="0" algn="l">
              <a:lnSpc>
                <a:spcPct val="90000"/>
              </a:lnSpc>
              <a:spcBef>
                <a:spcPts val="375"/>
              </a:spcBef>
              <a:spcAft>
                <a:spcPts val="1200"/>
              </a:spcAft>
              <a:buClr>
                <a:schemeClr val="dk1"/>
              </a:buClr>
              <a:buSzPts val="1800"/>
              <a:buChar char="○"/>
            </a:pPr>
            <a:r>
              <a:rPr lang="en"/>
              <a:t>Build in an argument that lets you specify whether you want to enforce the no doubles policy</a:t>
            </a:r>
            <a:endParaRPr/>
          </a:p>
        </p:txBody>
      </p:sp>
      <p:pic>
        <p:nvPicPr>
          <p:cNvPr descr="dice.jpg" id="171" name="Google Shape;171;p30"/>
          <p:cNvPicPr preferRelativeResize="0"/>
          <p:nvPr>
            <p:ph idx="2" type="body"/>
          </p:nvPr>
        </p:nvPicPr>
        <p:blipFill rotWithShape="1">
          <a:blip r:embed="rId3">
            <a:alphaModFix/>
          </a:blip>
          <a:srcRect b="0" l="0" r="0" t="0"/>
          <a:stretch/>
        </p:blipFill>
        <p:spPr>
          <a:xfrm>
            <a:off x="4787750" y="2084912"/>
            <a:ext cx="3886200" cy="30489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 Test Average and Grade</a:t>
            </a:r>
            <a:endParaRPr/>
          </a:p>
        </p:txBody>
      </p:sp>
      <p:sp>
        <p:nvSpPr>
          <p:cNvPr id="178" name="Google Shape;178;p3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Write a program that asks the user to enter in 5 test scores.  </a:t>
            </a:r>
            <a:endParaRPr/>
          </a:p>
          <a:p>
            <a:pPr indent="-120650" lvl="0" marL="171450" rtl="0" algn="l">
              <a:lnSpc>
                <a:spcPct val="90000"/>
              </a:lnSpc>
              <a:spcBef>
                <a:spcPts val="750"/>
              </a:spcBef>
              <a:spcAft>
                <a:spcPts val="0"/>
              </a:spcAft>
              <a:buClr>
                <a:schemeClr val="dk1"/>
              </a:buClr>
              <a:buSzPts val="1300"/>
              <a:buChar char="●"/>
            </a:pPr>
            <a:r>
              <a:rPr lang="en"/>
              <a:t>Write a function called “determine_grade” that accepts a test score as an argument and returns the letter grade</a:t>
            </a:r>
            <a:endParaRPr/>
          </a:p>
          <a:p>
            <a:pPr indent="-120650" lvl="0" marL="171450" rtl="0" algn="l">
              <a:lnSpc>
                <a:spcPct val="90000"/>
              </a:lnSpc>
              <a:spcBef>
                <a:spcPts val="750"/>
              </a:spcBef>
              <a:spcAft>
                <a:spcPts val="0"/>
              </a:spcAft>
              <a:buClr>
                <a:schemeClr val="dk1"/>
              </a:buClr>
              <a:buSzPts val="1300"/>
              <a:buChar char="●"/>
            </a:pPr>
            <a:r>
              <a:rPr lang="en"/>
              <a:t>Write a function called “calc_average” that accepts five test scores as arguments and returns the score average and the letter grade of the average score</a:t>
            </a:r>
            <a:endParaRPr/>
          </a:p>
          <a:p>
            <a:pPr indent="-120650" lvl="0" marL="171450" rtl="0" algn="l">
              <a:lnSpc>
                <a:spcPct val="90000"/>
              </a:lnSpc>
              <a:spcBef>
                <a:spcPts val="750"/>
              </a:spcBef>
              <a:spcAft>
                <a:spcPts val="1200"/>
              </a:spcAft>
              <a:buClr>
                <a:schemeClr val="dk1"/>
              </a:buClr>
              <a:buSzPts val="1300"/>
              <a:buChar char="●"/>
            </a:pPr>
            <a:r>
              <a:rPr lang="en"/>
              <a:t>Extension: have your function accept a potentially unlimited number of test scores (use the “*” prefix to have your function accept a variable number of arguments)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3" name="Shape 183"/>
        <p:cNvGrpSpPr/>
        <p:nvPr/>
      </p:nvGrpSpPr>
      <p:grpSpPr>
        <a:xfrm>
          <a:off x="0" y="0"/>
          <a:ext cx="0" cy="0"/>
          <a:chOff x="0" y="0"/>
          <a:chExt cx="0" cy="0"/>
        </a:xfrm>
      </p:grpSpPr>
      <p:sp>
        <p:nvSpPr>
          <p:cNvPr id="184" name="Google Shape;184;p32"/>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t>Python </a:t>
            </a:r>
            <a:r>
              <a:rPr lang="en"/>
              <a:t>Modules</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33"/>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Modules</a:t>
            </a:r>
            <a:endParaRPr/>
          </a:p>
        </p:txBody>
      </p:sp>
      <p:sp>
        <p:nvSpPr>
          <p:cNvPr id="191" name="Google Shape;191;p33"/>
          <p:cNvSpPr txBox="1"/>
          <p:nvPr>
            <p:ph idx="1" type="body"/>
          </p:nvPr>
        </p:nvSpPr>
        <p:spPr>
          <a:xfrm>
            <a:off x="628650" y="1825632"/>
            <a:ext cx="7886700" cy="35991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400"/>
              <a:buChar char="●"/>
            </a:pPr>
            <a:r>
              <a:rPr lang="en"/>
              <a:t>All programming languages come pre-packaged with a  standard library of functions that are designed to make your job as a programmer easier</a:t>
            </a:r>
            <a:endParaRPr/>
          </a:p>
          <a:p>
            <a:pPr indent="-127000" lvl="0" marL="171450" rtl="0" algn="l">
              <a:lnSpc>
                <a:spcPct val="90000"/>
              </a:lnSpc>
              <a:spcBef>
                <a:spcPts val="750"/>
              </a:spcBef>
              <a:spcAft>
                <a:spcPts val="0"/>
              </a:spcAft>
              <a:buClr>
                <a:schemeClr val="dk1"/>
              </a:buClr>
              <a:buSzPts val="1400"/>
              <a:buChar char="●"/>
            </a:pPr>
            <a:r>
              <a:rPr lang="en"/>
              <a:t>Some of these functions are built right into the “core” of Python (print, input, range, etc)</a:t>
            </a:r>
            <a:endParaRPr/>
          </a:p>
          <a:p>
            <a:pPr indent="-127000" lvl="0" marL="171450" rtl="0" algn="l">
              <a:lnSpc>
                <a:spcPct val="90000"/>
              </a:lnSpc>
              <a:spcBef>
                <a:spcPts val="750"/>
              </a:spcBef>
              <a:spcAft>
                <a:spcPts val="0"/>
              </a:spcAft>
              <a:buClr>
                <a:schemeClr val="dk1"/>
              </a:buClr>
              <a:buSzPts val="1400"/>
              <a:buChar char="●"/>
            </a:pPr>
            <a:r>
              <a:rPr lang="en"/>
              <a:t>Other more specialized functions are stored in a series of files called “modules” that Python can access upon request by using the “import” statement</a:t>
            </a:r>
            <a:endParaRPr/>
          </a:p>
          <a:p>
            <a:pPr indent="-171450" lvl="1" marL="514350" rtl="0" algn="l">
              <a:lnSpc>
                <a:spcPct val="90000"/>
              </a:lnSpc>
              <a:spcBef>
                <a:spcPts val="375"/>
              </a:spcBef>
              <a:spcAft>
                <a:spcPts val="0"/>
              </a:spcAft>
              <a:buClr>
                <a:schemeClr val="dk1"/>
              </a:buClr>
              <a:buSzPts val="1800"/>
              <a:buChar char="○"/>
            </a:pPr>
            <a:r>
              <a:rPr lang="en"/>
              <a:t>import random</a:t>
            </a:r>
            <a:endParaRPr/>
          </a:p>
          <a:p>
            <a:pPr indent="-171450" lvl="1" marL="514350" rtl="0" algn="l">
              <a:lnSpc>
                <a:spcPct val="90000"/>
              </a:lnSpc>
              <a:spcBef>
                <a:spcPts val="375"/>
              </a:spcBef>
              <a:spcAft>
                <a:spcPts val="1200"/>
              </a:spcAft>
              <a:buClr>
                <a:schemeClr val="dk1"/>
              </a:buClr>
              <a:buSzPts val="1800"/>
              <a:buChar char="○"/>
            </a:pPr>
            <a:r>
              <a:rPr lang="en"/>
              <a:t>import time </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6" name="Shape 196"/>
        <p:cNvGrpSpPr/>
        <p:nvPr/>
      </p:nvGrpSpPr>
      <p:grpSpPr>
        <a:xfrm>
          <a:off x="0" y="0"/>
          <a:ext cx="0" cy="0"/>
          <a:chOff x="0" y="0"/>
          <a:chExt cx="0" cy="0"/>
        </a:xfrm>
      </p:grpSpPr>
      <p:sp>
        <p:nvSpPr>
          <p:cNvPr id="197" name="Google Shape;197;p3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Continued:  </a:t>
            </a:r>
            <a:r>
              <a:rPr lang="en"/>
              <a:t>Modules</a:t>
            </a:r>
            <a:endParaRPr/>
          </a:p>
        </p:txBody>
      </p:sp>
      <p:sp>
        <p:nvSpPr>
          <p:cNvPr id="198" name="Google Shape;198;p3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33350" lvl="0" marL="171450" rtl="0" algn="l">
              <a:lnSpc>
                <a:spcPct val="90000"/>
              </a:lnSpc>
              <a:spcBef>
                <a:spcPts val="0"/>
              </a:spcBef>
              <a:spcAft>
                <a:spcPts val="0"/>
              </a:spcAft>
              <a:buClr>
                <a:schemeClr val="dk1"/>
              </a:buClr>
              <a:buSzPts val="1500"/>
              <a:buChar char="●"/>
            </a:pPr>
            <a:r>
              <a:rPr lang="en"/>
              <a:t>On a Mac you can see these files here:</a:t>
            </a:r>
            <a:endParaRPr/>
          </a:p>
          <a:p>
            <a:pPr indent="-171450" lvl="1" marL="514350" rtl="0" algn="l">
              <a:lnSpc>
                <a:spcPct val="90000"/>
              </a:lnSpc>
              <a:spcBef>
                <a:spcPts val="375"/>
              </a:spcBef>
              <a:spcAft>
                <a:spcPts val="0"/>
              </a:spcAft>
              <a:buClr>
                <a:schemeClr val="dk1"/>
              </a:buClr>
              <a:buSzPts val="1800"/>
              <a:buChar char="○"/>
            </a:pPr>
            <a:r>
              <a:rPr lang="en"/>
              <a:t>/Library/Frameworks/Python.framework/Versions/Current/lib/python3.9/</a:t>
            </a:r>
            <a:endParaRPr/>
          </a:p>
          <a:p>
            <a:pPr indent="-133350" lvl="0" marL="171450" rtl="0" algn="l">
              <a:lnSpc>
                <a:spcPct val="90000"/>
              </a:lnSpc>
              <a:spcBef>
                <a:spcPts val="750"/>
              </a:spcBef>
              <a:spcAft>
                <a:spcPts val="0"/>
              </a:spcAft>
              <a:buClr>
                <a:schemeClr val="dk1"/>
              </a:buClr>
              <a:buSzPts val="1500"/>
              <a:buChar char="●"/>
            </a:pPr>
            <a:r>
              <a:rPr lang="en"/>
              <a:t>To see information about a module, you can do the following in IDLE:</a:t>
            </a:r>
            <a:endParaRPr/>
          </a:p>
          <a:p>
            <a:pPr indent="-171450" lvl="1" marL="514350" rtl="0" algn="l">
              <a:lnSpc>
                <a:spcPct val="90000"/>
              </a:lnSpc>
              <a:spcBef>
                <a:spcPts val="375"/>
              </a:spcBef>
              <a:spcAft>
                <a:spcPts val="0"/>
              </a:spcAft>
              <a:buClr>
                <a:schemeClr val="dk1"/>
              </a:buClr>
              <a:buSzPts val="1800"/>
              <a:buChar char="○"/>
            </a:pPr>
            <a:r>
              <a:rPr lang="en"/>
              <a:t>import modulename</a:t>
            </a:r>
            <a:endParaRPr/>
          </a:p>
          <a:p>
            <a:pPr indent="-171450" lvl="1" marL="514350" rtl="0" algn="l">
              <a:lnSpc>
                <a:spcPct val="90000"/>
              </a:lnSpc>
              <a:spcBef>
                <a:spcPts val="375"/>
              </a:spcBef>
              <a:spcAft>
                <a:spcPts val="1200"/>
              </a:spcAft>
              <a:buClr>
                <a:schemeClr val="dk1"/>
              </a:buClr>
              <a:buSzPts val="1800"/>
              <a:buChar char="○"/>
            </a:pPr>
            <a:r>
              <a:rPr lang="en"/>
              <a:t>help(modulename)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t>Homework Questions?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More on </a:t>
            </a:r>
            <a:r>
              <a:rPr lang="en"/>
              <a:t>Modules</a:t>
            </a:r>
            <a:endParaRPr/>
          </a:p>
        </p:txBody>
      </p:sp>
      <p:sp>
        <p:nvSpPr>
          <p:cNvPr id="205" name="Google Shape;205;p3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400"/>
              <a:buChar char="●"/>
            </a:pPr>
            <a:r>
              <a:rPr lang="en"/>
              <a:t>The import statement tells Python to load the functions that exist within a specific module into memory and make them available in your code</a:t>
            </a:r>
            <a:endParaRPr/>
          </a:p>
          <a:p>
            <a:pPr indent="-127000" lvl="0" marL="171450" rtl="0" algn="l">
              <a:lnSpc>
                <a:spcPct val="90000"/>
              </a:lnSpc>
              <a:spcBef>
                <a:spcPts val="750"/>
              </a:spcBef>
              <a:spcAft>
                <a:spcPts val="0"/>
              </a:spcAft>
              <a:buClr>
                <a:schemeClr val="dk1"/>
              </a:buClr>
              <a:buSzPts val="1400"/>
              <a:buChar char="●"/>
            </a:pPr>
            <a:r>
              <a:rPr lang="en"/>
              <a:t>Because you don’t see the inner workings of a function inside a module we sometimes call them “black boxes”</a:t>
            </a:r>
            <a:endParaRPr/>
          </a:p>
          <a:p>
            <a:pPr indent="-127000" lvl="0" marL="171450" rtl="0" algn="l">
              <a:lnSpc>
                <a:spcPct val="90000"/>
              </a:lnSpc>
              <a:spcBef>
                <a:spcPts val="750"/>
              </a:spcBef>
              <a:spcAft>
                <a:spcPts val="1200"/>
              </a:spcAft>
              <a:buClr>
                <a:schemeClr val="dk1"/>
              </a:buClr>
              <a:buSzPts val="1400"/>
              <a:buChar char="●"/>
            </a:pPr>
            <a:r>
              <a:rPr lang="en"/>
              <a:t>A “black box” describes a mechanism that accepts input, performs an operation that can’t be seen using that input, and produces some kind of output</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6"/>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Functions in modules</a:t>
            </a:r>
            <a:endParaRPr/>
          </a:p>
        </p:txBody>
      </p:sp>
      <p:sp>
        <p:nvSpPr>
          <p:cNvPr id="212" name="Google Shape;212;p36"/>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We call functions that exist within a module by using “dot notation” to tell Python to run a function that exists in that module</a:t>
            </a:r>
            <a:endParaRPr/>
          </a:p>
          <a:p>
            <a:pPr indent="-120650" lvl="0" marL="171450" rtl="0" algn="l">
              <a:lnSpc>
                <a:spcPct val="90000"/>
              </a:lnSpc>
              <a:spcBef>
                <a:spcPts val="750"/>
              </a:spcBef>
              <a:spcAft>
                <a:spcPts val="0"/>
              </a:spcAft>
              <a:buClr>
                <a:schemeClr val="dk1"/>
              </a:buClr>
              <a:buSzPts val="1300"/>
              <a:buChar char="●"/>
            </a:pPr>
            <a:r>
              <a:rPr lang="en"/>
              <a:t>Example:</a:t>
            </a:r>
            <a:endParaRPr/>
          </a:p>
          <a:p>
            <a:pPr indent="-171450" lvl="1" marL="514350" rtl="0" algn="l">
              <a:lnSpc>
                <a:spcPct val="90000"/>
              </a:lnSpc>
              <a:spcBef>
                <a:spcPts val="375"/>
              </a:spcBef>
              <a:spcAft>
                <a:spcPts val="0"/>
              </a:spcAft>
              <a:buClr>
                <a:schemeClr val="dk1"/>
              </a:buClr>
              <a:buSzPts val="1800"/>
              <a:buChar char="○"/>
            </a:pPr>
            <a:r>
              <a:rPr lang="en"/>
              <a:t>num = random.randint(1,5)</a:t>
            </a:r>
            <a:endParaRPr/>
          </a:p>
          <a:p>
            <a:pPr indent="-171450" lvl="1" marL="514350" rtl="0" algn="l">
              <a:lnSpc>
                <a:spcPct val="90000"/>
              </a:lnSpc>
              <a:spcBef>
                <a:spcPts val="375"/>
              </a:spcBef>
              <a:spcAft>
                <a:spcPts val="1200"/>
              </a:spcAft>
              <a:buClr>
                <a:schemeClr val="dk1"/>
              </a:buClr>
              <a:buSzPts val="1800"/>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37"/>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Listing functions in a module</a:t>
            </a:r>
            <a:endParaRPr/>
          </a:p>
        </p:txBody>
      </p:sp>
      <p:sp>
        <p:nvSpPr>
          <p:cNvPr id="219" name="Google Shape;219;p37"/>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400"/>
              <a:buChar char="●"/>
            </a:pPr>
            <a:r>
              <a:rPr lang="en"/>
              <a:t>You can list the functions that exist in a particular module by using the help() function</a:t>
            </a:r>
            <a:endParaRPr/>
          </a:p>
          <a:p>
            <a:pPr indent="-127000" lvl="0" marL="171450" rtl="0" algn="l">
              <a:lnSpc>
                <a:spcPct val="90000"/>
              </a:lnSpc>
              <a:spcBef>
                <a:spcPts val="750"/>
              </a:spcBef>
              <a:spcAft>
                <a:spcPts val="1200"/>
              </a:spcAft>
              <a:buClr>
                <a:schemeClr val="dk1"/>
              </a:buClr>
              <a:buSzPts val="1400"/>
              <a:buChar char="●"/>
            </a:pPr>
            <a:r>
              <a:rPr lang="en"/>
              <a:t>The help() function takes one argument (a string that represents the name of the module) and returns the user manual for that module</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38"/>
          <p:cNvSpPr txBox="1"/>
          <p:nvPr>
            <p:ph type="title"/>
          </p:nvPr>
        </p:nvSpPr>
        <p:spPr>
          <a:xfrm>
            <a:off x="311700" y="593367"/>
            <a:ext cx="8520600" cy="763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Programming Challenge</a:t>
            </a:r>
            <a:endParaRPr/>
          </a:p>
        </p:txBody>
      </p:sp>
      <p:sp>
        <p:nvSpPr>
          <p:cNvPr id="226" name="Google Shape;226;p38"/>
          <p:cNvSpPr txBox="1"/>
          <p:nvPr>
            <p:ph idx="1" type="body"/>
          </p:nvPr>
        </p:nvSpPr>
        <p:spPr>
          <a:xfrm>
            <a:off x="311700" y="1536633"/>
            <a:ext cx="8520600" cy="4555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400"/>
              <a:buChar char="●"/>
            </a:pPr>
            <a:r>
              <a:rPr lang="en"/>
              <a:t>Create a module called “geometry_helper”</a:t>
            </a:r>
            <a:endParaRPr/>
          </a:p>
          <a:p>
            <a:pPr indent="-127000" lvl="0" marL="171450" rtl="0" algn="l">
              <a:lnSpc>
                <a:spcPct val="90000"/>
              </a:lnSpc>
              <a:spcBef>
                <a:spcPts val="750"/>
              </a:spcBef>
              <a:spcAft>
                <a:spcPts val="0"/>
              </a:spcAft>
              <a:buClr>
                <a:schemeClr val="dk1"/>
              </a:buClr>
              <a:buSzPts val="1400"/>
              <a:buChar char="●"/>
            </a:pPr>
            <a:r>
              <a:rPr lang="en"/>
              <a:t>Write two functions in this module:</a:t>
            </a:r>
            <a:endParaRPr/>
          </a:p>
          <a:p>
            <a:pPr indent="-171450" lvl="1" marL="514350" rtl="0" algn="l">
              <a:lnSpc>
                <a:spcPct val="90000"/>
              </a:lnSpc>
              <a:spcBef>
                <a:spcPts val="375"/>
              </a:spcBef>
              <a:spcAft>
                <a:spcPts val="0"/>
              </a:spcAft>
              <a:buClr>
                <a:schemeClr val="dk1"/>
              </a:buClr>
              <a:buSzPts val="1800"/>
              <a:buChar char="○"/>
            </a:pPr>
            <a:r>
              <a:rPr lang="en"/>
              <a:t>Area of circle</a:t>
            </a:r>
            <a:endParaRPr/>
          </a:p>
          <a:p>
            <a:pPr indent="-171450" lvl="1" marL="514350" rtl="0" algn="l">
              <a:lnSpc>
                <a:spcPct val="90000"/>
              </a:lnSpc>
              <a:spcBef>
                <a:spcPts val="375"/>
              </a:spcBef>
              <a:spcAft>
                <a:spcPts val="0"/>
              </a:spcAft>
              <a:buClr>
                <a:schemeClr val="dk1"/>
              </a:buClr>
              <a:buSzPts val="1800"/>
              <a:buChar char="○"/>
            </a:pPr>
            <a:r>
              <a:rPr lang="en"/>
              <a:t>Perimeter of circle</a:t>
            </a:r>
            <a:endParaRPr/>
          </a:p>
          <a:p>
            <a:pPr indent="-127000" lvl="0" marL="171450" rtl="0" algn="l">
              <a:lnSpc>
                <a:spcPct val="90000"/>
              </a:lnSpc>
              <a:spcBef>
                <a:spcPts val="750"/>
              </a:spcBef>
              <a:spcAft>
                <a:spcPts val="1200"/>
              </a:spcAft>
              <a:buClr>
                <a:schemeClr val="dk1"/>
              </a:buClr>
              <a:buSzPts val="1400"/>
              <a:buChar char="●"/>
            </a:pPr>
            <a:r>
              <a:rPr lang="en"/>
              <a:t>Each of these functions will accept one argument (a radius) and will return the result to the user.</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39"/>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
              <a:t>Some Practice Problems</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4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Fireworks Function</a:t>
            </a:r>
            <a:endParaRPr/>
          </a:p>
        </p:txBody>
      </p:sp>
      <p:sp>
        <p:nvSpPr>
          <p:cNvPr id="238" name="Google Shape;238;p40"/>
          <p:cNvSpPr txBox="1"/>
          <p:nvPr>
            <p:ph idx="1" type="body"/>
          </p:nvPr>
        </p:nvSpPr>
        <p:spPr>
          <a:xfrm>
            <a:off x="628650" y="1749512"/>
            <a:ext cx="7886700" cy="44271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400"/>
              <a:buChar char="●"/>
            </a:pPr>
            <a:r>
              <a:rPr lang="en"/>
              <a:t>You are working for a fireworks company that wants to try out a new marketing strategy. They would like to try a new promotion that gives away free fireworks to customers who purchase a certain quantity – the more you buy, the more free fireworks you get! </a:t>
            </a:r>
            <a:endParaRPr/>
          </a:p>
          <a:p>
            <a:pPr indent="-127000" lvl="0" marL="171450" rtl="0" algn="l">
              <a:lnSpc>
                <a:spcPct val="90000"/>
              </a:lnSpc>
              <a:spcBef>
                <a:spcPts val="750"/>
              </a:spcBef>
              <a:spcAft>
                <a:spcPts val="0"/>
              </a:spcAft>
              <a:buClr>
                <a:schemeClr val="dk1"/>
              </a:buClr>
              <a:buSzPts val="1400"/>
              <a:buChar char="●"/>
            </a:pPr>
            <a:r>
              <a:rPr lang="en"/>
              <a:t>Here is their current promotion:</a:t>
            </a:r>
            <a:endParaRPr/>
          </a:p>
          <a:p>
            <a:pPr indent="-171450" lvl="1" marL="514350" rtl="0" algn="l">
              <a:lnSpc>
                <a:spcPct val="90000"/>
              </a:lnSpc>
              <a:spcBef>
                <a:spcPts val="375"/>
              </a:spcBef>
              <a:spcAft>
                <a:spcPts val="0"/>
              </a:spcAft>
              <a:buClr>
                <a:schemeClr val="dk1"/>
              </a:buClr>
              <a:buSzPts val="1800"/>
              <a:buChar char="○"/>
            </a:pPr>
            <a:r>
              <a:rPr lang="en"/>
              <a:t>Buy between 1 and 10 fireworks, get 0 free </a:t>
            </a:r>
            <a:endParaRPr/>
          </a:p>
          <a:p>
            <a:pPr indent="-171450" lvl="1" marL="514350" rtl="0" algn="l">
              <a:lnSpc>
                <a:spcPct val="90000"/>
              </a:lnSpc>
              <a:spcBef>
                <a:spcPts val="375"/>
              </a:spcBef>
              <a:spcAft>
                <a:spcPts val="0"/>
              </a:spcAft>
              <a:buClr>
                <a:schemeClr val="dk1"/>
              </a:buClr>
              <a:buSzPts val="1800"/>
              <a:buChar char="○"/>
            </a:pPr>
            <a:r>
              <a:rPr lang="en"/>
              <a:t>Buy between 11 and 20 fireworks, get 1 free </a:t>
            </a:r>
            <a:endParaRPr/>
          </a:p>
          <a:p>
            <a:pPr indent="-171450" lvl="1" marL="514350" rtl="0" algn="l">
              <a:lnSpc>
                <a:spcPct val="90000"/>
              </a:lnSpc>
              <a:spcBef>
                <a:spcPts val="375"/>
              </a:spcBef>
              <a:spcAft>
                <a:spcPts val="0"/>
              </a:spcAft>
              <a:buClr>
                <a:schemeClr val="dk1"/>
              </a:buClr>
              <a:buSzPts val="1800"/>
              <a:buChar char="○"/>
            </a:pPr>
            <a:r>
              <a:rPr lang="en"/>
              <a:t>Buy between 21 and 30 fireworks, get 3 free </a:t>
            </a:r>
            <a:endParaRPr/>
          </a:p>
          <a:p>
            <a:pPr indent="-171450" lvl="1" marL="514350" rtl="0" algn="l">
              <a:lnSpc>
                <a:spcPct val="90000"/>
              </a:lnSpc>
              <a:spcBef>
                <a:spcPts val="375"/>
              </a:spcBef>
              <a:spcAft>
                <a:spcPts val="0"/>
              </a:spcAft>
              <a:buClr>
                <a:schemeClr val="dk1"/>
              </a:buClr>
              <a:buSzPts val="1800"/>
              <a:buChar char="○"/>
            </a:pPr>
            <a:r>
              <a:rPr lang="en"/>
              <a:t>Buy more than 31 fireworks, get 5 free</a:t>
            </a:r>
            <a:endParaRPr/>
          </a:p>
          <a:p>
            <a:pPr indent="-127000" lvl="0" marL="171450" rtl="0" algn="l">
              <a:lnSpc>
                <a:spcPct val="90000"/>
              </a:lnSpc>
              <a:spcBef>
                <a:spcPts val="750"/>
              </a:spcBef>
              <a:spcAft>
                <a:spcPts val="1200"/>
              </a:spcAft>
              <a:buClr>
                <a:schemeClr val="dk1"/>
              </a:buClr>
              <a:buSzPts val="1400"/>
              <a:buChar char="●"/>
            </a:pPr>
            <a:r>
              <a:rPr lang="en"/>
              <a:t>Write a function that accepts one argument (# of fireworks) and returns the number of free fireworks that should be given away with that order.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2" name="Shape 242"/>
        <p:cNvGrpSpPr/>
        <p:nvPr/>
      </p:nvGrpSpPr>
      <p:grpSpPr>
        <a:xfrm>
          <a:off x="0" y="0"/>
          <a:ext cx="0" cy="0"/>
          <a:chOff x="0" y="0"/>
          <a:chExt cx="0" cy="0"/>
        </a:xfrm>
      </p:grpSpPr>
      <p:sp>
        <p:nvSpPr>
          <p:cNvPr id="243" name="Google Shape;243;p4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Fireworks Program</a:t>
            </a:r>
            <a:endParaRPr/>
          </a:p>
        </p:txBody>
      </p:sp>
      <p:sp>
        <p:nvSpPr>
          <p:cNvPr id="244" name="Google Shape;244;p4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Write a program that prompts the user for an amount of fireworks. </a:t>
            </a:r>
            <a:endParaRPr/>
          </a:p>
          <a:p>
            <a:pPr indent="-120650" lvl="0" marL="171450" rtl="0" algn="l">
              <a:lnSpc>
                <a:spcPct val="90000"/>
              </a:lnSpc>
              <a:spcBef>
                <a:spcPts val="750"/>
              </a:spcBef>
              <a:spcAft>
                <a:spcPts val="0"/>
              </a:spcAft>
              <a:buClr>
                <a:schemeClr val="dk1"/>
              </a:buClr>
              <a:buSzPts val="1300"/>
              <a:buChar char="●"/>
            </a:pPr>
            <a:r>
              <a:rPr lang="en"/>
              <a:t>Then use your fireworks function that you wrote for the previous problem to figure out how many free fireworks they are eligible for. </a:t>
            </a:r>
            <a:endParaRPr/>
          </a:p>
          <a:p>
            <a:pPr indent="-120650" lvl="0" marL="171450" rtl="0" algn="l">
              <a:lnSpc>
                <a:spcPct val="90000"/>
              </a:lnSpc>
              <a:spcBef>
                <a:spcPts val="750"/>
              </a:spcBef>
              <a:spcAft>
                <a:spcPts val="1200"/>
              </a:spcAft>
              <a:buClr>
                <a:schemeClr val="dk1"/>
              </a:buClr>
              <a:buSzPts val="1300"/>
              <a:buChar char="●"/>
            </a:pPr>
            <a:r>
              <a:rPr lang="en"/>
              <a:t>Print out a summary like the following and allow the user to continue entering quantities if desired.</a:t>
            </a:r>
            <a:br>
              <a:rPr lang="en"/>
            </a:br>
            <a:br>
              <a:rPr lang="en"/>
            </a:br>
            <a:r>
              <a:rPr lang="en">
                <a:latin typeface="Courier New"/>
                <a:ea typeface="Courier New"/>
                <a:cs typeface="Courier New"/>
                <a:sym typeface="Courier New"/>
              </a:rPr>
              <a:t>Enter a quantity: </a:t>
            </a:r>
            <a:r>
              <a:rPr b="1" lang="en" u="sng">
                <a:latin typeface="Courier New"/>
                <a:ea typeface="Courier New"/>
                <a:cs typeface="Courier New"/>
                <a:sym typeface="Courier New"/>
              </a:rPr>
              <a:t>100</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You are eligible for 5 free fireworks! </a:t>
            </a:r>
            <a:br>
              <a:rPr lang="en">
                <a:latin typeface="Courier New"/>
                <a:ea typeface="Courier New"/>
                <a:cs typeface="Courier New"/>
                <a:sym typeface="Courier New"/>
              </a:rPr>
            </a:br>
            <a:r>
              <a:rPr lang="en">
                <a:latin typeface="Courier New"/>
                <a:ea typeface="Courier New"/>
                <a:cs typeface="Courier New"/>
                <a:sym typeface="Courier New"/>
              </a:rPr>
              <a:t>Would you like to calculate another quantity? (yes/no): </a:t>
            </a:r>
            <a:r>
              <a:rPr b="1" lang="en" u="sng">
                <a:latin typeface="Courier New"/>
                <a:ea typeface="Courier New"/>
                <a:cs typeface="Courier New"/>
                <a:sym typeface="Courier New"/>
              </a:rPr>
              <a:t>yes</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Enter a quantity: </a:t>
            </a:r>
            <a:r>
              <a:rPr b="1" lang="en" u="sng">
                <a:latin typeface="Courier New"/>
                <a:ea typeface="Courier New"/>
                <a:cs typeface="Courier New"/>
                <a:sym typeface="Courier New"/>
              </a:rPr>
              <a:t>3</a:t>
            </a:r>
            <a:r>
              <a:rPr lang="en">
                <a:latin typeface="Courier New"/>
                <a:ea typeface="Courier New"/>
                <a:cs typeface="Courier New"/>
                <a:sym typeface="Courier New"/>
              </a:rPr>
              <a:t> </a:t>
            </a:r>
            <a:br>
              <a:rPr lang="en">
                <a:latin typeface="Courier New"/>
                <a:ea typeface="Courier New"/>
                <a:cs typeface="Courier New"/>
                <a:sym typeface="Courier New"/>
              </a:rPr>
            </a:br>
            <a:r>
              <a:rPr lang="en">
                <a:latin typeface="Courier New"/>
                <a:ea typeface="Courier New"/>
                <a:cs typeface="Courier New"/>
                <a:sym typeface="Courier New"/>
              </a:rPr>
              <a:t>Sorry, you are not eligible for any free fireworks. Would you like to calculate another quantity? (yes/no): </a:t>
            </a:r>
            <a:r>
              <a:rPr b="1" lang="en" u="sng">
                <a:latin typeface="Courier New"/>
                <a:ea typeface="Courier New"/>
                <a:cs typeface="Courier New"/>
                <a:sym typeface="Courier New"/>
              </a:rPr>
              <a:t>no</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42"/>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Letter Grade Determination</a:t>
            </a:r>
            <a:endParaRPr/>
          </a:p>
        </p:txBody>
      </p:sp>
      <p:sp>
        <p:nvSpPr>
          <p:cNvPr id="250" name="Google Shape;250;p42"/>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7000" lvl="0" marL="171450" rtl="0" algn="l">
              <a:lnSpc>
                <a:spcPct val="90000"/>
              </a:lnSpc>
              <a:spcBef>
                <a:spcPts val="0"/>
              </a:spcBef>
              <a:spcAft>
                <a:spcPts val="0"/>
              </a:spcAft>
              <a:buClr>
                <a:schemeClr val="dk1"/>
              </a:buClr>
              <a:buSzPts val="1400"/>
              <a:buChar char="●"/>
            </a:pPr>
            <a:r>
              <a:rPr lang="en"/>
              <a:t>Write a function that accepts a grade as a single floating point value and </a:t>
            </a:r>
            <a:r>
              <a:rPr b="1" lang="en" u="sng"/>
              <a:t>returns</a:t>
            </a:r>
            <a:r>
              <a:rPr lang="en"/>
              <a:t> its letter equivalent. </a:t>
            </a:r>
            <a:endParaRPr/>
          </a:p>
          <a:p>
            <a:pPr indent="-127000" lvl="0" marL="171450" rtl="0" algn="l">
              <a:lnSpc>
                <a:spcPct val="90000"/>
              </a:lnSpc>
              <a:spcBef>
                <a:spcPts val="750"/>
              </a:spcBef>
              <a:spcAft>
                <a:spcPts val="0"/>
              </a:spcAft>
              <a:buClr>
                <a:schemeClr val="dk1"/>
              </a:buClr>
              <a:buSzPts val="1400"/>
              <a:buChar char="●"/>
            </a:pPr>
            <a:r>
              <a:rPr lang="en"/>
              <a:t>Letters grades can be determined using the following table:</a:t>
            </a:r>
            <a:endParaRPr/>
          </a:p>
          <a:p>
            <a:pPr indent="-171450" lvl="1" marL="514350" rtl="0" algn="l">
              <a:lnSpc>
                <a:spcPct val="90000"/>
              </a:lnSpc>
              <a:spcBef>
                <a:spcPts val="375"/>
              </a:spcBef>
              <a:spcAft>
                <a:spcPts val="0"/>
              </a:spcAft>
              <a:buClr>
                <a:schemeClr val="dk1"/>
              </a:buClr>
              <a:buSzPts val="1800"/>
              <a:buChar char="○"/>
            </a:pPr>
            <a:r>
              <a:rPr lang="en"/>
              <a:t>100-90: A </a:t>
            </a:r>
            <a:endParaRPr/>
          </a:p>
          <a:p>
            <a:pPr indent="-171450" lvl="1" marL="514350" rtl="0" algn="l">
              <a:lnSpc>
                <a:spcPct val="90000"/>
              </a:lnSpc>
              <a:spcBef>
                <a:spcPts val="375"/>
              </a:spcBef>
              <a:spcAft>
                <a:spcPts val="0"/>
              </a:spcAft>
              <a:buClr>
                <a:schemeClr val="dk1"/>
              </a:buClr>
              <a:buSzPts val="1800"/>
              <a:buChar char="○"/>
            </a:pPr>
            <a:r>
              <a:rPr lang="en"/>
              <a:t>80-89.99: B </a:t>
            </a:r>
            <a:endParaRPr/>
          </a:p>
          <a:p>
            <a:pPr indent="-171450" lvl="1" marL="514350" rtl="0" algn="l">
              <a:lnSpc>
                <a:spcPct val="90000"/>
              </a:lnSpc>
              <a:spcBef>
                <a:spcPts val="375"/>
              </a:spcBef>
              <a:spcAft>
                <a:spcPts val="0"/>
              </a:spcAft>
              <a:buClr>
                <a:schemeClr val="dk1"/>
              </a:buClr>
              <a:buSzPts val="1800"/>
              <a:buChar char="○"/>
            </a:pPr>
            <a:r>
              <a:rPr lang="en"/>
              <a:t>70-79.99: C </a:t>
            </a:r>
            <a:endParaRPr/>
          </a:p>
          <a:p>
            <a:pPr indent="-171450" lvl="1" marL="514350" rtl="0" algn="l">
              <a:lnSpc>
                <a:spcPct val="90000"/>
              </a:lnSpc>
              <a:spcBef>
                <a:spcPts val="375"/>
              </a:spcBef>
              <a:spcAft>
                <a:spcPts val="0"/>
              </a:spcAft>
              <a:buClr>
                <a:schemeClr val="dk1"/>
              </a:buClr>
              <a:buSzPts val="1800"/>
              <a:buChar char="○"/>
            </a:pPr>
            <a:r>
              <a:rPr lang="en"/>
              <a:t>65-69.99: D </a:t>
            </a:r>
            <a:endParaRPr/>
          </a:p>
          <a:p>
            <a:pPr indent="-171450" lvl="1" marL="514350" rtl="0" algn="l">
              <a:lnSpc>
                <a:spcPct val="90000"/>
              </a:lnSpc>
              <a:spcBef>
                <a:spcPts val="375"/>
              </a:spcBef>
              <a:spcAft>
                <a:spcPts val="1200"/>
              </a:spcAft>
              <a:buClr>
                <a:schemeClr val="dk1"/>
              </a:buClr>
              <a:buSzPts val="1800"/>
              <a:buChar char="○"/>
            </a:pPr>
            <a:r>
              <a:rPr lang="en"/>
              <a:t>Lower than 65: F</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The “Opaque Box” model</a:t>
            </a:r>
            <a:endParaRPr/>
          </a:p>
        </p:txBody>
      </p:sp>
      <p:pic>
        <p:nvPicPr>
          <p:cNvPr descr="A function in Python can be likened to a &quot;black box&quot;: you provide input (arguments), and it gives back output (a result) after performing an unseen operation. You define what goes in and what comes out, without needing to know how the internal processing works." id="87" name="Google Shape;87;p18"/>
          <p:cNvPicPr preferRelativeResize="0"/>
          <p:nvPr/>
        </p:nvPicPr>
        <p:blipFill rotWithShape="1">
          <a:blip r:embed="rId3">
            <a:alphaModFix/>
          </a:blip>
          <a:srcRect b="0" l="0" r="0" t="0"/>
          <a:stretch/>
        </p:blipFill>
        <p:spPr>
          <a:xfrm>
            <a:off x="2663738" y="1626045"/>
            <a:ext cx="3816525" cy="4778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9"/>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Value Returning Functions</a:t>
            </a:r>
            <a:endParaRPr/>
          </a:p>
        </p:txBody>
      </p:sp>
      <p:sp>
        <p:nvSpPr>
          <p:cNvPr id="94" name="Google Shape;94;p19"/>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311150" lvl="0" marL="457200" rtl="0" algn="l">
              <a:lnSpc>
                <a:spcPct val="90000"/>
              </a:lnSpc>
              <a:spcBef>
                <a:spcPts val="0"/>
              </a:spcBef>
              <a:spcAft>
                <a:spcPts val="0"/>
              </a:spcAft>
              <a:buSzPts val="1300"/>
              <a:buChar char="●"/>
            </a:pPr>
            <a:r>
              <a:rPr lang="en"/>
              <a:t>Value returning functions are functions that return a value to the part of the program that initiated the function call</a:t>
            </a:r>
            <a:endParaRPr/>
          </a:p>
          <a:p>
            <a:pPr indent="-311150" lvl="0" marL="457200" rtl="0" algn="l">
              <a:lnSpc>
                <a:spcPct val="90000"/>
              </a:lnSpc>
              <a:spcBef>
                <a:spcPts val="0"/>
              </a:spcBef>
              <a:spcAft>
                <a:spcPts val="0"/>
              </a:spcAft>
              <a:buSzPts val="1300"/>
              <a:buChar char="●"/>
            </a:pPr>
            <a:r>
              <a:rPr lang="en"/>
              <a:t>They are almost identical to the type of functions we have been writing so far, but they have the added ability to send back information at the end of the function call</a:t>
            </a:r>
            <a:endParaRPr/>
          </a:p>
          <a:p>
            <a:pPr indent="-311150" lvl="0" marL="457200" rtl="0" algn="l">
              <a:lnSpc>
                <a:spcPct val="90000"/>
              </a:lnSpc>
              <a:spcBef>
                <a:spcPts val="0"/>
              </a:spcBef>
              <a:spcAft>
                <a:spcPts val="0"/>
              </a:spcAft>
              <a:buSzPts val="1300"/>
              <a:buChar char="●"/>
            </a:pPr>
            <a:r>
              <a:rPr lang="en"/>
              <a:t>We have secretly been using these all semester!</a:t>
            </a:r>
            <a:endParaRPr/>
          </a:p>
          <a:p>
            <a:pPr indent="0" lvl="0" marL="457200" rtl="0" algn="l">
              <a:lnSpc>
                <a:spcPct val="90000"/>
              </a:lnSpc>
              <a:spcBef>
                <a:spcPts val="750"/>
              </a:spcBef>
              <a:spcAft>
                <a:spcPts val="0"/>
              </a:spcAft>
              <a:buNone/>
            </a:pPr>
            <a:r>
              <a:t/>
            </a:r>
            <a:endParaRPr/>
          </a:p>
          <a:p>
            <a:pPr indent="0" lvl="0" marL="514350" rtl="0" algn="l">
              <a:lnSpc>
                <a:spcPct val="90000"/>
              </a:lnSpc>
              <a:spcBef>
                <a:spcPts val="375"/>
              </a:spcBef>
              <a:spcAft>
                <a:spcPts val="0"/>
              </a:spcAft>
              <a:buNone/>
            </a:pPr>
            <a:r>
              <a:rPr lang="en">
                <a:latin typeface="Roboto Mono Medium"/>
                <a:ea typeface="Roboto Mono Medium"/>
                <a:cs typeface="Roboto Mono Medium"/>
                <a:sym typeface="Roboto Mono Medium"/>
              </a:rPr>
              <a:t>somestring = input("Tell me your name")</a:t>
            </a:r>
            <a:endParaRPr>
              <a:latin typeface="Roboto Mono Medium"/>
              <a:ea typeface="Roboto Mono Medium"/>
              <a:cs typeface="Roboto Mono Medium"/>
              <a:sym typeface="Roboto Mono Medium"/>
            </a:endParaRPr>
          </a:p>
          <a:p>
            <a:pPr indent="0" lvl="0" marL="514350" rtl="0" algn="l">
              <a:lnSpc>
                <a:spcPct val="90000"/>
              </a:lnSpc>
              <a:spcBef>
                <a:spcPts val="375"/>
              </a:spcBef>
              <a:spcAft>
                <a:spcPts val="1200"/>
              </a:spcAft>
              <a:buNone/>
            </a:pPr>
            <a:r>
              <a:rPr lang="en">
                <a:latin typeface="Roboto Mono Medium"/>
                <a:ea typeface="Roboto Mono Medium"/>
                <a:cs typeface="Roboto Mono Medium"/>
                <a:sym typeface="Roboto Mono Medium"/>
              </a:rPr>
              <a:t>somenumber = random.randint(1,5)</a:t>
            </a:r>
            <a:endParaRPr>
              <a:latin typeface="Roboto Mono Medium"/>
              <a:ea typeface="Roboto Mono Medium"/>
              <a:cs typeface="Roboto Mono Medium"/>
              <a:sym typeface="Roboto Mon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0"/>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Writing your own value returning functions</a:t>
            </a:r>
            <a:endParaRPr/>
          </a:p>
        </p:txBody>
      </p:sp>
      <p:sp>
        <p:nvSpPr>
          <p:cNvPr id="101" name="Google Shape;101;p20"/>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You use almost the same syntax for writing a value returning function as you would for writing a normal function</a:t>
            </a:r>
            <a:endParaRPr/>
          </a:p>
          <a:p>
            <a:pPr indent="-120650" lvl="0" marL="171450" rtl="0" algn="l">
              <a:lnSpc>
                <a:spcPct val="90000"/>
              </a:lnSpc>
              <a:spcBef>
                <a:spcPts val="750"/>
              </a:spcBef>
              <a:spcAft>
                <a:spcPts val="1200"/>
              </a:spcAft>
              <a:buClr>
                <a:schemeClr val="dk1"/>
              </a:buClr>
              <a:buSzPts val="1300"/>
              <a:buChar char="●"/>
            </a:pPr>
            <a:r>
              <a:rPr lang="en"/>
              <a:t>The only difference is that you need to include a “return” statement in your function to tell Python that you intend to return a value to the calling program</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 name="Shape 106"/>
        <p:cNvGrpSpPr/>
        <p:nvPr/>
      </p:nvGrpSpPr>
      <p:grpSpPr>
        <a:xfrm>
          <a:off x="0" y="0"/>
          <a:ext cx="0" cy="0"/>
          <a:chOff x="0" y="0"/>
          <a:chExt cx="0" cy="0"/>
        </a:xfrm>
      </p:grpSpPr>
      <p:sp>
        <p:nvSpPr>
          <p:cNvPr id="107" name="Google Shape;107;p21"/>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Value Returning Functions : Example</a:t>
            </a:r>
            <a:endParaRPr/>
          </a:p>
        </p:txBody>
      </p:sp>
      <p:sp>
        <p:nvSpPr>
          <p:cNvPr id="108" name="Google Shape;108;p21"/>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
                <a:latin typeface="Roboto Mono Medium"/>
                <a:ea typeface="Roboto Mono Medium"/>
                <a:cs typeface="Roboto Mono Medium"/>
                <a:sym typeface="Roboto Mono Medium"/>
              </a:rPr>
              <a:t>def myfunction(arg1, arg2):</a:t>
            </a:r>
            <a:endParaRPr>
              <a:latin typeface="Roboto Mono Medium"/>
              <a:ea typeface="Roboto Mono Medium"/>
              <a:cs typeface="Roboto Mono Medium"/>
              <a:sym typeface="Roboto Mono Medium"/>
            </a:endParaRPr>
          </a:p>
          <a:p>
            <a:pPr indent="-171450" lvl="0" marL="171450" rtl="0" algn="l">
              <a:lnSpc>
                <a:spcPct val="90000"/>
              </a:lnSpc>
              <a:spcBef>
                <a:spcPts val="0"/>
              </a:spcBef>
              <a:spcAft>
                <a:spcPts val="0"/>
              </a:spcAft>
              <a:buClr>
                <a:schemeClr val="dk1"/>
              </a:buClr>
              <a:buSzPts val="2100"/>
              <a:buNone/>
            </a:pPr>
            <a:r>
              <a:rPr lang="en">
                <a:latin typeface="Roboto Mono Medium"/>
                <a:ea typeface="Roboto Mono Medium"/>
                <a:cs typeface="Roboto Mono Medium"/>
                <a:sym typeface="Roboto Mono Medium"/>
              </a:rPr>
              <a:t>    </a:t>
            </a:r>
            <a:r>
              <a:rPr lang="en">
                <a:latin typeface="Roboto Mono Medium"/>
                <a:ea typeface="Roboto Mono Medium"/>
                <a:cs typeface="Roboto Mono Medium"/>
                <a:sym typeface="Roboto Mono Medium"/>
              </a:rPr>
              <a:t>statement</a:t>
            </a:r>
            <a:endParaRPr>
              <a:latin typeface="Roboto Mono Medium"/>
              <a:ea typeface="Roboto Mono Medium"/>
              <a:cs typeface="Roboto Mono Medium"/>
              <a:sym typeface="Roboto Mono Medium"/>
            </a:endParaRPr>
          </a:p>
          <a:p>
            <a:pPr indent="-171450" lvl="0" marL="171450" rtl="0" algn="l">
              <a:spcBef>
                <a:spcPts val="0"/>
              </a:spcBef>
              <a:spcAft>
                <a:spcPts val="0"/>
              </a:spcAft>
              <a:buClr>
                <a:schemeClr val="dk1"/>
              </a:buClr>
              <a:buSzPts val="2100"/>
              <a:buNone/>
            </a:pPr>
            <a:r>
              <a:rPr lang="en">
                <a:latin typeface="Roboto Mono Medium"/>
                <a:ea typeface="Roboto Mono Medium"/>
                <a:cs typeface="Roboto Mono Medium"/>
                <a:sym typeface="Roboto Mono Medium"/>
              </a:rPr>
              <a:t>    statement</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statement</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return expression</a:t>
            </a:r>
            <a:br>
              <a:rPr lang="en">
                <a:latin typeface="Roboto Mono Medium"/>
                <a:ea typeface="Roboto Mono Medium"/>
                <a:cs typeface="Roboto Mono Medium"/>
                <a:sym typeface="Roboto Mono Medium"/>
              </a:rPr>
            </a:br>
            <a:br>
              <a:rPr lang="en">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latin typeface="Roboto Mono Medium"/>
                <a:ea typeface="Roboto Mono Medium"/>
                <a:cs typeface="Roboto Mono Medium"/>
                <a:sym typeface="Roboto Mono Medium"/>
              </a:rPr>
              <a:t># call the function</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
                <a:latin typeface="Roboto Mono Medium"/>
                <a:ea typeface="Roboto Mono Medium"/>
                <a:cs typeface="Roboto Mono Medium"/>
                <a:sym typeface="Roboto Mono Medium"/>
              </a:rPr>
              <a:t>returnvalue = myfunction(10, 50)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1200"/>
              </a:spcAft>
              <a:buClr>
                <a:schemeClr val="dk1"/>
              </a:buClr>
              <a:buSzPts val="2100"/>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3" name="Shape 113"/>
        <p:cNvGrpSpPr/>
        <p:nvPr/>
      </p:nvGrpSpPr>
      <p:grpSpPr>
        <a:xfrm>
          <a:off x="0" y="0"/>
          <a:ext cx="0" cy="0"/>
          <a:chOff x="0" y="0"/>
          <a:chExt cx="0" cy="0"/>
        </a:xfrm>
      </p:grpSpPr>
      <p:sp>
        <p:nvSpPr>
          <p:cNvPr id="114" name="Google Shape;114;p22"/>
          <p:cNvSpPr txBox="1"/>
          <p:nvPr>
            <p:ph type="title"/>
          </p:nvPr>
        </p:nvSpPr>
        <p:spPr>
          <a:xfrm>
            <a:off x="623887" y="1709738"/>
            <a:ext cx="7886700" cy="28527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chemeClr val="dk1"/>
              </a:buClr>
              <a:buSzPts val="4500"/>
              <a:buFont typeface="Calibri"/>
              <a:buNone/>
            </a:pPr>
            <a:r>
              <a:rPr lang="en"/>
              <a:t>"return" != "print"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p23"/>
          <p:cNvSpPr txBox="1"/>
          <p:nvPr>
            <p:ph type="title"/>
          </p:nvPr>
        </p:nvSpPr>
        <p:spPr>
          <a:xfrm>
            <a:off x="785595" y="628514"/>
            <a:ext cx="7986900" cy="38577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chemeClr val="dk1"/>
              </a:buClr>
              <a:buSzPts val="6000"/>
              <a:buFont typeface="Calibri"/>
              <a:buNone/>
            </a:pPr>
            <a:r>
              <a:rPr lang="en" sz="6000"/>
              <a:t>"RETURN" != "PRINT"</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4"/>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
              <a:t>IPO Notation</a:t>
            </a:r>
            <a:endParaRPr/>
          </a:p>
        </p:txBody>
      </p:sp>
      <p:sp>
        <p:nvSpPr>
          <p:cNvPr id="127" name="Google Shape;127;p2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20650" lvl="0" marL="171450" rtl="0" algn="l">
              <a:lnSpc>
                <a:spcPct val="90000"/>
              </a:lnSpc>
              <a:spcBef>
                <a:spcPts val="0"/>
              </a:spcBef>
              <a:spcAft>
                <a:spcPts val="0"/>
              </a:spcAft>
              <a:buClr>
                <a:schemeClr val="dk1"/>
              </a:buClr>
              <a:buSzPts val="1300"/>
              <a:buChar char="●"/>
            </a:pPr>
            <a:r>
              <a:rPr lang="en"/>
              <a:t>As you start writing more advanced functions you should think about documenting them based on their Input, Processing and Output (IPO)</a:t>
            </a:r>
            <a:endParaRPr/>
          </a:p>
          <a:p>
            <a:pPr indent="-120650" lvl="0" marL="171450" rtl="0" algn="l">
              <a:lnSpc>
                <a:spcPct val="90000"/>
              </a:lnSpc>
              <a:spcBef>
                <a:spcPts val="750"/>
              </a:spcBef>
              <a:spcAft>
                <a:spcPts val="1200"/>
              </a:spcAft>
              <a:buClr>
                <a:schemeClr val="dk1"/>
              </a:buClr>
              <a:buSzPts val="1300"/>
              <a:buChar char="●"/>
            </a:pPr>
            <a:r>
              <a:rPr lang="en"/>
              <a:t>Example:</a:t>
            </a:r>
            <a:br>
              <a:rPr lang="en"/>
            </a:br>
            <a:br>
              <a:rPr lang="en"/>
            </a:br>
            <a:r>
              <a:rPr lang="en">
                <a:latin typeface="Roboto Mono Medium"/>
                <a:ea typeface="Roboto Mono Medium"/>
                <a:cs typeface="Roboto Mono Medium"/>
                <a:sym typeface="Roboto Mono Medium"/>
              </a:rPr>
              <a:t>def add_ages(age1, age2):</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a:t>
            </a:r>
            <a:r>
              <a:rPr lang="en">
                <a:latin typeface="Roboto Mono Medium"/>
                <a:ea typeface="Roboto Mono Medium"/>
                <a:cs typeface="Roboto Mono Medium"/>
                <a:sym typeface="Roboto Mono Medium"/>
              </a:rPr>
              <a:t>'''</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function: add_ages</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input: age1 (integer), age2 (integer)</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processing:  combines the two integers</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output: returns the combined value</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a:t>
            </a:r>
            <a:br>
              <a:rPr lang="en">
                <a:latin typeface="Roboto Mono Medium"/>
                <a:ea typeface="Roboto Mono Medium"/>
                <a:cs typeface="Roboto Mono Medium"/>
                <a:sym typeface="Roboto Mono Medium"/>
              </a:rPr>
            </a:b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sum = age1+age2</a:t>
            </a:r>
            <a:br>
              <a:rPr lang="en">
                <a:latin typeface="Roboto Mono Medium"/>
                <a:ea typeface="Roboto Mono Medium"/>
                <a:cs typeface="Roboto Mono Medium"/>
                <a:sym typeface="Roboto Mono Medium"/>
              </a:rPr>
            </a:br>
            <a:r>
              <a:rPr lang="en">
                <a:latin typeface="Roboto Mono Medium"/>
                <a:ea typeface="Roboto Mono Medium"/>
                <a:cs typeface="Roboto Mono Medium"/>
                <a:sym typeface="Roboto Mono Medium"/>
              </a:rPr>
              <a:t>    return sum</a:t>
            </a:r>
            <a:endParaRPr>
              <a:latin typeface="Roboto Mono Medium"/>
              <a:ea typeface="Roboto Mono Medium"/>
              <a:cs typeface="Roboto Mono Medium"/>
              <a:sym typeface="Roboto Mono Medium"/>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