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9144000"/>
  <p:notesSz cx="6858000" cy="9144000"/>
  <p:embeddedFontLst>
    <p:embeddedFont>
      <p:font typeface="Roboto Mono SemiBold"/>
      <p:regular r:id="rId25"/>
      <p:bold r:id="rId26"/>
      <p:italic r:id="rId27"/>
      <p:boldItalic r:id="rId28"/>
    </p:embeddedFont>
    <p:embeddedFont>
      <p:font typeface="Roboto Mono Medium"/>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SemiBold-bold.fntdata"/><Relationship Id="rId25" Type="http://schemas.openxmlformats.org/officeDocument/2006/relationships/font" Target="fonts/RobotoMonoSemiBold-regular.fntdata"/><Relationship Id="rId28" Type="http://schemas.openxmlformats.org/officeDocument/2006/relationships/font" Target="fonts/RobotoMonoSemiBold-boldItalic.fntdata"/><Relationship Id="rId27" Type="http://schemas.openxmlformats.org/officeDocument/2006/relationships/font" Target="fonts/RobotoMonoSemi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Medium-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Medium-italic.fntdata"/><Relationship Id="rId30" Type="http://schemas.openxmlformats.org/officeDocument/2006/relationships/font" Target="fonts/RobotoMonoMedium-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MonoMedium-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8ce0f15d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88ce0f15d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288ce0f15d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91f9ecafd8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 name="Google Shape;133;g291f9ecafd8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291f9ecafd8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91f9ecafd8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g291f9ecafd8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91f9ecafd8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91f9ecafd8_0_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g291f9ecafd8_0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g291f9ecafd8_0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91f9ecafd8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291f9ecafd8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291f9ecafd8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91f9ecafd8_0_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291f9ecafd8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g291f9ecafd8_0_4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1f9ecafd8_0_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91f9ecafd8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291f9ecafd8_0_5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1f9ecafd8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g291f9ecafd8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91f9ecafd8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91f9ecafd8_0_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g291f9ecafd8_0_7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91f9ecafd8_0_7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91f9ecafd8_0_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g291f9ecafd8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91f9ecafd8_0_8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91f9ecafd8_0_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g291f9ecafd8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91f9ecafd8_0_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9b426ab8f2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9b426ab8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88ce0f15d2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 name="Google Shape;84;g288ce0f15d2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g288ce0f15d2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9b0b994ac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g39b0b994ac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g39b0b994acb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88ce0f15d2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 name="Google Shape;100;g288ce0f15d2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g288ce0f15d2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91f9ecafd8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91f9ecafd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91f9ecafd8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91f9ecafd8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88ce0f15d2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g288ce0f15d2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88ce0f15d2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91f9ecafd8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g291f9ecafd8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291f9ecafd8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3887" y="4589464"/>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350"/>
              <a:buNone/>
              <a:defRPr sz="135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3" name="Google Shape;53;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9" name="Google Shape;59;p1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5" name="Google Shape;65;p15"/>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6" name="Google Shape;66;p1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8" y="744575"/>
            <a:ext cx="8520600" cy="205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
              <a:t>Midterm Exam Review</a:t>
            </a:r>
            <a:endParaRPr/>
          </a:p>
        </p:txBody>
      </p:sp>
      <p:sp>
        <p:nvSpPr>
          <p:cNvPr id="75" name="Google Shape;75;p16"/>
          <p:cNvSpPr txBox="1"/>
          <p:nvPr>
            <p:ph idx="1" type="subTitle"/>
          </p:nvPr>
        </p:nvSpPr>
        <p:spPr>
          <a:xfrm>
            <a:off x="4800600" y="6274514"/>
            <a:ext cx="4038600" cy="748500"/>
          </a:xfrm>
          <a:prstGeom prst="rect">
            <a:avLst/>
          </a:prstGeom>
          <a:noFill/>
          <a:ln>
            <a:noFill/>
          </a:ln>
        </p:spPr>
        <p:txBody>
          <a:bodyPr anchorCtr="0" anchor="t" bIns="45700" lIns="91425" spcFirstLastPara="1" rIns="91425" wrap="square" tIns="45700">
            <a:normAutofit fontScale="62500"/>
          </a:bodyPr>
          <a:lstStyle/>
          <a:p>
            <a:pPr indent="0" lvl="0" marL="0" rtl="0" algn="ctr">
              <a:lnSpc>
                <a:spcPct val="90000"/>
              </a:lnSpc>
              <a:spcBef>
                <a:spcPts val="0"/>
              </a:spcBef>
              <a:spcAft>
                <a:spcPts val="0"/>
              </a:spcAft>
              <a:buClr>
                <a:schemeClr val="dk1"/>
              </a:buClr>
              <a:buSzPct val="64285"/>
              <a:buNone/>
            </a:pPr>
            <a:r>
              <a:rPr lang="en"/>
              <a:t>Introduction to Programming - Python</a:t>
            </a:r>
            <a:endParaRPr/>
          </a:p>
          <a:p>
            <a:pPr indent="0" lvl="0" marL="0" rtl="0" algn="ctr">
              <a:lnSpc>
                <a:spcPct val="90000"/>
              </a:lnSpc>
              <a:spcBef>
                <a:spcPts val="750"/>
              </a:spcBef>
              <a:spcAft>
                <a:spcPts val="0"/>
              </a:spcAft>
              <a:buClr>
                <a:schemeClr val="dk1"/>
              </a:buClr>
              <a:buSzPct val="6428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Data Types</a:t>
            </a:r>
            <a:endParaRPr/>
          </a:p>
        </p:txBody>
      </p:sp>
      <p:sp>
        <p:nvSpPr>
          <p:cNvPr id="137" name="Google Shape;137;p2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SzPts val="2100"/>
              <a:buChar char="•"/>
            </a:pPr>
            <a:r>
              <a:rPr lang="en" sz="2100">
                <a:solidFill>
                  <a:schemeClr val="dk1"/>
                </a:solidFill>
                <a:latin typeface="Calibri"/>
                <a:ea typeface="Calibri"/>
                <a:cs typeface="Calibri"/>
                <a:sym typeface="Calibri"/>
              </a:rPr>
              <a:t>General concept — what is a data type?</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Strings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Numeric data types</a:t>
            </a:r>
            <a:endParaRPr sz="2100">
              <a:solidFill>
                <a:schemeClr val="dk1"/>
              </a:solidFill>
              <a:latin typeface="Calibri"/>
              <a:ea typeface="Calibri"/>
              <a:cs typeface="Calibri"/>
              <a:sym typeface="Calibri"/>
            </a:endParaRPr>
          </a:p>
          <a:p>
            <a:pPr indent="-171450" lvl="1" marL="514350" rtl="0" algn="l">
              <a:spcBef>
                <a:spcPts val="375"/>
              </a:spcBef>
              <a:spcAft>
                <a:spcPts val="0"/>
              </a:spcAft>
              <a:buSzPts val="1800"/>
              <a:buChar char="•"/>
            </a:pPr>
            <a:r>
              <a:rPr lang="en" sz="1800">
                <a:solidFill>
                  <a:schemeClr val="dk1"/>
                </a:solidFill>
                <a:latin typeface="Calibri"/>
                <a:ea typeface="Calibri"/>
                <a:cs typeface="Calibri"/>
                <a:sym typeface="Calibri"/>
              </a:rPr>
              <a:t>Integers (int)</a:t>
            </a:r>
            <a:endParaRPr sz="1800">
              <a:solidFill>
                <a:schemeClr val="dk1"/>
              </a:solidFill>
              <a:latin typeface="Calibri"/>
              <a:ea typeface="Calibri"/>
              <a:cs typeface="Calibri"/>
              <a:sym typeface="Calibri"/>
            </a:endParaRPr>
          </a:p>
          <a:p>
            <a:pPr indent="-171450" lvl="1" marL="514350" rtl="0" algn="l">
              <a:spcBef>
                <a:spcPts val="375"/>
              </a:spcBef>
              <a:spcAft>
                <a:spcPts val="0"/>
              </a:spcAft>
              <a:buSzPts val="1800"/>
              <a:buChar char="•"/>
            </a:pPr>
            <a:r>
              <a:rPr lang="en" sz="1800">
                <a:solidFill>
                  <a:schemeClr val="dk1"/>
                </a:solidFill>
                <a:latin typeface="Calibri"/>
                <a:ea typeface="Calibri"/>
                <a:cs typeface="Calibri"/>
                <a:sym typeface="Calibri"/>
              </a:rPr>
              <a:t>Floating point numbers (float)</a:t>
            </a:r>
            <a:endParaRPr sz="18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Mixed type expressions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User input &amp; data types (converting strings to floats / ints for calculation purposes)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Using the float() and int() function to convert strings into numbers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Boolean data type</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Boolean variables</a:t>
            </a:r>
            <a:endParaRPr sz="21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Output</a:t>
            </a:r>
            <a:endParaRPr/>
          </a:p>
        </p:txBody>
      </p:sp>
      <p:sp>
        <p:nvSpPr>
          <p:cNvPr id="144" name="Google Shape;144;p2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General use of the print function and its default behavior</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Custom line endings (end=")</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Custom item separators (sep=")</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Escape characters</a:t>
            </a:r>
            <a:endParaRPr sz="2100">
              <a:solidFill>
                <a:schemeClr val="dk1"/>
              </a:solidFill>
              <a:latin typeface="Calibri"/>
              <a:ea typeface="Calibri"/>
              <a:cs typeface="Calibri"/>
              <a:sym typeface="Calibri"/>
            </a:endParaRPr>
          </a:p>
          <a:p>
            <a:pPr indent="-171450" lvl="1" marL="514350" rtl="0" algn="l">
              <a:spcBef>
                <a:spcPts val="375"/>
              </a:spcBef>
              <a:spcAft>
                <a:spcPts val="0"/>
              </a:spcAft>
              <a:buSzPts val="1800"/>
              <a:buFont typeface="Roboto Mono Medium"/>
              <a:buChar char="•"/>
            </a:pPr>
            <a:r>
              <a:rPr lang="en" sz="1800">
                <a:solidFill>
                  <a:schemeClr val="dk1"/>
                </a:solidFill>
                <a:latin typeface="Roboto Mono Medium"/>
                <a:ea typeface="Roboto Mono Medium"/>
                <a:cs typeface="Roboto Mono Medium"/>
                <a:sym typeface="Roboto Mono Medium"/>
              </a:rPr>
              <a:t>"\n"</a:t>
            </a:r>
            <a:endParaRPr sz="1800">
              <a:solidFill>
                <a:schemeClr val="dk1"/>
              </a:solidFill>
              <a:latin typeface="Roboto Mono Medium"/>
              <a:ea typeface="Roboto Mono Medium"/>
              <a:cs typeface="Roboto Mono Medium"/>
              <a:sym typeface="Roboto Mono Medium"/>
            </a:endParaRPr>
          </a:p>
          <a:p>
            <a:pPr indent="-171450" lvl="1" marL="514350" rtl="0" algn="l">
              <a:spcBef>
                <a:spcPts val="375"/>
              </a:spcBef>
              <a:spcAft>
                <a:spcPts val="0"/>
              </a:spcAft>
              <a:buSzPts val="1800"/>
              <a:buFont typeface="Roboto Mono Medium"/>
              <a:buChar char="•"/>
            </a:pPr>
            <a:r>
              <a:rPr lang="en" sz="1800">
                <a:solidFill>
                  <a:schemeClr val="dk1"/>
                </a:solidFill>
                <a:latin typeface="Roboto Mono Medium"/>
                <a:ea typeface="Roboto Mono Medium"/>
                <a:cs typeface="Roboto Mono Medium"/>
                <a:sym typeface="Roboto Mono Medium"/>
              </a:rPr>
              <a:t>"\t"</a:t>
            </a:r>
            <a:endParaRPr sz="1800">
              <a:solidFill>
                <a:schemeClr val="dk1"/>
              </a:solidFill>
              <a:latin typeface="Roboto Mono Medium"/>
              <a:ea typeface="Roboto Mono Medium"/>
              <a:cs typeface="Roboto Mono Medium"/>
              <a:sym typeface="Roboto Mono Medium"/>
            </a:endParaRPr>
          </a:p>
          <a:p>
            <a:pPr indent="-171450" lvl="1" marL="514350" rtl="0" algn="l">
              <a:spcBef>
                <a:spcPts val="375"/>
              </a:spcBef>
              <a:spcAft>
                <a:spcPts val="0"/>
              </a:spcAft>
              <a:buSzPts val="1800"/>
              <a:buFont typeface="Roboto Mono Medium"/>
              <a:buChar char="•"/>
            </a:pPr>
            <a:r>
              <a:rPr lang="en" sz="1800">
                <a:solidFill>
                  <a:schemeClr val="dk1"/>
                </a:solidFill>
                <a:latin typeface="Roboto Mono Medium"/>
                <a:ea typeface="Roboto Mono Medium"/>
                <a:cs typeface="Roboto Mono Medium"/>
                <a:sym typeface="Roboto Mono Medium"/>
              </a:rPr>
              <a:t>"hello \"world\"!"</a:t>
            </a:r>
            <a:endParaRPr sz="21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Basic String Manipulation</a:t>
            </a:r>
            <a:endParaRPr/>
          </a:p>
        </p:txBody>
      </p:sp>
      <p:sp>
        <p:nvSpPr>
          <p:cNvPr id="151" name="Google Shape;151;p2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Combining two strings (concatenation)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Multiplying a string (</a:t>
            </a:r>
            <a:r>
              <a:rPr lang="en">
                <a:solidFill>
                  <a:schemeClr val="dk1"/>
                </a:solidFill>
                <a:latin typeface="Roboto Mono Medium"/>
                <a:ea typeface="Roboto Mono Medium"/>
                <a:cs typeface="Roboto Mono Medium"/>
                <a:sym typeface="Roboto Mono Medium"/>
              </a:rPr>
              <a:t>x = 'hi' * 5</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Formatting numbers using the format() function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Case manipulation (</a:t>
            </a:r>
            <a:r>
              <a:rPr lang="en">
                <a:solidFill>
                  <a:schemeClr val="dk1"/>
                </a:solidFill>
                <a:latin typeface="Roboto Mono Medium"/>
                <a:ea typeface="Roboto Mono Medium"/>
                <a:cs typeface="Roboto Mono Medium"/>
                <a:sym typeface="Roboto Mono Medium"/>
              </a:rPr>
              <a:t>x = str.lower('APPLE')</a:t>
            </a:r>
            <a:r>
              <a:rPr lang="en" sz="2100">
                <a:solidFill>
                  <a:schemeClr val="dk1"/>
                </a:solidFill>
                <a:latin typeface="Roboto Mono Medium"/>
                <a:ea typeface="Roboto Mono Medium"/>
                <a:cs typeface="Roboto Mono Medium"/>
                <a:sym typeface="Roboto Mono Medium"/>
              </a:rPr>
              <a:t> </a:t>
            </a:r>
            <a:r>
              <a:rPr lang="en" sz="2100">
                <a:solidFill>
                  <a:schemeClr val="dk1"/>
                </a:solidFill>
                <a:latin typeface="Calibri"/>
                <a:ea typeface="Calibri"/>
                <a:cs typeface="Calibri"/>
                <a:sym typeface="Calibri"/>
              </a:rPr>
              <a:t># converts the string literal 'APPLE' to 'apple')</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Calculating string length using the len() function</a:t>
            </a:r>
            <a:endParaRPr sz="21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Formatting</a:t>
            </a:r>
            <a:endParaRPr/>
          </a:p>
        </p:txBody>
      </p:sp>
      <p:sp>
        <p:nvSpPr>
          <p:cNvPr id="158" name="Google Shape;158;p2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Clr>
                <a:schemeClr val="dk1"/>
              </a:buClr>
              <a:buSzPts val="2100"/>
              <a:buChar char="•"/>
            </a:pPr>
            <a:r>
              <a:rPr lang="en" sz="2100">
                <a:solidFill>
                  <a:schemeClr val="dk1"/>
                </a:solidFill>
                <a:latin typeface="Calibri"/>
                <a:ea typeface="Calibri"/>
                <a:cs typeface="Calibri"/>
                <a:sym typeface="Calibri"/>
              </a:rPr>
              <a:t>General usage of the </a:t>
            </a:r>
            <a:r>
              <a:rPr lang="en" sz="2100">
                <a:solidFill>
                  <a:schemeClr val="dk1"/>
                </a:solidFill>
                <a:latin typeface="Roboto Mono SemiBold"/>
                <a:ea typeface="Roboto Mono SemiBold"/>
                <a:cs typeface="Roboto Mono SemiBold"/>
                <a:sym typeface="Roboto Mono SemiBold"/>
              </a:rPr>
              <a:t>format</a:t>
            </a:r>
            <a:r>
              <a:rPr lang="en" sz="2100">
                <a:solidFill>
                  <a:schemeClr val="dk1"/>
                </a:solidFill>
                <a:latin typeface="Calibri"/>
                <a:ea typeface="Calibri"/>
                <a:cs typeface="Calibri"/>
                <a:sym typeface="Calibri"/>
              </a:rPr>
              <a:t> function</a:t>
            </a:r>
            <a:endParaRPr sz="2100">
              <a:solidFill>
                <a:schemeClr val="dk1"/>
              </a:solidFill>
              <a:latin typeface="Calibri"/>
              <a:ea typeface="Calibri"/>
              <a:cs typeface="Calibri"/>
              <a:sym typeface="Calibri"/>
            </a:endParaRPr>
          </a:p>
          <a:p>
            <a:pPr indent="-190500" lvl="0" marL="171450" rtl="0" algn="l">
              <a:spcBef>
                <a:spcPts val="0"/>
              </a:spcBef>
              <a:spcAft>
                <a:spcPts val="0"/>
              </a:spcAft>
              <a:buClr>
                <a:schemeClr val="dk1"/>
              </a:buClr>
              <a:buSzPts val="2100"/>
              <a:buChar char="•"/>
            </a:pPr>
            <a:r>
              <a:rPr lang="en" sz="2100">
                <a:solidFill>
                  <a:schemeClr val="dk1"/>
                </a:solidFill>
                <a:latin typeface="Calibri"/>
                <a:ea typeface="Calibri"/>
                <a:cs typeface="Calibri"/>
                <a:sym typeface="Calibri"/>
              </a:rPr>
              <a:t>Formatting strings</a:t>
            </a:r>
            <a:endParaRPr sz="2100">
              <a:solidFill>
                <a:schemeClr val="dk1"/>
              </a:solidFill>
              <a:latin typeface="Calibri"/>
              <a:ea typeface="Calibri"/>
              <a:cs typeface="Calibri"/>
              <a:sym typeface="Calibri"/>
            </a:endParaRPr>
          </a:p>
          <a:p>
            <a:pPr indent="-190500" lvl="0" marL="171450" rtl="0" algn="l">
              <a:spcBef>
                <a:spcPts val="0"/>
              </a:spcBef>
              <a:spcAft>
                <a:spcPts val="0"/>
              </a:spcAft>
              <a:buClr>
                <a:schemeClr val="dk1"/>
              </a:buClr>
              <a:buSzPts val="2100"/>
              <a:buChar char="•"/>
            </a:pPr>
            <a:r>
              <a:rPr lang="en" sz="2100">
                <a:solidFill>
                  <a:schemeClr val="dk1"/>
                </a:solidFill>
                <a:latin typeface="Calibri"/>
                <a:ea typeface="Calibri"/>
                <a:cs typeface="Calibri"/>
                <a:sym typeface="Calibri"/>
              </a:rPr>
              <a:t>Formatting integers</a:t>
            </a:r>
            <a:endParaRPr sz="2100">
              <a:solidFill>
                <a:schemeClr val="dk1"/>
              </a:solidFill>
              <a:latin typeface="Calibri"/>
              <a:ea typeface="Calibri"/>
              <a:cs typeface="Calibri"/>
              <a:sym typeface="Calibri"/>
            </a:endParaRPr>
          </a:p>
          <a:p>
            <a:pPr indent="-190500" lvl="0" marL="171450" rtl="0" algn="l">
              <a:spcBef>
                <a:spcPts val="0"/>
              </a:spcBef>
              <a:spcAft>
                <a:spcPts val="0"/>
              </a:spcAft>
              <a:buClr>
                <a:schemeClr val="dk1"/>
              </a:buClr>
              <a:buSzPts val="2100"/>
              <a:buChar char="•"/>
            </a:pPr>
            <a:r>
              <a:rPr lang="en" sz="2100">
                <a:solidFill>
                  <a:schemeClr val="dk1"/>
                </a:solidFill>
                <a:latin typeface="Calibri"/>
                <a:ea typeface="Calibri"/>
                <a:cs typeface="Calibri"/>
                <a:sym typeface="Calibri"/>
              </a:rPr>
              <a:t>Formatting floating point numbers</a:t>
            </a:r>
            <a:endParaRPr sz="2100">
              <a:solidFill>
                <a:schemeClr val="dk1"/>
              </a:solidFill>
              <a:latin typeface="Calibri"/>
              <a:ea typeface="Calibri"/>
              <a:cs typeface="Calibri"/>
              <a:sym typeface="Calibri"/>
            </a:endParaRPr>
          </a:p>
          <a:p>
            <a:pPr indent="-190500" lvl="0" marL="171450" rtl="0" algn="l">
              <a:spcBef>
                <a:spcPts val="0"/>
              </a:spcBef>
              <a:spcAft>
                <a:spcPts val="0"/>
              </a:spcAft>
              <a:buClr>
                <a:schemeClr val="dk1"/>
              </a:buClr>
              <a:buSzPts val="2100"/>
              <a:buChar char="•"/>
            </a:pPr>
            <a:r>
              <a:rPr lang="en" sz="2100">
                <a:solidFill>
                  <a:schemeClr val="dk1"/>
                </a:solidFill>
                <a:latin typeface="Calibri"/>
                <a:ea typeface="Calibri"/>
                <a:cs typeface="Calibri"/>
                <a:sym typeface="Calibri"/>
              </a:rPr>
              <a:t>Formatting using f-strings</a:t>
            </a:r>
            <a:endParaRPr sz="2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Debugging &amp; Error types</a:t>
            </a:r>
            <a:endParaRPr/>
          </a:p>
        </p:txBody>
      </p:sp>
      <p:sp>
        <p:nvSpPr>
          <p:cNvPr id="165" name="Google Shape;165;p2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Identify the 3 types of errors</a:t>
            </a:r>
            <a:endParaRPr sz="2100">
              <a:solidFill>
                <a:schemeClr val="dk1"/>
              </a:solidFill>
              <a:latin typeface="Calibri"/>
              <a:ea typeface="Calibri"/>
              <a:cs typeface="Calibri"/>
              <a:sym typeface="Calibri"/>
            </a:endParaRPr>
          </a:p>
          <a:p>
            <a:pPr indent="-171450" lvl="1" marL="514350" rtl="0" algn="l">
              <a:spcBef>
                <a:spcPts val="375"/>
              </a:spcBef>
              <a:spcAft>
                <a:spcPts val="0"/>
              </a:spcAft>
              <a:buSzPts val="1800"/>
              <a:buChar char="•"/>
            </a:pPr>
            <a:r>
              <a:rPr lang="en" sz="1800">
                <a:solidFill>
                  <a:schemeClr val="dk1"/>
                </a:solidFill>
                <a:latin typeface="Calibri"/>
                <a:ea typeface="Calibri"/>
                <a:cs typeface="Calibri"/>
                <a:sym typeface="Calibri"/>
              </a:rPr>
              <a:t>Syntax</a:t>
            </a:r>
            <a:endParaRPr sz="1800">
              <a:solidFill>
                <a:schemeClr val="dk1"/>
              </a:solidFill>
              <a:latin typeface="Calibri"/>
              <a:ea typeface="Calibri"/>
              <a:cs typeface="Calibri"/>
              <a:sym typeface="Calibri"/>
            </a:endParaRPr>
          </a:p>
          <a:p>
            <a:pPr indent="-171450" lvl="1" marL="514350" rtl="0" algn="l">
              <a:spcBef>
                <a:spcPts val="375"/>
              </a:spcBef>
              <a:spcAft>
                <a:spcPts val="0"/>
              </a:spcAft>
              <a:buSzPts val="1800"/>
              <a:buChar char="•"/>
            </a:pPr>
            <a:r>
              <a:rPr lang="en" sz="1800">
                <a:solidFill>
                  <a:schemeClr val="dk1"/>
                </a:solidFill>
                <a:latin typeface="Calibri"/>
                <a:ea typeface="Calibri"/>
                <a:cs typeface="Calibri"/>
                <a:sym typeface="Calibri"/>
              </a:rPr>
              <a:t>Runtime</a:t>
            </a:r>
            <a:endParaRPr sz="1800">
              <a:solidFill>
                <a:schemeClr val="dk1"/>
              </a:solidFill>
              <a:latin typeface="Calibri"/>
              <a:ea typeface="Calibri"/>
              <a:cs typeface="Calibri"/>
              <a:sym typeface="Calibri"/>
            </a:endParaRPr>
          </a:p>
          <a:p>
            <a:pPr indent="-171450" lvl="1" marL="514350" rtl="0" algn="l">
              <a:spcBef>
                <a:spcPts val="375"/>
              </a:spcBef>
              <a:spcAft>
                <a:spcPts val="0"/>
              </a:spcAft>
              <a:buSzPts val="1800"/>
              <a:buChar char="•"/>
            </a:pPr>
            <a:r>
              <a:rPr lang="en" sz="1800">
                <a:solidFill>
                  <a:schemeClr val="dk1"/>
                </a:solidFill>
                <a:latin typeface="Calibri"/>
                <a:ea typeface="Calibri"/>
                <a:cs typeface="Calibri"/>
                <a:sym typeface="Calibri"/>
              </a:rPr>
              <a:t>Logic</a:t>
            </a:r>
            <a:endParaRPr sz="18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Be able to spot errors in code and identify their types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Be able to suggest solutions to fix specific errors when detected</a:t>
            </a:r>
            <a:endParaRPr sz="2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Selection Statements</a:t>
            </a:r>
            <a:endParaRPr sz="3300">
              <a:latin typeface="Calibri"/>
              <a:ea typeface="Calibri"/>
              <a:cs typeface="Calibri"/>
              <a:sym typeface="Calibri"/>
            </a:endParaRPr>
          </a:p>
        </p:txBody>
      </p:sp>
      <p:sp>
        <p:nvSpPr>
          <p:cNvPr id="172" name="Google Shape;172;p3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The structure of an IF statement (IF keyword, condition, colon, indentation)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Writing a condition for an IF statement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Boolean operators (&lt;, &gt;, ==, !=, &gt;=, &lt;=)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Comparing numeric values using Boolean expressions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Comparing string values using Boolean expressions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Using the IF-ELSE statement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Nesting decision structures (IF statements inside other IF statements)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IF-ELIF-ELSE statement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Logical operators (and, or, not)</a:t>
            </a:r>
            <a:endParaRPr sz="21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Condition-Controlled Loops</a:t>
            </a:r>
            <a:endParaRPr sz="3300">
              <a:latin typeface="Calibri"/>
              <a:ea typeface="Calibri"/>
              <a:cs typeface="Calibri"/>
              <a:sym typeface="Calibri"/>
            </a:endParaRPr>
          </a:p>
        </p:txBody>
      </p:sp>
      <p:sp>
        <p:nvSpPr>
          <p:cNvPr id="179" name="Google Shape;179;p3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Loop mechanics &amp; how they work</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Setting up conditions for a while loop</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Infinite loops and how to avoid them</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Sentinels (defining a value that the user enters that causes the loop to end)</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Data validation loops (asking the user to continually enter a value until that value matches some condition)</a:t>
            </a:r>
            <a:endParaRPr sz="2100">
              <a:solidFill>
                <a:schemeClr val="dk1"/>
              </a:solidFill>
              <a:latin typeface="Calibri"/>
              <a:ea typeface="Calibri"/>
              <a:cs typeface="Calibri"/>
              <a:sym typeface="Calibri"/>
            </a:endParaRPr>
          </a:p>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Setting up and using accumulator variables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Self referential assignment statements (e.g. </a:t>
            </a:r>
            <a:r>
              <a:rPr lang="en">
                <a:solidFill>
                  <a:schemeClr val="dk1"/>
                </a:solidFill>
                <a:latin typeface="Roboto Mono Medium"/>
                <a:ea typeface="Roboto Mono Medium"/>
                <a:cs typeface="Roboto Mono Medium"/>
                <a:sym typeface="Roboto Mono Medium"/>
              </a:rPr>
              <a:t>counter = counter + 1</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Augmented assignment operators (e.g. </a:t>
            </a:r>
            <a:r>
              <a:rPr lang="en">
                <a:solidFill>
                  <a:schemeClr val="dk1"/>
                </a:solidFill>
                <a:latin typeface="Roboto Mono Medium"/>
                <a:ea typeface="Roboto Mono Medium"/>
                <a:cs typeface="Roboto Mono Medium"/>
                <a:sym typeface="Roboto Mono Medium"/>
              </a:rPr>
              <a:t>counter += 1</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Count</a:t>
            </a:r>
            <a:r>
              <a:rPr lang="en" sz="3300">
                <a:latin typeface="Calibri"/>
                <a:ea typeface="Calibri"/>
                <a:cs typeface="Calibri"/>
                <a:sym typeface="Calibri"/>
              </a:rPr>
              <a:t>-Controlled Loops</a:t>
            </a:r>
            <a:endParaRPr sz="3300">
              <a:latin typeface="Calibri"/>
              <a:ea typeface="Calibri"/>
              <a:cs typeface="Calibri"/>
              <a:sym typeface="Calibri"/>
            </a:endParaRPr>
          </a:p>
        </p:txBody>
      </p:sp>
      <p:sp>
        <p:nvSpPr>
          <p:cNvPr id="186" name="Google Shape;186;p3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Mechanics and how they work</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Iterating over a list (e.g. </a:t>
            </a:r>
            <a:r>
              <a:rPr lang="en">
                <a:solidFill>
                  <a:schemeClr val="dk1"/>
                </a:solidFill>
                <a:latin typeface="Roboto Mono Medium"/>
                <a:ea typeface="Roboto Mono Medium"/>
                <a:cs typeface="Roboto Mono Medium"/>
                <a:sym typeface="Roboto Mono Medium"/>
              </a:rPr>
              <a:t>for x in [1,2,3,4,5]:</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Using the target variable in a for loop</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Nested loops (loops inside of other loops)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Comparing and contrasting "for" loops with "while" loops (when to use each loop, main advantages of each structure, etc)</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range function:</a:t>
            </a:r>
            <a:endParaRPr sz="2100">
              <a:solidFill>
                <a:schemeClr val="dk1"/>
              </a:solidFill>
              <a:latin typeface="Calibri"/>
              <a:ea typeface="Calibri"/>
              <a:cs typeface="Calibri"/>
              <a:sym typeface="Calibri"/>
            </a:endParaRPr>
          </a:p>
          <a:p>
            <a:pPr indent="-190500" lvl="1" marL="514350" rtl="0" algn="l">
              <a:spcBef>
                <a:spcPts val="0"/>
              </a:spcBef>
              <a:spcAft>
                <a:spcPts val="0"/>
              </a:spcAft>
              <a:buSzPts val="2100"/>
              <a:buChar char="•"/>
            </a:pPr>
            <a:r>
              <a:rPr lang="en" sz="2100">
                <a:solidFill>
                  <a:schemeClr val="dk1"/>
                </a:solidFill>
                <a:latin typeface="Calibri"/>
                <a:ea typeface="Calibri"/>
                <a:cs typeface="Calibri"/>
                <a:sym typeface="Calibri"/>
              </a:rPr>
              <a:t>Mechanics and how the function works</a:t>
            </a:r>
            <a:endParaRPr sz="2100">
              <a:solidFill>
                <a:schemeClr val="dk1"/>
              </a:solidFill>
              <a:latin typeface="Calibri"/>
              <a:ea typeface="Calibri"/>
              <a:cs typeface="Calibri"/>
              <a:sym typeface="Calibri"/>
            </a:endParaRPr>
          </a:p>
          <a:p>
            <a:pPr indent="-190500" lvl="1" marL="514350" rtl="0" algn="l">
              <a:spcBef>
                <a:spcPts val="750"/>
              </a:spcBef>
              <a:spcAft>
                <a:spcPts val="0"/>
              </a:spcAft>
              <a:buSzPts val="2100"/>
              <a:buChar char="•"/>
            </a:pPr>
            <a:r>
              <a:rPr lang="en" sz="2100">
                <a:solidFill>
                  <a:schemeClr val="dk1"/>
                </a:solidFill>
                <a:latin typeface="Calibri"/>
                <a:ea typeface="Calibri"/>
                <a:cs typeface="Calibri"/>
                <a:sym typeface="Calibri"/>
              </a:rPr>
              <a:t>Creating simple ranges (i.e. </a:t>
            </a:r>
            <a:r>
              <a:rPr lang="en" sz="1800">
                <a:solidFill>
                  <a:schemeClr val="dk1"/>
                </a:solidFill>
                <a:latin typeface="Roboto Mono Medium"/>
                <a:ea typeface="Roboto Mono Medium"/>
                <a:cs typeface="Roboto Mono Medium"/>
                <a:sym typeface="Roboto Mono Medium"/>
              </a:rPr>
              <a:t>range(5)</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1" marL="514350" rtl="0" algn="l">
              <a:spcBef>
                <a:spcPts val="750"/>
              </a:spcBef>
              <a:spcAft>
                <a:spcPts val="0"/>
              </a:spcAft>
              <a:buSzPts val="2100"/>
              <a:buChar char="•"/>
            </a:pPr>
            <a:r>
              <a:rPr lang="en" sz="2100">
                <a:solidFill>
                  <a:schemeClr val="dk1"/>
                </a:solidFill>
                <a:latin typeface="Calibri"/>
                <a:ea typeface="Calibri"/>
                <a:cs typeface="Calibri"/>
                <a:sym typeface="Calibri"/>
              </a:rPr>
              <a:t>Creating ranges with defined start and end points (i.e. </a:t>
            </a:r>
            <a:r>
              <a:rPr lang="en" sz="1800">
                <a:solidFill>
                  <a:schemeClr val="dk1"/>
                </a:solidFill>
                <a:latin typeface="Roboto Mono Medium"/>
                <a:ea typeface="Roboto Mono Medium"/>
                <a:cs typeface="Roboto Mono Medium"/>
                <a:sym typeface="Roboto Mono Medium"/>
              </a:rPr>
              <a:t>range(3,10)</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1" marL="514350" rtl="0" algn="l">
              <a:spcBef>
                <a:spcPts val="750"/>
              </a:spcBef>
              <a:spcAft>
                <a:spcPts val="0"/>
              </a:spcAft>
              <a:buSzPts val="2100"/>
              <a:buChar char="•"/>
            </a:pPr>
            <a:r>
              <a:rPr lang="en" sz="2100">
                <a:solidFill>
                  <a:schemeClr val="dk1"/>
                </a:solidFill>
                <a:latin typeface="Calibri"/>
                <a:ea typeface="Calibri"/>
                <a:cs typeface="Calibri"/>
                <a:sym typeface="Calibri"/>
              </a:rPr>
              <a:t>Creating ranges with a step value (i.e. </a:t>
            </a:r>
            <a:r>
              <a:rPr lang="en" sz="1800">
                <a:solidFill>
                  <a:schemeClr val="dk1"/>
                </a:solidFill>
                <a:latin typeface="Roboto Mono Medium"/>
                <a:ea typeface="Roboto Mono Medium"/>
                <a:cs typeface="Roboto Mono Medium"/>
                <a:sym typeface="Roboto Mono Medium"/>
              </a:rPr>
              <a:t>range(5,50,5)</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1" marL="514350" rtl="0" algn="l">
              <a:spcBef>
                <a:spcPts val="750"/>
              </a:spcBef>
              <a:spcAft>
                <a:spcPts val="0"/>
              </a:spcAft>
              <a:buSzPts val="2100"/>
              <a:buChar char="•"/>
            </a:pPr>
            <a:r>
              <a:rPr lang="en" sz="2100">
                <a:solidFill>
                  <a:schemeClr val="dk1"/>
                </a:solidFill>
                <a:latin typeface="Calibri"/>
                <a:ea typeface="Calibri"/>
                <a:cs typeface="Calibri"/>
                <a:sym typeface="Calibri"/>
              </a:rPr>
              <a:t>Creating ranges that count backwards (i.e. </a:t>
            </a:r>
            <a:r>
              <a:rPr lang="en" sz="1800">
                <a:solidFill>
                  <a:schemeClr val="dk1"/>
                </a:solidFill>
                <a:latin typeface="Roboto Mono Medium"/>
                <a:ea typeface="Roboto Mono Medium"/>
                <a:cs typeface="Roboto Mono Medium"/>
                <a:sym typeface="Roboto Mono Medium"/>
              </a:rPr>
              <a:t>range(50,5,-5)</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a:p>
            <a:pPr indent="-190500" lvl="1" marL="514350" rtl="0" algn="l">
              <a:spcBef>
                <a:spcPts val="750"/>
              </a:spcBef>
              <a:spcAft>
                <a:spcPts val="0"/>
              </a:spcAft>
              <a:buSzPts val="2100"/>
              <a:buChar char="•"/>
            </a:pPr>
            <a:r>
              <a:rPr lang="en" sz="2100">
                <a:solidFill>
                  <a:schemeClr val="dk1"/>
                </a:solidFill>
                <a:latin typeface="Calibri"/>
                <a:ea typeface="Calibri"/>
                <a:cs typeface="Calibri"/>
                <a:sym typeface="Calibri"/>
              </a:rPr>
              <a:t>User controlled ranges (i.e. </a:t>
            </a:r>
            <a:r>
              <a:rPr lang="en" sz="1800">
                <a:solidFill>
                  <a:schemeClr val="dk1"/>
                </a:solidFill>
                <a:latin typeface="Roboto Mono Medium"/>
                <a:ea typeface="Roboto Mono Medium"/>
                <a:cs typeface="Roboto Mono Medium"/>
                <a:sym typeface="Roboto Mono Medium"/>
              </a:rPr>
              <a:t>range(1, somevariable)</a:t>
            </a:r>
            <a:r>
              <a:rPr lang="en" sz="2100">
                <a:solidFill>
                  <a:schemeClr val="dk1"/>
                </a:solidFill>
                <a:latin typeface="Calibri"/>
                <a:ea typeface="Calibri"/>
                <a:cs typeface="Calibri"/>
                <a:sym typeface="Calibri"/>
              </a:rPr>
              <a:t>)</a:t>
            </a:r>
            <a:endParaRPr sz="2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User-Defined Functions</a:t>
            </a:r>
            <a:endParaRPr sz="3300">
              <a:latin typeface="Calibri"/>
              <a:ea typeface="Calibri"/>
              <a:cs typeface="Calibri"/>
              <a:sym typeface="Calibri"/>
            </a:endParaRPr>
          </a:p>
        </p:txBody>
      </p:sp>
      <p:sp>
        <p:nvSpPr>
          <p:cNvPr id="193" name="Google Shape;193;p3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Mechanics and how functions work</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"opaque box" model</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Function definitions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Arguments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Return values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Calling a function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Local variables (variables that are defined inside a function and can only be accessed inside that function)</a:t>
            </a:r>
            <a:endParaRPr sz="2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User-Defined Functions (continued)</a:t>
            </a:r>
            <a:endParaRPr sz="3300">
              <a:latin typeface="Calibri"/>
              <a:ea typeface="Calibri"/>
              <a:cs typeface="Calibri"/>
              <a:sym typeface="Calibri"/>
            </a:endParaRPr>
          </a:p>
        </p:txBody>
      </p:sp>
      <p:sp>
        <p:nvSpPr>
          <p:cNvPr id="200" name="Google Shape;200;p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Passing arguments to your own functions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Passing multiple arguments to your own functions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Global variables (variables created outside a function that can be accessed by any part of your program)</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Making changes to global variables inside a function using the ‘global’ keyword</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Writing a value returning function (i.e. using the ‘return’ keyword to send a result from your function to the part of your program that called that function)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Returning multiple values from a function</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Input, Processing &amp; Output notation</a:t>
            </a:r>
            <a:endParaRPr sz="21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Quiz #1 Statistics</a:t>
            </a:r>
            <a:endParaRPr/>
          </a:p>
        </p:txBody>
      </p:sp>
      <p:sp>
        <p:nvSpPr>
          <p:cNvPr id="81" name="Google Shape;81;p17"/>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Average score: 75.1%</a:t>
            </a:r>
            <a:endParaRPr/>
          </a:p>
          <a:p>
            <a:pPr indent="-342900" lvl="0" marL="457200" rtl="0" algn="l">
              <a:spcBef>
                <a:spcPts val="0"/>
              </a:spcBef>
              <a:spcAft>
                <a:spcPts val="0"/>
              </a:spcAft>
              <a:buSzPts val="1800"/>
              <a:buChar char="●"/>
            </a:pPr>
            <a:r>
              <a:rPr lang="en"/>
              <a:t>Median </a:t>
            </a:r>
            <a:r>
              <a:rPr lang="en"/>
              <a:t>score: 80.7%</a:t>
            </a:r>
            <a:endParaRPr/>
          </a:p>
          <a:p>
            <a:pPr indent="-342900" lvl="0" marL="457200" rtl="0" algn="l">
              <a:spcBef>
                <a:spcPts val="0"/>
              </a:spcBef>
              <a:spcAft>
                <a:spcPts val="0"/>
              </a:spcAft>
              <a:buSzPts val="1800"/>
              <a:buChar char="●"/>
            </a:pPr>
            <a:r>
              <a:rPr lang="en"/>
              <a:t>Mode: 100.0% (22 students)</a:t>
            </a:r>
            <a:endParaRPr/>
          </a:p>
          <a:p>
            <a:pPr indent="0" lvl="0" marL="0" rtl="0" algn="l">
              <a:spcBef>
                <a:spcPts val="1200"/>
              </a:spcBef>
              <a:spcAft>
                <a:spcPts val="1200"/>
              </a:spcAft>
              <a:buNone/>
            </a:pPr>
            <a:r>
              <a:rPr lang="en"/>
              <a:t>Note: There were 14 possible points on the multiple choice portion of the quiz, but I graded the quiz out of 12. This had the effect of boosting everyone's score slightly.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Midterm Exam Format</a:t>
            </a:r>
            <a:endParaRPr/>
          </a:p>
        </p:txBody>
      </p:sp>
      <p:sp>
        <p:nvSpPr>
          <p:cNvPr id="88" name="Google Shape;88;p18"/>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90500" lvl="0" marL="171450" rtl="0" algn="l">
              <a:spcBef>
                <a:spcPts val="0"/>
              </a:spcBef>
              <a:spcAft>
                <a:spcPts val="0"/>
              </a:spcAft>
              <a:buSzPts val="2100"/>
              <a:buChar char="•"/>
            </a:pPr>
            <a:r>
              <a:rPr lang="en" sz="2100">
                <a:solidFill>
                  <a:schemeClr val="dk1"/>
                </a:solidFill>
                <a:latin typeface="Calibri"/>
                <a:ea typeface="Calibri"/>
                <a:cs typeface="Calibri"/>
                <a:sym typeface="Calibri"/>
              </a:rPr>
              <a:t>Delivered IN PERSON on Wednesday 10/22/2025 from 9:30am - 10:45am in our regular classroom</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Question types: Multiple choice, True/False, Fill in the blank, Matching, writing short programs</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Time limit: 1 hour 5 minutes (+ extra time for students with documented accommodations through the Moses Center)</a:t>
            </a:r>
            <a:endParaRPr sz="2100">
              <a:solidFill>
                <a:schemeClr val="dk1"/>
              </a:solidFill>
              <a:latin typeface="Calibri"/>
              <a:ea typeface="Calibri"/>
              <a:cs typeface="Calibri"/>
              <a:sym typeface="Calibri"/>
            </a:endParaRPr>
          </a:p>
          <a:p>
            <a:pPr indent="-190500" lvl="1" marL="514350" rtl="0" algn="l">
              <a:spcBef>
                <a:spcPts val="375"/>
              </a:spcBef>
              <a:spcAft>
                <a:spcPts val="0"/>
              </a:spcAft>
              <a:buSzPts val="2100"/>
              <a:buFont typeface="Calibri"/>
              <a:buChar char="•"/>
            </a:pPr>
            <a:r>
              <a:rPr lang="en" sz="2100">
                <a:solidFill>
                  <a:schemeClr val="dk1"/>
                </a:solidFill>
                <a:latin typeface="Calibri"/>
                <a:ea typeface="Calibri"/>
                <a:cs typeface="Calibri"/>
                <a:sym typeface="Calibri"/>
              </a:rPr>
              <a:t>10 minutes reserved at the beginning of class to check in for the exam</a:t>
            </a:r>
            <a:endParaRPr sz="2100">
              <a:solidFill>
                <a:schemeClr val="dk1"/>
              </a:solidFill>
              <a:latin typeface="Calibri"/>
              <a:ea typeface="Calibri"/>
              <a:cs typeface="Calibri"/>
              <a:sym typeface="Calibri"/>
            </a:endParaRPr>
          </a:p>
          <a:p>
            <a:pPr indent="-190500" lvl="0" marL="171450" rtl="0" algn="l">
              <a:spcBef>
                <a:spcPts val="750"/>
              </a:spcBef>
              <a:spcAft>
                <a:spcPts val="0"/>
              </a:spcAft>
              <a:buSzPts val="2100"/>
              <a:buChar char="•"/>
            </a:pPr>
            <a:r>
              <a:rPr lang="en" sz="2100">
                <a:solidFill>
                  <a:schemeClr val="dk1"/>
                </a:solidFill>
                <a:latin typeface="Calibri"/>
                <a:ea typeface="Calibri"/>
                <a:cs typeface="Calibri"/>
                <a:sym typeface="Calibri"/>
              </a:rPr>
              <a:t>Closed book, closed notes (Python command + function index and ASCII code will be made available on the exam)</a:t>
            </a:r>
            <a:endParaRPr/>
          </a:p>
          <a:p>
            <a:pPr indent="0" lvl="0" marL="0" rtl="0" algn="l">
              <a:spcBef>
                <a:spcPts val="750"/>
              </a:spcBef>
              <a:spcAft>
                <a:spcPts val="0"/>
              </a:spcAft>
              <a:buNone/>
            </a:pPr>
            <a:r>
              <a:t/>
            </a:r>
            <a:endParaRPr sz="21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Python Command Index</a:t>
            </a:r>
            <a:endParaRPr/>
          </a:p>
        </p:txBody>
      </p:sp>
      <p:sp>
        <p:nvSpPr>
          <p:cNvPr id="95" name="Google Shape;95;p19"/>
          <p:cNvSpPr txBox="1"/>
          <p:nvPr>
            <p:ph idx="1" type="body"/>
          </p:nvPr>
        </p:nvSpPr>
        <p:spPr>
          <a:xfrm>
            <a:off x="628650" y="1825625"/>
            <a:ext cx="3943200" cy="435120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75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and</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break</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continue</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def</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elif                </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else                </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float</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for</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format</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if    </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in              </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import              </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input</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0"/>
              </a:spcAft>
              <a:buNone/>
            </a:pPr>
            <a:r>
              <a:rPr lang="en">
                <a:solidFill>
                  <a:srgbClr val="202122"/>
                </a:solidFill>
                <a:highlight>
                  <a:srgbClr val="EEEEEE"/>
                </a:highlight>
                <a:latin typeface="Roboto Mono SemiBold"/>
                <a:ea typeface="Roboto Mono SemiBold"/>
                <a:cs typeface="Roboto Mono SemiBold"/>
                <a:sym typeface="Roboto Mono SemiBold"/>
              </a:rPr>
              <a:t>int</a:t>
            </a:r>
            <a:endParaRPr>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70000"/>
              </a:lnSpc>
              <a:spcBef>
                <a:spcPts val="1200"/>
              </a:spcBef>
              <a:spcAft>
                <a:spcPts val="1200"/>
              </a:spcAft>
              <a:buNone/>
            </a:pPr>
            <a:r>
              <a:t/>
            </a:r>
            <a:endParaRPr>
              <a:latin typeface="Roboto Mono SemiBold"/>
              <a:ea typeface="Roboto Mono SemiBold"/>
              <a:cs typeface="Roboto Mono SemiBold"/>
              <a:sym typeface="Roboto Mono SemiBold"/>
            </a:endParaRPr>
          </a:p>
        </p:txBody>
      </p:sp>
      <p:sp>
        <p:nvSpPr>
          <p:cNvPr id="96" name="Google Shape;96;p19"/>
          <p:cNvSpPr txBox="1"/>
          <p:nvPr/>
        </p:nvSpPr>
        <p:spPr>
          <a:xfrm>
            <a:off x="2046250" y="1749425"/>
            <a:ext cx="4886100" cy="3856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75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len</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not                 </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or</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print</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return</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str</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while</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random.randint</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str.lower</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lnSpc>
                <a:spcPct val="90000"/>
              </a:lnSpc>
              <a:spcBef>
                <a:spcPts val="1200"/>
              </a:spcBef>
              <a:spcAft>
                <a:spcPts val="0"/>
              </a:spcAft>
              <a:buClr>
                <a:schemeClr val="dk1"/>
              </a:buClr>
              <a:buSzPts val="1100"/>
              <a:buFont typeface="Arial"/>
              <a:buNone/>
            </a:pPr>
            <a:r>
              <a:rPr lang="en" sz="1800">
                <a:solidFill>
                  <a:srgbClr val="202122"/>
                </a:solidFill>
                <a:highlight>
                  <a:srgbClr val="EEEEEE"/>
                </a:highlight>
                <a:latin typeface="Roboto Mono SemiBold"/>
                <a:ea typeface="Roboto Mono SemiBold"/>
                <a:cs typeface="Roboto Mono SemiBold"/>
                <a:sym typeface="Roboto Mono SemiBold"/>
              </a:rPr>
              <a:t>str.upper</a:t>
            </a:r>
            <a:endParaRPr sz="1800">
              <a:solidFill>
                <a:srgbClr val="202122"/>
              </a:solidFill>
              <a:highlight>
                <a:srgbClr val="EEEEEE"/>
              </a:highlight>
              <a:latin typeface="Roboto Mono SemiBold"/>
              <a:ea typeface="Roboto Mono SemiBold"/>
              <a:cs typeface="Roboto Mono SemiBold"/>
              <a:sym typeface="Roboto Mono SemiBold"/>
            </a:endParaRPr>
          </a:p>
          <a:p>
            <a:pPr indent="0" lvl="0" marL="0" rtl="0" algn="l">
              <a:spcBef>
                <a:spcPts val="1200"/>
              </a:spcBef>
              <a:spcAft>
                <a:spcPts val="0"/>
              </a:spcAft>
              <a:buNone/>
            </a:pPr>
            <a:r>
              <a:t/>
            </a:r>
            <a:endParaRPr sz="1800">
              <a:latin typeface="Roboto Mono SemiBold"/>
              <a:ea typeface="Roboto Mono SemiBold"/>
              <a:cs typeface="Roboto Mono SemiBold"/>
              <a:sym typeface="Roboto Mono SemiBold"/>
            </a:endParaRPr>
          </a:p>
        </p:txBody>
      </p:sp>
      <p:pic>
        <p:nvPicPr>
          <p:cNvPr descr="ASCII table " id="97" name="Google Shape;97;p19"/>
          <p:cNvPicPr preferRelativeResize="0"/>
          <p:nvPr/>
        </p:nvPicPr>
        <p:blipFill rotWithShape="1">
          <a:blip r:embed="rId3">
            <a:alphaModFix/>
          </a:blip>
          <a:srcRect b="0" l="0" r="0" t="0"/>
          <a:stretch/>
        </p:blipFill>
        <p:spPr>
          <a:xfrm>
            <a:off x="4443179" y="1797294"/>
            <a:ext cx="4449300" cy="326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Midterm Exam Policies &amp; Procedures</a:t>
            </a:r>
            <a:endParaRPr/>
          </a:p>
        </p:txBody>
      </p:sp>
      <p:sp>
        <p:nvSpPr>
          <p:cNvPr id="104" name="Google Shape;104;p2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SzPts val="2100"/>
              <a:buChar char="•"/>
            </a:pPr>
            <a:r>
              <a:rPr lang="en" sz="2100">
                <a:solidFill>
                  <a:schemeClr val="dk1"/>
                </a:solidFill>
                <a:latin typeface="Calibri"/>
                <a:ea typeface="Calibri"/>
                <a:cs typeface="Calibri"/>
                <a:sym typeface="Calibri"/>
              </a:rPr>
              <a:t>You must be physically present on the day of the exam</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b="1" lang="en" sz="2100" u="sng">
                <a:solidFill>
                  <a:schemeClr val="dk1"/>
                </a:solidFill>
                <a:latin typeface="Calibri"/>
                <a:ea typeface="Calibri"/>
                <a:cs typeface="Calibri"/>
                <a:sym typeface="Calibri"/>
              </a:rPr>
              <a:t>You should arrive early to class to “check in” </a:t>
            </a:r>
            <a:r>
              <a:rPr lang="en" sz="2100">
                <a:solidFill>
                  <a:schemeClr val="dk1"/>
                </a:solidFill>
                <a:latin typeface="Calibri"/>
                <a:ea typeface="Calibri"/>
                <a:cs typeface="Calibri"/>
                <a:sym typeface="Calibri"/>
              </a:rPr>
              <a:t>– you will do this by showing your NYU ID to me and/or our course assistants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Once you are checked in you will be given a sheet of paper which will tell you where to sit during the exam</a:t>
            </a:r>
            <a:endParaRPr sz="2100">
              <a:solidFill>
                <a:schemeClr val="dk1"/>
              </a:solidFill>
              <a:latin typeface="Calibri"/>
              <a:ea typeface="Calibri"/>
              <a:cs typeface="Calibri"/>
              <a:sym typeface="Calibri"/>
            </a:endParaRPr>
          </a:p>
          <a:p>
            <a:pPr indent="0" lvl="0" marL="171450" rtl="0" algn="l">
              <a:spcBef>
                <a:spcPts val="750"/>
              </a:spcBef>
              <a:spcAft>
                <a:spcPts val="0"/>
              </a:spcAft>
              <a:buNone/>
            </a:pPr>
            <a:r>
              <a:t/>
            </a:r>
            <a:endParaRPr sz="2100">
              <a:solidFill>
                <a:schemeClr val="dk1"/>
              </a:solidFill>
              <a:latin typeface="Calibri"/>
              <a:ea typeface="Calibri"/>
              <a:cs typeface="Calibri"/>
              <a:sym typeface="Calibri"/>
            </a:endParaRPr>
          </a:p>
          <a:p>
            <a:pPr indent="0" lvl="0" marL="0" rtl="0" algn="l">
              <a:lnSpc>
                <a:spcPct val="90000"/>
              </a:lnSpc>
              <a:spcBef>
                <a:spcPts val="750"/>
              </a:spcBef>
              <a:spcAft>
                <a:spcPts val="1200"/>
              </a:spcAft>
              <a:buClr>
                <a:schemeClr val="dk1"/>
              </a:buClr>
              <a:buSzPts val="2100"/>
              <a:buNone/>
            </a:pPr>
            <a:r>
              <a:t/>
            </a:r>
            <a:endParaRPr>
              <a:latin typeface="Roboto Mono Medium"/>
              <a:ea typeface="Roboto Mono Medium"/>
              <a:cs typeface="Roboto Mono Medium"/>
              <a:sym typeface="Roboto Mon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Check-in Sheet &amp; Exam Policies</a:t>
            </a:r>
            <a:endParaRPr/>
          </a:p>
        </p:txBody>
      </p:sp>
      <p:sp>
        <p:nvSpPr>
          <p:cNvPr id="110" name="Google Shape;110;p21"/>
          <p:cNvSpPr txBox="1"/>
          <p:nvPr>
            <p:ph idx="1" type="body"/>
          </p:nvPr>
        </p:nvSpPr>
        <p:spPr>
          <a:xfrm>
            <a:off x="311700" y="1536633"/>
            <a:ext cx="3999900" cy="45552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Clr>
                <a:schemeClr val="dk1"/>
              </a:buClr>
              <a:buSzPct val="64705"/>
              <a:buFont typeface="Arial"/>
              <a:buNone/>
            </a:pPr>
            <a:r>
              <a:rPr b="1" lang="en" sz="1700">
                <a:solidFill>
                  <a:schemeClr val="dk1"/>
                </a:solidFill>
              </a:rPr>
              <a:t>This is a closed-book, closed notes, closed-neighbor exam. You may only use your computer during the exam. No other electronic devices are allowed, and you may not communicate with another human or digital agent during the test, including but not limited to AI enabled websites, tools and apps.</a:t>
            </a:r>
            <a:endParaRPr b="1" sz="1700">
              <a:solidFill>
                <a:schemeClr val="dk1"/>
              </a:solidFill>
            </a:endParaRPr>
          </a:p>
          <a:p>
            <a:pPr indent="0" lvl="0" marL="0" rtl="0" algn="l">
              <a:spcBef>
                <a:spcPts val="1800"/>
              </a:spcBef>
              <a:spcAft>
                <a:spcPts val="0"/>
              </a:spcAft>
              <a:buClr>
                <a:schemeClr val="dk1"/>
              </a:buClr>
              <a:buSzPct val="64705"/>
              <a:buFont typeface="Arial"/>
              <a:buNone/>
            </a:pPr>
            <a:r>
              <a:rPr b="1" lang="en" sz="1700">
                <a:solidFill>
                  <a:schemeClr val="dk1"/>
                </a:solidFill>
              </a:rPr>
              <a:t>The following actions will result in an immediate grade of 0 on the midterm exam:</a:t>
            </a:r>
            <a:endParaRPr b="1" sz="1700">
              <a:solidFill>
                <a:schemeClr val="dk1"/>
              </a:solidFill>
            </a:endParaRPr>
          </a:p>
          <a:p>
            <a:pPr indent="-312261" lvl="0" marL="457200" rtl="0" algn="l">
              <a:spcBef>
                <a:spcPts val="1800"/>
              </a:spcBef>
              <a:spcAft>
                <a:spcPts val="0"/>
              </a:spcAft>
              <a:buClr>
                <a:schemeClr val="dk1"/>
              </a:buClr>
              <a:buSzPct val="100000"/>
              <a:buChar char="●"/>
            </a:pPr>
            <a:r>
              <a:rPr b="1" lang="en" sz="1700">
                <a:solidFill>
                  <a:schemeClr val="dk1"/>
                </a:solidFill>
              </a:rPr>
              <a:t>Attempting to use unauthorized resources during the exam.</a:t>
            </a:r>
            <a:endParaRPr b="1" sz="1700">
              <a:solidFill>
                <a:schemeClr val="dk1"/>
              </a:solidFill>
            </a:endParaRPr>
          </a:p>
          <a:p>
            <a:pPr indent="-312261" lvl="0" marL="457200" rtl="0" algn="l">
              <a:spcBef>
                <a:spcPts val="0"/>
              </a:spcBef>
              <a:spcAft>
                <a:spcPts val="0"/>
              </a:spcAft>
              <a:buClr>
                <a:schemeClr val="dk1"/>
              </a:buClr>
              <a:buSzPct val="100000"/>
              <a:buChar char="●"/>
            </a:pPr>
            <a:r>
              <a:rPr b="1" lang="en" sz="1700">
                <a:solidFill>
                  <a:schemeClr val="dk1"/>
                </a:solidFill>
              </a:rPr>
              <a:t>Communicating or attempting to communicate with another student during the exam.</a:t>
            </a:r>
            <a:endParaRPr b="1" sz="1700">
              <a:solidFill>
                <a:schemeClr val="dk1"/>
              </a:solidFill>
            </a:endParaRPr>
          </a:p>
          <a:p>
            <a:pPr indent="-312261" lvl="0" marL="457200" rtl="0" algn="l">
              <a:spcBef>
                <a:spcPts val="0"/>
              </a:spcBef>
              <a:spcAft>
                <a:spcPts val="0"/>
              </a:spcAft>
              <a:buClr>
                <a:schemeClr val="dk1"/>
              </a:buClr>
              <a:buSzPct val="100000"/>
              <a:buChar char="●"/>
            </a:pPr>
            <a:r>
              <a:rPr b="1" lang="en" sz="1700">
                <a:solidFill>
                  <a:schemeClr val="dk1"/>
                </a:solidFill>
              </a:rPr>
              <a:t>Looking at another student's computer during the exam, or sharing your work with another student.</a:t>
            </a:r>
            <a:endParaRPr b="1" sz="1700">
              <a:solidFill>
                <a:schemeClr val="dk1"/>
              </a:solidFill>
            </a:endParaRPr>
          </a:p>
          <a:p>
            <a:pPr indent="-312261" lvl="0" marL="457200" rtl="0" algn="l">
              <a:spcBef>
                <a:spcPts val="0"/>
              </a:spcBef>
              <a:spcAft>
                <a:spcPts val="0"/>
              </a:spcAft>
              <a:buClr>
                <a:schemeClr val="dk1"/>
              </a:buClr>
              <a:buSzPct val="100000"/>
              <a:buChar char="●"/>
            </a:pPr>
            <a:r>
              <a:rPr b="1" lang="en" sz="1700">
                <a:solidFill>
                  <a:schemeClr val="dk1"/>
                </a:solidFill>
              </a:rPr>
              <a:t>Continuing to write code the exam has officially ended</a:t>
            </a:r>
            <a:endParaRPr/>
          </a:p>
        </p:txBody>
      </p:sp>
      <p:pic>
        <p:nvPicPr>
          <p:cNvPr id="111" name="Google Shape;111;p21"/>
          <p:cNvPicPr preferRelativeResize="0"/>
          <p:nvPr/>
        </p:nvPicPr>
        <p:blipFill>
          <a:blip r:embed="rId3">
            <a:alphaModFix/>
          </a:blip>
          <a:stretch>
            <a:fillRect/>
          </a:stretch>
        </p:blipFill>
        <p:spPr>
          <a:xfrm>
            <a:off x="4464000" y="1509267"/>
            <a:ext cx="4527601" cy="28873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Midterm Exam Concepts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Programming Mechanics</a:t>
            </a:r>
            <a:endParaRPr/>
          </a:p>
        </p:txBody>
      </p:sp>
      <p:sp>
        <p:nvSpPr>
          <p:cNvPr id="123" name="Google Shape;123;p23"/>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SzPts val="2100"/>
              <a:buChar char="•"/>
            </a:pPr>
            <a:r>
              <a:rPr lang="en" sz="2100">
                <a:solidFill>
                  <a:schemeClr val="dk1"/>
                </a:solidFill>
                <a:latin typeface="Calibri"/>
                <a:ea typeface="Calibri"/>
                <a:cs typeface="Calibri"/>
                <a:sym typeface="Calibri"/>
              </a:rPr>
              <a:t>Functions (what are they, using them, arguments, return values, etc)</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Commenting your code</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Variables (what are they, creating them, using them, naming rules, etc.)</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Reading input from the keyboard with the input() function</a:t>
            </a:r>
            <a:endParaRPr sz="2100">
              <a:solidFill>
                <a:schemeClr val="dk1"/>
              </a:solidFill>
              <a:latin typeface="Calibri"/>
              <a:ea typeface="Calibri"/>
              <a:cs typeface="Calibri"/>
              <a:sym typeface="Calibri"/>
            </a:endParaRPr>
          </a:p>
          <a:p>
            <a:pPr indent="0" lvl="0" marL="0" rtl="0" algn="l">
              <a:lnSpc>
                <a:spcPct val="90000"/>
              </a:lnSpc>
              <a:spcBef>
                <a:spcPts val="75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300"/>
              <a:buFont typeface="Calibri"/>
              <a:buNone/>
            </a:pPr>
            <a:r>
              <a:rPr lang="en" sz="3300">
                <a:latin typeface="Calibri"/>
                <a:ea typeface="Calibri"/>
                <a:cs typeface="Calibri"/>
                <a:sym typeface="Calibri"/>
              </a:rPr>
              <a:t>Math Expressions</a:t>
            </a:r>
            <a:endParaRPr/>
          </a:p>
        </p:txBody>
      </p:sp>
      <p:sp>
        <p:nvSpPr>
          <p:cNvPr id="130" name="Google Shape;130;p2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SzPts val="2100"/>
              <a:buChar char="•"/>
            </a:pPr>
            <a:r>
              <a:rPr lang="en" sz="2100">
                <a:solidFill>
                  <a:schemeClr val="dk1"/>
                </a:solidFill>
                <a:latin typeface="Calibri"/>
                <a:ea typeface="Calibri"/>
                <a:cs typeface="Calibri"/>
                <a:sym typeface="Calibri"/>
              </a:rPr>
              <a:t>Math operators (+, -, /, //, *)</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Writing math expressions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Evaluating math expressions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Storing &amp; printing the results of math expressions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Difference between the two division operators (/ and //)</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Order of operations in math expressions</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exponent operator (**)</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The modulo operator (%)</a:t>
            </a:r>
            <a:endParaRPr sz="2100">
              <a:solidFill>
                <a:schemeClr val="dk1"/>
              </a:solidFill>
              <a:latin typeface="Calibri"/>
              <a:ea typeface="Calibri"/>
              <a:cs typeface="Calibri"/>
              <a:sym typeface="Calibri"/>
            </a:endParaRPr>
          </a:p>
          <a:p>
            <a:pPr indent="-171450" lvl="0" marL="171450" rtl="0" algn="l">
              <a:spcBef>
                <a:spcPts val="750"/>
              </a:spcBef>
              <a:spcAft>
                <a:spcPts val="0"/>
              </a:spcAft>
              <a:buSzPts val="2100"/>
              <a:buChar char="•"/>
            </a:pPr>
            <a:r>
              <a:rPr lang="en" sz="2100">
                <a:solidFill>
                  <a:schemeClr val="dk1"/>
                </a:solidFill>
                <a:latin typeface="Calibri"/>
                <a:ea typeface="Calibri"/>
                <a:cs typeface="Calibri"/>
                <a:sym typeface="Calibri"/>
              </a:rPr>
              <a:t>Generating random numbers</a:t>
            </a:r>
            <a:endParaRPr sz="2100">
              <a:solidFill>
                <a:schemeClr val="dk1"/>
              </a:solidFill>
              <a:latin typeface="Calibri"/>
              <a:ea typeface="Calibri"/>
              <a:cs typeface="Calibri"/>
              <a:sym typeface="Calibri"/>
            </a:endParaRPr>
          </a:p>
          <a:p>
            <a:pPr indent="0" lvl="0" marL="0" rtl="0" algn="l">
              <a:lnSpc>
                <a:spcPct val="90000"/>
              </a:lnSpc>
              <a:spcBef>
                <a:spcPts val="750"/>
              </a:spcBef>
              <a:spcAft>
                <a:spcPts val="1200"/>
              </a:spcAft>
              <a:buNone/>
            </a:pPr>
            <a:r>
              <a:t/>
            </a:r>
            <a:endParaRPr sz="21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