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5"/>
  </p:notesMasterIdLst>
  <p:sldIdLst>
    <p:sldId id="259" r:id="rId5"/>
    <p:sldId id="365" r:id="rId6"/>
    <p:sldId id="370" r:id="rId7"/>
    <p:sldId id="306" r:id="rId8"/>
    <p:sldId id="355" r:id="rId9"/>
    <p:sldId id="371" r:id="rId10"/>
    <p:sldId id="356" r:id="rId11"/>
    <p:sldId id="359" r:id="rId12"/>
    <p:sldId id="361" r:id="rId13"/>
    <p:sldId id="362" r:id="rId14"/>
    <p:sldId id="363" r:id="rId15"/>
    <p:sldId id="372" r:id="rId16"/>
    <p:sldId id="364" r:id="rId17"/>
    <p:sldId id="326" r:id="rId18"/>
    <p:sldId id="333" r:id="rId19"/>
    <p:sldId id="329" r:id="rId20"/>
    <p:sldId id="328" r:id="rId21"/>
    <p:sldId id="330" r:id="rId22"/>
    <p:sldId id="331" r:id="rId23"/>
    <p:sldId id="369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11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7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5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50.png"/><Relationship Id="rId10" Type="http://schemas.openxmlformats.org/officeDocument/2006/relationships/image" Target="../media/image25.png"/><Relationship Id="rId4" Type="http://schemas.openxmlformats.org/officeDocument/2006/relationships/image" Target="../media/image4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1.png"/><Relationship Id="rId10" Type="http://schemas.openxmlformats.org/officeDocument/2006/relationships/image" Target="../media/image180.png"/><Relationship Id="rId4" Type="http://schemas.openxmlformats.org/officeDocument/2006/relationships/image" Target="../media/image130.png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855102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可判定性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13842" y="3802570"/>
            <a:ext cx="667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王炯达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E09F8-D47D-0243-9AC0-538D0D535B86}"/>
              </a:ext>
            </a:extLst>
          </p:cNvPr>
          <p:cNvSpPr txBox="1"/>
          <p:nvPr/>
        </p:nvSpPr>
        <p:spPr>
          <a:xfrm>
            <a:off x="5544457" y="645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的空性质判定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7704" y="1253649"/>
                <a:ext cx="7264829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CFG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     [IDEA: work backwards from terminals]</a:t>
                </a:r>
              </a:p>
              <a:p>
                <a:pPr marL="630238" lvl="1" indent="-346075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F0"/>
                    </a:solidFill>
                  </a:rPr>
                  <a:t>Mark</a:t>
                </a:r>
                <a:r>
                  <a:rPr lang="en-US" sz="2000" dirty="0"/>
                  <a:t> all occurrences of terminals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30238" lvl="1" indent="-346075">
                  <a:buAutoNum type="arabicPeriod"/>
                </a:pPr>
                <a:r>
                  <a:rPr lang="en-US" sz="2000" b="0" dirty="0"/>
                  <a:t> Repeat until no new variables are marked</a:t>
                </a:r>
              </a:p>
              <a:p>
                <a:pPr lvl="2"/>
                <a:r>
                  <a:rPr lang="en-US" sz="2000" dirty="0"/>
                  <a:t>Mark all occurrences of variable A </a:t>
                </a:r>
                <a:r>
                  <a:rPr lang="en-US" sz="2000" b="0" dirty="0"/>
                  <a:t>if  </a:t>
                </a:r>
                <a:br>
                  <a:rPr lang="en-US" sz="2000" b="0" dirty="0"/>
                </a:br>
                <a:r>
                  <a:rPr lang="en-US" sz="2000" b="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 is a rule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were already marked. </a:t>
                </a:r>
              </a:p>
              <a:p>
                <a:pPr marL="690563" lvl="1" indent="-4064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 </a:t>
                </a:r>
                <a:r>
                  <a:rPr lang="en-US" sz="2000" dirty="0"/>
                  <a:t>if the start variable is marked.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Accept </a:t>
                </a:r>
                <a:r>
                  <a:rPr lang="en-US" sz="2000" dirty="0"/>
                  <a:t>if not.”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4" y="1253649"/>
                <a:ext cx="7264829" cy="3616375"/>
              </a:xfrm>
              <a:prstGeom prst="rect">
                <a:avLst/>
              </a:prstGeom>
              <a:blipFill>
                <a:blip r:embed="rId3"/>
                <a:stretch>
                  <a:fillRect l="-1343" t="-1349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36231" y="2934516"/>
                <a:ext cx="142878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spc="300" dirty="0"/>
                  <a:t>S </a:t>
                </a:r>
                <a14:m>
                  <m:oMath xmlns:m="http://schemas.openxmlformats.org/officeDocument/2006/math">
                    <m:r>
                      <a:rPr lang="en-US" sz="2400" b="0" i="1" spc="3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RTa</a:t>
                </a:r>
              </a:p>
              <a:p>
                <a:r>
                  <a:rPr lang="en-US" sz="2400" spc="300" dirty="0"/>
                  <a:t>R </a:t>
                </a:r>
                <a14:m>
                  <m:oMath xmlns:m="http://schemas.openxmlformats.org/officeDocument/2006/math">
                    <m:r>
                      <a:rPr lang="en-US" sz="2400" i="1" spc="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Tb</a:t>
                </a:r>
              </a:p>
              <a:p>
                <a:r>
                  <a:rPr lang="en-US" sz="2400" spc="300" dirty="0"/>
                  <a:t>T </a:t>
                </a:r>
                <a14:m>
                  <m:oMath xmlns:m="http://schemas.openxmlformats.org/officeDocument/2006/math">
                    <m:r>
                      <a:rPr lang="en-US" sz="2400" i="1" spc="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spc="300" dirty="0"/>
                  <a:t> a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31" y="2934516"/>
                <a:ext cx="1428789" cy="1200329"/>
              </a:xfrm>
              <a:prstGeom prst="rect">
                <a:avLst/>
              </a:prstGeom>
              <a:blipFill>
                <a:blip r:embed="rId4"/>
                <a:stretch>
                  <a:fillRect l="-6383" t="-4061" r="-510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"/>
          <p:cNvSpPr/>
          <p:nvPr/>
        </p:nvSpPr>
        <p:spPr>
          <a:xfrm>
            <a:off x="8529687" y="366637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T"/>
          <p:cNvSpPr/>
          <p:nvPr/>
        </p:nvSpPr>
        <p:spPr>
          <a:xfrm>
            <a:off x="7836231" y="366784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6" name="a"/>
          <p:cNvSpPr/>
          <p:nvPr/>
        </p:nvSpPr>
        <p:spPr>
          <a:xfrm>
            <a:off x="8883134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7" name="b"/>
          <p:cNvSpPr/>
          <p:nvPr/>
        </p:nvSpPr>
        <p:spPr>
          <a:xfrm>
            <a:off x="8733760" y="3301181"/>
            <a:ext cx="385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21" name="T"/>
          <p:cNvSpPr/>
          <p:nvPr/>
        </p:nvSpPr>
        <p:spPr>
          <a:xfrm>
            <a:off x="8548453" y="329675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22" name="T"/>
          <p:cNvSpPr/>
          <p:nvPr/>
        </p:nvSpPr>
        <p:spPr>
          <a:xfrm>
            <a:off x="8719756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23" name="S"/>
          <p:cNvSpPr/>
          <p:nvPr/>
        </p:nvSpPr>
        <p:spPr>
          <a:xfrm>
            <a:off x="7836231" y="293451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24" name="R"/>
          <p:cNvSpPr/>
          <p:nvPr/>
        </p:nvSpPr>
        <p:spPr>
          <a:xfrm>
            <a:off x="7836231" y="329913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25" name="R"/>
          <p:cNvSpPr/>
          <p:nvPr/>
        </p:nvSpPr>
        <p:spPr>
          <a:xfrm>
            <a:off x="8522450" y="293451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300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18" name="Isosceles Triangle 1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F6907-FA8C-4542-B5BE-50B5C4097E49}"/>
              </a:ext>
            </a:extLst>
          </p:cNvPr>
          <p:cNvSpPr txBox="1"/>
          <p:nvPr/>
        </p:nvSpPr>
        <p:spPr>
          <a:xfrm>
            <a:off x="5602514" y="6226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211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/>
      <p:bldP spid="13" grpId="0"/>
      <p:bldP spid="14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Problem for CFGs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89595" y="1696697"/>
                <a:ext cx="10364544" cy="1985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32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32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32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CFGs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800" dirty="0"/>
                  <a:t>Proof: </a:t>
                </a:r>
                <a:r>
                  <a:rPr lang="en-US" altLang="zh-CN" sz="2800" dirty="0"/>
                  <a:t>next week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95" y="1696697"/>
                <a:ext cx="10364544" cy="1985159"/>
              </a:xfrm>
              <a:prstGeom prst="rect">
                <a:avLst/>
              </a:prstGeom>
              <a:blipFill>
                <a:blip r:embed="rId3"/>
                <a:stretch>
                  <a:fillRect l="-1529" t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67DEC1-9BF3-A545-80AF-BAD6FEE03E14}"/>
              </a:ext>
            </a:extLst>
          </p:cNvPr>
          <p:cNvSpPr txBox="1"/>
          <p:nvPr/>
        </p:nvSpPr>
        <p:spPr>
          <a:xfrm>
            <a:off x="5341257" y="6444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499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855102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不可判定性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457" y="3589628"/>
            <a:ext cx="667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——</a:t>
            </a:r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什么是不可判定的？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E09F8-D47D-0243-9AC0-538D0D535B86}"/>
              </a:ext>
            </a:extLst>
          </p:cNvPr>
          <p:cNvSpPr txBox="1"/>
          <p:nvPr/>
        </p:nvSpPr>
        <p:spPr>
          <a:xfrm>
            <a:off x="5544457" y="645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90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TMs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8794" y="1145234"/>
                <a:ext cx="1144238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T-recognizable</a:t>
                </a:r>
              </a:p>
              <a:p>
                <a:r>
                  <a:rPr lang="en-US" sz="2400" b="0" dirty="0"/>
                  <a:t>Proof:   The following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b="0" dirty="0"/>
                  <a:t> recognizes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endParaRPr lang="en-US" sz="2400" b="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b="0" dirty="0"/>
                  <a:t>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halts and accepts.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halts and rejects.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never halts.”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		Von Neumann said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inspired the concept of a stored program computer.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4" y="1145234"/>
                <a:ext cx="11442389" cy="4401205"/>
              </a:xfrm>
              <a:prstGeom prst="rect">
                <a:avLst/>
              </a:prstGeom>
              <a:blipFill>
                <a:blip r:embed="rId3"/>
                <a:stretch>
                  <a:fillRect l="-1119" t="-1385" b="-2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610401" y="4499448"/>
            <a:ext cx="5457745" cy="369332"/>
            <a:chOff x="1325479" y="4626864"/>
            <a:chExt cx="5457745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325479" y="4924173"/>
              <a:ext cx="2403559" cy="0"/>
            </a:xfrm>
            <a:prstGeom prst="line">
              <a:avLst/>
            </a:prstGeom>
            <a:ln w="254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542995" y="4626864"/>
              <a:ext cx="2240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Not a legal TM action.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11288" y="2059037"/>
            <a:ext cx="5295873" cy="1762752"/>
            <a:chOff x="6757062" y="3251733"/>
            <a:chExt cx="5295873" cy="1762752"/>
          </a:xfrm>
        </p:grpSpPr>
        <p:sp>
          <p:nvSpPr>
            <p:cNvPr id="40" name="PDA box"/>
            <p:cNvSpPr/>
            <p:nvPr/>
          </p:nvSpPr>
          <p:spPr>
            <a:xfrm>
              <a:off x="7011633" y="4120728"/>
              <a:ext cx="934820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Finite Control"/>
                <p:cNvSpPr/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"/>
            <p:cNvSpPr/>
            <p:nvPr/>
          </p:nvSpPr>
          <p:spPr>
            <a:xfrm>
              <a:off x="8371374" y="4119737"/>
              <a:ext cx="3248035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57663" y="3779871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rot="16200000">
              <a:off x="11406845" y="4225149"/>
              <a:ext cx="317979" cy="107153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Description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,  input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7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6757062" y="3251733"/>
              <a:ext cx="52958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Turing’s original “Universal Computing Machine” </a:t>
              </a:r>
            </a:p>
          </p:txBody>
        </p:sp>
      </p:grpSp>
      <p:sp>
        <p:nvSpPr>
          <p:cNvPr id="17" name="Isosceles Triangle 1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D0A3-173C-B647-ABE4-C114F990DBC4}"/>
              </a:ext>
            </a:extLst>
          </p:cNvPr>
          <p:cNvSpPr txBox="1"/>
          <p:nvPr/>
        </p:nvSpPr>
        <p:spPr>
          <a:xfrm>
            <a:off x="5312229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39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0076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无限集合的规模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0" y="1131801"/>
                <a:ext cx="8428399" cy="373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怎样比较无穷集合的规模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Cantor (~1890s) had the following idea.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/>
                  <a:t>Defn</a:t>
                </a:r>
                <a:r>
                  <a:rPr lang="en-US" sz="2400" b="1" dirty="0"/>
                  <a:t>:</a:t>
                </a:r>
                <a:r>
                  <a:rPr lang="en-US" sz="2400" dirty="0"/>
                  <a:t>  Say that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have the same size</a:t>
                </a:r>
                <a:r>
                  <a:rPr lang="en-US" sz="2400" dirty="0"/>
                  <a:t> if there is </a:t>
                </a:r>
                <a:br>
                  <a:rPr lang="en-US" sz="2400" dirty="0"/>
                </a:br>
                <a:r>
                  <a:rPr lang="en-US" sz="2400" dirty="0"/>
                  <a:t>a one-to-one and onto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（既单射又满射）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spcBef>
                    <a:spcPts val="3000"/>
                  </a:spcBef>
                </a:pPr>
                <a:r>
                  <a:rPr lang="zh-CN" altLang="en-US" sz="2400" dirty="0"/>
                  <a:t>如果两个集合存在一一对应，那么认为这两个集合规模相同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/>
                  <a:t>（对于无穷集合也是如此！）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428399" cy="3739485"/>
              </a:xfrm>
              <a:prstGeom prst="rect">
                <a:avLst/>
              </a:prstGeom>
              <a:blipFill>
                <a:blip r:embed="rId3"/>
                <a:stretch>
                  <a:fillRect l="-1520" t="-1958" b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22852" y="3129028"/>
            <a:ext cx="1448659" cy="788662"/>
            <a:chOff x="467263" y="2733307"/>
            <a:chExt cx="1172180" cy="788662"/>
          </a:xfrm>
        </p:grpSpPr>
        <p:sp>
          <p:nvSpPr>
            <p:cNvPr id="3" name="Left Bracket 2"/>
            <p:cNvSpPr/>
            <p:nvPr/>
          </p:nvSpPr>
          <p:spPr>
            <a:xfrm rot="16200000">
              <a:off x="969223" y="2238832"/>
              <a:ext cx="82532" cy="1071481"/>
            </a:xfrm>
            <a:prstGeom prst="leftBracket">
              <a:avLst>
                <a:gd name="adj" fmla="val 61826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67263" y="2783305"/>
                  <a:ext cx="1172180" cy="738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14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/>
                    <a:t>“injective”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63" y="2783305"/>
                  <a:ext cx="1172180" cy="738664"/>
                </a:xfrm>
                <a:prstGeom prst="rect">
                  <a:avLst/>
                </a:prstGeom>
                <a:blipFill>
                  <a:blip r:embed="rId4"/>
                  <a:stretch>
                    <a:fillRect b="-7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312684" y="3129029"/>
            <a:ext cx="1286891" cy="571241"/>
            <a:chOff x="1772105" y="2742040"/>
            <a:chExt cx="1286891" cy="571241"/>
          </a:xfrm>
        </p:grpSpPr>
        <p:sp>
          <p:nvSpPr>
            <p:cNvPr id="5" name="Left Bracket 4"/>
            <p:cNvSpPr/>
            <p:nvPr/>
          </p:nvSpPr>
          <p:spPr>
            <a:xfrm rot="16200000">
              <a:off x="2286408" y="2536848"/>
              <a:ext cx="82532" cy="492916"/>
            </a:xfrm>
            <a:prstGeom prst="leftBracket">
              <a:avLst>
                <a:gd name="adj" fmla="val 61826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772105" y="2790061"/>
                  <a:ext cx="128689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Range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br>
                    <a:rPr lang="en-US" sz="1400" dirty="0"/>
                  </a:br>
                  <a:r>
                    <a:rPr lang="en-US" sz="1400" dirty="0"/>
                    <a:t>“surjective”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105" y="2790061"/>
                  <a:ext cx="1286891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948" t="-2326"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23182" y="3188511"/>
                <a:ext cx="5500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We call such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u="sng" dirty="0"/>
                  <a:t>1-1 correspondence(</a:t>
                </a:r>
                <a:r>
                  <a:rPr lang="zh-CN" altLang="en-US" sz="2000" u="sng" dirty="0"/>
                  <a:t>一一对应</a:t>
                </a:r>
                <a:r>
                  <a:rPr lang="en-US" sz="2000" u="sng" dirty="0"/>
                  <a:t>)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182" y="3188511"/>
                <a:ext cx="5500353" cy="400110"/>
              </a:xfrm>
              <a:prstGeom prst="rect">
                <a:avLst/>
              </a:prstGeom>
              <a:blipFill>
                <a:blip r:embed="rId6"/>
                <a:stretch>
                  <a:fillRect l="-776" t="-7576" r="-88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8557603" y="4860098"/>
            <a:ext cx="2471883" cy="503631"/>
            <a:chOff x="5291155" y="4449369"/>
            <a:chExt cx="2471883" cy="50363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291155" y="4533900"/>
              <a:ext cx="252395" cy="3239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778810" y="4509276"/>
              <a:ext cx="144957" cy="4437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153399" y="4477987"/>
              <a:ext cx="117863" cy="4437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587750" y="4449369"/>
              <a:ext cx="58933" cy="4530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7120163" y="4449369"/>
              <a:ext cx="30777" cy="4723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457133" y="4477987"/>
              <a:ext cx="305905" cy="3941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093543" y="4805917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43" y="4805917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 l="-4839" t="-8197" r="-1290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530748" y="4190212"/>
            <a:ext cx="2526542" cy="891706"/>
            <a:chOff x="5289073" y="3779525"/>
            <a:chExt cx="2526542" cy="891706"/>
          </a:xfrm>
        </p:grpSpPr>
        <p:pic>
          <p:nvPicPr>
            <p:cNvPr id="1026" name="Picture 2" descr="Puppies climbing transparent image Dog image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154" y="3779525"/>
              <a:ext cx="2496776" cy="8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Left Brace 28"/>
            <p:cNvSpPr/>
            <p:nvPr/>
          </p:nvSpPr>
          <p:spPr>
            <a:xfrm>
              <a:off x="5289073" y="4007644"/>
              <a:ext cx="57627" cy="45603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/>
            <p:cNvSpPr/>
            <p:nvPr/>
          </p:nvSpPr>
          <p:spPr>
            <a:xfrm flipH="1">
              <a:off x="7763038" y="4007643"/>
              <a:ext cx="52577" cy="45603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09684" y="5139195"/>
            <a:ext cx="3215968" cy="1070680"/>
            <a:chOff x="4943236" y="4728466"/>
            <a:chExt cx="3215968" cy="10706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050" y="4728466"/>
              <a:ext cx="1903432" cy="10706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683" y="5001334"/>
              <a:ext cx="896456" cy="5958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7" y="4857809"/>
              <a:ext cx="383227" cy="775338"/>
            </a:xfrm>
            <a:prstGeom prst="rect">
              <a:avLst/>
            </a:prstGeom>
          </p:spPr>
        </p:pic>
        <p:sp>
          <p:nvSpPr>
            <p:cNvPr id="35" name="Left Brace 34"/>
            <p:cNvSpPr/>
            <p:nvPr/>
          </p:nvSpPr>
          <p:spPr>
            <a:xfrm>
              <a:off x="4943236" y="4927179"/>
              <a:ext cx="57627" cy="69360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8095915" y="4918581"/>
              <a:ext cx="63289" cy="693603"/>
            </a:xfrm>
            <a:prstGeom prst="leftBrace">
              <a:avLst>
                <a:gd name="adj1" fmla="val 103373"/>
                <a:gd name="adj2" fmla="val 49388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Isosceles Triangle 3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D44AC-3913-C04D-87B7-82F97E09FADB}"/>
              </a:ext>
            </a:extLst>
          </p:cNvPr>
          <p:cNvSpPr txBox="1"/>
          <p:nvPr/>
        </p:nvSpPr>
        <p:spPr>
          <a:xfrm>
            <a:off x="5777345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83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0" grpId="0"/>
      <p:bldP spid="28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1005566" y="3731807"/>
              <a:ext cx="304635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725">
                      <a:extLst>
                        <a:ext uri="{9D8B030D-6E8A-4147-A177-3AD203B41FA5}">
                          <a16:colId xmlns:a16="http://schemas.microsoft.com/office/drawing/2014/main" val="38887834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66528648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573745861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11035526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2798566489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81138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968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183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3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23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956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111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676669"/>
                  </p:ext>
                </p:extLst>
              </p:nvPr>
            </p:nvGraphicFramePr>
            <p:xfrm>
              <a:off x="1005566" y="3731807"/>
              <a:ext cx="304635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7725">
                      <a:extLst>
                        <a:ext uri="{9D8B030D-6E8A-4147-A177-3AD203B41FA5}">
                          <a16:colId xmlns:a16="http://schemas.microsoft.com/office/drawing/2014/main" val="38887834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66528648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573745861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1111035526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2798566489"/>
                        </a:ext>
                      </a:extLst>
                    </a:gridCol>
                    <a:gridCol w="507725">
                      <a:extLst>
                        <a:ext uri="{9D8B030D-6E8A-4147-A177-3AD203B41FA5}">
                          <a16:colId xmlns:a16="http://schemas.microsoft.com/office/drawing/2014/main" val="381138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49761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968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1/3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1/4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4183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33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23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956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508197" r="-49761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8810" t="-508197" r="-29881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1110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Countable Sets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（可数集）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601" y="1131801"/>
                <a:ext cx="7455410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={1,2,3,…}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={…,−2,−1,0,1,2,…}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Show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 have the same size 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have the same size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1" y="1131801"/>
                <a:ext cx="7455410" cy="2369880"/>
              </a:xfrm>
              <a:prstGeom prst="rect">
                <a:avLst/>
              </a:prstGeom>
              <a:blipFill>
                <a:blip r:embed="rId4"/>
                <a:stretch>
                  <a:fillRect l="-1308" t="-2062" b="-1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6236996" y="1702863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89227"/>
                  </p:ext>
                </p:extLst>
              </p:nvPr>
            </p:nvGraphicFramePr>
            <p:xfrm>
              <a:off x="6236996" y="1702863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120270" b="-7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091" r="-1136" b="-7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-3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812000" r="-12027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84091" t="-812000" r="-113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34857" y="2042048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57" y="2042048"/>
                <a:ext cx="404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88431" y="204204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31" y="2042048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/>
            </p:nvGraphicFramePr>
            <p:xfrm>
              <a:off x="4733053" y="3457487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599418"/>
                  </p:ext>
                </p:extLst>
              </p:nvPr>
            </p:nvGraphicFramePr>
            <p:xfrm>
              <a:off x="4733053" y="3457487"/>
              <a:ext cx="982980" cy="2773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r="-120270" b="-7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091" r="-1136" b="-7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3/1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3/2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2/3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1/3</a:t>
                          </a:r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t="-812000" r="-12027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84091" t="-812000" r="-113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ounded Rectangle 17"/>
          <p:cNvSpPr/>
          <p:nvPr/>
        </p:nvSpPr>
        <p:spPr>
          <a:xfrm>
            <a:off x="1549400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549400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49400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070363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07036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578363" y="4152900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578363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74850" y="4657518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74850" y="504169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89463" y="504169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90179" y="479243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790179" y="441179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85617" y="441179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549400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974850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489463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98179" y="5165517"/>
            <a:ext cx="909" cy="11566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580952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00052" y="5414773"/>
            <a:ext cx="9207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544540" y="3894017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40" y="3894017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564771" y="3894017"/>
                <a:ext cx="545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771" y="3894017"/>
                <a:ext cx="545277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56685" y="4844327"/>
                <a:ext cx="469888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set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countable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it is finite or it has the same size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Both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are countable.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85" y="4844327"/>
                <a:ext cx="4698885" cy="1354217"/>
              </a:xfrm>
              <a:prstGeom prst="rect">
                <a:avLst/>
              </a:prstGeom>
              <a:blipFill>
                <a:blip r:embed="rId11"/>
                <a:stretch>
                  <a:fillRect l="-2075" t="-3604" r="-1686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347572" y="2060902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53748" y="2060902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7572" y="235081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53748" y="235081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47572" y="263744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53748" y="263744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47572" y="2947275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53748" y="2947275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47572" y="3257107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3748" y="3257107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47572" y="3572974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53748" y="3572974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47572" y="3865379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3748" y="3865379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06842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59461" y="3846788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273730" y="3848084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859461" y="4136696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273730" y="4137992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859461" y="4423329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273730" y="4424625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859461" y="4733161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73730" y="4734457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59461" y="5042993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273730" y="5044289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59461" y="5358860"/>
            <a:ext cx="216305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273730" y="5360156"/>
            <a:ext cx="393231" cy="26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59461" y="5651265"/>
            <a:ext cx="216305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273730" y="5652561"/>
            <a:ext cx="393231" cy="61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ill Rect 4/4"/>
          <p:cNvSpPr/>
          <p:nvPr/>
        </p:nvSpPr>
        <p:spPr>
          <a:xfrm>
            <a:off x="3086363" y="5281423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 4/4"/>
          <p:cNvSpPr/>
          <p:nvPr/>
        </p:nvSpPr>
        <p:spPr>
          <a:xfrm>
            <a:off x="3086363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ill Rect 3/3"/>
          <p:cNvSpPr/>
          <p:nvPr/>
        </p:nvSpPr>
        <p:spPr>
          <a:xfrm>
            <a:off x="2578363" y="4910497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 3/3"/>
          <p:cNvSpPr/>
          <p:nvPr/>
        </p:nvSpPr>
        <p:spPr>
          <a:xfrm>
            <a:off x="2578363" y="491127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ill Rect 4/2"/>
          <p:cNvSpPr/>
          <p:nvPr/>
        </p:nvSpPr>
        <p:spPr>
          <a:xfrm>
            <a:off x="2070363" y="5281423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 4/2"/>
          <p:cNvSpPr/>
          <p:nvPr/>
        </p:nvSpPr>
        <p:spPr>
          <a:xfrm>
            <a:off x="2070363" y="5284356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ill Rect 2/2"/>
          <p:cNvSpPr/>
          <p:nvPr/>
        </p:nvSpPr>
        <p:spPr>
          <a:xfrm>
            <a:off x="2070363" y="4527189"/>
            <a:ext cx="425450" cy="266700"/>
          </a:xfrm>
          <a:prstGeom prst="roundRect">
            <a:avLst/>
          </a:prstGeom>
          <a:solidFill>
            <a:srgbClr val="000000">
              <a:alpha val="67059"/>
            </a:srgb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 2/2"/>
          <p:cNvSpPr/>
          <p:nvPr/>
        </p:nvSpPr>
        <p:spPr>
          <a:xfrm>
            <a:off x="2070363" y="4528913"/>
            <a:ext cx="425450" cy="266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47D1A-2AF4-C141-B2EC-CE85DDA414FB}"/>
              </a:ext>
            </a:extLst>
          </p:cNvPr>
          <p:cNvSpPr txBox="1"/>
          <p:nvPr/>
        </p:nvSpPr>
        <p:spPr>
          <a:xfrm>
            <a:off x="5846618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03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/>
      <p:bldP spid="14" grpId="0"/>
      <p:bldP spid="18" grpId="0" animBg="1"/>
      <p:bldP spid="32" grpId="0" animBg="1"/>
      <p:bldP spid="33" grpId="0" animBg="1"/>
      <p:bldP spid="38" grpId="0" animBg="1"/>
      <p:bldP spid="40" grpId="0" animBg="1"/>
      <p:bldP spid="42" grpId="0" animBg="1"/>
      <p:bldP spid="43" grpId="0" animBg="1"/>
      <p:bldP spid="55" grpId="0" animBg="1"/>
      <p:bldP spid="63" grpId="0" animBg="1"/>
      <p:bldP spid="65" grpId="0"/>
      <p:bldP spid="66" grpId="0"/>
      <p:bldP spid="67" grpId="0" uiExpand="1" build="allAtOnce"/>
      <p:bldP spid="3" grpId="0" animBg="1"/>
      <p:bldP spid="36" grpId="0" animBg="1"/>
      <p:bldP spid="41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4" grpId="0" animBg="1"/>
      <p:bldP spid="57" grpId="0" animBg="1"/>
      <p:bldP spid="90" grpId="0" animBg="1"/>
      <p:bldP spid="44" grpId="0" animBg="1"/>
      <p:bldP spid="93" grpId="0" animBg="1"/>
      <p:bldP spid="56" grpId="0" animBg="1"/>
      <p:bldP spid="89" grpId="0" animBg="1"/>
      <p:bldP spid="39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" y="0"/>
                <a:ext cx="10986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Uncountable – Diagonalization(</a:t>
                </a:r>
                <a:r>
                  <a:rPr lang="zh-CN" alt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对角化方法</a:t>
                </a: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1098605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7445" y="964838"/>
                <a:ext cx="882127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all real numbers (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使用十进制表达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Theorem4</a:t>
                </a:r>
                <a:r>
                  <a:rPr lang="en-US" altLang="zh-CN" sz="2400" dirty="0"/>
                  <a:t>.14</a:t>
                </a:r>
                <a:r>
                  <a:rPr lang="en-US" sz="2400" dirty="0"/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uncountable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反证法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假设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</a:t>
                </a:r>
                <a:r>
                  <a:rPr lang="zh-CN" altLang="en-US" sz="2000" dirty="0"/>
                  <a:t>是可数的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那么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应当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存在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一个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一一对应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45" y="964838"/>
                <a:ext cx="8821274" cy="1600438"/>
              </a:xfrm>
              <a:prstGeom prst="rect">
                <a:avLst/>
              </a:prstGeom>
              <a:blipFill>
                <a:blip r:embed="rId3"/>
                <a:stretch>
                  <a:fillRect l="-1036" t="-3042" b="-2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716721" y="3184354"/>
              <a:ext cx="2309014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1859434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121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2.718281828…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3.141592653…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0.000000000…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1.414213562…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0.142857242…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0.207879576…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1.234567890…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286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a typeface="+mn-ea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ourier New" panose="02070309020205020404" pitchFamily="49" charset="0"/>
                                </a:rPr>
                                <m:t>⋮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19627"/>
                  </p:ext>
                </p:extLst>
              </p:nvPr>
            </p:nvGraphicFramePr>
            <p:xfrm>
              <a:off x="1716721" y="3184354"/>
              <a:ext cx="2309014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9580">
                      <a:extLst>
                        <a:ext uri="{9D8B030D-6E8A-4147-A177-3AD203B41FA5}">
                          <a16:colId xmlns:a16="http://schemas.microsoft.com/office/drawing/2014/main" val="3843652384"/>
                        </a:ext>
                      </a:extLst>
                    </a:gridCol>
                    <a:gridCol w="1859434">
                      <a:extLst>
                        <a:ext uri="{9D8B030D-6E8A-4147-A177-3AD203B41FA5}">
                          <a16:colId xmlns:a16="http://schemas.microsoft.com/office/drawing/2014/main" val="308921675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414865" b="-7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183" r="-327" b="-74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246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2.718281828…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644581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3.141592653…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339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0.000000000…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97459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1.414213562…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6707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0.142857242…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415480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0.207879576…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267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+mn-ea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1.234567890…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11960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810000" r="-41486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4183" t="-810000" r="-327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998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36616" y="3244334"/>
                <a:ext cx="6338709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Demonstrate a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 that is missing from the list.</a:t>
                </a:r>
              </a:p>
              <a:p>
                <a:endParaRPr lang="en-US" sz="3200" b="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i="0" dirty="0">
                    <a:latin typeface="+mj-lt"/>
                  </a:rPr>
                  <a:t> </a:t>
                </a:r>
                <a:r>
                  <a:rPr lang="en-US" sz="3200" b="0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0.8516182…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dirty="0"/>
              </a:p>
              <a:p>
                <a:r>
                  <a:rPr lang="en-US" sz="2000" dirty="0"/>
                  <a:t>differs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 number in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digit </a:t>
                </a:r>
                <a:br>
                  <a:rPr lang="en-US" sz="2000" dirty="0"/>
                </a:br>
                <a:r>
                  <a:rPr lang="en-US" sz="2000" dirty="0"/>
                  <a:t>so cannot be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number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not paired with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It is missing from the list.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not a 1-1 correspondence.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16" y="3244334"/>
                <a:ext cx="6338709" cy="3139321"/>
              </a:xfrm>
              <a:prstGeom prst="rect">
                <a:avLst/>
              </a:prstGeom>
              <a:blipFill>
                <a:blip r:embed="rId5"/>
                <a:stretch>
                  <a:fillRect l="-962" t="-971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7"/>
          <p:cNvSpPr/>
          <p:nvPr/>
        </p:nvSpPr>
        <p:spPr>
          <a:xfrm>
            <a:off x="2535543" y="3586123"/>
            <a:ext cx="12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4"/>
          <p:cNvSpPr/>
          <p:nvPr/>
        </p:nvSpPr>
        <p:spPr>
          <a:xfrm>
            <a:off x="2672506" y="3941724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0"/>
          <p:cNvSpPr/>
          <p:nvPr/>
        </p:nvSpPr>
        <p:spPr>
          <a:xfrm>
            <a:off x="2819236" y="430391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2"/>
          <p:cNvSpPr/>
          <p:nvPr/>
        </p:nvSpPr>
        <p:spPr>
          <a:xfrm>
            <a:off x="2951724" y="4675110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5"/>
          <p:cNvSpPr/>
          <p:nvPr/>
        </p:nvSpPr>
        <p:spPr>
          <a:xfrm>
            <a:off x="3085582" y="503953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9"/>
          <p:cNvSpPr/>
          <p:nvPr/>
        </p:nvSpPr>
        <p:spPr>
          <a:xfrm>
            <a:off x="3219440" y="5399194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8"/>
          <p:cNvSpPr/>
          <p:nvPr/>
        </p:nvSpPr>
        <p:spPr>
          <a:xfrm>
            <a:off x="3356250" y="5773103"/>
            <a:ext cx="1135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7"/>
          <p:cNvSpPr/>
          <p:nvPr/>
        </p:nvSpPr>
        <p:spPr>
          <a:xfrm rot="18720957">
            <a:off x="6937156" y="3809867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4"/>
          <p:cNvSpPr/>
          <p:nvPr/>
        </p:nvSpPr>
        <p:spPr>
          <a:xfrm rot="18720957">
            <a:off x="7146056" y="3780691"/>
            <a:ext cx="50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0"/>
          <p:cNvSpPr/>
          <p:nvPr/>
        </p:nvSpPr>
        <p:spPr>
          <a:xfrm rot="18720957">
            <a:off x="7407807" y="3790740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2"/>
          <p:cNvSpPr/>
          <p:nvPr/>
        </p:nvSpPr>
        <p:spPr>
          <a:xfrm rot="18720957">
            <a:off x="7662260" y="380662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5"/>
          <p:cNvSpPr/>
          <p:nvPr/>
        </p:nvSpPr>
        <p:spPr>
          <a:xfrm rot="18720957">
            <a:off x="7893819" y="3822505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≠5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9"/>
          <p:cNvSpPr/>
          <p:nvPr/>
        </p:nvSpPr>
        <p:spPr>
          <a:xfrm rot="18720957">
            <a:off x="8154509" y="382250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8"/>
          <p:cNvSpPr/>
          <p:nvPr/>
        </p:nvSpPr>
        <p:spPr>
          <a:xfrm rot="18720957">
            <a:off x="8404417" y="3822503"/>
            <a:ext cx="431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≠8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9512" y="3621604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29512" y="3961845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29512" y="4311056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29512" y="4683589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29512" y="5056122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29512" y="5408865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29512" y="5795844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29512" y="6151259"/>
            <a:ext cx="1709807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92467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159911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402198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65210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05506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145481" y="3768725"/>
            <a:ext cx="425450" cy="771525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50" h="771525">
                <a:moveTo>
                  <a:pt x="57150" y="768350"/>
                </a:moveTo>
                <a:lnTo>
                  <a:pt x="260350" y="771525"/>
                </a:lnTo>
                <a:cubicBezTo>
                  <a:pt x="261408" y="631825"/>
                  <a:pt x="262467" y="492125"/>
                  <a:pt x="263525" y="3524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388420" y="3768726"/>
            <a:ext cx="660412" cy="787400"/>
          </a:xfrm>
          <a:custGeom>
            <a:avLst/>
            <a:gdLst>
              <a:gd name="connsiteX0" fmla="*/ 57150 w 384175"/>
              <a:gd name="connsiteY0" fmla="*/ 768350 h 771525"/>
              <a:gd name="connsiteX1" fmla="*/ 260350 w 384175"/>
              <a:gd name="connsiteY1" fmla="*/ 771525 h 771525"/>
              <a:gd name="connsiteX2" fmla="*/ 263525 w 384175"/>
              <a:gd name="connsiteY2" fmla="*/ 352425 h 771525"/>
              <a:gd name="connsiteX3" fmla="*/ 384175 w 384175"/>
              <a:gd name="connsiteY3" fmla="*/ 120650 h 771525"/>
              <a:gd name="connsiteX4" fmla="*/ 215900 w 384175"/>
              <a:gd name="connsiteY4" fmla="*/ 0 h 771525"/>
              <a:gd name="connsiteX5" fmla="*/ 31750 w 384175"/>
              <a:gd name="connsiteY5" fmla="*/ 285750 h 771525"/>
              <a:gd name="connsiteX6" fmla="*/ 0 w 384175"/>
              <a:gd name="connsiteY6" fmla="*/ 657225 h 771525"/>
              <a:gd name="connsiteX7" fmla="*/ 57150 w 384175"/>
              <a:gd name="connsiteY7" fmla="*/ 768350 h 771525"/>
              <a:gd name="connsiteX0" fmla="*/ 57150 w 425450"/>
              <a:gd name="connsiteY0" fmla="*/ 768350 h 771525"/>
              <a:gd name="connsiteX1" fmla="*/ 260350 w 425450"/>
              <a:gd name="connsiteY1" fmla="*/ 771525 h 771525"/>
              <a:gd name="connsiteX2" fmla="*/ 263525 w 425450"/>
              <a:gd name="connsiteY2" fmla="*/ 352425 h 771525"/>
              <a:gd name="connsiteX3" fmla="*/ 425450 w 425450"/>
              <a:gd name="connsiteY3" fmla="*/ 76200 h 771525"/>
              <a:gd name="connsiteX4" fmla="*/ 215900 w 425450"/>
              <a:gd name="connsiteY4" fmla="*/ 0 h 771525"/>
              <a:gd name="connsiteX5" fmla="*/ 31750 w 425450"/>
              <a:gd name="connsiteY5" fmla="*/ 285750 h 771525"/>
              <a:gd name="connsiteX6" fmla="*/ 0 w 425450"/>
              <a:gd name="connsiteY6" fmla="*/ 657225 h 771525"/>
              <a:gd name="connsiteX7" fmla="*/ 57150 w 425450"/>
              <a:gd name="connsiteY7" fmla="*/ 768350 h 771525"/>
              <a:gd name="connsiteX0" fmla="*/ 57150 w 660402"/>
              <a:gd name="connsiteY0" fmla="*/ 768350 h 787400"/>
              <a:gd name="connsiteX1" fmla="*/ 660400 w 660402"/>
              <a:gd name="connsiteY1" fmla="*/ 787400 h 787400"/>
              <a:gd name="connsiteX2" fmla="*/ 263525 w 660402"/>
              <a:gd name="connsiteY2" fmla="*/ 352425 h 787400"/>
              <a:gd name="connsiteX3" fmla="*/ 425450 w 660402"/>
              <a:gd name="connsiteY3" fmla="*/ 76200 h 787400"/>
              <a:gd name="connsiteX4" fmla="*/ 215900 w 660402"/>
              <a:gd name="connsiteY4" fmla="*/ 0 h 787400"/>
              <a:gd name="connsiteX5" fmla="*/ 31750 w 660402"/>
              <a:gd name="connsiteY5" fmla="*/ 285750 h 787400"/>
              <a:gd name="connsiteX6" fmla="*/ 0 w 660402"/>
              <a:gd name="connsiteY6" fmla="*/ 657225 h 787400"/>
              <a:gd name="connsiteX7" fmla="*/ 57150 w 660402"/>
              <a:gd name="connsiteY7" fmla="*/ 768350 h 787400"/>
              <a:gd name="connsiteX0" fmla="*/ 57150 w 660412"/>
              <a:gd name="connsiteY0" fmla="*/ 768350 h 787400"/>
              <a:gd name="connsiteX1" fmla="*/ 660400 w 660412"/>
              <a:gd name="connsiteY1" fmla="*/ 787400 h 787400"/>
              <a:gd name="connsiteX2" fmla="*/ 593725 w 660412"/>
              <a:gd name="connsiteY2" fmla="*/ 415925 h 787400"/>
              <a:gd name="connsiteX3" fmla="*/ 425450 w 660412"/>
              <a:gd name="connsiteY3" fmla="*/ 76200 h 787400"/>
              <a:gd name="connsiteX4" fmla="*/ 215900 w 660412"/>
              <a:gd name="connsiteY4" fmla="*/ 0 h 787400"/>
              <a:gd name="connsiteX5" fmla="*/ 31750 w 660412"/>
              <a:gd name="connsiteY5" fmla="*/ 285750 h 787400"/>
              <a:gd name="connsiteX6" fmla="*/ 0 w 660412"/>
              <a:gd name="connsiteY6" fmla="*/ 657225 h 787400"/>
              <a:gd name="connsiteX7" fmla="*/ 57150 w 660412"/>
              <a:gd name="connsiteY7" fmla="*/ 76835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12" h="787400">
                <a:moveTo>
                  <a:pt x="57150" y="768350"/>
                </a:moveTo>
                <a:lnTo>
                  <a:pt x="660400" y="787400"/>
                </a:lnTo>
                <a:cubicBezTo>
                  <a:pt x="661458" y="647700"/>
                  <a:pt x="592667" y="555625"/>
                  <a:pt x="593725" y="415925"/>
                </a:cubicBezTo>
                <a:lnTo>
                  <a:pt x="425450" y="76200"/>
                </a:lnTo>
                <a:lnTo>
                  <a:pt x="215900" y="0"/>
                </a:lnTo>
                <a:lnTo>
                  <a:pt x="31750" y="285750"/>
                </a:lnTo>
                <a:lnTo>
                  <a:pt x="0" y="657225"/>
                </a:lnTo>
                <a:lnTo>
                  <a:pt x="57150" y="768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9815" y="6128518"/>
            <a:ext cx="1627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Diagonalization</a:t>
            </a:r>
          </a:p>
        </p:txBody>
      </p:sp>
      <p:sp>
        <p:nvSpPr>
          <p:cNvPr id="39" name="Isosceles Triangle 3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CBF34-E05A-BF49-B8F2-69304F523A73}"/>
              </a:ext>
            </a:extLst>
          </p:cNvPr>
          <p:cNvSpPr txBox="1"/>
          <p:nvPr/>
        </p:nvSpPr>
        <p:spPr>
          <a:xfrm>
            <a:off x="6068291" y="651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72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Uncountable – Corollaries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5266" y="730314"/>
                <a:ext cx="11680473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all languages</a:t>
                </a: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（所有语言的集合）</a:t>
                </a:r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800" b="1" dirty="0"/>
                  <a:t>Corollary 4</a:t>
                </a:r>
                <a:r>
                  <a:rPr lang="en-US" altLang="zh-CN" sz="2800" b="1" dirty="0"/>
                  <a:t>.15</a:t>
                </a:r>
                <a:r>
                  <a:rPr lang="en-US" sz="2800" b="1" dirty="0"/>
                  <a:t>: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is uncountable</a:t>
                </a:r>
              </a:p>
              <a:p>
                <a:r>
                  <a:rPr lang="en-US" sz="2400" dirty="0"/>
                  <a:t>Proof:  There’s a 1-1 correspondence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so they are the same size.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0,1,00,01,10,11,000, …}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 </a:t>
                </a:r>
                <a:r>
                  <a:rPr lang="en-US" sz="2400" dirty="0"/>
                  <a:t>(01</a:t>
                </a:r>
                <a:r>
                  <a:rPr lang="zh-CN" altLang="en-US" sz="2400" dirty="0"/>
                  <a:t>序列的集合是可数的</a:t>
                </a:r>
                <a:r>
                  <a:rPr lang="en-US" altLang="zh-CN" sz="2400" dirty="0"/>
                  <a:t>)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all Turing machines</a:t>
                </a:r>
              </a:p>
              <a:p>
                <a:pPr lvl="0"/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countable.  </a:t>
                </a:r>
              </a:p>
              <a:p>
                <a:pPr lvl="0"/>
                <a:r>
                  <a:rPr lang="en-US" sz="240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TM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/>
                <a:r>
                  <a:rPr lang="en-US" sz="2400" dirty="0"/>
                  <a:t>(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任何图灵机都可以编码成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01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序列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Corollary 2: </a:t>
                </a:r>
                <a:r>
                  <a:rPr lang="en-US" sz="2800" dirty="0">
                    <a:solidFill>
                      <a:schemeClr val="tx1"/>
                    </a:solidFill>
                  </a:rPr>
                  <a:t> Some </a:t>
                </a:r>
                <a:r>
                  <a:rPr lang="en-US" sz="2800" dirty="0"/>
                  <a:t>language is not decidable.(</a:t>
                </a:r>
                <a:r>
                  <a:rPr lang="zh-CN" altLang="en-US" sz="2800" dirty="0"/>
                  <a:t>存在不能被图灵机识别的语言</a:t>
                </a:r>
                <a:r>
                  <a:rPr lang="en-US" sz="2800" dirty="0"/>
                  <a:t>)</a:t>
                </a:r>
              </a:p>
              <a:p>
                <a:pPr lvl="0"/>
                <a:r>
                  <a:rPr lang="en-US" sz="2400" dirty="0">
                    <a:solidFill>
                      <a:schemeClr val="tx1"/>
                    </a:solidFill>
                  </a:rPr>
                  <a:t>Because there are more languages than TMs. </a:t>
                </a:r>
              </a:p>
              <a:p>
                <a:pPr lvl="0">
                  <a:spcBef>
                    <a:spcPts val="1800"/>
                  </a:spcBef>
                </a:pPr>
                <a:r>
                  <a:rPr lang="en-US" sz="2400" dirty="0"/>
                  <a:t>We will show some specific language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is not decidable.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6" y="730314"/>
                <a:ext cx="11680473" cy="5416868"/>
              </a:xfrm>
              <a:prstGeom prst="rect">
                <a:avLst/>
              </a:prstGeom>
              <a:blipFill>
                <a:blip r:embed="rId3"/>
                <a:stretch>
                  <a:fillRect l="-1044" t="-1239" b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122258"/>
                  </p:ext>
                </p:extLst>
              </p:nvPr>
            </p:nvGraphicFramePr>
            <p:xfrm>
              <a:off x="6980160" y="3305841"/>
              <a:ext cx="500511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257">
                      <a:extLst>
                        <a:ext uri="{9D8B030D-6E8A-4147-A177-3AD203B41FA5}">
                          <a16:colId xmlns:a16="http://schemas.microsoft.com/office/drawing/2014/main" val="1656082932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1603118748"/>
                        </a:ext>
                      </a:extLst>
                    </a:gridCol>
                    <a:gridCol w="396815">
                      <a:extLst>
                        <a:ext uri="{9D8B030D-6E8A-4147-A177-3AD203B41FA5}">
                          <a16:colId xmlns:a16="http://schemas.microsoft.com/office/drawing/2014/main" val="2646025689"/>
                        </a:ext>
                      </a:extLst>
                    </a:gridCol>
                    <a:gridCol w="368838">
                      <a:extLst>
                        <a:ext uri="{9D8B030D-6E8A-4147-A177-3AD203B41FA5}">
                          <a16:colId xmlns:a16="http://schemas.microsoft.com/office/drawing/2014/main" val="1157381406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124461982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9012138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79653391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727120820"/>
                        </a:ext>
                      </a:extLst>
                    </a:gridCol>
                    <a:gridCol w="611295">
                      <a:extLst>
                        <a:ext uri="{9D8B030D-6E8A-4147-A177-3AD203B41FA5}">
                          <a16:colId xmlns:a16="http://schemas.microsoft.com/office/drawing/2014/main" val="1378308168"/>
                        </a:ext>
                      </a:extLst>
                    </a:gridCol>
                    <a:gridCol w="344658">
                      <a:extLst>
                        <a:ext uri="{9D8B030D-6E8A-4147-A177-3AD203B41FA5}">
                          <a16:colId xmlns:a16="http://schemas.microsoft.com/office/drawing/2014/main" val="4061855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24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363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5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122258"/>
                  </p:ext>
                </p:extLst>
              </p:nvPr>
            </p:nvGraphicFramePr>
            <p:xfrm>
              <a:off x="6980160" y="3305841"/>
              <a:ext cx="5005114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2257">
                      <a:extLst>
                        <a:ext uri="{9D8B030D-6E8A-4147-A177-3AD203B41FA5}">
                          <a16:colId xmlns:a16="http://schemas.microsoft.com/office/drawing/2014/main" val="1656082932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1603118748"/>
                        </a:ext>
                      </a:extLst>
                    </a:gridCol>
                    <a:gridCol w="396815">
                      <a:extLst>
                        <a:ext uri="{9D8B030D-6E8A-4147-A177-3AD203B41FA5}">
                          <a16:colId xmlns:a16="http://schemas.microsoft.com/office/drawing/2014/main" val="2646025689"/>
                        </a:ext>
                      </a:extLst>
                    </a:gridCol>
                    <a:gridCol w="368838">
                      <a:extLst>
                        <a:ext uri="{9D8B030D-6E8A-4147-A177-3AD203B41FA5}">
                          <a16:colId xmlns:a16="http://schemas.microsoft.com/office/drawing/2014/main" val="1157381406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124461982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90121385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879653391"/>
                        </a:ext>
                      </a:extLst>
                    </a:gridCol>
                    <a:gridCol w="477977">
                      <a:extLst>
                        <a:ext uri="{9D8B030D-6E8A-4147-A177-3AD203B41FA5}">
                          <a16:colId xmlns:a16="http://schemas.microsoft.com/office/drawing/2014/main" val="3727120820"/>
                        </a:ext>
                      </a:extLst>
                    </a:gridCol>
                    <a:gridCol w="611295">
                      <a:extLst>
                        <a:ext uri="{9D8B030D-6E8A-4147-A177-3AD203B41FA5}">
                          <a16:colId xmlns:a16="http://schemas.microsoft.com/office/drawing/2014/main" val="1378308168"/>
                        </a:ext>
                      </a:extLst>
                    </a:gridCol>
                    <a:gridCol w="344658">
                      <a:extLst>
                        <a:ext uri="{9D8B030D-6E8A-4147-A177-3AD203B41FA5}">
                          <a16:colId xmlns:a16="http://schemas.microsoft.com/office/drawing/2014/main" val="4061855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5" t="-8197" r="-52348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086" t="-8197" r="-6430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24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5" t="-108197" r="-52348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01,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8363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5" t="-208197" r="-5234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37452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48BBE5-BE26-4B42-A5D9-B3FBE71F1B89}"/>
              </a:ext>
            </a:extLst>
          </p:cNvPr>
          <p:cNvSpPr txBox="1"/>
          <p:nvPr/>
        </p:nvSpPr>
        <p:spPr>
          <a:xfrm>
            <a:off x="6262255" y="6580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80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1472" y="671246"/>
                <a:ext cx="7390950" cy="6363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Theorem4</a:t>
                </a: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.9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400" dirty="0"/>
                  <a:t>Proof by contradiction:   Assume some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i="1" dirty="0"/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sz="24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accepts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i="1" dirty="0"/>
                              <m:t>Reject</m:t>
                            </m:r>
                            <m:r>
                              <m:rPr>
                                <m:nor/>
                              </m:rPr>
                              <a:rPr lang="en-US" sz="24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to construct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      1.  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2. 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rejects. 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accepts.”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800" dirty="0"/>
                  <a:t>  iff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doesn’t accept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800" dirty="0"/>
                  <a:t> .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800" dirty="0"/>
                  <a:t>   iff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doesn’t accept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800" dirty="0"/>
                  <a:t> 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Contradiction.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2" y="671246"/>
                <a:ext cx="7390950" cy="6363793"/>
              </a:xfrm>
              <a:prstGeom prst="rect">
                <a:avLst/>
              </a:prstGeom>
              <a:blipFill>
                <a:blip r:embed="rId3"/>
                <a:stretch>
                  <a:fillRect l="-1733" t="-862" r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883359"/>
                  </p:ext>
                </p:extLst>
              </p:nvPr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7463" r="-5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51" t="-7463" r="-465591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5789" t="-7463" r="-355789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7463" r="-2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 . .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6667" t="-7463" r="-1075" b="-6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9091" r="-659574" b="-5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205970" r="-659574" b="-4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310606" r="-659574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404478" r="-659574" b="-2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512121" r="-65957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789" t="-512121" r="-355789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602985" r="-659574" b="-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  <a:endParaRPr lang="en-US" sz="2000" b="1" dirty="0">
                            <a:solidFill>
                              <a:srgbClr val="CC00CC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25551" y="3206813"/>
            <a:ext cx="20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TM descriptions: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75715" y="3206813"/>
            <a:ext cx="717702" cy="703702"/>
            <a:chOff x="7239230" y="2273236"/>
            <a:chExt cx="717702" cy="703702"/>
          </a:xfrm>
        </p:grpSpPr>
        <p:sp>
          <p:nvSpPr>
            <p:cNvPr id="11" name="Rectangle 10"/>
            <p:cNvSpPr/>
            <p:nvPr/>
          </p:nvSpPr>
          <p:spPr>
            <a:xfrm>
              <a:off x="7239230" y="2273236"/>
              <a:ext cx="7177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TMs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490480" y="2862195"/>
              <a:ext cx="215201" cy="11474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9650" y="2690236"/>
            <a:ext cx="3878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is this proof a diagonalization?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3417" y="4044168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93417" y="4413500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93417" y="4782832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93417" y="5152163"/>
            <a:ext cx="3814744" cy="828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80717" y="3982871"/>
            <a:ext cx="4908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25653" y="4792940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01096" y="5197281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0656" y="4387568"/>
            <a:ext cx="4317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 err="1">
                <a:solidFill>
                  <a:srgbClr val="FF0000"/>
                </a:solidFill>
              </a:rPr>
              <a:t>rej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3417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47421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93041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52569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048084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E6CAE-49F6-244C-A6DD-F38D043BFE27}"/>
              </a:ext>
            </a:extLst>
          </p:cNvPr>
          <p:cNvSpPr txBox="1"/>
          <p:nvPr/>
        </p:nvSpPr>
        <p:spPr>
          <a:xfrm>
            <a:off x="5763491" y="6345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569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4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T-unrecognizable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80470"/>
              </a:xfrm>
              <a:prstGeom prst="rect">
                <a:avLst/>
              </a:prstGeom>
              <a:blipFill>
                <a:blip r:embed="rId2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09" y="681459"/>
                <a:ext cx="7675924" cy="5722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T-recognizable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decidable</a:t>
                </a:r>
              </a:p>
              <a:p>
                <a:r>
                  <a:rPr lang="en-US" sz="2800" dirty="0"/>
                  <a:t>Proof:   Let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recognize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/>
                  <a:t>              Construct TM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deciding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/>
                  <a:t>         1.  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parallel until one accepts.</a:t>
                </a:r>
              </a:p>
              <a:p>
                <a:r>
                  <a:rPr lang="en-US" sz="2800" dirty="0"/>
                  <a:t>         2.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then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800" dirty="0">
                    <a:solidFill>
                      <a:schemeClr val="tx1"/>
                    </a:solidFill>
                  </a:rPr>
                  <a:t>. 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     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then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800" dirty="0">
                    <a:solidFill>
                      <a:schemeClr val="tx1"/>
                    </a:solidFill>
                  </a:rPr>
                  <a:t>.” 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32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is T-unrecognizable</a:t>
                </a:r>
              </a:p>
              <a:p>
                <a:r>
                  <a:rPr lang="en-US" sz="2800" dirty="0"/>
                  <a:t>Proof: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800" dirty="0"/>
                  <a:t>  is T-recognizable but also undecidable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9" y="681459"/>
                <a:ext cx="7675924" cy="5722272"/>
              </a:xfrm>
              <a:prstGeom prst="rect">
                <a:avLst/>
              </a:prstGeom>
              <a:blipFill>
                <a:blip r:embed="rId3"/>
                <a:stretch>
                  <a:fillRect l="-2065" t="-320" r="-2145" b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7935097" y="2371740"/>
            <a:ext cx="4172594" cy="3080710"/>
            <a:chOff x="7149229" y="2683166"/>
            <a:chExt cx="4172594" cy="3080710"/>
          </a:xfrm>
        </p:grpSpPr>
        <p:sp>
          <p:nvSpPr>
            <p:cNvPr id="2" name="Rounded Rectangle 1"/>
            <p:cNvSpPr/>
            <p:nvPr/>
          </p:nvSpPr>
          <p:spPr>
            <a:xfrm rot="19118876">
              <a:off x="8196709" y="3832585"/>
              <a:ext cx="2466975" cy="1446474"/>
            </a:xfrm>
            <a:prstGeom prst="roundRect">
              <a:avLst>
                <a:gd name="adj" fmla="val 48112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2762592">
              <a:off x="7509351" y="3879427"/>
              <a:ext cx="2377636" cy="1391261"/>
            </a:xfrm>
            <a:custGeom>
              <a:avLst/>
              <a:gdLst>
                <a:gd name="connsiteX0" fmla="*/ 0 w 2364535"/>
                <a:gd name="connsiteY0" fmla="*/ 655228 h 1391261"/>
                <a:gd name="connsiteX1" fmla="*/ 655228 w 2364535"/>
                <a:gd name="connsiteY1" fmla="*/ 0 h 1391261"/>
                <a:gd name="connsiteX2" fmla="*/ 1709307 w 2364535"/>
                <a:gd name="connsiteY2" fmla="*/ 0 h 1391261"/>
                <a:gd name="connsiteX3" fmla="*/ 2364535 w 2364535"/>
                <a:gd name="connsiteY3" fmla="*/ 655228 h 1391261"/>
                <a:gd name="connsiteX4" fmla="*/ 2364535 w 2364535"/>
                <a:gd name="connsiteY4" fmla="*/ 736033 h 1391261"/>
                <a:gd name="connsiteX5" fmla="*/ 1709307 w 2364535"/>
                <a:gd name="connsiteY5" fmla="*/ 1391261 h 1391261"/>
                <a:gd name="connsiteX6" fmla="*/ 655228 w 2364535"/>
                <a:gd name="connsiteY6" fmla="*/ 1391261 h 1391261"/>
                <a:gd name="connsiteX7" fmla="*/ 0 w 2364535"/>
                <a:gd name="connsiteY7" fmla="*/ 736033 h 1391261"/>
                <a:gd name="connsiteX8" fmla="*/ 0 w 2364535"/>
                <a:gd name="connsiteY8" fmla="*/ 655228 h 1391261"/>
                <a:gd name="connsiteX0" fmla="*/ 0 w 2364535"/>
                <a:gd name="connsiteY0" fmla="*/ 655228 h 1391261"/>
                <a:gd name="connsiteX1" fmla="*/ 655228 w 2364535"/>
                <a:gd name="connsiteY1" fmla="*/ 0 h 1391261"/>
                <a:gd name="connsiteX2" fmla="*/ 1709307 w 2364535"/>
                <a:gd name="connsiteY2" fmla="*/ 0 h 1391261"/>
                <a:gd name="connsiteX3" fmla="*/ 2364535 w 2364535"/>
                <a:gd name="connsiteY3" fmla="*/ 655228 h 1391261"/>
                <a:gd name="connsiteX4" fmla="*/ 2364535 w 2364535"/>
                <a:gd name="connsiteY4" fmla="*/ 736033 h 1391261"/>
                <a:gd name="connsiteX5" fmla="*/ 1709307 w 2364535"/>
                <a:gd name="connsiteY5" fmla="*/ 1391261 h 1391261"/>
                <a:gd name="connsiteX6" fmla="*/ 655228 w 2364535"/>
                <a:gd name="connsiteY6" fmla="*/ 1391261 h 1391261"/>
                <a:gd name="connsiteX7" fmla="*/ 0 w 2364535"/>
                <a:gd name="connsiteY7" fmla="*/ 736033 h 1391261"/>
                <a:gd name="connsiteX8" fmla="*/ 0 w 2364535"/>
                <a:gd name="connsiteY8" fmla="*/ 655228 h 139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535" h="1391261">
                  <a:moveTo>
                    <a:pt x="0" y="655228"/>
                  </a:moveTo>
                  <a:cubicBezTo>
                    <a:pt x="0" y="293356"/>
                    <a:pt x="293356" y="0"/>
                    <a:pt x="655228" y="0"/>
                  </a:cubicBezTo>
                  <a:lnTo>
                    <a:pt x="1709307" y="0"/>
                  </a:lnTo>
                  <a:cubicBezTo>
                    <a:pt x="2071179" y="0"/>
                    <a:pt x="2364535" y="293356"/>
                    <a:pt x="2364535" y="655228"/>
                  </a:cubicBezTo>
                  <a:lnTo>
                    <a:pt x="2364535" y="736033"/>
                  </a:lnTo>
                  <a:cubicBezTo>
                    <a:pt x="2330375" y="1071582"/>
                    <a:pt x="2071179" y="1391261"/>
                    <a:pt x="1709307" y="1391261"/>
                  </a:cubicBezTo>
                  <a:lnTo>
                    <a:pt x="655228" y="1391261"/>
                  </a:lnTo>
                  <a:cubicBezTo>
                    <a:pt x="293356" y="1391261"/>
                    <a:pt x="0" y="1097905"/>
                    <a:pt x="0" y="736033"/>
                  </a:cubicBezTo>
                  <a:lnTo>
                    <a:pt x="0" y="65522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552968" y="4692134"/>
              <a:ext cx="10951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decidable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72168" y="3113451"/>
              <a:ext cx="154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T-recognizable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49229" y="2683166"/>
              <a:ext cx="1837874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Complement of </a:t>
              </a:r>
              <a:br>
                <a:rPr lang="en-US" sz="1400" dirty="0"/>
              </a:br>
              <a:r>
                <a:rPr lang="en-US" sz="1400" dirty="0"/>
                <a:t>T-recognizable =</a:t>
              </a:r>
              <a:br>
                <a:rPr lang="en-US" sz="1400" dirty="0"/>
              </a:br>
              <a:r>
                <a:rPr lang="en-US" dirty="0"/>
                <a:t>co-T-recognizable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953558" y="3877076"/>
                  <a:ext cx="599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</a:rPr>
                        <m:t>TM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558" y="3877076"/>
                  <a:ext cx="599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68244" y="3877076"/>
                  <a:ext cx="599843" cy="4019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latin typeface="Cambria Math" panose="02040503050406030204" pitchFamily="18" charset="0"/>
                              </a:rPr>
                              <m:t>TM</m:t>
                            </m:r>
                          </m:e>
                        </m:ba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244" y="3877076"/>
                  <a:ext cx="599843" cy="4019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8446928" y="40780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851865" y="40780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80C8D6-E876-CE41-BE08-82E6F0C88C5D}"/>
              </a:ext>
            </a:extLst>
          </p:cNvPr>
          <p:cNvSpPr txBox="1"/>
          <p:nvPr/>
        </p:nvSpPr>
        <p:spPr>
          <a:xfrm>
            <a:off x="5860473" y="6483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951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4382" y="232728"/>
            <a:ext cx="6456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前情提要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8900" y="1138772"/>
                <a:ext cx="10143179" cy="4885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800"/>
                  </a:spcBef>
                </a:pPr>
                <a:r>
                  <a:rPr lang="zh-CN" altLang="en-US" sz="2800" dirty="0">
                    <a:solidFill>
                      <a:prstClr val="white"/>
                    </a:solidFill>
                  </a:rPr>
                  <a:t>对于任意的输入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prstClr val="white"/>
                    </a:solidFill>
                  </a:rPr>
                  <a:t>，一个图灵机运行它有三种可能的情况</a:t>
                </a:r>
                <a:r>
                  <a:rPr lang="en-US" sz="2800" dirty="0">
                    <a:solidFill>
                      <a:prstClr val="white"/>
                    </a:solidFill>
                  </a:rPr>
                  <a:t>: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:r>
                  <a:rPr lang="zh-CN" altLang="en-US" sz="2800" dirty="0">
                    <a:solidFill>
                      <a:prstClr val="white"/>
                    </a:solidFill>
                  </a:rPr>
                  <a:t>接受</a:t>
                </a: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进入</m:t>
                    </m:r>
                    <m:r>
                      <a:rPr lang="en-US" altLang="zh-CN" sz="28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800" i="1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prstClr val="white"/>
                    </a:solidFill>
                  </a:rPr>
                  <a:t>状态</a:t>
                </a:r>
                <a:r>
                  <a:rPr lang="en-US" sz="2800" dirty="0">
                    <a:solidFill>
                      <a:prstClr val="white"/>
                    </a:solidFill>
                  </a:rPr>
                  <a:t>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:r>
                  <a:rPr lang="zh-CN" altLang="en-US" sz="2800" dirty="0">
                    <a:solidFill>
                      <a:prstClr val="white"/>
                    </a:solidFill>
                  </a:rPr>
                  <a:t>拒绝</a:t>
                </a:r>
                <a:r>
                  <a:rPr lang="en-US" sz="28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white"/>
                    </a:solidFill>
                  </a:rPr>
                  <a:t>(</a:t>
                </a:r>
                <a:r>
                  <a:rPr lang="zh-CN" altLang="en-US" sz="2800" dirty="0">
                    <a:solidFill>
                      <a:prstClr val="white"/>
                    </a:solidFill>
                  </a:rPr>
                  <a:t>进入</a:t>
                </a: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zh-CN" altLang="en-US" sz="2800" dirty="0">
                    <a:solidFill>
                      <a:prstClr val="white"/>
                    </a:solidFill>
                  </a:rPr>
                  <a:t>状态</a:t>
                </a:r>
                <a:r>
                  <a:rPr lang="en-US" sz="2800" dirty="0">
                    <a:solidFill>
                      <a:prstClr val="white"/>
                    </a:solidFill>
                  </a:rPr>
                  <a:t> 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:r>
                  <a:rPr lang="zh-CN" altLang="en-US" sz="2800" dirty="0">
                    <a:solidFill>
                      <a:prstClr val="white"/>
                    </a:solidFill>
                  </a:rPr>
                  <a:t>循环 </a:t>
                </a:r>
                <a:r>
                  <a:rPr lang="en-US" sz="2800" dirty="0">
                    <a:solidFill>
                      <a:prstClr val="white"/>
                    </a:solidFill>
                  </a:rPr>
                  <a:t>(</a:t>
                </a:r>
                <a:r>
                  <a:rPr lang="zh-CN" altLang="en-US" sz="2800" dirty="0">
                    <a:solidFill>
                      <a:prstClr val="white"/>
                    </a:solidFill>
                  </a:rPr>
                  <a:t>永不停机</a:t>
                </a:r>
                <a:r>
                  <a:rPr lang="en-US" sz="2800" dirty="0">
                    <a:solidFill>
                      <a:prstClr val="white"/>
                    </a:solidFill>
                  </a:rPr>
                  <a:t>)</a:t>
                </a:r>
                <a:endParaRPr lang="en-US" sz="3200" dirty="0"/>
              </a:p>
              <a:p>
                <a:pPr lvl="0">
                  <a:spcBef>
                    <a:spcPts val="600"/>
                  </a:spcBef>
                </a:pPr>
                <a:endParaRPr lang="en-US" sz="3200" i="1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一个语言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是图灵可识别的，如果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对于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某一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图灵机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一个语言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是图灵可判定的，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zh-CN" altLang="en-US" sz="2800" dirty="0"/>
                  <a:t>对于某一</a:t>
                </a:r>
                <a:r>
                  <a:rPr lang="zh-CN" altLang="en-US" sz="28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判定器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800" dirty="0"/>
                  <a:t>		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对于多个对象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zh-CN" altLang="en-US" sz="2800" dirty="0"/>
                  <a:t>，它们的编码是一个串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zh-CN" altLang="en-US" sz="2800" dirty="0"/>
                  <a:t>（图灵机的输入总是一个串）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00" y="1138772"/>
                <a:ext cx="10143179" cy="4885953"/>
              </a:xfrm>
              <a:prstGeom prst="rect">
                <a:avLst/>
              </a:prstGeom>
              <a:blipFill>
                <a:blip r:embed="rId2"/>
                <a:stretch>
                  <a:fillRect l="-1262" t="-1373" b="-2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flipV="1">
            <a:off x="10173459" y="3094426"/>
            <a:ext cx="1320126" cy="1208443"/>
          </a:xfrm>
          <a:prstGeom prst="arc">
            <a:avLst>
              <a:gd name="adj1" fmla="val 16200000"/>
              <a:gd name="adj2" fmla="val 5513073"/>
            </a:avLst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8AB4B-18F0-094B-82E9-7DC9D6904FC1}"/>
              </a:ext>
            </a:extLst>
          </p:cNvPr>
          <p:cNvSpPr txBox="1"/>
          <p:nvPr/>
        </p:nvSpPr>
        <p:spPr>
          <a:xfrm>
            <a:off x="6299200" y="6386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43B9FBC-F173-ED01-15A3-2AEDCA961AFF}"/>
              </a:ext>
            </a:extLst>
          </p:cNvPr>
          <p:cNvSpPr txBox="1"/>
          <p:nvPr/>
        </p:nvSpPr>
        <p:spPr>
          <a:xfrm>
            <a:off x="6933695" y="2404284"/>
            <a:ext cx="39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对于一切输入的串，总能决定接受还是拒绝而不是循环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8794" y="1145234"/>
                <a:ext cx="72079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400" dirty="0"/>
                  <a:t>We showed the decidability of various problems about automata and grammars: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is T-recognizable.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4" y="1145234"/>
                <a:ext cx="7207900" cy="1723549"/>
              </a:xfrm>
              <a:prstGeom prst="rect">
                <a:avLst/>
              </a:prstGeom>
              <a:blipFill>
                <a:blip r:embed="rId2"/>
                <a:stretch>
                  <a:fillRect l="-1354" t="-318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02091-5981-CA49-AAD4-4EC71E97452E}"/>
              </a:ext>
            </a:extLst>
          </p:cNvPr>
          <p:cNvSpPr txBox="1"/>
          <p:nvPr/>
        </p:nvSpPr>
        <p:spPr>
          <a:xfrm>
            <a:off x="5805714" y="64298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67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855102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可判定语言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4457" y="3589628"/>
            <a:ext cx="667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——</a:t>
            </a:r>
            <a:r>
              <a:rPr lang="zh-CN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哪些语言是可判定的？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E09F8-D47D-0243-9AC0-538D0D535B86}"/>
              </a:ext>
            </a:extLst>
          </p:cNvPr>
          <p:cNvSpPr txBox="1"/>
          <p:nvPr/>
        </p:nvSpPr>
        <p:spPr>
          <a:xfrm>
            <a:off x="5544457" y="645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02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5" y="235394"/>
            <a:ext cx="11664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关于正则语言：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DFA(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确定性有穷自动机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接受问题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326391" y="4165039"/>
                <a:ext cx="30939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输入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91" y="4165039"/>
                <a:ext cx="3093954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2435" y="984499"/>
                <a:ext cx="1052572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是一个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接受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 4.1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zh-CN" alt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是一个可判定语言</a:t>
                </a:r>
              </a:p>
              <a:p>
                <a:r>
                  <a:rPr lang="en-US" sz="2400" dirty="0"/>
                  <a:t>Proof:  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给出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可判定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dirty="0"/>
                  <a:t>的图灵机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“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对于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检查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zh-CN" altLang="en-US" sz="2400" b="0" dirty="0"/>
                  <a:t>是否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有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b="0" dirty="0"/>
                  <a:t>的形式；若没有，则拒绝</a:t>
                </a:r>
                <a:endParaRPr lang="en-US" sz="24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模拟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zh-CN" altLang="en-US" sz="2400" dirty="0"/>
                  <a:t>如果模拟的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以接受状态结束，则接受；否则拒绝</a:t>
                </a:r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5" y="984499"/>
                <a:ext cx="10525721" cy="3139321"/>
              </a:xfrm>
              <a:prstGeom prst="rect">
                <a:avLst/>
              </a:prstGeom>
              <a:blipFill>
                <a:blip r:embed="rId4"/>
                <a:stretch>
                  <a:fillRect l="-869" t="-1359" b="-3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479918" y="2325698"/>
            <a:ext cx="2146090" cy="868213"/>
            <a:chOff x="5384800" y="2298700"/>
            <a:chExt cx="3632035" cy="14027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2" t="25056" r="41216" b="34381"/>
            <a:stretch/>
          </p:blipFill>
          <p:spPr>
            <a:xfrm>
              <a:off x="5384800" y="2298700"/>
              <a:ext cx="660400" cy="13633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057585" y="2657185"/>
                  <a:ext cx="2959250" cy="1044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b="1" dirty="0"/>
                    <a:t>简写</a:t>
                  </a:r>
                  <a:r>
                    <a:rPr lang="en-US" b="1" dirty="0"/>
                    <a:t>:  </a:t>
                  </a:r>
                  <a:br>
                    <a:rPr lang="en-US" b="1" dirty="0"/>
                  </a:b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输入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585" y="2657185"/>
                  <a:ext cx="2959250" cy="1044249"/>
                </a:xfrm>
                <a:prstGeom prst="rect">
                  <a:avLst/>
                </a:prstGeom>
                <a:blipFill>
                  <a:blip r:embed="rId6"/>
                  <a:stretch>
                    <a:fillRect l="-2787" t="-5660" b="-47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8152" y="4729571"/>
                <a:ext cx="7128399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=⋯,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=⋯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=01101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52" y="4729571"/>
                <a:ext cx="7128399" cy="39299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3831575" y="5239023"/>
            <a:ext cx="6007954" cy="900834"/>
            <a:chOff x="4613894" y="5107373"/>
            <a:chExt cx="5219371" cy="59110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6570593" y="3154843"/>
              <a:ext cx="205228" cy="4118625"/>
            </a:xfrm>
            <a:prstGeom prst="leftBrace">
              <a:avLst>
                <a:gd name="adj1" fmla="val 274427"/>
                <a:gd name="adj2" fmla="val 50000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9287163" y="4770666"/>
              <a:ext cx="209396" cy="882809"/>
            </a:xfrm>
            <a:prstGeom prst="leftBrace">
              <a:avLst>
                <a:gd name="adj1" fmla="val 286804"/>
                <a:gd name="adj2" fmla="val 48894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471833" y="5329143"/>
                  <a:ext cx="396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833" y="5329143"/>
                  <a:ext cx="3960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9184401" y="5329143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401" y="5329143"/>
                  <a:ext cx="4142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1446756" y="4174686"/>
            <a:ext cx="8722905" cy="1881539"/>
            <a:chOff x="2585431" y="4401413"/>
            <a:chExt cx="7577967" cy="1234614"/>
          </a:xfrm>
        </p:grpSpPr>
        <p:sp>
          <p:nvSpPr>
            <p:cNvPr id="8" name="PDA box"/>
            <p:cNvSpPr/>
            <p:nvPr/>
          </p:nvSpPr>
          <p:spPr>
            <a:xfrm>
              <a:off x="2585431" y="4742270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4441119" y="4741279"/>
              <a:ext cx="5717292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720" h="317979">
                  <a:moveTo>
                    <a:pt x="2783720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27408" y="4401413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9958139" y="4851618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b="0" i="0" baseline="-250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DFA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190883" y="5306710"/>
            <a:ext cx="2856585" cy="1269403"/>
            <a:chOff x="4026473" y="5357669"/>
            <a:chExt cx="2481639" cy="832947"/>
          </a:xfrm>
        </p:grpSpPr>
        <p:sp>
          <p:nvSpPr>
            <p:cNvPr id="40" name="Rectangle 4"/>
            <p:cNvSpPr/>
            <p:nvPr/>
          </p:nvSpPr>
          <p:spPr>
            <a:xfrm>
              <a:off x="4449511" y="5615322"/>
              <a:ext cx="1197681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742303 w 2779083"/>
                <a:gd name="connsiteY3" fmla="*/ 0 h 317979"/>
                <a:gd name="connsiteX0" fmla="*/ 2779083 w 2779083"/>
                <a:gd name="connsiteY0" fmla="*/ 324329 h 324329"/>
                <a:gd name="connsiteX1" fmla="*/ 0 w 2779083"/>
                <a:gd name="connsiteY1" fmla="*/ 324329 h 324329"/>
                <a:gd name="connsiteX2" fmla="*/ 0 w 2779083"/>
                <a:gd name="connsiteY2" fmla="*/ 6350 h 324329"/>
                <a:gd name="connsiteX3" fmla="*/ 2594958 w 2779083"/>
                <a:gd name="connsiteY3" fmla="*/ 0 h 32432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594958 w 277908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083" h="317979">
                  <a:moveTo>
                    <a:pt x="277908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59495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16200000">
              <a:off x="5450036" y="57277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612519" y="5606288"/>
                  <a:ext cx="801914" cy="302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519" y="5606288"/>
                  <a:ext cx="801914" cy="302932"/>
                </a:xfrm>
                <a:prstGeom prst="rect">
                  <a:avLst/>
                </a:prstGeom>
                <a:blipFill>
                  <a:blip r:embed="rId11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4406403" y="5948271"/>
              <a:ext cx="2101709" cy="2423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当前状态</a:t>
              </a:r>
              <a:r>
                <a:rPr lang="en-US" altLang="zh-CN" dirty="0"/>
                <a:t>&amp;</a:t>
              </a:r>
              <a:r>
                <a:rPr lang="zh-CN" altLang="en-US" dirty="0"/>
                <a:t>读写头位置</a:t>
              </a:r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4026473" y="5357669"/>
              <a:ext cx="557361" cy="264944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361" h="264944">
                  <a:moveTo>
                    <a:pt x="0" y="36344"/>
                  </a:moveTo>
                  <a:cubicBezTo>
                    <a:pt x="155575" y="-16043"/>
                    <a:pt x="215899" y="-1756"/>
                    <a:pt x="376237" y="17294"/>
                  </a:cubicBezTo>
                  <a:cubicBezTo>
                    <a:pt x="550862" y="98256"/>
                    <a:pt x="558799" y="131594"/>
                    <a:pt x="557212" y="26494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Isosceles Triangle 2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73E01-3553-8944-8717-4E97DF47D582}"/>
              </a:ext>
            </a:extLst>
          </p:cNvPr>
          <p:cNvSpPr txBox="1"/>
          <p:nvPr/>
        </p:nvSpPr>
        <p:spPr>
          <a:xfrm>
            <a:off x="5500914" y="645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 uiExpand="1" build="p"/>
      <p:bldP spid="6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46" y="209692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NFA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接受问题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3139" y="1221376"/>
                <a:ext cx="10525721" cy="4139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sz="32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sz="3200" b="0" i="0" baseline="-250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NFA</m:t>
                      </m:r>
                      <m:r>
                        <m:rPr>
                          <m:nor/>
                        </m:rPr>
                        <a:rPr lang="en-US" sz="3200" b="0" i="0" baseline="-250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altLang="zh-CN" sz="32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altLang="zh-CN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是一个</m:t>
                      </m:r>
                      <m:r>
                        <m:rPr>
                          <m:nor/>
                        </m:rPr>
                        <a:rPr lang="en-US" altLang="zh-CN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DFA</m:t>
                      </m:r>
                      <m:r>
                        <m:rPr>
                          <m:nor/>
                        </m:rPr>
                        <a:rPr lang="en-US" altLang="zh-CN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且</m:t>
                      </m:r>
                      <m:r>
                        <a:rPr lang="en-US" altLang="zh-CN" sz="32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32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接受</m:t>
                      </m:r>
                      <m:r>
                        <a:rPr lang="en-US" altLang="zh-CN" sz="32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 4.2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是一个可判定语言</m:t>
                    </m:r>
                  </m:oMath>
                </a14:m>
                <a:endParaRPr lang="zh-CN" alt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800" dirty="0"/>
                  <a:t>Proof:  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</a:rPr>
                      <m:t>给出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</m:oMath>
                </a14:m>
                <a:r>
                  <a:rPr lang="en-US" sz="2800" b="0" dirty="0"/>
                  <a:t> 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能够判定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800" baseline="-25000" dirty="0"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8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dirty="0"/>
                  <a:t> “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对于输入</m:t>
                    </m:r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zh-CN" altLang="en-US" sz="2800" dirty="0"/>
                  <a:t>将</a:t>
                </a:r>
                <a:r>
                  <a:rPr lang="en-US" altLang="zh-CN" sz="2800" dirty="0"/>
                  <a:t>NFA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转换为等价的</a:t>
                </a:r>
                <a:r>
                  <a:rPr lang="en-US" altLang="zh-CN" sz="2800" dirty="0"/>
                  <a:t>DFA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在输入</m:t>
                    </m:r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800" b="0" dirty="0"/>
                  <a:t>上运行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 sz="28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baseline="-250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i="1" baseline="-2500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800" baseline="-25000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en-US" sz="2800" b="0" dirty="0"/>
                  <a:t>.     [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8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800" b="0" dirty="0"/>
                  <a:t> 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可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判定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800" baseline="-25000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en-US" sz="2800" b="0" dirty="0"/>
                  <a:t> ]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8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zh-CN" altLang="en-US" sz="2800" dirty="0"/>
                  <a:t>接受则接受；否则拒绝</a:t>
                </a:r>
                <a:endParaRPr lang="en-US" sz="28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/>
                  <a:t>核心思路：用前面构建过的图灵机作为当前图灵机的子程序</a:t>
                </a:r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9" y="1221376"/>
                <a:ext cx="10525721" cy="4139595"/>
              </a:xfrm>
              <a:prstGeom prst="rect">
                <a:avLst/>
              </a:prstGeom>
              <a:blipFill>
                <a:blip r:embed="rId3"/>
                <a:stretch>
                  <a:fillRect l="-1217"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0ECDB-4C33-3546-BDDD-59781A07A4A5}"/>
              </a:ext>
            </a:extLst>
          </p:cNvPr>
          <p:cNvSpPr txBox="1"/>
          <p:nvPr/>
        </p:nvSpPr>
        <p:spPr>
          <a:xfrm>
            <a:off x="5471886" y="634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94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46" y="209692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正则表达式接受问题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3139" y="1221376"/>
                <a:ext cx="1052572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sz="32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sz="3200" i="1" baseline="-250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RE</m:t>
                      </m:r>
                      <m:r>
                        <m:rPr>
                          <m:sty m:val="p"/>
                        </m:rPr>
                        <a:rPr lang="en-US" altLang="zh-CN" sz="3200" i="1" baseline="-25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3200" b="0" i="0" baseline="-250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2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altLang="zh-CN" sz="32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nor/>
                        </m:rPr>
                        <a:rPr lang="en-US" altLang="zh-CN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是一个</m:t>
                      </m:r>
                      <m:r>
                        <a:rPr lang="zh-CN" altLang="en-US" sz="32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正则表达式</m:t>
                      </m:r>
                      <m:r>
                        <m:rPr>
                          <m:nor/>
                        </m:rPr>
                        <a:rPr lang="zh-CN" altLang="en-US" sz="3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m:t>且</m:t>
                      </m:r>
                      <m:r>
                        <a:rPr lang="en-US" altLang="zh-CN" sz="32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320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派生</m:t>
                      </m:r>
                      <m:r>
                        <a:rPr lang="en-US" altLang="zh-CN" sz="32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 4.3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800" i="1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REX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是一个可判定语言</m:t>
                    </m:r>
                  </m:oMath>
                </a14:m>
                <a:endParaRPr lang="en-US" altLang="zh-CN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证明概要：与证明</a:t>
                </a: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NFA</a:t>
                </a: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接受问题同理，我们把正则表达式</a:t>
                </a: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</a:t>
                </a: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转换为等价的</a:t>
                </a: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NFA</a:t>
                </a: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即可。</a:t>
                </a:r>
                <a:endParaRPr lang="en-US" altLang="zh-CN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</a:t>
                </a: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NFA</a:t>
                </a: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、正则表达式的编码可以互相转换，那么从可判定性上说，使用这三种结构表达图灵机都是等价的）</a:t>
                </a:r>
                <a:endParaRPr lang="en-US" altLang="zh-CN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9" y="1221376"/>
                <a:ext cx="10525721" cy="3785652"/>
              </a:xfrm>
              <a:prstGeom prst="rect">
                <a:avLst/>
              </a:prstGeom>
              <a:blipFill>
                <a:blip r:embed="rId3"/>
                <a:stretch>
                  <a:fillRect l="-1217" b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0ECDB-4C33-3546-BDDD-59781A07A4A5}"/>
              </a:ext>
            </a:extLst>
          </p:cNvPr>
          <p:cNvSpPr txBox="1"/>
          <p:nvPr/>
        </p:nvSpPr>
        <p:spPr>
          <a:xfrm>
            <a:off x="5471886" y="634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51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3026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DFA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的空性质判定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825" y="1007192"/>
                <a:ext cx="646769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令</a:t>
                </a: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8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是一个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 </a:t>
                </a:r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且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=∅}</m:t>
                    </m:r>
                  </m:oMath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 4.4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zh-CN" alt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是可判定语言</a:t>
                </a:r>
                <a:endParaRPr lang="en-US" sz="2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Proof:  </a:t>
                </a:r>
                <a:r>
                  <a:rPr lang="zh-CN" altLang="en-US" sz="2400" dirty="0"/>
                  <a:t>给出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判定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zh-CN" altLang="en-US" sz="2400" b="0" dirty="0"/>
                  <a:t>的图灵机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sz="2400" b="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“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对于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输入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</a:t>
                </a:r>
                <a:r>
                  <a:rPr lang="zh-CN" altLang="en-US" sz="2400" dirty="0"/>
                  <a:t>标记起始状态</a:t>
                </a:r>
                <a:endParaRPr lang="en-US" sz="240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b="0" dirty="0"/>
                  <a:t> </a:t>
                </a:r>
                <a:r>
                  <a:rPr lang="zh-CN" altLang="en-US" sz="2400" b="0" dirty="0"/>
                  <a:t>重复以下步骤直到没有新的状态被标记</a:t>
                </a:r>
                <a:r>
                  <a:rPr lang="en-US" sz="2400" b="0" dirty="0"/>
                  <a:t>:</a:t>
                </a:r>
              </a:p>
              <a:p>
                <a:pPr lvl="3">
                  <a:spcBef>
                    <a:spcPts val="600"/>
                  </a:spcBef>
                </a:pPr>
                <a:r>
                  <a:rPr lang="zh-CN" altLang="en-US" sz="2400" dirty="0"/>
                  <a:t>对于每一个状态，若存在一个到达它的转移从某个已经标记的状态出发，则将其标记（连通图检测？）</a:t>
                </a:r>
                <a:r>
                  <a:rPr lang="en-US" sz="2400" dirty="0"/>
                  <a:t>.</a:t>
                </a:r>
                <a:r>
                  <a:rPr lang="en-US" sz="2400" b="0" dirty="0"/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</a:t>
                </a:r>
                <a:r>
                  <a:rPr lang="zh-CN" altLang="en-US" sz="2400" dirty="0"/>
                  <a:t>如果没有接受状态被标记，则接受；否则拒绝</a:t>
                </a:r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5" y="1007192"/>
                <a:ext cx="6467696" cy="5262979"/>
              </a:xfrm>
              <a:prstGeom prst="rect">
                <a:avLst/>
              </a:prstGeom>
              <a:blipFill>
                <a:blip r:embed="rId3"/>
                <a:stretch>
                  <a:fillRect l="-1981" t="-1157" r="-943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293812" y="2927937"/>
            <a:ext cx="4618095" cy="2541833"/>
            <a:chOff x="7267108" y="3587355"/>
            <a:chExt cx="4618095" cy="2541833"/>
          </a:xfrm>
        </p:grpSpPr>
        <p:sp>
          <p:nvSpPr>
            <p:cNvPr id="3" name="Freeform 2"/>
            <p:cNvSpPr/>
            <p:nvPr/>
          </p:nvSpPr>
          <p:spPr>
            <a:xfrm>
              <a:off x="7404265" y="3587355"/>
              <a:ext cx="4480938" cy="2541833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543612" y="538102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928526" y="504733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52411" y="549818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449553" y="4865940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48038" y="531311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76226" y="5677619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54358" y="5753436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267108" y="5448936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6" idx="7"/>
              <a:endCxn id="7" idx="3"/>
            </p:cNvCxnSpPr>
            <p:nvPr/>
          </p:nvCxnSpPr>
          <p:spPr>
            <a:xfrm flipV="1">
              <a:off x="7651734" y="5163264"/>
              <a:ext cx="295343" cy="2376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8" idx="2"/>
            </p:cNvCxnSpPr>
            <p:nvPr/>
          </p:nvCxnSpPr>
          <p:spPr>
            <a:xfrm>
              <a:off x="7670285" y="5448936"/>
              <a:ext cx="382126" cy="11715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9" idx="3"/>
            </p:cNvCxnSpPr>
            <p:nvPr/>
          </p:nvCxnSpPr>
          <p:spPr>
            <a:xfrm flipV="1">
              <a:off x="8055199" y="4981873"/>
              <a:ext cx="412905" cy="1333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0" idx="1"/>
            </p:cNvCxnSpPr>
            <p:nvPr/>
          </p:nvCxnSpPr>
          <p:spPr>
            <a:xfrm>
              <a:off x="8036648" y="5163264"/>
              <a:ext cx="529941" cy="1697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6"/>
              <a:endCxn id="10" idx="3"/>
            </p:cNvCxnSpPr>
            <p:nvPr/>
          </p:nvCxnSpPr>
          <p:spPr>
            <a:xfrm flipV="1">
              <a:off x="8179084" y="5429045"/>
              <a:ext cx="387505" cy="1370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5"/>
              <a:endCxn id="11" idx="2"/>
            </p:cNvCxnSpPr>
            <p:nvPr/>
          </p:nvCxnSpPr>
          <p:spPr>
            <a:xfrm>
              <a:off x="8160533" y="5614114"/>
              <a:ext cx="415693" cy="131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6"/>
              <a:endCxn id="13" idx="2"/>
            </p:cNvCxnSpPr>
            <p:nvPr/>
          </p:nvCxnSpPr>
          <p:spPr>
            <a:xfrm>
              <a:off x="8702899" y="5745531"/>
              <a:ext cx="451459" cy="758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7"/>
            </p:cNvCxnSpPr>
            <p:nvPr/>
          </p:nvCxnSpPr>
          <p:spPr>
            <a:xfrm flipV="1">
              <a:off x="9262480" y="5566093"/>
              <a:ext cx="339140" cy="2072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9281031" y="5773327"/>
              <a:ext cx="427711" cy="434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0915540" y="3910526"/>
              <a:ext cx="176212" cy="190210"/>
              <a:chOff x="10915540" y="3910526"/>
              <a:chExt cx="176212" cy="19021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946607" y="3948113"/>
                <a:ext cx="115450" cy="1159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636140" y="5020138"/>
              <a:ext cx="176212" cy="190210"/>
              <a:chOff x="10915540" y="3910526"/>
              <a:chExt cx="176212" cy="19021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0949782" y="3952084"/>
                <a:ext cx="107511" cy="1087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7570316" y="4720002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955230" y="4386309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079115" y="4837159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76257" y="4204918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574742" y="4652090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602930" y="5016597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181062" y="5092414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CB135-1D51-504E-A776-F38554FA7941}"/>
              </a:ext>
            </a:extLst>
          </p:cNvPr>
          <p:cNvSpPr txBox="1"/>
          <p:nvPr/>
        </p:nvSpPr>
        <p:spPr>
          <a:xfrm>
            <a:off x="5196114" y="627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33"/>
          <p:cNvSpPr txBox="1"/>
          <p:nvPr/>
        </p:nvSpPr>
        <p:spPr>
          <a:xfrm>
            <a:off x="7115092" y="1519944"/>
            <a:ext cx="4351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思路：能否找到一条从起始状态到接受状态的路径？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8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DFA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等价性问题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5478" y="1216947"/>
                <a:ext cx="7360419" cy="396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8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DFA</a:t>
                </a: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Theorem4</a:t>
                </a:r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.5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zh-CN" alt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是可判定语言</a:t>
                </a:r>
                <a:endParaRPr lang="en-US" sz="2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/>
                  <a:t>Proof: </a:t>
                </a:r>
                <a:r>
                  <a:rPr lang="zh-CN" altLang="en-US" sz="2400" dirty="0"/>
                  <a:t>给出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可判定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的图灵机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“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对于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输入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</a:t>
                </a:r>
                <a:r>
                  <a:rPr lang="zh-CN" altLang="en-US" sz="2400" dirty="0"/>
                  <a:t>构造</a:t>
                </a:r>
                <a:r>
                  <a:rPr lang="en-US" sz="2400" dirty="0"/>
                  <a:t>DFA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ba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zh-CN" altLang="en-US" sz="2400" b="0" dirty="0"/>
                  <a:t>在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zh-CN" altLang="en-US" sz="2400" dirty="0"/>
                  <a:t>上运行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4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zh-CN" altLang="en-US" sz="2400" dirty="0"/>
                  <a:t>（空性质判定图灵机）</a:t>
                </a:r>
                <a:r>
                  <a:rPr lang="en-US" altLang="zh-CN" sz="2400" dirty="0"/>
                  <a:t> </a:t>
                </a:r>
                <a:r>
                  <a:rPr lang="en-US" sz="2400" b="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接受则接受；否则拒绝。</a:t>
                </a:r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8" y="1216947"/>
                <a:ext cx="7360419" cy="3960443"/>
              </a:xfrm>
              <a:prstGeom prst="rect">
                <a:avLst/>
              </a:prstGeom>
              <a:blipFill>
                <a:blip r:embed="rId3"/>
                <a:stretch>
                  <a:fillRect l="-1242" t="-1695" b="-2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26313" y="4625390"/>
                <a:ext cx="705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13" y="4625390"/>
                <a:ext cx="705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325225" y="4625390"/>
                <a:ext cx="715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225" y="4625390"/>
                <a:ext cx="7158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outline"/>
          <p:cNvSpPr/>
          <p:nvPr/>
        </p:nvSpPr>
        <p:spPr>
          <a:xfrm>
            <a:off x="8749744" y="3573083"/>
            <a:ext cx="1689100" cy="1308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outline"/>
          <p:cNvSpPr/>
          <p:nvPr/>
        </p:nvSpPr>
        <p:spPr>
          <a:xfrm>
            <a:off x="9918144" y="3573083"/>
            <a:ext cx="1689100" cy="1308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919727" y="3760409"/>
            <a:ext cx="522493" cy="946150"/>
          </a:xfrm>
          <a:custGeom>
            <a:avLst/>
            <a:gdLst>
              <a:gd name="connsiteX0" fmla="*/ 258767 w 522503"/>
              <a:gd name="connsiteY0" fmla="*/ 1062 h 947212"/>
              <a:gd name="connsiteX1" fmla="*/ 55567 w 522503"/>
              <a:gd name="connsiteY1" fmla="*/ 239187 h 947212"/>
              <a:gd name="connsiteX2" fmla="*/ 1592 w 522503"/>
              <a:gd name="connsiteY2" fmla="*/ 518587 h 947212"/>
              <a:gd name="connsiteX3" fmla="*/ 100017 w 522503"/>
              <a:gd name="connsiteY3" fmla="*/ 785287 h 947212"/>
              <a:gd name="connsiteX4" fmla="*/ 258767 w 522503"/>
              <a:gd name="connsiteY4" fmla="*/ 947212 h 947212"/>
              <a:gd name="connsiteX5" fmla="*/ 414342 w 522503"/>
              <a:gd name="connsiteY5" fmla="*/ 785287 h 947212"/>
              <a:gd name="connsiteX6" fmla="*/ 522292 w 522503"/>
              <a:gd name="connsiteY6" fmla="*/ 493187 h 947212"/>
              <a:gd name="connsiteX7" fmla="*/ 436567 w 522503"/>
              <a:gd name="connsiteY7" fmla="*/ 166162 h 947212"/>
              <a:gd name="connsiteX8" fmla="*/ 258767 w 522503"/>
              <a:gd name="connsiteY8" fmla="*/ 1062 h 947212"/>
              <a:gd name="connsiteX0" fmla="*/ 258767 w 522503"/>
              <a:gd name="connsiteY0" fmla="*/ 7782 h 953932"/>
              <a:gd name="connsiteX1" fmla="*/ 55567 w 522503"/>
              <a:gd name="connsiteY1" fmla="*/ 245907 h 953932"/>
              <a:gd name="connsiteX2" fmla="*/ 1592 w 522503"/>
              <a:gd name="connsiteY2" fmla="*/ 525307 h 953932"/>
              <a:gd name="connsiteX3" fmla="*/ 100017 w 522503"/>
              <a:gd name="connsiteY3" fmla="*/ 792007 h 953932"/>
              <a:gd name="connsiteX4" fmla="*/ 258767 w 522503"/>
              <a:gd name="connsiteY4" fmla="*/ 953932 h 953932"/>
              <a:gd name="connsiteX5" fmla="*/ 414342 w 522503"/>
              <a:gd name="connsiteY5" fmla="*/ 792007 h 953932"/>
              <a:gd name="connsiteX6" fmla="*/ 522292 w 522503"/>
              <a:gd name="connsiteY6" fmla="*/ 499907 h 953932"/>
              <a:gd name="connsiteX7" fmla="*/ 436567 w 522503"/>
              <a:gd name="connsiteY7" fmla="*/ 172882 h 953932"/>
              <a:gd name="connsiteX8" fmla="*/ 258767 w 522503"/>
              <a:gd name="connsiteY8" fmla="*/ 7782 h 953932"/>
              <a:gd name="connsiteX0" fmla="*/ 258767 w 522503"/>
              <a:gd name="connsiteY0" fmla="*/ 1 h 946151"/>
              <a:gd name="connsiteX1" fmla="*/ 55567 w 522503"/>
              <a:gd name="connsiteY1" fmla="*/ 238126 h 946151"/>
              <a:gd name="connsiteX2" fmla="*/ 1592 w 522503"/>
              <a:gd name="connsiteY2" fmla="*/ 517526 h 946151"/>
              <a:gd name="connsiteX3" fmla="*/ 100017 w 522503"/>
              <a:gd name="connsiteY3" fmla="*/ 784226 h 946151"/>
              <a:gd name="connsiteX4" fmla="*/ 258767 w 522503"/>
              <a:gd name="connsiteY4" fmla="*/ 946151 h 946151"/>
              <a:gd name="connsiteX5" fmla="*/ 414342 w 522503"/>
              <a:gd name="connsiteY5" fmla="*/ 784226 h 946151"/>
              <a:gd name="connsiteX6" fmla="*/ 522292 w 522503"/>
              <a:gd name="connsiteY6" fmla="*/ 492126 h 946151"/>
              <a:gd name="connsiteX7" fmla="*/ 436567 w 522503"/>
              <a:gd name="connsiteY7" fmla="*/ 165101 h 946151"/>
              <a:gd name="connsiteX8" fmla="*/ 258767 w 522503"/>
              <a:gd name="connsiteY8" fmla="*/ 1 h 946151"/>
              <a:gd name="connsiteX0" fmla="*/ 258767 w 522503"/>
              <a:gd name="connsiteY0" fmla="*/ 4581 h 950731"/>
              <a:gd name="connsiteX1" fmla="*/ 55567 w 522503"/>
              <a:gd name="connsiteY1" fmla="*/ 242706 h 950731"/>
              <a:gd name="connsiteX2" fmla="*/ 1592 w 522503"/>
              <a:gd name="connsiteY2" fmla="*/ 522106 h 950731"/>
              <a:gd name="connsiteX3" fmla="*/ 100017 w 522503"/>
              <a:gd name="connsiteY3" fmla="*/ 788806 h 950731"/>
              <a:gd name="connsiteX4" fmla="*/ 258767 w 522503"/>
              <a:gd name="connsiteY4" fmla="*/ 950731 h 950731"/>
              <a:gd name="connsiteX5" fmla="*/ 414342 w 522503"/>
              <a:gd name="connsiteY5" fmla="*/ 788806 h 950731"/>
              <a:gd name="connsiteX6" fmla="*/ 522292 w 522503"/>
              <a:gd name="connsiteY6" fmla="*/ 496706 h 950731"/>
              <a:gd name="connsiteX7" fmla="*/ 436567 w 522503"/>
              <a:gd name="connsiteY7" fmla="*/ 169681 h 950731"/>
              <a:gd name="connsiteX8" fmla="*/ 258767 w 522503"/>
              <a:gd name="connsiteY8" fmla="*/ 4581 h 950731"/>
              <a:gd name="connsiteX0" fmla="*/ 258767 w 522503"/>
              <a:gd name="connsiteY0" fmla="*/ 3844 h 949994"/>
              <a:gd name="connsiteX1" fmla="*/ 55567 w 522503"/>
              <a:gd name="connsiteY1" fmla="*/ 241969 h 949994"/>
              <a:gd name="connsiteX2" fmla="*/ 1592 w 522503"/>
              <a:gd name="connsiteY2" fmla="*/ 521369 h 949994"/>
              <a:gd name="connsiteX3" fmla="*/ 100017 w 522503"/>
              <a:gd name="connsiteY3" fmla="*/ 788069 h 949994"/>
              <a:gd name="connsiteX4" fmla="*/ 258767 w 522503"/>
              <a:gd name="connsiteY4" fmla="*/ 949994 h 949994"/>
              <a:gd name="connsiteX5" fmla="*/ 414342 w 522503"/>
              <a:gd name="connsiteY5" fmla="*/ 788069 h 949994"/>
              <a:gd name="connsiteX6" fmla="*/ 522292 w 522503"/>
              <a:gd name="connsiteY6" fmla="*/ 495969 h 949994"/>
              <a:gd name="connsiteX7" fmla="*/ 436567 w 522503"/>
              <a:gd name="connsiteY7" fmla="*/ 168944 h 949994"/>
              <a:gd name="connsiteX8" fmla="*/ 258767 w 522503"/>
              <a:gd name="connsiteY8" fmla="*/ 3844 h 949994"/>
              <a:gd name="connsiteX0" fmla="*/ 258767 w 522503"/>
              <a:gd name="connsiteY0" fmla="*/ 3844 h 949994"/>
              <a:gd name="connsiteX1" fmla="*/ 55567 w 522503"/>
              <a:gd name="connsiteY1" fmla="*/ 241969 h 949994"/>
              <a:gd name="connsiteX2" fmla="*/ 1592 w 522503"/>
              <a:gd name="connsiteY2" fmla="*/ 521369 h 949994"/>
              <a:gd name="connsiteX3" fmla="*/ 100017 w 522503"/>
              <a:gd name="connsiteY3" fmla="*/ 788069 h 949994"/>
              <a:gd name="connsiteX4" fmla="*/ 258767 w 522503"/>
              <a:gd name="connsiteY4" fmla="*/ 949994 h 949994"/>
              <a:gd name="connsiteX5" fmla="*/ 414342 w 522503"/>
              <a:gd name="connsiteY5" fmla="*/ 788069 h 949994"/>
              <a:gd name="connsiteX6" fmla="*/ 522292 w 522503"/>
              <a:gd name="connsiteY6" fmla="*/ 495969 h 949994"/>
              <a:gd name="connsiteX7" fmla="*/ 436567 w 522503"/>
              <a:gd name="connsiteY7" fmla="*/ 168944 h 949994"/>
              <a:gd name="connsiteX8" fmla="*/ 258767 w 522503"/>
              <a:gd name="connsiteY8" fmla="*/ 3844 h 949994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485"/>
              <a:gd name="connsiteY0" fmla="*/ 0 h 946150"/>
              <a:gd name="connsiteX1" fmla="*/ 55567 w 522485"/>
              <a:gd name="connsiteY1" fmla="*/ 238125 h 946150"/>
              <a:gd name="connsiteX2" fmla="*/ 1592 w 522485"/>
              <a:gd name="connsiteY2" fmla="*/ 517525 h 946150"/>
              <a:gd name="connsiteX3" fmla="*/ 100017 w 522485"/>
              <a:gd name="connsiteY3" fmla="*/ 784225 h 946150"/>
              <a:gd name="connsiteX4" fmla="*/ 258767 w 522485"/>
              <a:gd name="connsiteY4" fmla="*/ 946150 h 946150"/>
              <a:gd name="connsiteX5" fmla="*/ 414342 w 522485"/>
              <a:gd name="connsiteY5" fmla="*/ 784225 h 946150"/>
              <a:gd name="connsiteX6" fmla="*/ 522292 w 522485"/>
              <a:gd name="connsiteY6" fmla="*/ 492125 h 946150"/>
              <a:gd name="connsiteX7" fmla="*/ 431805 w 522485"/>
              <a:gd name="connsiteY7" fmla="*/ 177006 h 946150"/>
              <a:gd name="connsiteX8" fmla="*/ 258767 w 522485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493" h="946150">
                <a:moveTo>
                  <a:pt x="258767" y="0"/>
                </a:moveTo>
                <a:cubicBezTo>
                  <a:pt x="213280" y="18520"/>
                  <a:pt x="98429" y="151871"/>
                  <a:pt x="55567" y="238125"/>
                </a:cubicBezTo>
                <a:cubicBezTo>
                  <a:pt x="12705" y="324379"/>
                  <a:pt x="-5816" y="426508"/>
                  <a:pt x="1592" y="517525"/>
                </a:cubicBezTo>
                <a:cubicBezTo>
                  <a:pt x="9000" y="608542"/>
                  <a:pt x="57155" y="712788"/>
                  <a:pt x="100017" y="784225"/>
                </a:cubicBezTo>
                <a:cubicBezTo>
                  <a:pt x="142879" y="855662"/>
                  <a:pt x="225430" y="922337"/>
                  <a:pt x="258767" y="946150"/>
                </a:cubicBezTo>
                <a:cubicBezTo>
                  <a:pt x="287342" y="922337"/>
                  <a:pt x="370421" y="859896"/>
                  <a:pt x="414342" y="784225"/>
                </a:cubicBezTo>
                <a:cubicBezTo>
                  <a:pt x="458263" y="708554"/>
                  <a:pt x="518588" y="595312"/>
                  <a:pt x="522292" y="492125"/>
                </a:cubicBezTo>
                <a:cubicBezTo>
                  <a:pt x="525996" y="388938"/>
                  <a:pt x="478108" y="261937"/>
                  <a:pt x="431805" y="177006"/>
                </a:cubicBezTo>
                <a:cubicBezTo>
                  <a:pt x="385502" y="92075"/>
                  <a:pt x="301874" y="29106"/>
                  <a:pt x="2587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31962" y="4893885"/>
            <a:ext cx="21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Symmetric difference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8101" y="1216947"/>
            <a:ext cx="4314386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思路：构造</a:t>
            </a:r>
            <a:r>
              <a:rPr lang="en-US" altLang="zh-CN" sz="2000" dirty="0">
                <a:solidFill>
                  <a:schemeClr val="tx1"/>
                </a:solidFill>
              </a:rPr>
              <a:t>DFA</a:t>
            </a:r>
            <a:r>
              <a:rPr lang="zh-CN" altLang="en-US" sz="2000" dirty="0">
                <a:solidFill>
                  <a:schemeClr val="tx1"/>
                </a:solidFill>
              </a:rPr>
              <a:t>让它接受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结果不同的串，若不存在使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结果不同的输入，说明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接受同样的语言。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27812-5D99-F64E-866C-A2F3DDAFB852}"/>
              </a:ext>
            </a:extLst>
          </p:cNvPr>
          <p:cNvSpPr txBox="1"/>
          <p:nvPr/>
        </p:nvSpPr>
        <p:spPr>
          <a:xfrm>
            <a:off x="5239657" y="6357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44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6887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6887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/>
      <p:bldP spid="8" grpId="0"/>
      <p:bldP spid="18" grpId="0" animBg="1"/>
      <p:bldP spid="19" grpId="0" animBg="1"/>
      <p:bldP spid="20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44" y="77214"/>
            <a:ext cx="11854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关于上下文无关语言：</a:t>
            </a:r>
            <a:endParaRPr lang="en-US" altLang="zh-C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CFG(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上下文无关文法</a:t>
            </a:r>
            <a:r>
              <a:rPr lang="en-US" altLang="zh-CN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接受问题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354" y="1531739"/>
                <a:ext cx="6822848" cy="490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 </m:t>
                    </m:r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是一个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CF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G</m:t>
                    </m:r>
                    <m:r>
                      <a:rPr lang="zh-CN" alt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zh-CN" alt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派生</m:t>
                    </m:r>
                    <m:r>
                      <a:rPr lang="en-US" altLang="zh-CN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Theorem4</a:t>
                </a:r>
                <a:r>
                  <a:rPr lang="en-US" altLang="zh-CN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.6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b="1" dirty="0"/>
                  <a:t>Proof:  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给出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判定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</a:t>
                </a:r>
                <a:r>
                  <a:rPr lang="zh-CN" altLang="en-US" sz="2000" b="0" dirty="0"/>
                  <a:t>对于输入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</a:t>
                </a:r>
                <a:r>
                  <a:rPr lang="zh-CN" altLang="en-US" sz="2000" dirty="0"/>
                  <a:t>转换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/>
                  <a:t>为一个等价的</a:t>
                </a:r>
                <a:r>
                  <a:rPr lang="en-US" sz="2000" dirty="0"/>
                  <a:t>CNF</a:t>
                </a:r>
                <a:r>
                  <a:rPr lang="zh-CN" altLang="en-US" sz="2000" dirty="0"/>
                  <a:t>（乔姆斯基文法）</a:t>
                </a:r>
                <a:r>
                  <a:rPr lang="en-US" sz="20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列出所有长度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zh-CN" altLang="en-US" sz="2000" dirty="0"/>
                  <a:t>的派生</a:t>
                </a:r>
                <a:r>
                  <a:rPr lang="en-US" sz="20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any generate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not.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每一个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CFL </a:t>
                </a:r>
                <a:r>
                  <a:rPr lang="zh-CN" alt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都是可判定的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Proof:</a:t>
                </a:r>
                <a:r>
                  <a:rPr lang="en-US" sz="2000" dirty="0"/>
                  <a:t>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be a CFL, generated by CFG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		1.  Run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	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accepts</a:t>
                </a:r>
                <a:br>
                  <a:rPr lang="en-US" sz="2000" dirty="0"/>
                </a:br>
                <a:r>
                  <a:rPr lang="en-US" sz="2000" dirty="0"/>
                  <a:t>		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it rejects.”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54" y="1531739"/>
                <a:ext cx="6822848" cy="4909036"/>
              </a:xfrm>
              <a:prstGeom prst="rect">
                <a:avLst/>
              </a:prstGeom>
              <a:blipFill>
                <a:blip r:embed="rId3"/>
                <a:stretch>
                  <a:fillRect l="-1430" t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87715" y="2833806"/>
                <a:ext cx="5520051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Recall Chomsky Normal Form (CNF) only allows rules:</a:t>
                </a:r>
                <a:br>
                  <a:rPr lang="en-US" sz="2000" dirty="0"/>
                </a:br>
                <a:r>
                  <a:rPr lang="en-US" sz="2000" dirty="0"/>
                  <a:t>  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BC</a:t>
                </a:r>
              </a:p>
              <a:p>
                <a:r>
                  <a:rPr lang="en-US" sz="2000" dirty="0"/>
                  <a:t>    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1:   </a:t>
                </a:r>
                <a:r>
                  <a:rPr lang="en-US" sz="2000" dirty="0"/>
                  <a:t>Can convert every CFG into CNF.</a:t>
                </a:r>
              </a:p>
              <a:p>
                <a:r>
                  <a:rPr lang="en-US" sz="2000" dirty="0"/>
                  <a:t>Proof and construction in book.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Lemma 2: 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/>
                  <a:t> is in CNF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then </a:t>
                </a:r>
                <a:br>
                  <a:rPr lang="en-US" sz="2000" b="0" dirty="0"/>
                </a:br>
                <a:r>
                  <a:rPr lang="en-US" sz="2000" b="0" dirty="0"/>
                  <a:t>every derivation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000" b="0" dirty="0"/>
                  <a:t> steps.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715" y="2833806"/>
                <a:ext cx="5520051" cy="3016210"/>
              </a:xfrm>
              <a:prstGeom prst="rect">
                <a:avLst/>
              </a:prstGeom>
              <a:blipFill>
                <a:blip r:embed="rId4"/>
                <a:stretch>
                  <a:fillRect l="-1215" t="-1212" b="-2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0ECC0-DD55-F547-AC2C-94828295CB2A}"/>
              </a:ext>
            </a:extLst>
          </p:cNvPr>
          <p:cNvSpPr txBox="1"/>
          <p:nvPr/>
        </p:nvSpPr>
        <p:spPr>
          <a:xfrm>
            <a:off x="5675086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260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1" grpId="0" uiExpand="1" build="allAtOnce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BD6CB7-F5D8-4AE0-9B1A-4B6DDA63A3CD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C0C0A59B-BCD8-4BCA-90E3-F7BD97CA7A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97390-9FD4-4E04-AF11-0B8F8B8CEC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33249</TotalTime>
  <Words>2214</Words>
  <Application>Microsoft Office PowerPoint</Application>
  <PresentationFormat>宽屏</PresentationFormat>
  <Paragraphs>414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Calibri Light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7: Decision Problems for Automata and Grammars </dc:title>
  <dc:subject/>
  <dc:creator>Michael Sipser</dc:creator>
  <cp:keywords/>
  <dc:description/>
  <cp:lastModifiedBy>jd wang</cp:lastModifiedBy>
  <cp:revision>653</cp:revision>
  <dcterms:created xsi:type="dcterms:W3CDTF">2020-08-09T18:24:17Z</dcterms:created>
  <dcterms:modified xsi:type="dcterms:W3CDTF">2024-05-10T06:21:46Z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