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96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gs" Target="tags/tag102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notesMaster" Target="notesMasters/notesMaster1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.png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09609">
            <a:off x="-3187146" y="-1491966"/>
            <a:ext cx="8359651" cy="104798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0825">
            <a:off x="6536545" y="-1063231"/>
            <a:ext cx="8017655" cy="10051150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8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79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3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94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8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99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209800" y="2569210"/>
            <a:ext cx="7772400" cy="1719064"/>
          </a:xfrm>
        </p:spPr>
        <p:txBody>
          <a:bodyPr>
            <a:normAutofit fontScale="90000"/>
          </a:bodyPr>
          <a:p>
            <a:pPr algn="ctr"/>
            <a:r>
              <a:rPr lang="zh-CN" altLang="en-US" dirty="0" smtClean="0">
                <a:latin typeface="DengXian" panose="02010600030101010101" charset="-122"/>
                <a:ea typeface="DengXian" panose="02010600030101010101" charset="-122"/>
                <a:cs typeface="DengXian" panose="02010600030101010101" charset="-122"/>
              </a:rPr>
              <a:t>语言理论中的</a:t>
            </a:r>
            <a:br>
              <a:rPr lang="zh-CN" altLang="en-US" dirty="0" smtClean="0">
                <a:latin typeface="DengXian" panose="02010600030101010101" charset="-122"/>
                <a:ea typeface="DengXian" panose="02010600030101010101" charset="-122"/>
                <a:cs typeface="DengXian" panose="02010600030101010101" charset="-122"/>
              </a:rPr>
            </a:br>
            <a:r>
              <a:rPr lang="zh-CN" altLang="en-US" dirty="0" smtClean="0">
                <a:latin typeface="DengXian" panose="02010600030101010101" charset="-122"/>
                <a:ea typeface="DengXian" panose="02010600030101010101" charset="-122"/>
                <a:cs typeface="DengXian" panose="02010600030101010101" charset="-122"/>
              </a:rPr>
              <a:t>不可判定问题</a:t>
            </a:r>
            <a:br>
              <a:rPr lang="en-US" altLang="zh-CN" dirty="0" smtClean="0">
                <a:latin typeface="DengXian" panose="02010600030101010101" charset="-122"/>
                <a:ea typeface="DengXian" panose="02010600030101010101" charset="-122"/>
                <a:cs typeface="DengXian" panose="02010600030101010101" charset="-122"/>
              </a:rPr>
            </a:br>
            <a:r>
              <a:rPr lang="zh-CN" altLang="en-US" dirty="0" smtClean="0">
                <a:latin typeface="DengXian" panose="02010600030101010101" charset="-122"/>
                <a:ea typeface="DengXian" panose="02010600030101010101" charset="-122"/>
                <a:cs typeface="DengXian" panose="02010600030101010101" charset="-122"/>
              </a:rPr>
              <a:t>（</a:t>
            </a:r>
            <a:r>
              <a:rPr lang="zh-CN" altLang="en-US" dirty="0" smtClean="0">
                <a:latin typeface="DengXian" panose="02010600030101010101" charset="-122"/>
                <a:ea typeface="DengXian" panose="02010600030101010101" charset="-122"/>
                <a:cs typeface="DengXian" panose="02010600030101010101" charset="-122"/>
              </a:rPr>
              <a:t>可归约性）</a:t>
            </a:r>
            <a:endParaRPr lang="zh-CN" altLang="en-US" dirty="0">
              <a:latin typeface="DengXian" panose="02010600030101010101" charset="-122"/>
              <a:ea typeface="DengXian" panose="02010600030101010101" charset="-122"/>
              <a:cs typeface="DengXian" panose="02010600030101010101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6" name="Rectangle 2"/>
          <p:cNvSpPr>
            <a:spLocks noGrp="1" noChangeArrowheads="1"/>
          </p:cNvSpPr>
          <p:nvPr/>
        </p:nvSpPr>
        <p:spPr>
          <a:xfrm>
            <a:off x="478790" y="212090"/>
            <a:ext cx="103632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dirty="0" smtClean="0">
                <a:ea typeface="DengXian" panose="02010600030101010101" charset="-122"/>
              </a:rPr>
              <a:t>定理</a:t>
            </a:r>
            <a:r>
              <a:rPr lang="en-US" altLang="zh-CN" dirty="0" smtClean="0">
                <a:ea typeface="DengXian" panose="02010600030101010101" charset="-122"/>
              </a:rPr>
              <a:t>5</a:t>
            </a:r>
            <a:r>
              <a:rPr lang="zh-CN" altLang="en-US" dirty="0" smtClean="0">
                <a:ea typeface="DengXian" panose="02010600030101010101" charset="-122"/>
              </a:rPr>
              <a:t>.2</a:t>
            </a:r>
            <a:r>
              <a:rPr lang="zh-CN" altLang="en-US" dirty="0">
                <a:ea typeface="DengXian" panose="02010600030101010101" charset="-122"/>
              </a:rPr>
              <a:t>证明</a:t>
            </a:r>
            <a:endParaRPr lang="zh-CN" altLang="en-US" dirty="0" smtClean="0">
              <a:ea typeface="DengXian" panose="02010600030101010101" charset="-122"/>
            </a:endParaRPr>
          </a:p>
        </p:txBody>
      </p:sp>
      <p:sp>
        <p:nvSpPr>
          <p:cNvPr id="13317" name="Rectangle 3"/>
          <p:cNvSpPr>
            <a:spLocks noGrp="1" noChangeArrowheads="1"/>
          </p:cNvSpPr>
          <p:nvPr/>
        </p:nvSpPr>
        <p:spPr>
          <a:xfrm>
            <a:off x="954594" y="1554123"/>
            <a:ext cx="7772400" cy="450837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800" dirty="0" smtClean="0">
                <a:solidFill>
                  <a:schemeClr val="folHlink"/>
                </a:solidFill>
                <a:ea typeface="DengXian" panose="02010600030101010101" charset="-122"/>
              </a:rPr>
              <a:t>证明</a:t>
            </a:r>
            <a:r>
              <a:rPr lang="zh-CN" altLang="en-US" sz="2800" dirty="0" smtClean="0">
                <a:ea typeface="DengXian" panose="02010600030101010101" charset="-122"/>
              </a:rPr>
              <a:t>: (反证)假设</a:t>
            </a:r>
            <a:r>
              <a:rPr lang="en-US" altLang="zh-CN" sz="2800" dirty="0" smtClean="0">
                <a:ea typeface="DengXian" panose="02010600030101010101" charset="-122"/>
              </a:rPr>
              <a:t>TM R</a:t>
            </a:r>
            <a:r>
              <a:rPr lang="zh-CN" altLang="en-US" sz="2800" dirty="0" smtClean="0">
                <a:ea typeface="DengXian" panose="02010600030101010101" charset="-122"/>
              </a:rPr>
              <a:t>判定</a:t>
            </a:r>
            <a:r>
              <a:rPr lang="en-US" altLang="zh-CN" sz="2800" dirty="0" smtClean="0">
                <a:ea typeface="DengXian" panose="02010600030101010101" charset="-122"/>
              </a:rPr>
              <a:t>E</a:t>
            </a:r>
            <a:r>
              <a:rPr lang="en-US" altLang="zh-CN" sz="2800" baseline="-25000" dirty="0" smtClean="0">
                <a:ea typeface="DengXian" panose="02010600030101010101" charset="-122"/>
              </a:rPr>
              <a:t>TM</a:t>
            </a:r>
            <a:r>
              <a:rPr lang="zh-CN" altLang="en-US" sz="2800" dirty="0" smtClean="0">
                <a:ea typeface="DengXian" panose="02010600030101010101" charset="-122"/>
              </a:rPr>
              <a:t>, </a:t>
            </a:r>
            <a:endParaRPr lang="en-US" altLang="zh-CN" sz="2800" dirty="0" smtClean="0">
              <a:ea typeface="DengXian" panose="02010600030101010101" charset="-122"/>
            </a:endParaRPr>
          </a:p>
          <a:p>
            <a:pPr marL="0" indent="0" eaLnBrk="1" hangingPunct="1">
              <a:buNone/>
            </a:pPr>
            <a:r>
              <a:rPr lang="en-US" altLang="zh-CN" sz="2800" dirty="0">
                <a:ea typeface="DengXian" panose="02010600030101010101" charset="-122"/>
              </a:rPr>
              <a:t> </a:t>
            </a:r>
            <a:r>
              <a:rPr lang="en-US" altLang="zh-CN" sz="2800" dirty="0" smtClean="0">
                <a:ea typeface="DengXian" panose="02010600030101010101" charset="-122"/>
              </a:rPr>
              <a:t>     </a:t>
            </a:r>
            <a:r>
              <a:rPr lang="zh-CN" altLang="en-US" sz="2800" dirty="0" smtClean="0">
                <a:ea typeface="DengXian" panose="02010600030101010101" charset="-122"/>
              </a:rPr>
              <a:t>则构造</a:t>
            </a:r>
            <a:r>
              <a:rPr lang="en-US" altLang="zh-CN" sz="2800" dirty="0" smtClean="0">
                <a:ea typeface="DengXian" panose="02010600030101010101" charset="-122"/>
              </a:rPr>
              <a:t>TM S</a:t>
            </a:r>
            <a:r>
              <a:rPr lang="zh-CN" altLang="en-US" sz="2800" dirty="0" smtClean="0">
                <a:ea typeface="DengXian" panose="02010600030101010101" charset="-122"/>
              </a:rPr>
              <a:t>判定</a:t>
            </a:r>
            <a:r>
              <a:rPr lang="en-US" altLang="zh-CN" sz="2800" dirty="0" smtClean="0">
                <a:ea typeface="DengXian" panose="02010600030101010101" charset="-122"/>
              </a:rPr>
              <a:t>A</a:t>
            </a:r>
            <a:r>
              <a:rPr lang="en-US" altLang="zh-CN" sz="2800" baseline="-25000" dirty="0" smtClean="0">
                <a:ea typeface="DengXian" panose="02010600030101010101" charset="-122"/>
              </a:rPr>
              <a:t>TM</a:t>
            </a:r>
            <a:r>
              <a:rPr lang="en-US" altLang="zh-CN" sz="2800" dirty="0" smtClean="0">
                <a:ea typeface="DengXian" panose="02010600030101010101" charset="-122"/>
                <a:sym typeface="Symbol" panose="05050102010706020507" pitchFamily="18" charset="2"/>
              </a:rPr>
              <a:t>.  </a:t>
            </a:r>
            <a:endParaRPr lang="en-US" altLang="zh-CN" sz="2800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marL="0" indent="0" eaLnBrk="1" hangingPunct="1">
              <a:buNone/>
            </a:pPr>
            <a:r>
              <a:rPr lang="en-US" altLang="zh-CN" sz="2800" dirty="0">
                <a:ea typeface="DengXian" panose="02010600030101010101" charset="-122"/>
                <a:sym typeface="Symbol" panose="05050102010706020507" pitchFamily="18" charset="2"/>
              </a:rPr>
              <a:t> </a:t>
            </a:r>
            <a:r>
              <a:rPr lang="en-US" altLang="zh-CN" sz="2800" dirty="0" smtClean="0">
                <a:ea typeface="DengXian" panose="02010600030101010101" charset="-122"/>
                <a:sym typeface="Symbol" panose="05050102010706020507" pitchFamily="18" charset="2"/>
              </a:rPr>
              <a:t> </a:t>
            </a:r>
            <a:r>
              <a:rPr lang="zh-CN" altLang="en-US" sz="2800" dirty="0" smtClean="0">
                <a:ea typeface="DengXian" panose="02010600030101010101" charset="-122"/>
                <a:sym typeface="Symbol" panose="05050102010706020507" pitchFamily="18" charset="2"/>
              </a:rPr>
              <a:t>先描述修改型图灵机</a:t>
            </a:r>
            <a:r>
              <a:rPr lang="en-US" altLang="zh-CN" sz="2800" dirty="0" smtClean="0">
                <a:ea typeface="DengXian" panose="02010600030101010101" charset="-122"/>
                <a:sym typeface="Symbol" panose="05050102010706020507" pitchFamily="18" charset="2"/>
              </a:rPr>
              <a:t>M</a:t>
            </a:r>
            <a:r>
              <a:rPr lang="en-US" altLang="zh-CN" sz="2800" baseline="-25000" dirty="0" smtClean="0">
                <a:ea typeface="DengXian" panose="02010600030101010101" charset="-122"/>
                <a:sym typeface="Symbol" panose="05050102010706020507" pitchFamily="18" charset="2"/>
              </a:rPr>
              <a:t>1</a:t>
            </a:r>
            <a:r>
              <a:rPr lang="en-US" altLang="zh-CN" sz="2800" dirty="0" smtClean="0">
                <a:ea typeface="DengXian" panose="02010600030101010101" charset="-122"/>
                <a:sym typeface="Symbol" panose="05050102010706020507" pitchFamily="18" charset="2"/>
              </a:rPr>
              <a:t>.</a:t>
            </a:r>
            <a:endParaRPr lang="en-US" altLang="zh-CN" sz="2800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marL="0" indent="0" eaLnBrk="1" hangingPunct="1">
              <a:buNone/>
            </a:pPr>
            <a:r>
              <a:rPr lang="en-US" altLang="zh-CN" sz="2800" dirty="0" smtClean="0">
                <a:ea typeface="DengXian" panose="02010600030101010101" charset="-122"/>
              </a:rPr>
              <a:t>   M</a:t>
            </a:r>
            <a:r>
              <a:rPr lang="en-US" altLang="zh-CN" sz="2800" baseline="-25000" dirty="0" smtClean="0">
                <a:ea typeface="DengXian" panose="02010600030101010101" charset="-122"/>
              </a:rPr>
              <a:t>1</a:t>
            </a:r>
            <a:r>
              <a:rPr lang="en-US" altLang="zh-CN" sz="2800" dirty="0" smtClean="0">
                <a:ea typeface="DengXian" panose="02010600030101010101" charset="-122"/>
              </a:rPr>
              <a:t> = “ </a:t>
            </a:r>
            <a:r>
              <a:rPr lang="zh-CN" altLang="en-US" sz="2800" dirty="0" smtClean="0">
                <a:ea typeface="DengXian" panose="02010600030101010101" charset="-122"/>
              </a:rPr>
              <a:t>在输入</a:t>
            </a:r>
            <a:r>
              <a:rPr lang="en-US" altLang="zh-CN" sz="2800" dirty="0" smtClean="0">
                <a:ea typeface="DengXian" panose="02010600030101010101" charset="-122"/>
              </a:rPr>
              <a:t>x</a:t>
            </a:r>
            <a:r>
              <a:rPr lang="zh-CN" altLang="en-US" sz="2800" dirty="0" smtClean="0">
                <a:ea typeface="DengXian" panose="02010600030101010101" charset="-122"/>
              </a:rPr>
              <a:t>上 : </a:t>
            </a:r>
            <a:endParaRPr lang="zh-CN" altLang="en-US" sz="2800" dirty="0" smtClean="0">
              <a:ea typeface="DengXian" panose="02010600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800" dirty="0" smtClean="0">
                <a:ea typeface="DengXian" panose="02010600030101010101" charset="-122"/>
              </a:rPr>
              <a:t>   1) 如果</a:t>
            </a:r>
            <a:r>
              <a:rPr lang="en-US" altLang="zh-CN" sz="2800" dirty="0" err="1" smtClean="0">
                <a:ea typeface="DengXian" panose="02010600030101010101" charset="-122"/>
              </a:rPr>
              <a:t>x</a:t>
            </a:r>
            <a:r>
              <a:rPr lang="en-US" altLang="zh-CN" sz="2800" dirty="0" err="1" smtClean="0">
                <a:ea typeface="DengXian" panose="02010600030101010101" charset="-122"/>
                <a:sym typeface="Symbol" panose="05050102010706020507" pitchFamily="18" charset="2"/>
              </a:rPr>
              <a:t>w</a:t>
            </a:r>
            <a:r>
              <a:rPr lang="en-US" altLang="zh-CN" sz="2800" dirty="0" smtClean="0">
                <a:ea typeface="DengXian" panose="02010600030101010101" charset="-122"/>
                <a:sym typeface="Symbol" panose="05050102010706020507" pitchFamily="18" charset="2"/>
              </a:rPr>
              <a:t>, </a:t>
            </a:r>
            <a:r>
              <a:rPr lang="zh-CN" altLang="en-US" sz="2800" dirty="0" smtClean="0">
                <a:ea typeface="DengXian" panose="02010600030101010101" charset="-122"/>
                <a:sym typeface="Symbol" panose="05050102010706020507" pitchFamily="18" charset="2"/>
              </a:rPr>
              <a:t>则拒绝.</a:t>
            </a:r>
            <a:endParaRPr lang="zh-CN" altLang="en-US" sz="2800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marL="0" indent="0" eaLnBrk="1" hangingPunct="1">
              <a:buNone/>
            </a:pPr>
            <a:r>
              <a:rPr lang="zh-CN" altLang="en-US" sz="2800" dirty="0" smtClean="0">
                <a:ea typeface="DengXian" panose="02010600030101010101" charset="-122"/>
              </a:rPr>
              <a:t>   2) 如果</a:t>
            </a:r>
            <a:r>
              <a:rPr lang="en-US" altLang="zh-CN" sz="2800" dirty="0" smtClean="0">
                <a:ea typeface="DengXian" panose="02010600030101010101" charset="-122"/>
              </a:rPr>
              <a:t>x=w, </a:t>
            </a:r>
            <a:r>
              <a:rPr lang="zh-CN" altLang="en-US" sz="2800" dirty="0" smtClean="0">
                <a:ea typeface="DengXian" panose="02010600030101010101" charset="-122"/>
              </a:rPr>
              <a:t>则在</a:t>
            </a:r>
            <a:r>
              <a:rPr lang="en-US" altLang="zh-CN" sz="2800" dirty="0" smtClean="0">
                <a:ea typeface="DengXian" panose="02010600030101010101" charset="-122"/>
              </a:rPr>
              <a:t>x</a:t>
            </a:r>
            <a:r>
              <a:rPr lang="zh-CN" altLang="en-US" sz="2800" dirty="0" smtClean="0">
                <a:ea typeface="DengXian" panose="02010600030101010101" charset="-122"/>
              </a:rPr>
              <a:t>上运行</a:t>
            </a:r>
            <a:r>
              <a:rPr lang="en-US" altLang="zh-CN" sz="2800" dirty="0" smtClean="0">
                <a:ea typeface="DengXian" panose="02010600030101010101" charset="-122"/>
              </a:rPr>
              <a:t>M, </a:t>
            </a:r>
            <a:endParaRPr lang="en-US" altLang="zh-CN" sz="2800" dirty="0" smtClean="0">
              <a:ea typeface="DengXian" panose="02010600030101010101" charset="-122"/>
            </a:endParaRPr>
          </a:p>
          <a:p>
            <a:pPr marL="0" indent="0" eaLnBrk="1" hangingPunct="1">
              <a:buNone/>
            </a:pPr>
            <a:r>
              <a:rPr lang="en-US" altLang="zh-CN" sz="2800" dirty="0">
                <a:ea typeface="DengXian" panose="02010600030101010101" charset="-122"/>
              </a:rPr>
              <a:t> </a:t>
            </a:r>
            <a:r>
              <a:rPr lang="en-US" altLang="zh-CN" sz="2800" dirty="0" smtClean="0">
                <a:ea typeface="DengXian" panose="02010600030101010101" charset="-122"/>
              </a:rPr>
              <a:t>       </a:t>
            </a:r>
            <a:r>
              <a:rPr lang="zh-CN" altLang="en-US" sz="2800" dirty="0" smtClean="0">
                <a:ea typeface="DengXian" panose="02010600030101010101" charset="-122"/>
              </a:rPr>
              <a:t>当</a:t>
            </a:r>
            <a:r>
              <a:rPr lang="en-US" altLang="zh-CN" sz="2800" dirty="0" smtClean="0">
                <a:ea typeface="DengXian" panose="02010600030101010101" charset="-122"/>
              </a:rPr>
              <a:t>M</a:t>
            </a:r>
            <a:r>
              <a:rPr lang="zh-CN" altLang="en-US" sz="2800" dirty="0" smtClean="0">
                <a:ea typeface="DengXian" panose="02010600030101010101" charset="-122"/>
              </a:rPr>
              <a:t>接受时, 就接受. </a:t>
            </a:r>
            <a:r>
              <a:rPr lang="en-US" altLang="zh-CN" sz="2800" dirty="0" smtClean="0">
                <a:ea typeface="DengXian" panose="02010600030101010101" charset="-122"/>
              </a:rPr>
              <a:t>” </a:t>
            </a:r>
            <a:endParaRPr lang="en-US" altLang="zh-CN" sz="2800" dirty="0" smtClean="0">
              <a:ea typeface="DengXian" panose="0201060003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40" name="Rectangle 2"/>
          <p:cNvSpPr>
            <a:spLocks noGrp="1" noChangeArrowheads="1"/>
          </p:cNvSpPr>
          <p:nvPr/>
        </p:nvSpPr>
        <p:spPr>
          <a:xfrm>
            <a:off x="452755" y="92075"/>
            <a:ext cx="103632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dirty="0" smtClean="0">
                <a:ea typeface="DengXian" panose="02010600030101010101" charset="-122"/>
              </a:rPr>
              <a:t>定理</a:t>
            </a:r>
            <a:r>
              <a:rPr lang="en-US" altLang="zh-CN" dirty="0" smtClean="0">
                <a:ea typeface="DengXian" panose="02010600030101010101" charset="-122"/>
              </a:rPr>
              <a:t>5</a:t>
            </a:r>
            <a:r>
              <a:rPr lang="zh-CN" altLang="en-US" dirty="0" smtClean="0">
                <a:ea typeface="DengXian" panose="02010600030101010101" charset="-122"/>
              </a:rPr>
              <a:t>.2证明</a:t>
            </a:r>
            <a:endParaRPr lang="zh-CN" altLang="en-US" dirty="0" smtClean="0">
              <a:ea typeface="DengXian" panose="02010600030101010101" charset="-122"/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/>
        </p:nvSpPr>
        <p:spPr>
          <a:xfrm>
            <a:off x="1151315" y="1367691"/>
            <a:ext cx="7772400" cy="4724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800" dirty="0" smtClean="0">
                <a:solidFill>
                  <a:schemeClr val="folHlink"/>
                </a:solidFill>
                <a:ea typeface="DengXian" panose="02010600030101010101" charset="-122"/>
              </a:rPr>
              <a:t>证明</a:t>
            </a:r>
            <a:r>
              <a:rPr lang="zh-CN" altLang="en-US" sz="2800" dirty="0" smtClean="0">
                <a:ea typeface="DengXian" panose="02010600030101010101" charset="-122"/>
              </a:rPr>
              <a:t>: (续)</a:t>
            </a:r>
            <a:r>
              <a:rPr lang="en-US" altLang="zh-CN" sz="2800" dirty="0" smtClean="0">
                <a:ea typeface="DengXian" panose="02010600030101010101" charset="-122"/>
              </a:rPr>
              <a:t>  S = “ </a:t>
            </a:r>
            <a:r>
              <a:rPr lang="zh-CN" altLang="en-US" sz="2800" dirty="0" smtClean="0">
                <a:ea typeface="DengXian" panose="02010600030101010101" charset="-122"/>
              </a:rPr>
              <a:t>在输入&lt;</a:t>
            </a:r>
            <a:r>
              <a:rPr lang="en-US" altLang="zh-CN" sz="2800" dirty="0" err="1" smtClean="0">
                <a:ea typeface="DengXian" panose="02010600030101010101" charset="-122"/>
              </a:rPr>
              <a:t>M,w</a:t>
            </a:r>
            <a:r>
              <a:rPr lang="en-US" altLang="zh-CN" sz="2800" dirty="0" smtClean="0">
                <a:ea typeface="DengXian" panose="02010600030101010101" charset="-122"/>
              </a:rPr>
              <a:t>&gt;</a:t>
            </a:r>
            <a:r>
              <a:rPr lang="zh-CN" altLang="en-US" sz="2800" dirty="0" smtClean="0">
                <a:ea typeface="DengXian" panose="02010600030101010101" charset="-122"/>
              </a:rPr>
              <a:t>上 : </a:t>
            </a:r>
            <a:endParaRPr lang="zh-CN" altLang="en-US" sz="2800" dirty="0" smtClean="0">
              <a:ea typeface="DengXian" panose="02010600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800" dirty="0" smtClean="0">
                <a:ea typeface="DengXian" panose="02010600030101010101" charset="-122"/>
              </a:rPr>
              <a:t>   1) 用</a:t>
            </a:r>
            <a:r>
              <a:rPr lang="en-US" altLang="zh-CN" sz="2800" dirty="0" smtClean="0">
                <a:ea typeface="DengXian" panose="02010600030101010101" charset="-122"/>
              </a:rPr>
              <a:t>M</a:t>
            </a:r>
            <a:r>
              <a:rPr lang="zh-CN" altLang="en-US" sz="2800" dirty="0" smtClean="0">
                <a:ea typeface="DengXian" panose="02010600030101010101" charset="-122"/>
              </a:rPr>
              <a:t>和</a:t>
            </a:r>
            <a:r>
              <a:rPr lang="en-US" altLang="zh-CN" sz="2800" dirty="0" smtClean="0">
                <a:ea typeface="DengXian" panose="02010600030101010101" charset="-122"/>
              </a:rPr>
              <a:t>w</a:t>
            </a:r>
            <a:r>
              <a:rPr lang="zh-CN" altLang="en-US" sz="2800" dirty="0" smtClean="0">
                <a:ea typeface="DengXian" panose="02010600030101010101" charset="-122"/>
              </a:rPr>
              <a:t>的描述来构造</a:t>
            </a:r>
            <a:endParaRPr lang="en-US" altLang="zh-CN" sz="2800" dirty="0" smtClean="0">
              <a:ea typeface="DengXian" panose="02010600030101010101" charset="-122"/>
            </a:endParaRPr>
          </a:p>
          <a:p>
            <a:pPr marL="0" indent="0" eaLnBrk="1" hangingPunct="1">
              <a:buNone/>
            </a:pPr>
            <a:r>
              <a:rPr lang="en-US" altLang="zh-CN" sz="2800" dirty="0">
                <a:ea typeface="DengXian" panose="02010600030101010101" charset="-122"/>
              </a:rPr>
              <a:t> </a:t>
            </a:r>
            <a:r>
              <a:rPr lang="en-US" altLang="zh-CN" sz="2800" dirty="0" smtClean="0">
                <a:ea typeface="DengXian" panose="02010600030101010101" charset="-122"/>
              </a:rPr>
              <a:t>      </a:t>
            </a:r>
            <a:r>
              <a:rPr lang="zh-CN" altLang="en-US" sz="2800" dirty="0" smtClean="0">
                <a:ea typeface="DengXian" panose="02010600030101010101" charset="-122"/>
              </a:rPr>
              <a:t>上述</a:t>
            </a:r>
            <a:r>
              <a:rPr lang="en-US" altLang="zh-CN" sz="2800" dirty="0" smtClean="0">
                <a:ea typeface="DengXian" panose="02010600030101010101" charset="-122"/>
              </a:rPr>
              <a:t>TM M</a:t>
            </a:r>
            <a:r>
              <a:rPr lang="en-US" altLang="zh-CN" sz="2800" baseline="-25000" dirty="0" smtClean="0">
                <a:ea typeface="DengXian" panose="02010600030101010101" charset="-122"/>
              </a:rPr>
              <a:t>1</a:t>
            </a:r>
            <a:r>
              <a:rPr lang="en-US" altLang="zh-CN" sz="2800" dirty="0" smtClean="0">
                <a:ea typeface="DengXian" panose="02010600030101010101" charset="-122"/>
              </a:rPr>
              <a:t>.</a:t>
            </a:r>
            <a:endParaRPr lang="zh-CN" altLang="en-US" sz="2800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marL="0" indent="0" eaLnBrk="1" hangingPunct="1">
              <a:buNone/>
            </a:pPr>
            <a:r>
              <a:rPr lang="zh-CN" altLang="en-US" sz="2800" dirty="0" smtClean="0">
                <a:ea typeface="DengXian" panose="02010600030101010101" charset="-122"/>
              </a:rPr>
              <a:t>   2) 在输入</a:t>
            </a:r>
            <a:r>
              <a:rPr lang="en-US" altLang="zh-CN" sz="2800" dirty="0" smtClean="0">
                <a:ea typeface="DengXian" panose="02010600030101010101" charset="-122"/>
              </a:rPr>
              <a:t>M</a:t>
            </a:r>
            <a:r>
              <a:rPr lang="en-US" altLang="zh-CN" sz="2800" baseline="-25000" dirty="0" smtClean="0">
                <a:ea typeface="DengXian" panose="02010600030101010101" charset="-122"/>
              </a:rPr>
              <a:t>1</a:t>
            </a:r>
            <a:r>
              <a:rPr lang="zh-CN" altLang="en-US" sz="2800" dirty="0" smtClean="0">
                <a:ea typeface="DengXian" panose="02010600030101010101" charset="-122"/>
              </a:rPr>
              <a:t>上运行</a:t>
            </a:r>
            <a:r>
              <a:rPr lang="en-US" altLang="zh-CN" sz="2800" dirty="0" smtClean="0">
                <a:ea typeface="DengXian" panose="02010600030101010101" charset="-122"/>
              </a:rPr>
              <a:t>R.</a:t>
            </a:r>
            <a:endParaRPr lang="en-US" altLang="zh-CN" sz="2800" dirty="0" smtClean="0">
              <a:ea typeface="DengXian" panose="02010600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800" dirty="0" smtClean="0">
                <a:ea typeface="DengXian" panose="02010600030101010101" charset="-122"/>
              </a:rPr>
              <a:t>   3) 如果</a:t>
            </a:r>
            <a:r>
              <a:rPr lang="en-US" altLang="zh-CN" sz="2800" dirty="0" smtClean="0">
                <a:ea typeface="DengXian" panose="02010600030101010101" charset="-122"/>
              </a:rPr>
              <a:t>R</a:t>
            </a:r>
            <a:r>
              <a:rPr lang="zh-CN" altLang="en-US" sz="2800" dirty="0" smtClean="0">
                <a:ea typeface="DengXian" panose="02010600030101010101" charset="-122"/>
              </a:rPr>
              <a:t>接受,</a:t>
            </a:r>
            <a:r>
              <a:rPr lang="en-US" altLang="zh-CN" sz="2800" dirty="0" smtClean="0">
                <a:ea typeface="DengXian" panose="02010600030101010101" charset="-122"/>
              </a:rPr>
              <a:t> </a:t>
            </a:r>
            <a:r>
              <a:rPr lang="zh-CN" altLang="en-US" sz="2800" dirty="0" smtClean="0">
                <a:ea typeface="DengXian" panose="02010600030101010101" charset="-122"/>
              </a:rPr>
              <a:t>则拒绝; </a:t>
            </a:r>
            <a:endParaRPr lang="en-US" altLang="zh-CN" sz="2800" dirty="0" smtClean="0">
              <a:ea typeface="DengXian" panose="02010600030101010101" charset="-122"/>
            </a:endParaRPr>
          </a:p>
          <a:p>
            <a:pPr marL="0" indent="0" eaLnBrk="1" hangingPunct="1">
              <a:buNone/>
            </a:pPr>
            <a:r>
              <a:rPr lang="en-US" altLang="zh-CN" sz="2800" dirty="0">
                <a:ea typeface="DengXian" panose="02010600030101010101" charset="-122"/>
              </a:rPr>
              <a:t> </a:t>
            </a:r>
            <a:r>
              <a:rPr lang="en-US" altLang="zh-CN" sz="2800" dirty="0" smtClean="0">
                <a:ea typeface="DengXian" panose="02010600030101010101" charset="-122"/>
              </a:rPr>
              <a:t>      </a:t>
            </a:r>
            <a:r>
              <a:rPr lang="zh-CN" altLang="en-US" sz="2800" dirty="0" smtClean="0">
                <a:ea typeface="DengXian" panose="02010600030101010101" charset="-122"/>
              </a:rPr>
              <a:t>如果</a:t>
            </a:r>
            <a:r>
              <a:rPr lang="en-US" altLang="zh-CN" sz="2800" dirty="0" smtClean="0">
                <a:ea typeface="DengXian" panose="02010600030101010101" charset="-122"/>
              </a:rPr>
              <a:t>R</a:t>
            </a:r>
            <a:r>
              <a:rPr lang="zh-CN" altLang="en-US" sz="2800" dirty="0" smtClean="0">
                <a:ea typeface="DengXian" panose="02010600030101010101" charset="-122"/>
              </a:rPr>
              <a:t>拒绝, 则接受. </a:t>
            </a:r>
            <a:r>
              <a:rPr lang="en-US" altLang="zh-CN" sz="2800" dirty="0" smtClean="0">
                <a:ea typeface="DengXian" panose="02010600030101010101" charset="-122"/>
              </a:rPr>
              <a:t>”   </a:t>
            </a:r>
            <a:endParaRPr lang="en-US" altLang="zh-CN" sz="2800" dirty="0" smtClean="0">
              <a:ea typeface="DengXian" panose="02010600030101010101" charset="-122"/>
            </a:endParaRPr>
          </a:p>
          <a:p>
            <a:pPr marL="0" indent="0" eaLnBrk="1" hangingPunct="1">
              <a:buNone/>
            </a:pPr>
            <a:r>
              <a:rPr lang="en-US" altLang="zh-CN" sz="2800" dirty="0" smtClean="0">
                <a:ea typeface="DengXian" panose="02010600030101010101" charset="-122"/>
              </a:rPr>
              <a:t>   </a:t>
            </a:r>
            <a:r>
              <a:rPr lang="zh-CN" altLang="en-US" sz="2800" dirty="0" smtClean="0">
                <a:ea typeface="DengXian" panose="02010600030101010101" charset="-122"/>
              </a:rPr>
              <a:t>若</a:t>
            </a:r>
            <a:r>
              <a:rPr lang="en-US" altLang="zh-CN" sz="2800" dirty="0" smtClean="0">
                <a:ea typeface="DengXian" panose="02010600030101010101" charset="-122"/>
              </a:rPr>
              <a:t>R</a:t>
            </a:r>
            <a:r>
              <a:rPr lang="zh-CN" altLang="en-US" sz="2800" dirty="0" smtClean="0">
                <a:ea typeface="DengXian" panose="02010600030101010101" charset="-122"/>
              </a:rPr>
              <a:t>是</a:t>
            </a:r>
            <a:r>
              <a:rPr lang="en-US" altLang="zh-CN" sz="2800" dirty="0" smtClean="0">
                <a:ea typeface="DengXian" panose="02010600030101010101" charset="-122"/>
              </a:rPr>
              <a:t>E</a:t>
            </a:r>
            <a:r>
              <a:rPr lang="en-US" altLang="zh-CN" sz="2800" baseline="-25000" dirty="0" smtClean="0">
                <a:ea typeface="DengXian" panose="02010600030101010101" charset="-122"/>
              </a:rPr>
              <a:t>TM</a:t>
            </a:r>
            <a:r>
              <a:rPr lang="zh-CN" altLang="en-US" sz="2800" dirty="0" smtClean="0">
                <a:ea typeface="DengXian" panose="02010600030101010101" charset="-122"/>
              </a:rPr>
              <a:t>的判定器,</a:t>
            </a:r>
            <a:endParaRPr lang="en-US" altLang="zh-CN" sz="2800" dirty="0" smtClean="0">
              <a:ea typeface="DengXian" panose="02010600030101010101" charset="-122"/>
            </a:endParaRPr>
          </a:p>
          <a:p>
            <a:pPr marL="0" indent="0" eaLnBrk="1" hangingPunct="1">
              <a:buNone/>
            </a:pPr>
            <a:r>
              <a:rPr lang="en-US" altLang="zh-CN" sz="2800" dirty="0">
                <a:ea typeface="DengXian" panose="02010600030101010101" charset="-122"/>
              </a:rPr>
              <a:t> </a:t>
            </a:r>
            <a:r>
              <a:rPr lang="en-US" altLang="zh-CN" sz="2800" dirty="0" smtClean="0">
                <a:ea typeface="DengXian" panose="02010600030101010101" charset="-122"/>
              </a:rPr>
              <a:t>     </a:t>
            </a:r>
            <a:r>
              <a:rPr lang="zh-CN" altLang="en-US" sz="2800" dirty="0" smtClean="0">
                <a:ea typeface="DengXian" panose="02010600030101010101" charset="-122"/>
              </a:rPr>
              <a:t>则</a:t>
            </a:r>
            <a:r>
              <a:rPr lang="en-US" altLang="zh-CN" sz="2800" dirty="0" smtClean="0">
                <a:ea typeface="DengXian" panose="02010600030101010101" charset="-122"/>
              </a:rPr>
              <a:t>S</a:t>
            </a:r>
            <a:r>
              <a:rPr lang="zh-CN" altLang="en-US" sz="2800" dirty="0" smtClean="0">
                <a:ea typeface="DengXian" panose="02010600030101010101" charset="-122"/>
              </a:rPr>
              <a:t>是</a:t>
            </a:r>
            <a:r>
              <a:rPr lang="en-US" altLang="zh-CN" sz="2800" dirty="0" smtClean="0">
                <a:ea typeface="DengXian" panose="02010600030101010101" charset="-122"/>
              </a:rPr>
              <a:t>A</a:t>
            </a:r>
            <a:r>
              <a:rPr lang="en-US" altLang="zh-CN" sz="2800" baseline="-25000" dirty="0" smtClean="0">
                <a:ea typeface="DengXian" panose="02010600030101010101" charset="-122"/>
              </a:rPr>
              <a:t>TM</a:t>
            </a:r>
            <a:r>
              <a:rPr lang="zh-CN" altLang="en-US" sz="2800" dirty="0" smtClean="0">
                <a:ea typeface="DengXian" panose="02010600030101010101" charset="-122"/>
              </a:rPr>
              <a:t>的判定器,</a:t>
            </a:r>
            <a:endParaRPr lang="en-US" altLang="zh-CN" sz="2800" dirty="0" smtClean="0">
              <a:ea typeface="DengXian" panose="02010600030101010101" charset="-122"/>
            </a:endParaRPr>
          </a:p>
          <a:p>
            <a:pPr marL="0" indent="0" eaLnBrk="1" hangingPunct="1">
              <a:buNone/>
            </a:pPr>
            <a:r>
              <a:rPr lang="en-US" altLang="zh-CN" sz="2800" dirty="0">
                <a:ea typeface="DengXian" panose="02010600030101010101" charset="-122"/>
              </a:rPr>
              <a:t> </a:t>
            </a:r>
            <a:r>
              <a:rPr lang="en-US" altLang="zh-CN" sz="2800" dirty="0" smtClean="0">
                <a:ea typeface="DengXian" panose="02010600030101010101" charset="-122"/>
              </a:rPr>
              <a:t>  </a:t>
            </a:r>
            <a:r>
              <a:rPr lang="zh-CN" altLang="en-US" sz="2800" dirty="0" smtClean="0">
                <a:ea typeface="DengXian" panose="02010600030101010101" charset="-122"/>
              </a:rPr>
              <a:t>但是</a:t>
            </a:r>
            <a:r>
              <a:rPr lang="en-US" altLang="zh-CN" sz="2800" dirty="0" smtClean="0">
                <a:ea typeface="DengXian" panose="02010600030101010101" charset="-122"/>
              </a:rPr>
              <a:t>A</a:t>
            </a:r>
            <a:r>
              <a:rPr lang="en-US" altLang="zh-CN" sz="2800" baseline="-25000" dirty="0" smtClean="0">
                <a:ea typeface="DengXian" panose="02010600030101010101" charset="-122"/>
              </a:rPr>
              <a:t>TM</a:t>
            </a:r>
            <a:r>
              <a:rPr lang="zh-CN" altLang="en-US" sz="2800" dirty="0" smtClean="0">
                <a:ea typeface="DengXian" panose="02010600030101010101" charset="-122"/>
              </a:rPr>
              <a:t>不可判定,</a:t>
            </a:r>
            <a:endParaRPr lang="en-US" altLang="zh-CN" sz="2800" dirty="0" smtClean="0">
              <a:ea typeface="DengXian" panose="02010600030101010101" charset="-122"/>
            </a:endParaRPr>
          </a:p>
          <a:p>
            <a:pPr marL="0" indent="0" eaLnBrk="1" hangingPunct="1">
              <a:buNone/>
            </a:pPr>
            <a:r>
              <a:rPr lang="en-US" altLang="zh-CN" sz="2800" dirty="0">
                <a:ea typeface="DengXian" panose="02010600030101010101" charset="-122"/>
              </a:rPr>
              <a:t> </a:t>
            </a:r>
            <a:r>
              <a:rPr lang="en-US" altLang="zh-CN" sz="2800" dirty="0" smtClean="0">
                <a:ea typeface="DengXian" panose="02010600030101010101" charset="-122"/>
              </a:rPr>
              <a:t>      </a:t>
            </a:r>
            <a:r>
              <a:rPr lang="zh-CN" altLang="en-US" sz="2800" dirty="0" smtClean="0">
                <a:ea typeface="DengXian" panose="02010600030101010101" charset="-122"/>
              </a:rPr>
              <a:t>所以</a:t>
            </a:r>
            <a:r>
              <a:rPr lang="en-US" altLang="zh-CN" sz="2800" dirty="0" smtClean="0">
                <a:ea typeface="DengXian" panose="02010600030101010101" charset="-122"/>
              </a:rPr>
              <a:t>E</a:t>
            </a:r>
            <a:r>
              <a:rPr lang="en-US" altLang="zh-CN" sz="2800" baseline="-25000" dirty="0" smtClean="0">
                <a:ea typeface="DengXian" panose="02010600030101010101" charset="-122"/>
              </a:rPr>
              <a:t>TM</a:t>
            </a:r>
            <a:r>
              <a:rPr lang="zh-CN" altLang="en-US" sz="2800" dirty="0" smtClean="0">
                <a:ea typeface="DengXian" panose="02010600030101010101" charset="-122"/>
              </a:rPr>
              <a:t>不可判定.   #</a:t>
            </a:r>
            <a:endParaRPr lang="zh-CN" altLang="en-US" sz="2800" dirty="0" smtClean="0">
              <a:ea typeface="DengXian" panose="0201060003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5" name="Rectangle 2"/>
          <p:cNvSpPr>
            <a:spLocks noGrp="1" noChangeArrowheads="1"/>
          </p:cNvSpPr>
          <p:nvPr/>
        </p:nvSpPr>
        <p:spPr>
          <a:xfrm>
            <a:off x="314325" y="142875"/>
            <a:ext cx="103632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dirty="0" smtClean="0">
                <a:ea typeface="DengXian" panose="02010600030101010101" charset="-122"/>
              </a:rPr>
              <a:t>定理</a:t>
            </a:r>
            <a:r>
              <a:rPr lang="en-US" altLang="zh-CN" dirty="0" smtClean="0">
                <a:ea typeface="DengXian" panose="02010600030101010101" charset="-122"/>
              </a:rPr>
              <a:t>5</a:t>
            </a:r>
            <a:r>
              <a:rPr lang="zh-CN" altLang="en-US" dirty="0" smtClean="0">
                <a:ea typeface="DengXian" panose="02010600030101010101" charset="-122"/>
              </a:rPr>
              <a:t>.2证明图示</a:t>
            </a:r>
            <a:endParaRPr lang="zh-CN" altLang="en-US" dirty="0" smtClean="0">
              <a:ea typeface="DengXian" panose="02010600030101010101" charset="-122"/>
            </a:endParaRPr>
          </a:p>
        </p:txBody>
      </p:sp>
      <p:sp>
        <p:nvSpPr>
          <p:cNvPr id="15366" name="Rectangle 3"/>
          <p:cNvSpPr>
            <a:spLocks noGrp="1" noChangeArrowheads="1"/>
          </p:cNvSpPr>
          <p:nvPr/>
        </p:nvSpPr>
        <p:spPr>
          <a:xfrm>
            <a:off x="777766" y="1484785"/>
            <a:ext cx="7643812" cy="1927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zh-CN" altLang="en-US" dirty="0" smtClean="0">
                <a:solidFill>
                  <a:schemeClr val="folHlink"/>
                </a:solidFill>
                <a:ea typeface="DengXian" panose="02010600030101010101" charset="-122"/>
              </a:rPr>
              <a:t>证明</a:t>
            </a:r>
            <a:r>
              <a:rPr lang="zh-CN" altLang="en-US" dirty="0" smtClean="0">
                <a:ea typeface="DengXian" panose="02010600030101010101" charset="-122"/>
              </a:rPr>
              <a:t>: (反证)假设</a:t>
            </a:r>
            <a:r>
              <a:rPr lang="en-US" altLang="zh-CN" dirty="0" smtClean="0">
                <a:ea typeface="DengXian" panose="02010600030101010101" charset="-122"/>
              </a:rPr>
              <a:t>TM R</a:t>
            </a:r>
            <a:r>
              <a:rPr lang="zh-CN" altLang="en-US" dirty="0" smtClean="0">
                <a:ea typeface="DengXian" panose="02010600030101010101" charset="-122"/>
              </a:rPr>
              <a:t>判定</a:t>
            </a:r>
            <a:r>
              <a:rPr lang="en-US" altLang="zh-CN" dirty="0" smtClean="0">
                <a:ea typeface="DengXian" panose="02010600030101010101" charset="-122"/>
              </a:rPr>
              <a:t>E</a:t>
            </a:r>
            <a:r>
              <a:rPr lang="en-US" altLang="zh-CN" baseline="-25000" dirty="0" smtClean="0">
                <a:ea typeface="DengXian" panose="02010600030101010101" charset="-122"/>
              </a:rPr>
              <a:t>TM</a:t>
            </a:r>
            <a:r>
              <a:rPr lang="zh-CN" altLang="en-US" dirty="0" smtClean="0">
                <a:ea typeface="DengXian" panose="02010600030101010101" charset="-122"/>
              </a:rPr>
              <a:t>, </a:t>
            </a:r>
            <a:endParaRPr lang="en-US" altLang="zh-CN" dirty="0" smtClean="0">
              <a:ea typeface="DengXian" panose="02010600030101010101" charset="-122"/>
            </a:endParaRPr>
          </a:p>
          <a:p>
            <a:pPr marL="0" indent="0" eaLnBrk="1" hangingPunct="1">
              <a:buNone/>
            </a:pPr>
            <a:r>
              <a:rPr lang="zh-CN" altLang="en-US" dirty="0" smtClean="0">
                <a:ea typeface="DengXian" panose="02010600030101010101" charset="-122"/>
              </a:rPr>
              <a:t>则构造</a:t>
            </a:r>
            <a:r>
              <a:rPr lang="en-US" altLang="zh-CN" dirty="0" smtClean="0">
                <a:ea typeface="DengXian" panose="02010600030101010101" charset="-122"/>
              </a:rPr>
              <a:t>TM S</a:t>
            </a:r>
            <a:r>
              <a:rPr lang="zh-CN" altLang="en-US" dirty="0" smtClean="0">
                <a:ea typeface="DengXian" panose="02010600030101010101" charset="-122"/>
              </a:rPr>
              <a:t>判定</a:t>
            </a:r>
            <a:r>
              <a:rPr lang="en-US" altLang="zh-CN" dirty="0" smtClean="0">
                <a:ea typeface="DengXian" panose="02010600030101010101" charset="-122"/>
              </a:rPr>
              <a:t>A</a:t>
            </a:r>
            <a:r>
              <a:rPr lang="en-US" altLang="zh-CN" baseline="-25000" dirty="0" smtClean="0">
                <a:ea typeface="DengXian" panose="02010600030101010101" charset="-122"/>
              </a:rPr>
              <a:t>TM</a:t>
            </a:r>
            <a:r>
              <a:rPr lang="en-US" altLang="zh-CN" dirty="0" smtClean="0">
                <a:ea typeface="DengXian" panose="02010600030101010101" charset="-122"/>
                <a:sym typeface="Symbol" panose="05050102010706020507" pitchFamily="18" charset="2"/>
              </a:rPr>
              <a:t>.  </a:t>
            </a:r>
            <a:endParaRPr lang="en-US" altLang="zh-CN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marL="0" indent="0" eaLnBrk="1" hangingPunct="1">
              <a:buNone/>
            </a:pPr>
            <a:r>
              <a:rPr lang="zh-CN" altLang="en-US" dirty="0" smtClean="0">
                <a:ea typeface="DengXian" panose="02010600030101010101" charset="-122"/>
                <a:sym typeface="Symbol" panose="05050102010706020507" pitchFamily="18" charset="2"/>
              </a:rPr>
              <a:t>先描述修改型图灵机</a:t>
            </a:r>
            <a:r>
              <a:rPr lang="en-US" altLang="zh-CN" dirty="0" smtClean="0">
                <a:ea typeface="DengXian" panose="02010600030101010101" charset="-122"/>
                <a:sym typeface="Symbol" panose="05050102010706020507" pitchFamily="18" charset="2"/>
              </a:rPr>
              <a:t>M</a:t>
            </a:r>
            <a:r>
              <a:rPr lang="en-US" altLang="zh-CN" baseline="-25000" dirty="0" smtClean="0">
                <a:ea typeface="DengXian" panose="02010600030101010101" charset="-122"/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ea typeface="DengXian" panose="02010600030101010101" charset="-122"/>
                <a:sym typeface="Symbol" panose="05050102010706020507" pitchFamily="18" charset="2"/>
              </a:rPr>
              <a:t>.</a:t>
            </a:r>
            <a:endParaRPr lang="en-US" altLang="zh-CN" dirty="0" smtClean="0">
              <a:ea typeface="DengXian" panose="02010600030101010101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28301" y="3542159"/>
            <a:ext cx="5006752" cy="2819400"/>
            <a:chOff x="2133600" y="3429000"/>
            <a:chExt cx="5006752" cy="2819400"/>
          </a:xfrm>
        </p:grpSpPr>
        <p:sp>
          <p:nvSpPr>
            <p:cNvPr id="15368" name="Line 5"/>
            <p:cNvSpPr>
              <a:spLocks noChangeShapeType="1"/>
            </p:cNvSpPr>
            <p:nvPr/>
          </p:nvSpPr>
          <p:spPr bwMode="auto">
            <a:xfrm>
              <a:off x="2133600" y="5029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4" name="Text Box 23"/>
            <p:cNvSpPr txBox="1">
              <a:spLocks noChangeArrowheads="1"/>
            </p:cNvSpPr>
            <p:nvPr/>
          </p:nvSpPr>
          <p:spPr bwMode="auto">
            <a:xfrm>
              <a:off x="5311552" y="4800600"/>
              <a:ext cx="9144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anose="020B0606020202030204" pitchFamily="34" charset="0"/>
                  <a:ea typeface="DengXian" panose="02010600030101010101" charset="-122"/>
                </a:rPr>
                <a:t>拒绝</a:t>
              </a:r>
              <a:endParaRPr lang="zh-CN" altLang="en-US" sz="2400" b="1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15367" name="Rectangle 4"/>
            <p:cNvSpPr>
              <a:spLocks noChangeArrowheads="1"/>
            </p:cNvSpPr>
            <p:nvPr/>
          </p:nvSpPr>
          <p:spPr bwMode="auto">
            <a:xfrm>
              <a:off x="2873152" y="3886200"/>
              <a:ext cx="3200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>
                <a:ea typeface="DengXian" panose="02010600030101010101" charset="-122"/>
              </a:endParaRPr>
            </a:p>
          </p:txBody>
        </p:sp>
        <p:sp>
          <p:nvSpPr>
            <p:cNvPr id="15369" name="Text Box 6"/>
            <p:cNvSpPr txBox="1">
              <a:spLocks noChangeArrowheads="1"/>
            </p:cNvSpPr>
            <p:nvPr/>
          </p:nvSpPr>
          <p:spPr bwMode="auto">
            <a:xfrm>
              <a:off x="2339752" y="4572000"/>
              <a:ext cx="4572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anose="020B0606020202030204" pitchFamily="34" charset="0"/>
                  <a:ea typeface="DengXian" panose="02010600030101010101" charset="-122"/>
                </a:rPr>
                <a:t>x</a:t>
              </a:r>
              <a:endParaRPr lang="en-US" altLang="zh-CN" sz="2400" b="1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15370" name="Text Box 7"/>
            <p:cNvSpPr txBox="1">
              <a:spLocks noChangeArrowheads="1"/>
            </p:cNvSpPr>
            <p:nvPr/>
          </p:nvSpPr>
          <p:spPr bwMode="auto">
            <a:xfrm>
              <a:off x="3101752" y="3429000"/>
              <a:ext cx="6096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anose="020B0606020202030204" pitchFamily="34" charset="0"/>
                  <a:ea typeface="DengXian" panose="02010600030101010101" charset="-122"/>
                </a:rPr>
                <a:t>M</a:t>
              </a:r>
              <a:r>
                <a:rPr lang="en-US" altLang="zh-CN" sz="2400" b="1" baseline="-25000">
                  <a:latin typeface="Arial Narrow" panose="020B0606020202030204" pitchFamily="34" charset="0"/>
                  <a:ea typeface="DengXian" panose="02010600030101010101" charset="-122"/>
                </a:rPr>
                <a:t>1</a:t>
              </a:r>
              <a:endParaRPr lang="en-US" altLang="zh-CN" sz="2400" b="1" baseline="-25000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15371" name="Line 8"/>
            <p:cNvSpPr>
              <a:spLocks noChangeShapeType="1"/>
            </p:cNvSpPr>
            <p:nvPr/>
          </p:nvSpPr>
          <p:spPr bwMode="auto">
            <a:xfrm flipV="1">
              <a:off x="2949352" y="4648200"/>
              <a:ext cx="990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5372" name="Text Box 9"/>
            <p:cNvSpPr txBox="1">
              <a:spLocks noChangeArrowheads="1"/>
            </p:cNvSpPr>
            <p:nvPr/>
          </p:nvSpPr>
          <p:spPr bwMode="auto">
            <a:xfrm>
              <a:off x="2873152" y="5105400"/>
              <a:ext cx="7620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anose="020B0606020202030204" pitchFamily="34" charset="0"/>
                  <a:ea typeface="DengXian" panose="02010600030101010101" charset="-122"/>
                </a:rPr>
                <a:t>x=w</a:t>
              </a:r>
              <a:endParaRPr lang="en-US" altLang="zh-CN" sz="2400" b="1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15373" name="Line 12"/>
            <p:cNvSpPr>
              <a:spLocks noChangeShapeType="1"/>
            </p:cNvSpPr>
            <p:nvPr/>
          </p:nvSpPr>
          <p:spPr bwMode="auto">
            <a:xfrm>
              <a:off x="3939952" y="4648200"/>
              <a:ext cx="2057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>
              <a:off x="6149752" y="4648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5375" name="Text Box 15"/>
            <p:cNvSpPr txBox="1">
              <a:spLocks noChangeArrowheads="1"/>
            </p:cNvSpPr>
            <p:nvPr/>
          </p:nvSpPr>
          <p:spPr bwMode="auto">
            <a:xfrm>
              <a:off x="6149752" y="4191000"/>
              <a:ext cx="9906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anose="020B0606020202030204" pitchFamily="34" charset="0"/>
                  <a:ea typeface="DengXian" panose="02010600030101010101" charset="-122"/>
                </a:rPr>
                <a:t>拒绝</a:t>
              </a:r>
              <a:endParaRPr lang="zh-CN" altLang="en-US" sz="2400" b="1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15376" name="Line 16"/>
            <p:cNvSpPr>
              <a:spLocks noChangeShapeType="1"/>
            </p:cNvSpPr>
            <p:nvPr/>
          </p:nvSpPr>
          <p:spPr bwMode="auto">
            <a:xfrm>
              <a:off x="2949352" y="5029200"/>
              <a:ext cx="914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5377" name="Line 18"/>
            <p:cNvSpPr>
              <a:spLocks noChangeShapeType="1"/>
            </p:cNvSpPr>
            <p:nvPr/>
          </p:nvSpPr>
          <p:spPr bwMode="auto">
            <a:xfrm>
              <a:off x="3863752" y="54102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5378" name="Text Box 19"/>
            <p:cNvSpPr txBox="1">
              <a:spLocks noChangeArrowheads="1"/>
            </p:cNvSpPr>
            <p:nvPr/>
          </p:nvSpPr>
          <p:spPr bwMode="auto">
            <a:xfrm>
              <a:off x="4016152" y="4953000"/>
              <a:ext cx="4572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anose="020B0606020202030204" pitchFamily="34" charset="0"/>
                  <a:ea typeface="DengXian" panose="02010600030101010101" charset="-122"/>
                </a:rPr>
                <a:t>x</a:t>
              </a:r>
              <a:endParaRPr lang="en-US" altLang="zh-CN" sz="2400" b="1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15379" name="Rectangle 20"/>
            <p:cNvSpPr>
              <a:spLocks noChangeArrowheads="1"/>
            </p:cNvSpPr>
            <p:nvPr/>
          </p:nvSpPr>
          <p:spPr bwMode="auto">
            <a:xfrm>
              <a:off x="4549552" y="5029200"/>
              <a:ext cx="6858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>
                <a:ea typeface="DengXian" panose="02010600030101010101" charset="-122"/>
              </a:endParaRPr>
            </a:p>
          </p:txBody>
        </p:sp>
        <p:sp>
          <p:nvSpPr>
            <p:cNvPr id="15380" name="Text Box 21"/>
            <p:cNvSpPr txBox="1">
              <a:spLocks noChangeArrowheads="1"/>
            </p:cNvSpPr>
            <p:nvPr/>
          </p:nvSpPr>
          <p:spPr bwMode="auto">
            <a:xfrm>
              <a:off x="4701952" y="5181600"/>
              <a:ext cx="4572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anose="020B0606020202030204" pitchFamily="34" charset="0"/>
                  <a:ea typeface="DengXian" panose="02010600030101010101" charset="-122"/>
                </a:rPr>
                <a:t>M</a:t>
              </a:r>
              <a:endParaRPr lang="en-US" altLang="zh-CN" sz="2400" b="1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15381" name="Line 22"/>
            <p:cNvSpPr>
              <a:spLocks noChangeShapeType="1"/>
            </p:cNvSpPr>
            <p:nvPr/>
          </p:nvSpPr>
          <p:spPr bwMode="auto">
            <a:xfrm flipV="1">
              <a:off x="5235352" y="4724400"/>
              <a:ext cx="762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5382" name="Line 24"/>
            <p:cNvSpPr>
              <a:spLocks noChangeShapeType="1"/>
            </p:cNvSpPr>
            <p:nvPr/>
          </p:nvSpPr>
          <p:spPr bwMode="auto">
            <a:xfrm>
              <a:off x="5235352" y="54864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5383" name="Text Box 25"/>
            <p:cNvSpPr txBox="1">
              <a:spLocks noChangeArrowheads="1"/>
            </p:cNvSpPr>
            <p:nvPr/>
          </p:nvSpPr>
          <p:spPr bwMode="auto">
            <a:xfrm>
              <a:off x="5235352" y="5410200"/>
              <a:ext cx="9144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anose="020B0606020202030204" pitchFamily="34" charset="0"/>
                  <a:ea typeface="DengXian" panose="02010600030101010101" charset="-122"/>
                </a:rPr>
                <a:t>接受</a:t>
              </a:r>
              <a:endParaRPr lang="zh-CN" altLang="en-US" sz="2400" b="1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15384" name="Line 26"/>
            <p:cNvSpPr>
              <a:spLocks noChangeShapeType="1"/>
            </p:cNvSpPr>
            <p:nvPr/>
          </p:nvSpPr>
          <p:spPr bwMode="auto">
            <a:xfrm>
              <a:off x="6149752" y="54864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5385" name="Text Box 27"/>
            <p:cNvSpPr txBox="1">
              <a:spLocks noChangeArrowheads="1"/>
            </p:cNvSpPr>
            <p:nvPr/>
          </p:nvSpPr>
          <p:spPr bwMode="auto">
            <a:xfrm>
              <a:off x="6149752" y="5410200"/>
              <a:ext cx="9144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anose="020B0606020202030204" pitchFamily="34" charset="0"/>
                  <a:ea typeface="DengXian" panose="02010600030101010101" charset="-122"/>
                </a:rPr>
                <a:t>接受</a:t>
              </a:r>
              <a:endParaRPr lang="zh-CN" altLang="en-US" sz="2400" b="1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15386" name="Text Box 28"/>
            <p:cNvSpPr txBox="1">
              <a:spLocks noChangeArrowheads="1"/>
            </p:cNvSpPr>
            <p:nvPr/>
          </p:nvSpPr>
          <p:spPr bwMode="auto">
            <a:xfrm>
              <a:off x="2873152" y="4419600"/>
              <a:ext cx="7620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anose="020B0606020202030204" pitchFamily="34" charset="0"/>
                  <a:ea typeface="DengXian" panose="02010600030101010101" charset="-122"/>
                </a:rPr>
                <a:t>x</a:t>
              </a:r>
              <a:r>
                <a:rPr lang="en-US" altLang="zh-CN" sz="2400" b="1">
                  <a:latin typeface="Arial Narrow" panose="020B0606020202030204" pitchFamily="34" charset="0"/>
                  <a:ea typeface="DengXian" panose="02010600030101010101" charset="-122"/>
                  <a:sym typeface="Symbol" panose="05050102010706020507" pitchFamily="18" charset="2"/>
                </a:rPr>
                <a:t></a:t>
              </a:r>
              <a:r>
                <a:rPr lang="en-US" altLang="zh-CN" sz="2400" b="1">
                  <a:latin typeface="Arial Narrow" panose="020B0606020202030204" pitchFamily="34" charset="0"/>
                  <a:ea typeface="DengXian" panose="02010600030101010101" charset="-122"/>
                </a:rPr>
                <a:t>w</a:t>
              </a:r>
              <a:endParaRPr lang="en-US" altLang="zh-CN" sz="2400" b="1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8" name="Rectangle 2"/>
          <p:cNvSpPr>
            <a:spLocks noGrp="1" noChangeArrowheads="1"/>
          </p:cNvSpPr>
          <p:nvPr/>
        </p:nvSpPr>
        <p:spPr>
          <a:xfrm>
            <a:off x="544195" y="101600"/>
            <a:ext cx="103632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dirty="0" smtClean="0">
                <a:ea typeface="DengXian" panose="02010600030101010101" charset="-122"/>
              </a:rPr>
              <a:t>定理</a:t>
            </a:r>
            <a:r>
              <a:rPr lang="en-US" altLang="zh-CN" dirty="0" smtClean="0">
                <a:ea typeface="DengXian" panose="02010600030101010101" charset="-122"/>
              </a:rPr>
              <a:t>5</a:t>
            </a:r>
            <a:r>
              <a:rPr lang="zh-CN" altLang="en-US" dirty="0" smtClean="0">
                <a:ea typeface="DengXian" panose="02010600030101010101" charset="-122"/>
              </a:rPr>
              <a:t>.2证明图示</a:t>
            </a:r>
            <a:endParaRPr lang="zh-CN" altLang="en-US" dirty="0" smtClean="0">
              <a:ea typeface="DengXian" panose="02010600030101010101" charset="-122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/>
        </p:nvSpPr>
        <p:spPr>
          <a:xfrm>
            <a:off x="955353" y="1484785"/>
            <a:ext cx="7715250" cy="1927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zh-CN" altLang="en-US" dirty="0" smtClean="0">
                <a:solidFill>
                  <a:schemeClr val="folHlink"/>
                </a:solidFill>
                <a:ea typeface="DengXian" panose="02010600030101010101" charset="-122"/>
              </a:rPr>
              <a:t>证明</a:t>
            </a:r>
            <a:r>
              <a:rPr lang="zh-CN" altLang="en-US" dirty="0" smtClean="0">
                <a:ea typeface="DengXian" panose="02010600030101010101" charset="-122"/>
              </a:rPr>
              <a:t>: (反证)假设</a:t>
            </a:r>
            <a:r>
              <a:rPr lang="en-US" altLang="zh-CN" dirty="0" smtClean="0">
                <a:ea typeface="DengXian" panose="02010600030101010101" charset="-122"/>
              </a:rPr>
              <a:t>TM R</a:t>
            </a:r>
            <a:r>
              <a:rPr lang="zh-CN" altLang="en-US" dirty="0" smtClean="0">
                <a:ea typeface="DengXian" panose="02010600030101010101" charset="-122"/>
              </a:rPr>
              <a:t>判定</a:t>
            </a:r>
            <a:r>
              <a:rPr lang="en-US" altLang="zh-CN" dirty="0" smtClean="0">
                <a:ea typeface="DengXian" panose="02010600030101010101" charset="-122"/>
              </a:rPr>
              <a:t>E</a:t>
            </a:r>
            <a:r>
              <a:rPr lang="en-US" altLang="zh-CN" baseline="-25000" dirty="0" smtClean="0">
                <a:ea typeface="DengXian" panose="02010600030101010101" charset="-122"/>
              </a:rPr>
              <a:t>TM</a:t>
            </a:r>
            <a:r>
              <a:rPr lang="zh-CN" altLang="en-US" dirty="0" smtClean="0">
                <a:ea typeface="DengXian" panose="02010600030101010101" charset="-122"/>
              </a:rPr>
              <a:t>, </a:t>
            </a:r>
            <a:endParaRPr lang="en-US" altLang="zh-CN" dirty="0" smtClean="0">
              <a:ea typeface="DengXian" panose="02010600030101010101" charset="-122"/>
            </a:endParaRPr>
          </a:p>
          <a:p>
            <a:pPr marL="0" indent="0" eaLnBrk="1" hangingPunct="1">
              <a:buNone/>
            </a:pPr>
            <a:r>
              <a:rPr lang="zh-CN" altLang="en-US" dirty="0" smtClean="0">
                <a:ea typeface="DengXian" panose="02010600030101010101" charset="-122"/>
              </a:rPr>
              <a:t>则构造</a:t>
            </a:r>
            <a:r>
              <a:rPr lang="en-US" altLang="zh-CN" dirty="0" smtClean="0">
                <a:ea typeface="DengXian" panose="02010600030101010101" charset="-122"/>
              </a:rPr>
              <a:t>TM S</a:t>
            </a:r>
            <a:r>
              <a:rPr lang="zh-CN" altLang="en-US" dirty="0" smtClean="0">
                <a:ea typeface="DengXian" panose="02010600030101010101" charset="-122"/>
              </a:rPr>
              <a:t>判定</a:t>
            </a:r>
            <a:r>
              <a:rPr lang="en-US" altLang="zh-CN" dirty="0" smtClean="0">
                <a:ea typeface="DengXian" panose="02010600030101010101" charset="-122"/>
              </a:rPr>
              <a:t>A</a:t>
            </a:r>
            <a:r>
              <a:rPr lang="en-US" altLang="zh-CN" baseline="-25000" dirty="0" smtClean="0">
                <a:ea typeface="DengXian" panose="02010600030101010101" charset="-122"/>
              </a:rPr>
              <a:t>TM</a:t>
            </a:r>
            <a:r>
              <a:rPr lang="en-US" altLang="zh-CN" dirty="0" smtClean="0">
                <a:ea typeface="DengXian" panose="02010600030101010101" charset="-122"/>
                <a:sym typeface="Symbol" panose="05050102010706020507" pitchFamily="18" charset="2"/>
              </a:rPr>
              <a:t>.  </a:t>
            </a:r>
            <a:endParaRPr lang="en-US" altLang="zh-CN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marL="0" indent="0" eaLnBrk="1" hangingPunct="1">
              <a:buNone/>
            </a:pPr>
            <a:r>
              <a:rPr lang="zh-CN" altLang="en-US" dirty="0" smtClean="0">
                <a:ea typeface="DengXian" panose="02010600030101010101" charset="-122"/>
                <a:sym typeface="Symbol" panose="05050102010706020507" pitchFamily="18" charset="2"/>
              </a:rPr>
              <a:t>先描述修改型图灵机</a:t>
            </a:r>
            <a:r>
              <a:rPr lang="en-US" altLang="zh-CN" dirty="0" smtClean="0">
                <a:ea typeface="DengXian" panose="02010600030101010101" charset="-122"/>
                <a:sym typeface="Symbol" panose="05050102010706020507" pitchFamily="18" charset="2"/>
              </a:rPr>
              <a:t>M</a:t>
            </a:r>
            <a:r>
              <a:rPr lang="en-US" altLang="zh-CN" baseline="-25000" dirty="0" smtClean="0">
                <a:ea typeface="DengXian" panose="02010600030101010101" charset="-122"/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ea typeface="DengXian" panose="02010600030101010101" charset="-122"/>
                <a:sym typeface="Symbol" panose="05050102010706020507" pitchFamily="18" charset="2"/>
              </a:rPr>
              <a:t>.</a:t>
            </a:r>
            <a:endParaRPr lang="en-US" altLang="zh-CN" dirty="0" smtClean="0">
              <a:ea typeface="DengXian" panose="02010600030101010101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54560" y="3508375"/>
            <a:ext cx="4800600" cy="2667000"/>
            <a:chOff x="2438400" y="3429000"/>
            <a:chExt cx="4800600" cy="2667000"/>
          </a:xfrm>
        </p:grpSpPr>
        <p:sp>
          <p:nvSpPr>
            <p:cNvPr id="16390" name="Rectangle 4"/>
            <p:cNvSpPr>
              <a:spLocks noChangeArrowheads="1"/>
            </p:cNvSpPr>
            <p:nvPr/>
          </p:nvSpPr>
          <p:spPr bwMode="auto">
            <a:xfrm>
              <a:off x="3429000" y="3886200"/>
              <a:ext cx="2743200" cy="2209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DengXian" panose="02010600030101010101" charset="-122"/>
              </a:endParaRPr>
            </a:p>
          </p:txBody>
        </p:sp>
        <p:sp>
          <p:nvSpPr>
            <p:cNvPr id="16391" name="Line 5"/>
            <p:cNvSpPr>
              <a:spLocks noChangeShapeType="1"/>
            </p:cNvSpPr>
            <p:nvPr/>
          </p:nvSpPr>
          <p:spPr bwMode="auto">
            <a:xfrm>
              <a:off x="2590800" y="5029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2" name="Text Box 6"/>
            <p:cNvSpPr txBox="1">
              <a:spLocks noChangeArrowheads="1"/>
            </p:cNvSpPr>
            <p:nvPr/>
          </p:nvSpPr>
          <p:spPr bwMode="auto">
            <a:xfrm>
              <a:off x="2438400" y="4572000"/>
              <a:ext cx="9906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anose="020B0606020202030204" pitchFamily="34" charset="0"/>
                  <a:ea typeface="DengXian" panose="02010600030101010101" charset="-122"/>
                </a:rPr>
                <a:t>&lt;</a:t>
              </a:r>
              <a:r>
                <a:rPr lang="en-US" altLang="zh-CN" sz="2400" b="1">
                  <a:latin typeface="Arial Narrow" panose="020B0606020202030204" pitchFamily="34" charset="0"/>
                  <a:ea typeface="DengXian" panose="02010600030101010101" charset="-122"/>
                </a:rPr>
                <a:t>M,w&gt;</a:t>
              </a:r>
              <a:endParaRPr lang="en-US" altLang="zh-CN" sz="2400" b="1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16393" name="Text Box 7"/>
            <p:cNvSpPr txBox="1">
              <a:spLocks noChangeArrowheads="1"/>
            </p:cNvSpPr>
            <p:nvPr/>
          </p:nvSpPr>
          <p:spPr bwMode="auto">
            <a:xfrm>
              <a:off x="3657600" y="3429000"/>
              <a:ext cx="4572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anose="020B0606020202030204" pitchFamily="34" charset="0"/>
                  <a:ea typeface="DengXian" panose="02010600030101010101" charset="-122"/>
                </a:rPr>
                <a:t>S</a:t>
              </a:r>
              <a:endParaRPr lang="en-US" altLang="zh-CN" sz="2400" b="1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16394" name="Line 8"/>
            <p:cNvSpPr>
              <a:spLocks noChangeShapeType="1"/>
            </p:cNvSpPr>
            <p:nvPr/>
          </p:nvSpPr>
          <p:spPr bwMode="auto">
            <a:xfrm>
              <a:off x="3505200" y="5029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5" name="Text Box 9"/>
            <p:cNvSpPr txBox="1">
              <a:spLocks noChangeArrowheads="1"/>
            </p:cNvSpPr>
            <p:nvPr/>
          </p:nvSpPr>
          <p:spPr bwMode="auto">
            <a:xfrm>
              <a:off x="3505200" y="4572000"/>
              <a:ext cx="9906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anose="020B0606020202030204" pitchFamily="34" charset="0"/>
                  <a:ea typeface="DengXian" panose="02010600030101010101" charset="-122"/>
                </a:rPr>
                <a:t>&lt;</a:t>
              </a:r>
              <a:r>
                <a:rPr lang="en-US" altLang="zh-CN" sz="2400" b="1">
                  <a:latin typeface="Arial Narrow" panose="020B0606020202030204" pitchFamily="34" charset="0"/>
                  <a:ea typeface="DengXian" panose="02010600030101010101" charset="-122"/>
                </a:rPr>
                <a:t>M</a:t>
              </a:r>
              <a:r>
                <a:rPr lang="en-US" altLang="zh-CN" sz="2400" b="1" baseline="-25000">
                  <a:latin typeface="Arial Narrow" panose="020B0606020202030204" pitchFamily="34" charset="0"/>
                  <a:ea typeface="DengXian" panose="02010600030101010101" charset="-122"/>
                </a:rPr>
                <a:t>1</a:t>
              </a:r>
              <a:r>
                <a:rPr lang="en-US" altLang="zh-CN" sz="2400" b="1">
                  <a:latin typeface="Arial Narrow" panose="020B0606020202030204" pitchFamily="34" charset="0"/>
                  <a:ea typeface="DengXian" panose="02010600030101010101" charset="-122"/>
                </a:rPr>
                <a:t>&gt;</a:t>
              </a:r>
              <a:endParaRPr lang="en-US" altLang="zh-CN" sz="2400" b="1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16396" name="Rectangle 10"/>
            <p:cNvSpPr>
              <a:spLocks noChangeArrowheads="1"/>
            </p:cNvSpPr>
            <p:nvPr/>
          </p:nvSpPr>
          <p:spPr bwMode="auto">
            <a:xfrm>
              <a:off x="4343400" y="4343400"/>
              <a:ext cx="99060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DengXian" panose="02010600030101010101" charset="-122"/>
              </a:endParaRPr>
            </a:p>
          </p:txBody>
        </p:sp>
        <p:sp>
          <p:nvSpPr>
            <p:cNvPr id="16397" name="Text Box 11"/>
            <p:cNvSpPr txBox="1">
              <a:spLocks noChangeArrowheads="1"/>
            </p:cNvSpPr>
            <p:nvPr/>
          </p:nvSpPr>
          <p:spPr bwMode="auto">
            <a:xfrm>
              <a:off x="4648200" y="4724400"/>
              <a:ext cx="4572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anose="020B0606020202030204" pitchFamily="34" charset="0"/>
                  <a:ea typeface="DengXian" panose="02010600030101010101" charset="-122"/>
                </a:rPr>
                <a:t>R</a:t>
              </a:r>
              <a:endParaRPr lang="en-US" altLang="zh-CN" sz="2400" b="1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16398" name="Line 12"/>
            <p:cNvSpPr>
              <a:spLocks noChangeShapeType="1"/>
            </p:cNvSpPr>
            <p:nvPr/>
          </p:nvSpPr>
          <p:spPr bwMode="auto">
            <a:xfrm>
              <a:off x="5334000" y="4648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9" name="Text Box 13"/>
            <p:cNvSpPr txBox="1">
              <a:spLocks noChangeArrowheads="1"/>
            </p:cNvSpPr>
            <p:nvPr/>
          </p:nvSpPr>
          <p:spPr bwMode="auto">
            <a:xfrm>
              <a:off x="5334000" y="4953000"/>
              <a:ext cx="9144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anose="020B0606020202030204" pitchFamily="34" charset="0"/>
                  <a:ea typeface="DengXian" panose="02010600030101010101" charset="-122"/>
                </a:rPr>
                <a:t>拒绝</a:t>
              </a:r>
              <a:endParaRPr lang="zh-CN" altLang="en-US" sz="2400" b="1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16400" name="Line 14"/>
            <p:cNvSpPr>
              <a:spLocks noChangeShapeType="1"/>
            </p:cNvSpPr>
            <p:nvPr/>
          </p:nvSpPr>
          <p:spPr bwMode="auto">
            <a:xfrm>
              <a:off x="6248400" y="4648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1" name="Text Box 15"/>
            <p:cNvSpPr txBox="1">
              <a:spLocks noChangeArrowheads="1"/>
            </p:cNvSpPr>
            <p:nvPr/>
          </p:nvSpPr>
          <p:spPr bwMode="auto">
            <a:xfrm>
              <a:off x="6248400" y="4191000"/>
              <a:ext cx="9906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anose="020B0606020202030204" pitchFamily="34" charset="0"/>
                  <a:ea typeface="DengXian" panose="02010600030101010101" charset="-122"/>
                </a:rPr>
                <a:t>拒绝</a:t>
              </a:r>
              <a:endParaRPr lang="zh-CN" altLang="en-US" sz="2400" b="1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16402" name="Line 16"/>
            <p:cNvSpPr>
              <a:spLocks noChangeShapeType="1"/>
            </p:cNvSpPr>
            <p:nvPr/>
          </p:nvSpPr>
          <p:spPr bwMode="auto">
            <a:xfrm>
              <a:off x="5334000" y="5410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3" name="Text Box 17"/>
            <p:cNvSpPr txBox="1">
              <a:spLocks noChangeArrowheads="1"/>
            </p:cNvSpPr>
            <p:nvPr/>
          </p:nvSpPr>
          <p:spPr bwMode="auto">
            <a:xfrm>
              <a:off x="5334000" y="4191000"/>
              <a:ext cx="9144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anose="020B0606020202030204" pitchFamily="34" charset="0"/>
                  <a:ea typeface="DengXian" panose="02010600030101010101" charset="-122"/>
                </a:rPr>
                <a:t>接受</a:t>
              </a:r>
              <a:endParaRPr lang="zh-CN" altLang="en-US" sz="2400" b="1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16404" name="Line 26"/>
            <p:cNvSpPr>
              <a:spLocks noChangeShapeType="1"/>
            </p:cNvSpPr>
            <p:nvPr/>
          </p:nvSpPr>
          <p:spPr bwMode="auto">
            <a:xfrm>
              <a:off x="6248400" y="5410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5" name="Text Box 27"/>
            <p:cNvSpPr txBox="1">
              <a:spLocks noChangeArrowheads="1"/>
            </p:cNvSpPr>
            <p:nvPr/>
          </p:nvSpPr>
          <p:spPr bwMode="auto">
            <a:xfrm>
              <a:off x="6248400" y="5334000"/>
              <a:ext cx="9144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anose="020B0606020202030204" pitchFamily="34" charset="0"/>
                  <a:ea typeface="DengXian" panose="02010600030101010101" charset="-122"/>
                </a:rPr>
                <a:t>接受</a:t>
              </a:r>
              <a:endParaRPr lang="zh-CN" altLang="en-US" sz="2400" b="1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2" name="Rectangle 2"/>
          <p:cNvSpPr>
            <a:spLocks noGrp="1" noChangeArrowheads="1"/>
          </p:cNvSpPr>
          <p:nvPr/>
        </p:nvSpPr>
        <p:spPr>
          <a:xfrm>
            <a:off x="327660" y="671195"/>
            <a:ext cx="103632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mtClean="0">
                <a:ea typeface="DengXian" panose="02010600030101010101" charset="-122"/>
              </a:rPr>
              <a:t>图灵机的正则性问题</a:t>
            </a:r>
            <a:r>
              <a:rPr lang="zh-CN" altLang="en-US" smtClean="0">
                <a:ea typeface="DengXian" panose="02010600030101010101" charset="-122"/>
                <a:sym typeface="+mn-ea"/>
              </a:rPr>
              <a:t>（定理</a:t>
            </a:r>
            <a:r>
              <a:rPr lang="en-US" altLang="zh-CN" smtClean="0">
                <a:ea typeface="DengXian" panose="02010600030101010101" charset="-122"/>
                <a:sym typeface="+mn-ea"/>
              </a:rPr>
              <a:t>5.3</a:t>
            </a:r>
            <a:r>
              <a:rPr lang="zh-CN" altLang="en-US" smtClean="0">
                <a:ea typeface="DengXian" panose="02010600030101010101" charset="-122"/>
                <a:sym typeface="+mn-ea"/>
              </a:rPr>
              <a:t>，</a:t>
            </a:r>
            <a:r>
              <a:rPr lang="en-US" altLang="zh-CN" dirty="0" smtClean="0">
                <a:ea typeface="DengXian" panose="02010600030101010101" charset="-122"/>
                <a:sym typeface="+mn-ea"/>
              </a:rPr>
              <a:t>P138</a:t>
            </a:r>
            <a:r>
              <a:rPr lang="zh-CN" altLang="en-US" smtClean="0">
                <a:ea typeface="DengXian" panose="02010600030101010101" charset="-122"/>
                <a:sym typeface="+mn-ea"/>
              </a:rPr>
              <a:t>）</a:t>
            </a:r>
            <a:endParaRPr lang="zh-CN" altLang="en-US" smtClean="0">
              <a:ea typeface="DengXian" panose="02010600030101010101" charset="-122"/>
            </a:endParaRPr>
          </a:p>
          <a:p>
            <a:pPr eaLnBrk="1" hangingPunct="1"/>
            <a:endParaRPr lang="zh-CN" altLang="en-US" smtClean="0">
              <a:ea typeface="DengXian" panose="02010600030101010101" charset="-122"/>
            </a:endParaRPr>
          </a:p>
        </p:txBody>
      </p:sp>
      <p:sp>
        <p:nvSpPr>
          <p:cNvPr id="17413" name="Rectangle 3"/>
          <p:cNvSpPr>
            <a:spLocks noGrp="1" noChangeArrowheads="1"/>
          </p:cNvSpPr>
          <p:nvPr/>
        </p:nvSpPr>
        <p:spPr>
          <a:xfrm>
            <a:off x="1779984" y="1628800"/>
            <a:ext cx="7772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None/>
            </a:pPr>
            <a:r>
              <a:rPr lang="zh-CN" altLang="en-US" dirty="0" smtClean="0">
                <a:ea typeface="DengXian" panose="02010600030101010101" charset="-122"/>
              </a:rPr>
              <a:t>图灵机的正则性问题</a:t>
            </a:r>
            <a:endParaRPr lang="zh-CN" altLang="en-US" dirty="0" smtClean="0">
              <a:ea typeface="DengXian" panose="02010600030101010101" charset="-122"/>
            </a:endParaRPr>
          </a:p>
          <a:p>
            <a:pPr lvl="1" eaLnBrk="1" hangingPunct="1">
              <a:buNone/>
            </a:pPr>
            <a:r>
              <a:rPr lang="zh-CN" altLang="en-US" dirty="0" smtClean="0">
                <a:ea typeface="DengXian" panose="02010600030101010101" charset="-122"/>
              </a:rPr>
              <a:t>检查一个给定的图灵机是否</a:t>
            </a:r>
            <a:endParaRPr lang="en-US" altLang="zh-CN" dirty="0" smtClean="0">
              <a:ea typeface="DengXian" panose="02010600030101010101" charset="-122"/>
            </a:endParaRPr>
          </a:p>
          <a:p>
            <a:pPr marL="457200" lvl="1" indent="0" eaLnBrk="1" hangingPunct="1">
              <a:buNone/>
            </a:pPr>
            <a:r>
              <a:rPr lang="en-US" altLang="zh-CN" dirty="0">
                <a:ea typeface="DengXian" panose="02010600030101010101" charset="-122"/>
              </a:rPr>
              <a:t> </a:t>
            </a:r>
            <a:r>
              <a:rPr lang="en-US" altLang="zh-CN" dirty="0" smtClean="0">
                <a:ea typeface="DengXian" panose="02010600030101010101" charset="-122"/>
              </a:rPr>
              <a:t>      </a:t>
            </a:r>
            <a:r>
              <a:rPr lang="zh-CN" altLang="en-US" dirty="0" smtClean="0">
                <a:ea typeface="DengXian" panose="02010600030101010101" charset="-122"/>
              </a:rPr>
              <a:t>有一个等价的有穷自动机</a:t>
            </a:r>
            <a:endParaRPr lang="zh-CN" altLang="en-US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endParaRPr lang="zh-CN" altLang="en-US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zh-CN" altLang="en-US" dirty="0" smtClean="0">
                <a:solidFill>
                  <a:srgbClr val="FFFFFF"/>
                </a:solidFill>
                <a:ea typeface="DengXian" panose="02010600030101010101" charset="-122"/>
              </a:rPr>
              <a:t>语言</a:t>
            </a:r>
            <a:endParaRPr lang="en-US" altLang="zh-CN" dirty="0" smtClean="0">
              <a:solidFill>
                <a:srgbClr val="FFFFFF"/>
              </a:solidFill>
              <a:ea typeface="DengXian" panose="02010600030101010101" charset="-122"/>
            </a:endParaRPr>
          </a:p>
          <a:p>
            <a:pPr marL="0" indent="0" eaLnBrk="1" hangingPunct="1">
              <a:buNone/>
            </a:pPr>
            <a:r>
              <a:rPr lang="en-US" altLang="zh-CN" sz="2800" dirty="0" smtClean="0">
                <a:solidFill>
                  <a:schemeClr val="folHlink"/>
                </a:solidFill>
                <a:ea typeface="DengXian" panose="02010600030101010101" charset="-122"/>
              </a:rPr>
              <a:t>REGULAR</a:t>
            </a:r>
            <a:r>
              <a:rPr lang="en-US" altLang="zh-CN" sz="2800" baseline="-25000" dirty="0" smtClean="0">
                <a:solidFill>
                  <a:schemeClr val="folHlink"/>
                </a:solidFill>
                <a:ea typeface="DengXian" panose="02010600030101010101" charset="-122"/>
              </a:rPr>
              <a:t>TM</a:t>
            </a:r>
            <a:r>
              <a:rPr lang="en-US" altLang="zh-CN" sz="2800" dirty="0" smtClean="0">
                <a:ea typeface="DengXian" panose="02010600030101010101" charset="-122"/>
              </a:rPr>
              <a:t>={ &lt;M&gt; | </a:t>
            </a:r>
            <a:r>
              <a:rPr lang="en-US" altLang="zh-CN" sz="2800" dirty="0" smtClean="0">
                <a:ea typeface="DengXian" panose="02010600030101010101" charset="-122"/>
                <a:sym typeface="Symbol" panose="05050102010706020507" pitchFamily="18" charset="2"/>
              </a:rPr>
              <a:t>M</a:t>
            </a:r>
            <a:r>
              <a:rPr lang="zh-CN" altLang="en-US" sz="2800" dirty="0" smtClean="0">
                <a:ea typeface="DengXian" panose="02010600030101010101" charset="-122"/>
                <a:sym typeface="Symbol" panose="05050102010706020507" pitchFamily="18" charset="2"/>
              </a:rPr>
              <a:t>是</a:t>
            </a:r>
            <a:r>
              <a:rPr lang="en-US" altLang="zh-CN" sz="2800" dirty="0" smtClean="0">
                <a:ea typeface="DengXian" panose="02010600030101010101" charset="-122"/>
              </a:rPr>
              <a:t>TM</a:t>
            </a:r>
            <a:r>
              <a:rPr lang="zh-CN" altLang="en-US" sz="2800" dirty="0" smtClean="0">
                <a:ea typeface="DengXian" panose="02010600030101010101" charset="-122"/>
                <a:sym typeface="Symbol" panose="05050102010706020507" pitchFamily="18" charset="2"/>
              </a:rPr>
              <a:t>且</a:t>
            </a:r>
            <a:r>
              <a:rPr lang="en-US" altLang="zh-CN" sz="2800" dirty="0" smtClean="0">
                <a:ea typeface="DengXian" panose="02010600030101010101" charset="-122"/>
              </a:rPr>
              <a:t>L(M)</a:t>
            </a:r>
            <a:r>
              <a:rPr lang="zh-CN" altLang="en-US" sz="2800" dirty="0" smtClean="0">
                <a:ea typeface="DengXian" panose="02010600030101010101" charset="-122"/>
              </a:rPr>
              <a:t>正则  }</a:t>
            </a:r>
            <a:endParaRPr lang="zh-CN" altLang="en-US" sz="2800" dirty="0" smtClean="0">
              <a:ea typeface="DengXian" panose="0201060003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6" name="Rectangle 2"/>
          <p:cNvSpPr>
            <a:spLocks noGrp="1" noChangeArrowheads="1"/>
          </p:cNvSpPr>
          <p:nvPr/>
        </p:nvSpPr>
        <p:spPr>
          <a:xfrm>
            <a:off x="752475" y="162888"/>
            <a:ext cx="7772400" cy="68309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dirty="0" smtClean="0">
                <a:ea typeface="DengXian" panose="02010600030101010101" charset="-122"/>
              </a:rPr>
              <a:t>定理</a:t>
            </a:r>
            <a:r>
              <a:rPr lang="en-US" altLang="zh-CN" dirty="0" smtClean="0">
                <a:ea typeface="DengXian" panose="02010600030101010101" charset="-122"/>
              </a:rPr>
              <a:t>5</a:t>
            </a:r>
            <a:r>
              <a:rPr lang="zh-CN" altLang="en-US" dirty="0" smtClean="0">
                <a:ea typeface="DengXian" panose="02010600030101010101" charset="-122"/>
              </a:rPr>
              <a:t>.3</a:t>
            </a:r>
            <a:endParaRPr lang="zh-CN" altLang="en-US" dirty="0" smtClean="0">
              <a:ea typeface="DengXian" panose="02010600030101010101" charset="-122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/>
        </p:nvSpPr>
        <p:spPr>
          <a:xfrm>
            <a:off x="1464771" y="971967"/>
            <a:ext cx="7772400" cy="547260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800" dirty="0" smtClean="0">
                <a:solidFill>
                  <a:schemeClr val="folHlink"/>
                </a:solidFill>
                <a:ea typeface="DengXian" panose="02010600030101010101" charset="-122"/>
              </a:rPr>
              <a:t>定理</a:t>
            </a:r>
            <a:r>
              <a:rPr lang="en-US" altLang="zh-CN" sz="2800" dirty="0" smtClean="0">
                <a:solidFill>
                  <a:schemeClr val="folHlink"/>
                </a:solidFill>
                <a:ea typeface="DengXian" panose="02010600030101010101" charset="-122"/>
              </a:rPr>
              <a:t>5</a:t>
            </a:r>
            <a:r>
              <a:rPr lang="zh-CN" altLang="en-US" sz="2800" dirty="0" smtClean="0">
                <a:solidFill>
                  <a:schemeClr val="folHlink"/>
                </a:solidFill>
                <a:ea typeface="DengXian" panose="02010600030101010101" charset="-122"/>
              </a:rPr>
              <a:t>.3</a:t>
            </a:r>
            <a:r>
              <a:rPr lang="zh-CN" altLang="en-US" sz="2800" dirty="0" smtClean="0">
                <a:ea typeface="DengXian" panose="02010600030101010101" charset="-122"/>
              </a:rPr>
              <a:t>: </a:t>
            </a:r>
            <a:r>
              <a:rPr lang="en-US" altLang="zh-CN" sz="2800" dirty="0" smtClean="0">
                <a:ea typeface="DengXian" panose="02010600030101010101" charset="-122"/>
              </a:rPr>
              <a:t>REGULAR</a:t>
            </a:r>
            <a:r>
              <a:rPr lang="en-US" altLang="zh-CN" sz="2800" baseline="-25000" dirty="0" smtClean="0">
                <a:ea typeface="DengXian" panose="02010600030101010101" charset="-122"/>
              </a:rPr>
              <a:t>TM</a:t>
            </a:r>
            <a:r>
              <a:rPr lang="zh-CN" altLang="en-US" sz="2800" dirty="0" smtClean="0">
                <a:ea typeface="DengXian" panose="02010600030101010101" charset="-122"/>
              </a:rPr>
              <a:t>是不可判定的.</a:t>
            </a:r>
            <a:endParaRPr lang="zh-CN" altLang="en-US" sz="2800" dirty="0" smtClean="0">
              <a:ea typeface="DengXian" panose="02010600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800" dirty="0" smtClean="0">
                <a:solidFill>
                  <a:schemeClr val="folHlink"/>
                </a:solidFill>
                <a:ea typeface="DengXian" panose="02010600030101010101" charset="-122"/>
              </a:rPr>
              <a:t>证明思路</a:t>
            </a:r>
            <a:r>
              <a:rPr lang="en-US" altLang="zh-CN" sz="2800" dirty="0" smtClean="0">
                <a:ea typeface="DengXian" panose="02010600030101010101" charset="-122"/>
              </a:rPr>
              <a:t>: </a:t>
            </a:r>
            <a:r>
              <a:rPr lang="zh-CN" altLang="en-US" sz="2800" dirty="0" smtClean="0">
                <a:ea typeface="DengXian" panose="02010600030101010101" charset="-122"/>
              </a:rPr>
              <a:t>使用从</a:t>
            </a:r>
            <a:r>
              <a:rPr lang="en-US" altLang="zh-CN" sz="2800" dirty="0" smtClean="0">
                <a:ea typeface="DengXian" panose="02010600030101010101" charset="-122"/>
              </a:rPr>
              <a:t>A</a:t>
            </a:r>
            <a:r>
              <a:rPr lang="en-US" altLang="zh-CN" sz="2800" baseline="-25000" dirty="0" smtClean="0">
                <a:ea typeface="DengXian" panose="02010600030101010101" charset="-122"/>
              </a:rPr>
              <a:t>TM</a:t>
            </a:r>
            <a:r>
              <a:rPr lang="zh-CN" altLang="en-US" sz="2800" dirty="0" smtClean="0">
                <a:ea typeface="DengXian" panose="02010600030101010101" charset="-122"/>
              </a:rPr>
              <a:t>出发的归约</a:t>
            </a:r>
            <a:endParaRPr lang="zh-CN" altLang="en-US" sz="2800" dirty="0" smtClean="0">
              <a:ea typeface="DengXian" panose="02010600030101010101" charset="-122"/>
            </a:endParaRPr>
          </a:p>
          <a:p>
            <a:pPr marL="857250" lvl="2" indent="0" eaLnBrk="1" hangingPunct="1">
              <a:buNone/>
            </a:pPr>
            <a:r>
              <a:rPr lang="zh-CN" altLang="en-US" dirty="0" smtClean="0">
                <a:ea typeface="DengXian" panose="02010600030101010101" charset="-122"/>
              </a:rPr>
              <a:t>假设</a:t>
            </a:r>
            <a:r>
              <a:rPr lang="en-US" altLang="zh-CN" dirty="0" smtClean="0">
                <a:ea typeface="DengXian" panose="02010600030101010101" charset="-122"/>
              </a:rPr>
              <a:t>TM R</a:t>
            </a:r>
            <a:r>
              <a:rPr lang="zh-CN" altLang="en-US" dirty="0" smtClean="0">
                <a:ea typeface="DengXian" panose="02010600030101010101" charset="-122"/>
              </a:rPr>
              <a:t>判定</a:t>
            </a:r>
            <a:r>
              <a:rPr lang="en-US" altLang="zh-CN" dirty="0" smtClean="0">
                <a:ea typeface="DengXian" panose="02010600030101010101" charset="-122"/>
              </a:rPr>
              <a:t>REGULAR</a:t>
            </a:r>
            <a:r>
              <a:rPr lang="en-US" altLang="zh-CN" baseline="-25000" dirty="0" smtClean="0">
                <a:ea typeface="DengXian" panose="02010600030101010101" charset="-122"/>
              </a:rPr>
              <a:t>TM</a:t>
            </a:r>
            <a:r>
              <a:rPr lang="zh-CN" altLang="en-US" dirty="0" smtClean="0">
                <a:ea typeface="DengXian" panose="02010600030101010101" charset="-122"/>
              </a:rPr>
              <a:t>.</a:t>
            </a:r>
            <a:endParaRPr lang="zh-CN" altLang="en-US" dirty="0" smtClean="0">
              <a:ea typeface="DengXian" panose="02010600030101010101" charset="-122"/>
            </a:endParaRPr>
          </a:p>
          <a:p>
            <a:pPr marL="857250" lvl="2" indent="0" eaLnBrk="1" hangingPunct="1">
              <a:buNone/>
            </a:pPr>
            <a:r>
              <a:rPr lang="zh-CN" altLang="en-US" dirty="0" smtClean="0">
                <a:ea typeface="DengXian" panose="02010600030101010101" charset="-122"/>
              </a:rPr>
              <a:t>利用</a:t>
            </a:r>
            <a:r>
              <a:rPr lang="en-US" altLang="zh-CN" dirty="0" smtClean="0">
                <a:ea typeface="DengXian" panose="02010600030101010101" charset="-122"/>
              </a:rPr>
              <a:t>R, </a:t>
            </a:r>
            <a:r>
              <a:rPr lang="zh-CN" altLang="en-US" dirty="0" smtClean="0">
                <a:ea typeface="DengXian" panose="02010600030101010101" charset="-122"/>
              </a:rPr>
              <a:t>构造</a:t>
            </a:r>
            <a:r>
              <a:rPr lang="en-US" altLang="zh-CN" dirty="0" smtClean="0">
                <a:ea typeface="DengXian" panose="02010600030101010101" charset="-122"/>
              </a:rPr>
              <a:t>TM S</a:t>
            </a:r>
            <a:r>
              <a:rPr lang="zh-CN" altLang="en-US" dirty="0" smtClean="0">
                <a:ea typeface="DengXian" panose="02010600030101010101" charset="-122"/>
              </a:rPr>
              <a:t>判定</a:t>
            </a:r>
            <a:r>
              <a:rPr lang="en-US" altLang="zh-CN" dirty="0" smtClean="0">
                <a:ea typeface="DengXian" panose="02010600030101010101" charset="-122"/>
              </a:rPr>
              <a:t>A</a:t>
            </a:r>
            <a:r>
              <a:rPr lang="en-US" altLang="zh-CN" baseline="-25000" dirty="0" smtClean="0">
                <a:ea typeface="DengXian" panose="02010600030101010101" charset="-122"/>
              </a:rPr>
              <a:t>TM</a:t>
            </a:r>
            <a:r>
              <a:rPr lang="en-US" altLang="zh-CN" dirty="0" smtClean="0">
                <a:ea typeface="DengXian" panose="02010600030101010101" charset="-122"/>
              </a:rPr>
              <a:t>.</a:t>
            </a:r>
            <a:endParaRPr lang="en-US" altLang="zh-CN" dirty="0" smtClean="0">
              <a:ea typeface="DengXian" panose="02010600030101010101" charset="-122"/>
            </a:endParaRPr>
          </a:p>
          <a:p>
            <a:pPr marL="457200" lvl="1" indent="0" eaLnBrk="1" hangingPunct="1">
              <a:buNone/>
            </a:pPr>
            <a:r>
              <a:rPr lang="zh-CN" altLang="en-US" sz="2800" dirty="0" smtClean="0">
                <a:ea typeface="DengXian" panose="02010600030101010101" charset="-122"/>
              </a:rPr>
              <a:t>设</a:t>
            </a:r>
            <a:r>
              <a:rPr lang="en-US" altLang="zh-CN" sz="2800" dirty="0" smtClean="0">
                <a:ea typeface="DengXian" panose="02010600030101010101" charset="-122"/>
              </a:rPr>
              <a:t>S</a:t>
            </a:r>
            <a:r>
              <a:rPr lang="zh-CN" altLang="en-US" sz="2800" dirty="0" smtClean="0">
                <a:ea typeface="DengXian" panose="02010600030101010101" charset="-122"/>
              </a:rPr>
              <a:t>输入为&lt;</a:t>
            </a:r>
            <a:r>
              <a:rPr lang="en-US" altLang="zh-CN" sz="2800" dirty="0" err="1" smtClean="0">
                <a:ea typeface="DengXian" panose="02010600030101010101" charset="-122"/>
              </a:rPr>
              <a:t>M,w</a:t>
            </a:r>
            <a:r>
              <a:rPr lang="en-US" altLang="zh-CN" sz="2800" dirty="0" smtClean="0">
                <a:ea typeface="DengXian" panose="02010600030101010101" charset="-122"/>
              </a:rPr>
              <a:t>&gt;, </a:t>
            </a:r>
            <a:endParaRPr lang="en-US" altLang="zh-CN" dirty="0">
              <a:ea typeface="DengXian" panose="02010600030101010101" charset="-122"/>
            </a:endParaRPr>
          </a:p>
          <a:p>
            <a:pPr marL="457200" lvl="1" indent="0" eaLnBrk="1" hangingPunct="1">
              <a:buNone/>
            </a:pPr>
            <a:r>
              <a:rPr lang="zh-CN" altLang="en-US" sz="2800" dirty="0" smtClean="0">
                <a:ea typeface="DengXian" panose="02010600030101010101" charset="-122"/>
              </a:rPr>
              <a:t>用</a:t>
            </a:r>
            <a:r>
              <a:rPr lang="en-US" altLang="zh-CN" sz="2800" dirty="0" smtClean="0">
                <a:ea typeface="DengXian" panose="02010600030101010101" charset="-122"/>
              </a:rPr>
              <a:t>&lt;M&gt;</a:t>
            </a:r>
            <a:r>
              <a:rPr lang="zh-CN" altLang="en-US" sz="2800" dirty="0" smtClean="0">
                <a:ea typeface="DengXian" panose="02010600030101010101" charset="-122"/>
              </a:rPr>
              <a:t>构造</a:t>
            </a:r>
            <a:r>
              <a:rPr lang="en-US" altLang="zh-CN" sz="2800" dirty="0" smtClean="0">
                <a:ea typeface="DengXian" panose="02010600030101010101" charset="-122"/>
              </a:rPr>
              <a:t>&lt;M</a:t>
            </a:r>
            <a:r>
              <a:rPr lang="en-US" altLang="zh-CN" sz="2800" baseline="-25000" dirty="0" smtClean="0">
                <a:ea typeface="DengXian" panose="02010600030101010101" charset="-122"/>
              </a:rPr>
              <a:t>2</a:t>
            </a:r>
            <a:r>
              <a:rPr lang="en-US" altLang="zh-CN" sz="2800" dirty="0" smtClean="0">
                <a:ea typeface="DengXian" panose="02010600030101010101" charset="-122"/>
              </a:rPr>
              <a:t>&gt;, </a:t>
            </a:r>
            <a:r>
              <a:rPr lang="zh-CN" altLang="en-US" sz="2800" dirty="0" smtClean="0">
                <a:ea typeface="DengXian" panose="02010600030101010101" charset="-122"/>
              </a:rPr>
              <a:t>使得: </a:t>
            </a:r>
            <a:endParaRPr lang="en-US" altLang="zh-CN" sz="2800" dirty="0" smtClean="0">
              <a:ea typeface="DengXian" panose="02010600030101010101" charset="-122"/>
            </a:endParaRPr>
          </a:p>
          <a:p>
            <a:pPr marL="457200" lvl="1" indent="0" eaLnBrk="1" hangingPunct="1">
              <a:buNone/>
            </a:pPr>
            <a:r>
              <a:rPr lang="zh-CN" altLang="en-US" sz="2400" dirty="0" smtClean="0">
                <a:ea typeface="DengXian" panose="02010600030101010101" charset="-122"/>
              </a:rPr>
              <a:t>    当</a:t>
            </a:r>
            <a:r>
              <a:rPr lang="en-US" altLang="zh-CN" sz="2400" dirty="0" smtClean="0">
                <a:ea typeface="DengXian" panose="02010600030101010101" charset="-122"/>
              </a:rPr>
              <a:t>M</a:t>
            </a:r>
            <a:r>
              <a:rPr lang="zh-CN" altLang="en-US" sz="2400" dirty="0" smtClean="0">
                <a:ea typeface="DengXian" panose="02010600030101010101" charset="-122"/>
              </a:rPr>
              <a:t>不接受</a:t>
            </a:r>
            <a:r>
              <a:rPr lang="en-US" altLang="zh-CN" sz="2400" dirty="0" smtClean="0">
                <a:ea typeface="DengXian" panose="02010600030101010101" charset="-122"/>
              </a:rPr>
              <a:t>w</a:t>
            </a:r>
            <a:r>
              <a:rPr lang="zh-CN" altLang="en-US" sz="2400" dirty="0" smtClean="0">
                <a:ea typeface="DengXian" panose="02010600030101010101" charset="-122"/>
              </a:rPr>
              <a:t>时, </a:t>
            </a:r>
            <a:endParaRPr lang="en-US" altLang="zh-CN" sz="2400" dirty="0" smtClean="0">
              <a:ea typeface="DengXian" panose="02010600030101010101" charset="-122"/>
            </a:endParaRPr>
          </a:p>
          <a:p>
            <a:pPr marL="457200" lvl="1" indent="0" eaLnBrk="1" hangingPunct="1">
              <a:buNone/>
            </a:pPr>
            <a:r>
              <a:rPr lang="en-US" altLang="zh-CN" sz="2400" dirty="0" smtClean="0">
                <a:ea typeface="DengXian" panose="02010600030101010101" charset="-122"/>
              </a:rPr>
              <a:t>        M</a:t>
            </a:r>
            <a:r>
              <a:rPr lang="en-US" altLang="zh-CN" sz="2400" baseline="-25000" dirty="0" smtClean="0">
                <a:ea typeface="DengXian" panose="02010600030101010101" charset="-122"/>
              </a:rPr>
              <a:t>2</a:t>
            </a:r>
            <a:r>
              <a:rPr lang="zh-CN" altLang="en-US" sz="2400" dirty="0" smtClean="0">
                <a:ea typeface="DengXian" panose="02010600030101010101" charset="-122"/>
              </a:rPr>
              <a:t>识别非正则语言{0</a:t>
            </a:r>
            <a:r>
              <a:rPr lang="en-US" altLang="zh-CN" sz="2400" baseline="30000" dirty="0" smtClean="0">
                <a:ea typeface="DengXian" panose="02010600030101010101" charset="-122"/>
              </a:rPr>
              <a:t>n</a:t>
            </a:r>
            <a:r>
              <a:rPr lang="en-US" altLang="zh-CN" sz="2400" dirty="0" smtClean="0">
                <a:ea typeface="DengXian" panose="02010600030101010101" charset="-122"/>
              </a:rPr>
              <a:t>1</a:t>
            </a:r>
            <a:r>
              <a:rPr lang="en-US" altLang="zh-CN" sz="2400" baseline="30000" dirty="0" smtClean="0">
                <a:ea typeface="DengXian" panose="02010600030101010101" charset="-122"/>
              </a:rPr>
              <a:t>n</a:t>
            </a:r>
            <a:r>
              <a:rPr lang="en-US" altLang="zh-CN" sz="2400" dirty="0" smtClean="0">
                <a:ea typeface="DengXian" panose="02010600030101010101" charset="-122"/>
              </a:rPr>
              <a:t>|n</a:t>
            </a:r>
            <a:r>
              <a:rPr lang="en-US" altLang="zh-CN" sz="2400" dirty="0" smtClean="0">
                <a:ea typeface="DengXian" panose="02010600030101010101" charset="-122"/>
                <a:sym typeface="Symbol" panose="05050102010706020507" pitchFamily="18" charset="2"/>
              </a:rPr>
              <a:t>0</a:t>
            </a:r>
            <a:r>
              <a:rPr lang="en-US" altLang="zh-CN" sz="2400" dirty="0" smtClean="0">
                <a:ea typeface="DengXian" panose="02010600030101010101" charset="-122"/>
              </a:rPr>
              <a:t>}</a:t>
            </a:r>
            <a:endParaRPr lang="en-US" altLang="zh-CN" sz="2400" dirty="0" smtClean="0">
              <a:ea typeface="DengXian" panose="02010600030101010101" charset="-122"/>
            </a:endParaRPr>
          </a:p>
          <a:p>
            <a:pPr marL="457200" lvl="1" indent="0" eaLnBrk="1" hangingPunct="1">
              <a:buNone/>
            </a:pPr>
            <a:r>
              <a:rPr lang="zh-CN" altLang="en-US" sz="2400" dirty="0" smtClean="0">
                <a:ea typeface="DengXian" panose="02010600030101010101" charset="-122"/>
              </a:rPr>
              <a:t>    当</a:t>
            </a:r>
            <a:r>
              <a:rPr lang="en-US" altLang="zh-CN" sz="2400" dirty="0" smtClean="0">
                <a:ea typeface="DengXian" panose="02010600030101010101" charset="-122"/>
              </a:rPr>
              <a:t>M</a:t>
            </a:r>
            <a:r>
              <a:rPr lang="zh-CN" altLang="en-US" sz="2400" dirty="0" smtClean="0">
                <a:ea typeface="DengXian" panose="02010600030101010101" charset="-122"/>
              </a:rPr>
              <a:t>接受</a:t>
            </a:r>
            <a:r>
              <a:rPr lang="en-US" altLang="zh-CN" sz="2400" dirty="0" smtClean="0">
                <a:ea typeface="DengXian" panose="02010600030101010101" charset="-122"/>
              </a:rPr>
              <a:t>w</a:t>
            </a:r>
            <a:r>
              <a:rPr lang="zh-CN" altLang="en-US" sz="2400" dirty="0" smtClean="0">
                <a:ea typeface="DengXian" panose="02010600030101010101" charset="-122"/>
              </a:rPr>
              <a:t>时, </a:t>
            </a:r>
            <a:r>
              <a:rPr lang="en-US" altLang="zh-CN" sz="2400" dirty="0" smtClean="0">
                <a:ea typeface="DengXian" panose="02010600030101010101" charset="-122"/>
              </a:rPr>
              <a:t>M</a:t>
            </a:r>
            <a:r>
              <a:rPr lang="en-US" altLang="zh-CN" sz="2400" baseline="-25000" dirty="0" smtClean="0">
                <a:ea typeface="DengXian" panose="02010600030101010101" charset="-122"/>
              </a:rPr>
              <a:t>2</a:t>
            </a:r>
            <a:r>
              <a:rPr lang="zh-CN" altLang="en-US" sz="2400" dirty="0" smtClean="0">
                <a:ea typeface="DengXian" panose="02010600030101010101" charset="-122"/>
              </a:rPr>
              <a:t>接受正则语言</a:t>
            </a:r>
            <a:r>
              <a:rPr lang="zh-CN" altLang="en-US" sz="2400" dirty="0" smtClean="0">
                <a:ea typeface="DengXian" panose="02010600030101010101" charset="-122"/>
                <a:sym typeface="Symbol" panose="05050102010706020507" pitchFamily="18" charset="2"/>
              </a:rPr>
              <a:t>*</a:t>
            </a:r>
            <a:endParaRPr lang="en-US" altLang="zh-CN" sz="2400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marL="457200" lvl="1" indent="0" eaLnBrk="1" hangingPunct="1">
              <a:buNone/>
            </a:pPr>
            <a:r>
              <a:rPr lang="zh-CN" altLang="en-US" sz="2800" dirty="0" smtClean="0">
                <a:ea typeface="DengXian" panose="02010600030101010101" charset="-122"/>
              </a:rPr>
              <a:t>如何构造</a:t>
            </a:r>
            <a:r>
              <a:rPr lang="en-US" altLang="zh-CN" sz="2800" dirty="0" smtClean="0">
                <a:ea typeface="DengXian" panose="02010600030101010101" charset="-122"/>
              </a:rPr>
              <a:t>M</a:t>
            </a:r>
            <a:r>
              <a:rPr lang="en-US" altLang="zh-CN" sz="2800" baseline="-25000" dirty="0" smtClean="0">
                <a:ea typeface="DengXian" panose="02010600030101010101" charset="-122"/>
              </a:rPr>
              <a:t>2 </a:t>
            </a:r>
            <a:r>
              <a:rPr lang="en-US" altLang="zh-CN" sz="2800" dirty="0" smtClean="0">
                <a:ea typeface="DengXian" panose="02010600030101010101" charset="-122"/>
              </a:rPr>
              <a:t>?</a:t>
            </a:r>
            <a:endParaRPr lang="en-US" altLang="zh-CN" sz="2800" dirty="0" smtClean="0">
              <a:ea typeface="DengXian" panose="02010600030101010101" charset="-122"/>
            </a:endParaRPr>
          </a:p>
          <a:p>
            <a:pPr marL="857250" lvl="2" indent="0" eaLnBrk="1" hangingPunct="1">
              <a:buNone/>
            </a:pPr>
            <a:r>
              <a:rPr lang="en-US" altLang="zh-CN" sz="2400" dirty="0" smtClean="0">
                <a:ea typeface="DengXian" panose="02010600030101010101" charset="-122"/>
              </a:rPr>
              <a:t>M</a:t>
            </a:r>
            <a:r>
              <a:rPr lang="en-US" altLang="zh-CN" sz="2400" baseline="-25000" dirty="0" smtClean="0">
                <a:ea typeface="DengXian" panose="02010600030101010101" charset="-122"/>
              </a:rPr>
              <a:t>2</a:t>
            </a:r>
            <a:r>
              <a:rPr lang="zh-CN" altLang="en-US" sz="2400" dirty="0" smtClean="0">
                <a:ea typeface="DengXian" panose="02010600030101010101" charset="-122"/>
              </a:rPr>
              <a:t>自动接受{0</a:t>
            </a:r>
            <a:r>
              <a:rPr lang="en-US" altLang="zh-CN" sz="2400" baseline="30000" dirty="0" smtClean="0">
                <a:ea typeface="DengXian" panose="02010600030101010101" charset="-122"/>
              </a:rPr>
              <a:t>n</a:t>
            </a:r>
            <a:r>
              <a:rPr lang="en-US" altLang="zh-CN" sz="2400" dirty="0" smtClean="0">
                <a:ea typeface="DengXian" panose="02010600030101010101" charset="-122"/>
              </a:rPr>
              <a:t>1</a:t>
            </a:r>
            <a:r>
              <a:rPr lang="en-US" altLang="zh-CN" sz="2400" baseline="30000" dirty="0" smtClean="0">
                <a:ea typeface="DengXian" panose="02010600030101010101" charset="-122"/>
              </a:rPr>
              <a:t>n</a:t>
            </a:r>
            <a:r>
              <a:rPr lang="en-US" altLang="zh-CN" sz="2400" dirty="0" smtClean="0">
                <a:ea typeface="DengXian" panose="02010600030101010101" charset="-122"/>
              </a:rPr>
              <a:t>|n</a:t>
            </a:r>
            <a:r>
              <a:rPr lang="en-US" altLang="zh-CN" sz="2400" dirty="0" smtClean="0">
                <a:ea typeface="DengXian" panose="02010600030101010101" charset="-122"/>
                <a:sym typeface="Symbol" panose="05050102010706020507" pitchFamily="18" charset="2"/>
              </a:rPr>
              <a:t>0</a:t>
            </a:r>
            <a:r>
              <a:rPr lang="en-US" altLang="zh-CN" sz="2400" dirty="0" smtClean="0">
                <a:ea typeface="DengXian" panose="02010600030101010101" charset="-122"/>
              </a:rPr>
              <a:t>}</a:t>
            </a:r>
            <a:r>
              <a:rPr lang="zh-CN" altLang="en-US" sz="2400" dirty="0" smtClean="0">
                <a:ea typeface="DengXian" panose="02010600030101010101" charset="-122"/>
              </a:rPr>
              <a:t>中的所有串</a:t>
            </a:r>
            <a:endParaRPr lang="en-US" altLang="zh-CN" sz="2400" dirty="0" smtClean="0">
              <a:ea typeface="DengXian" panose="02010600030101010101" charset="-122"/>
            </a:endParaRPr>
          </a:p>
          <a:p>
            <a:pPr marL="857250" lvl="2" indent="0" eaLnBrk="1" hangingPunct="1">
              <a:buNone/>
            </a:pPr>
            <a:r>
              <a:rPr lang="zh-CN" altLang="en-US" sz="2400" dirty="0" smtClean="0">
                <a:ea typeface="DengXian" panose="02010600030101010101" charset="-122"/>
              </a:rPr>
              <a:t>如果</a:t>
            </a:r>
            <a:r>
              <a:rPr lang="en-US" altLang="zh-CN" sz="2400" dirty="0" smtClean="0">
                <a:ea typeface="DengXian" panose="02010600030101010101" charset="-122"/>
              </a:rPr>
              <a:t>M</a:t>
            </a:r>
            <a:r>
              <a:rPr lang="zh-CN" altLang="en-US" sz="2400" dirty="0" smtClean="0">
                <a:ea typeface="DengXian" panose="02010600030101010101" charset="-122"/>
              </a:rPr>
              <a:t>接受</a:t>
            </a:r>
            <a:r>
              <a:rPr lang="en-US" altLang="zh-CN" sz="2400" dirty="0" smtClean="0">
                <a:ea typeface="DengXian" panose="02010600030101010101" charset="-122"/>
              </a:rPr>
              <a:t>w, M</a:t>
            </a:r>
            <a:r>
              <a:rPr lang="en-US" altLang="zh-CN" sz="2400" baseline="-25000" dirty="0" smtClean="0">
                <a:ea typeface="DengXian" panose="02010600030101010101" charset="-122"/>
              </a:rPr>
              <a:t>2</a:t>
            </a:r>
            <a:r>
              <a:rPr lang="zh-CN" altLang="en-US" sz="2400" dirty="0" smtClean="0">
                <a:ea typeface="DengXian" panose="02010600030101010101" charset="-122"/>
              </a:rPr>
              <a:t>就接受所有其他串</a:t>
            </a:r>
            <a:endParaRPr lang="en-US" altLang="zh-CN" sz="2400" dirty="0" smtClean="0">
              <a:ea typeface="DengXian" panose="02010600030101010101" charset="-122"/>
              <a:sym typeface="Symbol" panose="05050102010706020507" pitchFamily="18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60" name="Rectangle 2"/>
          <p:cNvSpPr>
            <a:spLocks noGrp="1" noChangeArrowheads="1"/>
          </p:cNvSpPr>
          <p:nvPr/>
        </p:nvSpPr>
        <p:spPr>
          <a:xfrm>
            <a:off x="828675" y="116632"/>
            <a:ext cx="7772400" cy="7551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dirty="0" smtClean="0">
                <a:ea typeface="DengXian" panose="02010600030101010101" charset="-122"/>
              </a:rPr>
              <a:t>定理</a:t>
            </a:r>
            <a:r>
              <a:rPr lang="en-US" altLang="zh-CN" dirty="0" smtClean="0">
                <a:ea typeface="DengXian" panose="02010600030101010101" charset="-122"/>
              </a:rPr>
              <a:t>5</a:t>
            </a:r>
            <a:r>
              <a:rPr lang="zh-CN" altLang="en-US" dirty="0" smtClean="0">
                <a:ea typeface="DengXian" panose="02010600030101010101" charset="-122"/>
              </a:rPr>
              <a:t>.3证明</a:t>
            </a:r>
            <a:endParaRPr lang="zh-CN" altLang="en-US" dirty="0" smtClean="0">
              <a:ea typeface="DengXian" panose="02010600030101010101" charset="-122"/>
            </a:endParaRPr>
          </a:p>
        </p:txBody>
      </p:sp>
      <p:sp>
        <p:nvSpPr>
          <p:cNvPr id="19461" name="Rectangle 3"/>
          <p:cNvSpPr>
            <a:spLocks noGrp="1" noChangeArrowheads="1"/>
          </p:cNvSpPr>
          <p:nvPr/>
        </p:nvSpPr>
        <p:spPr>
          <a:xfrm>
            <a:off x="1680905" y="871766"/>
            <a:ext cx="7772400" cy="56166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None/>
            </a:pPr>
            <a:r>
              <a:rPr lang="zh-CN" altLang="en-US" sz="2800" dirty="0" smtClean="0">
                <a:solidFill>
                  <a:schemeClr val="folHlink"/>
                </a:solidFill>
                <a:ea typeface="DengXian" panose="02010600030101010101" charset="-122"/>
              </a:rPr>
              <a:t>证明</a:t>
            </a:r>
            <a:r>
              <a:rPr lang="zh-CN" altLang="en-US" sz="2800" dirty="0" smtClean="0">
                <a:ea typeface="DengXian" panose="02010600030101010101" charset="-122"/>
              </a:rPr>
              <a:t>: 假设</a:t>
            </a:r>
            <a:r>
              <a:rPr lang="en-US" altLang="zh-CN" sz="2800" dirty="0" smtClean="0">
                <a:ea typeface="DengXian" panose="02010600030101010101" charset="-122"/>
              </a:rPr>
              <a:t>TM R</a:t>
            </a:r>
            <a:r>
              <a:rPr lang="zh-CN" altLang="en-US" sz="2800" dirty="0" smtClean="0">
                <a:ea typeface="DengXian" panose="02010600030101010101" charset="-122"/>
              </a:rPr>
              <a:t>判定</a:t>
            </a:r>
            <a:r>
              <a:rPr lang="en-US" altLang="zh-CN" sz="2800" dirty="0" smtClean="0">
                <a:ea typeface="DengXian" panose="02010600030101010101" charset="-122"/>
              </a:rPr>
              <a:t>REGULAR</a:t>
            </a:r>
            <a:r>
              <a:rPr lang="en-US" altLang="zh-CN" sz="2800" baseline="-25000" dirty="0" smtClean="0">
                <a:ea typeface="DengXian" panose="02010600030101010101" charset="-122"/>
              </a:rPr>
              <a:t>TM</a:t>
            </a:r>
            <a:r>
              <a:rPr lang="zh-CN" altLang="en-US" sz="2800" dirty="0" smtClean="0">
                <a:ea typeface="DengXian" panose="02010600030101010101" charset="-122"/>
              </a:rPr>
              <a:t>, </a:t>
            </a:r>
            <a:endParaRPr lang="en-US" altLang="zh-CN" sz="2800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zh-CN" altLang="en-US" sz="2800" dirty="0" smtClean="0">
                <a:ea typeface="DengXian" panose="02010600030101010101" charset="-122"/>
              </a:rPr>
              <a:t>下面构造</a:t>
            </a:r>
            <a:r>
              <a:rPr lang="en-US" altLang="zh-CN" sz="2800" dirty="0" smtClean="0">
                <a:ea typeface="DengXian" panose="02010600030101010101" charset="-122"/>
              </a:rPr>
              <a:t>TM S</a:t>
            </a:r>
            <a:r>
              <a:rPr lang="zh-CN" altLang="en-US" sz="2800" dirty="0" smtClean="0">
                <a:ea typeface="DengXian" panose="02010600030101010101" charset="-122"/>
              </a:rPr>
              <a:t>判定</a:t>
            </a:r>
            <a:r>
              <a:rPr lang="en-US" altLang="zh-CN" sz="2800" dirty="0" smtClean="0">
                <a:ea typeface="DengXian" panose="02010600030101010101" charset="-122"/>
              </a:rPr>
              <a:t>A</a:t>
            </a:r>
            <a:r>
              <a:rPr lang="en-US" altLang="zh-CN" sz="2800" baseline="-25000" dirty="0" smtClean="0">
                <a:ea typeface="DengXian" panose="02010600030101010101" charset="-122"/>
              </a:rPr>
              <a:t>TM</a:t>
            </a:r>
            <a:r>
              <a:rPr lang="en-US" altLang="zh-CN" sz="2800" dirty="0" smtClean="0">
                <a:ea typeface="DengXian" panose="02010600030101010101" charset="-122"/>
              </a:rPr>
              <a:t>.</a:t>
            </a:r>
            <a:endParaRPr lang="en-US" altLang="zh-CN" sz="2800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en-US" altLang="zh-CN" sz="2800" dirty="0" smtClean="0">
                <a:ea typeface="DengXian" panose="02010600030101010101" charset="-122"/>
              </a:rPr>
              <a:t> S=“</a:t>
            </a:r>
            <a:r>
              <a:rPr lang="zh-CN" altLang="en-US" sz="2800" dirty="0" smtClean="0">
                <a:ea typeface="DengXian" panose="02010600030101010101" charset="-122"/>
              </a:rPr>
              <a:t>对于输入&lt;</a:t>
            </a:r>
            <a:r>
              <a:rPr lang="en-US" altLang="zh-CN" sz="2800" dirty="0" err="1" smtClean="0">
                <a:ea typeface="DengXian" panose="02010600030101010101" charset="-122"/>
              </a:rPr>
              <a:t>M,w</a:t>
            </a:r>
            <a:r>
              <a:rPr lang="en-US" altLang="zh-CN" sz="2800" dirty="0" smtClean="0">
                <a:ea typeface="DengXian" panose="02010600030101010101" charset="-122"/>
              </a:rPr>
              <a:t>&gt;, M</a:t>
            </a:r>
            <a:r>
              <a:rPr lang="zh-CN" altLang="en-US" sz="2800" dirty="0" smtClean="0">
                <a:ea typeface="DengXian" panose="02010600030101010101" charset="-122"/>
              </a:rPr>
              <a:t>是</a:t>
            </a:r>
            <a:r>
              <a:rPr lang="en-US" altLang="zh-CN" sz="2800" dirty="0" err="1" smtClean="0">
                <a:ea typeface="DengXian" panose="02010600030101010101" charset="-122"/>
              </a:rPr>
              <a:t>TM,w</a:t>
            </a:r>
            <a:r>
              <a:rPr lang="zh-CN" altLang="en-US" sz="2800" dirty="0" smtClean="0">
                <a:ea typeface="DengXian" panose="02010600030101010101" charset="-122"/>
              </a:rPr>
              <a:t>是串: </a:t>
            </a:r>
            <a:endParaRPr lang="zh-CN" altLang="en-US" sz="2800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zh-CN" altLang="en-US" sz="2800" dirty="0" smtClean="0">
                <a:ea typeface="DengXian" panose="02010600030101010101" charset="-122"/>
              </a:rPr>
              <a:t>    1) 构造下述</a:t>
            </a:r>
            <a:r>
              <a:rPr lang="en-US" altLang="zh-CN" sz="2800" dirty="0" smtClean="0">
                <a:ea typeface="DengXian" panose="02010600030101010101" charset="-122"/>
              </a:rPr>
              <a:t>TM M</a:t>
            </a:r>
            <a:r>
              <a:rPr lang="en-US" altLang="zh-CN" sz="2800" baseline="-25000" dirty="0" smtClean="0">
                <a:ea typeface="DengXian" panose="02010600030101010101" charset="-122"/>
              </a:rPr>
              <a:t>2</a:t>
            </a:r>
            <a:r>
              <a:rPr lang="en-US" altLang="zh-CN" sz="2800" dirty="0" smtClean="0">
                <a:ea typeface="DengXian" panose="02010600030101010101" charset="-122"/>
              </a:rPr>
              <a:t>:</a:t>
            </a:r>
            <a:endParaRPr lang="en-US" altLang="zh-CN" sz="2800" dirty="0" smtClean="0">
              <a:ea typeface="DengXian" panose="02010600030101010101" charset="-122"/>
            </a:endParaRPr>
          </a:p>
          <a:p>
            <a:pPr lvl="1" eaLnBrk="1" hangingPunct="1">
              <a:buNone/>
            </a:pPr>
            <a:r>
              <a:rPr lang="en-US" altLang="zh-CN" dirty="0" smtClean="0">
                <a:ea typeface="DengXian" panose="02010600030101010101" charset="-122"/>
              </a:rPr>
              <a:t>M</a:t>
            </a:r>
            <a:r>
              <a:rPr lang="en-US" altLang="zh-CN" baseline="-25000" dirty="0" smtClean="0">
                <a:ea typeface="DengXian" panose="02010600030101010101" charset="-122"/>
              </a:rPr>
              <a:t>2</a:t>
            </a:r>
            <a:r>
              <a:rPr lang="en-US" altLang="zh-CN" dirty="0" smtClean="0">
                <a:ea typeface="DengXian" panose="02010600030101010101" charset="-122"/>
              </a:rPr>
              <a:t>=“</a:t>
            </a:r>
            <a:r>
              <a:rPr lang="zh-CN" altLang="en-US" dirty="0" smtClean="0">
                <a:ea typeface="DengXian" panose="02010600030101010101" charset="-122"/>
              </a:rPr>
              <a:t>在输入</a:t>
            </a:r>
            <a:r>
              <a:rPr lang="en-US" altLang="zh-CN" dirty="0" smtClean="0">
                <a:ea typeface="DengXian" panose="02010600030101010101" charset="-122"/>
              </a:rPr>
              <a:t>x</a:t>
            </a:r>
            <a:r>
              <a:rPr lang="zh-CN" altLang="en-US" dirty="0" smtClean="0">
                <a:ea typeface="DengXian" panose="02010600030101010101" charset="-122"/>
              </a:rPr>
              <a:t>上:   </a:t>
            </a:r>
            <a:endParaRPr lang="zh-CN" altLang="en-US" dirty="0" smtClean="0">
              <a:ea typeface="DengXian" panose="02010600030101010101" charset="-122"/>
            </a:endParaRPr>
          </a:p>
          <a:p>
            <a:pPr lvl="1" eaLnBrk="1" hangingPunct="1">
              <a:buNone/>
            </a:pPr>
            <a:r>
              <a:rPr lang="en-US" altLang="zh-CN" sz="2400" dirty="0" smtClean="0">
                <a:ea typeface="DengXian" panose="02010600030101010101" charset="-122"/>
              </a:rPr>
              <a:t>a) </a:t>
            </a:r>
            <a:r>
              <a:rPr lang="zh-CN" altLang="en-US" sz="2400" dirty="0" smtClean="0">
                <a:ea typeface="DengXian" panose="02010600030101010101" charset="-122"/>
              </a:rPr>
              <a:t>如果</a:t>
            </a:r>
            <a:r>
              <a:rPr lang="en-US" altLang="zh-CN" sz="2400" dirty="0" smtClean="0">
                <a:ea typeface="DengXian" panose="02010600030101010101" charset="-122"/>
              </a:rPr>
              <a:t>x</a:t>
            </a:r>
            <a:r>
              <a:rPr lang="zh-CN" altLang="en-US" sz="2400" dirty="0" smtClean="0">
                <a:ea typeface="DengXian" panose="02010600030101010101" charset="-122"/>
              </a:rPr>
              <a:t>具有形式0</a:t>
            </a:r>
            <a:r>
              <a:rPr lang="en-US" altLang="zh-CN" sz="2400" baseline="30000" dirty="0" smtClean="0">
                <a:ea typeface="DengXian" panose="02010600030101010101" charset="-122"/>
              </a:rPr>
              <a:t>n</a:t>
            </a:r>
            <a:r>
              <a:rPr lang="en-US" altLang="zh-CN" sz="2400" dirty="0" smtClean="0">
                <a:ea typeface="DengXian" panose="02010600030101010101" charset="-122"/>
              </a:rPr>
              <a:t>1</a:t>
            </a:r>
            <a:r>
              <a:rPr lang="en-US" altLang="zh-CN" sz="2400" baseline="30000" dirty="0" smtClean="0">
                <a:ea typeface="DengXian" panose="02010600030101010101" charset="-122"/>
              </a:rPr>
              <a:t>n</a:t>
            </a:r>
            <a:r>
              <a:rPr lang="en-US" altLang="zh-CN" sz="2400" dirty="0" smtClean="0">
                <a:ea typeface="DengXian" panose="02010600030101010101" charset="-122"/>
                <a:sym typeface="Symbol" panose="05050102010706020507" pitchFamily="18" charset="2"/>
              </a:rPr>
              <a:t>, </a:t>
            </a:r>
            <a:r>
              <a:rPr lang="zh-CN" altLang="en-US" sz="2400" dirty="0" smtClean="0">
                <a:ea typeface="DengXian" panose="02010600030101010101" charset="-122"/>
                <a:sym typeface="Symbol" panose="05050102010706020507" pitchFamily="18" charset="2"/>
              </a:rPr>
              <a:t>则接受;</a:t>
            </a:r>
            <a:endParaRPr lang="zh-CN" altLang="en-US" sz="2400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lvl="1" eaLnBrk="1" hangingPunct="1">
              <a:buNone/>
            </a:pPr>
            <a:r>
              <a:rPr lang="en-US" altLang="zh-CN" sz="2400" dirty="0" smtClean="0">
                <a:ea typeface="DengXian" panose="02010600030101010101" charset="-122"/>
                <a:sym typeface="Symbol" panose="05050102010706020507" pitchFamily="18" charset="2"/>
              </a:rPr>
              <a:t>b) </a:t>
            </a:r>
            <a:r>
              <a:rPr lang="zh-CN" altLang="en-US" sz="2400" dirty="0" smtClean="0">
                <a:ea typeface="DengXian" panose="02010600030101010101" charset="-122"/>
                <a:sym typeface="Symbol" panose="05050102010706020507" pitchFamily="18" charset="2"/>
              </a:rPr>
              <a:t>如果</a:t>
            </a:r>
            <a:r>
              <a:rPr lang="en-US" altLang="zh-CN" sz="2400" dirty="0" smtClean="0">
                <a:ea typeface="DengXian" panose="02010600030101010101" charset="-122"/>
                <a:sym typeface="Symbol" panose="05050102010706020507" pitchFamily="18" charset="2"/>
              </a:rPr>
              <a:t>x</a:t>
            </a:r>
            <a:r>
              <a:rPr lang="zh-CN" altLang="en-US" sz="2400" dirty="0" smtClean="0">
                <a:ea typeface="DengXian" panose="02010600030101010101" charset="-122"/>
                <a:sym typeface="Symbol" panose="05050102010706020507" pitchFamily="18" charset="2"/>
              </a:rPr>
              <a:t>不具有此形式, </a:t>
            </a:r>
            <a:endParaRPr lang="en-US" altLang="zh-CN" sz="2400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lvl="1" eaLnBrk="1" hangingPunct="1">
              <a:buNone/>
            </a:pPr>
            <a:r>
              <a:rPr lang="en-US" altLang="zh-CN" sz="2400" dirty="0" smtClean="0">
                <a:ea typeface="DengXian" panose="02010600030101010101" charset="-122"/>
                <a:sym typeface="Symbol" panose="05050102010706020507" pitchFamily="18" charset="2"/>
              </a:rPr>
              <a:t>        </a:t>
            </a:r>
            <a:r>
              <a:rPr lang="zh-CN" altLang="en-US" sz="2400" dirty="0" smtClean="0">
                <a:ea typeface="DengXian" panose="02010600030101010101" charset="-122"/>
                <a:sym typeface="Symbol" panose="05050102010706020507" pitchFamily="18" charset="2"/>
              </a:rPr>
              <a:t>则在</a:t>
            </a:r>
            <a:r>
              <a:rPr lang="en-US" altLang="zh-CN" sz="2400" dirty="0" smtClean="0">
                <a:ea typeface="DengXian" panose="02010600030101010101" charset="-122"/>
                <a:sym typeface="Symbol" panose="05050102010706020507" pitchFamily="18" charset="2"/>
              </a:rPr>
              <a:t>w</a:t>
            </a:r>
            <a:r>
              <a:rPr lang="zh-CN" altLang="en-US" sz="2400" dirty="0" smtClean="0">
                <a:ea typeface="DengXian" panose="02010600030101010101" charset="-122"/>
                <a:sym typeface="Symbol" panose="05050102010706020507" pitchFamily="18" charset="2"/>
              </a:rPr>
              <a:t>上运行</a:t>
            </a:r>
            <a:r>
              <a:rPr lang="en-US" altLang="zh-CN" sz="2400" dirty="0" smtClean="0">
                <a:ea typeface="DengXian" panose="02010600030101010101" charset="-122"/>
                <a:sym typeface="Symbol" panose="05050102010706020507" pitchFamily="18" charset="2"/>
              </a:rPr>
              <a:t>M.</a:t>
            </a:r>
            <a:endParaRPr lang="en-US" altLang="zh-CN" sz="2400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lvl="1" eaLnBrk="1" hangingPunct="1">
              <a:buNone/>
            </a:pPr>
            <a:r>
              <a:rPr lang="en-US" altLang="zh-CN" sz="2400" dirty="0" smtClean="0">
                <a:ea typeface="DengXian" panose="02010600030101010101" charset="-122"/>
                <a:sym typeface="Symbol" panose="05050102010706020507" pitchFamily="18" charset="2"/>
              </a:rPr>
              <a:t>   </a:t>
            </a:r>
            <a:r>
              <a:rPr lang="zh-CN" altLang="en-US" sz="2400" dirty="0" smtClean="0">
                <a:ea typeface="DengXian" panose="02010600030101010101" charset="-122"/>
                <a:sym typeface="Symbol" panose="05050102010706020507" pitchFamily="18" charset="2"/>
              </a:rPr>
              <a:t>若</a:t>
            </a:r>
            <a:r>
              <a:rPr lang="en-US" altLang="zh-CN" sz="2400" dirty="0" smtClean="0">
                <a:ea typeface="DengXian" panose="02010600030101010101" charset="-122"/>
                <a:sym typeface="Symbol" panose="05050102010706020507" pitchFamily="18" charset="2"/>
              </a:rPr>
              <a:t>M</a:t>
            </a:r>
            <a:r>
              <a:rPr lang="zh-CN" altLang="en-US" sz="2400" dirty="0" smtClean="0">
                <a:ea typeface="DengXian" panose="02010600030101010101" charset="-122"/>
                <a:sym typeface="Symbol" panose="05050102010706020507" pitchFamily="18" charset="2"/>
              </a:rPr>
              <a:t>接受</a:t>
            </a:r>
            <a:r>
              <a:rPr lang="en-US" altLang="zh-CN" sz="2400" dirty="0" smtClean="0">
                <a:ea typeface="DengXian" panose="02010600030101010101" charset="-122"/>
                <a:sym typeface="Symbol" panose="05050102010706020507" pitchFamily="18" charset="2"/>
              </a:rPr>
              <a:t>w,</a:t>
            </a:r>
            <a:r>
              <a:rPr lang="zh-CN" altLang="en-US" sz="2400" dirty="0" smtClean="0">
                <a:ea typeface="DengXian" panose="02010600030101010101" charset="-122"/>
                <a:sym typeface="Symbol" panose="05050102010706020507" pitchFamily="18" charset="2"/>
              </a:rPr>
              <a:t>则接受.</a:t>
            </a:r>
            <a:r>
              <a:rPr lang="zh-CN" altLang="en-US" dirty="0" smtClean="0">
                <a:ea typeface="DengXian" panose="02010600030101010101" charset="-122"/>
                <a:sym typeface="Symbol" panose="05050102010706020507" pitchFamily="18" charset="2"/>
              </a:rPr>
              <a:t>” </a:t>
            </a:r>
            <a:endParaRPr lang="zh-CN" altLang="en-US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800" dirty="0" smtClean="0">
                <a:ea typeface="DengXian" panose="02010600030101010101" charset="-122"/>
                <a:sym typeface="Symbol" panose="05050102010706020507" pitchFamily="18" charset="2"/>
              </a:rPr>
              <a:t>   2) 在输入</a:t>
            </a:r>
            <a:r>
              <a:rPr lang="zh-CN" altLang="en-US" sz="2800" dirty="0" smtClean="0">
                <a:ea typeface="DengXian" panose="02010600030101010101" charset="-122"/>
              </a:rPr>
              <a:t>&lt;</a:t>
            </a:r>
            <a:r>
              <a:rPr lang="en-US" altLang="zh-CN" sz="2800" dirty="0" smtClean="0">
                <a:ea typeface="DengXian" panose="02010600030101010101" charset="-122"/>
              </a:rPr>
              <a:t>M</a:t>
            </a:r>
            <a:r>
              <a:rPr lang="en-US" altLang="zh-CN" sz="2800" baseline="-25000" dirty="0" smtClean="0">
                <a:ea typeface="DengXian" panose="02010600030101010101" charset="-122"/>
              </a:rPr>
              <a:t>2</a:t>
            </a:r>
            <a:r>
              <a:rPr lang="en-US" altLang="zh-CN" sz="2800" dirty="0" smtClean="0">
                <a:ea typeface="DengXian" panose="02010600030101010101" charset="-122"/>
              </a:rPr>
              <a:t>&gt;</a:t>
            </a:r>
            <a:r>
              <a:rPr lang="zh-CN" altLang="en-US" sz="2800" dirty="0" smtClean="0">
                <a:ea typeface="DengXian" panose="02010600030101010101" charset="-122"/>
                <a:sym typeface="Symbol" panose="05050102010706020507" pitchFamily="18" charset="2"/>
              </a:rPr>
              <a:t>上运行</a:t>
            </a:r>
            <a:r>
              <a:rPr lang="en-US" altLang="zh-CN" sz="2800" dirty="0" smtClean="0">
                <a:ea typeface="DengXian" panose="02010600030101010101" charset="-122"/>
                <a:sym typeface="Symbol" panose="05050102010706020507" pitchFamily="18" charset="2"/>
              </a:rPr>
              <a:t>R.</a:t>
            </a:r>
            <a:endParaRPr lang="en-US" altLang="zh-CN" sz="2800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800" dirty="0" smtClean="0">
                <a:ea typeface="DengXian" panose="02010600030101010101" charset="-122"/>
              </a:rPr>
              <a:t>   3) 如果</a:t>
            </a:r>
            <a:r>
              <a:rPr lang="en-US" altLang="zh-CN" sz="2800" dirty="0" smtClean="0">
                <a:ea typeface="DengXian" panose="02010600030101010101" charset="-122"/>
              </a:rPr>
              <a:t>R</a:t>
            </a:r>
            <a:r>
              <a:rPr lang="zh-CN" altLang="en-US" sz="2800" dirty="0" smtClean="0">
                <a:ea typeface="DengXian" panose="02010600030101010101" charset="-122"/>
              </a:rPr>
              <a:t>接受,则接受; </a:t>
            </a:r>
            <a:endParaRPr lang="en-US" altLang="zh-CN" sz="2800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en-US" altLang="zh-CN" sz="2800" dirty="0" smtClean="0">
                <a:ea typeface="DengXian" panose="02010600030101010101" charset="-122"/>
              </a:rPr>
              <a:t>        </a:t>
            </a:r>
            <a:r>
              <a:rPr lang="zh-CN" altLang="en-US" sz="2800" dirty="0" smtClean="0">
                <a:ea typeface="DengXian" panose="02010600030101010101" charset="-122"/>
              </a:rPr>
              <a:t>如果</a:t>
            </a:r>
            <a:r>
              <a:rPr lang="en-US" altLang="zh-CN" sz="2800" dirty="0" smtClean="0">
                <a:ea typeface="DengXian" panose="02010600030101010101" charset="-122"/>
              </a:rPr>
              <a:t>R</a:t>
            </a:r>
            <a:r>
              <a:rPr lang="zh-CN" altLang="en-US" sz="2800" dirty="0" smtClean="0">
                <a:ea typeface="DengXian" panose="02010600030101010101" charset="-122"/>
              </a:rPr>
              <a:t>拒绝,则拒绝. ”   # </a:t>
            </a:r>
            <a:endParaRPr lang="en-US" altLang="zh-CN" sz="2800" dirty="0" smtClean="0">
              <a:ea typeface="DengXian" panose="0201060003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4" name="Rectangle 2"/>
          <p:cNvSpPr>
            <a:spLocks noGrp="1" noChangeArrowheads="1"/>
          </p:cNvSpPr>
          <p:nvPr/>
        </p:nvSpPr>
        <p:spPr>
          <a:xfrm>
            <a:off x="914400" y="0"/>
            <a:ext cx="103632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dirty="0" smtClean="0">
                <a:ea typeface="DengXian" panose="02010600030101010101" charset="-122"/>
              </a:rPr>
              <a:t>定理</a:t>
            </a:r>
            <a:r>
              <a:rPr lang="en-US" altLang="zh-CN" dirty="0" smtClean="0">
                <a:ea typeface="DengXian" panose="02010600030101010101" charset="-122"/>
              </a:rPr>
              <a:t>5</a:t>
            </a:r>
            <a:r>
              <a:rPr lang="zh-CN" altLang="en-US" dirty="0" smtClean="0">
                <a:ea typeface="DengXian" panose="02010600030101010101" charset="-122"/>
              </a:rPr>
              <a:t>.3证明图示</a:t>
            </a:r>
            <a:endParaRPr lang="zh-CN" altLang="en-US" dirty="0" smtClean="0">
              <a:ea typeface="DengXian" panose="02010600030101010101" charset="-122"/>
            </a:endParaRPr>
          </a:p>
        </p:txBody>
      </p:sp>
      <p:sp>
        <p:nvSpPr>
          <p:cNvPr id="20485" name="Rectangle 3"/>
          <p:cNvSpPr>
            <a:spLocks noGrp="1" noChangeArrowheads="1"/>
          </p:cNvSpPr>
          <p:nvPr/>
        </p:nvSpPr>
        <p:spPr>
          <a:xfrm>
            <a:off x="1981200" y="1600201"/>
            <a:ext cx="8229600" cy="134143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folHlink"/>
                </a:solidFill>
                <a:ea typeface="DengXian" panose="02010600030101010101" charset="-122"/>
              </a:rPr>
              <a:t>证明</a:t>
            </a:r>
            <a:r>
              <a:rPr lang="zh-CN" altLang="en-US" dirty="0" smtClean="0">
                <a:ea typeface="DengXian" panose="02010600030101010101" charset="-122"/>
              </a:rPr>
              <a:t>: </a:t>
            </a:r>
            <a:endParaRPr lang="en-US" altLang="zh-CN" dirty="0" smtClean="0">
              <a:ea typeface="DengXian" panose="02010600030101010101" charset="-122"/>
            </a:endParaRPr>
          </a:p>
        </p:txBody>
      </p:sp>
      <p:graphicFrame>
        <p:nvGraphicFramePr>
          <p:cNvPr id="20503" name="Object 26"/>
          <p:cNvGraphicFramePr>
            <a:graphicFrameLocks noChangeAspect="1"/>
          </p:cNvGraphicFramePr>
          <p:nvPr/>
        </p:nvGraphicFramePr>
        <p:xfrm>
          <a:off x="3029585" y="2094230"/>
          <a:ext cx="767143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38" name="Equation" r:id="rId1" imgW="2273300" imgH="482600" progId="Equation.3">
                  <p:embed/>
                </p:oleObj>
              </mc:Choice>
              <mc:Fallback>
                <p:oleObj name="Equation" r:id="rId1" imgW="2273300" imgH="482600" progId="Equation.3">
                  <p:embed/>
                  <p:pic>
                    <p:nvPicPr>
                      <p:cNvPr id="0" name="图片 347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9585" y="2094230"/>
                        <a:ext cx="7671435" cy="120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组合 23"/>
          <p:cNvGrpSpPr/>
          <p:nvPr/>
        </p:nvGrpSpPr>
        <p:grpSpPr>
          <a:xfrm>
            <a:off x="1919536" y="3429000"/>
            <a:ext cx="5029200" cy="2819400"/>
            <a:chOff x="2133600" y="3429000"/>
            <a:chExt cx="5029200" cy="2819400"/>
          </a:xfrm>
        </p:grpSpPr>
        <p:sp>
          <p:nvSpPr>
            <p:cNvPr id="20486" name="Rectangle 5"/>
            <p:cNvSpPr>
              <a:spLocks noChangeArrowheads="1"/>
            </p:cNvSpPr>
            <p:nvPr/>
          </p:nvSpPr>
          <p:spPr bwMode="auto">
            <a:xfrm>
              <a:off x="2971800" y="3886200"/>
              <a:ext cx="3200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DengXian" panose="02010600030101010101" charset="-122"/>
              </a:endParaRPr>
            </a:p>
          </p:txBody>
        </p:sp>
        <p:sp>
          <p:nvSpPr>
            <p:cNvPr id="20487" name="Line 6"/>
            <p:cNvSpPr>
              <a:spLocks noChangeShapeType="1"/>
            </p:cNvSpPr>
            <p:nvPr/>
          </p:nvSpPr>
          <p:spPr bwMode="auto">
            <a:xfrm>
              <a:off x="2133600" y="5029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8" name="Text Box 7"/>
            <p:cNvSpPr txBox="1">
              <a:spLocks noChangeArrowheads="1"/>
            </p:cNvSpPr>
            <p:nvPr/>
          </p:nvSpPr>
          <p:spPr bwMode="auto">
            <a:xfrm>
              <a:off x="2438400" y="4572000"/>
              <a:ext cx="4572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anose="020B0606020202030204" pitchFamily="34" charset="0"/>
                  <a:ea typeface="DengXian" panose="02010600030101010101" charset="-122"/>
                </a:rPr>
                <a:t>x</a:t>
              </a:r>
              <a:endParaRPr lang="en-US" altLang="zh-CN" sz="2400" b="1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20489" name="Text Box 8"/>
            <p:cNvSpPr txBox="1">
              <a:spLocks noChangeArrowheads="1"/>
            </p:cNvSpPr>
            <p:nvPr/>
          </p:nvSpPr>
          <p:spPr bwMode="auto">
            <a:xfrm>
              <a:off x="3200400" y="3429000"/>
              <a:ext cx="6096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anose="020B0606020202030204" pitchFamily="34" charset="0"/>
                  <a:ea typeface="DengXian" panose="02010600030101010101" charset="-122"/>
                </a:rPr>
                <a:t>M</a:t>
              </a:r>
              <a:r>
                <a:rPr lang="en-US" altLang="zh-CN" sz="2400" b="1" baseline="-25000">
                  <a:latin typeface="Arial Narrow" panose="020B0606020202030204" pitchFamily="34" charset="0"/>
                  <a:ea typeface="DengXian" panose="02010600030101010101" charset="-122"/>
                </a:rPr>
                <a:t>2</a:t>
              </a:r>
              <a:endParaRPr lang="en-US" altLang="zh-CN" sz="2400" b="1" baseline="-25000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20490" name="Line 9"/>
            <p:cNvSpPr>
              <a:spLocks noChangeShapeType="1"/>
            </p:cNvSpPr>
            <p:nvPr/>
          </p:nvSpPr>
          <p:spPr bwMode="auto">
            <a:xfrm flipV="1">
              <a:off x="3048000" y="4648200"/>
              <a:ext cx="990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1" name="Line 11"/>
            <p:cNvSpPr>
              <a:spLocks noChangeShapeType="1"/>
            </p:cNvSpPr>
            <p:nvPr/>
          </p:nvSpPr>
          <p:spPr bwMode="auto">
            <a:xfrm>
              <a:off x="4038600" y="4648200"/>
              <a:ext cx="2057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2" name="Line 12"/>
            <p:cNvSpPr>
              <a:spLocks noChangeShapeType="1"/>
            </p:cNvSpPr>
            <p:nvPr/>
          </p:nvSpPr>
          <p:spPr bwMode="auto">
            <a:xfrm>
              <a:off x="6248400" y="4648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3" name="Line 14"/>
            <p:cNvSpPr>
              <a:spLocks noChangeShapeType="1"/>
            </p:cNvSpPr>
            <p:nvPr/>
          </p:nvSpPr>
          <p:spPr bwMode="auto">
            <a:xfrm>
              <a:off x="3048000" y="5029200"/>
              <a:ext cx="914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4" name="Line 15"/>
            <p:cNvSpPr>
              <a:spLocks noChangeShapeType="1"/>
            </p:cNvSpPr>
            <p:nvPr/>
          </p:nvSpPr>
          <p:spPr bwMode="auto">
            <a:xfrm>
              <a:off x="3962400" y="54102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5" name="Text Box 16"/>
            <p:cNvSpPr txBox="1">
              <a:spLocks noChangeArrowheads="1"/>
            </p:cNvSpPr>
            <p:nvPr/>
          </p:nvSpPr>
          <p:spPr bwMode="auto">
            <a:xfrm>
              <a:off x="4114800" y="4953000"/>
              <a:ext cx="4572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DengXian" panose="02010600030101010101" charset="-122"/>
                </a:rPr>
                <a:t>w</a:t>
              </a:r>
              <a:endParaRPr lang="en-US" altLang="zh-CN" sz="2400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20496" name="Rectangle 17"/>
            <p:cNvSpPr>
              <a:spLocks noChangeArrowheads="1"/>
            </p:cNvSpPr>
            <p:nvPr/>
          </p:nvSpPr>
          <p:spPr bwMode="auto">
            <a:xfrm>
              <a:off x="4648200" y="5029200"/>
              <a:ext cx="6858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DengXian" panose="02010600030101010101" charset="-122"/>
              </a:endParaRPr>
            </a:p>
          </p:txBody>
        </p:sp>
        <p:sp>
          <p:nvSpPr>
            <p:cNvPr id="20497" name="Text Box 18"/>
            <p:cNvSpPr txBox="1">
              <a:spLocks noChangeArrowheads="1"/>
            </p:cNvSpPr>
            <p:nvPr/>
          </p:nvSpPr>
          <p:spPr bwMode="auto">
            <a:xfrm>
              <a:off x="4800600" y="5181600"/>
              <a:ext cx="4572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anose="020B0606020202030204" pitchFamily="34" charset="0"/>
                  <a:ea typeface="DengXian" panose="02010600030101010101" charset="-122"/>
                </a:rPr>
                <a:t>M</a:t>
              </a:r>
              <a:endParaRPr lang="en-US" altLang="zh-CN" sz="2400" b="1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20498" name="Line 19"/>
            <p:cNvSpPr>
              <a:spLocks noChangeShapeType="1"/>
            </p:cNvSpPr>
            <p:nvPr/>
          </p:nvSpPr>
          <p:spPr bwMode="auto">
            <a:xfrm flipV="1">
              <a:off x="5334000" y="4724400"/>
              <a:ext cx="762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9" name="Text Box 21"/>
            <p:cNvSpPr txBox="1">
              <a:spLocks noChangeArrowheads="1"/>
            </p:cNvSpPr>
            <p:nvPr/>
          </p:nvSpPr>
          <p:spPr bwMode="auto">
            <a:xfrm>
              <a:off x="5410200" y="5029200"/>
              <a:ext cx="9144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anose="020B0606020202030204" pitchFamily="34" charset="0"/>
                  <a:ea typeface="DengXian" panose="02010600030101010101" charset="-122"/>
                </a:rPr>
                <a:t>接受</a:t>
              </a:r>
              <a:endParaRPr lang="zh-CN" altLang="en-US" sz="2400" b="1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20500" name="Text Box 23"/>
            <p:cNvSpPr txBox="1">
              <a:spLocks noChangeArrowheads="1"/>
            </p:cNvSpPr>
            <p:nvPr/>
          </p:nvSpPr>
          <p:spPr bwMode="auto">
            <a:xfrm>
              <a:off x="6248400" y="4191000"/>
              <a:ext cx="9144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anose="020B0606020202030204" pitchFamily="34" charset="0"/>
                  <a:ea typeface="DengXian" panose="02010600030101010101" charset="-122"/>
                </a:rPr>
                <a:t>接受</a:t>
              </a:r>
              <a:endParaRPr lang="zh-CN" altLang="en-US" sz="2400" b="1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20501" name="Text Box 24"/>
            <p:cNvSpPr txBox="1">
              <a:spLocks noChangeArrowheads="1"/>
            </p:cNvSpPr>
            <p:nvPr/>
          </p:nvSpPr>
          <p:spPr bwMode="auto">
            <a:xfrm>
              <a:off x="2971800" y="5181600"/>
              <a:ext cx="9906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DengXian" panose="02010600030101010101" charset="-122"/>
                </a:rPr>
                <a:t>x</a:t>
              </a:r>
              <a:r>
                <a:rPr lang="en-US" altLang="zh-CN" sz="2400">
                  <a:latin typeface="Arial Narrow" panose="020B0606020202030204" pitchFamily="34" charset="0"/>
                  <a:ea typeface="DengXian" panose="02010600030101010101" charset="-122"/>
                  <a:sym typeface="Symbol" panose="05050102010706020507" pitchFamily="18" charset="2"/>
                </a:rPr>
                <a:t>0</a:t>
              </a:r>
              <a:r>
                <a:rPr lang="en-US" altLang="zh-CN" sz="2400" baseline="30000">
                  <a:latin typeface="Arial Narrow" panose="020B0606020202030204" pitchFamily="34" charset="0"/>
                  <a:ea typeface="DengXian" panose="02010600030101010101" charset="-122"/>
                  <a:sym typeface="Symbol" panose="05050102010706020507" pitchFamily="18" charset="2"/>
                </a:rPr>
                <a:t>n</a:t>
              </a:r>
              <a:r>
                <a:rPr lang="en-US" altLang="zh-CN" sz="2400">
                  <a:latin typeface="Arial Narrow" panose="020B0606020202030204" pitchFamily="34" charset="0"/>
                  <a:ea typeface="DengXian" panose="02010600030101010101" charset="-122"/>
                  <a:sym typeface="Symbol" panose="05050102010706020507" pitchFamily="18" charset="2"/>
                </a:rPr>
                <a:t>1</a:t>
              </a:r>
              <a:r>
                <a:rPr lang="en-US" altLang="zh-CN" sz="2400" baseline="30000">
                  <a:latin typeface="Arial Narrow" panose="020B0606020202030204" pitchFamily="34" charset="0"/>
                  <a:ea typeface="DengXian" panose="02010600030101010101" charset="-122"/>
                  <a:sym typeface="Symbol" panose="05050102010706020507" pitchFamily="18" charset="2"/>
                </a:rPr>
                <a:t>n</a:t>
              </a:r>
              <a:endParaRPr lang="en-US" altLang="zh-CN" sz="2400" baseline="30000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20502" name="Text Box 25"/>
            <p:cNvSpPr txBox="1">
              <a:spLocks noChangeArrowheads="1"/>
            </p:cNvSpPr>
            <p:nvPr/>
          </p:nvSpPr>
          <p:spPr bwMode="auto">
            <a:xfrm>
              <a:off x="2971800" y="4419600"/>
              <a:ext cx="9906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DengXian" panose="02010600030101010101" charset="-122"/>
                </a:rPr>
                <a:t>x=</a:t>
              </a:r>
              <a:r>
                <a:rPr lang="en-US" altLang="zh-CN" sz="2400">
                  <a:latin typeface="Arial Narrow" panose="020B0606020202030204" pitchFamily="34" charset="0"/>
                  <a:ea typeface="DengXian" panose="02010600030101010101" charset="-122"/>
                  <a:sym typeface="Symbol" panose="05050102010706020507" pitchFamily="18" charset="2"/>
                </a:rPr>
                <a:t>0</a:t>
              </a:r>
              <a:r>
                <a:rPr lang="en-US" altLang="zh-CN" sz="2400" baseline="30000">
                  <a:latin typeface="Arial Narrow" panose="020B0606020202030204" pitchFamily="34" charset="0"/>
                  <a:ea typeface="DengXian" panose="02010600030101010101" charset="-122"/>
                  <a:sym typeface="Symbol" panose="05050102010706020507" pitchFamily="18" charset="2"/>
                </a:rPr>
                <a:t>n</a:t>
              </a:r>
              <a:r>
                <a:rPr lang="en-US" altLang="zh-CN" sz="2400">
                  <a:latin typeface="Arial Narrow" panose="020B0606020202030204" pitchFamily="34" charset="0"/>
                  <a:ea typeface="DengXian" panose="02010600030101010101" charset="-122"/>
                  <a:sym typeface="Symbol" panose="05050102010706020507" pitchFamily="18" charset="2"/>
                </a:rPr>
                <a:t>1</a:t>
              </a:r>
              <a:r>
                <a:rPr lang="en-US" altLang="zh-CN" sz="2400" baseline="30000">
                  <a:latin typeface="Arial Narrow" panose="020B0606020202030204" pitchFamily="34" charset="0"/>
                  <a:ea typeface="DengXian" panose="02010600030101010101" charset="-122"/>
                  <a:sym typeface="Symbol" panose="05050102010706020507" pitchFamily="18" charset="2"/>
                </a:rPr>
                <a:t>n</a:t>
              </a:r>
              <a:endParaRPr lang="en-US" altLang="zh-CN" sz="2400" baseline="30000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8" name="Rectangle 2"/>
          <p:cNvSpPr>
            <a:spLocks noGrp="1" noChangeArrowheads="1"/>
          </p:cNvSpPr>
          <p:nvPr/>
        </p:nvSpPr>
        <p:spPr>
          <a:xfrm>
            <a:off x="1422400" y="0"/>
            <a:ext cx="103632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dirty="0" smtClean="0">
                <a:ea typeface="DengXian" panose="02010600030101010101" charset="-122"/>
              </a:rPr>
              <a:t>定理</a:t>
            </a:r>
            <a:r>
              <a:rPr lang="en-US" altLang="zh-CN" dirty="0" smtClean="0">
                <a:ea typeface="DengXian" panose="02010600030101010101" charset="-122"/>
              </a:rPr>
              <a:t>5</a:t>
            </a:r>
            <a:r>
              <a:rPr lang="zh-CN" altLang="en-US" dirty="0" smtClean="0">
                <a:ea typeface="DengXian" panose="02010600030101010101" charset="-122"/>
              </a:rPr>
              <a:t>.3证明图示</a:t>
            </a:r>
            <a:endParaRPr lang="zh-CN" altLang="en-US" dirty="0" smtClean="0">
              <a:ea typeface="DengXian" panose="02010600030101010101" charset="-122"/>
            </a:endParaRPr>
          </a:p>
        </p:txBody>
      </p:sp>
      <p:sp>
        <p:nvSpPr>
          <p:cNvPr id="21509" name="Rectangle 3"/>
          <p:cNvSpPr>
            <a:spLocks noGrp="1" noChangeArrowheads="1"/>
          </p:cNvSpPr>
          <p:nvPr/>
        </p:nvSpPr>
        <p:spPr>
          <a:xfrm>
            <a:off x="1981200" y="1600201"/>
            <a:ext cx="8229600" cy="2011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None/>
            </a:pPr>
            <a:r>
              <a:rPr lang="zh-CN" altLang="en-US" sz="2800" dirty="0" smtClean="0">
                <a:solidFill>
                  <a:schemeClr val="folHlink"/>
                </a:solidFill>
                <a:ea typeface="DengXian" panose="02010600030101010101" charset="-122"/>
              </a:rPr>
              <a:t>证明</a:t>
            </a:r>
            <a:r>
              <a:rPr lang="zh-CN" altLang="en-US" sz="2800" dirty="0" smtClean="0">
                <a:ea typeface="DengXian" panose="02010600030101010101" charset="-122"/>
              </a:rPr>
              <a:t>: 假设</a:t>
            </a:r>
            <a:r>
              <a:rPr lang="en-US" altLang="zh-CN" sz="2800" dirty="0" smtClean="0">
                <a:ea typeface="DengXian" panose="02010600030101010101" charset="-122"/>
              </a:rPr>
              <a:t>TM R</a:t>
            </a:r>
            <a:r>
              <a:rPr lang="zh-CN" altLang="en-US" sz="2800" dirty="0" smtClean="0">
                <a:ea typeface="DengXian" panose="02010600030101010101" charset="-122"/>
              </a:rPr>
              <a:t>判定</a:t>
            </a:r>
            <a:r>
              <a:rPr lang="en-US" altLang="zh-CN" sz="2800" dirty="0" smtClean="0">
                <a:ea typeface="DengXian" panose="02010600030101010101" charset="-122"/>
              </a:rPr>
              <a:t>REGULAR</a:t>
            </a:r>
            <a:r>
              <a:rPr lang="en-US" altLang="zh-CN" sz="2800" baseline="-25000" dirty="0" smtClean="0">
                <a:ea typeface="DengXian" panose="02010600030101010101" charset="-122"/>
              </a:rPr>
              <a:t>TM</a:t>
            </a:r>
            <a:r>
              <a:rPr lang="zh-CN" altLang="en-US" sz="2800" dirty="0" smtClean="0">
                <a:ea typeface="DengXian" panose="02010600030101010101" charset="-122"/>
              </a:rPr>
              <a:t>, </a:t>
            </a:r>
            <a:endParaRPr lang="en-US" altLang="zh-CN" sz="2800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zh-CN" altLang="en-US" sz="2800" dirty="0" smtClean="0">
                <a:ea typeface="DengXian" panose="02010600030101010101" charset="-122"/>
              </a:rPr>
              <a:t>下面构造</a:t>
            </a:r>
            <a:r>
              <a:rPr lang="en-US" altLang="zh-CN" sz="2800" dirty="0" smtClean="0">
                <a:ea typeface="DengXian" panose="02010600030101010101" charset="-122"/>
              </a:rPr>
              <a:t>TM S</a:t>
            </a:r>
            <a:r>
              <a:rPr lang="zh-CN" altLang="en-US" sz="2800" dirty="0" smtClean="0">
                <a:ea typeface="DengXian" panose="02010600030101010101" charset="-122"/>
              </a:rPr>
              <a:t>判定</a:t>
            </a:r>
            <a:r>
              <a:rPr lang="en-US" altLang="zh-CN" sz="2800" dirty="0" smtClean="0">
                <a:ea typeface="DengXian" panose="02010600030101010101" charset="-122"/>
              </a:rPr>
              <a:t>A</a:t>
            </a:r>
            <a:r>
              <a:rPr lang="en-US" altLang="zh-CN" sz="2800" baseline="-25000" dirty="0" smtClean="0">
                <a:ea typeface="DengXian" panose="02010600030101010101" charset="-122"/>
              </a:rPr>
              <a:t>TM</a:t>
            </a:r>
            <a:r>
              <a:rPr lang="en-US" altLang="zh-CN" sz="2800" dirty="0" smtClean="0">
                <a:ea typeface="DengXian" panose="02010600030101010101" charset="-122"/>
              </a:rPr>
              <a:t>.</a:t>
            </a:r>
            <a:endParaRPr lang="en-US" altLang="zh-CN" sz="2800" dirty="0" smtClean="0">
              <a:ea typeface="DengXian" panose="02010600030101010101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135560" y="2852936"/>
            <a:ext cx="4800600" cy="2667000"/>
            <a:chOff x="2438400" y="3429000"/>
            <a:chExt cx="4800600" cy="2667000"/>
          </a:xfrm>
        </p:grpSpPr>
        <p:sp>
          <p:nvSpPr>
            <p:cNvPr id="21510" name="Rectangle 4"/>
            <p:cNvSpPr>
              <a:spLocks noChangeArrowheads="1"/>
            </p:cNvSpPr>
            <p:nvPr/>
          </p:nvSpPr>
          <p:spPr bwMode="auto">
            <a:xfrm>
              <a:off x="3429000" y="3886200"/>
              <a:ext cx="2743200" cy="2209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DengXian" panose="02010600030101010101" charset="-122"/>
              </a:endParaRPr>
            </a:p>
          </p:txBody>
        </p:sp>
        <p:sp>
          <p:nvSpPr>
            <p:cNvPr id="21511" name="Line 5"/>
            <p:cNvSpPr>
              <a:spLocks noChangeShapeType="1"/>
            </p:cNvSpPr>
            <p:nvPr/>
          </p:nvSpPr>
          <p:spPr bwMode="auto">
            <a:xfrm>
              <a:off x="2590800" y="5029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2" name="Text Box 6"/>
            <p:cNvSpPr txBox="1">
              <a:spLocks noChangeArrowheads="1"/>
            </p:cNvSpPr>
            <p:nvPr/>
          </p:nvSpPr>
          <p:spPr bwMode="auto">
            <a:xfrm>
              <a:off x="2438400" y="4572000"/>
              <a:ext cx="9906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anose="020B0606020202030204" pitchFamily="34" charset="0"/>
                  <a:ea typeface="DengXian" panose="02010600030101010101" charset="-122"/>
                </a:rPr>
                <a:t>&lt;</a:t>
              </a:r>
              <a:r>
                <a:rPr lang="en-US" altLang="zh-CN" sz="2400" b="1">
                  <a:latin typeface="Arial Narrow" panose="020B0606020202030204" pitchFamily="34" charset="0"/>
                  <a:ea typeface="DengXian" panose="02010600030101010101" charset="-122"/>
                </a:rPr>
                <a:t>M,w&gt;</a:t>
              </a:r>
              <a:endParaRPr lang="en-US" altLang="zh-CN" sz="2400" b="1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21513" name="Text Box 7"/>
            <p:cNvSpPr txBox="1">
              <a:spLocks noChangeArrowheads="1"/>
            </p:cNvSpPr>
            <p:nvPr/>
          </p:nvSpPr>
          <p:spPr bwMode="auto">
            <a:xfrm>
              <a:off x="3657600" y="3429000"/>
              <a:ext cx="4572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anose="020B0606020202030204" pitchFamily="34" charset="0"/>
                  <a:ea typeface="DengXian" panose="02010600030101010101" charset="-122"/>
                </a:rPr>
                <a:t>S</a:t>
              </a:r>
              <a:endParaRPr lang="en-US" altLang="zh-CN" sz="2400" b="1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21514" name="Line 8"/>
            <p:cNvSpPr>
              <a:spLocks noChangeShapeType="1"/>
            </p:cNvSpPr>
            <p:nvPr/>
          </p:nvSpPr>
          <p:spPr bwMode="auto">
            <a:xfrm>
              <a:off x="3505200" y="5029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5" name="Text Box 9"/>
            <p:cNvSpPr txBox="1">
              <a:spLocks noChangeArrowheads="1"/>
            </p:cNvSpPr>
            <p:nvPr/>
          </p:nvSpPr>
          <p:spPr bwMode="auto">
            <a:xfrm>
              <a:off x="3505200" y="4572000"/>
              <a:ext cx="9906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anose="020B0606020202030204" pitchFamily="34" charset="0"/>
                  <a:ea typeface="DengXian" panose="02010600030101010101" charset="-122"/>
                </a:rPr>
                <a:t>&lt;</a:t>
              </a:r>
              <a:r>
                <a:rPr lang="en-US" altLang="zh-CN" sz="2400" b="1">
                  <a:latin typeface="Arial Narrow" panose="020B0606020202030204" pitchFamily="34" charset="0"/>
                  <a:ea typeface="DengXian" panose="02010600030101010101" charset="-122"/>
                </a:rPr>
                <a:t>M</a:t>
              </a:r>
              <a:r>
                <a:rPr lang="en-US" altLang="zh-CN" sz="2400" b="1" baseline="-25000">
                  <a:latin typeface="Arial Narrow" panose="020B0606020202030204" pitchFamily="34" charset="0"/>
                  <a:ea typeface="DengXian" panose="02010600030101010101" charset="-122"/>
                </a:rPr>
                <a:t>2</a:t>
              </a:r>
              <a:r>
                <a:rPr lang="en-US" altLang="zh-CN" sz="2400" b="1">
                  <a:latin typeface="Arial Narrow" panose="020B0606020202030204" pitchFamily="34" charset="0"/>
                  <a:ea typeface="DengXian" panose="02010600030101010101" charset="-122"/>
                </a:rPr>
                <a:t>&gt;</a:t>
              </a:r>
              <a:endParaRPr lang="en-US" altLang="zh-CN" sz="2400" b="1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21516" name="Rectangle 10"/>
            <p:cNvSpPr>
              <a:spLocks noChangeArrowheads="1"/>
            </p:cNvSpPr>
            <p:nvPr/>
          </p:nvSpPr>
          <p:spPr bwMode="auto">
            <a:xfrm>
              <a:off x="4343400" y="4343400"/>
              <a:ext cx="99060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DengXian" panose="02010600030101010101" charset="-122"/>
              </a:endParaRPr>
            </a:p>
          </p:txBody>
        </p:sp>
        <p:sp>
          <p:nvSpPr>
            <p:cNvPr id="21517" name="Text Box 11"/>
            <p:cNvSpPr txBox="1">
              <a:spLocks noChangeArrowheads="1"/>
            </p:cNvSpPr>
            <p:nvPr/>
          </p:nvSpPr>
          <p:spPr bwMode="auto">
            <a:xfrm>
              <a:off x="4648200" y="4724400"/>
              <a:ext cx="4572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anose="020B0606020202030204" pitchFamily="34" charset="0"/>
                  <a:ea typeface="DengXian" panose="02010600030101010101" charset="-122"/>
                </a:rPr>
                <a:t>R</a:t>
              </a:r>
              <a:endParaRPr lang="en-US" altLang="zh-CN" sz="2400" b="1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21518" name="Line 12"/>
            <p:cNvSpPr>
              <a:spLocks noChangeShapeType="1"/>
            </p:cNvSpPr>
            <p:nvPr/>
          </p:nvSpPr>
          <p:spPr bwMode="auto">
            <a:xfrm>
              <a:off x="5334000" y="4648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9" name="Text Box 13"/>
            <p:cNvSpPr txBox="1">
              <a:spLocks noChangeArrowheads="1"/>
            </p:cNvSpPr>
            <p:nvPr/>
          </p:nvSpPr>
          <p:spPr bwMode="auto">
            <a:xfrm>
              <a:off x="5334000" y="4953000"/>
              <a:ext cx="9144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anose="020B0606020202030204" pitchFamily="34" charset="0"/>
                  <a:ea typeface="DengXian" panose="02010600030101010101" charset="-122"/>
                </a:rPr>
                <a:t>拒绝</a:t>
              </a:r>
              <a:endParaRPr lang="zh-CN" altLang="en-US" sz="2400" b="1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21520" name="Line 14"/>
            <p:cNvSpPr>
              <a:spLocks noChangeShapeType="1"/>
            </p:cNvSpPr>
            <p:nvPr/>
          </p:nvSpPr>
          <p:spPr bwMode="auto">
            <a:xfrm>
              <a:off x="6248400" y="4648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1" name="Text Box 15"/>
            <p:cNvSpPr txBox="1">
              <a:spLocks noChangeArrowheads="1"/>
            </p:cNvSpPr>
            <p:nvPr/>
          </p:nvSpPr>
          <p:spPr bwMode="auto">
            <a:xfrm>
              <a:off x="6248400" y="5334000"/>
              <a:ext cx="9906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anose="020B0606020202030204" pitchFamily="34" charset="0"/>
                  <a:ea typeface="DengXian" panose="02010600030101010101" charset="-122"/>
                </a:rPr>
                <a:t>拒绝</a:t>
              </a:r>
              <a:endParaRPr lang="zh-CN" altLang="en-US" sz="2400" b="1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21522" name="Line 16"/>
            <p:cNvSpPr>
              <a:spLocks noChangeShapeType="1"/>
            </p:cNvSpPr>
            <p:nvPr/>
          </p:nvSpPr>
          <p:spPr bwMode="auto">
            <a:xfrm>
              <a:off x="5334000" y="5410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3" name="Text Box 17"/>
            <p:cNvSpPr txBox="1">
              <a:spLocks noChangeArrowheads="1"/>
            </p:cNvSpPr>
            <p:nvPr/>
          </p:nvSpPr>
          <p:spPr bwMode="auto">
            <a:xfrm>
              <a:off x="5334000" y="4191000"/>
              <a:ext cx="9144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anose="020B0606020202030204" pitchFamily="34" charset="0"/>
                  <a:ea typeface="DengXian" panose="02010600030101010101" charset="-122"/>
                </a:rPr>
                <a:t>接受</a:t>
              </a:r>
              <a:endParaRPr lang="zh-CN" altLang="en-US" sz="2400" b="1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21524" name="Line 18"/>
            <p:cNvSpPr>
              <a:spLocks noChangeShapeType="1"/>
            </p:cNvSpPr>
            <p:nvPr/>
          </p:nvSpPr>
          <p:spPr bwMode="auto">
            <a:xfrm>
              <a:off x="6248400" y="5410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5" name="Text Box 19"/>
            <p:cNvSpPr txBox="1">
              <a:spLocks noChangeArrowheads="1"/>
            </p:cNvSpPr>
            <p:nvPr/>
          </p:nvSpPr>
          <p:spPr bwMode="auto">
            <a:xfrm>
              <a:off x="6248400" y="4191000"/>
              <a:ext cx="9144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anose="020B0606020202030204" pitchFamily="34" charset="0"/>
                  <a:ea typeface="DengXian" panose="02010600030101010101" charset="-122"/>
                </a:rPr>
                <a:t>接受</a:t>
              </a:r>
              <a:endParaRPr lang="zh-CN" altLang="en-US" sz="2400" b="1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2" name="Rectangle 2"/>
          <p:cNvSpPr>
            <a:spLocks noGrp="1" noChangeArrowheads="1"/>
          </p:cNvSpPr>
          <p:nvPr/>
        </p:nvSpPr>
        <p:spPr>
          <a:xfrm>
            <a:off x="1214120" y="744855"/>
            <a:ext cx="103632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mtClean="0">
                <a:ea typeface="DengXian" panose="02010600030101010101" charset="-122"/>
              </a:rPr>
              <a:t>图灵机的等价性问题</a:t>
            </a:r>
            <a:r>
              <a:rPr lang="zh-CN" altLang="en-US" smtClean="0">
                <a:ea typeface="DengXian" panose="02010600030101010101" charset="-122"/>
                <a:sym typeface="+mn-ea"/>
              </a:rPr>
              <a:t>（定理</a:t>
            </a:r>
            <a:r>
              <a:rPr lang="en-US" altLang="zh-CN" smtClean="0">
                <a:ea typeface="DengXian" panose="02010600030101010101" charset="-122"/>
                <a:sym typeface="+mn-ea"/>
              </a:rPr>
              <a:t>5.4</a:t>
            </a:r>
            <a:r>
              <a:rPr lang="zh-CN" altLang="en-US" smtClean="0">
                <a:ea typeface="DengXian" panose="02010600030101010101" charset="-122"/>
                <a:sym typeface="+mn-ea"/>
              </a:rPr>
              <a:t>，</a:t>
            </a:r>
            <a:r>
              <a:rPr lang="en-US" altLang="zh-CN" dirty="0" smtClean="0">
                <a:ea typeface="DengXian" panose="02010600030101010101" charset="-122"/>
                <a:sym typeface="+mn-ea"/>
              </a:rPr>
              <a:t>P139</a:t>
            </a:r>
            <a:r>
              <a:rPr lang="zh-CN" altLang="en-US" smtClean="0">
                <a:ea typeface="DengXian" panose="02010600030101010101" charset="-122"/>
                <a:sym typeface="+mn-ea"/>
              </a:rPr>
              <a:t>）</a:t>
            </a:r>
            <a:endParaRPr lang="zh-CN" altLang="en-US" smtClean="0">
              <a:ea typeface="DengXian" panose="02010600030101010101" charset="-122"/>
            </a:endParaRPr>
          </a:p>
          <a:p>
            <a:pPr eaLnBrk="1" hangingPunct="1"/>
            <a:endParaRPr lang="zh-CN" altLang="en-US" smtClean="0">
              <a:ea typeface="DengXian" panose="02010600030101010101" charset="-122"/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/>
        </p:nvSpPr>
        <p:spPr>
          <a:xfrm>
            <a:off x="1919536" y="1676400"/>
            <a:ext cx="7772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None/>
            </a:pPr>
            <a:r>
              <a:rPr lang="zh-CN" altLang="en-US" dirty="0" smtClean="0">
                <a:ea typeface="DengXian" panose="02010600030101010101" charset="-122"/>
              </a:rPr>
              <a:t>图灵机的等价性问题</a:t>
            </a:r>
            <a:endParaRPr lang="zh-CN" altLang="en-US" dirty="0" smtClean="0">
              <a:ea typeface="DengXian" panose="02010600030101010101" charset="-122"/>
            </a:endParaRPr>
          </a:p>
          <a:p>
            <a:pPr lvl="1" eaLnBrk="1" hangingPunct="1">
              <a:buNone/>
            </a:pPr>
            <a:r>
              <a:rPr lang="zh-CN" altLang="en-US" dirty="0" smtClean="0">
                <a:ea typeface="DengXian" panose="02010600030101010101" charset="-122"/>
              </a:rPr>
              <a:t>检查两个给定的图灵机</a:t>
            </a:r>
            <a:endParaRPr lang="en-US" altLang="zh-CN" dirty="0" smtClean="0">
              <a:ea typeface="DengXian" panose="02010600030101010101" charset="-122"/>
            </a:endParaRPr>
          </a:p>
          <a:p>
            <a:pPr lvl="1" eaLnBrk="1" hangingPunct="1">
              <a:buNone/>
            </a:pPr>
            <a:r>
              <a:rPr lang="zh-CN" altLang="en-US" dirty="0" smtClean="0">
                <a:ea typeface="DengXian" panose="02010600030101010101" charset="-122"/>
              </a:rPr>
              <a:t>    是否识别相同的语言</a:t>
            </a:r>
            <a:endParaRPr lang="zh-CN" altLang="en-US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endParaRPr lang="en-US" altLang="zh-CN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zh-CN" altLang="en-US" dirty="0" smtClean="0">
                <a:ea typeface="DengXian" panose="02010600030101010101" charset="-122"/>
              </a:rPr>
              <a:t>语言</a:t>
            </a:r>
            <a:endParaRPr lang="zh-CN" altLang="en-US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en-US" altLang="zh-CN" sz="2400" dirty="0" smtClean="0">
                <a:solidFill>
                  <a:schemeClr val="folHlink"/>
                </a:solidFill>
                <a:ea typeface="DengXian" panose="02010600030101010101" charset="-122"/>
              </a:rPr>
              <a:t>EQ</a:t>
            </a:r>
            <a:r>
              <a:rPr lang="en-US" altLang="zh-CN" sz="2400" baseline="-25000" dirty="0" smtClean="0">
                <a:solidFill>
                  <a:schemeClr val="folHlink"/>
                </a:solidFill>
                <a:ea typeface="DengXian" panose="02010600030101010101" charset="-122"/>
              </a:rPr>
              <a:t>TM</a:t>
            </a:r>
            <a:r>
              <a:rPr lang="en-US" altLang="zh-CN" sz="2400" dirty="0" smtClean="0">
                <a:ea typeface="DengXian" panose="02010600030101010101" charset="-122"/>
              </a:rPr>
              <a:t> = { &lt;M</a:t>
            </a:r>
            <a:r>
              <a:rPr lang="en-US" altLang="zh-CN" sz="2400" baseline="-25000" dirty="0" smtClean="0">
                <a:ea typeface="DengXian" panose="02010600030101010101" charset="-122"/>
              </a:rPr>
              <a:t>1</a:t>
            </a:r>
            <a:r>
              <a:rPr lang="en-US" altLang="zh-CN" sz="2400" dirty="0" smtClean="0">
                <a:ea typeface="DengXian" panose="02010600030101010101" charset="-122"/>
              </a:rPr>
              <a:t>,M</a:t>
            </a:r>
            <a:r>
              <a:rPr lang="en-US" altLang="zh-CN" sz="2400" baseline="-25000" dirty="0" smtClean="0">
                <a:ea typeface="DengXian" panose="02010600030101010101" charset="-122"/>
              </a:rPr>
              <a:t>2</a:t>
            </a:r>
            <a:r>
              <a:rPr lang="en-US" altLang="zh-CN" sz="2400" dirty="0" smtClean="0">
                <a:ea typeface="DengXian" panose="02010600030101010101" charset="-122"/>
              </a:rPr>
              <a:t>&gt; | M</a:t>
            </a:r>
            <a:r>
              <a:rPr lang="en-US" altLang="zh-CN" sz="2400" baseline="-25000" dirty="0" smtClean="0">
                <a:ea typeface="DengXian" panose="02010600030101010101" charset="-122"/>
              </a:rPr>
              <a:t>1</a:t>
            </a:r>
            <a:r>
              <a:rPr lang="zh-CN" altLang="en-US" sz="2400" dirty="0" smtClean="0">
                <a:ea typeface="DengXian" panose="02010600030101010101" charset="-122"/>
              </a:rPr>
              <a:t>和</a:t>
            </a:r>
            <a:r>
              <a:rPr lang="en-US" altLang="zh-CN" sz="2400" dirty="0" smtClean="0">
                <a:ea typeface="DengXian" panose="02010600030101010101" charset="-122"/>
              </a:rPr>
              <a:t>M</a:t>
            </a:r>
            <a:r>
              <a:rPr lang="en-US" altLang="zh-CN" sz="2400" baseline="-25000" dirty="0" smtClean="0">
                <a:ea typeface="DengXian" panose="02010600030101010101" charset="-122"/>
              </a:rPr>
              <a:t>2</a:t>
            </a:r>
            <a:r>
              <a:rPr lang="zh-CN" altLang="en-US" sz="2400" dirty="0" smtClean="0">
                <a:ea typeface="DengXian" panose="02010600030101010101" charset="-122"/>
                <a:sym typeface="Symbol" panose="05050102010706020507" pitchFamily="18" charset="2"/>
              </a:rPr>
              <a:t>是</a:t>
            </a:r>
            <a:r>
              <a:rPr lang="en-US" altLang="zh-CN" sz="2400" dirty="0" smtClean="0">
                <a:ea typeface="DengXian" panose="02010600030101010101" charset="-122"/>
              </a:rPr>
              <a:t>TM</a:t>
            </a:r>
            <a:r>
              <a:rPr lang="zh-CN" altLang="en-US" sz="2400" dirty="0" smtClean="0">
                <a:ea typeface="DengXian" panose="02010600030101010101" charset="-122"/>
                <a:sym typeface="Symbol" panose="05050102010706020507" pitchFamily="18" charset="2"/>
              </a:rPr>
              <a:t>且</a:t>
            </a:r>
            <a:endParaRPr lang="zh-CN" altLang="en-US" sz="2400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dirty="0" smtClean="0">
                <a:ea typeface="DengXian" panose="02010600030101010101" charset="-122"/>
              </a:rPr>
              <a:t>                                   L(M</a:t>
            </a:r>
            <a:r>
              <a:rPr lang="en-US" altLang="zh-CN" sz="2400" baseline="-25000" dirty="0" smtClean="0">
                <a:ea typeface="DengXian" panose="02010600030101010101" charset="-122"/>
              </a:rPr>
              <a:t>1</a:t>
            </a:r>
            <a:r>
              <a:rPr lang="en-US" altLang="zh-CN" sz="2400" dirty="0" smtClean="0">
                <a:ea typeface="DengXian" panose="02010600030101010101" charset="-122"/>
              </a:rPr>
              <a:t>)=L(M</a:t>
            </a:r>
            <a:r>
              <a:rPr lang="en-US" altLang="zh-CN" sz="2400" baseline="-25000" dirty="0" smtClean="0">
                <a:ea typeface="DengXian" panose="02010600030101010101" charset="-122"/>
              </a:rPr>
              <a:t>2</a:t>
            </a:r>
            <a:r>
              <a:rPr lang="en-US" altLang="zh-CN" sz="2400" dirty="0" smtClean="0">
                <a:ea typeface="DengXian" panose="02010600030101010101" charset="-122"/>
              </a:rPr>
              <a:t>) </a:t>
            </a:r>
            <a:r>
              <a:rPr lang="zh-CN" altLang="en-US" sz="2400" dirty="0" smtClean="0">
                <a:ea typeface="DengXian" panose="02010600030101010101" charset="-122"/>
              </a:rPr>
              <a:t>}</a:t>
            </a:r>
            <a:endParaRPr lang="zh-CN" altLang="en-US" sz="2400" dirty="0" smtClean="0">
              <a:ea typeface="DengXian" panose="0201060003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lang="zh-CN" altLang="en-US" dirty="0" smtClean="0">
                <a:ea typeface="DengXian" panose="02010600030101010101" charset="-122"/>
              </a:rPr>
              <a:t>归约的直观描述</a:t>
            </a:r>
            <a:r>
              <a:rPr lang="en-US" altLang="zh-CN" dirty="0" smtClean="0">
                <a:ea typeface="DengXian" panose="02010600030101010101" charset="-122"/>
              </a:rPr>
              <a:t>(</a:t>
            </a:r>
            <a:r>
              <a:rPr lang="zh-CN" altLang="en-US" dirty="0" smtClean="0">
                <a:ea typeface="DengXian" panose="02010600030101010101" charset="-122"/>
              </a:rPr>
              <a:t>书本</a:t>
            </a:r>
            <a:r>
              <a:rPr lang="en-US" altLang="zh-CN" dirty="0" smtClean="0">
                <a:ea typeface="DengXian" panose="02010600030101010101" charset="-122"/>
              </a:rPr>
              <a:t>P136)</a:t>
            </a:r>
            <a:endParaRPr lang="en-US" altLang="zh-CN" dirty="0" smtClean="0">
              <a:ea typeface="DengXian" panose="02010600030101010101" charset="-122"/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5520" y="1676400"/>
            <a:ext cx="7772400" cy="4572000"/>
          </a:xfrm>
        </p:spPr>
        <p:txBody>
          <a:bodyPr/>
          <a:p>
            <a:pPr marL="0" indent="0" eaLnBrk="1" hangingPunct="1">
              <a:buNone/>
            </a:pPr>
            <a:r>
              <a:rPr lang="zh-CN" altLang="en-US" sz="2800" dirty="0" smtClean="0">
                <a:ea typeface="DengXian" panose="02010600030101010101" charset="-122"/>
              </a:rPr>
              <a:t>把做事情</a:t>
            </a:r>
            <a:r>
              <a:rPr lang="en-US" altLang="zh-CN" sz="2800" dirty="0" smtClean="0">
                <a:ea typeface="DengXian" panose="02010600030101010101" charset="-122"/>
              </a:rPr>
              <a:t>A</a:t>
            </a:r>
            <a:r>
              <a:rPr lang="zh-CN" altLang="en-US" sz="2800" dirty="0" smtClean="0">
                <a:ea typeface="DengXian" panose="02010600030101010101" charset="-122"/>
              </a:rPr>
              <a:t>归结为做事情</a:t>
            </a:r>
            <a:r>
              <a:rPr lang="en-US" altLang="zh-CN" sz="2800" dirty="0" smtClean="0">
                <a:ea typeface="DengXian" panose="02010600030101010101" charset="-122"/>
              </a:rPr>
              <a:t>B</a:t>
            </a:r>
            <a:endParaRPr lang="en-US" altLang="zh-CN" sz="2800" dirty="0" smtClean="0">
              <a:ea typeface="DengXian" panose="02010600030101010101" charset="-122"/>
            </a:endParaRPr>
          </a:p>
          <a:p>
            <a:pPr marL="457200" lvl="1" indent="0" eaLnBrk="1" hangingPunct="1">
              <a:buNone/>
            </a:pPr>
            <a:r>
              <a:rPr lang="zh-CN" altLang="en-US" dirty="0" smtClean="0">
                <a:ea typeface="DengXian" panose="02010600030101010101" charset="-122"/>
              </a:rPr>
              <a:t>利用做事情</a:t>
            </a:r>
            <a:r>
              <a:rPr lang="en-US" altLang="zh-CN" dirty="0" smtClean="0">
                <a:ea typeface="DengXian" panose="02010600030101010101" charset="-122"/>
              </a:rPr>
              <a:t>B</a:t>
            </a:r>
            <a:r>
              <a:rPr lang="zh-CN" altLang="en-US" dirty="0" smtClean="0">
                <a:ea typeface="DengXian" panose="02010600030101010101" charset="-122"/>
              </a:rPr>
              <a:t>来帮助做事情</a:t>
            </a:r>
            <a:r>
              <a:rPr lang="en-US" altLang="zh-CN" dirty="0" smtClean="0">
                <a:ea typeface="DengXian" panose="02010600030101010101" charset="-122"/>
              </a:rPr>
              <a:t>A</a:t>
            </a:r>
            <a:endParaRPr lang="en-US" altLang="zh-CN" dirty="0" smtClean="0">
              <a:ea typeface="DengXian" panose="02010600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800" dirty="0" smtClean="0">
                <a:ea typeface="DengXian" panose="02010600030101010101" charset="-122"/>
              </a:rPr>
              <a:t>例子</a:t>
            </a:r>
            <a:endParaRPr lang="zh-CN" altLang="en-US" sz="2800" dirty="0" smtClean="0">
              <a:ea typeface="DengXian" panose="02010600030101010101" charset="-122"/>
            </a:endParaRPr>
          </a:p>
          <a:p>
            <a:pPr marL="457200" lvl="1" indent="0" eaLnBrk="1" hangingPunct="1">
              <a:buNone/>
            </a:pPr>
            <a:r>
              <a:rPr lang="zh-CN" altLang="en-US" dirty="0" smtClean="0">
                <a:ea typeface="DengXian" panose="02010600030101010101" charset="-122"/>
              </a:rPr>
              <a:t>城市认路, 得到地图</a:t>
            </a:r>
            <a:endParaRPr lang="zh-CN" altLang="en-US" dirty="0" smtClean="0">
              <a:ea typeface="DengXian" panose="02010600030101010101" charset="-122"/>
            </a:endParaRPr>
          </a:p>
          <a:p>
            <a:pPr marL="457200" lvl="1" indent="0" eaLnBrk="1" hangingPunct="1">
              <a:buNone/>
            </a:pPr>
            <a:r>
              <a:rPr lang="zh-CN" altLang="en-US" dirty="0" smtClean="0">
                <a:ea typeface="DengXian" panose="02010600030101010101" charset="-122"/>
              </a:rPr>
              <a:t>城间旅行, 买飞机票, 挣机票钱, </a:t>
            </a:r>
            <a:endParaRPr lang="en-US" altLang="zh-CN" dirty="0" smtClean="0">
              <a:ea typeface="DengXian" panose="02010600030101010101" charset="-122"/>
            </a:endParaRPr>
          </a:p>
          <a:p>
            <a:pPr marL="457200" lvl="1" indent="0" eaLnBrk="1" hangingPunct="1">
              <a:buNone/>
            </a:pPr>
            <a:r>
              <a:rPr lang="en-US" altLang="zh-CN" dirty="0">
                <a:ea typeface="DengXian" panose="02010600030101010101" charset="-122"/>
              </a:rPr>
              <a:t> </a:t>
            </a:r>
            <a:r>
              <a:rPr lang="en-US" altLang="zh-CN" dirty="0" smtClean="0">
                <a:ea typeface="DengXian" panose="02010600030101010101" charset="-122"/>
              </a:rPr>
              <a:t>   </a:t>
            </a:r>
            <a:r>
              <a:rPr lang="zh-CN" altLang="en-US" dirty="0" smtClean="0">
                <a:ea typeface="DengXian" panose="02010600030101010101" charset="-122"/>
              </a:rPr>
              <a:t>找工作,  培训</a:t>
            </a:r>
            <a:r>
              <a:rPr lang="en-US" altLang="zh-CN" dirty="0" smtClean="0">
                <a:ea typeface="DengXian" panose="02010600030101010101" charset="-122"/>
              </a:rPr>
              <a:t>,  </a:t>
            </a:r>
            <a:r>
              <a:rPr lang="zh-CN" altLang="en-US" dirty="0" smtClean="0">
                <a:ea typeface="DengXian" panose="02010600030101010101" charset="-122"/>
              </a:rPr>
              <a:t>…</a:t>
            </a:r>
            <a:r>
              <a:rPr lang="en-US" altLang="zh-CN" dirty="0" smtClean="0">
                <a:ea typeface="DengXian" panose="02010600030101010101" charset="-122"/>
              </a:rPr>
              <a:t>…</a:t>
            </a:r>
            <a:endParaRPr lang="zh-CN" altLang="en-US" dirty="0" smtClean="0">
              <a:ea typeface="DengXian" panose="02010600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800" dirty="0" smtClean="0">
                <a:ea typeface="DengXian" panose="02010600030101010101" charset="-122"/>
              </a:rPr>
              <a:t>假如</a:t>
            </a:r>
            <a:r>
              <a:rPr lang="en-US" altLang="zh-CN" sz="2800" dirty="0" smtClean="0">
                <a:ea typeface="DengXian" panose="02010600030101010101" charset="-122"/>
              </a:rPr>
              <a:t>A</a:t>
            </a:r>
            <a:r>
              <a:rPr lang="zh-CN" altLang="en-US" sz="2800" dirty="0" smtClean="0">
                <a:ea typeface="DengXian" panose="02010600030101010101" charset="-122"/>
              </a:rPr>
              <a:t>可以归约到</a:t>
            </a:r>
            <a:r>
              <a:rPr lang="en-US" altLang="zh-CN" sz="2800" dirty="0" smtClean="0">
                <a:ea typeface="DengXian" panose="02010600030101010101" charset="-122"/>
              </a:rPr>
              <a:t>B,</a:t>
            </a:r>
            <a:r>
              <a:rPr lang="zh-CN" altLang="en-US" sz="2800" dirty="0" smtClean="0">
                <a:ea typeface="DengXian" panose="02010600030101010101" charset="-122"/>
              </a:rPr>
              <a:t>那么</a:t>
            </a:r>
            <a:endParaRPr lang="zh-CN" altLang="en-US" sz="2800" dirty="0" smtClean="0">
              <a:ea typeface="DengXian" panose="02010600030101010101" charset="-122"/>
            </a:endParaRPr>
          </a:p>
          <a:p>
            <a:pPr marL="457200" lvl="1" indent="0" eaLnBrk="1" hangingPunct="1">
              <a:buNone/>
            </a:pPr>
            <a:r>
              <a:rPr lang="zh-CN" altLang="en-US" dirty="0" smtClean="0">
                <a:ea typeface="DengXian" panose="02010600030101010101" charset="-122"/>
              </a:rPr>
              <a:t>如果可以做</a:t>
            </a:r>
            <a:r>
              <a:rPr lang="en-US" altLang="zh-CN" dirty="0" smtClean="0">
                <a:ea typeface="DengXian" panose="02010600030101010101" charset="-122"/>
              </a:rPr>
              <a:t>B,</a:t>
            </a:r>
            <a:r>
              <a:rPr lang="zh-CN" altLang="en-US" dirty="0" smtClean="0">
                <a:ea typeface="DengXian" panose="02010600030101010101" charset="-122"/>
              </a:rPr>
              <a:t>则可以做</a:t>
            </a:r>
            <a:r>
              <a:rPr lang="en-US" altLang="zh-CN" dirty="0" smtClean="0">
                <a:ea typeface="DengXian" panose="02010600030101010101" charset="-122"/>
              </a:rPr>
              <a:t>A</a:t>
            </a:r>
            <a:endParaRPr lang="en-US" altLang="zh-CN" dirty="0" smtClean="0">
              <a:ea typeface="DengXian" panose="02010600030101010101" charset="-122"/>
            </a:endParaRPr>
          </a:p>
          <a:p>
            <a:pPr marL="457200" lvl="1" indent="0" eaLnBrk="1" hangingPunct="1">
              <a:buNone/>
            </a:pPr>
            <a:r>
              <a:rPr lang="zh-CN" altLang="en-US" dirty="0" smtClean="0">
                <a:ea typeface="DengXian" panose="02010600030101010101" charset="-122"/>
              </a:rPr>
              <a:t>如果不可以做</a:t>
            </a:r>
            <a:r>
              <a:rPr lang="en-US" altLang="zh-CN" dirty="0" smtClean="0">
                <a:ea typeface="DengXian" panose="02010600030101010101" charset="-122"/>
              </a:rPr>
              <a:t>A,</a:t>
            </a:r>
            <a:r>
              <a:rPr lang="zh-CN" altLang="en-US" dirty="0" smtClean="0">
                <a:ea typeface="DengXian" panose="02010600030101010101" charset="-122"/>
              </a:rPr>
              <a:t>则不可以做</a:t>
            </a:r>
            <a:r>
              <a:rPr lang="en-US" altLang="zh-CN" dirty="0" smtClean="0">
                <a:ea typeface="DengXian" panose="02010600030101010101" charset="-122"/>
              </a:rPr>
              <a:t>B</a:t>
            </a:r>
            <a:endParaRPr lang="en-US" altLang="zh-CN" dirty="0" smtClean="0">
              <a:ea typeface="DengXian" panose="0201060003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6" name="Rectangle 2"/>
          <p:cNvSpPr>
            <a:spLocks noGrp="1" noChangeArrowheads="1"/>
          </p:cNvSpPr>
          <p:nvPr/>
        </p:nvSpPr>
        <p:spPr>
          <a:xfrm>
            <a:off x="914400" y="0"/>
            <a:ext cx="103632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mtClean="0">
                <a:ea typeface="DengXian" panose="02010600030101010101" charset="-122"/>
              </a:rPr>
              <a:t>定理</a:t>
            </a:r>
            <a:r>
              <a:rPr lang="en-US" altLang="zh-CN" smtClean="0">
                <a:ea typeface="DengXian" panose="02010600030101010101" charset="-122"/>
              </a:rPr>
              <a:t>5</a:t>
            </a:r>
            <a:r>
              <a:rPr lang="zh-CN" altLang="en-US" smtClean="0">
                <a:ea typeface="DengXian" panose="02010600030101010101" charset="-122"/>
              </a:rPr>
              <a:t>.4</a:t>
            </a:r>
            <a:endParaRPr lang="zh-CN" altLang="en-US" smtClean="0">
              <a:ea typeface="DengXian" panose="02010600030101010101" charset="-122"/>
            </a:endParaRPr>
          </a:p>
        </p:txBody>
      </p:sp>
      <p:sp>
        <p:nvSpPr>
          <p:cNvPr id="23557" name="Rectangle 3"/>
          <p:cNvSpPr>
            <a:spLocks noGrp="1" noChangeArrowheads="1"/>
          </p:cNvSpPr>
          <p:nvPr/>
        </p:nvSpPr>
        <p:spPr>
          <a:xfrm>
            <a:off x="1440180" y="1333500"/>
            <a:ext cx="8229600" cy="4191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None/>
            </a:pPr>
            <a:r>
              <a:rPr lang="zh-CN" altLang="en-US" dirty="0" smtClean="0">
                <a:solidFill>
                  <a:schemeClr val="folHlink"/>
                </a:solidFill>
                <a:ea typeface="DengXian" panose="02010600030101010101" charset="-122"/>
              </a:rPr>
              <a:t>定理</a:t>
            </a:r>
            <a:r>
              <a:rPr lang="en-US" altLang="zh-CN" dirty="0" smtClean="0">
                <a:solidFill>
                  <a:schemeClr val="folHlink"/>
                </a:solidFill>
                <a:ea typeface="DengXian" panose="02010600030101010101" charset="-122"/>
              </a:rPr>
              <a:t>5</a:t>
            </a:r>
            <a:r>
              <a:rPr lang="zh-CN" altLang="en-US" dirty="0" smtClean="0">
                <a:solidFill>
                  <a:schemeClr val="folHlink"/>
                </a:solidFill>
                <a:ea typeface="DengXian" panose="02010600030101010101" charset="-122"/>
              </a:rPr>
              <a:t>.4</a:t>
            </a:r>
            <a:r>
              <a:rPr lang="zh-CN" altLang="en-US" dirty="0" smtClean="0">
                <a:ea typeface="DengXian" panose="02010600030101010101" charset="-122"/>
              </a:rPr>
              <a:t>: </a:t>
            </a:r>
            <a:r>
              <a:rPr lang="en-US" altLang="zh-CN" dirty="0" smtClean="0">
                <a:ea typeface="DengXian" panose="02010600030101010101" charset="-122"/>
              </a:rPr>
              <a:t>EQ</a:t>
            </a:r>
            <a:r>
              <a:rPr lang="en-US" altLang="zh-CN" baseline="-25000" dirty="0" smtClean="0">
                <a:ea typeface="DengXian" panose="02010600030101010101" charset="-122"/>
              </a:rPr>
              <a:t>TM</a:t>
            </a:r>
            <a:r>
              <a:rPr lang="zh-CN" altLang="en-US" dirty="0" smtClean="0">
                <a:ea typeface="DengXian" panose="02010600030101010101" charset="-122"/>
              </a:rPr>
              <a:t>是不可判定的.</a:t>
            </a:r>
            <a:endParaRPr lang="zh-CN" altLang="en-US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zh-CN" altLang="en-US" dirty="0" smtClean="0">
                <a:solidFill>
                  <a:schemeClr val="folHlink"/>
                </a:solidFill>
                <a:ea typeface="DengXian" panose="02010600030101010101" charset="-122"/>
              </a:rPr>
              <a:t>证明思路</a:t>
            </a:r>
            <a:r>
              <a:rPr lang="zh-CN" altLang="en-US" dirty="0" smtClean="0">
                <a:ea typeface="DengXian" panose="02010600030101010101" charset="-122"/>
              </a:rPr>
              <a:t>: </a:t>
            </a:r>
            <a:endParaRPr lang="en-US" altLang="zh-CN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zh-CN" altLang="en-US" dirty="0" smtClean="0">
                <a:ea typeface="DengXian" panose="02010600030101010101" charset="-122"/>
              </a:rPr>
              <a:t>使用从</a:t>
            </a:r>
            <a:r>
              <a:rPr lang="en-US" altLang="zh-CN" dirty="0" smtClean="0">
                <a:ea typeface="DengXian" panose="02010600030101010101" charset="-122"/>
              </a:rPr>
              <a:t>E</a:t>
            </a:r>
            <a:r>
              <a:rPr lang="en-US" altLang="zh-CN" baseline="-25000" dirty="0" smtClean="0">
                <a:ea typeface="DengXian" panose="02010600030101010101" charset="-122"/>
              </a:rPr>
              <a:t>TM</a:t>
            </a:r>
            <a:r>
              <a:rPr lang="zh-CN" altLang="en-US" dirty="0" smtClean="0">
                <a:ea typeface="DengXian" panose="02010600030101010101" charset="-122"/>
                <a:sym typeface="Symbol" panose="05050102010706020507" pitchFamily="18" charset="2"/>
              </a:rPr>
              <a:t>出发的归约</a:t>
            </a:r>
            <a:endParaRPr lang="zh-CN" altLang="en-US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lvl="1" eaLnBrk="1" hangingPunct="1">
              <a:buNone/>
            </a:pPr>
            <a:r>
              <a:rPr lang="zh-CN" altLang="en-US" dirty="0" smtClean="0">
                <a:ea typeface="DengXian" panose="02010600030101010101" charset="-122"/>
                <a:sym typeface="Symbol" panose="05050102010706020507" pitchFamily="18" charset="2"/>
              </a:rPr>
              <a:t>若两个机器中有一个识别空语言,</a:t>
            </a:r>
            <a:endParaRPr lang="en-US" altLang="zh-CN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lvl="1" eaLnBrk="1" hangingPunct="1">
              <a:buNone/>
            </a:pPr>
            <a:r>
              <a:rPr lang="zh-CN" altLang="en-US" dirty="0" smtClean="0">
                <a:ea typeface="DengXian" panose="02010600030101010101" charset="-122"/>
                <a:sym typeface="Symbol" panose="05050102010706020507" pitchFamily="18" charset="2"/>
              </a:rPr>
              <a:t>    则这两个机器等价当且仅当</a:t>
            </a:r>
            <a:endParaRPr lang="en-US" altLang="zh-CN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lvl="1" eaLnBrk="1" hangingPunct="1">
              <a:buNone/>
            </a:pPr>
            <a:r>
              <a:rPr lang="zh-CN" altLang="en-US" dirty="0" smtClean="0">
                <a:ea typeface="DengXian" panose="02010600030101010101" charset="-122"/>
                <a:sym typeface="Symbol" panose="05050102010706020507" pitchFamily="18" charset="2"/>
              </a:rPr>
              <a:t>        另一个机器也识别空语言</a:t>
            </a:r>
            <a:endParaRPr lang="zh-CN" altLang="en-US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lvl="1" eaLnBrk="1" hangingPunct="1">
              <a:buNone/>
            </a:pPr>
            <a:r>
              <a:rPr lang="en-US" altLang="zh-CN" dirty="0" smtClean="0">
                <a:ea typeface="DengXian" panose="02010600030101010101" charset="-122"/>
              </a:rPr>
              <a:t>E</a:t>
            </a:r>
            <a:r>
              <a:rPr lang="en-US" altLang="zh-CN" baseline="-25000" dirty="0" smtClean="0">
                <a:ea typeface="DengXian" panose="02010600030101010101" charset="-122"/>
              </a:rPr>
              <a:t>TM</a:t>
            </a:r>
            <a:r>
              <a:rPr lang="zh-CN" altLang="en-US" dirty="0" smtClean="0">
                <a:ea typeface="DengXian" panose="02010600030101010101" charset="-122"/>
                <a:sym typeface="Symbol" panose="05050102010706020507" pitchFamily="18" charset="2"/>
              </a:rPr>
              <a:t>是</a:t>
            </a:r>
            <a:r>
              <a:rPr lang="en-US" altLang="zh-CN" dirty="0" smtClean="0">
                <a:ea typeface="DengXian" panose="02010600030101010101" charset="-122"/>
              </a:rPr>
              <a:t>EQ</a:t>
            </a:r>
            <a:r>
              <a:rPr lang="en-US" altLang="zh-CN" baseline="-25000" dirty="0" smtClean="0">
                <a:ea typeface="DengXian" panose="02010600030101010101" charset="-122"/>
              </a:rPr>
              <a:t>TM</a:t>
            </a:r>
            <a:r>
              <a:rPr lang="zh-CN" altLang="en-US" dirty="0" smtClean="0">
                <a:ea typeface="DengXian" panose="02010600030101010101" charset="-122"/>
                <a:sym typeface="Symbol" panose="05050102010706020507" pitchFamily="18" charset="2"/>
              </a:rPr>
              <a:t>的特例</a:t>
            </a:r>
            <a:endParaRPr lang="zh-CN" altLang="en-US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lvl="2" eaLnBrk="1" hangingPunct="1">
              <a:buNone/>
            </a:pPr>
            <a:r>
              <a:rPr lang="zh-CN" altLang="en-US" dirty="0" smtClean="0">
                <a:ea typeface="DengXian" panose="02010600030101010101" charset="-122"/>
                <a:sym typeface="Symbol" panose="05050102010706020507" pitchFamily="18" charset="2"/>
              </a:rPr>
              <a:t>其中一个机器识别空语言</a:t>
            </a:r>
            <a:endParaRPr lang="zh-CN" altLang="en-US" dirty="0" smtClean="0">
              <a:ea typeface="DengXian" panose="02010600030101010101" charset="-122"/>
              <a:sym typeface="Symbol" panose="05050102010706020507" pitchFamily="18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80" name="Rectangle 2"/>
          <p:cNvSpPr>
            <a:spLocks noGrp="1" noChangeArrowheads="1"/>
          </p:cNvSpPr>
          <p:nvPr/>
        </p:nvSpPr>
        <p:spPr>
          <a:xfrm>
            <a:off x="300990" y="0"/>
            <a:ext cx="103632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mtClean="0">
                <a:ea typeface="DengXian" panose="02010600030101010101" charset="-122"/>
              </a:rPr>
              <a:t>定理</a:t>
            </a:r>
            <a:r>
              <a:rPr lang="en-US" altLang="zh-CN" smtClean="0">
                <a:ea typeface="DengXian" panose="02010600030101010101" charset="-122"/>
              </a:rPr>
              <a:t>5</a:t>
            </a:r>
            <a:r>
              <a:rPr lang="zh-CN" altLang="en-US" smtClean="0">
                <a:ea typeface="DengXian" panose="02010600030101010101" charset="-122"/>
              </a:rPr>
              <a:t>.4</a:t>
            </a:r>
            <a:endParaRPr lang="zh-CN" altLang="en-US" smtClean="0">
              <a:ea typeface="DengXian" panose="02010600030101010101" charset="-122"/>
            </a:endParaRPr>
          </a:p>
        </p:txBody>
      </p:sp>
      <p:sp>
        <p:nvSpPr>
          <p:cNvPr id="24581" name="Rectangle 3"/>
          <p:cNvSpPr>
            <a:spLocks noGrp="1" noChangeArrowheads="1"/>
          </p:cNvSpPr>
          <p:nvPr/>
        </p:nvSpPr>
        <p:spPr>
          <a:xfrm>
            <a:off x="1103943" y="1534696"/>
            <a:ext cx="7772400" cy="4724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None/>
            </a:pPr>
            <a:r>
              <a:rPr lang="zh-CN" altLang="en-US" dirty="0" smtClean="0">
                <a:solidFill>
                  <a:schemeClr val="folHlink"/>
                </a:solidFill>
                <a:ea typeface="DengXian" panose="02010600030101010101" charset="-122"/>
              </a:rPr>
              <a:t>证明</a:t>
            </a:r>
            <a:r>
              <a:rPr lang="zh-CN" altLang="en-US" dirty="0" smtClean="0">
                <a:ea typeface="DengXian" panose="02010600030101010101" charset="-122"/>
              </a:rPr>
              <a:t>:假设</a:t>
            </a:r>
            <a:r>
              <a:rPr lang="en-US" altLang="zh-CN" dirty="0" smtClean="0">
                <a:ea typeface="DengXian" panose="02010600030101010101" charset="-122"/>
              </a:rPr>
              <a:t>TM R</a:t>
            </a:r>
            <a:r>
              <a:rPr lang="zh-CN" altLang="en-US" dirty="0" smtClean="0">
                <a:ea typeface="DengXian" panose="02010600030101010101" charset="-122"/>
              </a:rPr>
              <a:t>判定</a:t>
            </a:r>
            <a:r>
              <a:rPr lang="en-US" altLang="zh-CN" dirty="0" smtClean="0">
                <a:ea typeface="DengXian" panose="02010600030101010101" charset="-122"/>
              </a:rPr>
              <a:t>EQ</a:t>
            </a:r>
            <a:r>
              <a:rPr lang="en-US" altLang="zh-CN" baseline="-25000" dirty="0" smtClean="0">
                <a:ea typeface="DengXian" panose="02010600030101010101" charset="-122"/>
              </a:rPr>
              <a:t>TM</a:t>
            </a:r>
            <a:r>
              <a:rPr lang="zh-CN" altLang="en-US" dirty="0" smtClean="0">
                <a:ea typeface="DengXian" panose="02010600030101010101" charset="-122"/>
              </a:rPr>
              <a:t>, </a:t>
            </a:r>
            <a:endParaRPr lang="en-US" altLang="zh-CN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zh-CN" altLang="en-US" dirty="0" smtClean="0">
                <a:ea typeface="DengXian" panose="02010600030101010101" charset="-122"/>
              </a:rPr>
              <a:t>下面构造</a:t>
            </a:r>
            <a:r>
              <a:rPr lang="en-US" altLang="zh-CN" dirty="0" smtClean="0">
                <a:ea typeface="DengXian" panose="02010600030101010101" charset="-122"/>
              </a:rPr>
              <a:t>TM S</a:t>
            </a:r>
            <a:r>
              <a:rPr lang="zh-CN" altLang="en-US" dirty="0" smtClean="0">
                <a:ea typeface="DengXian" panose="02010600030101010101" charset="-122"/>
              </a:rPr>
              <a:t>判定</a:t>
            </a:r>
            <a:r>
              <a:rPr lang="en-US" altLang="zh-CN" dirty="0" smtClean="0">
                <a:ea typeface="DengXian" panose="02010600030101010101" charset="-122"/>
              </a:rPr>
              <a:t>E</a:t>
            </a:r>
            <a:r>
              <a:rPr lang="en-US" altLang="zh-CN" baseline="-25000" dirty="0" smtClean="0">
                <a:ea typeface="DengXian" panose="02010600030101010101" charset="-122"/>
              </a:rPr>
              <a:t>TM</a:t>
            </a:r>
            <a:r>
              <a:rPr lang="en-US" altLang="zh-CN" dirty="0" smtClean="0">
                <a:ea typeface="DengXian" panose="02010600030101010101" charset="-122"/>
              </a:rPr>
              <a:t>.</a:t>
            </a:r>
            <a:endParaRPr lang="en-US" altLang="zh-CN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en-US" altLang="zh-CN" dirty="0" smtClean="0">
                <a:ea typeface="DengXian" panose="02010600030101010101" charset="-122"/>
              </a:rPr>
              <a:t>S=“</a:t>
            </a:r>
            <a:r>
              <a:rPr lang="zh-CN" altLang="en-US" dirty="0" smtClean="0">
                <a:ea typeface="DengXian" panose="02010600030101010101" charset="-122"/>
              </a:rPr>
              <a:t>对于输入&lt;</a:t>
            </a:r>
            <a:r>
              <a:rPr lang="en-US" altLang="zh-CN" dirty="0" smtClean="0">
                <a:ea typeface="DengXian" panose="02010600030101010101" charset="-122"/>
              </a:rPr>
              <a:t>M&gt;, M</a:t>
            </a:r>
            <a:r>
              <a:rPr lang="zh-CN" altLang="en-US" dirty="0" smtClean="0">
                <a:ea typeface="DengXian" panose="02010600030101010101" charset="-122"/>
              </a:rPr>
              <a:t>是</a:t>
            </a:r>
            <a:r>
              <a:rPr lang="en-US" altLang="zh-CN" dirty="0" smtClean="0">
                <a:ea typeface="DengXian" panose="02010600030101010101" charset="-122"/>
              </a:rPr>
              <a:t>TM</a:t>
            </a:r>
            <a:r>
              <a:rPr lang="zh-CN" altLang="en-US" dirty="0" smtClean="0">
                <a:ea typeface="DengXian" panose="02010600030101010101" charset="-122"/>
              </a:rPr>
              <a:t>: </a:t>
            </a:r>
            <a:endParaRPr lang="zh-CN" altLang="en-US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zh-CN" altLang="en-US" dirty="0" smtClean="0">
                <a:ea typeface="DengXian" panose="02010600030101010101" charset="-122"/>
              </a:rPr>
              <a:t> 1) 在输入&lt;</a:t>
            </a:r>
            <a:r>
              <a:rPr lang="en-US" altLang="zh-CN" dirty="0" smtClean="0">
                <a:ea typeface="DengXian" panose="02010600030101010101" charset="-122"/>
              </a:rPr>
              <a:t>M,M</a:t>
            </a:r>
            <a:r>
              <a:rPr lang="en-US" altLang="zh-CN" baseline="-25000" dirty="0" smtClean="0">
                <a:ea typeface="DengXian" panose="02010600030101010101" charset="-122"/>
              </a:rPr>
              <a:t>1</a:t>
            </a:r>
            <a:r>
              <a:rPr lang="en-US" altLang="zh-CN" dirty="0" smtClean="0">
                <a:ea typeface="DengXian" panose="02010600030101010101" charset="-122"/>
              </a:rPr>
              <a:t>&gt;</a:t>
            </a:r>
            <a:r>
              <a:rPr lang="zh-CN" altLang="en-US" dirty="0" smtClean="0">
                <a:ea typeface="DengXian" panose="02010600030101010101" charset="-122"/>
              </a:rPr>
              <a:t>上运行</a:t>
            </a:r>
            <a:r>
              <a:rPr lang="en-US" altLang="zh-CN" dirty="0" smtClean="0">
                <a:ea typeface="DengXian" panose="02010600030101010101" charset="-122"/>
              </a:rPr>
              <a:t>R, </a:t>
            </a:r>
            <a:endParaRPr lang="en-US" altLang="zh-CN" dirty="0" smtClean="0">
              <a:ea typeface="DengXian" panose="02010600030101010101" charset="-122"/>
            </a:endParaRPr>
          </a:p>
          <a:p>
            <a:pPr lvl="1" eaLnBrk="1" hangingPunct="1">
              <a:buNone/>
            </a:pPr>
            <a:r>
              <a:rPr lang="en-US" altLang="zh-CN" sz="3200" dirty="0" smtClean="0">
                <a:ea typeface="DengXian" panose="02010600030101010101" charset="-122"/>
              </a:rPr>
              <a:t>M</a:t>
            </a:r>
            <a:r>
              <a:rPr lang="en-US" altLang="zh-CN" sz="3200" baseline="-25000" dirty="0" smtClean="0">
                <a:ea typeface="DengXian" panose="02010600030101010101" charset="-122"/>
              </a:rPr>
              <a:t>1</a:t>
            </a:r>
            <a:r>
              <a:rPr lang="zh-CN" altLang="en-US" sz="3200" dirty="0" smtClean="0">
                <a:ea typeface="DengXian" panose="02010600030101010101" charset="-122"/>
              </a:rPr>
              <a:t>是拒绝所有输入的</a:t>
            </a:r>
            <a:r>
              <a:rPr lang="en-US" altLang="zh-CN" sz="3200" dirty="0" smtClean="0">
                <a:ea typeface="DengXian" panose="02010600030101010101" charset="-122"/>
              </a:rPr>
              <a:t>TM.</a:t>
            </a:r>
            <a:endParaRPr lang="en-US" altLang="zh-CN" sz="3200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dirty="0" smtClean="0">
                <a:ea typeface="DengXian" panose="02010600030101010101" charset="-122"/>
              </a:rPr>
              <a:t> 2) 如果</a:t>
            </a:r>
            <a:r>
              <a:rPr lang="en-US" altLang="zh-CN" dirty="0" smtClean="0">
                <a:ea typeface="DengXian" panose="02010600030101010101" charset="-122"/>
              </a:rPr>
              <a:t>R</a:t>
            </a:r>
            <a:r>
              <a:rPr lang="zh-CN" altLang="en-US" dirty="0" smtClean="0">
                <a:ea typeface="DengXian" panose="02010600030101010101" charset="-122"/>
              </a:rPr>
              <a:t>接受,则接受; </a:t>
            </a:r>
            <a:endParaRPr lang="en-US" altLang="zh-CN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zh-CN" altLang="en-US" dirty="0" smtClean="0">
                <a:ea typeface="DengXian" panose="02010600030101010101" charset="-122"/>
              </a:rPr>
              <a:t>     如果</a:t>
            </a:r>
            <a:r>
              <a:rPr lang="en-US" altLang="zh-CN" dirty="0" smtClean="0">
                <a:ea typeface="DengXian" panose="02010600030101010101" charset="-122"/>
              </a:rPr>
              <a:t>R</a:t>
            </a:r>
            <a:r>
              <a:rPr lang="zh-CN" altLang="en-US" dirty="0" smtClean="0">
                <a:ea typeface="DengXian" panose="02010600030101010101" charset="-122"/>
              </a:rPr>
              <a:t>拒绝,则拒绝. ”   #</a:t>
            </a:r>
            <a:endParaRPr lang="en-US" altLang="zh-CN" dirty="0" smtClean="0">
              <a:ea typeface="DengXian" panose="02010600030101010101" charset="-122"/>
              <a:sym typeface="Symbol" panose="05050102010706020507" pitchFamily="18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4" name="Rectangle 2"/>
          <p:cNvSpPr>
            <a:spLocks noGrp="1" noChangeArrowheads="1"/>
          </p:cNvSpPr>
          <p:nvPr/>
        </p:nvSpPr>
        <p:spPr>
          <a:xfrm>
            <a:off x="327660" y="169545"/>
            <a:ext cx="103632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dirty="0" smtClean="0">
                <a:ea typeface="DengXian" panose="02010600030101010101" charset="-122"/>
              </a:rPr>
              <a:t>定理</a:t>
            </a:r>
            <a:r>
              <a:rPr lang="en-US" altLang="zh-CN" dirty="0" smtClean="0">
                <a:ea typeface="DengXian" panose="02010600030101010101" charset="-122"/>
              </a:rPr>
              <a:t>5</a:t>
            </a:r>
            <a:r>
              <a:rPr lang="zh-CN" altLang="en-US" dirty="0" smtClean="0">
                <a:ea typeface="DengXian" panose="02010600030101010101" charset="-122"/>
              </a:rPr>
              <a:t>.4证明图示</a:t>
            </a:r>
            <a:endParaRPr lang="zh-CN" altLang="en-US" dirty="0" smtClean="0">
              <a:ea typeface="DengXian" panose="02010600030101010101" charset="-122"/>
            </a:endParaRPr>
          </a:p>
        </p:txBody>
      </p:sp>
      <p:sp>
        <p:nvSpPr>
          <p:cNvPr id="25605" name="Rectangle 3"/>
          <p:cNvSpPr>
            <a:spLocks noGrp="1" noChangeArrowheads="1"/>
          </p:cNvSpPr>
          <p:nvPr/>
        </p:nvSpPr>
        <p:spPr>
          <a:xfrm>
            <a:off x="1272218" y="1508662"/>
            <a:ext cx="7715250" cy="20955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None/>
            </a:pPr>
            <a:r>
              <a:rPr lang="zh-CN" altLang="en-US" dirty="0" smtClean="0">
                <a:solidFill>
                  <a:schemeClr val="folHlink"/>
                </a:solidFill>
                <a:ea typeface="DengXian" panose="02010600030101010101" charset="-122"/>
              </a:rPr>
              <a:t>证明</a:t>
            </a:r>
            <a:r>
              <a:rPr lang="zh-CN" altLang="en-US" dirty="0" smtClean="0">
                <a:ea typeface="DengXian" panose="02010600030101010101" charset="-122"/>
              </a:rPr>
              <a:t>:假设</a:t>
            </a:r>
            <a:r>
              <a:rPr lang="en-US" altLang="zh-CN" dirty="0" smtClean="0">
                <a:ea typeface="DengXian" panose="02010600030101010101" charset="-122"/>
              </a:rPr>
              <a:t>TM R</a:t>
            </a:r>
            <a:r>
              <a:rPr lang="zh-CN" altLang="en-US" dirty="0" smtClean="0">
                <a:ea typeface="DengXian" panose="02010600030101010101" charset="-122"/>
              </a:rPr>
              <a:t>判定</a:t>
            </a:r>
            <a:r>
              <a:rPr lang="en-US" altLang="zh-CN" dirty="0" smtClean="0">
                <a:ea typeface="DengXian" panose="02010600030101010101" charset="-122"/>
              </a:rPr>
              <a:t>EQ</a:t>
            </a:r>
            <a:r>
              <a:rPr lang="en-US" altLang="zh-CN" baseline="-25000" dirty="0" smtClean="0">
                <a:ea typeface="DengXian" panose="02010600030101010101" charset="-122"/>
              </a:rPr>
              <a:t>TM</a:t>
            </a:r>
            <a:r>
              <a:rPr lang="zh-CN" altLang="en-US" dirty="0" smtClean="0">
                <a:ea typeface="DengXian" panose="02010600030101010101" charset="-122"/>
              </a:rPr>
              <a:t>, </a:t>
            </a:r>
            <a:endParaRPr lang="en-US" altLang="zh-CN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zh-CN" altLang="en-US" dirty="0" smtClean="0">
                <a:ea typeface="DengXian" panose="02010600030101010101" charset="-122"/>
              </a:rPr>
              <a:t>下面构造</a:t>
            </a:r>
            <a:r>
              <a:rPr lang="en-US" altLang="zh-CN" dirty="0" smtClean="0">
                <a:ea typeface="DengXian" panose="02010600030101010101" charset="-122"/>
              </a:rPr>
              <a:t>TM S</a:t>
            </a:r>
            <a:r>
              <a:rPr lang="zh-CN" altLang="en-US" dirty="0" smtClean="0">
                <a:ea typeface="DengXian" panose="02010600030101010101" charset="-122"/>
              </a:rPr>
              <a:t>判定</a:t>
            </a:r>
            <a:r>
              <a:rPr lang="en-US" altLang="zh-CN" dirty="0" smtClean="0">
                <a:ea typeface="DengXian" panose="02010600030101010101" charset="-122"/>
              </a:rPr>
              <a:t>E</a:t>
            </a:r>
            <a:r>
              <a:rPr lang="en-US" altLang="zh-CN" baseline="-25000" dirty="0" smtClean="0">
                <a:ea typeface="DengXian" panose="02010600030101010101" charset="-122"/>
              </a:rPr>
              <a:t>TM</a:t>
            </a:r>
            <a:r>
              <a:rPr lang="en-US" altLang="zh-CN" dirty="0" smtClean="0">
                <a:ea typeface="DengXian" panose="02010600030101010101" charset="-122"/>
              </a:rPr>
              <a:t>.</a:t>
            </a:r>
            <a:endParaRPr lang="en-US" altLang="zh-CN" dirty="0" smtClean="0">
              <a:ea typeface="DengXian" panose="02010600030101010101" charset="-122"/>
              <a:sym typeface="Symbol" panose="05050102010706020507" pitchFamily="18" charset="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700773" y="3800599"/>
            <a:ext cx="4953000" cy="2667000"/>
            <a:chOff x="3352800" y="3505200"/>
            <a:chExt cx="4953000" cy="2667000"/>
          </a:xfrm>
        </p:grpSpPr>
        <p:sp>
          <p:nvSpPr>
            <p:cNvPr id="25606" name="Rectangle 4"/>
            <p:cNvSpPr>
              <a:spLocks noChangeArrowheads="1"/>
            </p:cNvSpPr>
            <p:nvPr/>
          </p:nvSpPr>
          <p:spPr bwMode="auto">
            <a:xfrm>
              <a:off x="4191000" y="3962400"/>
              <a:ext cx="3048000" cy="2209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DengXian" panose="02010600030101010101" charset="-122"/>
              </a:endParaRPr>
            </a:p>
          </p:txBody>
        </p:sp>
        <p:sp>
          <p:nvSpPr>
            <p:cNvPr id="25607" name="Line 5"/>
            <p:cNvSpPr>
              <a:spLocks noChangeShapeType="1"/>
            </p:cNvSpPr>
            <p:nvPr/>
          </p:nvSpPr>
          <p:spPr bwMode="auto">
            <a:xfrm>
              <a:off x="3352800" y="51054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08" name="Text Box 6"/>
            <p:cNvSpPr txBox="1">
              <a:spLocks noChangeArrowheads="1"/>
            </p:cNvSpPr>
            <p:nvPr/>
          </p:nvSpPr>
          <p:spPr bwMode="auto">
            <a:xfrm>
              <a:off x="3429000" y="4648200"/>
              <a:ext cx="6858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anose="020B0606020202030204" pitchFamily="34" charset="0"/>
                  <a:ea typeface="DengXian" panose="02010600030101010101" charset="-122"/>
                </a:rPr>
                <a:t>&lt;</a:t>
              </a:r>
              <a:r>
                <a:rPr lang="en-US" altLang="zh-CN" sz="2400">
                  <a:latin typeface="Arial Narrow" panose="020B0606020202030204" pitchFamily="34" charset="0"/>
                  <a:ea typeface="DengXian" panose="02010600030101010101" charset="-122"/>
                </a:rPr>
                <a:t>M&gt;</a:t>
              </a:r>
              <a:endParaRPr lang="en-US" altLang="zh-CN" sz="2400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25609" name="Text Box 7"/>
            <p:cNvSpPr txBox="1">
              <a:spLocks noChangeArrowheads="1"/>
            </p:cNvSpPr>
            <p:nvPr/>
          </p:nvSpPr>
          <p:spPr bwMode="auto">
            <a:xfrm>
              <a:off x="4724400" y="3505200"/>
              <a:ext cx="4572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anose="020B0606020202030204" pitchFamily="34" charset="0"/>
                  <a:ea typeface="DengXian" panose="02010600030101010101" charset="-122"/>
                </a:rPr>
                <a:t>S</a:t>
              </a:r>
              <a:endParaRPr lang="en-US" altLang="zh-CN" sz="2400" b="1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25610" name="Line 8"/>
            <p:cNvSpPr>
              <a:spLocks noChangeShapeType="1"/>
            </p:cNvSpPr>
            <p:nvPr/>
          </p:nvSpPr>
          <p:spPr bwMode="auto">
            <a:xfrm>
              <a:off x="4191000" y="51054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11" name="Text Box 9"/>
            <p:cNvSpPr txBox="1">
              <a:spLocks noChangeArrowheads="1"/>
            </p:cNvSpPr>
            <p:nvPr/>
          </p:nvSpPr>
          <p:spPr bwMode="auto">
            <a:xfrm>
              <a:off x="4267200" y="4648200"/>
              <a:ext cx="11430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anose="020B0606020202030204" pitchFamily="34" charset="0"/>
                  <a:ea typeface="DengXian" panose="02010600030101010101" charset="-122"/>
                </a:rPr>
                <a:t>&lt;</a:t>
              </a:r>
              <a:r>
                <a:rPr lang="en-US" altLang="zh-CN" sz="2400">
                  <a:latin typeface="Arial Narrow" panose="020B0606020202030204" pitchFamily="34" charset="0"/>
                  <a:ea typeface="DengXian" panose="02010600030101010101" charset="-122"/>
                </a:rPr>
                <a:t>M,M</a:t>
              </a:r>
              <a:r>
                <a:rPr lang="en-US" altLang="zh-CN" sz="2400" baseline="-25000">
                  <a:latin typeface="Arial Narrow" panose="020B0606020202030204" pitchFamily="34" charset="0"/>
                  <a:ea typeface="DengXian" panose="02010600030101010101" charset="-122"/>
                </a:rPr>
                <a:t>1</a:t>
              </a:r>
              <a:r>
                <a:rPr lang="en-US" altLang="zh-CN" sz="2400">
                  <a:latin typeface="Arial Narrow" panose="020B0606020202030204" pitchFamily="34" charset="0"/>
                  <a:ea typeface="DengXian" panose="02010600030101010101" charset="-122"/>
                </a:rPr>
                <a:t>&gt;</a:t>
              </a:r>
              <a:endParaRPr lang="en-US" altLang="zh-CN" sz="2400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25612" name="Rectangle 10"/>
            <p:cNvSpPr>
              <a:spLocks noChangeArrowheads="1"/>
            </p:cNvSpPr>
            <p:nvPr/>
          </p:nvSpPr>
          <p:spPr bwMode="auto">
            <a:xfrm>
              <a:off x="5410200" y="4419600"/>
              <a:ext cx="99060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DengXian" panose="02010600030101010101" charset="-122"/>
              </a:endParaRPr>
            </a:p>
          </p:txBody>
        </p:sp>
        <p:sp>
          <p:nvSpPr>
            <p:cNvPr id="25613" name="Text Box 11"/>
            <p:cNvSpPr txBox="1">
              <a:spLocks noChangeArrowheads="1"/>
            </p:cNvSpPr>
            <p:nvPr/>
          </p:nvSpPr>
          <p:spPr bwMode="auto">
            <a:xfrm>
              <a:off x="5715000" y="4800600"/>
              <a:ext cx="4572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anose="020B0606020202030204" pitchFamily="34" charset="0"/>
                  <a:ea typeface="DengXian" panose="02010600030101010101" charset="-122"/>
                </a:rPr>
                <a:t>R</a:t>
              </a:r>
              <a:endParaRPr lang="en-US" altLang="zh-CN" sz="2400" b="1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25614" name="Line 12"/>
            <p:cNvSpPr>
              <a:spLocks noChangeShapeType="1"/>
            </p:cNvSpPr>
            <p:nvPr/>
          </p:nvSpPr>
          <p:spPr bwMode="auto">
            <a:xfrm>
              <a:off x="6400800" y="47244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15" name="Text Box 13"/>
            <p:cNvSpPr txBox="1">
              <a:spLocks noChangeArrowheads="1"/>
            </p:cNvSpPr>
            <p:nvPr/>
          </p:nvSpPr>
          <p:spPr bwMode="auto">
            <a:xfrm>
              <a:off x="6400800" y="5029200"/>
              <a:ext cx="9144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anose="020B0606020202030204" pitchFamily="34" charset="0"/>
                  <a:ea typeface="DengXian" panose="02010600030101010101" charset="-122"/>
                </a:rPr>
                <a:t>拒绝</a:t>
              </a:r>
              <a:endParaRPr lang="zh-CN" altLang="en-US" sz="2400" b="1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25616" name="Line 14"/>
            <p:cNvSpPr>
              <a:spLocks noChangeShapeType="1"/>
            </p:cNvSpPr>
            <p:nvPr/>
          </p:nvSpPr>
          <p:spPr bwMode="auto">
            <a:xfrm>
              <a:off x="7315200" y="47244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17" name="Text Box 15"/>
            <p:cNvSpPr txBox="1">
              <a:spLocks noChangeArrowheads="1"/>
            </p:cNvSpPr>
            <p:nvPr/>
          </p:nvSpPr>
          <p:spPr bwMode="auto">
            <a:xfrm>
              <a:off x="7315200" y="5410200"/>
              <a:ext cx="9906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anose="020B0606020202030204" pitchFamily="34" charset="0"/>
                  <a:ea typeface="DengXian" panose="02010600030101010101" charset="-122"/>
                </a:rPr>
                <a:t>拒绝</a:t>
              </a:r>
              <a:endParaRPr lang="zh-CN" altLang="en-US" sz="2400" b="1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25618" name="Line 16"/>
            <p:cNvSpPr>
              <a:spLocks noChangeShapeType="1"/>
            </p:cNvSpPr>
            <p:nvPr/>
          </p:nvSpPr>
          <p:spPr bwMode="auto">
            <a:xfrm>
              <a:off x="6400800" y="54864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19" name="Text Box 17"/>
            <p:cNvSpPr txBox="1">
              <a:spLocks noChangeArrowheads="1"/>
            </p:cNvSpPr>
            <p:nvPr/>
          </p:nvSpPr>
          <p:spPr bwMode="auto">
            <a:xfrm>
              <a:off x="6400800" y="4267200"/>
              <a:ext cx="9144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anose="020B0606020202030204" pitchFamily="34" charset="0"/>
                  <a:ea typeface="DengXian" panose="02010600030101010101" charset="-122"/>
                </a:rPr>
                <a:t>接受</a:t>
              </a:r>
              <a:endParaRPr lang="zh-CN" altLang="en-US" sz="2400" b="1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25620" name="Line 18"/>
            <p:cNvSpPr>
              <a:spLocks noChangeShapeType="1"/>
            </p:cNvSpPr>
            <p:nvPr/>
          </p:nvSpPr>
          <p:spPr bwMode="auto">
            <a:xfrm>
              <a:off x="7315200" y="54864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1" name="Text Box 19"/>
            <p:cNvSpPr txBox="1">
              <a:spLocks noChangeArrowheads="1"/>
            </p:cNvSpPr>
            <p:nvPr/>
          </p:nvSpPr>
          <p:spPr bwMode="auto">
            <a:xfrm>
              <a:off x="7315200" y="4267200"/>
              <a:ext cx="9144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anose="020B0606020202030204" pitchFamily="34" charset="0"/>
                  <a:ea typeface="DengXian" panose="02010600030101010101" charset="-122"/>
                </a:rPr>
                <a:t>接受</a:t>
              </a:r>
              <a:endParaRPr lang="zh-CN" altLang="en-US" sz="2400" b="1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869440" y="2746769"/>
            <a:ext cx="3717032" cy="838203"/>
            <a:chOff x="1143000" y="3657598"/>
            <a:chExt cx="3717032" cy="838202"/>
          </a:xfrm>
        </p:grpSpPr>
        <p:sp>
          <p:nvSpPr>
            <p:cNvPr id="25622" name="Line 20"/>
            <p:cNvSpPr>
              <a:spLocks noChangeShapeType="1"/>
            </p:cNvSpPr>
            <p:nvPr/>
          </p:nvSpPr>
          <p:spPr bwMode="auto">
            <a:xfrm>
              <a:off x="1143000" y="41148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3" name="Text Box 21"/>
            <p:cNvSpPr txBox="1">
              <a:spLocks noChangeArrowheads="1"/>
            </p:cNvSpPr>
            <p:nvPr/>
          </p:nvSpPr>
          <p:spPr bwMode="auto">
            <a:xfrm>
              <a:off x="1828800" y="3886200"/>
              <a:ext cx="533400" cy="460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DengXian" panose="02010600030101010101" charset="-122"/>
                </a:rPr>
                <a:t>M</a:t>
              </a:r>
              <a:r>
                <a:rPr lang="en-US" altLang="zh-CN" sz="2400" baseline="-25000">
                  <a:latin typeface="Arial Narrow" panose="020B0606020202030204" pitchFamily="34" charset="0"/>
                  <a:ea typeface="DengXian" panose="02010600030101010101" charset="-122"/>
                </a:rPr>
                <a:t>1</a:t>
              </a:r>
              <a:endParaRPr lang="en-US" altLang="zh-CN" sz="2400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25624" name="Rectangle 22"/>
            <p:cNvSpPr>
              <a:spLocks noChangeArrowheads="1"/>
            </p:cNvSpPr>
            <p:nvPr/>
          </p:nvSpPr>
          <p:spPr bwMode="auto">
            <a:xfrm>
              <a:off x="1752600" y="3733800"/>
              <a:ext cx="6096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DengXian" panose="02010600030101010101" charset="-122"/>
              </a:endParaRPr>
            </a:p>
          </p:txBody>
        </p:sp>
        <p:sp>
          <p:nvSpPr>
            <p:cNvPr id="25625" name="Line 25"/>
            <p:cNvSpPr>
              <a:spLocks noChangeShapeType="1"/>
            </p:cNvSpPr>
            <p:nvPr/>
          </p:nvSpPr>
          <p:spPr bwMode="auto">
            <a:xfrm>
              <a:off x="2362200" y="41148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" name="Text Box 26"/>
            <p:cNvSpPr txBox="1">
              <a:spLocks noChangeArrowheads="1"/>
            </p:cNvSpPr>
            <p:nvPr/>
          </p:nvSpPr>
          <p:spPr bwMode="auto">
            <a:xfrm>
              <a:off x="2362200" y="3657599"/>
              <a:ext cx="990600" cy="460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anose="020B0606020202030204" pitchFamily="34" charset="0"/>
                  <a:ea typeface="DengXian" panose="02010600030101010101" charset="-122"/>
                </a:rPr>
                <a:t>拒绝</a:t>
              </a:r>
              <a:endParaRPr lang="zh-CN" altLang="en-US" sz="2400" b="1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25627" name="Text Box 27"/>
            <p:cNvSpPr txBox="1">
              <a:spLocks noChangeArrowheads="1"/>
            </p:cNvSpPr>
            <p:nvPr/>
          </p:nvSpPr>
          <p:spPr bwMode="auto">
            <a:xfrm>
              <a:off x="1295400" y="3657598"/>
              <a:ext cx="381000" cy="460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DengXian" panose="02010600030101010101" charset="-122"/>
                </a:rPr>
                <a:t>x</a:t>
              </a:r>
              <a:endParaRPr lang="en-US" altLang="zh-CN" sz="2400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25628" name="Text Box 29"/>
            <p:cNvSpPr txBox="1">
              <a:spLocks noChangeArrowheads="1"/>
            </p:cNvSpPr>
            <p:nvPr/>
          </p:nvSpPr>
          <p:spPr bwMode="auto">
            <a:xfrm>
              <a:off x="3640832" y="3873620"/>
              <a:ext cx="1219200" cy="460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 Narrow" panose="020B0606020202030204" pitchFamily="34" charset="0"/>
                  <a:ea typeface="DengXian" panose="02010600030101010101" charset="-122"/>
                </a:rPr>
                <a:t>L(M</a:t>
              </a:r>
              <a:r>
                <a:rPr lang="en-US" altLang="zh-CN" sz="2400" baseline="-25000" dirty="0">
                  <a:latin typeface="Arial Narrow" panose="020B0606020202030204" pitchFamily="34" charset="0"/>
                  <a:ea typeface="DengXian" panose="02010600030101010101" charset="-122"/>
                </a:rPr>
                <a:t>1</a:t>
              </a:r>
              <a:r>
                <a:rPr lang="en-US" altLang="zh-CN" sz="2400" dirty="0">
                  <a:latin typeface="Arial Narrow" panose="020B0606020202030204" pitchFamily="34" charset="0"/>
                  <a:ea typeface="DengXian" panose="02010600030101010101" charset="-122"/>
                </a:rPr>
                <a:t>)=</a:t>
              </a:r>
              <a:r>
                <a:rPr lang="en-US" altLang="zh-CN" sz="2400" dirty="0">
                  <a:latin typeface="Arial Narrow" panose="020B0606020202030204" pitchFamily="34" charset="0"/>
                  <a:ea typeface="DengXian" panose="02010600030101010101" charset="-122"/>
                  <a:sym typeface="Symbol" panose="05050102010706020507" pitchFamily="18" charset="2"/>
                </a:rPr>
                <a:t></a:t>
              </a:r>
              <a:endParaRPr lang="en-US" altLang="zh-CN" sz="2400" dirty="0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/>
        </p:nvSpPr>
        <p:spPr>
          <a:xfrm>
            <a:off x="3466465" y="3003550"/>
            <a:ext cx="5259070" cy="7296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b="1" dirty="0" smtClean="0">
                <a:latin typeface="DengXian" panose="02010600030101010101" charset="-122"/>
                <a:ea typeface="DengXian" panose="02010600030101010101" charset="-122"/>
              </a:rPr>
              <a:t>利用计算历史的归约</a:t>
            </a:r>
            <a:endParaRPr lang="zh-CN" altLang="en-US" b="1" dirty="0">
              <a:latin typeface="DengXian" panose="02010600030101010101" charset="-122"/>
              <a:ea typeface="DengXian" panose="02010600030101010101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8" name="Rectangle 2"/>
          <p:cNvSpPr>
            <a:spLocks noGrp="1" noChangeArrowheads="1"/>
          </p:cNvSpPr>
          <p:nvPr/>
        </p:nvSpPr>
        <p:spPr>
          <a:xfrm>
            <a:off x="862330" y="903903"/>
            <a:ext cx="7772400" cy="89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dirty="0" smtClean="0">
                <a:latin typeface="DengXian" panose="02010600030101010101" charset="-122"/>
                <a:ea typeface="DengXian" panose="02010600030101010101" charset="-122"/>
              </a:rPr>
              <a:t>计算历史</a:t>
            </a:r>
            <a:r>
              <a:rPr lang="zh-CN" altLang="en-US" smtClean="0">
                <a:ea typeface="DengXian" panose="02010600030101010101" charset="-122"/>
                <a:sym typeface="+mn-ea"/>
              </a:rPr>
              <a:t>（定义</a:t>
            </a:r>
            <a:r>
              <a:rPr lang="en-US" altLang="zh-CN" smtClean="0">
                <a:ea typeface="DengXian" panose="02010600030101010101" charset="-122"/>
                <a:sym typeface="+mn-ea"/>
              </a:rPr>
              <a:t>5.5</a:t>
            </a:r>
            <a:r>
              <a:rPr lang="zh-CN" altLang="en-US" smtClean="0">
                <a:ea typeface="DengXian" panose="02010600030101010101" charset="-122"/>
                <a:sym typeface="+mn-ea"/>
              </a:rPr>
              <a:t>，</a:t>
            </a:r>
            <a:r>
              <a:rPr lang="en-US" altLang="zh-CN" dirty="0" smtClean="0">
                <a:ea typeface="DengXian" panose="02010600030101010101" charset="-122"/>
                <a:sym typeface="+mn-ea"/>
              </a:rPr>
              <a:t>P139</a:t>
            </a:r>
            <a:r>
              <a:rPr lang="zh-CN" altLang="en-US" smtClean="0">
                <a:ea typeface="DengXian" panose="02010600030101010101" charset="-122"/>
                <a:sym typeface="+mn-ea"/>
              </a:rPr>
              <a:t>）</a:t>
            </a:r>
            <a:endParaRPr lang="zh-CN" altLang="en-US" smtClean="0">
              <a:ea typeface="DengXian" panose="02010600030101010101" charset="-122"/>
            </a:endParaRPr>
          </a:p>
          <a:p>
            <a:pPr eaLnBrk="1" hangingPunct="1"/>
            <a:endParaRPr lang="zh-CN" altLang="en-US" dirty="0" smtClean="0">
              <a:latin typeface="DengXian" panose="02010600030101010101" charset="-122"/>
              <a:ea typeface="DengXian" panose="02010600030101010101" charset="-122"/>
            </a:endParaRPr>
          </a:p>
        </p:txBody>
      </p:sp>
      <p:sp>
        <p:nvSpPr>
          <p:cNvPr id="26629" name="Rectangle 3"/>
          <p:cNvSpPr>
            <a:spLocks noGrp="1" noChangeArrowheads="1"/>
          </p:cNvSpPr>
          <p:nvPr/>
        </p:nvSpPr>
        <p:spPr>
          <a:xfrm>
            <a:off x="1775520" y="1268760"/>
            <a:ext cx="7772400" cy="4495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None/>
            </a:pPr>
            <a:r>
              <a:rPr lang="zh-CN" altLang="en-US" dirty="0" smtClean="0">
                <a:ea typeface="DengXian" panose="02010600030101010101" charset="-122"/>
              </a:rPr>
              <a:t>设</a:t>
            </a:r>
            <a:r>
              <a:rPr lang="en-US" altLang="zh-CN" dirty="0" smtClean="0">
                <a:ea typeface="DengXian" panose="02010600030101010101" charset="-122"/>
              </a:rPr>
              <a:t>M</a:t>
            </a:r>
            <a:r>
              <a:rPr lang="zh-CN" altLang="en-US" dirty="0" smtClean="0">
                <a:ea typeface="DengXian" panose="02010600030101010101" charset="-122"/>
              </a:rPr>
              <a:t>是一个</a:t>
            </a:r>
            <a:r>
              <a:rPr lang="en-US" altLang="zh-CN" dirty="0" smtClean="0">
                <a:ea typeface="DengXian" panose="02010600030101010101" charset="-122"/>
              </a:rPr>
              <a:t>TM, w</a:t>
            </a:r>
            <a:r>
              <a:rPr lang="zh-CN" altLang="en-US" dirty="0" smtClean="0">
                <a:ea typeface="DengXian" panose="02010600030101010101" charset="-122"/>
              </a:rPr>
              <a:t>是一个输入串 </a:t>
            </a:r>
            <a:endParaRPr lang="zh-CN" altLang="en-US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en-US" altLang="zh-CN" dirty="0" smtClean="0">
                <a:ea typeface="DengXian" panose="02010600030101010101" charset="-122"/>
              </a:rPr>
              <a:t>M</a:t>
            </a:r>
            <a:r>
              <a:rPr lang="zh-CN" altLang="en-US" dirty="0" smtClean="0">
                <a:ea typeface="DengXian" panose="02010600030101010101" charset="-122"/>
              </a:rPr>
              <a:t>在</a:t>
            </a:r>
            <a:r>
              <a:rPr lang="en-US" altLang="zh-CN" dirty="0" smtClean="0">
                <a:ea typeface="DengXian" panose="02010600030101010101" charset="-122"/>
              </a:rPr>
              <a:t>w</a:t>
            </a:r>
            <a:r>
              <a:rPr lang="zh-CN" altLang="en-US" dirty="0" smtClean="0">
                <a:ea typeface="DengXian" panose="02010600030101010101" charset="-122"/>
              </a:rPr>
              <a:t>上的</a:t>
            </a:r>
            <a:r>
              <a:rPr lang="zh-CN" altLang="en-US" dirty="0" smtClean="0">
                <a:solidFill>
                  <a:schemeClr val="folHlink"/>
                </a:solidFill>
                <a:ea typeface="DengXian" panose="02010600030101010101" charset="-122"/>
              </a:rPr>
              <a:t>接受计算历史</a:t>
            </a:r>
            <a:r>
              <a:rPr lang="zh-CN" altLang="en-US" dirty="0" smtClean="0">
                <a:ea typeface="DengXian" panose="02010600030101010101" charset="-122"/>
              </a:rPr>
              <a:t>是</a:t>
            </a:r>
            <a:endParaRPr lang="en-US" altLang="zh-CN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zh-CN" altLang="en-US" dirty="0" smtClean="0">
                <a:ea typeface="DengXian" panose="02010600030101010101" charset="-122"/>
              </a:rPr>
              <a:t>   格局序列 </a:t>
            </a:r>
            <a:r>
              <a:rPr lang="en-US" altLang="zh-CN" dirty="0" smtClean="0">
                <a:ea typeface="DengXian" panose="02010600030101010101" charset="-122"/>
              </a:rPr>
              <a:t>C</a:t>
            </a:r>
            <a:r>
              <a:rPr lang="en-US" altLang="zh-CN" baseline="-25000" dirty="0" smtClean="0">
                <a:ea typeface="DengXian" panose="02010600030101010101" charset="-122"/>
              </a:rPr>
              <a:t>1</a:t>
            </a:r>
            <a:r>
              <a:rPr lang="en-US" altLang="zh-CN" dirty="0" smtClean="0">
                <a:ea typeface="DengXian" panose="02010600030101010101" charset="-122"/>
              </a:rPr>
              <a:t>,C</a:t>
            </a:r>
            <a:r>
              <a:rPr lang="en-US" altLang="zh-CN" baseline="-25000" dirty="0" smtClean="0">
                <a:ea typeface="DengXian" panose="02010600030101010101" charset="-122"/>
              </a:rPr>
              <a:t>2</a:t>
            </a:r>
            <a:r>
              <a:rPr lang="en-US" altLang="zh-CN" dirty="0" smtClean="0">
                <a:ea typeface="DengXian" panose="02010600030101010101" charset="-122"/>
              </a:rPr>
              <a:t>,…,C</a:t>
            </a:r>
            <a:r>
              <a:rPr lang="en-US" altLang="zh-CN" baseline="-25000" dirty="0" smtClean="0">
                <a:ea typeface="DengXian" panose="02010600030101010101" charset="-122"/>
              </a:rPr>
              <a:t>k</a:t>
            </a:r>
            <a:r>
              <a:rPr lang="en-US" altLang="zh-CN" dirty="0" smtClean="0">
                <a:ea typeface="DengXian" panose="02010600030101010101" charset="-122"/>
              </a:rPr>
              <a:t>,</a:t>
            </a:r>
            <a:r>
              <a:rPr lang="zh-CN" altLang="en-US" dirty="0" smtClean="0">
                <a:ea typeface="DengXian" panose="02010600030101010101" charset="-122"/>
              </a:rPr>
              <a:t> 其中</a:t>
            </a:r>
            <a:endParaRPr lang="en-US" altLang="zh-CN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zh-CN" altLang="en-US" dirty="0" smtClean="0">
                <a:ea typeface="DengXian" panose="02010600030101010101" charset="-122"/>
              </a:rPr>
              <a:t>    </a:t>
            </a:r>
            <a:r>
              <a:rPr lang="en-US" altLang="zh-CN" dirty="0" smtClean="0">
                <a:ea typeface="DengXian" panose="02010600030101010101" charset="-122"/>
              </a:rPr>
              <a:t>C</a:t>
            </a:r>
            <a:r>
              <a:rPr lang="en-US" altLang="zh-CN" baseline="-25000" dirty="0" smtClean="0">
                <a:ea typeface="DengXian" panose="02010600030101010101" charset="-122"/>
              </a:rPr>
              <a:t>1</a:t>
            </a:r>
            <a:r>
              <a:rPr lang="zh-CN" altLang="en-US" dirty="0" smtClean="0">
                <a:ea typeface="DengXian" panose="02010600030101010101" charset="-122"/>
              </a:rPr>
              <a:t>是初始格局,</a:t>
            </a:r>
            <a:endParaRPr lang="en-US" altLang="zh-CN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zh-CN" altLang="en-US" dirty="0" smtClean="0">
                <a:ea typeface="DengXian" panose="02010600030101010101" charset="-122"/>
              </a:rPr>
              <a:t>    每个</a:t>
            </a:r>
            <a:r>
              <a:rPr lang="en-US" altLang="zh-CN" dirty="0" err="1" smtClean="0">
                <a:ea typeface="DengXian" panose="02010600030101010101" charset="-122"/>
              </a:rPr>
              <a:t>C</a:t>
            </a:r>
            <a:r>
              <a:rPr lang="en-US" altLang="zh-CN" baseline="-25000" dirty="0" err="1" smtClean="0">
                <a:ea typeface="DengXian" panose="02010600030101010101" charset="-122"/>
              </a:rPr>
              <a:t>i</a:t>
            </a:r>
            <a:r>
              <a:rPr lang="zh-CN" altLang="en-US" dirty="0" smtClean="0">
                <a:ea typeface="DengXian" panose="02010600030101010101" charset="-122"/>
              </a:rPr>
              <a:t>都是</a:t>
            </a:r>
            <a:r>
              <a:rPr lang="en-US" altLang="zh-CN" dirty="0" smtClean="0">
                <a:ea typeface="DengXian" panose="02010600030101010101" charset="-122"/>
              </a:rPr>
              <a:t>C</a:t>
            </a:r>
            <a:r>
              <a:rPr lang="en-US" altLang="zh-CN" baseline="-25000" dirty="0" smtClean="0">
                <a:ea typeface="DengXian" panose="02010600030101010101" charset="-122"/>
              </a:rPr>
              <a:t>i-1</a:t>
            </a:r>
            <a:r>
              <a:rPr lang="zh-CN" altLang="en-US" dirty="0" smtClean="0">
                <a:ea typeface="DengXian" panose="02010600030101010101" charset="-122"/>
              </a:rPr>
              <a:t>的合法结果</a:t>
            </a:r>
            <a:endParaRPr lang="en-US" altLang="zh-CN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zh-CN" altLang="en-US" dirty="0" smtClean="0">
                <a:ea typeface="DengXian" panose="02010600030101010101" charset="-122"/>
              </a:rPr>
              <a:t>    (即符合</a:t>
            </a:r>
            <a:r>
              <a:rPr lang="en-US" altLang="zh-CN" dirty="0" smtClean="0">
                <a:ea typeface="DengXian" panose="02010600030101010101" charset="-122"/>
              </a:rPr>
              <a:t>M</a:t>
            </a:r>
            <a:r>
              <a:rPr lang="zh-CN" altLang="en-US" dirty="0" smtClean="0">
                <a:ea typeface="DengXian" panose="02010600030101010101" charset="-122"/>
              </a:rPr>
              <a:t>的转移函数),</a:t>
            </a:r>
            <a:endParaRPr lang="en-US" altLang="zh-CN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zh-CN" altLang="en-US" dirty="0" smtClean="0">
                <a:ea typeface="DengXian" panose="02010600030101010101" charset="-122"/>
              </a:rPr>
              <a:t>   </a:t>
            </a:r>
            <a:r>
              <a:rPr lang="en-US" altLang="zh-CN" dirty="0" smtClean="0">
                <a:ea typeface="DengXian" panose="02010600030101010101" charset="-122"/>
              </a:rPr>
              <a:t>C</a:t>
            </a:r>
            <a:r>
              <a:rPr lang="en-US" altLang="zh-CN" baseline="-25000" dirty="0" smtClean="0">
                <a:ea typeface="DengXian" panose="02010600030101010101" charset="-122"/>
              </a:rPr>
              <a:t>k</a:t>
            </a:r>
            <a:r>
              <a:rPr lang="zh-CN" altLang="en-US" dirty="0" smtClean="0">
                <a:ea typeface="DengXian" panose="02010600030101010101" charset="-122"/>
              </a:rPr>
              <a:t>是接受格局. </a:t>
            </a:r>
            <a:endParaRPr lang="zh-CN" altLang="en-US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zh-CN" altLang="en-US" dirty="0" smtClean="0">
                <a:ea typeface="DengXian" panose="02010600030101010101" charset="-122"/>
              </a:rPr>
              <a:t>拒绝计算历史:  </a:t>
            </a:r>
            <a:r>
              <a:rPr lang="en-US" altLang="zh-CN" dirty="0" smtClean="0">
                <a:ea typeface="DengXian" panose="02010600030101010101" charset="-122"/>
              </a:rPr>
              <a:t>C</a:t>
            </a:r>
            <a:r>
              <a:rPr lang="en-US" altLang="zh-CN" baseline="-25000" dirty="0" smtClean="0">
                <a:ea typeface="DengXian" panose="02010600030101010101" charset="-122"/>
              </a:rPr>
              <a:t>k</a:t>
            </a:r>
            <a:r>
              <a:rPr lang="zh-CN" altLang="en-US" dirty="0" smtClean="0">
                <a:ea typeface="DengXian" panose="02010600030101010101" charset="-122"/>
              </a:rPr>
              <a:t>是拒绝格局</a:t>
            </a:r>
            <a:endParaRPr lang="zh-CN" altLang="en-US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zh-CN" altLang="en-US" dirty="0" smtClean="0">
                <a:ea typeface="DengXian" panose="02010600030101010101" charset="-122"/>
              </a:rPr>
              <a:t>计算历史都是有穷序列</a:t>
            </a:r>
            <a:endParaRPr lang="zh-CN" altLang="en-US" dirty="0" smtClean="0">
              <a:ea typeface="DengXian" panose="02010600030101010101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2" name="Rectangle 2"/>
          <p:cNvSpPr>
            <a:spLocks noGrp="1" noChangeArrowheads="1"/>
          </p:cNvSpPr>
          <p:nvPr/>
        </p:nvSpPr>
        <p:spPr>
          <a:xfrm>
            <a:off x="501650" y="561975"/>
            <a:ext cx="103632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dirty="0" smtClean="0">
                <a:ea typeface="DengXian" panose="02010600030101010101" charset="-122"/>
              </a:rPr>
              <a:t>线性界限自动机(</a:t>
            </a:r>
            <a:r>
              <a:rPr lang="en-US" altLang="zh-CN" dirty="0" smtClean="0">
                <a:ea typeface="DengXian" panose="02010600030101010101" charset="-122"/>
              </a:rPr>
              <a:t>LBA)</a:t>
            </a:r>
            <a:r>
              <a:rPr lang="zh-CN" altLang="en-US" smtClean="0">
                <a:ea typeface="DengXian" panose="02010600030101010101" charset="-122"/>
                <a:sym typeface="+mn-ea"/>
              </a:rPr>
              <a:t>（定理</a:t>
            </a:r>
            <a:r>
              <a:rPr lang="en-US" altLang="zh-CN" smtClean="0">
                <a:ea typeface="DengXian" panose="02010600030101010101" charset="-122"/>
                <a:sym typeface="+mn-ea"/>
              </a:rPr>
              <a:t>5.6</a:t>
            </a:r>
            <a:r>
              <a:rPr lang="zh-CN" altLang="en-US" smtClean="0">
                <a:ea typeface="DengXian" panose="02010600030101010101" charset="-122"/>
                <a:sym typeface="+mn-ea"/>
              </a:rPr>
              <a:t>，</a:t>
            </a:r>
            <a:r>
              <a:rPr lang="en-US" altLang="zh-CN" dirty="0" smtClean="0">
                <a:ea typeface="DengXian" panose="02010600030101010101" charset="-122"/>
                <a:sym typeface="+mn-ea"/>
              </a:rPr>
              <a:t>P140</a:t>
            </a:r>
            <a:r>
              <a:rPr lang="zh-CN" altLang="en-US" smtClean="0">
                <a:ea typeface="DengXian" panose="02010600030101010101" charset="-122"/>
                <a:sym typeface="+mn-ea"/>
              </a:rPr>
              <a:t>）</a:t>
            </a:r>
            <a:endParaRPr lang="zh-CN" altLang="en-US" smtClean="0">
              <a:ea typeface="DengXian" panose="02010600030101010101" charset="-122"/>
            </a:endParaRPr>
          </a:p>
          <a:p>
            <a:pPr eaLnBrk="1" hangingPunct="1"/>
            <a:endParaRPr lang="en-US" altLang="zh-CN" dirty="0" smtClean="0">
              <a:ea typeface="DengXian" panose="02010600030101010101" charset="-122"/>
            </a:endParaRPr>
          </a:p>
        </p:txBody>
      </p:sp>
      <p:sp>
        <p:nvSpPr>
          <p:cNvPr id="27653" name="Rectangle 3"/>
          <p:cNvSpPr>
            <a:spLocks noGrp="1" noChangeArrowheads="1"/>
          </p:cNvSpPr>
          <p:nvPr/>
        </p:nvSpPr>
        <p:spPr>
          <a:xfrm>
            <a:off x="1991546" y="1412776"/>
            <a:ext cx="7786687" cy="2514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None/>
            </a:pPr>
            <a:r>
              <a:rPr lang="en-US" altLang="zh-CN" sz="2800" dirty="0" smtClean="0">
                <a:solidFill>
                  <a:schemeClr val="folHlink"/>
                </a:solidFill>
                <a:ea typeface="DengXian" panose="02010600030101010101" charset="-122"/>
              </a:rPr>
              <a:t>L</a:t>
            </a:r>
            <a:r>
              <a:rPr lang="en-US" altLang="zh-CN" sz="2800" dirty="0" smtClean="0">
                <a:ea typeface="DengXian" panose="02010600030101010101" charset="-122"/>
              </a:rPr>
              <a:t>inear</a:t>
            </a:r>
            <a:r>
              <a:rPr lang="en-US" altLang="zh-CN" sz="2800" dirty="0" smtClean="0">
                <a:solidFill>
                  <a:schemeClr val="folHlink"/>
                </a:solidFill>
                <a:ea typeface="DengXian" panose="02010600030101010101" charset="-122"/>
              </a:rPr>
              <a:t> B</a:t>
            </a:r>
            <a:r>
              <a:rPr lang="en-US" altLang="zh-CN" sz="2800" dirty="0" smtClean="0">
                <a:ea typeface="DengXian" panose="02010600030101010101" charset="-122"/>
              </a:rPr>
              <a:t>ounded</a:t>
            </a:r>
            <a:r>
              <a:rPr lang="en-US" altLang="zh-CN" sz="2800" dirty="0" smtClean="0">
                <a:solidFill>
                  <a:schemeClr val="folHlink"/>
                </a:solidFill>
                <a:ea typeface="DengXian" panose="02010600030101010101" charset="-122"/>
              </a:rPr>
              <a:t> A</a:t>
            </a:r>
            <a:r>
              <a:rPr lang="en-US" altLang="zh-CN" sz="2800" dirty="0" smtClean="0">
                <a:ea typeface="DengXian" panose="02010600030101010101" charset="-122"/>
              </a:rPr>
              <a:t>utomata</a:t>
            </a:r>
            <a:endParaRPr lang="en-US" altLang="zh-CN" sz="2800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zh-CN" altLang="en-US" sz="2800" dirty="0" smtClean="0">
                <a:ea typeface="DengXian" panose="02010600030101010101" charset="-122"/>
              </a:rPr>
              <a:t>带头不能移出输入区的图灵机. </a:t>
            </a:r>
            <a:endParaRPr lang="zh-CN" altLang="en-US" sz="2800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zh-CN" altLang="en-US" sz="2800" dirty="0" smtClean="0">
                <a:ea typeface="DengXian" panose="02010600030101010101" charset="-122"/>
              </a:rPr>
              <a:t>    等价于</a:t>
            </a:r>
            <a:endParaRPr lang="en-US" altLang="zh-CN" sz="2800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zh-CN" altLang="en-US" sz="2800" dirty="0" smtClean="0">
                <a:ea typeface="DengXian" panose="02010600030101010101" charset="-122"/>
              </a:rPr>
              <a:t>“带头不能移出输入区的常数倍.”</a:t>
            </a:r>
            <a:endParaRPr lang="zh-CN" altLang="en-US" sz="2800" dirty="0" smtClean="0">
              <a:ea typeface="DengXian" panose="02010600030101010101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063552" y="3581400"/>
            <a:ext cx="4724400" cy="2819400"/>
            <a:chOff x="539552" y="3581400"/>
            <a:chExt cx="4724400" cy="2819400"/>
          </a:xfrm>
        </p:grpSpPr>
        <p:sp>
          <p:nvSpPr>
            <p:cNvPr id="27654" name="Rectangle 4"/>
            <p:cNvSpPr>
              <a:spLocks noChangeArrowheads="1"/>
            </p:cNvSpPr>
            <p:nvPr/>
          </p:nvSpPr>
          <p:spPr bwMode="auto">
            <a:xfrm>
              <a:off x="768152" y="5410200"/>
              <a:ext cx="1905000" cy="990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DengXian" panose="02010600030101010101" charset="-122"/>
              </a:endParaRPr>
            </a:p>
          </p:txBody>
        </p:sp>
        <p:sp>
          <p:nvSpPr>
            <p:cNvPr id="27655" name="Text Box 5"/>
            <p:cNvSpPr txBox="1">
              <a:spLocks noChangeArrowheads="1"/>
            </p:cNvSpPr>
            <p:nvPr/>
          </p:nvSpPr>
          <p:spPr bwMode="auto">
            <a:xfrm>
              <a:off x="844352" y="5638800"/>
              <a:ext cx="17526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anose="020B0606020202030204" pitchFamily="34" charset="0"/>
                  <a:ea typeface="DengXian" panose="02010600030101010101" charset="-122"/>
                </a:rPr>
                <a:t>状态控制器</a:t>
              </a:r>
              <a:endParaRPr lang="zh-CN" altLang="en-US" sz="2400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27656" name="Line 6"/>
            <p:cNvSpPr>
              <a:spLocks noChangeShapeType="1"/>
            </p:cNvSpPr>
            <p:nvPr/>
          </p:nvSpPr>
          <p:spPr bwMode="auto">
            <a:xfrm flipH="1" flipV="1">
              <a:off x="1453952" y="4800600"/>
              <a:ext cx="228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57" name="Rectangle 7"/>
            <p:cNvSpPr>
              <a:spLocks noChangeArrowheads="1"/>
            </p:cNvSpPr>
            <p:nvPr/>
          </p:nvSpPr>
          <p:spPr bwMode="auto">
            <a:xfrm>
              <a:off x="539552" y="4419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DengXian" panose="02010600030101010101" charset="-122"/>
              </a:endParaRPr>
            </a:p>
          </p:txBody>
        </p:sp>
        <p:sp>
          <p:nvSpPr>
            <p:cNvPr id="27658" name="Rectangle 8"/>
            <p:cNvSpPr>
              <a:spLocks noChangeArrowheads="1"/>
            </p:cNvSpPr>
            <p:nvPr/>
          </p:nvSpPr>
          <p:spPr bwMode="auto">
            <a:xfrm>
              <a:off x="920552" y="4419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DengXian" panose="02010600030101010101" charset="-122"/>
              </a:endParaRPr>
            </a:p>
          </p:txBody>
        </p:sp>
        <p:sp>
          <p:nvSpPr>
            <p:cNvPr id="27659" name="Rectangle 9"/>
            <p:cNvSpPr>
              <a:spLocks noChangeArrowheads="1"/>
            </p:cNvSpPr>
            <p:nvPr/>
          </p:nvSpPr>
          <p:spPr bwMode="auto">
            <a:xfrm>
              <a:off x="1301552" y="4419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DengXian" panose="02010600030101010101" charset="-122"/>
              </a:endParaRPr>
            </a:p>
          </p:txBody>
        </p:sp>
        <p:sp>
          <p:nvSpPr>
            <p:cNvPr id="27660" name="Rectangle 10"/>
            <p:cNvSpPr>
              <a:spLocks noChangeArrowheads="1"/>
            </p:cNvSpPr>
            <p:nvPr/>
          </p:nvSpPr>
          <p:spPr bwMode="auto">
            <a:xfrm>
              <a:off x="1682552" y="4419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DengXian" panose="02010600030101010101" charset="-122"/>
              </a:endParaRPr>
            </a:p>
          </p:txBody>
        </p:sp>
        <p:sp>
          <p:nvSpPr>
            <p:cNvPr id="27661" name="Rectangle 11"/>
            <p:cNvSpPr>
              <a:spLocks noChangeArrowheads="1"/>
            </p:cNvSpPr>
            <p:nvPr/>
          </p:nvSpPr>
          <p:spPr bwMode="auto">
            <a:xfrm>
              <a:off x="2063552" y="4419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DengXian" panose="02010600030101010101" charset="-122"/>
              </a:endParaRPr>
            </a:p>
          </p:txBody>
        </p:sp>
        <p:sp>
          <p:nvSpPr>
            <p:cNvPr id="27662" name="Text Box 12"/>
            <p:cNvSpPr txBox="1">
              <a:spLocks noChangeArrowheads="1"/>
            </p:cNvSpPr>
            <p:nvPr/>
          </p:nvSpPr>
          <p:spPr bwMode="auto">
            <a:xfrm>
              <a:off x="539552" y="4343400"/>
              <a:ext cx="3810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DengXian" panose="02010600030101010101" charset="-122"/>
                </a:rPr>
                <a:t>a</a:t>
              </a:r>
              <a:endParaRPr lang="en-US" altLang="zh-CN" sz="2400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27663" name="Text Box 13"/>
            <p:cNvSpPr txBox="1">
              <a:spLocks noChangeArrowheads="1"/>
            </p:cNvSpPr>
            <p:nvPr/>
          </p:nvSpPr>
          <p:spPr bwMode="auto">
            <a:xfrm>
              <a:off x="920552" y="4343400"/>
              <a:ext cx="3810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DengXian" panose="02010600030101010101" charset="-122"/>
                </a:rPr>
                <a:t>a</a:t>
              </a:r>
              <a:endParaRPr lang="en-US" altLang="zh-CN" sz="2400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27664" name="Text Box 14"/>
            <p:cNvSpPr txBox="1">
              <a:spLocks noChangeArrowheads="1"/>
            </p:cNvSpPr>
            <p:nvPr/>
          </p:nvSpPr>
          <p:spPr bwMode="auto">
            <a:xfrm>
              <a:off x="1301552" y="4343400"/>
              <a:ext cx="3810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DengXian" panose="02010600030101010101" charset="-122"/>
                </a:rPr>
                <a:t>b</a:t>
              </a:r>
              <a:endParaRPr lang="en-US" altLang="zh-CN" sz="2400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27665" name="Text Box 15"/>
            <p:cNvSpPr txBox="1">
              <a:spLocks noChangeArrowheads="1"/>
            </p:cNvSpPr>
            <p:nvPr/>
          </p:nvSpPr>
          <p:spPr bwMode="auto">
            <a:xfrm>
              <a:off x="1682552" y="4343400"/>
              <a:ext cx="3810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DengXian" panose="02010600030101010101" charset="-122"/>
                </a:rPr>
                <a:t>b</a:t>
              </a:r>
              <a:endParaRPr lang="en-US" altLang="zh-CN" sz="2400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27666" name="Text Box 17"/>
            <p:cNvSpPr txBox="1">
              <a:spLocks noChangeArrowheads="1"/>
            </p:cNvSpPr>
            <p:nvPr/>
          </p:nvSpPr>
          <p:spPr bwMode="auto">
            <a:xfrm>
              <a:off x="1530152" y="4876800"/>
              <a:ext cx="19050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anose="020B0606020202030204" pitchFamily="34" charset="0"/>
                  <a:ea typeface="DengXian" panose="02010600030101010101" charset="-122"/>
                </a:rPr>
                <a:t>双向读写头</a:t>
              </a:r>
              <a:endParaRPr lang="zh-CN" altLang="en-US" sz="2400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27667" name="Text Box 18"/>
            <p:cNvSpPr txBox="1">
              <a:spLocks noChangeArrowheads="1"/>
            </p:cNvSpPr>
            <p:nvPr/>
          </p:nvSpPr>
          <p:spPr bwMode="auto">
            <a:xfrm>
              <a:off x="2901752" y="5638800"/>
              <a:ext cx="6858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folHlink"/>
                  </a:solidFill>
                  <a:latin typeface="Arial Narrow" panose="020B0606020202030204" pitchFamily="34" charset="0"/>
                  <a:ea typeface="DengXian" panose="02010600030101010101" charset="-122"/>
                </a:rPr>
                <a:t>LBA</a:t>
              </a:r>
              <a:endParaRPr lang="en-US" altLang="zh-CN" sz="2400">
                <a:solidFill>
                  <a:schemeClr val="folHlink"/>
                </a:solidFill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27668" name="Rectangle 19"/>
            <p:cNvSpPr>
              <a:spLocks noChangeArrowheads="1"/>
            </p:cNvSpPr>
            <p:nvPr/>
          </p:nvSpPr>
          <p:spPr bwMode="auto">
            <a:xfrm>
              <a:off x="2444552" y="4419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27669" name="Rectangle 20"/>
            <p:cNvSpPr>
              <a:spLocks noChangeArrowheads="1"/>
            </p:cNvSpPr>
            <p:nvPr/>
          </p:nvSpPr>
          <p:spPr bwMode="auto">
            <a:xfrm>
              <a:off x="2825552" y="4419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DengXian" panose="02010600030101010101" charset="-122"/>
              </a:endParaRPr>
            </a:p>
          </p:txBody>
        </p:sp>
        <p:sp>
          <p:nvSpPr>
            <p:cNvPr id="27670" name="Rectangle 21"/>
            <p:cNvSpPr>
              <a:spLocks noChangeArrowheads="1"/>
            </p:cNvSpPr>
            <p:nvPr/>
          </p:nvSpPr>
          <p:spPr bwMode="auto">
            <a:xfrm>
              <a:off x="3206552" y="4419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DengXian" panose="02010600030101010101" charset="-122"/>
              </a:endParaRPr>
            </a:p>
          </p:txBody>
        </p:sp>
        <p:sp>
          <p:nvSpPr>
            <p:cNvPr id="27671" name="Rectangle 22"/>
            <p:cNvSpPr>
              <a:spLocks noChangeArrowheads="1"/>
            </p:cNvSpPr>
            <p:nvPr/>
          </p:nvSpPr>
          <p:spPr bwMode="auto">
            <a:xfrm>
              <a:off x="3587552" y="4419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DengXian" panose="02010600030101010101" charset="-122"/>
              </a:endParaRPr>
            </a:p>
          </p:txBody>
        </p:sp>
        <p:sp>
          <p:nvSpPr>
            <p:cNvPr id="27672" name="Rectangle 23"/>
            <p:cNvSpPr>
              <a:spLocks noChangeArrowheads="1"/>
            </p:cNvSpPr>
            <p:nvPr/>
          </p:nvSpPr>
          <p:spPr bwMode="auto">
            <a:xfrm>
              <a:off x="3968552" y="4419600"/>
              <a:ext cx="381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DengXian" panose="02010600030101010101" charset="-122"/>
              </a:endParaRPr>
            </a:p>
          </p:txBody>
        </p:sp>
        <p:sp>
          <p:nvSpPr>
            <p:cNvPr id="27673" name="Line 24"/>
            <p:cNvSpPr>
              <a:spLocks noChangeShapeType="1"/>
            </p:cNvSpPr>
            <p:nvPr/>
          </p:nvSpPr>
          <p:spPr bwMode="auto">
            <a:xfrm flipV="1">
              <a:off x="539552" y="3581400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4" name="Line 25"/>
            <p:cNvSpPr>
              <a:spLocks noChangeShapeType="1"/>
            </p:cNvSpPr>
            <p:nvPr/>
          </p:nvSpPr>
          <p:spPr bwMode="auto">
            <a:xfrm flipV="1">
              <a:off x="2063552" y="40386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5" name="Line 26"/>
            <p:cNvSpPr>
              <a:spLocks noChangeShapeType="1"/>
            </p:cNvSpPr>
            <p:nvPr/>
          </p:nvSpPr>
          <p:spPr bwMode="auto">
            <a:xfrm>
              <a:off x="539552" y="4191000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6" name="Text Box 27"/>
            <p:cNvSpPr txBox="1">
              <a:spLocks noChangeArrowheads="1"/>
            </p:cNvSpPr>
            <p:nvPr/>
          </p:nvSpPr>
          <p:spPr bwMode="auto">
            <a:xfrm>
              <a:off x="2063552" y="4343400"/>
              <a:ext cx="3810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DengXian" panose="02010600030101010101" charset="-122"/>
                </a:rPr>
                <a:t>B</a:t>
              </a:r>
              <a:endParaRPr lang="en-US" altLang="zh-CN" sz="2400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27677" name="Text Box 28"/>
            <p:cNvSpPr txBox="1">
              <a:spLocks noChangeArrowheads="1"/>
            </p:cNvSpPr>
            <p:nvPr/>
          </p:nvSpPr>
          <p:spPr bwMode="auto">
            <a:xfrm>
              <a:off x="2444552" y="4343400"/>
              <a:ext cx="3810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DengXian" panose="02010600030101010101" charset="-122"/>
                </a:rPr>
                <a:t>B</a:t>
              </a:r>
              <a:endParaRPr lang="en-US" altLang="zh-CN" sz="2400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27678" name="Text Box 29"/>
            <p:cNvSpPr txBox="1">
              <a:spLocks noChangeArrowheads="1"/>
            </p:cNvSpPr>
            <p:nvPr/>
          </p:nvSpPr>
          <p:spPr bwMode="auto">
            <a:xfrm>
              <a:off x="2825552" y="4343400"/>
              <a:ext cx="3810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DengXian" panose="02010600030101010101" charset="-122"/>
                </a:rPr>
                <a:t>B</a:t>
              </a:r>
              <a:endParaRPr lang="en-US" altLang="zh-CN" sz="2400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27679" name="Text Box 30"/>
            <p:cNvSpPr txBox="1">
              <a:spLocks noChangeArrowheads="1"/>
            </p:cNvSpPr>
            <p:nvPr/>
          </p:nvSpPr>
          <p:spPr bwMode="auto">
            <a:xfrm>
              <a:off x="3206552" y="4343400"/>
              <a:ext cx="3810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DengXian" panose="02010600030101010101" charset="-122"/>
                </a:rPr>
                <a:t>B</a:t>
              </a:r>
              <a:endParaRPr lang="en-US" altLang="zh-CN" sz="2400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27680" name="Text Box 31"/>
            <p:cNvSpPr txBox="1">
              <a:spLocks noChangeArrowheads="1"/>
            </p:cNvSpPr>
            <p:nvPr/>
          </p:nvSpPr>
          <p:spPr bwMode="auto">
            <a:xfrm>
              <a:off x="3587552" y="4343400"/>
              <a:ext cx="3810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DengXian" panose="02010600030101010101" charset="-122"/>
                </a:rPr>
                <a:t>B</a:t>
              </a:r>
              <a:endParaRPr lang="en-US" altLang="zh-CN" sz="2400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27681" name="Text Box 32"/>
            <p:cNvSpPr txBox="1">
              <a:spLocks noChangeArrowheads="1"/>
            </p:cNvSpPr>
            <p:nvPr/>
          </p:nvSpPr>
          <p:spPr bwMode="auto">
            <a:xfrm>
              <a:off x="3968552" y="4343400"/>
              <a:ext cx="3810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DengXian" panose="02010600030101010101" charset="-122"/>
                </a:rPr>
                <a:t>B</a:t>
              </a:r>
              <a:endParaRPr lang="en-US" altLang="zh-CN" sz="2400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27682" name="Line 33"/>
            <p:cNvSpPr>
              <a:spLocks noChangeShapeType="1"/>
            </p:cNvSpPr>
            <p:nvPr/>
          </p:nvSpPr>
          <p:spPr bwMode="auto">
            <a:xfrm>
              <a:off x="4501952" y="4572000"/>
              <a:ext cx="76200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83" name="Line 34"/>
            <p:cNvSpPr>
              <a:spLocks noChangeShapeType="1"/>
            </p:cNvSpPr>
            <p:nvPr/>
          </p:nvSpPr>
          <p:spPr bwMode="auto">
            <a:xfrm flipV="1">
              <a:off x="3587552" y="3581400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84" name="Line 35"/>
            <p:cNvSpPr>
              <a:spLocks noChangeShapeType="1"/>
            </p:cNvSpPr>
            <p:nvPr/>
          </p:nvSpPr>
          <p:spPr bwMode="auto">
            <a:xfrm>
              <a:off x="539552" y="3810000"/>
              <a:ext cx="304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700" name="Rectangle 2"/>
          <p:cNvSpPr>
            <a:spLocks noGrp="1" noChangeArrowheads="1"/>
          </p:cNvSpPr>
          <p:nvPr/>
        </p:nvSpPr>
        <p:spPr>
          <a:xfrm>
            <a:off x="1428750" y="582930"/>
            <a:ext cx="103632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mtClean="0">
                <a:ea typeface="DengXian" panose="02010600030101010101" charset="-122"/>
              </a:rPr>
              <a:t>LBA</a:t>
            </a:r>
            <a:r>
              <a:rPr lang="zh-CN" altLang="en-US" smtClean="0">
                <a:ea typeface="DengXian" panose="02010600030101010101" charset="-122"/>
              </a:rPr>
              <a:t>接受性问题</a:t>
            </a:r>
            <a:r>
              <a:rPr lang="zh-CN" altLang="en-US" smtClean="0">
                <a:ea typeface="DengXian" panose="02010600030101010101" charset="-122"/>
                <a:sym typeface="+mn-ea"/>
              </a:rPr>
              <a:t>（定理</a:t>
            </a:r>
            <a:r>
              <a:rPr lang="en-US" altLang="zh-CN" smtClean="0">
                <a:ea typeface="DengXian" panose="02010600030101010101" charset="-122"/>
                <a:sym typeface="+mn-ea"/>
              </a:rPr>
              <a:t>5.8</a:t>
            </a:r>
            <a:r>
              <a:rPr lang="zh-CN" altLang="en-US" smtClean="0">
                <a:ea typeface="DengXian" panose="02010600030101010101" charset="-122"/>
                <a:sym typeface="+mn-ea"/>
              </a:rPr>
              <a:t>，</a:t>
            </a:r>
            <a:r>
              <a:rPr lang="en-US" altLang="zh-CN" dirty="0" smtClean="0">
                <a:ea typeface="DengXian" panose="02010600030101010101" charset="-122"/>
                <a:sym typeface="+mn-ea"/>
              </a:rPr>
              <a:t>P140</a:t>
            </a:r>
            <a:r>
              <a:rPr lang="zh-CN" altLang="en-US" smtClean="0">
                <a:ea typeface="DengXian" panose="02010600030101010101" charset="-122"/>
                <a:sym typeface="+mn-ea"/>
              </a:rPr>
              <a:t>）</a:t>
            </a:r>
            <a:endParaRPr lang="zh-CN" altLang="en-US" smtClean="0">
              <a:ea typeface="DengXian" panose="02010600030101010101" charset="-122"/>
            </a:endParaRPr>
          </a:p>
          <a:p>
            <a:pPr eaLnBrk="1" hangingPunct="1"/>
            <a:endParaRPr lang="en-US" altLang="zh-CN" baseline="-25000" smtClean="0">
              <a:ea typeface="DengXian" panose="02010600030101010101" charset="-122"/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/>
        </p:nvSpPr>
        <p:spPr>
          <a:xfrm>
            <a:off x="1781870" y="1556792"/>
            <a:ext cx="7772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None/>
            </a:pPr>
            <a:r>
              <a:rPr lang="en-US" altLang="zh-CN" dirty="0" smtClean="0">
                <a:ea typeface="DengXian" panose="02010600030101010101" charset="-122"/>
              </a:rPr>
              <a:t>LBA</a:t>
            </a:r>
            <a:r>
              <a:rPr lang="zh-CN" altLang="en-US" dirty="0" smtClean="0">
                <a:ea typeface="DengXian" panose="02010600030101010101" charset="-122"/>
              </a:rPr>
              <a:t>接受性问题</a:t>
            </a:r>
            <a:endParaRPr lang="zh-CN" altLang="en-US" dirty="0" smtClean="0">
              <a:ea typeface="DengXian" panose="02010600030101010101" charset="-122"/>
            </a:endParaRPr>
          </a:p>
          <a:p>
            <a:pPr lvl="1" eaLnBrk="1" hangingPunct="1">
              <a:buNone/>
            </a:pPr>
            <a:r>
              <a:rPr lang="zh-CN" altLang="en-US" dirty="0" smtClean="0">
                <a:ea typeface="DengXian" panose="02010600030101010101" charset="-122"/>
              </a:rPr>
              <a:t>检测一个给定的线性界限自动机</a:t>
            </a:r>
            <a:endParaRPr lang="en-US" altLang="zh-CN" dirty="0" smtClean="0">
              <a:ea typeface="DengXian" panose="02010600030101010101" charset="-122"/>
            </a:endParaRPr>
          </a:p>
          <a:p>
            <a:pPr lvl="1" eaLnBrk="1" hangingPunct="1">
              <a:buNone/>
            </a:pPr>
            <a:r>
              <a:rPr lang="zh-CN" altLang="en-US" dirty="0" smtClean="0">
                <a:ea typeface="DengXian" panose="02010600030101010101" charset="-122"/>
              </a:rPr>
              <a:t>    是否接受一个事先给定的串</a:t>
            </a:r>
            <a:endParaRPr lang="zh-CN" altLang="en-US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endParaRPr lang="zh-CN" altLang="en-US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zh-CN" altLang="en-US" dirty="0" smtClean="0">
                <a:ea typeface="DengXian" panose="02010600030101010101" charset="-122"/>
              </a:rPr>
              <a:t>语言</a:t>
            </a:r>
            <a:endParaRPr lang="en-US" altLang="zh-CN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en-US" altLang="zh-CN" sz="2800" dirty="0" smtClean="0">
                <a:solidFill>
                  <a:schemeClr val="folHlink"/>
                </a:solidFill>
                <a:ea typeface="DengXian" panose="02010600030101010101" charset="-122"/>
              </a:rPr>
              <a:t>A</a:t>
            </a:r>
            <a:r>
              <a:rPr lang="en-US" altLang="zh-CN" sz="2800" baseline="-25000" dirty="0" smtClean="0">
                <a:solidFill>
                  <a:schemeClr val="folHlink"/>
                </a:solidFill>
                <a:ea typeface="DengXian" panose="02010600030101010101" charset="-122"/>
              </a:rPr>
              <a:t>LBA</a:t>
            </a:r>
            <a:r>
              <a:rPr lang="en-US" altLang="zh-CN" sz="2800" dirty="0" smtClean="0">
                <a:ea typeface="DengXian" panose="02010600030101010101" charset="-122"/>
              </a:rPr>
              <a:t>={&lt;</a:t>
            </a:r>
            <a:r>
              <a:rPr lang="en-US" altLang="zh-CN" sz="2800" dirty="0" err="1" smtClean="0">
                <a:ea typeface="DengXian" panose="02010600030101010101" charset="-122"/>
              </a:rPr>
              <a:t>M,w</a:t>
            </a:r>
            <a:r>
              <a:rPr lang="en-US" altLang="zh-CN" sz="2800" dirty="0" smtClean="0">
                <a:ea typeface="DengXian" panose="02010600030101010101" charset="-122"/>
              </a:rPr>
              <a:t>&gt;| LBA M</a:t>
            </a:r>
            <a:r>
              <a:rPr lang="zh-CN" altLang="en-US" sz="2800" dirty="0" smtClean="0">
                <a:ea typeface="DengXian" panose="02010600030101010101" charset="-122"/>
              </a:rPr>
              <a:t>接受串</a:t>
            </a:r>
            <a:r>
              <a:rPr lang="en-US" altLang="zh-CN" sz="2800" dirty="0" smtClean="0">
                <a:ea typeface="DengXian" panose="02010600030101010101" charset="-122"/>
              </a:rPr>
              <a:t>w}</a:t>
            </a:r>
            <a:endParaRPr lang="en-US" altLang="zh-CN" sz="2800" dirty="0" smtClean="0">
              <a:ea typeface="DengXian" panose="0201060003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4" name="Rectangle 2"/>
          <p:cNvSpPr>
            <a:spLocks noGrp="1" noChangeArrowheads="1"/>
          </p:cNvSpPr>
          <p:nvPr/>
        </p:nvSpPr>
        <p:spPr>
          <a:xfrm>
            <a:off x="778510" y="-67310"/>
            <a:ext cx="103632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dirty="0" smtClean="0">
                <a:ea typeface="DengXian" panose="02010600030101010101" charset="-122"/>
              </a:rPr>
              <a:t>引理</a:t>
            </a:r>
            <a:r>
              <a:rPr lang="en-US" altLang="zh-CN" dirty="0" smtClean="0">
                <a:ea typeface="DengXian" panose="02010600030101010101" charset="-122"/>
              </a:rPr>
              <a:t>5</a:t>
            </a:r>
            <a:r>
              <a:rPr lang="zh-CN" altLang="en-US" dirty="0" smtClean="0">
                <a:ea typeface="DengXian" panose="02010600030101010101" charset="-122"/>
              </a:rPr>
              <a:t>.7，</a:t>
            </a:r>
            <a:r>
              <a:rPr lang="en-US" altLang="zh-CN" dirty="0" smtClean="0">
                <a:ea typeface="DengXian" panose="02010600030101010101" charset="-122"/>
                <a:sym typeface="+mn-ea"/>
              </a:rPr>
              <a:t>P140</a:t>
            </a:r>
            <a:endParaRPr lang="zh-CN" altLang="en-US" dirty="0" smtClean="0">
              <a:ea typeface="DengXian" panose="02010600030101010101" charset="-122"/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/>
        </p:nvSpPr>
        <p:spPr>
          <a:xfrm>
            <a:off x="1775520" y="1556792"/>
            <a:ext cx="7772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None/>
            </a:pPr>
            <a:r>
              <a:rPr lang="zh-CN" altLang="en-US" dirty="0" smtClean="0">
                <a:solidFill>
                  <a:schemeClr val="folHlink"/>
                </a:solidFill>
                <a:ea typeface="DengXian" panose="02010600030101010101" charset="-122"/>
              </a:rPr>
              <a:t>引理</a:t>
            </a:r>
            <a:r>
              <a:rPr lang="en-US" altLang="zh-CN" dirty="0" smtClean="0">
                <a:solidFill>
                  <a:schemeClr val="folHlink"/>
                </a:solidFill>
                <a:ea typeface="DengXian" panose="02010600030101010101" charset="-122"/>
              </a:rPr>
              <a:t>5</a:t>
            </a:r>
            <a:r>
              <a:rPr lang="zh-CN" altLang="en-US" dirty="0" smtClean="0">
                <a:solidFill>
                  <a:schemeClr val="folHlink"/>
                </a:solidFill>
                <a:ea typeface="DengXian" panose="02010600030101010101" charset="-122"/>
              </a:rPr>
              <a:t>.7</a:t>
            </a:r>
            <a:r>
              <a:rPr lang="zh-CN" altLang="en-US" dirty="0" smtClean="0">
                <a:ea typeface="DengXian" panose="02010600030101010101" charset="-122"/>
              </a:rPr>
              <a:t>: 设</a:t>
            </a:r>
            <a:r>
              <a:rPr lang="en-US" altLang="zh-CN" dirty="0" smtClean="0">
                <a:ea typeface="DengXian" panose="02010600030101010101" charset="-122"/>
              </a:rPr>
              <a:t>M</a:t>
            </a:r>
            <a:r>
              <a:rPr lang="zh-CN" altLang="en-US" dirty="0" smtClean="0">
                <a:ea typeface="DengXian" panose="02010600030101010101" charset="-122"/>
              </a:rPr>
              <a:t>是</a:t>
            </a:r>
            <a:r>
              <a:rPr lang="en-US" altLang="zh-CN" dirty="0" smtClean="0">
                <a:ea typeface="DengXian" panose="02010600030101010101" charset="-122"/>
              </a:rPr>
              <a:t>q</a:t>
            </a:r>
            <a:r>
              <a:rPr lang="zh-CN" altLang="en-US" dirty="0" smtClean="0">
                <a:ea typeface="DengXian" panose="02010600030101010101" charset="-122"/>
              </a:rPr>
              <a:t>个状态和</a:t>
            </a:r>
            <a:r>
              <a:rPr lang="en-US" altLang="zh-CN" dirty="0" smtClean="0">
                <a:ea typeface="DengXian" panose="02010600030101010101" charset="-122"/>
              </a:rPr>
              <a:t>g</a:t>
            </a:r>
            <a:r>
              <a:rPr lang="zh-CN" altLang="en-US" dirty="0" smtClean="0">
                <a:ea typeface="DengXian" panose="02010600030101010101" charset="-122"/>
              </a:rPr>
              <a:t>个带符号的</a:t>
            </a:r>
            <a:r>
              <a:rPr lang="en-US" altLang="zh-CN" dirty="0" smtClean="0">
                <a:ea typeface="DengXian" panose="02010600030101010101" charset="-122"/>
              </a:rPr>
              <a:t>LBA,</a:t>
            </a:r>
            <a:r>
              <a:rPr lang="zh-CN" altLang="en-US" dirty="0" smtClean="0">
                <a:ea typeface="DengXian" panose="02010600030101010101" charset="-122"/>
              </a:rPr>
              <a:t>对于长度为</a:t>
            </a:r>
            <a:r>
              <a:rPr lang="en-US" altLang="zh-CN" dirty="0" smtClean="0">
                <a:ea typeface="DengXian" panose="02010600030101010101" charset="-122"/>
              </a:rPr>
              <a:t>n</a:t>
            </a:r>
            <a:r>
              <a:rPr lang="zh-CN" altLang="en-US" dirty="0" smtClean="0">
                <a:ea typeface="DengXian" panose="02010600030101010101" charset="-122"/>
              </a:rPr>
              <a:t>的带子, </a:t>
            </a:r>
            <a:r>
              <a:rPr lang="en-US" altLang="zh-CN" dirty="0" smtClean="0">
                <a:ea typeface="DengXian" panose="02010600030101010101" charset="-122"/>
              </a:rPr>
              <a:t>M</a:t>
            </a:r>
            <a:r>
              <a:rPr lang="zh-CN" altLang="en-US" dirty="0" smtClean="0">
                <a:ea typeface="DengXian" panose="02010600030101010101" charset="-122"/>
              </a:rPr>
              <a:t>恰有</a:t>
            </a:r>
            <a:r>
              <a:rPr lang="en-US" altLang="zh-CN" dirty="0" err="1" smtClean="0">
                <a:ea typeface="DengXian" panose="02010600030101010101" charset="-122"/>
              </a:rPr>
              <a:t>qng</a:t>
            </a:r>
            <a:r>
              <a:rPr lang="en-US" altLang="zh-CN" baseline="30000" dirty="0" err="1" smtClean="0">
                <a:ea typeface="DengXian" panose="02010600030101010101" charset="-122"/>
              </a:rPr>
              <a:t>n</a:t>
            </a:r>
            <a:r>
              <a:rPr lang="zh-CN" altLang="en-US" dirty="0" smtClean="0">
                <a:ea typeface="DengXian" panose="02010600030101010101" charset="-122"/>
              </a:rPr>
              <a:t>个不同格局. </a:t>
            </a:r>
            <a:endParaRPr lang="zh-CN" altLang="en-US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zh-CN" altLang="en-US" dirty="0" smtClean="0">
                <a:solidFill>
                  <a:schemeClr val="folHlink"/>
                </a:solidFill>
                <a:ea typeface="DengXian" panose="02010600030101010101" charset="-122"/>
              </a:rPr>
              <a:t>证明</a:t>
            </a:r>
            <a:r>
              <a:rPr lang="zh-CN" altLang="en-US" dirty="0" smtClean="0">
                <a:ea typeface="DengXian" panose="02010600030101010101" charset="-122"/>
              </a:rPr>
              <a:t>: 格局包括当前状态,带头位置,和带内容. 这三者的不同组合数恰为 </a:t>
            </a:r>
            <a:r>
              <a:rPr lang="en-US" altLang="zh-CN" dirty="0" err="1" smtClean="0">
                <a:ea typeface="DengXian" panose="02010600030101010101" charset="-122"/>
              </a:rPr>
              <a:t>qng</a:t>
            </a:r>
            <a:r>
              <a:rPr lang="en-US" altLang="zh-CN" baseline="30000" dirty="0" err="1" smtClean="0">
                <a:ea typeface="DengXian" panose="02010600030101010101" charset="-122"/>
              </a:rPr>
              <a:t>n</a:t>
            </a:r>
            <a:r>
              <a:rPr lang="zh-CN" altLang="en-US" dirty="0" smtClean="0">
                <a:ea typeface="DengXian" panose="02010600030101010101" charset="-122"/>
              </a:rPr>
              <a:t>. </a:t>
            </a:r>
            <a:r>
              <a:rPr lang="zh-CN" altLang="en-US" dirty="0" smtClean="0">
                <a:ea typeface="DengXian" panose="02010600030101010101" charset="-122"/>
                <a:sym typeface="+mn-ea"/>
              </a:rPr>
              <a:t>#</a:t>
            </a:r>
            <a:endParaRPr lang="zh-CN" altLang="en-US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zh-CN" altLang="en-US" dirty="0" smtClean="0">
                <a:ea typeface="DengXian" panose="02010600030101010101" charset="-122"/>
              </a:rPr>
              <a:t>                   </a:t>
            </a:r>
            <a:endParaRPr lang="zh-CN" altLang="en-US" dirty="0" smtClean="0">
              <a:ea typeface="DengXian" panose="0201060003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8" name="Rectangle 2"/>
          <p:cNvSpPr>
            <a:spLocks noGrp="1" noChangeArrowheads="1"/>
          </p:cNvSpPr>
          <p:nvPr/>
        </p:nvSpPr>
        <p:spPr>
          <a:xfrm>
            <a:off x="915035" y="298242"/>
            <a:ext cx="7772400" cy="7551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dirty="0" smtClean="0">
                <a:ea typeface="DengXian" panose="02010600030101010101" charset="-122"/>
              </a:rPr>
              <a:t>定理</a:t>
            </a:r>
            <a:r>
              <a:rPr lang="en-US" altLang="zh-CN" dirty="0" smtClean="0">
                <a:ea typeface="DengXian" panose="02010600030101010101" charset="-122"/>
              </a:rPr>
              <a:t>5</a:t>
            </a:r>
            <a:r>
              <a:rPr lang="zh-CN" altLang="en-US" dirty="0" smtClean="0">
                <a:ea typeface="DengXian" panose="02010600030101010101" charset="-122"/>
              </a:rPr>
              <a:t>.8</a:t>
            </a:r>
            <a:endParaRPr lang="zh-CN" altLang="en-US" dirty="0" smtClean="0">
              <a:ea typeface="DengXian" panose="02010600030101010101" charset="-122"/>
            </a:endParaRPr>
          </a:p>
        </p:txBody>
      </p:sp>
      <p:sp>
        <p:nvSpPr>
          <p:cNvPr id="31749" name="Rectangle 3"/>
          <p:cNvSpPr>
            <a:spLocks noGrp="1" noChangeArrowheads="1"/>
          </p:cNvSpPr>
          <p:nvPr/>
        </p:nvSpPr>
        <p:spPr>
          <a:xfrm>
            <a:off x="1847528" y="1053247"/>
            <a:ext cx="7772400" cy="51522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None/>
            </a:pPr>
            <a:r>
              <a:rPr lang="zh-CN" altLang="en-US" dirty="0" smtClean="0">
                <a:solidFill>
                  <a:schemeClr val="folHlink"/>
                </a:solidFill>
                <a:ea typeface="DengXian" panose="02010600030101010101" charset="-122"/>
              </a:rPr>
              <a:t>定理</a:t>
            </a:r>
            <a:r>
              <a:rPr lang="en-US" altLang="zh-CN" dirty="0" smtClean="0">
                <a:solidFill>
                  <a:schemeClr val="folHlink"/>
                </a:solidFill>
                <a:ea typeface="DengXian" panose="02010600030101010101" charset="-122"/>
              </a:rPr>
              <a:t>5</a:t>
            </a:r>
            <a:r>
              <a:rPr lang="zh-CN" altLang="en-US" dirty="0" smtClean="0">
                <a:solidFill>
                  <a:schemeClr val="folHlink"/>
                </a:solidFill>
                <a:ea typeface="DengXian" panose="02010600030101010101" charset="-122"/>
              </a:rPr>
              <a:t>.8</a:t>
            </a:r>
            <a:r>
              <a:rPr lang="zh-CN" altLang="en-US" dirty="0" smtClean="0">
                <a:ea typeface="DengXian" panose="02010600030101010101" charset="-122"/>
              </a:rPr>
              <a:t>: </a:t>
            </a:r>
            <a:r>
              <a:rPr lang="en-US" altLang="zh-CN" dirty="0" smtClean="0">
                <a:ea typeface="DengXian" panose="02010600030101010101" charset="-122"/>
              </a:rPr>
              <a:t>A</a:t>
            </a:r>
            <a:r>
              <a:rPr lang="en-US" altLang="zh-CN" baseline="-25000" dirty="0" smtClean="0">
                <a:ea typeface="DengXian" panose="02010600030101010101" charset="-122"/>
              </a:rPr>
              <a:t>LBA</a:t>
            </a:r>
            <a:r>
              <a:rPr lang="zh-CN" altLang="en-US" dirty="0" smtClean="0">
                <a:ea typeface="DengXian" panose="02010600030101010101" charset="-122"/>
              </a:rPr>
              <a:t>是可判定的. </a:t>
            </a:r>
            <a:endParaRPr lang="zh-CN" altLang="en-US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zh-CN" altLang="en-US" dirty="0" smtClean="0">
                <a:solidFill>
                  <a:schemeClr val="folHlink"/>
                </a:solidFill>
                <a:ea typeface="DengXian" panose="02010600030101010101" charset="-122"/>
              </a:rPr>
              <a:t>证明思路</a:t>
            </a:r>
            <a:r>
              <a:rPr lang="zh-CN" altLang="en-US" dirty="0" smtClean="0">
                <a:ea typeface="DengXian" panose="02010600030101010101" charset="-122"/>
              </a:rPr>
              <a:t>: </a:t>
            </a:r>
            <a:r>
              <a:rPr lang="zh-CN" altLang="en-US" sz="2800" dirty="0" smtClean="0">
                <a:ea typeface="DengXian" panose="02010600030101010101" charset="-122"/>
              </a:rPr>
              <a:t>在输入</a:t>
            </a:r>
            <a:r>
              <a:rPr lang="en-US" altLang="zh-CN" sz="2800" dirty="0" smtClean="0">
                <a:ea typeface="DengXian" panose="02010600030101010101" charset="-122"/>
              </a:rPr>
              <a:t>w</a:t>
            </a:r>
            <a:r>
              <a:rPr lang="zh-CN" altLang="en-US" sz="2800" dirty="0" smtClean="0">
                <a:ea typeface="DengXian" panose="02010600030101010101" charset="-122"/>
              </a:rPr>
              <a:t>上模拟</a:t>
            </a:r>
            <a:r>
              <a:rPr lang="en-US" altLang="zh-CN" sz="2800" dirty="0" smtClean="0">
                <a:ea typeface="DengXian" panose="02010600030101010101" charset="-122"/>
              </a:rPr>
              <a:t>M</a:t>
            </a:r>
            <a:endParaRPr lang="en-US" altLang="zh-CN" sz="2800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zh-CN" altLang="en-US" sz="2400" dirty="0" smtClean="0">
                <a:ea typeface="DengXian" panose="02010600030101010101" charset="-122"/>
              </a:rPr>
              <a:t>    如果</a:t>
            </a:r>
            <a:r>
              <a:rPr lang="en-US" altLang="zh-CN" sz="2400" dirty="0" smtClean="0">
                <a:ea typeface="DengXian" panose="02010600030101010101" charset="-122"/>
              </a:rPr>
              <a:t>M</a:t>
            </a:r>
            <a:r>
              <a:rPr lang="zh-CN" altLang="en-US" sz="2400" dirty="0" smtClean="0">
                <a:ea typeface="DengXian" panose="02010600030101010101" charset="-122"/>
              </a:rPr>
              <a:t>停机接受,则接受</a:t>
            </a:r>
            <a:endParaRPr lang="en-US" altLang="zh-CN" sz="2400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zh-CN" altLang="en-US" sz="2400" dirty="0" smtClean="0">
                <a:ea typeface="DengXian" panose="02010600030101010101" charset="-122"/>
              </a:rPr>
              <a:t>    如果</a:t>
            </a:r>
            <a:r>
              <a:rPr lang="en-US" altLang="zh-CN" sz="2400" dirty="0" smtClean="0">
                <a:ea typeface="DengXian" panose="02010600030101010101" charset="-122"/>
              </a:rPr>
              <a:t>M</a:t>
            </a:r>
            <a:r>
              <a:rPr lang="zh-CN" altLang="en-US" sz="2400" dirty="0" smtClean="0">
                <a:ea typeface="DengXian" panose="02010600030101010101" charset="-122"/>
              </a:rPr>
              <a:t>停机拒绝,则拒绝</a:t>
            </a:r>
            <a:endParaRPr lang="en-US" altLang="zh-CN" sz="2400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zh-CN" altLang="en-US" sz="2400" dirty="0" smtClean="0">
                <a:ea typeface="DengXian" panose="02010600030101010101" charset="-122"/>
              </a:rPr>
              <a:t>    如果</a:t>
            </a:r>
            <a:r>
              <a:rPr lang="en-US" altLang="zh-CN" sz="2400" dirty="0" smtClean="0">
                <a:ea typeface="DengXian" panose="02010600030101010101" charset="-122"/>
              </a:rPr>
              <a:t>M</a:t>
            </a:r>
            <a:r>
              <a:rPr lang="zh-CN" altLang="en-US" sz="2400" dirty="0" smtClean="0">
                <a:ea typeface="DengXian" panose="02010600030101010101" charset="-122"/>
              </a:rPr>
              <a:t>不停机, 则……?</a:t>
            </a:r>
            <a:endParaRPr lang="zh-CN" altLang="en-US" sz="2400" dirty="0" smtClean="0">
              <a:ea typeface="DengXian" panose="02010600030101010101" charset="-122"/>
            </a:endParaRPr>
          </a:p>
          <a:p>
            <a:pPr lvl="1" eaLnBrk="1" hangingPunct="1">
              <a:buNone/>
            </a:pPr>
            <a:r>
              <a:rPr lang="zh-CN" altLang="en-US" sz="2400" dirty="0" smtClean="0">
                <a:ea typeface="DengXian" panose="02010600030101010101" charset="-122"/>
              </a:rPr>
              <a:t>  根据引理6.7,</a:t>
            </a:r>
            <a:endParaRPr lang="en-US" altLang="zh-CN" sz="2400" dirty="0" smtClean="0">
              <a:ea typeface="DengXian" panose="02010600030101010101" charset="-122"/>
            </a:endParaRPr>
          </a:p>
          <a:p>
            <a:pPr lvl="1" eaLnBrk="1" hangingPunct="1">
              <a:buNone/>
            </a:pPr>
            <a:r>
              <a:rPr lang="zh-CN" altLang="en-US" sz="2400" dirty="0" smtClean="0">
                <a:ea typeface="DengXian" panose="02010600030101010101" charset="-122"/>
              </a:rPr>
              <a:t>  如果</a:t>
            </a:r>
            <a:r>
              <a:rPr lang="en-US" altLang="zh-CN" sz="2400" dirty="0" smtClean="0">
                <a:ea typeface="DengXian" panose="02010600030101010101" charset="-122"/>
              </a:rPr>
              <a:t>M</a:t>
            </a:r>
            <a:r>
              <a:rPr lang="zh-CN" altLang="en-US" sz="2400" dirty="0" smtClean="0">
                <a:ea typeface="DengXian" panose="02010600030101010101" charset="-122"/>
              </a:rPr>
              <a:t>运行超过</a:t>
            </a:r>
            <a:r>
              <a:rPr lang="en-US" altLang="zh-CN" sz="2400" dirty="0" err="1" smtClean="0">
                <a:solidFill>
                  <a:srgbClr val="FF0000"/>
                </a:solidFill>
                <a:ea typeface="DengXian" panose="02010600030101010101" charset="-122"/>
              </a:rPr>
              <a:t>qng</a:t>
            </a:r>
            <a:r>
              <a:rPr lang="en-US" altLang="zh-CN" sz="2400" baseline="30000" dirty="0" err="1" smtClean="0">
                <a:solidFill>
                  <a:srgbClr val="FF0000"/>
                </a:solidFill>
                <a:ea typeface="DengXian" panose="02010600030101010101" charset="-122"/>
              </a:rPr>
              <a:t>n</a:t>
            </a:r>
            <a:r>
              <a:rPr lang="zh-CN" altLang="en-US" sz="2400" dirty="0" smtClean="0">
                <a:ea typeface="DengXian" panose="02010600030101010101" charset="-122"/>
              </a:rPr>
              <a:t>步,</a:t>
            </a:r>
            <a:endParaRPr lang="en-US" altLang="zh-CN" sz="2400" dirty="0" smtClean="0">
              <a:ea typeface="DengXian" panose="02010600030101010101" charset="-122"/>
            </a:endParaRPr>
          </a:p>
          <a:p>
            <a:pPr lvl="1" eaLnBrk="1" hangingPunct="1">
              <a:buNone/>
            </a:pPr>
            <a:r>
              <a:rPr lang="zh-CN" altLang="en-US" sz="2400" dirty="0" smtClean="0">
                <a:ea typeface="DengXian" panose="02010600030101010101" charset="-122"/>
              </a:rPr>
              <a:t>      则</a:t>
            </a:r>
            <a:r>
              <a:rPr lang="en-US" altLang="zh-CN" sz="2400" dirty="0" smtClean="0">
                <a:ea typeface="DengXian" panose="02010600030101010101" charset="-122"/>
              </a:rPr>
              <a:t>M</a:t>
            </a:r>
            <a:r>
              <a:rPr lang="zh-CN" altLang="en-US" sz="2400" dirty="0" smtClean="0">
                <a:ea typeface="DengXian" panose="02010600030101010101" charset="-122"/>
              </a:rPr>
              <a:t>重复了某个格局,</a:t>
            </a:r>
            <a:endParaRPr lang="en-US" altLang="zh-CN" sz="2400" dirty="0" smtClean="0">
              <a:ea typeface="DengXian" panose="02010600030101010101" charset="-122"/>
            </a:endParaRPr>
          </a:p>
          <a:p>
            <a:pPr lvl="1" eaLnBrk="1" hangingPunct="1">
              <a:buNone/>
            </a:pPr>
            <a:r>
              <a:rPr lang="zh-CN" altLang="en-US" sz="2400" dirty="0" smtClean="0">
                <a:ea typeface="DengXian" panose="02010600030101010101" charset="-122"/>
              </a:rPr>
              <a:t>      因此</a:t>
            </a:r>
            <a:r>
              <a:rPr lang="en-US" altLang="zh-CN" sz="2400" dirty="0" smtClean="0">
                <a:ea typeface="DengXian" panose="02010600030101010101" charset="-122"/>
              </a:rPr>
              <a:t>M</a:t>
            </a:r>
            <a:r>
              <a:rPr lang="zh-CN" altLang="en-US" sz="2400" dirty="0" smtClean="0">
                <a:ea typeface="DengXian" panose="02010600030101010101" charset="-122"/>
              </a:rPr>
              <a:t>将陷入死循环</a:t>
            </a:r>
            <a:endParaRPr lang="en-US" altLang="zh-CN" sz="2400" dirty="0" smtClean="0">
              <a:ea typeface="DengXian" panose="02010600030101010101" charset="-122"/>
            </a:endParaRPr>
          </a:p>
          <a:p>
            <a:pPr lvl="1" eaLnBrk="1" hangingPunct="1">
              <a:buNone/>
            </a:pPr>
            <a:r>
              <a:rPr lang="zh-CN" altLang="en-US" sz="2400" dirty="0" smtClean="0">
                <a:ea typeface="DengXian" panose="02010600030101010101" charset="-122"/>
              </a:rPr>
              <a:t>以上考虑的是确定型</a:t>
            </a:r>
            <a:r>
              <a:rPr lang="en-US" altLang="zh-CN" sz="2400" dirty="0" smtClean="0">
                <a:ea typeface="DengXian" panose="02010600030101010101" charset="-122"/>
              </a:rPr>
              <a:t>LBA.</a:t>
            </a:r>
            <a:endParaRPr lang="en-US" altLang="zh-CN" sz="2400" dirty="0" smtClean="0">
              <a:ea typeface="DengXian" panose="02010600030101010101" charset="-122"/>
            </a:endParaRPr>
          </a:p>
          <a:p>
            <a:pPr lvl="1" eaLnBrk="1" hangingPunct="1">
              <a:buNone/>
            </a:pPr>
            <a:endParaRPr lang="zh-CN" altLang="en-US" sz="2400" dirty="0" smtClean="0">
              <a:ea typeface="DengXian" panose="0201060003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2" name="Rectangle 2"/>
          <p:cNvSpPr>
            <a:spLocks noGrp="1" noChangeArrowheads="1"/>
          </p:cNvSpPr>
          <p:nvPr/>
        </p:nvSpPr>
        <p:spPr>
          <a:xfrm>
            <a:off x="760095" y="88265"/>
            <a:ext cx="103632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dirty="0" smtClean="0">
                <a:ea typeface="DengXian" panose="02010600030101010101" charset="-122"/>
              </a:rPr>
              <a:t>定理</a:t>
            </a:r>
            <a:r>
              <a:rPr lang="en-US" altLang="zh-CN" dirty="0" smtClean="0">
                <a:ea typeface="DengXian" panose="02010600030101010101" charset="-122"/>
              </a:rPr>
              <a:t>5</a:t>
            </a:r>
            <a:r>
              <a:rPr lang="zh-CN" altLang="en-US" dirty="0" smtClean="0">
                <a:ea typeface="DengXian" panose="02010600030101010101" charset="-122"/>
              </a:rPr>
              <a:t>.8证明</a:t>
            </a:r>
            <a:endParaRPr lang="zh-CN" altLang="en-US" dirty="0" smtClean="0">
              <a:ea typeface="DengXian" panose="02010600030101010101" charset="-122"/>
            </a:endParaRPr>
          </a:p>
        </p:txBody>
      </p:sp>
      <p:sp>
        <p:nvSpPr>
          <p:cNvPr id="32773" name="Rectangle 3"/>
          <p:cNvSpPr>
            <a:spLocks noGrp="1" noChangeArrowheads="1"/>
          </p:cNvSpPr>
          <p:nvPr/>
        </p:nvSpPr>
        <p:spPr>
          <a:xfrm>
            <a:off x="1847528" y="1412776"/>
            <a:ext cx="7772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None/>
            </a:pPr>
            <a:r>
              <a:rPr lang="zh-CN" altLang="en-US" dirty="0" smtClean="0">
                <a:solidFill>
                  <a:schemeClr val="folHlink"/>
                </a:solidFill>
                <a:ea typeface="DengXian" panose="02010600030101010101" charset="-122"/>
              </a:rPr>
              <a:t>证明</a:t>
            </a:r>
            <a:r>
              <a:rPr lang="zh-CN" altLang="en-US" dirty="0" smtClean="0">
                <a:ea typeface="DengXian" panose="02010600030101010101" charset="-122"/>
              </a:rPr>
              <a:t>: </a:t>
            </a:r>
            <a:r>
              <a:rPr lang="en-US" altLang="zh-CN" dirty="0" smtClean="0">
                <a:ea typeface="DengXian" panose="02010600030101010101" charset="-122"/>
              </a:rPr>
              <a:t>TM L</a:t>
            </a:r>
            <a:r>
              <a:rPr lang="zh-CN" altLang="en-US" dirty="0" smtClean="0">
                <a:ea typeface="DengXian" panose="02010600030101010101" charset="-122"/>
              </a:rPr>
              <a:t>判定</a:t>
            </a:r>
            <a:r>
              <a:rPr lang="en-US" altLang="zh-CN" dirty="0" smtClean="0">
                <a:ea typeface="DengXian" panose="02010600030101010101" charset="-122"/>
              </a:rPr>
              <a:t>A</a:t>
            </a:r>
            <a:r>
              <a:rPr lang="en-US" altLang="zh-CN" baseline="-25000" dirty="0" smtClean="0">
                <a:ea typeface="DengXian" panose="02010600030101010101" charset="-122"/>
              </a:rPr>
              <a:t>LBA</a:t>
            </a:r>
            <a:r>
              <a:rPr lang="zh-CN" altLang="en-US" dirty="0" smtClean="0">
                <a:ea typeface="DengXian" panose="02010600030101010101" charset="-122"/>
              </a:rPr>
              <a:t>. </a:t>
            </a:r>
            <a:endParaRPr lang="zh-CN" altLang="en-US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zh-CN" altLang="en-US" dirty="0" smtClean="0">
                <a:ea typeface="DengXian" panose="02010600030101010101" charset="-122"/>
              </a:rPr>
              <a:t>    </a:t>
            </a:r>
            <a:r>
              <a:rPr lang="en-US" altLang="zh-CN" sz="2800" dirty="0" smtClean="0">
                <a:ea typeface="DengXian" panose="02010600030101010101" charset="-122"/>
              </a:rPr>
              <a:t>L = “</a:t>
            </a:r>
            <a:r>
              <a:rPr lang="zh-CN" altLang="en-US" sz="2800" dirty="0" smtClean="0">
                <a:ea typeface="DengXian" panose="02010600030101010101" charset="-122"/>
              </a:rPr>
              <a:t>对输入&lt;</a:t>
            </a:r>
            <a:r>
              <a:rPr lang="en-US" altLang="zh-CN" sz="2800" dirty="0" err="1" smtClean="0">
                <a:ea typeface="DengXian" panose="02010600030101010101" charset="-122"/>
              </a:rPr>
              <a:t>M,w</a:t>
            </a:r>
            <a:r>
              <a:rPr lang="en-US" altLang="zh-CN" sz="2800" dirty="0" smtClean="0">
                <a:ea typeface="DengXian" panose="02010600030101010101" charset="-122"/>
              </a:rPr>
              <a:t>&gt;, </a:t>
            </a:r>
            <a:endParaRPr lang="en-US" altLang="zh-CN" sz="2800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zh-CN" altLang="en-US" sz="2800" dirty="0" smtClean="0">
                <a:ea typeface="DengXian" panose="02010600030101010101" charset="-122"/>
              </a:rPr>
              <a:t>          </a:t>
            </a:r>
            <a:r>
              <a:rPr lang="en-US" altLang="zh-CN" sz="2800" dirty="0" smtClean="0">
                <a:ea typeface="DengXian" panose="02010600030101010101" charset="-122"/>
              </a:rPr>
              <a:t>M</a:t>
            </a:r>
            <a:r>
              <a:rPr lang="zh-CN" altLang="en-US" sz="2800" dirty="0" smtClean="0">
                <a:ea typeface="DengXian" panose="02010600030101010101" charset="-122"/>
              </a:rPr>
              <a:t>是</a:t>
            </a:r>
            <a:r>
              <a:rPr lang="en-US" altLang="zh-CN" sz="2800" dirty="0" err="1" smtClean="0">
                <a:ea typeface="DengXian" panose="02010600030101010101" charset="-122"/>
              </a:rPr>
              <a:t>LBA,w</a:t>
            </a:r>
            <a:r>
              <a:rPr lang="zh-CN" altLang="en-US" sz="2800" dirty="0" smtClean="0">
                <a:ea typeface="DengXian" panose="02010600030101010101" charset="-122"/>
              </a:rPr>
              <a:t>是串:</a:t>
            </a:r>
            <a:endParaRPr lang="zh-CN" altLang="en-US" sz="2800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en-US" altLang="zh-CN" sz="2800" dirty="0" smtClean="0">
                <a:ea typeface="DengXian" panose="02010600030101010101" charset="-122"/>
              </a:rPr>
              <a:t>   1) </a:t>
            </a:r>
            <a:r>
              <a:rPr lang="zh-CN" altLang="en-US" sz="2800" dirty="0" smtClean="0">
                <a:ea typeface="DengXian" panose="02010600030101010101" charset="-122"/>
              </a:rPr>
              <a:t>在</a:t>
            </a:r>
            <a:r>
              <a:rPr lang="en-US" altLang="zh-CN" sz="2800" dirty="0" smtClean="0">
                <a:ea typeface="DengXian" panose="02010600030101010101" charset="-122"/>
              </a:rPr>
              <a:t>w</a:t>
            </a:r>
            <a:r>
              <a:rPr lang="zh-CN" altLang="en-US" sz="2800" dirty="0" smtClean="0">
                <a:ea typeface="DengXian" panose="02010600030101010101" charset="-122"/>
              </a:rPr>
              <a:t>上模拟</a:t>
            </a:r>
            <a:r>
              <a:rPr lang="en-US" altLang="zh-CN" sz="2800" dirty="0" smtClean="0">
                <a:ea typeface="DengXian" panose="02010600030101010101" charset="-122"/>
              </a:rPr>
              <a:t>M</a:t>
            </a:r>
            <a:r>
              <a:rPr lang="zh-CN" altLang="en-US" sz="2800" dirty="0" smtClean="0">
                <a:ea typeface="DengXian" panose="02010600030101010101" charset="-122"/>
              </a:rPr>
              <a:t>运行</a:t>
            </a:r>
            <a:r>
              <a:rPr lang="en-US" altLang="zh-CN" sz="2800" dirty="0" err="1" smtClean="0">
                <a:ea typeface="DengXian" panose="02010600030101010101" charset="-122"/>
              </a:rPr>
              <a:t>qng</a:t>
            </a:r>
            <a:r>
              <a:rPr lang="en-US" altLang="zh-CN" sz="2800" baseline="30000" dirty="0" err="1" smtClean="0">
                <a:ea typeface="DengXian" panose="02010600030101010101" charset="-122"/>
              </a:rPr>
              <a:t>n</a:t>
            </a:r>
            <a:r>
              <a:rPr lang="zh-CN" altLang="en-US" sz="2800" dirty="0" smtClean="0">
                <a:ea typeface="DengXian" panose="02010600030101010101" charset="-122"/>
              </a:rPr>
              <a:t>步, </a:t>
            </a:r>
            <a:endParaRPr lang="en-US" altLang="zh-CN" sz="2800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zh-CN" altLang="en-US" sz="2800" dirty="0" smtClean="0">
                <a:ea typeface="DengXian" panose="02010600030101010101" charset="-122"/>
              </a:rPr>
              <a:t>       或者直到它停机. </a:t>
            </a:r>
            <a:endParaRPr lang="zh-CN" altLang="en-US" sz="2800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zh-CN" altLang="en-US" sz="2800" dirty="0" smtClean="0">
                <a:ea typeface="DengXian" panose="02010600030101010101" charset="-122"/>
              </a:rPr>
              <a:t>   2) 如果</a:t>
            </a:r>
            <a:r>
              <a:rPr lang="en-US" altLang="zh-CN" sz="2800" dirty="0" smtClean="0">
                <a:ea typeface="DengXian" panose="02010600030101010101" charset="-122"/>
              </a:rPr>
              <a:t>M</a:t>
            </a:r>
            <a:r>
              <a:rPr lang="zh-CN" altLang="en-US" sz="2800" dirty="0" smtClean="0">
                <a:ea typeface="DengXian" panose="02010600030101010101" charset="-122"/>
              </a:rPr>
              <a:t>停机,</a:t>
            </a:r>
            <a:endParaRPr lang="en-US" altLang="zh-CN" sz="2800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zh-CN" altLang="en-US" sz="2800" dirty="0" smtClean="0">
                <a:ea typeface="DengXian" panose="02010600030101010101" charset="-122"/>
              </a:rPr>
              <a:t>           则当</a:t>
            </a:r>
            <a:r>
              <a:rPr lang="en-US" altLang="zh-CN" sz="2800" dirty="0" smtClean="0">
                <a:ea typeface="DengXian" panose="02010600030101010101" charset="-122"/>
              </a:rPr>
              <a:t>M</a:t>
            </a:r>
            <a:r>
              <a:rPr lang="zh-CN" altLang="en-US" sz="2800" dirty="0" smtClean="0">
                <a:ea typeface="DengXian" panose="02010600030101010101" charset="-122"/>
              </a:rPr>
              <a:t>接受时接受,</a:t>
            </a:r>
            <a:endParaRPr lang="en-US" altLang="zh-CN" sz="2800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zh-CN" altLang="en-US" sz="2800" dirty="0" smtClean="0">
                <a:ea typeface="DengXian" panose="02010600030101010101" charset="-122"/>
              </a:rPr>
              <a:t>              当</a:t>
            </a:r>
            <a:r>
              <a:rPr lang="en-US" altLang="zh-CN" sz="2800" dirty="0" smtClean="0">
                <a:ea typeface="DengXian" panose="02010600030101010101" charset="-122"/>
              </a:rPr>
              <a:t>M</a:t>
            </a:r>
            <a:r>
              <a:rPr lang="zh-CN" altLang="en-US" sz="2800" dirty="0" smtClean="0">
                <a:ea typeface="DengXian" panose="02010600030101010101" charset="-122"/>
              </a:rPr>
              <a:t>拒绝时拒绝; </a:t>
            </a:r>
            <a:endParaRPr lang="en-US" altLang="zh-CN" sz="2800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zh-CN" altLang="en-US" sz="2800" dirty="0" smtClean="0">
                <a:ea typeface="DengXian" panose="02010600030101010101" charset="-122"/>
              </a:rPr>
              <a:t>       如果</a:t>
            </a:r>
            <a:r>
              <a:rPr lang="en-US" altLang="zh-CN" sz="2800" dirty="0" smtClean="0">
                <a:ea typeface="DengXian" panose="02010600030101010101" charset="-122"/>
              </a:rPr>
              <a:t>M</a:t>
            </a:r>
            <a:r>
              <a:rPr lang="zh-CN" altLang="en-US" sz="2800" dirty="0" smtClean="0">
                <a:ea typeface="DengXian" panose="02010600030101010101" charset="-122"/>
              </a:rPr>
              <a:t>还没有停机,</a:t>
            </a:r>
            <a:endParaRPr lang="en-US" altLang="zh-CN" sz="2800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zh-CN" altLang="en-US" sz="2800" dirty="0" smtClean="0">
                <a:ea typeface="DengXian" panose="02010600030101010101" charset="-122"/>
              </a:rPr>
              <a:t>           则拒绝. ” #</a:t>
            </a:r>
            <a:endParaRPr lang="zh-CN" altLang="en-US" sz="2800" dirty="0" smtClean="0">
              <a:ea typeface="DengXian" panose="0201060003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lang="zh-CN" altLang="en-US" smtClean="0">
                <a:ea typeface="DengXian" panose="02010600030101010101" charset="-122"/>
              </a:rPr>
              <a:t>图灵机的停机问题（定理</a:t>
            </a:r>
            <a:r>
              <a:rPr lang="en-US" altLang="zh-CN" smtClean="0">
                <a:ea typeface="DengXian" panose="02010600030101010101" charset="-122"/>
              </a:rPr>
              <a:t>5.1</a:t>
            </a:r>
            <a:r>
              <a:rPr lang="zh-CN" altLang="en-US" smtClean="0">
                <a:ea typeface="DengXian" panose="02010600030101010101" charset="-122"/>
              </a:rPr>
              <a:t>，</a:t>
            </a:r>
            <a:r>
              <a:rPr lang="en-US" altLang="zh-CN" dirty="0" smtClean="0">
                <a:ea typeface="DengXian" panose="02010600030101010101" charset="-122"/>
                <a:sym typeface="+mn-ea"/>
              </a:rPr>
              <a:t>P136</a:t>
            </a:r>
            <a:r>
              <a:rPr lang="zh-CN" altLang="en-US" smtClean="0">
                <a:ea typeface="DengXian" panose="02010600030101010101" charset="-122"/>
              </a:rPr>
              <a:t>）</a:t>
            </a:r>
            <a:endParaRPr lang="zh-CN" altLang="en-US" smtClean="0">
              <a:ea typeface="DengXian" panose="02010600030101010101" charset="-122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512" y="1676400"/>
            <a:ext cx="7772400" cy="4114800"/>
          </a:xfrm>
        </p:spPr>
        <p:txBody>
          <a:bodyPr/>
          <a:p>
            <a:pPr eaLnBrk="1" hangingPunct="1"/>
            <a:r>
              <a:rPr lang="zh-CN" altLang="en-US" dirty="0" smtClean="0">
                <a:ea typeface="DengXian" panose="02010600030101010101" charset="-122"/>
              </a:rPr>
              <a:t>图灵机的停机问题</a:t>
            </a:r>
            <a:endParaRPr lang="zh-CN" altLang="en-US" dirty="0" smtClean="0">
              <a:ea typeface="DengXian" panose="02010600030101010101" charset="-122"/>
            </a:endParaRPr>
          </a:p>
          <a:p>
            <a:pPr lvl="1" eaLnBrk="1" hangingPunct="1"/>
            <a:r>
              <a:rPr lang="zh-CN" altLang="en-US" dirty="0" smtClean="0">
                <a:ea typeface="DengXian" panose="02010600030101010101" charset="-122"/>
              </a:rPr>
              <a:t>确定一个给定的图灵机是否</a:t>
            </a:r>
            <a:endParaRPr lang="en-US" altLang="zh-CN" dirty="0" smtClean="0">
              <a:ea typeface="DengXian" panose="02010600030101010101" charset="-122"/>
            </a:endParaRPr>
          </a:p>
          <a:p>
            <a:pPr marL="457200" lvl="1" indent="0" eaLnBrk="1" hangingPunct="1">
              <a:buNone/>
            </a:pPr>
            <a:r>
              <a:rPr lang="zh-CN" altLang="en-US" dirty="0" smtClean="0">
                <a:ea typeface="DengXian" panose="02010600030101010101" charset="-122"/>
              </a:rPr>
              <a:t>       在一个给定的输入上停机</a:t>
            </a:r>
            <a:endParaRPr lang="zh-CN" altLang="en-US" dirty="0" smtClean="0">
              <a:ea typeface="DengXian" panose="02010600030101010101" charset="-122"/>
            </a:endParaRPr>
          </a:p>
          <a:p>
            <a:pPr eaLnBrk="1" hangingPunct="1"/>
            <a:endParaRPr lang="en-US" altLang="zh-CN" dirty="0" smtClean="0">
              <a:solidFill>
                <a:schemeClr val="folHlink"/>
              </a:solidFill>
              <a:ea typeface="DengXian" panose="02010600030101010101" charset="-122"/>
            </a:endParaRPr>
          </a:p>
          <a:p>
            <a:pPr eaLnBrk="1" hangingPunct="1"/>
            <a:r>
              <a:rPr lang="zh-CN" altLang="en-US" dirty="0" smtClean="0">
                <a:solidFill>
                  <a:schemeClr val="folHlink"/>
                </a:solidFill>
                <a:ea typeface="DengXian" panose="02010600030101010101" charset="-122"/>
              </a:rPr>
              <a:t>语言</a:t>
            </a:r>
            <a:endParaRPr lang="en-US" altLang="zh-CN" dirty="0" smtClean="0">
              <a:solidFill>
                <a:schemeClr val="folHlink"/>
              </a:solidFill>
              <a:ea typeface="DengXian" panose="02010600030101010101" charset="-122"/>
            </a:endParaRPr>
          </a:p>
          <a:p>
            <a:pPr marL="400050" lvl="1" indent="0" eaLnBrk="1" hangingPunct="1">
              <a:buNone/>
            </a:pPr>
            <a:r>
              <a:rPr lang="en-US" altLang="zh-CN" dirty="0" smtClean="0">
                <a:solidFill>
                  <a:schemeClr val="folHlink"/>
                </a:solidFill>
                <a:ea typeface="DengXian" panose="02010600030101010101" charset="-122"/>
              </a:rPr>
              <a:t>HALT</a:t>
            </a:r>
            <a:r>
              <a:rPr lang="en-US" altLang="zh-CN" baseline="-25000" dirty="0" smtClean="0">
                <a:solidFill>
                  <a:schemeClr val="folHlink"/>
                </a:solidFill>
                <a:ea typeface="DengXian" panose="02010600030101010101" charset="-122"/>
              </a:rPr>
              <a:t>TM</a:t>
            </a:r>
            <a:r>
              <a:rPr lang="en-US" altLang="zh-CN" dirty="0" smtClean="0">
                <a:ea typeface="DengXian" panose="02010600030101010101" charset="-122"/>
              </a:rPr>
              <a:t>={&lt;</a:t>
            </a:r>
            <a:r>
              <a:rPr lang="en-US" altLang="zh-CN" dirty="0" err="1" smtClean="0">
                <a:ea typeface="DengXian" panose="02010600030101010101" charset="-122"/>
              </a:rPr>
              <a:t>M,w</a:t>
            </a:r>
            <a:r>
              <a:rPr lang="en-US" altLang="zh-CN" dirty="0" smtClean="0">
                <a:ea typeface="DengXian" panose="02010600030101010101" charset="-122"/>
              </a:rPr>
              <a:t>&gt;|TM M</a:t>
            </a:r>
            <a:r>
              <a:rPr lang="zh-CN" altLang="en-US" dirty="0" smtClean="0">
                <a:ea typeface="DengXian" panose="02010600030101010101" charset="-122"/>
              </a:rPr>
              <a:t>在输入</a:t>
            </a:r>
            <a:r>
              <a:rPr lang="en-US" altLang="zh-CN" dirty="0" smtClean="0">
                <a:ea typeface="DengXian" panose="02010600030101010101" charset="-122"/>
              </a:rPr>
              <a:t>w</a:t>
            </a:r>
            <a:r>
              <a:rPr lang="zh-CN" altLang="en-US" dirty="0" smtClean="0">
                <a:ea typeface="DengXian" panose="02010600030101010101" charset="-122"/>
              </a:rPr>
              <a:t>上停机}</a:t>
            </a:r>
            <a:endParaRPr lang="zh-CN" altLang="en-US" dirty="0" smtClean="0">
              <a:ea typeface="DengXian" panose="0201060003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6" name="Rectangle 2"/>
          <p:cNvSpPr>
            <a:spLocks noGrp="1" noChangeArrowheads="1"/>
          </p:cNvSpPr>
          <p:nvPr/>
        </p:nvSpPr>
        <p:spPr>
          <a:xfrm>
            <a:off x="724535" y="533400"/>
            <a:ext cx="103632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mtClean="0">
                <a:ea typeface="DengXian" panose="02010600030101010101" charset="-122"/>
              </a:rPr>
              <a:t>LBA</a:t>
            </a:r>
            <a:r>
              <a:rPr lang="zh-CN" altLang="en-US" smtClean="0">
                <a:ea typeface="DengXian" panose="02010600030101010101" charset="-122"/>
              </a:rPr>
              <a:t>空性问题</a:t>
            </a:r>
            <a:r>
              <a:rPr lang="zh-CN" altLang="en-US" smtClean="0">
                <a:ea typeface="DengXian" panose="02010600030101010101" charset="-122"/>
                <a:sym typeface="+mn-ea"/>
              </a:rPr>
              <a:t>（定理</a:t>
            </a:r>
            <a:r>
              <a:rPr lang="en-US" altLang="zh-CN" smtClean="0">
                <a:ea typeface="DengXian" panose="02010600030101010101" charset="-122"/>
                <a:sym typeface="+mn-ea"/>
              </a:rPr>
              <a:t>5.9</a:t>
            </a:r>
            <a:r>
              <a:rPr lang="zh-CN" altLang="en-US" smtClean="0">
                <a:ea typeface="DengXian" panose="02010600030101010101" charset="-122"/>
                <a:sym typeface="+mn-ea"/>
              </a:rPr>
              <a:t>，</a:t>
            </a:r>
            <a:r>
              <a:rPr lang="en-US" altLang="zh-CN" dirty="0" smtClean="0">
                <a:ea typeface="DengXian" panose="02010600030101010101" charset="-122"/>
                <a:sym typeface="+mn-ea"/>
              </a:rPr>
              <a:t>P141</a:t>
            </a:r>
            <a:r>
              <a:rPr lang="zh-CN" altLang="en-US" smtClean="0">
                <a:ea typeface="DengXian" panose="02010600030101010101" charset="-122"/>
                <a:sym typeface="+mn-ea"/>
              </a:rPr>
              <a:t>）</a:t>
            </a:r>
            <a:endParaRPr lang="zh-CN" altLang="en-US" smtClean="0">
              <a:ea typeface="DengXian" panose="02010600030101010101" charset="-122"/>
            </a:endParaRPr>
          </a:p>
          <a:p>
            <a:pPr eaLnBrk="1" hangingPunct="1"/>
            <a:endParaRPr lang="en-US" altLang="zh-CN" baseline="-25000" smtClean="0">
              <a:ea typeface="DengXian" panose="02010600030101010101" charset="-122"/>
            </a:endParaRPr>
          </a:p>
        </p:txBody>
      </p:sp>
      <p:sp>
        <p:nvSpPr>
          <p:cNvPr id="33797" name="Rectangle 3"/>
          <p:cNvSpPr>
            <a:spLocks noGrp="1" noChangeArrowheads="1"/>
          </p:cNvSpPr>
          <p:nvPr/>
        </p:nvSpPr>
        <p:spPr>
          <a:xfrm>
            <a:off x="1847528" y="1676400"/>
            <a:ext cx="7772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None/>
            </a:pPr>
            <a:r>
              <a:rPr lang="en-US" altLang="zh-CN" dirty="0" smtClean="0">
                <a:ea typeface="DengXian" panose="02010600030101010101" charset="-122"/>
              </a:rPr>
              <a:t>LBA</a:t>
            </a:r>
            <a:r>
              <a:rPr lang="zh-CN" altLang="en-US" dirty="0" smtClean="0">
                <a:ea typeface="DengXian" panose="02010600030101010101" charset="-122"/>
              </a:rPr>
              <a:t>空性问题</a:t>
            </a:r>
            <a:endParaRPr lang="zh-CN" altLang="en-US" dirty="0" smtClean="0">
              <a:ea typeface="DengXian" panose="02010600030101010101" charset="-122"/>
            </a:endParaRPr>
          </a:p>
          <a:p>
            <a:pPr lvl="1" eaLnBrk="1" hangingPunct="1">
              <a:buNone/>
            </a:pPr>
            <a:r>
              <a:rPr lang="zh-CN" altLang="en-US" sz="2400" dirty="0" smtClean="0">
                <a:ea typeface="DengXian" panose="02010600030101010101" charset="-122"/>
              </a:rPr>
              <a:t>检测一个给定的线性界限自动机</a:t>
            </a:r>
            <a:endParaRPr lang="en-US" altLang="zh-CN" sz="2400" dirty="0" smtClean="0">
              <a:ea typeface="DengXian" panose="02010600030101010101" charset="-122"/>
            </a:endParaRPr>
          </a:p>
          <a:p>
            <a:pPr lvl="1" eaLnBrk="1" hangingPunct="1">
              <a:buNone/>
            </a:pPr>
            <a:r>
              <a:rPr lang="zh-CN" altLang="en-US" sz="2400" dirty="0" smtClean="0">
                <a:ea typeface="DengXian" panose="02010600030101010101" charset="-122"/>
              </a:rPr>
              <a:t>    是否根本不接受任何串</a:t>
            </a:r>
            <a:endParaRPr lang="zh-CN" altLang="en-US" sz="2400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endParaRPr lang="zh-CN" altLang="en-US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zh-CN" altLang="en-US" dirty="0" smtClean="0">
                <a:ea typeface="DengXian" panose="02010600030101010101" charset="-122"/>
              </a:rPr>
              <a:t>语言</a:t>
            </a:r>
            <a:endParaRPr lang="en-US" altLang="zh-CN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en-US" altLang="zh-CN" sz="2800" dirty="0" smtClean="0">
                <a:solidFill>
                  <a:schemeClr val="folHlink"/>
                </a:solidFill>
                <a:ea typeface="DengXian" panose="02010600030101010101" charset="-122"/>
              </a:rPr>
              <a:t>E</a:t>
            </a:r>
            <a:r>
              <a:rPr lang="en-US" altLang="zh-CN" sz="2800" baseline="-25000" dirty="0" smtClean="0">
                <a:solidFill>
                  <a:schemeClr val="folHlink"/>
                </a:solidFill>
                <a:ea typeface="DengXian" panose="02010600030101010101" charset="-122"/>
              </a:rPr>
              <a:t>LBA</a:t>
            </a:r>
            <a:r>
              <a:rPr lang="en-US" altLang="zh-CN" sz="2800" dirty="0" smtClean="0">
                <a:ea typeface="DengXian" panose="02010600030101010101" charset="-122"/>
              </a:rPr>
              <a:t>={&lt;M&gt;|M</a:t>
            </a:r>
            <a:r>
              <a:rPr lang="zh-CN" altLang="en-US" sz="2800" dirty="0" smtClean="0">
                <a:ea typeface="DengXian" panose="02010600030101010101" charset="-122"/>
              </a:rPr>
              <a:t>是</a:t>
            </a:r>
            <a:r>
              <a:rPr lang="en-US" altLang="zh-CN" sz="2800" dirty="0" smtClean="0">
                <a:ea typeface="DengXian" panose="02010600030101010101" charset="-122"/>
              </a:rPr>
              <a:t>LBA</a:t>
            </a:r>
            <a:r>
              <a:rPr lang="zh-CN" altLang="en-US" sz="2800" dirty="0" smtClean="0">
                <a:ea typeface="DengXian" panose="02010600030101010101" charset="-122"/>
              </a:rPr>
              <a:t>且</a:t>
            </a:r>
            <a:r>
              <a:rPr lang="en-US" altLang="zh-CN" sz="2800" dirty="0" smtClean="0">
                <a:ea typeface="DengXian" panose="02010600030101010101" charset="-122"/>
              </a:rPr>
              <a:t>L(M)=</a:t>
            </a:r>
            <a:r>
              <a:rPr lang="en-US" altLang="zh-CN" sz="2800" dirty="0" smtClean="0">
                <a:ea typeface="DengXian" panose="02010600030101010101" charset="-122"/>
                <a:sym typeface="Symbol" panose="05050102010706020507" pitchFamily="18" charset="2"/>
              </a:rPr>
              <a:t></a:t>
            </a:r>
            <a:r>
              <a:rPr lang="en-US" altLang="zh-CN" sz="2800" dirty="0" smtClean="0">
                <a:ea typeface="DengXian" panose="02010600030101010101" charset="-122"/>
              </a:rPr>
              <a:t>}</a:t>
            </a:r>
            <a:endParaRPr lang="en-US" altLang="zh-CN" sz="2800" dirty="0" smtClean="0">
              <a:ea typeface="DengXian" panose="0201060003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20" name="Rectangle 2"/>
          <p:cNvSpPr>
            <a:spLocks noGrp="1" noChangeArrowheads="1"/>
          </p:cNvSpPr>
          <p:nvPr/>
        </p:nvSpPr>
        <p:spPr>
          <a:xfrm>
            <a:off x="1030605" y="0"/>
            <a:ext cx="103632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mtClean="0">
                <a:ea typeface="DengXian" panose="02010600030101010101" charset="-122"/>
              </a:rPr>
              <a:t>定理</a:t>
            </a:r>
            <a:r>
              <a:rPr lang="en-US" altLang="zh-CN" smtClean="0">
                <a:ea typeface="DengXian" panose="02010600030101010101" charset="-122"/>
              </a:rPr>
              <a:t>5</a:t>
            </a:r>
            <a:r>
              <a:rPr lang="zh-CN" altLang="en-US" smtClean="0">
                <a:ea typeface="DengXian" panose="02010600030101010101" charset="-122"/>
              </a:rPr>
              <a:t>.9</a:t>
            </a:r>
            <a:endParaRPr lang="zh-CN" altLang="en-US" smtClean="0">
              <a:ea typeface="DengXian" panose="02010600030101010101" charset="-122"/>
            </a:endParaRPr>
          </a:p>
        </p:txBody>
      </p:sp>
      <p:sp>
        <p:nvSpPr>
          <p:cNvPr id="34821" name="Rectangle 3"/>
          <p:cNvSpPr>
            <a:spLocks noGrp="1" noChangeArrowheads="1"/>
          </p:cNvSpPr>
          <p:nvPr/>
        </p:nvSpPr>
        <p:spPr>
          <a:xfrm>
            <a:off x="1847528" y="1412776"/>
            <a:ext cx="7772400" cy="4724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None/>
            </a:pPr>
            <a:r>
              <a:rPr lang="zh-CN" altLang="en-US" dirty="0" smtClean="0">
                <a:solidFill>
                  <a:schemeClr val="folHlink"/>
                </a:solidFill>
                <a:ea typeface="DengXian" panose="02010600030101010101" charset="-122"/>
              </a:rPr>
              <a:t>定理</a:t>
            </a:r>
            <a:r>
              <a:rPr lang="en-US" altLang="zh-CN" dirty="0" smtClean="0">
                <a:solidFill>
                  <a:schemeClr val="folHlink"/>
                </a:solidFill>
                <a:ea typeface="DengXian" panose="02010600030101010101" charset="-122"/>
              </a:rPr>
              <a:t>5</a:t>
            </a:r>
            <a:r>
              <a:rPr lang="zh-CN" altLang="en-US" dirty="0" smtClean="0">
                <a:solidFill>
                  <a:schemeClr val="folHlink"/>
                </a:solidFill>
                <a:ea typeface="DengXian" panose="02010600030101010101" charset="-122"/>
              </a:rPr>
              <a:t>.9</a:t>
            </a:r>
            <a:r>
              <a:rPr lang="zh-CN" altLang="en-US" dirty="0" smtClean="0">
                <a:ea typeface="DengXian" panose="02010600030101010101" charset="-122"/>
              </a:rPr>
              <a:t>: </a:t>
            </a:r>
            <a:r>
              <a:rPr lang="en-US" altLang="zh-CN" dirty="0" smtClean="0">
                <a:ea typeface="DengXian" panose="02010600030101010101" charset="-122"/>
              </a:rPr>
              <a:t>E</a:t>
            </a:r>
            <a:r>
              <a:rPr lang="en-US" altLang="zh-CN" baseline="-25000" dirty="0" smtClean="0">
                <a:ea typeface="DengXian" panose="02010600030101010101" charset="-122"/>
              </a:rPr>
              <a:t>LBA</a:t>
            </a:r>
            <a:r>
              <a:rPr lang="zh-CN" altLang="en-US" dirty="0" smtClean="0">
                <a:ea typeface="DengXian" panose="02010600030101010101" charset="-122"/>
              </a:rPr>
              <a:t>是不可判定的.</a:t>
            </a:r>
            <a:endParaRPr lang="zh-CN" altLang="en-US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zh-CN" altLang="en-US" dirty="0" smtClean="0">
                <a:solidFill>
                  <a:schemeClr val="folHlink"/>
                </a:solidFill>
                <a:ea typeface="DengXian" panose="02010600030101010101" charset="-122"/>
              </a:rPr>
              <a:t>证明思路</a:t>
            </a:r>
            <a:r>
              <a:rPr lang="en-US" altLang="zh-CN" dirty="0" smtClean="0">
                <a:ea typeface="DengXian" panose="02010600030101010101" charset="-122"/>
              </a:rPr>
              <a:t>: </a:t>
            </a:r>
            <a:endParaRPr lang="en-US" altLang="zh-CN" dirty="0" smtClean="0">
              <a:ea typeface="DengXian" panose="02010600030101010101" charset="-122"/>
            </a:endParaRPr>
          </a:p>
          <a:p>
            <a:pPr lvl="1" eaLnBrk="1" hangingPunct="1">
              <a:buNone/>
            </a:pPr>
            <a:r>
              <a:rPr lang="zh-CN" altLang="en-US" dirty="0" smtClean="0">
                <a:ea typeface="DengXian" panose="02010600030101010101" charset="-122"/>
              </a:rPr>
              <a:t>使用从</a:t>
            </a:r>
            <a:r>
              <a:rPr lang="en-US" altLang="zh-CN" dirty="0" smtClean="0">
                <a:ea typeface="DengXian" panose="02010600030101010101" charset="-122"/>
              </a:rPr>
              <a:t>A</a:t>
            </a:r>
            <a:r>
              <a:rPr lang="en-US" altLang="zh-CN" baseline="-25000" dirty="0" smtClean="0">
                <a:ea typeface="DengXian" panose="02010600030101010101" charset="-122"/>
              </a:rPr>
              <a:t>TM</a:t>
            </a:r>
            <a:r>
              <a:rPr lang="zh-CN" altLang="en-US" dirty="0" smtClean="0">
                <a:ea typeface="DengXian" panose="02010600030101010101" charset="-122"/>
              </a:rPr>
              <a:t>出发的归约</a:t>
            </a:r>
            <a:endParaRPr lang="zh-CN" altLang="en-US" dirty="0" smtClean="0">
              <a:ea typeface="DengXian" panose="02010600030101010101" charset="-122"/>
            </a:endParaRPr>
          </a:p>
          <a:p>
            <a:pPr lvl="1" eaLnBrk="1" hangingPunct="1">
              <a:buNone/>
            </a:pPr>
            <a:r>
              <a:rPr lang="zh-CN" altLang="en-US" dirty="0" smtClean="0">
                <a:ea typeface="DengXian" panose="02010600030101010101" charset="-122"/>
                <a:sym typeface="Symbol" panose="05050102010706020507" pitchFamily="18" charset="2"/>
              </a:rPr>
              <a:t>从&lt;</a:t>
            </a:r>
            <a:r>
              <a:rPr lang="en-US" altLang="zh-CN" dirty="0" err="1" smtClean="0">
                <a:ea typeface="DengXian" panose="02010600030101010101" charset="-122"/>
                <a:sym typeface="Symbol" panose="05050102010706020507" pitchFamily="18" charset="2"/>
              </a:rPr>
              <a:t>M,w</a:t>
            </a:r>
            <a:r>
              <a:rPr lang="en-US" altLang="zh-CN" dirty="0" smtClean="0">
                <a:ea typeface="DengXian" panose="02010600030101010101" charset="-122"/>
                <a:sym typeface="Symbol" panose="05050102010706020507" pitchFamily="18" charset="2"/>
              </a:rPr>
              <a:t>&gt;</a:t>
            </a:r>
            <a:r>
              <a:rPr lang="zh-CN" altLang="en-US" dirty="0" smtClean="0">
                <a:ea typeface="DengXian" panose="02010600030101010101" charset="-122"/>
                <a:sym typeface="Symbol" panose="05050102010706020507" pitchFamily="18" charset="2"/>
              </a:rPr>
              <a:t>产生</a:t>
            </a:r>
            <a:r>
              <a:rPr lang="en-US" altLang="zh-CN" dirty="0" smtClean="0">
                <a:ea typeface="DengXian" panose="02010600030101010101" charset="-122"/>
                <a:sym typeface="Symbol" panose="05050102010706020507" pitchFamily="18" charset="2"/>
              </a:rPr>
              <a:t>LBA B, </a:t>
            </a:r>
            <a:r>
              <a:rPr lang="zh-CN" altLang="en-US" dirty="0" smtClean="0">
                <a:ea typeface="DengXian" panose="02010600030101010101" charset="-122"/>
                <a:sym typeface="Symbol" panose="05050102010706020507" pitchFamily="18" charset="2"/>
              </a:rPr>
              <a:t>使得: </a:t>
            </a:r>
            <a:endParaRPr lang="en-US" altLang="zh-CN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lvl="1" eaLnBrk="1" hangingPunct="1">
              <a:buNone/>
            </a:pPr>
            <a:r>
              <a:rPr lang="zh-CN" altLang="en-US" dirty="0" smtClean="0">
                <a:ea typeface="DengXian" panose="02010600030101010101" charset="-122"/>
                <a:sym typeface="Symbol" panose="05050102010706020507" pitchFamily="18" charset="2"/>
              </a:rPr>
              <a:t>    </a:t>
            </a:r>
            <a:r>
              <a:rPr lang="en-US" altLang="zh-CN" dirty="0" smtClean="0">
                <a:ea typeface="DengXian" panose="02010600030101010101" charset="-122"/>
                <a:sym typeface="Symbol" panose="05050102010706020507" pitchFamily="18" charset="2"/>
              </a:rPr>
              <a:t>M</a:t>
            </a:r>
            <a:r>
              <a:rPr lang="zh-CN" altLang="en-US" dirty="0" smtClean="0">
                <a:ea typeface="DengXian" panose="02010600030101010101" charset="-122"/>
                <a:sym typeface="Symbol" panose="05050102010706020507" pitchFamily="18" charset="2"/>
              </a:rPr>
              <a:t>接受</a:t>
            </a:r>
            <a:r>
              <a:rPr lang="en-US" altLang="zh-CN" dirty="0" smtClean="0">
                <a:ea typeface="DengXian" panose="02010600030101010101" charset="-122"/>
                <a:sym typeface="Symbol" panose="05050102010706020507" pitchFamily="18" charset="2"/>
              </a:rPr>
              <a:t>w</a:t>
            </a:r>
            <a:r>
              <a:rPr lang="zh-CN" altLang="en-US" dirty="0" smtClean="0">
                <a:ea typeface="DengXian" panose="02010600030101010101" charset="-122"/>
                <a:sym typeface="Symbol" panose="05050102010706020507" pitchFamily="18" charset="2"/>
              </a:rPr>
              <a:t>当且仅当</a:t>
            </a:r>
            <a:r>
              <a:rPr lang="en-US" altLang="zh-CN" dirty="0" smtClean="0">
                <a:ea typeface="DengXian" panose="02010600030101010101" charset="-122"/>
                <a:sym typeface="Symbol" panose="05050102010706020507" pitchFamily="18" charset="2"/>
              </a:rPr>
              <a:t>L(B)</a:t>
            </a:r>
            <a:r>
              <a:rPr lang="zh-CN" altLang="en-US" dirty="0" smtClean="0">
                <a:ea typeface="DengXian" panose="02010600030101010101" charset="-122"/>
                <a:sym typeface="Symbol" panose="05050102010706020507" pitchFamily="18" charset="2"/>
              </a:rPr>
              <a:t>非空</a:t>
            </a:r>
            <a:endParaRPr lang="zh-CN" altLang="en-US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lvl="1" eaLnBrk="1" hangingPunct="1">
              <a:buNone/>
            </a:pPr>
            <a:r>
              <a:rPr lang="en-US" altLang="zh-CN" dirty="0" smtClean="0">
                <a:ea typeface="DengXian" panose="02010600030101010101" charset="-122"/>
                <a:sym typeface="Symbol" panose="05050102010706020507" pitchFamily="18" charset="2"/>
              </a:rPr>
              <a:t>M</a:t>
            </a:r>
            <a:r>
              <a:rPr lang="zh-CN" altLang="en-US" dirty="0" smtClean="0">
                <a:ea typeface="DengXian" panose="02010600030101010101" charset="-122"/>
                <a:sym typeface="Symbol" panose="05050102010706020507" pitchFamily="18" charset="2"/>
              </a:rPr>
              <a:t>在</a:t>
            </a:r>
            <a:r>
              <a:rPr lang="en-US" altLang="zh-CN" dirty="0" smtClean="0">
                <a:ea typeface="DengXian" panose="02010600030101010101" charset="-122"/>
                <a:sym typeface="Symbol" panose="05050102010706020507" pitchFamily="18" charset="2"/>
              </a:rPr>
              <a:t>w</a:t>
            </a:r>
            <a:r>
              <a:rPr lang="zh-CN" altLang="en-US" dirty="0" smtClean="0">
                <a:ea typeface="DengXian" panose="02010600030101010101" charset="-122"/>
                <a:sym typeface="Symbol" panose="05050102010706020507" pitchFamily="18" charset="2"/>
              </a:rPr>
              <a:t>上的接受计算历史</a:t>
            </a:r>
            <a:endParaRPr lang="en-US" altLang="zh-CN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lvl="1" eaLnBrk="1" hangingPunct="1">
              <a:buNone/>
            </a:pPr>
            <a:r>
              <a:rPr lang="zh-CN" altLang="en-US" dirty="0" smtClean="0">
                <a:ea typeface="DengXian" panose="02010600030101010101" charset="-122"/>
                <a:sym typeface="Symbol" panose="05050102010706020507" pitchFamily="18" charset="2"/>
              </a:rPr>
              <a:t>   可以用</a:t>
            </a:r>
            <a:r>
              <a:rPr lang="en-US" altLang="zh-CN" dirty="0" smtClean="0">
                <a:ea typeface="DengXian" panose="02010600030101010101" charset="-122"/>
                <a:sym typeface="Symbol" panose="05050102010706020507" pitchFamily="18" charset="2"/>
              </a:rPr>
              <a:t>LBA</a:t>
            </a:r>
            <a:r>
              <a:rPr lang="zh-CN" altLang="en-US" dirty="0" smtClean="0">
                <a:ea typeface="DengXian" panose="02010600030101010101" charset="-122"/>
                <a:sym typeface="Symbol" panose="05050102010706020507" pitchFamily="18" charset="2"/>
              </a:rPr>
              <a:t>来识别</a:t>
            </a:r>
            <a:endParaRPr lang="zh-CN" altLang="en-US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lvl="2" eaLnBrk="1" hangingPunct="1">
              <a:buNone/>
            </a:pPr>
            <a:r>
              <a:rPr lang="zh-CN" altLang="en-US" dirty="0" smtClean="0">
                <a:ea typeface="DengXian" panose="02010600030101010101" charset="-122"/>
                <a:sym typeface="Symbol" panose="05050102010706020507" pitchFamily="18" charset="2"/>
              </a:rPr>
              <a:t>把所有这样的接受计算历史</a:t>
            </a:r>
            <a:endParaRPr lang="en-US" altLang="zh-CN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lvl="2" eaLnBrk="1" hangingPunct="1">
              <a:buNone/>
            </a:pPr>
            <a:r>
              <a:rPr lang="zh-CN" altLang="en-US" dirty="0" smtClean="0">
                <a:ea typeface="DengXian" panose="02010600030101010101" charset="-122"/>
                <a:sym typeface="Symbol" panose="05050102010706020507" pitchFamily="18" charset="2"/>
              </a:rPr>
              <a:t>    构成一个语言</a:t>
            </a:r>
            <a:endParaRPr lang="zh-CN" altLang="en-US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lvl="2" eaLnBrk="1" hangingPunct="1">
              <a:buNone/>
            </a:pPr>
            <a:r>
              <a:rPr lang="zh-CN" altLang="en-US" dirty="0" smtClean="0">
                <a:ea typeface="DengXian" panose="02010600030101010101" charset="-122"/>
                <a:sym typeface="Symbol" panose="05050102010706020507" pitchFamily="18" charset="2"/>
              </a:rPr>
              <a:t>这个语言就是</a:t>
            </a:r>
            <a:r>
              <a:rPr lang="en-US" altLang="zh-CN" dirty="0" smtClean="0">
                <a:ea typeface="DengXian" panose="02010600030101010101" charset="-122"/>
                <a:sym typeface="Symbol" panose="05050102010706020507" pitchFamily="18" charset="2"/>
              </a:rPr>
              <a:t>L(B)</a:t>
            </a:r>
            <a:endParaRPr lang="en-US" altLang="zh-CN" dirty="0" smtClean="0">
              <a:ea typeface="DengXian" panose="02010600030101010101" charset="-122"/>
              <a:sym typeface="Symbol" panose="05050102010706020507" pitchFamily="18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4" name="Rectangle 2"/>
          <p:cNvSpPr>
            <a:spLocks noGrp="1" noChangeArrowheads="1"/>
          </p:cNvSpPr>
          <p:nvPr/>
        </p:nvSpPr>
        <p:spPr>
          <a:xfrm>
            <a:off x="1111885" y="0"/>
            <a:ext cx="103632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dirty="0" smtClean="0">
                <a:ea typeface="DengXian" panose="02010600030101010101" charset="-122"/>
              </a:rPr>
              <a:t>定理</a:t>
            </a:r>
            <a:r>
              <a:rPr lang="en-US" altLang="zh-CN" dirty="0" smtClean="0">
                <a:ea typeface="DengXian" panose="02010600030101010101" charset="-122"/>
              </a:rPr>
              <a:t>5</a:t>
            </a:r>
            <a:r>
              <a:rPr lang="zh-CN" altLang="en-US" dirty="0" smtClean="0">
                <a:ea typeface="DengXian" panose="02010600030101010101" charset="-122"/>
              </a:rPr>
              <a:t>.9证明思路</a:t>
            </a:r>
            <a:endParaRPr lang="zh-CN" altLang="en-US" dirty="0" smtClean="0">
              <a:ea typeface="DengXian" panose="02010600030101010101" charset="-122"/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/>
        </p:nvSpPr>
        <p:spPr>
          <a:xfrm>
            <a:off x="1775520" y="1412776"/>
            <a:ext cx="7772400" cy="4724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None/>
            </a:pPr>
            <a:r>
              <a:rPr lang="zh-CN" altLang="en-US" dirty="0" smtClean="0">
                <a:solidFill>
                  <a:schemeClr val="folHlink"/>
                </a:solidFill>
                <a:ea typeface="DengXian" panose="02010600030101010101" charset="-122"/>
              </a:rPr>
              <a:t>证明思路</a:t>
            </a:r>
            <a:r>
              <a:rPr lang="en-US" altLang="zh-CN" dirty="0" smtClean="0">
                <a:ea typeface="DengXian" panose="02010600030101010101" charset="-122"/>
              </a:rPr>
              <a:t>: </a:t>
            </a:r>
            <a:endParaRPr lang="en-US" altLang="zh-CN" dirty="0" smtClean="0">
              <a:ea typeface="DengXian" panose="02010600030101010101" charset="-122"/>
            </a:endParaRPr>
          </a:p>
          <a:p>
            <a:pPr lvl="1" eaLnBrk="1" hangingPunct="1">
              <a:buNone/>
            </a:pPr>
            <a:r>
              <a:rPr lang="en-US" altLang="zh-CN" dirty="0" smtClean="0">
                <a:ea typeface="DengXian" panose="02010600030101010101" charset="-122"/>
                <a:sym typeface="Symbol" panose="05050102010706020507" pitchFamily="18" charset="2"/>
              </a:rPr>
              <a:t>LBA</a:t>
            </a:r>
            <a:r>
              <a:rPr lang="zh-CN" altLang="en-US" dirty="0" smtClean="0">
                <a:ea typeface="DengXian" panose="02010600030101010101" charset="-122"/>
                <a:sym typeface="Symbol" panose="05050102010706020507" pitchFamily="18" charset="2"/>
              </a:rPr>
              <a:t>如何识别接受计算历史?</a:t>
            </a:r>
            <a:endParaRPr lang="zh-CN" altLang="en-US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lvl="1" eaLnBrk="1" hangingPunct="1">
              <a:buNone/>
            </a:pPr>
            <a:r>
              <a:rPr lang="zh-CN" altLang="en-US" dirty="0" smtClean="0">
                <a:ea typeface="DengXian" panose="02010600030101010101" charset="-122"/>
                <a:sym typeface="Symbol" panose="05050102010706020507" pitchFamily="18" charset="2"/>
              </a:rPr>
              <a:t>接受计算历史</a:t>
            </a:r>
            <a:endParaRPr lang="en-US" altLang="zh-CN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lvl="1" eaLnBrk="1" hangingPunct="1">
              <a:buNone/>
            </a:pPr>
            <a:r>
              <a:rPr lang="zh-CN" altLang="en-US" dirty="0" smtClean="0">
                <a:ea typeface="DengXian" panose="02010600030101010101" charset="-122"/>
                <a:sym typeface="Symbol" panose="05050102010706020507" pitchFamily="18" charset="2"/>
              </a:rPr>
              <a:t>     </a:t>
            </a:r>
            <a:r>
              <a:rPr lang="en-US" altLang="zh-CN" dirty="0" smtClean="0">
                <a:ea typeface="DengXian" panose="02010600030101010101" charset="-122"/>
                <a:sym typeface="Symbol" panose="05050102010706020507" pitchFamily="18" charset="2"/>
              </a:rPr>
              <a:t>x=#C</a:t>
            </a:r>
            <a:r>
              <a:rPr lang="en-US" altLang="zh-CN" baseline="-25000" dirty="0" smtClean="0">
                <a:ea typeface="DengXian" panose="02010600030101010101" charset="-122"/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ea typeface="DengXian" panose="02010600030101010101" charset="-122"/>
                <a:sym typeface="Symbol" panose="05050102010706020507" pitchFamily="18" charset="2"/>
              </a:rPr>
              <a:t>#C</a:t>
            </a:r>
            <a:r>
              <a:rPr lang="en-US" altLang="zh-CN" baseline="-25000" dirty="0" smtClean="0">
                <a:ea typeface="DengXian" panose="02010600030101010101" charset="-122"/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ea typeface="DengXian" panose="02010600030101010101" charset="-122"/>
                <a:sym typeface="Symbol" panose="05050102010706020507" pitchFamily="18" charset="2"/>
              </a:rPr>
              <a:t>#…#C</a:t>
            </a:r>
            <a:r>
              <a:rPr lang="en-US" altLang="zh-CN" baseline="-25000" dirty="0" smtClean="0">
                <a:ea typeface="DengXian" panose="02010600030101010101" charset="-122"/>
                <a:sym typeface="Symbol" panose="05050102010706020507" pitchFamily="18" charset="2"/>
              </a:rPr>
              <a:t>m</a:t>
            </a:r>
            <a:r>
              <a:rPr lang="en-US" altLang="zh-CN" dirty="0" smtClean="0">
                <a:ea typeface="DengXian" panose="02010600030101010101" charset="-122"/>
                <a:sym typeface="Symbol" panose="05050102010706020507" pitchFamily="18" charset="2"/>
              </a:rPr>
              <a:t>#</a:t>
            </a:r>
            <a:endParaRPr lang="en-US" altLang="zh-CN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lvl="2" eaLnBrk="1" hangingPunct="1">
              <a:buNone/>
            </a:pPr>
            <a:r>
              <a:rPr lang="en-US" altLang="zh-CN" dirty="0" smtClean="0">
                <a:ea typeface="DengXian" panose="02010600030101010101" charset="-122"/>
                <a:sym typeface="Symbol" panose="05050102010706020507" pitchFamily="18" charset="2"/>
              </a:rPr>
              <a:t>C</a:t>
            </a:r>
            <a:r>
              <a:rPr lang="en-US" altLang="zh-CN" baseline="-25000" dirty="0" smtClean="0">
                <a:ea typeface="DengXian" panose="02010600030101010101" charset="-122"/>
                <a:sym typeface="Symbol" panose="05050102010706020507" pitchFamily="18" charset="2"/>
              </a:rPr>
              <a:t>1</a:t>
            </a:r>
            <a:r>
              <a:rPr lang="zh-CN" altLang="en-US" dirty="0" smtClean="0">
                <a:ea typeface="DengXian" panose="02010600030101010101" charset="-122"/>
                <a:sym typeface="Symbol" panose="05050102010706020507" pitchFamily="18" charset="2"/>
              </a:rPr>
              <a:t>是初始格局</a:t>
            </a:r>
            <a:endParaRPr lang="zh-CN" altLang="en-US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lvl="2" eaLnBrk="1" hangingPunct="1">
              <a:buNone/>
            </a:pPr>
            <a:r>
              <a:rPr lang="en-US" altLang="zh-CN" dirty="0" smtClean="0">
                <a:ea typeface="DengXian" panose="02010600030101010101" charset="-122"/>
                <a:sym typeface="Symbol" panose="05050102010706020507" pitchFamily="18" charset="2"/>
              </a:rPr>
              <a:t>C</a:t>
            </a:r>
            <a:r>
              <a:rPr lang="en-US" altLang="zh-CN" baseline="-25000" dirty="0" smtClean="0">
                <a:ea typeface="DengXian" panose="02010600030101010101" charset="-122"/>
                <a:sym typeface="Symbol" panose="05050102010706020507" pitchFamily="18" charset="2"/>
              </a:rPr>
              <a:t>i+1</a:t>
            </a:r>
            <a:r>
              <a:rPr lang="zh-CN" altLang="en-US" dirty="0" smtClean="0">
                <a:ea typeface="DengXian" panose="02010600030101010101" charset="-122"/>
                <a:sym typeface="Symbol" panose="05050102010706020507" pitchFamily="18" charset="2"/>
              </a:rPr>
              <a:t>是</a:t>
            </a:r>
            <a:r>
              <a:rPr lang="en-US" altLang="zh-CN" dirty="0" err="1" smtClean="0">
                <a:ea typeface="DengXian" panose="02010600030101010101" charset="-122"/>
                <a:sym typeface="Symbol" panose="05050102010706020507" pitchFamily="18" charset="2"/>
              </a:rPr>
              <a:t>C</a:t>
            </a:r>
            <a:r>
              <a:rPr lang="en-US" altLang="zh-CN" baseline="-25000" dirty="0" err="1" smtClean="0">
                <a:ea typeface="DengXian" panose="02010600030101010101" charset="-122"/>
                <a:sym typeface="Symbol" panose="05050102010706020507" pitchFamily="18" charset="2"/>
              </a:rPr>
              <a:t>i</a:t>
            </a:r>
            <a:r>
              <a:rPr lang="zh-CN" altLang="en-US" dirty="0" smtClean="0">
                <a:ea typeface="DengXian" panose="02010600030101010101" charset="-122"/>
                <a:sym typeface="Symbol" panose="05050102010706020507" pitchFamily="18" charset="2"/>
              </a:rPr>
              <a:t>的合法结果</a:t>
            </a:r>
            <a:endParaRPr lang="zh-CN" altLang="en-US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lvl="2" eaLnBrk="1" hangingPunct="1">
              <a:buNone/>
            </a:pPr>
            <a:r>
              <a:rPr lang="en-US" altLang="zh-CN" dirty="0" smtClean="0">
                <a:ea typeface="DengXian" panose="02010600030101010101" charset="-122"/>
                <a:sym typeface="Symbol" panose="05050102010706020507" pitchFamily="18" charset="2"/>
              </a:rPr>
              <a:t>C</a:t>
            </a:r>
            <a:r>
              <a:rPr lang="en-US" altLang="zh-CN" baseline="-25000" dirty="0" smtClean="0">
                <a:ea typeface="DengXian" panose="02010600030101010101" charset="-122"/>
                <a:sym typeface="Symbol" panose="05050102010706020507" pitchFamily="18" charset="2"/>
              </a:rPr>
              <a:t>m</a:t>
            </a:r>
            <a:r>
              <a:rPr lang="zh-CN" altLang="en-US" dirty="0" smtClean="0">
                <a:ea typeface="DengXian" panose="02010600030101010101" charset="-122"/>
                <a:sym typeface="Symbol" panose="05050102010706020507" pitchFamily="18" charset="2"/>
              </a:rPr>
              <a:t>是接受格局</a:t>
            </a:r>
            <a:endParaRPr lang="zh-CN" altLang="en-US" dirty="0" smtClean="0">
              <a:ea typeface="DengXian" panose="02010600030101010101" charset="-122"/>
              <a:sym typeface="Symbol" panose="05050102010706020507" pitchFamily="18" charset="2"/>
            </a:endParaRPr>
          </a:p>
        </p:txBody>
      </p:sp>
      <p:graphicFrame>
        <p:nvGraphicFramePr>
          <p:cNvPr id="35846" name="Object 5"/>
          <p:cNvGraphicFramePr>
            <a:graphicFrameLocks noChangeAspect="1"/>
          </p:cNvGraphicFramePr>
          <p:nvPr/>
        </p:nvGraphicFramePr>
        <p:xfrm>
          <a:off x="2317324" y="4883448"/>
          <a:ext cx="4965065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38" name="公式" r:id="rId1" imgW="2882900" imgH="405765" progId="Equation.3">
                  <p:embed/>
                </p:oleObj>
              </mc:Choice>
              <mc:Fallback>
                <p:oleObj name="公式" r:id="rId1" imgW="2882900" imgH="405765" progId="Equation.3">
                  <p:embed/>
                  <p:pic>
                    <p:nvPicPr>
                      <p:cNvPr id="0" name="图片 347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324" y="4883448"/>
                        <a:ext cx="4965065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8" name="Rectangle 2"/>
          <p:cNvSpPr>
            <a:spLocks noGrp="1" noChangeArrowheads="1"/>
          </p:cNvSpPr>
          <p:nvPr/>
        </p:nvSpPr>
        <p:spPr>
          <a:xfrm>
            <a:off x="1016635" y="0"/>
            <a:ext cx="103632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mtClean="0">
                <a:ea typeface="DengXian" panose="02010600030101010101" charset="-122"/>
              </a:rPr>
              <a:t>定理</a:t>
            </a:r>
            <a:r>
              <a:rPr lang="en-US" altLang="zh-CN" smtClean="0">
                <a:ea typeface="DengXian" panose="02010600030101010101" charset="-122"/>
              </a:rPr>
              <a:t>5</a:t>
            </a:r>
            <a:r>
              <a:rPr lang="zh-CN" altLang="en-US" smtClean="0">
                <a:ea typeface="DengXian" panose="02010600030101010101" charset="-122"/>
              </a:rPr>
              <a:t>.9</a:t>
            </a:r>
            <a:endParaRPr lang="zh-CN" altLang="en-US" smtClean="0">
              <a:ea typeface="DengXian" panose="02010600030101010101" charset="-122"/>
            </a:endParaRPr>
          </a:p>
        </p:txBody>
      </p:sp>
      <p:sp>
        <p:nvSpPr>
          <p:cNvPr id="36869" name="Rectangle 3"/>
          <p:cNvSpPr>
            <a:spLocks noGrp="1" noChangeArrowheads="1"/>
          </p:cNvSpPr>
          <p:nvPr/>
        </p:nvSpPr>
        <p:spPr>
          <a:xfrm>
            <a:off x="1582227" y="1332131"/>
            <a:ext cx="7772400" cy="4724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None/>
            </a:pPr>
            <a:r>
              <a:rPr lang="zh-CN" altLang="en-US" dirty="0" smtClean="0">
                <a:solidFill>
                  <a:schemeClr val="folHlink"/>
                </a:solidFill>
                <a:ea typeface="DengXian" panose="02010600030101010101" charset="-122"/>
              </a:rPr>
              <a:t>证明思路</a:t>
            </a:r>
            <a:r>
              <a:rPr lang="en-US" altLang="zh-CN" dirty="0" smtClean="0">
                <a:ea typeface="DengXian" panose="02010600030101010101" charset="-122"/>
              </a:rPr>
              <a:t>: LBA B</a:t>
            </a:r>
            <a:r>
              <a:rPr lang="zh-CN" altLang="en-US" dirty="0" smtClean="0">
                <a:ea typeface="DengXian" panose="02010600030101010101" charset="-122"/>
              </a:rPr>
              <a:t>的构造</a:t>
            </a:r>
            <a:endParaRPr lang="en-US" altLang="zh-CN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zh-CN" altLang="en-US" sz="2800" dirty="0" smtClean="0">
                <a:ea typeface="DengXian" panose="02010600030101010101" charset="-122"/>
                <a:sym typeface="Symbol" panose="05050102010706020507" pitchFamily="18" charset="2"/>
              </a:rPr>
              <a:t>把</a:t>
            </a:r>
            <a:r>
              <a:rPr lang="en-US" altLang="zh-CN" sz="2800" dirty="0" smtClean="0">
                <a:ea typeface="DengXian" panose="02010600030101010101" charset="-122"/>
                <a:sym typeface="Symbol" panose="05050102010706020507" pitchFamily="18" charset="2"/>
              </a:rPr>
              <a:t>q</a:t>
            </a:r>
            <a:r>
              <a:rPr lang="en-US" altLang="zh-CN" sz="2800" baseline="-25000" dirty="0" smtClean="0">
                <a:ea typeface="DengXian" panose="02010600030101010101" charset="-122"/>
                <a:sym typeface="Symbol" panose="05050102010706020507" pitchFamily="18" charset="2"/>
              </a:rPr>
              <a:t>0</a:t>
            </a:r>
            <a:r>
              <a:rPr lang="en-US" altLang="zh-CN" sz="2800" dirty="0" smtClean="0">
                <a:ea typeface="DengXian" panose="02010600030101010101" charset="-122"/>
                <a:sym typeface="Symbol" panose="05050102010706020507" pitchFamily="18" charset="2"/>
              </a:rPr>
              <a:t>w</a:t>
            </a:r>
            <a:r>
              <a:rPr lang="en-US" altLang="zh-CN" sz="2800" baseline="-25000" dirty="0" smtClean="0">
                <a:ea typeface="DengXian" panose="02010600030101010101" charset="-122"/>
                <a:sym typeface="Symbol" panose="05050102010706020507" pitchFamily="18" charset="2"/>
              </a:rPr>
              <a:t>1</a:t>
            </a:r>
            <a:r>
              <a:rPr lang="en-US" altLang="zh-CN" sz="2800" dirty="0" smtClean="0">
                <a:ea typeface="DengXian" panose="02010600030101010101" charset="-122"/>
                <a:sym typeface="Symbol" panose="05050102010706020507" pitchFamily="18" charset="2"/>
              </a:rPr>
              <a:t>w</a:t>
            </a:r>
            <a:r>
              <a:rPr lang="en-US" altLang="zh-CN" sz="2800" baseline="-25000" dirty="0" smtClean="0">
                <a:ea typeface="DengXian" panose="02010600030101010101" charset="-122"/>
                <a:sym typeface="Symbol" panose="05050102010706020507" pitchFamily="18" charset="2"/>
              </a:rPr>
              <a:t>2</a:t>
            </a:r>
            <a:r>
              <a:rPr lang="en-US" altLang="zh-CN" sz="2800" dirty="0" smtClean="0">
                <a:ea typeface="DengXian" panose="02010600030101010101" charset="-122"/>
                <a:sym typeface="Symbol" panose="05050102010706020507" pitchFamily="18" charset="2"/>
              </a:rPr>
              <a:t>…</a:t>
            </a:r>
            <a:r>
              <a:rPr lang="en-US" altLang="zh-CN" sz="2800" dirty="0" err="1" smtClean="0">
                <a:ea typeface="DengXian" panose="02010600030101010101" charset="-122"/>
                <a:sym typeface="Symbol" panose="05050102010706020507" pitchFamily="18" charset="2"/>
              </a:rPr>
              <a:t>w</a:t>
            </a:r>
            <a:r>
              <a:rPr lang="en-US" altLang="zh-CN" sz="2800" baseline="-25000" dirty="0" err="1" smtClean="0">
                <a:ea typeface="DengXian" panose="02010600030101010101" charset="-122"/>
                <a:sym typeface="Symbol" panose="05050102010706020507" pitchFamily="18" charset="2"/>
              </a:rPr>
              <a:t>n</a:t>
            </a:r>
            <a:r>
              <a:rPr lang="zh-CN" altLang="en-US" sz="2800" dirty="0" smtClean="0">
                <a:ea typeface="DengXian" panose="02010600030101010101" charset="-122"/>
                <a:sym typeface="Symbol" panose="05050102010706020507" pitchFamily="18" charset="2"/>
              </a:rPr>
              <a:t>直接装在</a:t>
            </a:r>
            <a:r>
              <a:rPr lang="en-US" altLang="zh-CN" sz="2800" dirty="0" smtClean="0">
                <a:ea typeface="DengXian" panose="02010600030101010101" charset="-122"/>
                <a:sym typeface="Symbol" panose="05050102010706020507" pitchFamily="18" charset="2"/>
              </a:rPr>
              <a:t>B</a:t>
            </a:r>
            <a:r>
              <a:rPr lang="zh-CN" altLang="en-US" sz="2800" dirty="0" smtClean="0">
                <a:ea typeface="DengXian" panose="02010600030101010101" charset="-122"/>
                <a:sym typeface="Symbol" panose="05050102010706020507" pitchFamily="18" charset="2"/>
              </a:rPr>
              <a:t>中</a:t>
            </a:r>
            <a:endParaRPr lang="zh-CN" altLang="en-US" sz="2800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800" dirty="0" smtClean="0">
                <a:ea typeface="DengXian" panose="02010600030101010101" charset="-122"/>
                <a:sym typeface="Symbol" panose="05050102010706020507" pitchFamily="18" charset="2"/>
              </a:rPr>
              <a:t>在</a:t>
            </a:r>
            <a:r>
              <a:rPr lang="en-US" altLang="zh-CN" sz="2800" dirty="0" smtClean="0">
                <a:ea typeface="DengXian" panose="02010600030101010101" charset="-122"/>
                <a:sym typeface="Symbol" panose="05050102010706020507" pitchFamily="18" charset="2"/>
              </a:rPr>
              <a:t>C</a:t>
            </a:r>
            <a:r>
              <a:rPr lang="en-US" altLang="zh-CN" sz="2800" baseline="-25000" dirty="0" smtClean="0">
                <a:ea typeface="DengXian" panose="02010600030101010101" charset="-122"/>
                <a:sym typeface="Symbol" panose="05050102010706020507" pitchFamily="18" charset="2"/>
              </a:rPr>
              <a:t>i+1</a:t>
            </a:r>
            <a:r>
              <a:rPr lang="zh-CN" altLang="en-US" sz="2800" dirty="0" smtClean="0">
                <a:ea typeface="DengXian" panose="02010600030101010101" charset="-122"/>
                <a:sym typeface="Symbol" panose="05050102010706020507" pitchFamily="18" charset="2"/>
              </a:rPr>
              <a:t>和</a:t>
            </a:r>
            <a:r>
              <a:rPr lang="en-US" altLang="zh-CN" sz="2800" dirty="0" err="1" smtClean="0">
                <a:ea typeface="DengXian" panose="02010600030101010101" charset="-122"/>
                <a:sym typeface="Symbol" panose="05050102010706020507" pitchFamily="18" charset="2"/>
              </a:rPr>
              <a:t>C</a:t>
            </a:r>
            <a:r>
              <a:rPr lang="en-US" altLang="zh-CN" sz="2800" baseline="-25000" dirty="0" err="1" smtClean="0">
                <a:ea typeface="DengXian" panose="02010600030101010101" charset="-122"/>
                <a:sym typeface="Symbol" panose="05050102010706020507" pitchFamily="18" charset="2"/>
              </a:rPr>
              <a:t>i</a:t>
            </a:r>
            <a:r>
              <a:rPr lang="zh-CN" altLang="en-US" sz="2800" dirty="0" smtClean="0">
                <a:ea typeface="DengXian" panose="02010600030101010101" charset="-122"/>
                <a:sym typeface="Symbol" panose="05050102010706020507" pitchFamily="18" charset="2"/>
              </a:rPr>
              <a:t>之间来回移动,</a:t>
            </a:r>
            <a:endParaRPr lang="en-US" altLang="zh-CN" sz="2800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800" dirty="0" smtClean="0">
                <a:ea typeface="DengXian" panose="02010600030101010101" charset="-122"/>
                <a:sym typeface="Symbol" panose="05050102010706020507" pitchFamily="18" charset="2"/>
              </a:rPr>
              <a:t>   用点在带上做标记来</a:t>
            </a:r>
            <a:endParaRPr lang="en-US" altLang="zh-CN" sz="2800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800" dirty="0" smtClean="0">
                <a:ea typeface="DengXian" panose="02010600030101010101" charset="-122"/>
                <a:sym typeface="Symbol" panose="05050102010706020507" pitchFamily="18" charset="2"/>
              </a:rPr>
              <a:t>      跟踪当前位置, 检查:</a:t>
            </a:r>
            <a:endParaRPr lang="zh-CN" altLang="en-US" sz="2800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800" dirty="0" smtClean="0">
                <a:ea typeface="DengXian" panose="02010600030101010101" charset="-122"/>
                <a:sym typeface="Symbol" panose="05050102010706020507" pitchFamily="18" charset="2"/>
              </a:rPr>
              <a:t>      读写头下及左右位置是否</a:t>
            </a:r>
            <a:endParaRPr lang="en-US" altLang="zh-CN" sz="2800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800" dirty="0" smtClean="0">
                <a:ea typeface="DengXian" panose="02010600030101010101" charset="-122"/>
                <a:sym typeface="Symbol" panose="05050102010706020507" pitchFamily="18" charset="2"/>
              </a:rPr>
              <a:t>          根据</a:t>
            </a:r>
            <a:r>
              <a:rPr lang="en-US" altLang="zh-CN" sz="2800" dirty="0" smtClean="0">
                <a:ea typeface="DengXian" panose="02010600030101010101" charset="-122"/>
                <a:sym typeface="Symbol" panose="05050102010706020507" pitchFamily="18" charset="2"/>
              </a:rPr>
              <a:t>M</a:t>
            </a:r>
            <a:r>
              <a:rPr lang="zh-CN" altLang="en-US" sz="2800" dirty="0" smtClean="0">
                <a:ea typeface="DengXian" panose="02010600030101010101" charset="-122"/>
                <a:sym typeface="Symbol" panose="05050102010706020507" pitchFamily="18" charset="2"/>
              </a:rPr>
              <a:t>转移函数来更新</a:t>
            </a:r>
            <a:endParaRPr lang="zh-CN" altLang="en-US" sz="2800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800" dirty="0" smtClean="0">
                <a:ea typeface="DengXian" panose="02010600030101010101" charset="-122"/>
                <a:sym typeface="Symbol" panose="05050102010706020507" pitchFamily="18" charset="2"/>
              </a:rPr>
              <a:t>      其他位置是否相同</a:t>
            </a:r>
            <a:endParaRPr lang="zh-CN" altLang="en-US" sz="2800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800" dirty="0" smtClean="0">
                <a:ea typeface="DengXian" panose="02010600030101010101" charset="-122"/>
                <a:sym typeface="Symbol" panose="05050102010706020507" pitchFamily="18" charset="2"/>
              </a:rPr>
              <a:t>扫描</a:t>
            </a:r>
            <a:r>
              <a:rPr lang="en-US" altLang="zh-CN" sz="2800" dirty="0" smtClean="0">
                <a:ea typeface="DengXian" panose="02010600030101010101" charset="-122"/>
                <a:sym typeface="Symbol" panose="05050102010706020507" pitchFamily="18" charset="2"/>
              </a:rPr>
              <a:t>C</a:t>
            </a:r>
            <a:r>
              <a:rPr lang="en-US" altLang="zh-CN" sz="2800" baseline="-25000" dirty="0" smtClean="0">
                <a:ea typeface="DengXian" panose="02010600030101010101" charset="-122"/>
                <a:sym typeface="Symbol" panose="05050102010706020507" pitchFamily="18" charset="2"/>
              </a:rPr>
              <a:t>m</a:t>
            </a:r>
            <a:r>
              <a:rPr lang="zh-CN" altLang="en-US" sz="2800" dirty="0" smtClean="0">
                <a:ea typeface="DengXian" panose="02010600030101010101" charset="-122"/>
                <a:sym typeface="Symbol" panose="05050102010706020507" pitchFamily="18" charset="2"/>
              </a:rPr>
              <a:t>寻找</a:t>
            </a:r>
            <a:r>
              <a:rPr lang="en-US" altLang="zh-CN" sz="2800" dirty="0" err="1" smtClean="0">
                <a:ea typeface="DengXian" panose="02010600030101010101" charset="-122"/>
                <a:sym typeface="Symbol" panose="05050102010706020507" pitchFamily="18" charset="2"/>
              </a:rPr>
              <a:t>q</a:t>
            </a:r>
            <a:r>
              <a:rPr lang="en-US" altLang="zh-CN" sz="2800" baseline="-25000" dirty="0" err="1" smtClean="0">
                <a:ea typeface="DengXian" panose="02010600030101010101" charset="-122"/>
                <a:sym typeface="Symbol" panose="05050102010706020507" pitchFamily="18" charset="2"/>
              </a:rPr>
              <a:t>accept</a:t>
            </a:r>
            <a:endParaRPr lang="en-US" altLang="zh-CN" sz="2800" baseline="-25000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800" dirty="0" smtClean="0">
                <a:ea typeface="DengXian" panose="02010600030101010101" charset="-122"/>
                <a:sym typeface="Symbol" panose="05050102010706020507" pitchFamily="18" charset="2"/>
              </a:rPr>
              <a:t>注意: 不是真的运行</a:t>
            </a:r>
            <a:r>
              <a:rPr lang="en-US" altLang="zh-CN" sz="2800" dirty="0" smtClean="0">
                <a:ea typeface="DengXian" panose="02010600030101010101" charset="-122"/>
                <a:sym typeface="Symbol" panose="05050102010706020507" pitchFamily="18" charset="2"/>
              </a:rPr>
              <a:t>B, </a:t>
            </a:r>
            <a:r>
              <a:rPr lang="zh-CN" altLang="en-US" sz="2800" dirty="0" smtClean="0">
                <a:ea typeface="DengXian" panose="02010600030101010101" charset="-122"/>
                <a:sym typeface="Symbol" panose="05050102010706020507" pitchFamily="18" charset="2"/>
              </a:rPr>
              <a:t>只是写出&lt;</a:t>
            </a:r>
            <a:r>
              <a:rPr lang="en-US" altLang="zh-CN" sz="2800" dirty="0" smtClean="0">
                <a:ea typeface="DengXian" panose="02010600030101010101" charset="-122"/>
                <a:sym typeface="Symbol" panose="05050102010706020507" pitchFamily="18" charset="2"/>
              </a:rPr>
              <a:t>B&gt;</a:t>
            </a:r>
            <a:endParaRPr lang="en-US" altLang="zh-CN" sz="2800" dirty="0" smtClean="0">
              <a:ea typeface="DengXian" panose="02010600030101010101" charset="-122"/>
              <a:sym typeface="Symbol" panose="05050102010706020507" pitchFamily="18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2" name="Rectangle 2"/>
          <p:cNvSpPr>
            <a:spLocks noGrp="1" noChangeArrowheads="1"/>
          </p:cNvSpPr>
          <p:nvPr/>
        </p:nvSpPr>
        <p:spPr>
          <a:xfrm>
            <a:off x="914400" y="0"/>
            <a:ext cx="103632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dirty="0" smtClean="0">
                <a:ea typeface="DengXian" panose="02010600030101010101" charset="-122"/>
              </a:rPr>
              <a:t>定理</a:t>
            </a:r>
            <a:r>
              <a:rPr lang="en-US" altLang="zh-CN" dirty="0" smtClean="0">
                <a:ea typeface="DengXian" panose="02010600030101010101" charset="-122"/>
              </a:rPr>
              <a:t>5</a:t>
            </a:r>
            <a:r>
              <a:rPr lang="zh-CN" altLang="en-US" dirty="0" smtClean="0">
                <a:ea typeface="DengXian" panose="02010600030101010101" charset="-122"/>
              </a:rPr>
              <a:t>.9证明</a:t>
            </a:r>
            <a:endParaRPr lang="zh-CN" altLang="en-US" dirty="0" smtClean="0">
              <a:ea typeface="DengXian" panose="02010600030101010101" charset="-122"/>
            </a:endParaRPr>
          </a:p>
        </p:txBody>
      </p:sp>
      <p:sp>
        <p:nvSpPr>
          <p:cNvPr id="37893" name="Rectangle 3"/>
          <p:cNvSpPr>
            <a:spLocks noGrp="1" noChangeArrowheads="1"/>
          </p:cNvSpPr>
          <p:nvPr/>
        </p:nvSpPr>
        <p:spPr>
          <a:xfrm>
            <a:off x="1703512" y="1340768"/>
            <a:ext cx="7772400" cy="4724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None/>
            </a:pPr>
            <a:r>
              <a:rPr lang="zh-CN" altLang="en-US" dirty="0" smtClean="0">
                <a:solidFill>
                  <a:schemeClr val="folHlink"/>
                </a:solidFill>
                <a:ea typeface="DengXian" panose="02010600030101010101" charset="-122"/>
              </a:rPr>
              <a:t>证明</a:t>
            </a:r>
            <a:r>
              <a:rPr lang="zh-CN" altLang="en-US" dirty="0" smtClean="0">
                <a:ea typeface="DengXian" panose="02010600030101010101" charset="-122"/>
              </a:rPr>
              <a:t>: 假设</a:t>
            </a:r>
            <a:r>
              <a:rPr lang="en-US" altLang="zh-CN" dirty="0" smtClean="0">
                <a:ea typeface="DengXian" panose="02010600030101010101" charset="-122"/>
              </a:rPr>
              <a:t>TM R</a:t>
            </a:r>
            <a:r>
              <a:rPr lang="zh-CN" altLang="en-US" dirty="0" smtClean="0">
                <a:ea typeface="DengXian" panose="02010600030101010101" charset="-122"/>
              </a:rPr>
              <a:t>判定</a:t>
            </a:r>
            <a:r>
              <a:rPr lang="en-US" altLang="zh-CN" dirty="0" smtClean="0">
                <a:ea typeface="DengXian" panose="02010600030101010101" charset="-122"/>
                <a:sym typeface="Symbol" panose="05050102010706020507" pitchFamily="18" charset="2"/>
              </a:rPr>
              <a:t>E</a:t>
            </a:r>
            <a:r>
              <a:rPr lang="en-US" altLang="zh-CN" baseline="-25000" dirty="0" smtClean="0">
                <a:ea typeface="DengXian" panose="02010600030101010101" charset="-122"/>
                <a:sym typeface="Symbol" panose="05050102010706020507" pitchFamily="18" charset="2"/>
              </a:rPr>
              <a:t>LBA</a:t>
            </a:r>
            <a:r>
              <a:rPr lang="en-US" altLang="zh-CN" dirty="0" smtClean="0">
                <a:ea typeface="DengXian" panose="02010600030101010101" charset="-122"/>
                <a:sym typeface="Symbol" panose="05050102010706020507" pitchFamily="18" charset="2"/>
              </a:rPr>
              <a:t>, </a:t>
            </a:r>
            <a:endParaRPr lang="en-US" altLang="zh-CN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dirty="0" smtClean="0">
                <a:ea typeface="DengXian" panose="02010600030101010101" charset="-122"/>
                <a:sym typeface="Symbol" panose="05050102010706020507" pitchFamily="18" charset="2"/>
              </a:rPr>
              <a:t>         构造</a:t>
            </a:r>
            <a:r>
              <a:rPr lang="en-US" altLang="zh-CN" dirty="0" smtClean="0">
                <a:ea typeface="DengXian" panose="02010600030101010101" charset="-122"/>
                <a:sym typeface="Symbol" panose="05050102010706020507" pitchFamily="18" charset="2"/>
              </a:rPr>
              <a:t>TM S</a:t>
            </a:r>
            <a:r>
              <a:rPr lang="zh-CN" altLang="en-US" dirty="0" smtClean="0">
                <a:ea typeface="DengXian" panose="02010600030101010101" charset="-122"/>
                <a:sym typeface="Symbol" panose="05050102010706020507" pitchFamily="18" charset="2"/>
              </a:rPr>
              <a:t>判定</a:t>
            </a:r>
            <a:r>
              <a:rPr lang="en-US" altLang="zh-CN" dirty="0" smtClean="0">
                <a:ea typeface="DengXian" panose="02010600030101010101" charset="-122"/>
                <a:sym typeface="Symbol" panose="05050102010706020507" pitchFamily="18" charset="2"/>
              </a:rPr>
              <a:t>A</a:t>
            </a:r>
            <a:r>
              <a:rPr lang="en-US" altLang="zh-CN" baseline="-25000" dirty="0" smtClean="0">
                <a:ea typeface="DengXian" panose="02010600030101010101" charset="-122"/>
                <a:sym typeface="Symbol" panose="05050102010706020507" pitchFamily="18" charset="2"/>
              </a:rPr>
              <a:t>TM</a:t>
            </a:r>
            <a:r>
              <a:rPr lang="en-US" altLang="zh-CN" dirty="0" smtClean="0">
                <a:ea typeface="DengXian" panose="02010600030101010101" charset="-122"/>
                <a:sym typeface="Symbol" panose="05050102010706020507" pitchFamily="18" charset="2"/>
              </a:rPr>
              <a:t>.</a:t>
            </a:r>
            <a:endParaRPr lang="en-US" altLang="zh-CN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dirty="0" smtClean="0">
                <a:ea typeface="DengXian" panose="02010600030101010101" charset="-122"/>
              </a:rPr>
              <a:t>   S = “</a:t>
            </a:r>
            <a:r>
              <a:rPr lang="zh-CN" altLang="en-US" dirty="0" smtClean="0">
                <a:ea typeface="DengXian" panose="02010600030101010101" charset="-122"/>
              </a:rPr>
              <a:t>对于输入&lt;</a:t>
            </a:r>
            <a:r>
              <a:rPr lang="en-US" altLang="zh-CN" dirty="0" err="1" smtClean="0">
                <a:ea typeface="DengXian" panose="02010600030101010101" charset="-122"/>
              </a:rPr>
              <a:t>M,w</a:t>
            </a:r>
            <a:r>
              <a:rPr lang="en-US" altLang="zh-CN" dirty="0" smtClean="0">
                <a:ea typeface="DengXian" panose="02010600030101010101" charset="-122"/>
              </a:rPr>
              <a:t>&gt;, </a:t>
            </a:r>
            <a:endParaRPr lang="en-US" altLang="zh-CN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zh-CN" altLang="en-US" dirty="0" smtClean="0">
                <a:ea typeface="DengXian" panose="02010600030101010101" charset="-122"/>
              </a:rPr>
              <a:t>            </a:t>
            </a:r>
            <a:r>
              <a:rPr lang="en-US" altLang="zh-CN" dirty="0" smtClean="0">
                <a:ea typeface="DengXian" panose="02010600030101010101" charset="-122"/>
              </a:rPr>
              <a:t>M</a:t>
            </a:r>
            <a:r>
              <a:rPr lang="zh-CN" altLang="en-US" dirty="0" smtClean="0">
                <a:ea typeface="DengXian" panose="02010600030101010101" charset="-122"/>
              </a:rPr>
              <a:t>是</a:t>
            </a:r>
            <a:r>
              <a:rPr lang="en-US" altLang="zh-CN" dirty="0" err="1" smtClean="0">
                <a:ea typeface="DengXian" panose="02010600030101010101" charset="-122"/>
              </a:rPr>
              <a:t>TM,w</a:t>
            </a:r>
            <a:r>
              <a:rPr lang="zh-CN" altLang="en-US" dirty="0" smtClean="0">
                <a:ea typeface="DengXian" panose="02010600030101010101" charset="-122"/>
              </a:rPr>
              <a:t>是串: </a:t>
            </a:r>
            <a:endParaRPr lang="zh-CN" altLang="en-US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zh-CN" altLang="en-US" dirty="0" smtClean="0">
                <a:ea typeface="DengXian" panose="02010600030101010101" charset="-122"/>
              </a:rPr>
              <a:t>  1) 如在证明思路中描述的</a:t>
            </a:r>
            <a:endParaRPr lang="en-US" altLang="zh-CN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zh-CN" altLang="en-US" dirty="0" smtClean="0">
                <a:ea typeface="DengXian" panose="02010600030101010101" charset="-122"/>
              </a:rPr>
              <a:t>      那样从</a:t>
            </a:r>
            <a:r>
              <a:rPr lang="en-US" altLang="zh-CN" dirty="0" smtClean="0">
                <a:ea typeface="DengXian" panose="02010600030101010101" charset="-122"/>
              </a:rPr>
              <a:t>M</a:t>
            </a:r>
            <a:r>
              <a:rPr lang="zh-CN" altLang="en-US" dirty="0" smtClean="0">
                <a:ea typeface="DengXian" panose="02010600030101010101" charset="-122"/>
              </a:rPr>
              <a:t>和</a:t>
            </a:r>
            <a:r>
              <a:rPr lang="en-US" altLang="zh-CN" dirty="0" smtClean="0">
                <a:ea typeface="DengXian" panose="02010600030101010101" charset="-122"/>
              </a:rPr>
              <a:t>w</a:t>
            </a:r>
            <a:r>
              <a:rPr lang="zh-CN" altLang="en-US" dirty="0" smtClean="0">
                <a:ea typeface="DengXian" panose="02010600030101010101" charset="-122"/>
              </a:rPr>
              <a:t>构造</a:t>
            </a:r>
            <a:r>
              <a:rPr lang="en-US" altLang="zh-CN" dirty="0" smtClean="0">
                <a:ea typeface="DengXian" panose="02010600030101010101" charset="-122"/>
              </a:rPr>
              <a:t>LBA B.   </a:t>
            </a:r>
            <a:endParaRPr lang="en-US" altLang="zh-CN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zh-CN" altLang="en-US" dirty="0" smtClean="0">
                <a:ea typeface="DengXian" panose="02010600030101010101" charset="-122"/>
              </a:rPr>
              <a:t>  2) 在输入&lt;</a:t>
            </a:r>
            <a:r>
              <a:rPr lang="en-US" altLang="zh-CN" dirty="0" smtClean="0">
                <a:ea typeface="DengXian" panose="02010600030101010101" charset="-122"/>
              </a:rPr>
              <a:t>B&gt;</a:t>
            </a:r>
            <a:r>
              <a:rPr lang="zh-CN" altLang="en-US" dirty="0" smtClean="0">
                <a:ea typeface="DengXian" panose="02010600030101010101" charset="-122"/>
              </a:rPr>
              <a:t>上运行</a:t>
            </a:r>
            <a:r>
              <a:rPr lang="en-US" altLang="zh-CN" dirty="0" smtClean="0">
                <a:ea typeface="DengXian" panose="02010600030101010101" charset="-122"/>
              </a:rPr>
              <a:t>R.  </a:t>
            </a:r>
            <a:endParaRPr lang="en-US" altLang="zh-CN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en-US" altLang="zh-CN" dirty="0" smtClean="0">
                <a:ea typeface="DengXian" panose="02010600030101010101" charset="-122"/>
              </a:rPr>
              <a:t>  3) </a:t>
            </a:r>
            <a:r>
              <a:rPr lang="zh-CN" altLang="en-US" dirty="0" smtClean="0">
                <a:ea typeface="DengXian" panose="02010600030101010101" charset="-122"/>
              </a:rPr>
              <a:t>若</a:t>
            </a:r>
            <a:r>
              <a:rPr lang="en-US" altLang="zh-CN" dirty="0" smtClean="0">
                <a:ea typeface="DengXian" panose="02010600030101010101" charset="-122"/>
              </a:rPr>
              <a:t>R</a:t>
            </a:r>
            <a:r>
              <a:rPr lang="zh-CN" altLang="en-US" dirty="0" smtClean="0">
                <a:ea typeface="DengXian" panose="02010600030101010101" charset="-122"/>
              </a:rPr>
              <a:t>拒绝,则接受; </a:t>
            </a:r>
            <a:endParaRPr lang="en-US" altLang="zh-CN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zh-CN" altLang="en-US" dirty="0" smtClean="0">
                <a:ea typeface="DengXian" panose="02010600030101010101" charset="-122"/>
              </a:rPr>
              <a:t>      若接受,则拒绝. ”  #</a:t>
            </a:r>
            <a:endParaRPr lang="zh-CN" altLang="en-US" dirty="0" smtClean="0">
              <a:ea typeface="DengXian" panose="0201060003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6" name="Rectangle 2"/>
          <p:cNvSpPr>
            <a:spLocks noGrp="1" noChangeArrowheads="1"/>
          </p:cNvSpPr>
          <p:nvPr/>
        </p:nvSpPr>
        <p:spPr>
          <a:xfrm>
            <a:off x="1172210" y="657860"/>
            <a:ext cx="103632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mtClean="0">
                <a:ea typeface="DengXian" panose="02010600030101010101" charset="-122"/>
              </a:rPr>
              <a:t>CFG</a:t>
            </a:r>
            <a:r>
              <a:rPr lang="zh-CN" altLang="en-US" smtClean="0">
                <a:ea typeface="DengXian" panose="02010600030101010101" charset="-122"/>
              </a:rPr>
              <a:t>的满性问题</a:t>
            </a:r>
            <a:r>
              <a:rPr lang="zh-CN" altLang="en-US" smtClean="0">
                <a:ea typeface="DengXian" panose="02010600030101010101" charset="-122"/>
                <a:sym typeface="+mn-ea"/>
              </a:rPr>
              <a:t>（定理</a:t>
            </a:r>
            <a:r>
              <a:rPr lang="en-US" altLang="zh-CN" smtClean="0">
                <a:ea typeface="DengXian" panose="02010600030101010101" charset="-122"/>
                <a:sym typeface="+mn-ea"/>
              </a:rPr>
              <a:t>5.10</a:t>
            </a:r>
            <a:r>
              <a:rPr lang="zh-CN" altLang="en-US" smtClean="0">
                <a:ea typeface="DengXian" panose="02010600030101010101" charset="-122"/>
                <a:sym typeface="+mn-ea"/>
              </a:rPr>
              <a:t>，</a:t>
            </a:r>
            <a:r>
              <a:rPr lang="en-US" altLang="zh-CN" dirty="0" smtClean="0">
                <a:ea typeface="DengXian" panose="02010600030101010101" charset="-122"/>
                <a:sym typeface="+mn-ea"/>
              </a:rPr>
              <a:t>P142</a:t>
            </a:r>
            <a:r>
              <a:rPr lang="zh-CN" altLang="en-US" smtClean="0">
                <a:ea typeface="DengXian" panose="02010600030101010101" charset="-122"/>
                <a:sym typeface="+mn-ea"/>
              </a:rPr>
              <a:t>）</a:t>
            </a:r>
            <a:endParaRPr lang="zh-CN" altLang="en-US" smtClean="0">
              <a:ea typeface="DengXian" panose="02010600030101010101" charset="-122"/>
            </a:endParaRPr>
          </a:p>
          <a:p>
            <a:pPr eaLnBrk="1" hangingPunct="1"/>
            <a:endParaRPr lang="zh-CN" altLang="en-US" smtClean="0">
              <a:ea typeface="DengXian" panose="02010600030101010101" charset="-122"/>
            </a:endParaRPr>
          </a:p>
        </p:txBody>
      </p:sp>
      <p:sp>
        <p:nvSpPr>
          <p:cNvPr id="38917" name="Rectangle 3"/>
          <p:cNvSpPr>
            <a:spLocks noGrp="1" noChangeArrowheads="1"/>
          </p:cNvSpPr>
          <p:nvPr/>
        </p:nvSpPr>
        <p:spPr>
          <a:xfrm>
            <a:off x="1775520" y="1676400"/>
            <a:ext cx="7772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None/>
            </a:pPr>
            <a:r>
              <a:rPr lang="en-US" altLang="zh-CN" dirty="0" smtClean="0">
                <a:ea typeface="DengXian" panose="02010600030101010101" charset="-122"/>
              </a:rPr>
              <a:t>CFG</a:t>
            </a:r>
            <a:r>
              <a:rPr lang="zh-CN" altLang="en-US" dirty="0" smtClean="0">
                <a:ea typeface="DengXian" panose="02010600030101010101" charset="-122"/>
              </a:rPr>
              <a:t>的满性问题</a:t>
            </a:r>
            <a:endParaRPr lang="zh-CN" altLang="en-US" dirty="0" smtClean="0">
              <a:ea typeface="DengXian" panose="02010600030101010101" charset="-122"/>
            </a:endParaRPr>
          </a:p>
          <a:p>
            <a:pPr lvl="1" eaLnBrk="1" hangingPunct="1">
              <a:buNone/>
            </a:pPr>
            <a:r>
              <a:rPr lang="zh-CN" altLang="en-US" dirty="0" smtClean="0">
                <a:ea typeface="DengXian" panose="02010600030101010101" charset="-122"/>
              </a:rPr>
              <a:t>检查一个给定的</a:t>
            </a:r>
            <a:r>
              <a:rPr lang="en-US" altLang="zh-CN" dirty="0" smtClean="0">
                <a:ea typeface="DengXian" panose="02010600030101010101" charset="-122"/>
              </a:rPr>
              <a:t>CFG</a:t>
            </a:r>
            <a:endParaRPr lang="en-US" altLang="zh-CN" dirty="0" smtClean="0">
              <a:ea typeface="DengXian" panose="02010600030101010101" charset="-122"/>
            </a:endParaRPr>
          </a:p>
          <a:p>
            <a:pPr lvl="1" eaLnBrk="1" hangingPunct="1">
              <a:buNone/>
            </a:pPr>
            <a:r>
              <a:rPr lang="zh-CN" altLang="en-US" dirty="0" smtClean="0">
                <a:ea typeface="DengXian" panose="02010600030101010101" charset="-122"/>
              </a:rPr>
              <a:t>    是否派生所有可能的串</a:t>
            </a:r>
            <a:endParaRPr lang="zh-CN" altLang="en-US" dirty="0" smtClean="0">
              <a:ea typeface="DengXian" panose="02010600030101010101" charset="-122"/>
            </a:endParaRPr>
          </a:p>
          <a:p>
            <a:pPr lvl="1" eaLnBrk="1" hangingPunct="1">
              <a:buNone/>
            </a:pPr>
            <a:endParaRPr lang="zh-CN" altLang="en-US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zh-CN" altLang="en-US" dirty="0" smtClean="0">
                <a:ea typeface="DengXian" panose="02010600030101010101" charset="-122"/>
              </a:rPr>
              <a:t>语言</a:t>
            </a:r>
            <a:endParaRPr lang="en-US" altLang="zh-CN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en-US" altLang="zh-CN" sz="2400" dirty="0" smtClean="0">
                <a:ea typeface="DengXian" panose="02010600030101010101" charset="-122"/>
              </a:rPr>
              <a:t>ALL</a:t>
            </a:r>
            <a:r>
              <a:rPr lang="en-US" altLang="zh-CN" sz="2400" baseline="-25000" dirty="0" smtClean="0">
                <a:ea typeface="DengXian" panose="02010600030101010101" charset="-122"/>
              </a:rPr>
              <a:t>CFG</a:t>
            </a:r>
            <a:r>
              <a:rPr lang="en-US" altLang="zh-CN" sz="2400" dirty="0" smtClean="0">
                <a:ea typeface="DengXian" panose="02010600030101010101" charset="-122"/>
              </a:rPr>
              <a:t>={ &lt;G&gt; | G</a:t>
            </a:r>
            <a:r>
              <a:rPr lang="zh-CN" altLang="en-US" sz="2400" dirty="0" smtClean="0">
                <a:ea typeface="DengXian" panose="02010600030101010101" charset="-122"/>
              </a:rPr>
              <a:t>是</a:t>
            </a:r>
            <a:r>
              <a:rPr lang="en-US" altLang="zh-CN" sz="2400" dirty="0" smtClean="0">
                <a:ea typeface="DengXian" panose="02010600030101010101" charset="-122"/>
              </a:rPr>
              <a:t>CFG</a:t>
            </a:r>
            <a:r>
              <a:rPr lang="zh-CN" altLang="en-US" sz="2400" dirty="0" smtClean="0">
                <a:ea typeface="DengXian" panose="02010600030101010101" charset="-122"/>
              </a:rPr>
              <a:t>且</a:t>
            </a:r>
            <a:r>
              <a:rPr lang="en-US" altLang="zh-CN" sz="2400" dirty="0" smtClean="0">
                <a:ea typeface="DengXian" panose="02010600030101010101" charset="-122"/>
              </a:rPr>
              <a:t>L(G)=</a:t>
            </a:r>
            <a:r>
              <a:rPr lang="en-US" altLang="zh-CN" sz="2400" dirty="0" smtClean="0">
                <a:ea typeface="DengXian" panose="02010600030101010101" charset="-122"/>
                <a:sym typeface="Symbol" panose="05050102010706020507" pitchFamily="18" charset="2"/>
              </a:rPr>
              <a:t>*</a:t>
            </a:r>
            <a:r>
              <a:rPr lang="en-US" altLang="zh-CN" sz="2400" dirty="0" smtClean="0">
                <a:ea typeface="DengXian" panose="02010600030101010101" charset="-122"/>
              </a:rPr>
              <a:t>}</a:t>
            </a:r>
            <a:endParaRPr lang="en-US" altLang="zh-CN" sz="2400" dirty="0" smtClean="0">
              <a:ea typeface="DengXian" panose="0201060003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40" name="Rectangle 2"/>
          <p:cNvSpPr>
            <a:spLocks noGrp="1" noChangeArrowheads="1"/>
          </p:cNvSpPr>
          <p:nvPr/>
        </p:nvSpPr>
        <p:spPr>
          <a:xfrm>
            <a:off x="1260475" y="0"/>
            <a:ext cx="103632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mtClean="0">
                <a:ea typeface="DengXian" panose="02010600030101010101" charset="-122"/>
              </a:rPr>
              <a:t>定理</a:t>
            </a:r>
            <a:r>
              <a:rPr lang="en-US" altLang="zh-CN" smtClean="0">
                <a:ea typeface="DengXian" panose="02010600030101010101" charset="-122"/>
              </a:rPr>
              <a:t>5</a:t>
            </a:r>
            <a:r>
              <a:rPr lang="zh-CN" altLang="en-US" smtClean="0">
                <a:ea typeface="DengXian" panose="02010600030101010101" charset="-122"/>
              </a:rPr>
              <a:t>.10</a:t>
            </a:r>
            <a:endParaRPr lang="zh-CN" altLang="en-US" smtClean="0">
              <a:ea typeface="DengXian" panose="02010600030101010101" charset="-122"/>
            </a:endParaRPr>
          </a:p>
        </p:txBody>
      </p:sp>
      <p:sp>
        <p:nvSpPr>
          <p:cNvPr id="39941" name="Rectangle 3"/>
          <p:cNvSpPr>
            <a:spLocks noGrp="1" noChangeArrowheads="1"/>
          </p:cNvSpPr>
          <p:nvPr/>
        </p:nvSpPr>
        <p:spPr>
          <a:xfrm>
            <a:off x="1631504" y="1412776"/>
            <a:ext cx="7772400" cy="4724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None/>
            </a:pPr>
            <a:r>
              <a:rPr lang="zh-CN" altLang="en-US" dirty="0" smtClean="0">
                <a:solidFill>
                  <a:schemeClr val="folHlink"/>
                </a:solidFill>
                <a:ea typeface="DengXian" panose="02010600030101010101" charset="-122"/>
              </a:rPr>
              <a:t>定理</a:t>
            </a:r>
            <a:r>
              <a:rPr lang="en-US" altLang="zh-CN" dirty="0" smtClean="0">
                <a:solidFill>
                  <a:schemeClr val="folHlink"/>
                </a:solidFill>
                <a:ea typeface="DengXian" panose="02010600030101010101" charset="-122"/>
              </a:rPr>
              <a:t>5</a:t>
            </a:r>
            <a:r>
              <a:rPr lang="zh-CN" altLang="en-US" dirty="0" smtClean="0">
                <a:solidFill>
                  <a:schemeClr val="folHlink"/>
                </a:solidFill>
                <a:ea typeface="DengXian" panose="02010600030101010101" charset="-122"/>
              </a:rPr>
              <a:t>.10</a:t>
            </a:r>
            <a:r>
              <a:rPr lang="zh-CN" altLang="en-US" dirty="0" smtClean="0">
                <a:ea typeface="DengXian" panose="02010600030101010101" charset="-122"/>
              </a:rPr>
              <a:t>: </a:t>
            </a:r>
            <a:r>
              <a:rPr lang="en-US" altLang="zh-CN" dirty="0" smtClean="0">
                <a:ea typeface="DengXian" panose="02010600030101010101" charset="-122"/>
              </a:rPr>
              <a:t>ALL</a:t>
            </a:r>
            <a:r>
              <a:rPr lang="en-US" altLang="zh-CN" baseline="-25000" dirty="0" smtClean="0">
                <a:ea typeface="DengXian" panose="02010600030101010101" charset="-122"/>
              </a:rPr>
              <a:t>CFG</a:t>
            </a:r>
            <a:r>
              <a:rPr lang="zh-CN" altLang="en-US" dirty="0" smtClean="0">
                <a:ea typeface="DengXian" panose="02010600030101010101" charset="-122"/>
              </a:rPr>
              <a:t>是不可判定的.</a:t>
            </a:r>
            <a:endParaRPr lang="zh-CN" altLang="en-US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zh-CN" altLang="en-US" dirty="0" smtClean="0">
                <a:solidFill>
                  <a:schemeClr val="folHlink"/>
                </a:solidFill>
                <a:ea typeface="DengXian" panose="02010600030101010101" charset="-122"/>
              </a:rPr>
              <a:t>证明思路:</a:t>
            </a:r>
            <a:endParaRPr lang="en-US" altLang="zh-CN" dirty="0" smtClean="0">
              <a:solidFill>
                <a:schemeClr val="folHlink"/>
              </a:solidFill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zh-CN" altLang="en-US" sz="2800" dirty="0" smtClean="0">
                <a:ea typeface="DengXian" panose="02010600030101010101" charset="-122"/>
                <a:sym typeface="Symbol" panose="05050102010706020507" pitchFamily="18" charset="2"/>
              </a:rPr>
              <a:t>从</a:t>
            </a:r>
            <a:r>
              <a:rPr lang="en-US" altLang="zh-CN" sz="2800" dirty="0" smtClean="0">
                <a:ea typeface="DengXian" panose="02010600030101010101" charset="-122"/>
                <a:sym typeface="Symbol" panose="05050102010706020507" pitchFamily="18" charset="2"/>
              </a:rPr>
              <a:t>A</a:t>
            </a:r>
            <a:r>
              <a:rPr lang="en-US" altLang="zh-CN" sz="2800" baseline="-25000" dirty="0" smtClean="0">
                <a:ea typeface="DengXian" panose="02010600030101010101" charset="-122"/>
                <a:sym typeface="Symbol" panose="05050102010706020507" pitchFamily="18" charset="2"/>
              </a:rPr>
              <a:t>TM</a:t>
            </a:r>
            <a:r>
              <a:rPr lang="zh-CN" altLang="en-US" sz="2800" dirty="0" smtClean="0">
                <a:ea typeface="DengXian" panose="02010600030101010101" charset="-122"/>
                <a:sym typeface="Symbol" panose="05050102010706020507" pitchFamily="18" charset="2"/>
              </a:rPr>
              <a:t>出发利用计算历史的归约</a:t>
            </a:r>
            <a:endParaRPr lang="en-US" altLang="zh-CN" sz="2800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800" dirty="0" smtClean="0">
                <a:ea typeface="DengXian" panose="02010600030101010101" charset="-122"/>
                <a:sym typeface="Symbol" panose="05050102010706020507" pitchFamily="18" charset="2"/>
              </a:rPr>
              <a:t>由&lt;</a:t>
            </a:r>
            <a:r>
              <a:rPr lang="en-US" altLang="zh-CN" sz="2800" dirty="0" err="1" smtClean="0">
                <a:ea typeface="DengXian" panose="02010600030101010101" charset="-122"/>
                <a:sym typeface="Symbol" panose="05050102010706020507" pitchFamily="18" charset="2"/>
              </a:rPr>
              <a:t>M,w</a:t>
            </a:r>
            <a:r>
              <a:rPr lang="en-US" altLang="zh-CN" sz="2800" dirty="0" smtClean="0">
                <a:ea typeface="DengXian" panose="02010600030101010101" charset="-122"/>
                <a:sym typeface="Symbol" panose="05050102010706020507" pitchFamily="18" charset="2"/>
              </a:rPr>
              <a:t>&gt;</a:t>
            </a:r>
            <a:r>
              <a:rPr lang="zh-CN" altLang="en-US" sz="2800" dirty="0" smtClean="0">
                <a:ea typeface="DengXian" panose="02010600030101010101" charset="-122"/>
                <a:sym typeface="Symbol" panose="05050102010706020507" pitchFamily="18" charset="2"/>
              </a:rPr>
              <a:t>产生 </a:t>
            </a:r>
            <a:r>
              <a:rPr lang="en-US" altLang="zh-CN" sz="2800" dirty="0" smtClean="0">
                <a:ea typeface="DengXian" panose="02010600030101010101" charset="-122"/>
                <a:sym typeface="Symbol" panose="05050102010706020507" pitchFamily="18" charset="2"/>
              </a:rPr>
              <a:t>CFG G, </a:t>
            </a:r>
            <a:r>
              <a:rPr lang="zh-CN" altLang="en-US" sz="2800" dirty="0" smtClean="0">
                <a:ea typeface="DengXian" panose="02010600030101010101" charset="-122"/>
                <a:sym typeface="Symbol" panose="05050102010706020507" pitchFamily="18" charset="2"/>
              </a:rPr>
              <a:t>使得: </a:t>
            </a:r>
            <a:endParaRPr lang="en-US" altLang="zh-CN" sz="2800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800" dirty="0" smtClean="0">
                <a:ea typeface="DengXian" panose="02010600030101010101" charset="-122"/>
                <a:sym typeface="Symbol" panose="05050102010706020507" pitchFamily="18" charset="2"/>
              </a:rPr>
              <a:t>    </a:t>
            </a:r>
            <a:r>
              <a:rPr lang="en-US" altLang="zh-CN" sz="2800" dirty="0" smtClean="0">
                <a:ea typeface="DengXian" panose="02010600030101010101" charset="-122"/>
                <a:sym typeface="Symbol" panose="05050102010706020507" pitchFamily="18" charset="2"/>
              </a:rPr>
              <a:t>M</a:t>
            </a:r>
            <a:r>
              <a:rPr lang="zh-CN" altLang="en-US" sz="2800" dirty="0" smtClean="0">
                <a:solidFill>
                  <a:schemeClr val="folHlink"/>
                </a:solidFill>
                <a:ea typeface="DengXian" panose="02010600030101010101" charset="-122"/>
                <a:sym typeface="Symbol" panose="05050102010706020507" pitchFamily="18" charset="2"/>
              </a:rPr>
              <a:t>不</a:t>
            </a:r>
            <a:r>
              <a:rPr lang="zh-CN" altLang="en-US" sz="2800" dirty="0" smtClean="0">
                <a:ea typeface="DengXian" panose="02010600030101010101" charset="-122"/>
                <a:sym typeface="Symbol" panose="05050102010706020507" pitchFamily="18" charset="2"/>
              </a:rPr>
              <a:t>接受</a:t>
            </a:r>
            <a:r>
              <a:rPr lang="en-US" altLang="zh-CN" sz="2800" dirty="0" smtClean="0">
                <a:ea typeface="DengXian" panose="02010600030101010101" charset="-122"/>
                <a:sym typeface="Symbol" panose="05050102010706020507" pitchFamily="18" charset="2"/>
              </a:rPr>
              <a:t>w</a:t>
            </a:r>
            <a:r>
              <a:rPr lang="zh-CN" altLang="en-US" sz="2800" dirty="0" smtClean="0">
                <a:ea typeface="DengXian" panose="02010600030101010101" charset="-122"/>
                <a:sym typeface="Symbol" panose="05050102010706020507" pitchFamily="18" charset="2"/>
              </a:rPr>
              <a:t>当且仅当</a:t>
            </a:r>
            <a:r>
              <a:rPr lang="en-US" altLang="zh-CN" sz="2800" dirty="0" smtClean="0">
                <a:ea typeface="DengXian" panose="02010600030101010101" charset="-122"/>
                <a:sym typeface="Symbol" panose="05050102010706020507" pitchFamily="18" charset="2"/>
              </a:rPr>
              <a:t>L(G)=*</a:t>
            </a:r>
            <a:endParaRPr lang="en-US" altLang="zh-CN" sz="2800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lvl="1" eaLnBrk="1" hangingPunct="1">
              <a:buNone/>
            </a:pPr>
            <a:r>
              <a:rPr lang="zh-CN" altLang="en-US" sz="2400" dirty="0" smtClean="0">
                <a:solidFill>
                  <a:schemeClr val="folHlink"/>
                </a:solidFill>
                <a:ea typeface="DengXian" panose="02010600030101010101" charset="-122"/>
                <a:sym typeface="Symbol" panose="05050102010706020507" pitchFamily="18" charset="2"/>
              </a:rPr>
              <a:t>   不是</a:t>
            </a:r>
            <a:r>
              <a:rPr lang="en-US" altLang="zh-CN" sz="2400" dirty="0" smtClean="0">
                <a:ea typeface="DengXian" panose="02010600030101010101" charset="-122"/>
                <a:sym typeface="Symbol" panose="05050102010706020507" pitchFamily="18" charset="2"/>
              </a:rPr>
              <a:t>M</a:t>
            </a:r>
            <a:r>
              <a:rPr lang="zh-CN" altLang="en-US" sz="2400" dirty="0" smtClean="0">
                <a:ea typeface="DengXian" panose="02010600030101010101" charset="-122"/>
                <a:sym typeface="Symbol" panose="05050102010706020507" pitchFamily="18" charset="2"/>
              </a:rPr>
              <a:t>在</a:t>
            </a:r>
            <a:r>
              <a:rPr lang="en-US" altLang="zh-CN" sz="2400" dirty="0" smtClean="0">
                <a:ea typeface="DengXian" panose="02010600030101010101" charset="-122"/>
                <a:sym typeface="Symbol" panose="05050102010706020507" pitchFamily="18" charset="2"/>
              </a:rPr>
              <a:t>w</a:t>
            </a:r>
            <a:r>
              <a:rPr lang="zh-CN" altLang="en-US" sz="2400" dirty="0" smtClean="0">
                <a:ea typeface="DengXian" panose="02010600030101010101" charset="-122"/>
                <a:sym typeface="Symbol" panose="05050102010706020507" pitchFamily="18" charset="2"/>
              </a:rPr>
              <a:t>上的接受计算历史的</a:t>
            </a:r>
            <a:endParaRPr lang="en-US" altLang="zh-CN" sz="2400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lvl="1" eaLnBrk="1" hangingPunct="1">
              <a:buNone/>
            </a:pPr>
            <a:r>
              <a:rPr lang="zh-CN" altLang="en-US" sz="2400" dirty="0" smtClean="0">
                <a:ea typeface="DengXian" panose="02010600030101010101" charset="-122"/>
                <a:sym typeface="Symbol" panose="05050102010706020507" pitchFamily="18" charset="2"/>
              </a:rPr>
              <a:t>  “修改”串可以用一个</a:t>
            </a:r>
            <a:r>
              <a:rPr lang="en-US" altLang="zh-CN" sz="2400" dirty="0" smtClean="0">
                <a:ea typeface="DengXian" panose="02010600030101010101" charset="-122"/>
                <a:sym typeface="Symbol" panose="05050102010706020507" pitchFamily="18" charset="2"/>
              </a:rPr>
              <a:t>PDA D</a:t>
            </a:r>
            <a:r>
              <a:rPr lang="zh-CN" altLang="en-US" sz="2400" dirty="0" smtClean="0">
                <a:ea typeface="DengXian" panose="02010600030101010101" charset="-122"/>
                <a:sym typeface="Symbol" panose="05050102010706020507" pitchFamily="18" charset="2"/>
              </a:rPr>
              <a:t>来识别, </a:t>
            </a:r>
            <a:endParaRPr lang="en-US" altLang="zh-CN" sz="2400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lvl="1" eaLnBrk="1" hangingPunct="1">
              <a:buNone/>
            </a:pPr>
            <a:r>
              <a:rPr lang="zh-CN" altLang="en-US" sz="2400" dirty="0" smtClean="0">
                <a:ea typeface="DengXian" panose="02010600030101010101" charset="-122"/>
                <a:sym typeface="Symbol" panose="05050102010706020507" pitchFamily="18" charset="2"/>
              </a:rPr>
              <a:t>   从而可以用一个等价的</a:t>
            </a:r>
            <a:r>
              <a:rPr lang="en-US" altLang="zh-CN" sz="2400" dirty="0" smtClean="0">
                <a:ea typeface="DengXian" panose="02010600030101010101" charset="-122"/>
                <a:sym typeface="Symbol" panose="05050102010706020507" pitchFamily="18" charset="2"/>
              </a:rPr>
              <a:t>CFG G</a:t>
            </a:r>
            <a:r>
              <a:rPr lang="zh-CN" altLang="en-US" sz="2400" dirty="0" smtClean="0">
                <a:ea typeface="DengXian" panose="02010600030101010101" charset="-122"/>
                <a:sym typeface="Symbol" panose="05050102010706020507" pitchFamily="18" charset="2"/>
              </a:rPr>
              <a:t>来产生</a:t>
            </a:r>
            <a:endParaRPr lang="zh-CN" altLang="en-US" sz="2400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lvl="1" eaLnBrk="1" hangingPunct="1">
              <a:buNone/>
            </a:pPr>
            <a:r>
              <a:rPr lang="zh-CN" altLang="en-US" dirty="0" smtClean="0">
                <a:ea typeface="DengXian" panose="02010600030101010101" charset="-122"/>
                <a:sym typeface="Symbol" panose="05050102010706020507" pitchFamily="18" charset="2"/>
              </a:rPr>
              <a:t>把所有这样的串构成一个语言,</a:t>
            </a:r>
            <a:endParaRPr lang="en-US" altLang="zh-CN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lvl="1" eaLnBrk="1" hangingPunct="1">
              <a:buNone/>
            </a:pPr>
            <a:r>
              <a:rPr lang="zh-CN" altLang="en-US" dirty="0" smtClean="0">
                <a:ea typeface="DengXian" panose="02010600030101010101" charset="-122"/>
                <a:sym typeface="Symbol" panose="05050102010706020507" pitchFamily="18" charset="2"/>
              </a:rPr>
              <a:t>    这个语言就是</a:t>
            </a:r>
            <a:r>
              <a:rPr lang="en-US" altLang="zh-CN" dirty="0" smtClean="0">
                <a:ea typeface="DengXian" panose="02010600030101010101" charset="-122"/>
                <a:sym typeface="Symbol" panose="05050102010706020507" pitchFamily="18" charset="2"/>
              </a:rPr>
              <a:t>L(G)</a:t>
            </a:r>
            <a:endParaRPr lang="en-US" altLang="zh-CN" dirty="0" smtClean="0">
              <a:ea typeface="DengXian" panose="02010600030101010101" charset="-122"/>
              <a:sym typeface="Symbol" panose="05050102010706020507" pitchFamily="18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4" name="Rectangle 2"/>
          <p:cNvSpPr>
            <a:spLocks noGrp="1" noChangeArrowheads="1"/>
          </p:cNvSpPr>
          <p:nvPr/>
        </p:nvSpPr>
        <p:spPr>
          <a:xfrm>
            <a:off x="1246505" y="115570"/>
            <a:ext cx="103632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dirty="0" smtClean="0">
                <a:ea typeface="DengXian" panose="02010600030101010101" charset="-122"/>
              </a:rPr>
              <a:t>定理</a:t>
            </a:r>
            <a:r>
              <a:rPr lang="en-US" altLang="zh-CN" dirty="0" smtClean="0">
                <a:ea typeface="DengXian" panose="02010600030101010101" charset="-122"/>
              </a:rPr>
              <a:t>5</a:t>
            </a:r>
            <a:r>
              <a:rPr lang="zh-CN" altLang="en-US" dirty="0" smtClean="0">
                <a:ea typeface="DengXian" panose="02010600030101010101" charset="-122"/>
              </a:rPr>
              <a:t>.10证明图示</a:t>
            </a:r>
            <a:endParaRPr lang="zh-CN" altLang="en-US" dirty="0" smtClean="0">
              <a:ea typeface="DengXian" panose="02010600030101010101" charset="-122"/>
            </a:endParaRPr>
          </a:p>
        </p:txBody>
      </p:sp>
      <p:sp>
        <p:nvSpPr>
          <p:cNvPr id="40965" name="Rectangle 3"/>
          <p:cNvSpPr>
            <a:spLocks noGrp="1" noChangeArrowheads="1"/>
          </p:cNvSpPr>
          <p:nvPr/>
        </p:nvSpPr>
        <p:spPr>
          <a:xfrm>
            <a:off x="1667570" y="1258724"/>
            <a:ext cx="8172450" cy="4724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None/>
            </a:pPr>
            <a:r>
              <a:rPr lang="zh-CN" altLang="en-US" dirty="0" smtClean="0">
                <a:solidFill>
                  <a:schemeClr val="folHlink"/>
                </a:solidFill>
                <a:ea typeface="DengXian" panose="02010600030101010101" charset="-122"/>
              </a:rPr>
              <a:t>证明思路:</a:t>
            </a:r>
            <a:endParaRPr lang="zh-CN" altLang="en-US" dirty="0" smtClean="0">
              <a:solidFill>
                <a:schemeClr val="folHlink"/>
              </a:solidFill>
              <a:ea typeface="DengXian" panose="02010600030101010101" charset="-122"/>
            </a:endParaRPr>
          </a:p>
          <a:p>
            <a:pPr lvl="1" eaLnBrk="1" hangingPunct="1">
              <a:buNone/>
            </a:pPr>
            <a:r>
              <a:rPr lang="en-US" altLang="zh-CN" dirty="0" smtClean="0">
                <a:ea typeface="DengXian" panose="02010600030101010101" charset="-122"/>
                <a:sym typeface="Symbol" panose="05050102010706020507" pitchFamily="18" charset="2"/>
              </a:rPr>
              <a:t>PDA</a:t>
            </a:r>
            <a:r>
              <a:rPr lang="zh-CN" altLang="en-US" dirty="0" smtClean="0">
                <a:ea typeface="DengXian" panose="02010600030101010101" charset="-122"/>
                <a:sym typeface="Symbol" panose="05050102010706020507" pitchFamily="18" charset="2"/>
              </a:rPr>
              <a:t>如何识别不是接受计算</a:t>
            </a:r>
            <a:endParaRPr lang="en-US" altLang="zh-CN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lvl="1" eaLnBrk="1" hangingPunct="1">
              <a:buNone/>
            </a:pPr>
            <a:r>
              <a:rPr lang="zh-CN" altLang="en-US" dirty="0" smtClean="0">
                <a:ea typeface="DengXian" panose="02010600030101010101" charset="-122"/>
                <a:sym typeface="Symbol" panose="05050102010706020507" pitchFamily="18" charset="2"/>
              </a:rPr>
              <a:t>     历史的“修改”串? </a:t>
            </a:r>
            <a:endParaRPr lang="zh-CN" altLang="en-US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lvl="1" eaLnBrk="1" hangingPunct="1">
              <a:buNone/>
            </a:pPr>
            <a:r>
              <a:rPr lang="en-US" altLang="zh-CN" dirty="0" smtClean="0">
                <a:ea typeface="DengXian" panose="02010600030101010101" charset="-122"/>
                <a:sym typeface="Symbol" panose="05050102010706020507" pitchFamily="18" charset="2"/>
              </a:rPr>
              <a:t>x=#C</a:t>
            </a:r>
            <a:r>
              <a:rPr lang="en-US" altLang="zh-CN" baseline="-25000" dirty="0" smtClean="0">
                <a:ea typeface="DengXian" panose="02010600030101010101" charset="-122"/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ea typeface="DengXian" panose="02010600030101010101" charset="-122"/>
                <a:sym typeface="Symbol" panose="05050102010706020507" pitchFamily="18" charset="2"/>
              </a:rPr>
              <a:t>#C</a:t>
            </a:r>
            <a:r>
              <a:rPr lang="en-US" altLang="zh-CN" baseline="-25000" dirty="0" smtClean="0">
                <a:ea typeface="DengXian" panose="02010600030101010101" charset="-122"/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ea typeface="DengXian" panose="02010600030101010101" charset="-122"/>
                <a:sym typeface="Symbol" panose="05050102010706020507" pitchFamily="18" charset="2"/>
              </a:rPr>
              <a:t>#…#C</a:t>
            </a:r>
            <a:r>
              <a:rPr lang="en-US" altLang="zh-CN" baseline="-25000" dirty="0" smtClean="0">
                <a:ea typeface="DengXian" panose="02010600030101010101" charset="-122"/>
                <a:sym typeface="Symbol" panose="05050102010706020507" pitchFamily="18" charset="2"/>
              </a:rPr>
              <a:t>m</a:t>
            </a:r>
            <a:r>
              <a:rPr lang="en-US" altLang="zh-CN" dirty="0" smtClean="0">
                <a:ea typeface="DengXian" panose="02010600030101010101" charset="-122"/>
                <a:sym typeface="Symbol" panose="05050102010706020507" pitchFamily="18" charset="2"/>
              </a:rPr>
              <a:t>#</a:t>
            </a:r>
            <a:endParaRPr lang="en-US" altLang="zh-CN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lvl="1" eaLnBrk="1" hangingPunct="1">
              <a:buNone/>
            </a:pPr>
            <a:r>
              <a:rPr lang="zh-CN" altLang="en-US" dirty="0" smtClean="0">
                <a:ea typeface="DengXian" panose="02010600030101010101" charset="-122"/>
                <a:sym typeface="Symbol" panose="05050102010706020507" pitchFamily="18" charset="2"/>
              </a:rPr>
              <a:t>   不是接受计算历史: </a:t>
            </a:r>
            <a:endParaRPr lang="en-US" altLang="zh-CN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lvl="1" eaLnBrk="1" hangingPunct="1">
              <a:buNone/>
            </a:pPr>
            <a:r>
              <a:rPr lang="zh-CN" altLang="en-US" sz="2400" dirty="0" smtClean="0">
                <a:ea typeface="DengXian" panose="02010600030101010101" charset="-122"/>
                <a:sym typeface="Symbol" panose="05050102010706020507" pitchFamily="18" charset="2"/>
              </a:rPr>
              <a:t>    要么</a:t>
            </a:r>
            <a:r>
              <a:rPr lang="en-US" altLang="zh-CN" sz="2400" dirty="0" smtClean="0">
                <a:ea typeface="DengXian" panose="02010600030101010101" charset="-122"/>
                <a:sym typeface="Symbol" panose="05050102010706020507" pitchFamily="18" charset="2"/>
              </a:rPr>
              <a:t>C</a:t>
            </a:r>
            <a:r>
              <a:rPr lang="en-US" altLang="zh-CN" sz="2400" baseline="-25000" dirty="0" smtClean="0">
                <a:ea typeface="DengXian" panose="02010600030101010101" charset="-122"/>
                <a:sym typeface="Symbol" panose="05050102010706020507" pitchFamily="18" charset="2"/>
              </a:rPr>
              <a:t>1</a:t>
            </a:r>
            <a:r>
              <a:rPr lang="zh-CN" altLang="en-US" sz="2400" dirty="0" smtClean="0">
                <a:ea typeface="DengXian" panose="02010600030101010101" charset="-122"/>
                <a:sym typeface="Symbol" panose="05050102010706020507" pitchFamily="18" charset="2"/>
              </a:rPr>
              <a:t>不是初始格局</a:t>
            </a:r>
            <a:endParaRPr lang="zh-CN" altLang="en-US" sz="2400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lvl="1" eaLnBrk="1" hangingPunct="1">
              <a:buNone/>
            </a:pPr>
            <a:r>
              <a:rPr lang="zh-CN" altLang="en-US" sz="2400" dirty="0" smtClean="0">
                <a:ea typeface="DengXian" panose="02010600030101010101" charset="-122"/>
                <a:sym typeface="Symbol" panose="05050102010706020507" pitchFamily="18" charset="2"/>
              </a:rPr>
              <a:t>    要么某个</a:t>
            </a:r>
            <a:r>
              <a:rPr lang="en-US" altLang="zh-CN" sz="2400" dirty="0" smtClean="0">
                <a:ea typeface="DengXian" panose="02010600030101010101" charset="-122"/>
                <a:sym typeface="Symbol" panose="05050102010706020507" pitchFamily="18" charset="2"/>
              </a:rPr>
              <a:t>C</a:t>
            </a:r>
            <a:r>
              <a:rPr lang="en-US" altLang="zh-CN" sz="2400" baseline="-25000" dirty="0" smtClean="0">
                <a:ea typeface="DengXian" panose="02010600030101010101" charset="-122"/>
                <a:sym typeface="Symbol" panose="05050102010706020507" pitchFamily="18" charset="2"/>
              </a:rPr>
              <a:t>i+1</a:t>
            </a:r>
            <a:r>
              <a:rPr lang="zh-CN" altLang="en-US" sz="2400" dirty="0" smtClean="0">
                <a:ea typeface="DengXian" panose="02010600030101010101" charset="-122"/>
                <a:sym typeface="Symbol" panose="05050102010706020507" pitchFamily="18" charset="2"/>
              </a:rPr>
              <a:t>不是</a:t>
            </a:r>
            <a:r>
              <a:rPr lang="en-US" altLang="zh-CN" sz="2400" dirty="0" err="1" smtClean="0">
                <a:ea typeface="DengXian" panose="02010600030101010101" charset="-122"/>
                <a:sym typeface="Symbol" panose="05050102010706020507" pitchFamily="18" charset="2"/>
              </a:rPr>
              <a:t>C</a:t>
            </a:r>
            <a:r>
              <a:rPr lang="en-US" altLang="zh-CN" sz="2400" baseline="-25000" dirty="0" err="1" smtClean="0">
                <a:ea typeface="DengXian" panose="02010600030101010101" charset="-122"/>
                <a:sym typeface="Symbol" panose="05050102010706020507" pitchFamily="18" charset="2"/>
              </a:rPr>
              <a:t>i</a:t>
            </a:r>
            <a:r>
              <a:rPr lang="zh-CN" altLang="en-US" sz="2400" dirty="0" smtClean="0">
                <a:ea typeface="DengXian" panose="02010600030101010101" charset="-122"/>
                <a:sym typeface="Symbol" panose="05050102010706020507" pitchFamily="18" charset="2"/>
              </a:rPr>
              <a:t>的合法结果</a:t>
            </a:r>
            <a:endParaRPr lang="zh-CN" altLang="en-US" sz="2400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lvl="1" eaLnBrk="1" hangingPunct="1">
              <a:buNone/>
            </a:pPr>
            <a:r>
              <a:rPr lang="zh-CN" altLang="en-US" sz="2400" dirty="0" smtClean="0">
                <a:ea typeface="DengXian" panose="02010600030101010101" charset="-122"/>
                <a:sym typeface="Symbol" panose="05050102010706020507" pitchFamily="18" charset="2"/>
              </a:rPr>
              <a:t>    要么</a:t>
            </a:r>
            <a:r>
              <a:rPr lang="en-US" altLang="zh-CN" sz="2400" dirty="0" smtClean="0">
                <a:ea typeface="DengXian" panose="02010600030101010101" charset="-122"/>
                <a:sym typeface="Symbol" panose="05050102010706020507" pitchFamily="18" charset="2"/>
              </a:rPr>
              <a:t>C</a:t>
            </a:r>
            <a:r>
              <a:rPr lang="en-US" altLang="zh-CN" sz="2400" baseline="-25000" dirty="0" smtClean="0">
                <a:ea typeface="DengXian" panose="02010600030101010101" charset="-122"/>
                <a:sym typeface="Symbol" panose="05050102010706020507" pitchFamily="18" charset="2"/>
              </a:rPr>
              <a:t>m</a:t>
            </a:r>
            <a:r>
              <a:rPr lang="zh-CN" altLang="en-US" sz="2400" dirty="0" smtClean="0">
                <a:ea typeface="DengXian" panose="02010600030101010101" charset="-122"/>
                <a:sym typeface="Symbol" panose="05050102010706020507" pitchFamily="18" charset="2"/>
              </a:rPr>
              <a:t>不是接受格局</a:t>
            </a:r>
            <a:endParaRPr lang="zh-CN" altLang="en-US" sz="2400" dirty="0" smtClean="0">
              <a:ea typeface="DengXian" panose="02010600030101010101" charset="-122"/>
              <a:sym typeface="Symbol" panose="05050102010706020507" pitchFamily="18" charset="2"/>
            </a:endParaRPr>
          </a:p>
        </p:txBody>
      </p:sp>
      <p:graphicFrame>
        <p:nvGraphicFramePr>
          <p:cNvPr id="40966" name="Object 4"/>
          <p:cNvGraphicFramePr>
            <a:graphicFrameLocks noChangeAspect="1"/>
          </p:cNvGraphicFramePr>
          <p:nvPr/>
        </p:nvGraphicFramePr>
        <p:xfrm>
          <a:off x="2593675" y="5304621"/>
          <a:ext cx="4484370" cy="1138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62" name="公式" r:id="rId1" imgW="2755900" imgH="419100" progId="Equation.3">
                  <p:embed/>
                </p:oleObj>
              </mc:Choice>
              <mc:Fallback>
                <p:oleObj name="公式" r:id="rId1" imgW="2755900" imgH="419100" progId="Equation.3">
                  <p:embed/>
                  <p:pic>
                    <p:nvPicPr>
                      <p:cNvPr id="0" name="图片 348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675" y="5304621"/>
                        <a:ext cx="4484370" cy="11385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8" name="Rectangle 2"/>
          <p:cNvSpPr>
            <a:spLocks noGrp="1" noChangeArrowheads="1"/>
          </p:cNvSpPr>
          <p:nvPr/>
        </p:nvSpPr>
        <p:spPr>
          <a:xfrm>
            <a:off x="1084580" y="0"/>
            <a:ext cx="103632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dirty="0" smtClean="0">
                <a:ea typeface="DengXian" panose="02010600030101010101" charset="-122"/>
              </a:rPr>
              <a:t>定理</a:t>
            </a:r>
            <a:r>
              <a:rPr lang="en-US" altLang="zh-CN" dirty="0" smtClean="0">
                <a:ea typeface="DengXian" panose="02010600030101010101" charset="-122"/>
              </a:rPr>
              <a:t>5</a:t>
            </a:r>
            <a:r>
              <a:rPr lang="zh-CN" altLang="en-US" dirty="0" smtClean="0">
                <a:ea typeface="DengXian" panose="02010600030101010101" charset="-122"/>
              </a:rPr>
              <a:t>.10证明思路</a:t>
            </a:r>
            <a:endParaRPr lang="zh-CN" altLang="en-US" dirty="0" smtClean="0">
              <a:ea typeface="DengXian" panose="02010600030101010101" charset="-122"/>
            </a:endParaRPr>
          </a:p>
        </p:txBody>
      </p:sp>
      <p:sp>
        <p:nvSpPr>
          <p:cNvPr id="41989" name="Rectangle 3"/>
          <p:cNvSpPr>
            <a:spLocks noGrp="1" noChangeArrowheads="1"/>
          </p:cNvSpPr>
          <p:nvPr/>
        </p:nvSpPr>
        <p:spPr>
          <a:xfrm>
            <a:off x="1847528" y="1412776"/>
            <a:ext cx="7772400" cy="4724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None/>
            </a:pPr>
            <a:r>
              <a:rPr lang="zh-CN" altLang="en-US" sz="2800" dirty="0" smtClean="0">
                <a:solidFill>
                  <a:schemeClr val="folHlink"/>
                </a:solidFill>
                <a:ea typeface="DengXian" panose="02010600030101010101" charset="-122"/>
              </a:rPr>
              <a:t>证明思路:  </a:t>
            </a:r>
            <a:r>
              <a:rPr lang="en-US" altLang="zh-CN" sz="2800" dirty="0" smtClean="0">
                <a:ea typeface="DengXian" panose="02010600030101010101" charset="-122"/>
                <a:sym typeface="Symbol" panose="05050102010706020507" pitchFamily="18" charset="2"/>
              </a:rPr>
              <a:t>x=#C</a:t>
            </a:r>
            <a:r>
              <a:rPr lang="en-US" altLang="zh-CN" sz="2800" baseline="-25000" dirty="0" smtClean="0">
                <a:ea typeface="DengXian" panose="02010600030101010101" charset="-122"/>
                <a:sym typeface="Symbol" panose="05050102010706020507" pitchFamily="18" charset="2"/>
              </a:rPr>
              <a:t>1</a:t>
            </a:r>
            <a:r>
              <a:rPr lang="en-US" altLang="zh-CN" sz="2800" dirty="0" smtClean="0">
                <a:ea typeface="DengXian" panose="02010600030101010101" charset="-122"/>
                <a:sym typeface="Symbol" panose="05050102010706020507" pitchFamily="18" charset="2"/>
              </a:rPr>
              <a:t>#C</a:t>
            </a:r>
            <a:r>
              <a:rPr lang="en-US" altLang="zh-CN" sz="2800" baseline="-25000" dirty="0" smtClean="0">
                <a:ea typeface="DengXian" panose="02010600030101010101" charset="-122"/>
                <a:sym typeface="Symbol" panose="05050102010706020507" pitchFamily="18" charset="2"/>
              </a:rPr>
              <a:t>2</a:t>
            </a:r>
            <a:r>
              <a:rPr lang="en-US" altLang="zh-CN" sz="2800" baseline="30000" dirty="0" smtClean="0">
                <a:solidFill>
                  <a:srgbClr val="FFFF00"/>
                </a:solidFill>
                <a:ea typeface="DengXian" panose="02010600030101010101" charset="-122"/>
                <a:sym typeface="Symbol" panose="05050102010706020507" pitchFamily="18" charset="2"/>
              </a:rPr>
              <a:t>R</a:t>
            </a:r>
            <a:r>
              <a:rPr lang="en-US" altLang="zh-CN" sz="2800" dirty="0" smtClean="0">
                <a:ea typeface="DengXian" panose="02010600030101010101" charset="-122"/>
                <a:sym typeface="Symbol" panose="05050102010706020507" pitchFamily="18" charset="2"/>
              </a:rPr>
              <a:t>#…#C</a:t>
            </a:r>
            <a:r>
              <a:rPr lang="en-US" altLang="zh-CN" sz="2800" baseline="-25000" dirty="0" smtClean="0">
                <a:ea typeface="DengXian" panose="02010600030101010101" charset="-122"/>
                <a:sym typeface="Symbol" panose="05050102010706020507" pitchFamily="18" charset="2"/>
              </a:rPr>
              <a:t>m</a:t>
            </a:r>
            <a:r>
              <a:rPr lang="en-US" altLang="zh-CN" sz="2800" dirty="0" smtClean="0">
                <a:ea typeface="DengXian" panose="02010600030101010101" charset="-122"/>
                <a:sym typeface="Symbol" panose="05050102010706020507" pitchFamily="18" charset="2"/>
              </a:rPr>
              <a:t>#</a:t>
            </a:r>
            <a:r>
              <a:rPr lang="zh-CN" altLang="en-US" sz="2800" dirty="0" smtClean="0">
                <a:ea typeface="DengXian" panose="02010600030101010101" charset="-122"/>
                <a:sym typeface="Symbol" panose="05050102010706020507" pitchFamily="18" charset="2"/>
              </a:rPr>
              <a:t> </a:t>
            </a:r>
            <a:endParaRPr lang="en-US" altLang="zh-CN" sz="2800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dirty="0" smtClean="0">
                <a:ea typeface="DengXian" panose="02010600030101010101" charset="-122"/>
                <a:sym typeface="Symbol" panose="05050102010706020507" pitchFamily="18" charset="2"/>
              </a:rPr>
              <a:t>D</a:t>
            </a:r>
            <a:r>
              <a:rPr lang="zh-CN" altLang="en-US" sz="2400" dirty="0" smtClean="0">
                <a:ea typeface="DengXian" panose="02010600030101010101" charset="-122"/>
                <a:sym typeface="Symbol" panose="05050102010706020507" pitchFamily="18" charset="2"/>
              </a:rPr>
              <a:t>非确定性地选择下列一个分支 </a:t>
            </a:r>
            <a:endParaRPr lang="zh-CN" altLang="en-US" sz="2400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400" dirty="0" smtClean="0">
                <a:ea typeface="DengXian" panose="02010600030101010101" charset="-122"/>
                <a:sym typeface="Symbol" panose="05050102010706020507" pitchFamily="18" charset="2"/>
              </a:rPr>
              <a:t>检查输入的开始部分是否</a:t>
            </a:r>
            <a:r>
              <a:rPr lang="en-US" altLang="zh-CN" sz="2400" dirty="0" smtClean="0">
                <a:ea typeface="DengXian" panose="02010600030101010101" charset="-122"/>
                <a:sym typeface="Symbol" panose="05050102010706020507" pitchFamily="18" charset="2"/>
              </a:rPr>
              <a:t>C</a:t>
            </a:r>
            <a:r>
              <a:rPr lang="en-US" altLang="zh-CN" sz="2400" baseline="-25000" dirty="0" smtClean="0">
                <a:ea typeface="DengXian" panose="02010600030101010101" charset="-122"/>
                <a:sym typeface="Symbol" panose="05050102010706020507" pitchFamily="18" charset="2"/>
              </a:rPr>
              <a:t>1</a:t>
            </a:r>
            <a:r>
              <a:rPr lang="zh-CN" altLang="en-US" sz="2400" dirty="0" smtClean="0">
                <a:ea typeface="DengXian" panose="02010600030101010101" charset="-122"/>
                <a:sym typeface="Symbol" panose="05050102010706020507" pitchFamily="18" charset="2"/>
              </a:rPr>
              <a:t>,</a:t>
            </a:r>
            <a:endParaRPr lang="en-US" altLang="zh-CN" sz="2400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400" dirty="0" smtClean="0">
                <a:ea typeface="DengXian" panose="02010600030101010101" charset="-122"/>
                <a:sym typeface="Symbol" panose="05050102010706020507" pitchFamily="18" charset="2"/>
              </a:rPr>
              <a:t>    若不是则接受</a:t>
            </a:r>
            <a:endParaRPr lang="zh-CN" altLang="en-US" sz="2400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400" dirty="0" smtClean="0">
                <a:ea typeface="DengXian" panose="02010600030101010101" charset="-122"/>
                <a:sym typeface="Symbol" panose="05050102010706020507" pitchFamily="18" charset="2"/>
              </a:rPr>
              <a:t>扫描输入,非确定性地选择到达</a:t>
            </a:r>
            <a:r>
              <a:rPr lang="en-US" altLang="zh-CN" sz="2400" dirty="0" err="1" smtClean="0">
                <a:ea typeface="DengXian" panose="02010600030101010101" charset="-122"/>
                <a:sym typeface="Symbol" panose="05050102010706020507" pitchFamily="18" charset="2"/>
              </a:rPr>
              <a:t>C</a:t>
            </a:r>
            <a:r>
              <a:rPr lang="en-US" altLang="zh-CN" sz="2400" baseline="-25000" dirty="0" err="1" smtClean="0">
                <a:ea typeface="DengXian" panose="02010600030101010101" charset="-122"/>
                <a:sym typeface="Symbol" panose="05050102010706020507" pitchFamily="18" charset="2"/>
              </a:rPr>
              <a:t>i</a:t>
            </a:r>
            <a:r>
              <a:rPr lang="zh-CN" altLang="en-US" sz="2400" dirty="0" smtClean="0">
                <a:ea typeface="DengXian" panose="02010600030101010101" charset="-122"/>
                <a:sym typeface="Symbol" panose="05050102010706020507" pitchFamily="18" charset="2"/>
              </a:rPr>
              <a:t>,</a:t>
            </a:r>
            <a:endParaRPr lang="en-US" altLang="zh-CN" sz="2400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400" dirty="0" smtClean="0">
                <a:ea typeface="DengXian" panose="02010600030101010101" charset="-122"/>
                <a:sym typeface="Symbol" panose="05050102010706020507" pitchFamily="18" charset="2"/>
              </a:rPr>
              <a:t>   完整地把</a:t>
            </a:r>
            <a:r>
              <a:rPr lang="en-US" altLang="zh-CN" sz="2400" dirty="0" err="1" smtClean="0">
                <a:ea typeface="DengXian" panose="02010600030101010101" charset="-122"/>
                <a:sym typeface="Symbol" panose="05050102010706020507" pitchFamily="18" charset="2"/>
              </a:rPr>
              <a:t>C</a:t>
            </a:r>
            <a:r>
              <a:rPr lang="en-US" altLang="zh-CN" sz="2400" baseline="-25000" dirty="0" err="1" smtClean="0">
                <a:ea typeface="DengXian" panose="02010600030101010101" charset="-122"/>
                <a:sym typeface="Symbol" panose="05050102010706020507" pitchFamily="18" charset="2"/>
              </a:rPr>
              <a:t>i</a:t>
            </a:r>
            <a:r>
              <a:rPr lang="zh-CN" altLang="en-US" sz="2400" dirty="0" smtClean="0">
                <a:ea typeface="DengXian" panose="02010600030101010101" charset="-122"/>
                <a:sym typeface="Symbol" panose="05050102010706020507" pitchFamily="18" charset="2"/>
              </a:rPr>
              <a:t>推进栈,</a:t>
            </a:r>
            <a:endParaRPr lang="en-US" altLang="zh-CN" sz="2400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400" dirty="0" smtClean="0">
                <a:ea typeface="DengXian" panose="02010600030101010101" charset="-122"/>
                <a:sym typeface="Symbol" panose="05050102010706020507" pitchFamily="18" charset="2"/>
              </a:rPr>
              <a:t>   把</a:t>
            </a:r>
            <a:r>
              <a:rPr lang="en-US" altLang="zh-CN" sz="2400" dirty="0" err="1" smtClean="0">
                <a:ea typeface="DengXian" panose="02010600030101010101" charset="-122"/>
                <a:sym typeface="Symbol" panose="05050102010706020507" pitchFamily="18" charset="2"/>
              </a:rPr>
              <a:t>C</a:t>
            </a:r>
            <a:r>
              <a:rPr lang="en-US" altLang="zh-CN" sz="2400" baseline="-25000" dirty="0" err="1" smtClean="0">
                <a:ea typeface="DengXian" panose="02010600030101010101" charset="-122"/>
                <a:sym typeface="Symbol" panose="05050102010706020507" pitchFamily="18" charset="2"/>
              </a:rPr>
              <a:t>i</a:t>
            </a:r>
            <a:r>
              <a:rPr lang="zh-CN" altLang="en-US" sz="2400" dirty="0" smtClean="0">
                <a:ea typeface="DengXian" panose="02010600030101010101" charset="-122"/>
                <a:sym typeface="Symbol" panose="05050102010706020507" pitchFamily="18" charset="2"/>
              </a:rPr>
              <a:t>弹出栈与</a:t>
            </a:r>
            <a:r>
              <a:rPr lang="en-US" altLang="zh-CN" sz="2400" dirty="0" smtClean="0">
                <a:ea typeface="DengXian" panose="02010600030101010101" charset="-122"/>
                <a:sym typeface="Symbol" panose="05050102010706020507" pitchFamily="18" charset="2"/>
              </a:rPr>
              <a:t>C</a:t>
            </a:r>
            <a:r>
              <a:rPr lang="en-US" altLang="zh-CN" sz="2400" baseline="-25000" dirty="0" smtClean="0">
                <a:ea typeface="DengXian" panose="02010600030101010101" charset="-122"/>
                <a:sym typeface="Symbol" panose="05050102010706020507" pitchFamily="18" charset="2"/>
              </a:rPr>
              <a:t>i+1</a:t>
            </a:r>
            <a:r>
              <a:rPr lang="zh-CN" altLang="en-US" sz="2400" dirty="0" smtClean="0">
                <a:ea typeface="DengXian" panose="02010600030101010101" charset="-122"/>
                <a:sym typeface="Symbol" panose="05050102010706020507" pitchFamily="18" charset="2"/>
              </a:rPr>
              <a:t>进行比较, </a:t>
            </a:r>
            <a:endParaRPr lang="zh-CN" altLang="en-US" sz="2400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400" dirty="0" smtClean="0">
                <a:ea typeface="DengXian" panose="02010600030101010101" charset="-122"/>
                <a:sym typeface="Symbol" panose="05050102010706020507" pitchFamily="18" charset="2"/>
              </a:rPr>
              <a:t>    读写头附近位置根据转移函数来更新</a:t>
            </a:r>
            <a:endParaRPr lang="zh-CN" altLang="en-US" sz="2400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400" dirty="0" smtClean="0">
                <a:ea typeface="DengXian" panose="02010600030101010101" charset="-122"/>
                <a:sym typeface="Symbol" panose="05050102010706020507" pitchFamily="18" charset="2"/>
              </a:rPr>
              <a:t>               其他位置相同</a:t>
            </a:r>
            <a:endParaRPr lang="en-US" altLang="zh-CN" sz="2400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400" dirty="0" smtClean="0">
                <a:ea typeface="DengXian" panose="02010600030101010101" charset="-122"/>
                <a:sym typeface="Symbol" panose="05050102010706020507" pitchFamily="18" charset="2"/>
              </a:rPr>
              <a:t>如果发现不匹配或不适当的更改, 就接受</a:t>
            </a:r>
            <a:endParaRPr lang="zh-CN" altLang="en-US" sz="2400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marL="342900" lvl="2" indent="-342900" eaLnBrk="1" hangingPunct="1">
              <a:buClr>
                <a:srgbClr val="FFFF00"/>
              </a:buClr>
              <a:buSzPct val="80000"/>
            </a:pPr>
            <a:r>
              <a:rPr lang="zh-CN" altLang="en-US" dirty="0" smtClean="0">
                <a:ea typeface="DengXian" panose="02010600030101010101" charset="-122"/>
                <a:cs typeface="+mn-cs"/>
                <a:sym typeface="Symbol" panose="05050102010706020507" pitchFamily="18" charset="2"/>
              </a:rPr>
              <a:t>检查输入结束部分是否包含</a:t>
            </a:r>
            <a:r>
              <a:rPr lang="en-US" altLang="zh-CN" dirty="0" err="1" smtClean="0">
                <a:ea typeface="DengXian" panose="02010600030101010101" charset="-122"/>
                <a:cs typeface="+mn-cs"/>
                <a:sym typeface="Symbol" panose="05050102010706020507" pitchFamily="18" charset="2"/>
              </a:rPr>
              <a:t>qaccept</a:t>
            </a:r>
            <a:r>
              <a:rPr lang="zh-CN" altLang="en-US" dirty="0" smtClean="0">
                <a:ea typeface="DengXian" panose="02010600030101010101" charset="-122"/>
                <a:cs typeface="+mn-cs"/>
                <a:sym typeface="Symbol" panose="05050102010706020507" pitchFamily="18" charset="2"/>
              </a:rPr>
              <a:t>,</a:t>
            </a:r>
            <a:endParaRPr lang="en-US" altLang="zh-CN" dirty="0" smtClean="0">
              <a:ea typeface="DengXian" panose="02010600030101010101" charset="-122"/>
              <a:cs typeface="+mn-cs"/>
              <a:sym typeface="Symbol" panose="05050102010706020507" pitchFamily="18" charset="2"/>
            </a:endParaRPr>
          </a:p>
          <a:p>
            <a:pPr marL="342900" lvl="2" indent="-342900" eaLnBrk="1" hangingPunct="1">
              <a:buClr>
                <a:srgbClr val="FFFF00"/>
              </a:buClr>
              <a:buSzPct val="80000"/>
              <a:buNone/>
            </a:pPr>
            <a:r>
              <a:rPr lang="zh-CN" altLang="en-US" dirty="0" smtClean="0">
                <a:ea typeface="DengXian" panose="02010600030101010101" charset="-122"/>
                <a:cs typeface="+mn-cs"/>
                <a:sym typeface="Symbol" panose="05050102010706020507" pitchFamily="18" charset="2"/>
              </a:rPr>
              <a:t>若不是则接受</a:t>
            </a:r>
            <a:endParaRPr lang="zh-CN" altLang="en-US" dirty="0" smtClean="0">
              <a:ea typeface="DengXian" panose="02010600030101010101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2" name="Rectangle 2"/>
          <p:cNvSpPr>
            <a:spLocks noGrp="1" noChangeArrowheads="1"/>
          </p:cNvSpPr>
          <p:nvPr/>
        </p:nvSpPr>
        <p:spPr>
          <a:xfrm>
            <a:off x="1422400" y="0"/>
            <a:ext cx="103632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dirty="0" smtClean="0">
                <a:ea typeface="DengXian" panose="02010600030101010101" charset="-122"/>
              </a:rPr>
              <a:t>定理</a:t>
            </a:r>
            <a:r>
              <a:rPr lang="en-US" altLang="zh-CN" dirty="0" smtClean="0">
                <a:ea typeface="DengXian" panose="02010600030101010101" charset="-122"/>
              </a:rPr>
              <a:t>5</a:t>
            </a:r>
            <a:r>
              <a:rPr lang="zh-CN" altLang="en-US" dirty="0" smtClean="0">
                <a:ea typeface="DengXian" panose="02010600030101010101" charset="-122"/>
              </a:rPr>
              <a:t>.10证明</a:t>
            </a:r>
            <a:endParaRPr lang="zh-CN" altLang="en-US" dirty="0" smtClean="0">
              <a:ea typeface="DengXian" panose="02010600030101010101" charset="-122"/>
            </a:endParaRPr>
          </a:p>
        </p:txBody>
      </p:sp>
      <p:sp>
        <p:nvSpPr>
          <p:cNvPr id="43013" name="Rectangle 3"/>
          <p:cNvSpPr>
            <a:spLocks noGrp="1" noChangeArrowheads="1"/>
          </p:cNvSpPr>
          <p:nvPr/>
        </p:nvSpPr>
        <p:spPr>
          <a:xfrm>
            <a:off x="1847528" y="1362864"/>
            <a:ext cx="7969250" cy="4724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None/>
            </a:pPr>
            <a:r>
              <a:rPr lang="zh-CN" altLang="en-US" sz="2800" dirty="0" smtClean="0">
                <a:solidFill>
                  <a:schemeClr val="folHlink"/>
                </a:solidFill>
                <a:ea typeface="DengXian" panose="02010600030101010101" charset="-122"/>
              </a:rPr>
              <a:t>证明</a:t>
            </a:r>
            <a:r>
              <a:rPr lang="zh-CN" altLang="en-US" sz="2800" dirty="0" smtClean="0">
                <a:ea typeface="DengXian" panose="02010600030101010101" charset="-122"/>
              </a:rPr>
              <a:t>: 假设</a:t>
            </a:r>
            <a:r>
              <a:rPr lang="en-US" altLang="zh-CN" sz="2800" dirty="0" smtClean="0">
                <a:ea typeface="DengXian" panose="02010600030101010101" charset="-122"/>
              </a:rPr>
              <a:t>TM R</a:t>
            </a:r>
            <a:r>
              <a:rPr lang="zh-CN" altLang="en-US" sz="2800" dirty="0" smtClean="0">
                <a:ea typeface="DengXian" panose="02010600030101010101" charset="-122"/>
              </a:rPr>
              <a:t>判定</a:t>
            </a:r>
            <a:r>
              <a:rPr lang="en-US" altLang="zh-CN" sz="2800" dirty="0" smtClean="0">
                <a:ea typeface="DengXian" panose="02010600030101010101" charset="-122"/>
              </a:rPr>
              <a:t>ALL</a:t>
            </a:r>
            <a:r>
              <a:rPr lang="en-US" altLang="zh-CN" sz="2800" baseline="-25000" dirty="0" smtClean="0">
                <a:ea typeface="DengXian" panose="02010600030101010101" charset="-122"/>
              </a:rPr>
              <a:t>CFG</a:t>
            </a:r>
            <a:r>
              <a:rPr lang="en-US" altLang="zh-CN" sz="2800" dirty="0" smtClean="0">
                <a:ea typeface="DengXian" panose="02010600030101010101" charset="-122"/>
                <a:sym typeface="Symbol" panose="05050102010706020507" pitchFamily="18" charset="2"/>
              </a:rPr>
              <a:t>, </a:t>
            </a:r>
            <a:endParaRPr lang="en-US" altLang="zh-CN" sz="2800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800" dirty="0" smtClean="0">
                <a:ea typeface="DengXian" panose="02010600030101010101" charset="-122"/>
                <a:sym typeface="Symbol" panose="05050102010706020507" pitchFamily="18" charset="2"/>
              </a:rPr>
              <a:t>         构造</a:t>
            </a:r>
            <a:r>
              <a:rPr lang="en-US" altLang="zh-CN" sz="2800" dirty="0" smtClean="0">
                <a:ea typeface="DengXian" panose="02010600030101010101" charset="-122"/>
                <a:sym typeface="Symbol" panose="05050102010706020507" pitchFamily="18" charset="2"/>
              </a:rPr>
              <a:t>TM S</a:t>
            </a:r>
            <a:r>
              <a:rPr lang="zh-CN" altLang="en-US" sz="2800" dirty="0" smtClean="0">
                <a:ea typeface="DengXian" panose="02010600030101010101" charset="-122"/>
                <a:sym typeface="Symbol" panose="05050102010706020507" pitchFamily="18" charset="2"/>
              </a:rPr>
              <a:t>判定</a:t>
            </a:r>
            <a:r>
              <a:rPr lang="en-US" altLang="zh-CN" sz="2800" dirty="0" smtClean="0">
                <a:ea typeface="DengXian" panose="02010600030101010101" charset="-122"/>
                <a:sym typeface="Symbol" panose="05050102010706020507" pitchFamily="18" charset="2"/>
              </a:rPr>
              <a:t>A</a:t>
            </a:r>
            <a:r>
              <a:rPr lang="en-US" altLang="zh-CN" sz="2800" baseline="-25000" dirty="0" smtClean="0">
                <a:ea typeface="DengXian" panose="02010600030101010101" charset="-122"/>
                <a:sym typeface="Symbol" panose="05050102010706020507" pitchFamily="18" charset="2"/>
              </a:rPr>
              <a:t>TM</a:t>
            </a:r>
            <a:r>
              <a:rPr lang="en-US" altLang="zh-CN" sz="2800" dirty="0" smtClean="0">
                <a:ea typeface="DengXian" panose="02010600030101010101" charset="-122"/>
                <a:sym typeface="Symbol" panose="05050102010706020507" pitchFamily="18" charset="2"/>
              </a:rPr>
              <a:t>.</a:t>
            </a:r>
            <a:endParaRPr lang="en-US" altLang="zh-CN" sz="2800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800" dirty="0" smtClean="0">
                <a:ea typeface="DengXian" panose="02010600030101010101" charset="-122"/>
              </a:rPr>
              <a:t>S = “</a:t>
            </a:r>
            <a:r>
              <a:rPr lang="zh-CN" altLang="en-US" sz="2800" dirty="0" smtClean="0">
                <a:ea typeface="DengXian" panose="02010600030101010101" charset="-122"/>
              </a:rPr>
              <a:t>对于输入&lt;</a:t>
            </a:r>
            <a:r>
              <a:rPr lang="en-US" altLang="zh-CN" sz="2800" dirty="0" err="1" smtClean="0">
                <a:ea typeface="DengXian" panose="02010600030101010101" charset="-122"/>
              </a:rPr>
              <a:t>M,w</a:t>
            </a:r>
            <a:r>
              <a:rPr lang="en-US" altLang="zh-CN" sz="2800" dirty="0" smtClean="0">
                <a:ea typeface="DengXian" panose="02010600030101010101" charset="-122"/>
              </a:rPr>
              <a:t>&gt;, </a:t>
            </a:r>
            <a:endParaRPr lang="en-US" altLang="zh-CN" sz="2800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zh-CN" altLang="en-US" sz="2800" dirty="0" smtClean="0">
                <a:ea typeface="DengXian" panose="02010600030101010101" charset="-122"/>
              </a:rPr>
              <a:t>       </a:t>
            </a:r>
            <a:r>
              <a:rPr lang="en-US" altLang="zh-CN" sz="2800" dirty="0" smtClean="0">
                <a:ea typeface="DengXian" panose="02010600030101010101" charset="-122"/>
              </a:rPr>
              <a:t>M</a:t>
            </a:r>
            <a:r>
              <a:rPr lang="zh-CN" altLang="en-US" sz="2800" dirty="0" smtClean="0">
                <a:ea typeface="DengXian" panose="02010600030101010101" charset="-122"/>
              </a:rPr>
              <a:t>是</a:t>
            </a:r>
            <a:r>
              <a:rPr lang="en-US" altLang="zh-CN" sz="2800" dirty="0" err="1" smtClean="0">
                <a:ea typeface="DengXian" panose="02010600030101010101" charset="-122"/>
              </a:rPr>
              <a:t>TM,w</a:t>
            </a:r>
            <a:r>
              <a:rPr lang="zh-CN" altLang="en-US" sz="2800" dirty="0" smtClean="0">
                <a:ea typeface="DengXian" panose="02010600030101010101" charset="-122"/>
              </a:rPr>
              <a:t>是串: </a:t>
            </a:r>
            <a:endParaRPr lang="zh-CN" altLang="en-US" sz="2800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zh-CN" altLang="en-US" sz="2800" dirty="0" smtClean="0">
                <a:ea typeface="DengXian" panose="02010600030101010101" charset="-122"/>
              </a:rPr>
              <a:t>1) 如在证明思路中描述的</a:t>
            </a:r>
            <a:endParaRPr lang="en-US" altLang="zh-CN" sz="2800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zh-CN" altLang="en-US" sz="2800" dirty="0" smtClean="0">
                <a:ea typeface="DengXian" panose="02010600030101010101" charset="-122"/>
              </a:rPr>
              <a:t>    那样从</a:t>
            </a:r>
            <a:r>
              <a:rPr lang="en-US" altLang="zh-CN" sz="2800" dirty="0" smtClean="0">
                <a:ea typeface="DengXian" panose="02010600030101010101" charset="-122"/>
              </a:rPr>
              <a:t>M</a:t>
            </a:r>
            <a:r>
              <a:rPr lang="zh-CN" altLang="en-US" sz="2800" dirty="0" smtClean="0">
                <a:ea typeface="DengXian" panose="02010600030101010101" charset="-122"/>
              </a:rPr>
              <a:t>和</a:t>
            </a:r>
            <a:r>
              <a:rPr lang="en-US" altLang="zh-CN" sz="2800" dirty="0" smtClean="0">
                <a:ea typeface="DengXian" panose="02010600030101010101" charset="-122"/>
              </a:rPr>
              <a:t>w</a:t>
            </a:r>
            <a:r>
              <a:rPr lang="zh-CN" altLang="en-US" sz="2800" dirty="0" smtClean="0">
                <a:ea typeface="DengXian" panose="02010600030101010101" charset="-122"/>
              </a:rPr>
              <a:t>构造</a:t>
            </a:r>
            <a:r>
              <a:rPr lang="en-US" altLang="zh-CN" sz="2800" dirty="0" smtClean="0">
                <a:ea typeface="DengXian" panose="02010600030101010101" charset="-122"/>
              </a:rPr>
              <a:t>PDA D, </a:t>
            </a:r>
            <a:endParaRPr lang="en-US" altLang="zh-CN" sz="2800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zh-CN" altLang="en-US" sz="2800" dirty="0" smtClean="0">
                <a:ea typeface="DengXian" panose="02010600030101010101" charset="-122"/>
              </a:rPr>
              <a:t>    把</a:t>
            </a:r>
            <a:r>
              <a:rPr lang="en-US" altLang="zh-CN" sz="2800" dirty="0" smtClean="0">
                <a:ea typeface="DengXian" panose="02010600030101010101" charset="-122"/>
              </a:rPr>
              <a:t>D</a:t>
            </a:r>
            <a:r>
              <a:rPr lang="zh-CN" altLang="en-US" sz="2800" dirty="0" smtClean="0">
                <a:ea typeface="DengXian" panose="02010600030101010101" charset="-122"/>
              </a:rPr>
              <a:t>转化成等价的</a:t>
            </a:r>
            <a:r>
              <a:rPr lang="en-US" altLang="zh-CN" sz="2800" dirty="0" smtClean="0">
                <a:ea typeface="DengXian" panose="02010600030101010101" charset="-122"/>
              </a:rPr>
              <a:t>CFG G.   </a:t>
            </a:r>
            <a:endParaRPr lang="en-US" altLang="zh-CN" sz="2800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zh-CN" altLang="en-US" sz="2800" dirty="0" smtClean="0">
                <a:ea typeface="DengXian" panose="02010600030101010101" charset="-122"/>
              </a:rPr>
              <a:t>2) 在输入&lt;</a:t>
            </a:r>
            <a:r>
              <a:rPr lang="en-US" altLang="zh-CN" sz="2800" dirty="0" smtClean="0">
                <a:ea typeface="DengXian" panose="02010600030101010101" charset="-122"/>
              </a:rPr>
              <a:t>G&gt;</a:t>
            </a:r>
            <a:r>
              <a:rPr lang="zh-CN" altLang="en-US" sz="2800" dirty="0" smtClean="0">
                <a:ea typeface="DengXian" panose="02010600030101010101" charset="-122"/>
              </a:rPr>
              <a:t>上运行</a:t>
            </a:r>
            <a:r>
              <a:rPr lang="en-US" altLang="zh-CN" sz="2800" dirty="0" smtClean="0">
                <a:ea typeface="DengXian" panose="02010600030101010101" charset="-122"/>
              </a:rPr>
              <a:t>R.  </a:t>
            </a:r>
            <a:endParaRPr lang="en-US" altLang="zh-CN" sz="2800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en-US" altLang="zh-CN" sz="2800" dirty="0" smtClean="0">
                <a:ea typeface="DengXian" panose="02010600030101010101" charset="-122"/>
              </a:rPr>
              <a:t>3) </a:t>
            </a:r>
            <a:r>
              <a:rPr lang="zh-CN" altLang="en-US" sz="2800" dirty="0" smtClean="0">
                <a:ea typeface="DengXian" panose="02010600030101010101" charset="-122"/>
              </a:rPr>
              <a:t>若</a:t>
            </a:r>
            <a:r>
              <a:rPr lang="en-US" altLang="zh-CN" sz="2800" dirty="0" smtClean="0">
                <a:ea typeface="DengXian" panose="02010600030101010101" charset="-122"/>
              </a:rPr>
              <a:t>R</a:t>
            </a:r>
            <a:r>
              <a:rPr lang="zh-CN" altLang="en-US" sz="2800" dirty="0" smtClean="0">
                <a:ea typeface="DengXian" panose="02010600030101010101" charset="-122"/>
              </a:rPr>
              <a:t>拒绝,则接受; </a:t>
            </a:r>
            <a:endParaRPr lang="en-US" altLang="zh-CN" sz="2800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zh-CN" altLang="en-US" sz="2800" dirty="0" smtClean="0">
                <a:ea typeface="DengXian" panose="02010600030101010101" charset="-122"/>
              </a:rPr>
              <a:t>    若</a:t>
            </a:r>
            <a:r>
              <a:rPr lang="en-US" altLang="zh-CN" sz="2800" dirty="0" smtClean="0">
                <a:ea typeface="DengXian" panose="02010600030101010101" charset="-122"/>
              </a:rPr>
              <a:t>R</a:t>
            </a:r>
            <a:r>
              <a:rPr lang="zh-CN" altLang="en-US" sz="2800" dirty="0" smtClean="0">
                <a:ea typeface="DengXian" panose="02010600030101010101" charset="-122"/>
              </a:rPr>
              <a:t>接受,则拒绝. ”  #</a:t>
            </a:r>
            <a:endParaRPr lang="zh-CN" altLang="en-US" sz="2800" dirty="0" smtClean="0">
              <a:ea typeface="DengXian" panose="0201060003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369425" y="5560060"/>
            <a:ext cx="241617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>
                <a:cs typeface="+mn-lt"/>
              </a:rPr>
              <a:t>ppt</a:t>
            </a:r>
            <a:r>
              <a:rPr lang="zh-CN" altLang="en-US" sz="1000">
                <a:cs typeface="+mn-lt"/>
              </a:rPr>
              <a:t>来源于：https://mannuan.github.io/%E8%AE%A1%E7%AE%97%E7%90%86%E8%AE%BA%E8%AF%BE%E4%BB%B6/</a:t>
            </a:r>
            <a:endParaRPr lang="zh-CN" altLang="en-US" sz="1000">
              <a:cs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2"/>
          <p:cNvSpPr>
            <a:spLocks noGrp="1" noChangeArrowheads="1"/>
          </p:cNvSpPr>
          <p:nvPr/>
        </p:nvSpPr>
        <p:spPr>
          <a:xfrm>
            <a:off x="598805" y="0"/>
            <a:ext cx="103632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mtClean="0">
                <a:ea typeface="DengXian" panose="02010600030101010101" charset="-122"/>
              </a:rPr>
              <a:t>定理</a:t>
            </a:r>
            <a:r>
              <a:rPr lang="en-US" altLang="zh-CN" smtClean="0">
                <a:ea typeface="DengXian" panose="02010600030101010101" charset="-122"/>
              </a:rPr>
              <a:t>5</a:t>
            </a:r>
            <a:r>
              <a:rPr lang="zh-CN" altLang="en-US" smtClean="0">
                <a:ea typeface="DengXian" panose="02010600030101010101" charset="-122"/>
              </a:rPr>
              <a:t>.1</a:t>
            </a:r>
            <a:endParaRPr lang="zh-CN" altLang="en-US" smtClean="0">
              <a:ea typeface="DengXian" panose="02010600030101010101" charset="-122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/>
        </p:nvSpPr>
        <p:spPr>
          <a:xfrm>
            <a:off x="1005265" y="1556792"/>
            <a:ext cx="7772400" cy="4724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zh-CN" altLang="en-US" dirty="0" smtClean="0">
                <a:solidFill>
                  <a:schemeClr val="folHlink"/>
                </a:solidFill>
                <a:ea typeface="DengXian" panose="02010600030101010101" charset="-122"/>
              </a:rPr>
              <a:t>定理</a:t>
            </a:r>
            <a:r>
              <a:rPr lang="en-US" altLang="zh-CN" dirty="0" smtClean="0">
                <a:solidFill>
                  <a:schemeClr val="folHlink"/>
                </a:solidFill>
                <a:ea typeface="DengXian" panose="02010600030101010101" charset="-122"/>
              </a:rPr>
              <a:t>5</a:t>
            </a:r>
            <a:r>
              <a:rPr lang="zh-CN" altLang="en-US" dirty="0" smtClean="0">
                <a:solidFill>
                  <a:schemeClr val="folHlink"/>
                </a:solidFill>
                <a:ea typeface="DengXian" panose="02010600030101010101" charset="-122"/>
              </a:rPr>
              <a:t>.1</a:t>
            </a:r>
            <a:r>
              <a:rPr lang="zh-CN" altLang="en-US" dirty="0" smtClean="0">
                <a:ea typeface="DengXian" panose="02010600030101010101" charset="-122"/>
              </a:rPr>
              <a:t>: </a:t>
            </a:r>
            <a:r>
              <a:rPr lang="en-US" altLang="zh-CN" dirty="0" smtClean="0">
                <a:ea typeface="DengXian" panose="02010600030101010101" charset="-122"/>
              </a:rPr>
              <a:t>HALT</a:t>
            </a:r>
            <a:r>
              <a:rPr lang="en-US" altLang="zh-CN" baseline="-25000" dirty="0" smtClean="0">
                <a:ea typeface="DengXian" panose="02010600030101010101" charset="-122"/>
              </a:rPr>
              <a:t>TM</a:t>
            </a:r>
            <a:r>
              <a:rPr lang="zh-CN" altLang="en-US" dirty="0" smtClean="0">
                <a:ea typeface="DengXian" panose="02010600030101010101" charset="-122"/>
              </a:rPr>
              <a:t>是不可判定的</a:t>
            </a:r>
            <a:endParaRPr lang="zh-CN" altLang="en-US" dirty="0" smtClean="0">
              <a:ea typeface="DengXian" panose="02010600030101010101" charset="-122"/>
            </a:endParaRPr>
          </a:p>
          <a:p>
            <a:pPr marL="0" indent="0" eaLnBrk="1" hangingPunct="1">
              <a:buNone/>
            </a:pPr>
            <a:r>
              <a:rPr lang="zh-CN" altLang="en-US" dirty="0" smtClean="0">
                <a:solidFill>
                  <a:schemeClr val="folHlink"/>
                </a:solidFill>
                <a:ea typeface="DengXian" panose="02010600030101010101" charset="-122"/>
              </a:rPr>
              <a:t>证明思路</a:t>
            </a:r>
            <a:r>
              <a:rPr lang="zh-CN" altLang="en-US" dirty="0" smtClean="0">
                <a:ea typeface="DengXian" panose="02010600030101010101" charset="-122"/>
              </a:rPr>
              <a:t>: 反证法</a:t>
            </a:r>
            <a:endParaRPr lang="zh-CN" altLang="en-US" dirty="0" smtClean="0">
              <a:ea typeface="DengXian" panose="02010600030101010101" charset="-122"/>
            </a:endParaRPr>
          </a:p>
          <a:p>
            <a:pPr marL="457200" lvl="1" indent="0" eaLnBrk="1" hangingPunct="1">
              <a:buNone/>
            </a:pPr>
            <a:r>
              <a:rPr lang="zh-CN" altLang="en-US" dirty="0" smtClean="0">
                <a:ea typeface="DengXian" panose="02010600030101010101" charset="-122"/>
              </a:rPr>
              <a:t>假设</a:t>
            </a:r>
            <a:r>
              <a:rPr lang="en-US" altLang="zh-CN" dirty="0" smtClean="0">
                <a:ea typeface="DengXian" panose="02010600030101010101" charset="-122"/>
              </a:rPr>
              <a:t>HALT</a:t>
            </a:r>
            <a:r>
              <a:rPr lang="en-US" altLang="zh-CN" baseline="-25000" dirty="0" smtClean="0">
                <a:ea typeface="DengXian" panose="02010600030101010101" charset="-122"/>
              </a:rPr>
              <a:t>TM</a:t>
            </a:r>
            <a:r>
              <a:rPr lang="zh-CN" altLang="en-US" dirty="0" smtClean="0">
                <a:ea typeface="DengXian" panose="02010600030101010101" charset="-122"/>
              </a:rPr>
              <a:t>可判定</a:t>
            </a:r>
            <a:endParaRPr lang="zh-CN" altLang="en-US" dirty="0" smtClean="0">
              <a:ea typeface="DengXian" panose="02010600030101010101" charset="-122"/>
            </a:endParaRPr>
          </a:p>
          <a:p>
            <a:pPr marL="457200" lvl="1" indent="0" eaLnBrk="1" hangingPunct="1">
              <a:buNone/>
            </a:pPr>
            <a:r>
              <a:rPr lang="zh-CN" altLang="en-US" dirty="0" smtClean="0">
                <a:ea typeface="DengXian" panose="02010600030101010101" charset="-122"/>
              </a:rPr>
              <a:t>用这个假设来证明</a:t>
            </a:r>
            <a:r>
              <a:rPr lang="en-US" altLang="zh-CN" dirty="0" smtClean="0">
                <a:ea typeface="DengXian" panose="02010600030101010101" charset="-122"/>
              </a:rPr>
              <a:t>A</a:t>
            </a:r>
            <a:r>
              <a:rPr lang="en-US" altLang="zh-CN" baseline="-25000" dirty="0" smtClean="0">
                <a:ea typeface="DengXian" panose="02010600030101010101" charset="-122"/>
              </a:rPr>
              <a:t>TM</a:t>
            </a:r>
            <a:r>
              <a:rPr lang="zh-CN" altLang="en-US" dirty="0" smtClean="0">
                <a:ea typeface="DengXian" panose="02010600030101010101" charset="-122"/>
              </a:rPr>
              <a:t>可判定(矛盾!)</a:t>
            </a:r>
            <a:endParaRPr lang="zh-CN" altLang="en-US" dirty="0" smtClean="0">
              <a:ea typeface="DengXian" panose="02010600030101010101" charset="-122"/>
            </a:endParaRPr>
          </a:p>
          <a:p>
            <a:pPr marL="914400" lvl="2" indent="0" eaLnBrk="1" hangingPunct="1">
              <a:buNone/>
            </a:pPr>
            <a:r>
              <a:rPr lang="zh-CN" altLang="en-US" dirty="0" smtClean="0">
                <a:ea typeface="DengXian" panose="02010600030101010101" charset="-122"/>
                <a:sym typeface="Symbol" panose="05050102010706020507" pitchFamily="18" charset="2"/>
              </a:rPr>
              <a:t>对于输入&lt;</a:t>
            </a:r>
            <a:r>
              <a:rPr lang="en-US" altLang="zh-CN" dirty="0" err="1" smtClean="0">
                <a:ea typeface="DengXian" panose="02010600030101010101" charset="-122"/>
                <a:sym typeface="Symbol" panose="05050102010706020507" pitchFamily="18" charset="2"/>
              </a:rPr>
              <a:t>M,w</a:t>
            </a:r>
            <a:r>
              <a:rPr lang="en-US" altLang="zh-CN" dirty="0" smtClean="0">
                <a:ea typeface="DengXian" panose="02010600030101010101" charset="-122"/>
                <a:sym typeface="Symbol" panose="05050102010706020507" pitchFamily="18" charset="2"/>
              </a:rPr>
              <a:t>&gt;,</a:t>
            </a:r>
            <a:endParaRPr lang="en-US" altLang="zh-CN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marL="914400" lvl="2" indent="0" eaLnBrk="1" hangingPunct="1">
              <a:buNone/>
            </a:pPr>
            <a:r>
              <a:rPr lang="en-US" altLang="zh-CN" dirty="0">
                <a:ea typeface="DengXian" panose="02010600030101010101" charset="-122"/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ea typeface="DengXian" panose="02010600030101010101" charset="-122"/>
                <a:sym typeface="Symbol" panose="05050102010706020507" pitchFamily="18" charset="2"/>
              </a:rPr>
              <a:t>   </a:t>
            </a:r>
            <a:r>
              <a:rPr lang="zh-CN" altLang="en-US" dirty="0" smtClean="0">
                <a:ea typeface="DengXian" panose="02010600030101010101" charset="-122"/>
                <a:sym typeface="Symbol" panose="05050102010706020507" pitchFamily="18" charset="2"/>
              </a:rPr>
              <a:t>先判定</a:t>
            </a:r>
            <a:r>
              <a:rPr lang="en-US" altLang="zh-CN" dirty="0" smtClean="0">
                <a:ea typeface="DengXian" panose="02010600030101010101" charset="-122"/>
                <a:sym typeface="Symbol" panose="05050102010706020507" pitchFamily="18" charset="2"/>
              </a:rPr>
              <a:t>M</a:t>
            </a:r>
            <a:r>
              <a:rPr lang="zh-CN" altLang="en-US" dirty="0" smtClean="0">
                <a:ea typeface="DengXian" panose="02010600030101010101" charset="-122"/>
                <a:sym typeface="Symbol" panose="05050102010706020507" pitchFamily="18" charset="2"/>
              </a:rPr>
              <a:t>在</a:t>
            </a:r>
            <a:r>
              <a:rPr lang="en-US" altLang="zh-CN" dirty="0" smtClean="0">
                <a:ea typeface="DengXian" panose="02010600030101010101" charset="-122"/>
                <a:sym typeface="Symbol" panose="05050102010706020507" pitchFamily="18" charset="2"/>
              </a:rPr>
              <a:t>w</a:t>
            </a:r>
            <a:r>
              <a:rPr lang="zh-CN" altLang="en-US" dirty="0" smtClean="0">
                <a:ea typeface="DengXian" panose="02010600030101010101" charset="-122"/>
                <a:sym typeface="Symbol" panose="05050102010706020507" pitchFamily="18" charset="2"/>
              </a:rPr>
              <a:t>上是否停机</a:t>
            </a:r>
            <a:r>
              <a:rPr lang="en-US" altLang="zh-CN" dirty="0" smtClean="0">
                <a:ea typeface="DengXian" panose="02010600030101010101" charset="-122"/>
                <a:sym typeface="Symbol" panose="05050102010706020507" pitchFamily="18" charset="2"/>
              </a:rPr>
              <a:t>.</a:t>
            </a:r>
            <a:endParaRPr lang="zh-CN" altLang="en-US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marL="914400" lvl="2" indent="0" eaLnBrk="1" hangingPunct="1">
              <a:buNone/>
            </a:pPr>
            <a:r>
              <a:rPr lang="zh-CN" altLang="en-US" dirty="0" smtClean="0">
                <a:ea typeface="DengXian" panose="02010600030101010101" charset="-122"/>
                <a:sym typeface="Symbol" panose="05050102010706020507" pitchFamily="18" charset="2"/>
              </a:rPr>
              <a:t>若</a:t>
            </a:r>
            <a:r>
              <a:rPr lang="en-US" altLang="zh-CN" dirty="0" smtClean="0">
                <a:ea typeface="DengXian" panose="02010600030101010101" charset="-122"/>
                <a:sym typeface="Symbol" panose="05050102010706020507" pitchFamily="18" charset="2"/>
              </a:rPr>
              <a:t>M</a:t>
            </a:r>
            <a:r>
              <a:rPr lang="zh-CN" altLang="en-US" dirty="0" smtClean="0">
                <a:ea typeface="DengXian" panose="02010600030101010101" charset="-122"/>
                <a:sym typeface="Symbol" panose="05050102010706020507" pitchFamily="18" charset="2"/>
              </a:rPr>
              <a:t>在</a:t>
            </a:r>
            <a:r>
              <a:rPr lang="en-US" altLang="zh-CN" dirty="0" smtClean="0">
                <a:ea typeface="DengXian" panose="02010600030101010101" charset="-122"/>
                <a:sym typeface="Symbol" panose="05050102010706020507" pitchFamily="18" charset="2"/>
              </a:rPr>
              <a:t>w</a:t>
            </a:r>
            <a:r>
              <a:rPr lang="zh-CN" altLang="en-US" dirty="0" smtClean="0">
                <a:ea typeface="DengXian" panose="02010600030101010101" charset="-122"/>
                <a:sym typeface="Symbol" panose="05050102010706020507" pitchFamily="18" charset="2"/>
              </a:rPr>
              <a:t>上不停机, 则拒绝</a:t>
            </a:r>
            <a:r>
              <a:rPr lang="en-US" altLang="zh-CN" dirty="0" smtClean="0">
                <a:ea typeface="DengXian" panose="02010600030101010101" charset="-122"/>
                <a:sym typeface="Symbol" panose="05050102010706020507" pitchFamily="18" charset="2"/>
              </a:rPr>
              <a:t>;</a:t>
            </a:r>
            <a:endParaRPr lang="en-US" altLang="zh-CN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marL="914400" lvl="2" indent="0" eaLnBrk="1" hangingPunct="1">
              <a:buNone/>
            </a:pPr>
            <a:r>
              <a:rPr lang="zh-CN" altLang="en-US" dirty="0" smtClean="0">
                <a:ea typeface="DengXian" panose="02010600030101010101" charset="-122"/>
                <a:sym typeface="Symbol" panose="05050102010706020507" pitchFamily="18" charset="2"/>
              </a:rPr>
              <a:t>若</a:t>
            </a:r>
            <a:r>
              <a:rPr lang="en-US" altLang="zh-CN" dirty="0" smtClean="0">
                <a:ea typeface="DengXian" panose="02010600030101010101" charset="-122"/>
                <a:sym typeface="Symbol" panose="05050102010706020507" pitchFamily="18" charset="2"/>
              </a:rPr>
              <a:t>M</a:t>
            </a:r>
            <a:r>
              <a:rPr lang="zh-CN" altLang="en-US" dirty="0" smtClean="0">
                <a:ea typeface="DengXian" panose="02010600030101010101" charset="-122"/>
                <a:sym typeface="Symbol" panose="05050102010706020507" pitchFamily="18" charset="2"/>
              </a:rPr>
              <a:t>在</a:t>
            </a:r>
            <a:r>
              <a:rPr lang="en-US" altLang="zh-CN" dirty="0" smtClean="0">
                <a:ea typeface="DengXian" panose="02010600030101010101" charset="-122"/>
                <a:sym typeface="Symbol" panose="05050102010706020507" pitchFamily="18" charset="2"/>
              </a:rPr>
              <a:t>w</a:t>
            </a:r>
            <a:r>
              <a:rPr lang="zh-CN" altLang="en-US" dirty="0" smtClean="0">
                <a:ea typeface="DengXian" panose="02010600030101010101" charset="-122"/>
                <a:sym typeface="Symbol" panose="05050102010706020507" pitchFamily="18" charset="2"/>
              </a:rPr>
              <a:t>上停机, 则在</a:t>
            </a:r>
            <a:r>
              <a:rPr lang="en-US" altLang="zh-CN" dirty="0" smtClean="0">
                <a:ea typeface="DengXian" panose="02010600030101010101" charset="-122"/>
                <a:sym typeface="Symbol" panose="05050102010706020507" pitchFamily="18" charset="2"/>
              </a:rPr>
              <a:t>w</a:t>
            </a:r>
            <a:r>
              <a:rPr lang="zh-CN" altLang="en-US" dirty="0" smtClean="0">
                <a:ea typeface="DengXian" panose="02010600030101010101" charset="-122"/>
                <a:sym typeface="Symbol" panose="05050102010706020507" pitchFamily="18" charset="2"/>
              </a:rPr>
              <a:t>上模拟</a:t>
            </a:r>
            <a:r>
              <a:rPr lang="en-US" altLang="zh-CN" dirty="0" smtClean="0">
                <a:ea typeface="DengXian" panose="02010600030101010101" charset="-122"/>
                <a:sym typeface="Symbol" panose="05050102010706020507" pitchFamily="18" charset="2"/>
              </a:rPr>
              <a:t>M,</a:t>
            </a:r>
            <a:endParaRPr lang="en-US" altLang="zh-CN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marL="914400" lvl="2" indent="0" eaLnBrk="1" hangingPunct="1">
              <a:buNone/>
            </a:pPr>
            <a:r>
              <a:rPr lang="en-US" altLang="zh-CN" sz="2400" dirty="0">
                <a:ea typeface="DengXian" panose="02010600030101010101" charset="-122"/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ea typeface="DengXian" panose="02010600030101010101" charset="-122"/>
                <a:sym typeface="Symbol" panose="05050102010706020507" pitchFamily="18" charset="2"/>
              </a:rPr>
              <a:t>  </a:t>
            </a:r>
            <a:r>
              <a:rPr lang="zh-CN" altLang="en-US" sz="2400" dirty="0" smtClean="0">
                <a:ea typeface="DengXian" panose="02010600030101010101" charset="-122"/>
                <a:sym typeface="Symbol" panose="05050102010706020507" pitchFamily="18" charset="2"/>
              </a:rPr>
              <a:t>若</a:t>
            </a:r>
            <a:r>
              <a:rPr lang="en-US" altLang="zh-CN" sz="2400" dirty="0" smtClean="0">
                <a:ea typeface="DengXian" panose="02010600030101010101" charset="-122"/>
                <a:sym typeface="Symbol" panose="05050102010706020507" pitchFamily="18" charset="2"/>
              </a:rPr>
              <a:t>M</a:t>
            </a:r>
            <a:r>
              <a:rPr lang="zh-CN" altLang="en-US" sz="2400" dirty="0" smtClean="0">
                <a:ea typeface="DengXian" panose="02010600030101010101" charset="-122"/>
                <a:sym typeface="Symbol" panose="05050102010706020507" pitchFamily="18" charset="2"/>
              </a:rPr>
              <a:t>接受,则接受</a:t>
            </a:r>
            <a:r>
              <a:rPr lang="en-US" altLang="zh-CN" sz="2400" dirty="0" smtClean="0">
                <a:ea typeface="DengXian" panose="02010600030101010101" charset="-122"/>
                <a:sym typeface="Symbol" panose="05050102010706020507" pitchFamily="18" charset="2"/>
              </a:rPr>
              <a:t>;</a:t>
            </a:r>
            <a:endParaRPr lang="en-US" altLang="zh-CN" sz="2400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marL="914400" lvl="2" indent="0" eaLnBrk="1" hangingPunct="1">
              <a:buNone/>
            </a:pPr>
            <a:r>
              <a:rPr lang="en-US" altLang="zh-CN" dirty="0">
                <a:ea typeface="DengXian" panose="02010600030101010101" charset="-122"/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ea typeface="DengXian" panose="02010600030101010101" charset="-122"/>
                <a:sym typeface="Symbol" panose="05050102010706020507" pitchFamily="18" charset="2"/>
              </a:rPr>
              <a:t>  </a:t>
            </a:r>
            <a:r>
              <a:rPr lang="zh-CN" altLang="en-US" sz="2400" dirty="0" smtClean="0">
                <a:ea typeface="DengXian" panose="02010600030101010101" charset="-122"/>
                <a:sym typeface="Symbol" panose="05050102010706020507" pitchFamily="18" charset="2"/>
              </a:rPr>
              <a:t>若</a:t>
            </a:r>
            <a:r>
              <a:rPr lang="en-US" altLang="zh-CN" sz="2400" dirty="0" smtClean="0">
                <a:ea typeface="DengXian" panose="02010600030101010101" charset="-122"/>
                <a:sym typeface="Symbol" panose="05050102010706020507" pitchFamily="18" charset="2"/>
              </a:rPr>
              <a:t>M</a:t>
            </a:r>
            <a:r>
              <a:rPr lang="zh-CN" altLang="en-US" sz="2400" dirty="0" smtClean="0">
                <a:ea typeface="DengXian" panose="02010600030101010101" charset="-122"/>
                <a:sym typeface="Symbol" panose="05050102010706020507" pitchFamily="18" charset="2"/>
              </a:rPr>
              <a:t>拒绝,则拒绝</a:t>
            </a:r>
            <a:r>
              <a:rPr lang="en-US" altLang="zh-CN" sz="2400" dirty="0" smtClean="0">
                <a:ea typeface="DengXian" panose="02010600030101010101" charset="-122"/>
                <a:sym typeface="Symbol" panose="05050102010706020507" pitchFamily="18" charset="2"/>
              </a:rPr>
              <a:t>.</a:t>
            </a:r>
            <a:endParaRPr lang="zh-CN" altLang="en-US" sz="2400" dirty="0" smtClean="0">
              <a:ea typeface="DengXian" panose="02010600030101010101" charset="-122"/>
              <a:sym typeface="Symbol" panose="05050102010706020507" pitchFamily="18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6" name="Rectangle 2"/>
          <p:cNvSpPr>
            <a:spLocks noGrp="1" noChangeArrowheads="1"/>
          </p:cNvSpPr>
          <p:nvPr/>
        </p:nvSpPr>
        <p:spPr>
          <a:xfrm>
            <a:off x="652780" y="188640"/>
            <a:ext cx="7772400" cy="6110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dirty="0" smtClean="0">
                <a:ea typeface="DengXian" panose="02010600030101010101" charset="-122"/>
              </a:rPr>
              <a:t>定理</a:t>
            </a:r>
            <a:r>
              <a:rPr lang="en-US" altLang="zh-CN" dirty="0" smtClean="0">
                <a:ea typeface="DengXian" panose="02010600030101010101" charset="-122"/>
              </a:rPr>
              <a:t>5</a:t>
            </a:r>
            <a:r>
              <a:rPr lang="zh-CN" altLang="en-US" dirty="0" smtClean="0">
                <a:ea typeface="DengXian" panose="02010600030101010101" charset="-122"/>
              </a:rPr>
              <a:t>.1证明</a:t>
            </a:r>
            <a:endParaRPr lang="zh-CN" altLang="en-US" dirty="0" smtClean="0">
              <a:ea typeface="DengXian" panose="02010600030101010101" charset="-122"/>
            </a:endParaRPr>
          </a:p>
        </p:txBody>
      </p:sp>
      <p:sp>
        <p:nvSpPr>
          <p:cNvPr id="8197" name="Rectangle 3"/>
          <p:cNvSpPr>
            <a:spLocks noGrp="1" noChangeArrowheads="1"/>
          </p:cNvSpPr>
          <p:nvPr/>
        </p:nvSpPr>
        <p:spPr>
          <a:xfrm>
            <a:off x="1847528" y="764704"/>
            <a:ext cx="7772400" cy="54444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800" dirty="0" smtClean="0">
                <a:solidFill>
                  <a:schemeClr val="folHlink"/>
                </a:solidFill>
                <a:ea typeface="DengXian" panose="02010600030101010101" charset="-122"/>
              </a:rPr>
              <a:t>证明</a:t>
            </a:r>
            <a:r>
              <a:rPr lang="zh-CN" altLang="en-US" sz="2800" dirty="0" smtClean="0">
                <a:ea typeface="DengXian" panose="02010600030101010101" charset="-122"/>
              </a:rPr>
              <a:t>: (反证)假设</a:t>
            </a:r>
            <a:r>
              <a:rPr lang="en-US" altLang="zh-CN" sz="2800" dirty="0" smtClean="0">
                <a:ea typeface="DengXian" panose="02010600030101010101" charset="-122"/>
              </a:rPr>
              <a:t>TM R</a:t>
            </a:r>
            <a:r>
              <a:rPr lang="zh-CN" altLang="en-US" sz="2800" dirty="0" smtClean="0">
                <a:ea typeface="DengXian" panose="02010600030101010101" charset="-122"/>
              </a:rPr>
              <a:t>判定</a:t>
            </a:r>
            <a:r>
              <a:rPr lang="en-US" altLang="zh-CN" sz="2800" dirty="0" smtClean="0">
                <a:ea typeface="DengXian" panose="02010600030101010101" charset="-122"/>
              </a:rPr>
              <a:t>HALT</a:t>
            </a:r>
            <a:r>
              <a:rPr lang="en-US" altLang="zh-CN" sz="2800" baseline="-25000" dirty="0" smtClean="0">
                <a:ea typeface="DengXian" panose="02010600030101010101" charset="-122"/>
              </a:rPr>
              <a:t>TM</a:t>
            </a:r>
            <a:r>
              <a:rPr lang="zh-CN" altLang="en-US" sz="2800" dirty="0" smtClean="0">
                <a:ea typeface="DengXian" panose="02010600030101010101" charset="-122"/>
              </a:rPr>
              <a:t>, </a:t>
            </a:r>
            <a:endParaRPr lang="en-US" altLang="zh-CN" sz="2800" dirty="0" smtClean="0">
              <a:ea typeface="DengXian" panose="02010600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800" dirty="0" smtClean="0">
                <a:ea typeface="DengXian" panose="02010600030101010101" charset="-122"/>
              </a:rPr>
              <a:t>则构造</a:t>
            </a:r>
            <a:r>
              <a:rPr lang="en-US" altLang="zh-CN" sz="2800" dirty="0" smtClean="0">
                <a:ea typeface="DengXian" panose="02010600030101010101" charset="-122"/>
              </a:rPr>
              <a:t>TM S</a:t>
            </a:r>
            <a:r>
              <a:rPr lang="zh-CN" altLang="en-US" sz="2800" dirty="0" smtClean="0">
                <a:ea typeface="DengXian" panose="02010600030101010101" charset="-122"/>
              </a:rPr>
              <a:t>判定</a:t>
            </a:r>
            <a:r>
              <a:rPr lang="en-US" altLang="zh-CN" sz="2800" dirty="0" smtClean="0">
                <a:ea typeface="DengXian" panose="02010600030101010101" charset="-122"/>
              </a:rPr>
              <a:t>A</a:t>
            </a:r>
            <a:r>
              <a:rPr lang="en-US" altLang="zh-CN" sz="2800" baseline="-25000" dirty="0" smtClean="0">
                <a:ea typeface="DengXian" panose="02010600030101010101" charset="-122"/>
              </a:rPr>
              <a:t>TM</a:t>
            </a:r>
            <a:r>
              <a:rPr lang="en-US" altLang="zh-CN" sz="2800" dirty="0" smtClean="0">
                <a:ea typeface="DengXian" panose="02010600030101010101" charset="-122"/>
              </a:rPr>
              <a:t>, </a:t>
            </a:r>
            <a:endParaRPr lang="en-US" altLang="zh-CN" sz="2800" dirty="0" smtClean="0">
              <a:ea typeface="DengXian" panose="02010600030101010101" charset="-122"/>
            </a:endParaRPr>
          </a:p>
          <a:p>
            <a:pPr marL="0" indent="0" eaLnBrk="1" hangingPunct="1">
              <a:buNone/>
            </a:pPr>
            <a:r>
              <a:rPr lang="en-US" altLang="zh-CN" sz="2800" dirty="0">
                <a:ea typeface="DengXian" panose="02010600030101010101" charset="-122"/>
              </a:rPr>
              <a:t> </a:t>
            </a:r>
            <a:r>
              <a:rPr lang="en-US" altLang="zh-CN" sz="2800" dirty="0" smtClean="0">
                <a:ea typeface="DengXian" panose="02010600030101010101" charset="-122"/>
              </a:rPr>
              <a:t>   </a:t>
            </a:r>
            <a:r>
              <a:rPr lang="zh-CN" altLang="en-US" sz="2800" dirty="0" smtClean="0">
                <a:ea typeface="DengXian" panose="02010600030101010101" charset="-122"/>
              </a:rPr>
              <a:t>这是矛盾(定理5.9)!</a:t>
            </a:r>
            <a:endParaRPr lang="zh-CN" altLang="en-US" sz="2800" dirty="0" smtClean="0">
              <a:ea typeface="DengXian" panose="02010600030101010101" charset="-122"/>
              <a:sym typeface="Symbol" panose="05050102010706020507" pitchFamily="18" charset="2"/>
            </a:endParaRPr>
          </a:p>
          <a:p>
            <a:pPr marL="0" indent="0" eaLnBrk="1" hangingPunct="1">
              <a:buNone/>
            </a:pPr>
            <a:r>
              <a:rPr lang="en-US" altLang="zh-CN" sz="2800" dirty="0" smtClean="0">
                <a:ea typeface="DengXian" panose="02010600030101010101" charset="-122"/>
              </a:rPr>
              <a:t>S=“</a:t>
            </a:r>
            <a:r>
              <a:rPr lang="zh-CN" altLang="en-US" sz="2800" dirty="0" smtClean="0">
                <a:ea typeface="DengXian" panose="02010600030101010101" charset="-122"/>
              </a:rPr>
              <a:t>在输入&lt;</a:t>
            </a:r>
            <a:r>
              <a:rPr lang="en-US" altLang="zh-CN" sz="2800" dirty="0" err="1" smtClean="0">
                <a:ea typeface="DengXian" panose="02010600030101010101" charset="-122"/>
              </a:rPr>
              <a:t>M,w</a:t>
            </a:r>
            <a:r>
              <a:rPr lang="en-US" altLang="zh-CN" sz="2800" dirty="0" smtClean="0">
                <a:ea typeface="DengXian" panose="02010600030101010101" charset="-122"/>
              </a:rPr>
              <a:t>&gt;</a:t>
            </a:r>
            <a:r>
              <a:rPr lang="zh-CN" altLang="en-US" sz="2800" dirty="0" smtClean="0">
                <a:ea typeface="DengXian" panose="02010600030101010101" charset="-122"/>
              </a:rPr>
              <a:t>上,</a:t>
            </a:r>
            <a:endParaRPr lang="en-US" altLang="zh-CN" sz="2800" dirty="0" smtClean="0">
              <a:ea typeface="DengXian" panose="02010600030101010101" charset="-122"/>
            </a:endParaRPr>
          </a:p>
          <a:p>
            <a:pPr marL="0" indent="0" eaLnBrk="1" hangingPunct="1">
              <a:buNone/>
            </a:pPr>
            <a:r>
              <a:rPr lang="en-US" altLang="zh-CN" sz="2800" dirty="0">
                <a:ea typeface="DengXian" panose="02010600030101010101" charset="-122"/>
              </a:rPr>
              <a:t> </a:t>
            </a:r>
            <a:r>
              <a:rPr lang="en-US" altLang="zh-CN" sz="2800" dirty="0" smtClean="0">
                <a:ea typeface="DengXian" panose="02010600030101010101" charset="-122"/>
              </a:rPr>
              <a:t>    </a:t>
            </a:r>
            <a:r>
              <a:rPr lang="zh-CN" altLang="en-US" sz="2800" dirty="0" smtClean="0">
                <a:ea typeface="DengXian" panose="02010600030101010101" charset="-122"/>
              </a:rPr>
              <a:t>其中</a:t>
            </a:r>
            <a:r>
              <a:rPr lang="en-US" altLang="zh-CN" sz="2800" dirty="0" smtClean="0">
                <a:ea typeface="DengXian" panose="02010600030101010101" charset="-122"/>
              </a:rPr>
              <a:t>M</a:t>
            </a:r>
            <a:r>
              <a:rPr lang="zh-CN" altLang="en-US" sz="2800" dirty="0" smtClean="0">
                <a:ea typeface="DengXian" panose="02010600030101010101" charset="-122"/>
              </a:rPr>
              <a:t>是</a:t>
            </a:r>
            <a:r>
              <a:rPr lang="en-US" altLang="zh-CN" sz="2800" dirty="0" err="1" smtClean="0">
                <a:ea typeface="DengXian" panose="02010600030101010101" charset="-122"/>
              </a:rPr>
              <a:t>TM,w</a:t>
            </a:r>
            <a:r>
              <a:rPr lang="zh-CN" altLang="en-US" sz="2800" dirty="0" smtClean="0">
                <a:ea typeface="DengXian" panose="02010600030101010101" charset="-122"/>
              </a:rPr>
              <a:t>是串:</a:t>
            </a:r>
            <a:endParaRPr lang="zh-CN" altLang="en-US" sz="2800" dirty="0" smtClean="0">
              <a:ea typeface="DengXian" panose="02010600030101010101" charset="-122"/>
            </a:endParaRPr>
          </a:p>
          <a:p>
            <a:pPr marL="57150" indent="0" eaLnBrk="1" hangingPunct="1">
              <a:buNone/>
            </a:pPr>
            <a:r>
              <a:rPr lang="zh-CN" altLang="en-US" sz="2800" dirty="0" smtClean="0">
                <a:ea typeface="DengXian" panose="02010600030101010101" charset="-122"/>
              </a:rPr>
              <a:t>1) 在输入</a:t>
            </a:r>
            <a:r>
              <a:rPr lang="en-US" altLang="zh-CN" sz="2800" dirty="0" smtClean="0">
                <a:ea typeface="DengXian" panose="02010600030101010101" charset="-122"/>
                <a:sym typeface="Symbol" panose="05050102010706020507" pitchFamily="18" charset="2"/>
              </a:rPr>
              <a:t>&lt;</a:t>
            </a:r>
            <a:r>
              <a:rPr lang="en-US" altLang="zh-CN" sz="2800" dirty="0" err="1" smtClean="0">
                <a:ea typeface="DengXian" panose="02010600030101010101" charset="-122"/>
                <a:sym typeface="Symbol" panose="05050102010706020507" pitchFamily="18" charset="2"/>
              </a:rPr>
              <a:t>M,w</a:t>
            </a:r>
            <a:r>
              <a:rPr lang="en-US" altLang="zh-CN" sz="2800" dirty="0" smtClean="0">
                <a:ea typeface="DengXian" panose="02010600030101010101" charset="-122"/>
                <a:sym typeface="Symbol" panose="05050102010706020507" pitchFamily="18" charset="2"/>
              </a:rPr>
              <a:t>&gt;</a:t>
            </a:r>
            <a:r>
              <a:rPr lang="zh-CN" altLang="en-US" sz="2800" dirty="0" smtClean="0">
                <a:ea typeface="DengXian" panose="02010600030101010101" charset="-122"/>
                <a:sym typeface="Symbol" panose="05050102010706020507" pitchFamily="18" charset="2"/>
              </a:rPr>
              <a:t>上运行</a:t>
            </a:r>
            <a:r>
              <a:rPr lang="en-US" altLang="zh-CN" sz="2800" dirty="0" smtClean="0">
                <a:ea typeface="DengXian" panose="02010600030101010101" charset="-122"/>
                <a:sym typeface="Symbol" panose="05050102010706020507" pitchFamily="18" charset="2"/>
              </a:rPr>
              <a:t>TM R.</a:t>
            </a:r>
            <a:endParaRPr lang="zh-CN" altLang="en-US" sz="2800" dirty="0" smtClean="0">
              <a:ea typeface="DengXian" panose="02010600030101010101" charset="-122"/>
            </a:endParaRPr>
          </a:p>
          <a:p>
            <a:pPr marL="57150" indent="0" eaLnBrk="1" hangingPunct="1">
              <a:buNone/>
            </a:pPr>
            <a:r>
              <a:rPr lang="zh-CN" altLang="en-US" sz="2800" dirty="0" smtClean="0">
                <a:ea typeface="DengXian" panose="02010600030101010101" charset="-122"/>
              </a:rPr>
              <a:t>2) 如果</a:t>
            </a:r>
            <a:r>
              <a:rPr lang="en-US" altLang="zh-CN" sz="2800" dirty="0" smtClean="0">
                <a:ea typeface="DengXian" panose="02010600030101010101" charset="-122"/>
              </a:rPr>
              <a:t>R</a:t>
            </a:r>
            <a:r>
              <a:rPr lang="zh-CN" altLang="en-US" sz="2800" dirty="0" smtClean="0">
                <a:ea typeface="DengXian" panose="02010600030101010101" charset="-122"/>
              </a:rPr>
              <a:t>拒绝,则拒绝.</a:t>
            </a:r>
            <a:endParaRPr lang="zh-CN" altLang="en-US" sz="2800" dirty="0" smtClean="0">
              <a:ea typeface="DengXian" panose="02010600030101010101" charset="-122"/>
            </a:endParaRPr>
          </a:p>
          <a:p>
            <a:pPr marL="57150" indent="0" eaLnBrk="1" hangingPunct="1">
              <a:buNone/>
            </a:pPr>
            <a:r>
              <a:rPr lang="zh-CN" altLang="en-US" sz="2800" dirty="0" smtClean="0">
                <a:ea typeface="DengXian" panose="02010600030101010101" charset="-122"/>
              </a:rPr>
              <a:t>3) 如果</a:t>
            </a:r>
            <a:r>
              <a:rPr lang="en-US" altLang="zh-CN" sz="2800" dirty="0" smtClean="0">
                <a:ea typeface="DengXian" panose="02010600030101010101" charset="-122"/>
              </a:rPr>
              <a:t>R</a:t>
            </a:r>
            <a:r>
              <a:rPr lang="zh-CN" altLang="en-US" sz="2800" dirty="0" smtClean="0">
                <a:ea typeface="DengXian" panose="02010600030101010101" charset="-122"/>
              </a:rPr>
              <a:t>接受,则在</a:t>
            </a:r>
            <a:r>
              <a:rPr lang="en-US" altLang="zh-CN" sz="2800" dirty="0" smtClean="0">
                <a:ea typeface="DengXian" panose="02010600030101010101" charset="-122"/>
              </a:rPr>
              <a:t>w</a:t>
            </a:r>
            <a:r>
              <a:rPr lang="zh-CN" altLang="en-US" sz="2800" dirty="0" smtClean="0">
                <a:ea typeface="DengXian" panose="02010600030101010101" charset="-122"/>
              </a:rPr>
              <a:t>上模拟</a:t>
            </a:r>
            <a:r>
              <a:rPr lang="en-US" altLang="zh-CN" sz="2800" dirty="0" smtClean="0">
                <a:ea typeface="DengXian" panose="02010600030101010101" charset="-122"/>
              </a:rPr>
              <a:t>M,</a:t>
            </a:r>
            <a:endParaRPr lang="en-US" altLang="zh-CN" sz="2800" dirty="0" smtClean="0">
              <a:ea typeface="DengXian" panose="02010600030101010101" charset="-122"/>
            </a:endParaRPr>
          </a:p>
          <a:p>
            <a:pPr marL="57150" indent="0" eaLnBrk="1" hangingPunct="1">
              <a:buNone/>
            </a:pPr>
            <a:r>
              <a:rPr lang="en-US" altLang="zh-CN" sz="2800" dirty="0">
                <a:ea typeface="DengXian" panose="02010600030101010101" charset="-122"/>
              </a:rPr>
              <a:t> </a:t>
            </a:r>
            <a:r>
              <a:rPr lang="en-US" altLang="zh-CN" sz="2800" dirty="0" smtClean="0">
                <a:ea typeface="DengXian" panose="02010600030101010101" charset="-122"/>
              </a:rPr>
              <a:t>   </a:t>
            </a:r>
            <a:r>
              <a:rPr lang="zh-CN" altLang="en-US" sz="2800" dirty="0" smtClean="0">
                <a:ea typeface="DengXian" panose="02010600030101010101" charset="-122"/>
              </a:rPr>
              <a:t>直到</a:t>
            </a:r>
            <a:r>
              <a:rPr lang="en-US" altLang="zh-CN" sz="2800" dirty="0" smtClean="0">
                <a:ea typeface="DengXian" panose="02010600030101010101" charset="-122"/>
              </a:rPr>
              <a:t>M</a:t>
            </a:r>
            <a:r>
              <a:rPr lang="zh-CN" altLang="en-US" sz="2800" dirty="0" smtClean="0">
                <a:ea typeface="DengXian" panose="02010600030101010101" charset="-122"/>
              </a:rPr>
              <a:t>停机.</a:t>
            </a:r>
            <a:endParaRPr lang="zh-CN" altLang="en-US" sz="2800" dirty="0" smtClean="0">
              <a:ea typeface="DengXian" panose="02010600030101010101" charset="-122"/>
            </a:endParaRPr>
          </a:p>
          <a:p>
            <a:pPr marL="57150" indent="0" eaLnBrk="1" hangingPunct="1">
              <a:buNone/>
            </a:pPr>
            <a:r>
              <a:rPr lang="en-US" altLang="zh-CN" sz="2800" dirty="0" smtClean="0">
                <a:ea typeface="DengXian" panose="02010600030101010101" charset="-122"/>
              </a:rPr>
              <a:t>4) </a:t>
            </a:r>
            <a:r>
              <a:rPr lang="zh-CN" altLang="en-US" sz="2800" dirty="0" smtClean="0">
                <a:ea typeface="DengXian" panose="02010600030101010101" charset="-122"/>
              </a:rPr>
              <a:t>若</a:t>
            </a:r>
            <a:r>
              <a:rPr lang="en-US" altLang="zh-CN" sz="2800" dirty="0" smtClean="0">
                <a:ea typeface="DengXian" panose="02010600030101010101" charset="-122"/>
              </a:rPr>
              <a:t>M</a:t>
            </a:r>
            <a:r>
              <a:rPr lang="zh-CN" altLang="en-US" sz="2800" dirty="0" smtClean="0">
                <a:ea typeface="DengXian" panose="02010600030101010101" charset="-122"/>
              </a:rPr>
              <a:t>已接受,则接受; </a:t>
            </a:r>
            <a:endParaRPr lang="en-US" altLang="zh-CN" sz="2800" dirty="0" smtClean="0">
              <a:ea typeface="DengXian" panose="02010600030101010101" charset="-122"/>
            </a:endParaRPr>
          </a:p>
          <a:p>
            <a:pPr marL="57150" indent="0" eaLnBrk="1" hangingPunct="1">
              <a:buNone/>
            </a:pPr>
            <a:r>
              <a:rPr lang="en-US" altLang="zh-CN" sz="2800" dirty="0">
                <a:ea typeface="DengXian" panose="02010600030101010101" charset="-122"/>
              </a:rPr>
              <a:t> </a:t>
            </a:r>
            <a:r>
              <a:rPr lang="en-US" altLang="zh-CN" sz="2800" dirty="0" smtClean="0">
                <a:ea typeface="DengXian" panose="02010600030101010101" charset="-122"/>
              </a:rPr>
              <a:t>   </a:t>
            </a:r>
            <a:r>
              <a:rPr lang="zh-CN" altLang="en-US" sz="2800" dirty="0" smtClean="0">
                <a:ea typeface="DengXian" panose="02010600030101010101" charset="-122"/>
              </a:rPr>
              <a:t>若</a:t>
            </a:r>
            <a:r>
              <a:rPr lang="en-US" altLang="zh-CN" sz="2800" dirty="0" smtClean="0">
                <a:ea typeface="DengXian" panose="02010600030101010101" charset="-122"/>
              </a:rPr>
              <a:t>M</a:t>
            </a:r>
            <a:r>
              <a:rPr lang="zh-CN" altLang="en-US" sz="2800" dirty="0" smtClean="0">
                <a:ea typeface="DengXian" panose="02010600030101010101" charset="-122"/>
              </a:rPr>
              <a:t>已拒绝,则拒绝.”     </a:t>
            </a:r>
            <a:r>
              <a:rPr lang="zh-CN" altLang="en-US" sz="2800" b="1" dirty="0" smtClean="0">
                <a:ea typeface="DengXian" panose="02010600030101010101" charset="-122"/>
              </a:rPr>
              <a:t> #</a:t>
            </a:r>
            <a:endParaRPr lang="zh-CN" altLang="en-US" sz="2800" b="1" dirty="0" smtClean="0">
              <a:ea typeface="DengXian" panose="0201060003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20" name="Rectangle 2"/>
          <p:cNvSpPr>
            <a:spLocks noGrp="1" noChangeArrowheads="1"/>
          </p:cNvSpPr>
          <p:nvPr/>
        </p:nvSpPr>
        <p:spPr>
          <a:xfrm>
            <a:off x="452755" y="0"/>
            <a:ext cx="103632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dirty="0" smtClean="0">
                <a:ea typeface="DengXian" panose="02010600030101010101" charset="-122"/>
              </a:rPr>
              <a:t>定理</a:t>
            </a:r>
            <a:r>
              <a:rPr lang="en-US" altLang="zh-CN" dirty="0" smtClean="0">
                <a:ea typeface="DengXian" panose="02010600030101010101" charset="-122"/>
              </a:rPr>
              <a:t>5</a:t>
            </a:r>
            <a:r>
              <a:rPr lang="zh-CN" altLang="en-US" dirty="0" smtClean="0">
                <a:ea typeface="DengXian" panose="02010600030101010101" charset="-122"/>
              </a:rPr>
              <a:t>.1证明的图示</a:t>
            </a:r>
            <a:endParaRPr lang="zh-CN" altLang="en-US" dirty="0" smtClean="0">
              <a:ea typeface="DengXian" panose="02010600030101010101" charset="-122"/>
            </a:endParaRPr>
          </a:p>
        </p:txBody>
      </p:sp>
      <p:sp>
        <p:nvSpPr>
          <p:cNvPr id="9221" name="Rectangle 3"/>
          <p:cNvSpPr>
            <a:spLocks noGrp="1" noChangeArrowheads="1"/>
          </p:cNvSpPr>
          <p:nvPr/>
        </p:nvSpPr>
        <p:spPr>
          <a:xfrm>
            <a:off x="595819" y="1412777"/>
            <a:ext cx="7543800" cy="2011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800" dirty="0" smtClean="0">
                <a:solidFill>
                  <a:schemeClr val="folHlink"/>
                </a:solidFill>
                <a:ea typeface="DengXian" panose="02010600030101010101" charset="-122"/>
              </a:rPr>
              <a:t>证明</a:t>
            </a:r>
            <a:r>
              <a:rPr lang="zh-CN" altLang="en-US" sz="2800" dirty="0" smtClean="0">
                <a:ea typeface="DengXian" panose="02010600030101010101" charset="-122"/>
              </a:rPr>
              <a:t>: (反证)假设</a:t>
            </a:r>
            <a:r>
              <a:rPr lang="en-US" altLang="zh-CN" sz="2800" dirty="0" smtClean="0">
                <a:ea typeface="DengXian" panose="02010600030101010101" charset="-122"/>
              </a:rPr>
              <a:t>TM R</a:t>
            </a:r>
            <a:r>
              <a:rPr lang="zh-CN" altLang="en-US" sz="2800" dirty="0" smtClean="0">
                <a:ea typeface="DengXian" panose="02010600030101010101" charset="-122"/>
              </a:rPr>
              <a:t>判定</a:t>
            </a:r>
            <a:r>
              <a:rPr lang="en-US" altLang="zh-CN" sz="2800" dirty="0" smtClean="0">
                <a:ea typeface="DengXian" panose="02010600030101010101" charset="-122"/>
              </a:rPr>
              <a:t>HALT</a:t>
            </a:r>
            <a:r>
              <a:rPr lang="en-US" altLang="zh-CN" sz="2800" baseline="-25000" dirty="0" smtClean="0">
                <a:ea typeface="DengXian" panose="02010600030101010101" charset="-122"/>
              </a:rPr>
              <a:t>TM</a:t>
            </a:r>
            <a:r>
              <a:rPr lang="zh-CN" altLang="en-US" sz="2800" dirty="0" smtClean="0">
                <a:ea typeface="DengXian" panose="02010600030101010101" charset="-122"/>
              </a:rPr>
              <a:t>, </a:t>
            </a:r>
            <a:endParaRPr lang="en-US" altLang="zh-CN" sz="2800" dirty="0" smtClean="0">
              <a:ea typeface="DengXian" panose="02010600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800" dirty="0" smtClean="0">
                <a:ea typeface="DengXian" panose="02010600030101010101" charset="-122"/>
              </a:rPr>
              <a:t>则构造</a:t>
            </a:r>
            <a:r>
              <a:rPr lang="en-US" altLang="zh-CN" sz="2800" dirty="0" smtClean="0">
                <a:ea typeface="DengXian" panose="02010600030101010101" charset="-122"/>
              </a:rPr>
              <a:t>TM S</a:t>
            </a:r>
            <a:r>
              <a:rPr lang="zh-CN" altLang="en-US" sz="2800" dirty="0" smtClean="0">
                <a:ea typeface="DengXian" panose="02010600030101010101" charset="-122"/>
              </a:rPr>
              <a:t>判定</a:t>
            </a:r>
            <a:r>
              <a:rPr lang="en-US" altLang="zh-CN" sz="2800" dirty="0" smtClean="0">
                <a:ea typeface="DengXian" panose="02010600030101010101" charset="-122"/>
              </a:rPr>
              <a:t>A</a:t>
            </a:r>
            <a:r>
              <a:rPr lang="en-US" altLang="zh-CN" sz="2800" baseline="-25000" dirty="0" smtClean="0">
                <a:ea typeface="DengXian" panose="02010600030101010101" charset="-122"/>
              </a:rPr>
              <a:t>TM</a:t>
            </a:r>
            <a:r>
              <a:rPr lang="en-US" altLang="zh-CN" sz="2800" dirty="0" smtClean="0">
                <a:ea typeface="DengXian" panose="02010600030101010101" charset="-122"/>
              </a:rPr>
              <a:t>, </a:t>
            </a:r>
            <a:endParaRPr lang="en-US" altLang="zh-CN" sz="2800" dirty="0" smtClean="0">
              <a:ea typeface="DengXian" panose="02010600030101010101" charset="-122"/>
            </a:endParaRPr>
          </a:p>
          <a:p>
            <a:pPr marL="0" indent="0" eaLnBrk="1" hangingPunct="1">
              <a:buNone/>
            </a:pPr>
            <a:r>
              <a:rPr lang="en-US" altLang="zh-CN" sz="2800" dirty="0">
                <a:ea typeface="DengXian" panose="02010600030101010101" charset="-122"/>
              </a:rPr>
              <a:t> </a:t>
            </a:r>
            <a:r>
              <a:rPr lang="en-US" altLang="zh-CN" sz="2800" dirty="0" smtClean="0">
                <a:ea typeface="DengXian" panose="02010600030101010101" charset="-122"/>
              </a:rPr>
              <a:t>   </a:t>
            </a:r>
            <a:r>
              <a:rPr lang="zh-CN" altLang="en-US" sz="2800" dirty="0" smtClean="0">
                <a:ea typeface="DengXian" panose="02010600030101010101" charset="-122"/>
              </a:rPr>
              <a:t>这是矛盾(定理5.9)!</a:t>
            </a:r>
            <a:endParaRPr lang="zh-CN" altLang="en-US" sz="2800" dirty="0" smtClean="0">
              <a:ea typeface="DengXian" panose="02010600030101010101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53480" y="3201888"/>
            <a:ext cx="6730752" cy="2819400"/>
            <a:chOff x="1143000" y="3505200"/>
            <a:chExt cx="7162800" cy="2819400"/>
          </a:xfrm>
        </p:grpSpPr>
        <p:sp>
          <p:nvSpPr>
            <p:cNvPr id="9222" name="Rectangle 4"/>
            <p:cNvSpPr>
              <a:spLocks noChangeArrowheads="1"/>
            </p:cNvSpPr>
            <p:nvPr/>
          </p:nvSpPr>
          <p:spPr bwMode="auto">
            <a:xfrm>
              <a:off x="2286000" y="3962400"/>
              <a:ext cx="49530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DengXian" panose="02010600030101010101" charset="-122"/>
              </a:endParaRPr>
            </a:p>
          </p:txBody>
        </p:sp>
        <p:sp>
          <p:nvSpPr>
            <p:cNvPr id="9223" name="Line 5"/>
            <p:cNvSpPr>
              <a:spLocks noChangeShapeType="1"/>
            </p:cNvSpPr>
            <p:nvPr/>
          </p:nvSpPr>
          <p:spPr bwMode="auto">
            <a:xfrm>
              <a:off x="1447800" y="51054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4" name="Text Box 6"/>
            <p:cNvSpPr txBox="1">
              <a:spLocks noChangeArrowheads="1"/>
            </p:cNvSpPr>
            <p:nvPr/>
          </p:nvSpPr>
          <p:spPr bwMode="auto">
            <a:xfrm>
              <a:off x="1143000" y="4648200"/>
              <a:ext cx="1109014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Arial Narrow" panose="020B0606020202030204" pitchFamily="34" charset="0"/>
                  <a:ea typeface="DengXian" panose="02010600030101010101" charset="-122"/>
                </a:rPr>
                <a:t>&lt;</a:t>
              </a:r>
              <a:r>
                <a:rPr lang="en-US" altLang="zh-CN" sz="2400" b="1" dirty="0" err="1">
                  <a:latin typeface="Arial Narrow" panose="020B0606020202030204" pitchFamily="34" charset="0"/>
                  <a:ea typeface="DengXian" panose="02010600030101010101" charset="-122"/>
                </a:rPr>
                <a:t>M,w</a:t>
              </a:r>
              <a:r>
                <a:rPr lang="en-US" altLang="zh-CN" sz="2400" b="1" dirty="0">
                  <a:latin typeface="Arial Narrow" panose="020B0606020202030204" pitchFamily="34" charset="0"/>
                  <a:ea typeface="DengXian" panose="02010600030101010101" charset="-122"/>
                </a:rPr>
                <a:t>&gt;</a:t>
              </a:r>
              <a:endParaRPr lang="en-US" altLang="zh-CN" sz="2400" b="1" dirty="0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9225" name="Text Box 7"/>
            <p:cNvSpPr txBox="1">
              <a:spLocks noChangeArrowheads="1"/>
            </p:cNvSpPr>
            <p:nvPr/>
          </p:nvSpPr>
          <p:spPr bwMode="auto">
            <a:xfrm>
              <a:off x="2514600" y="3505200"/>
              <a:ext cx="4572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anose="020B0606020202030204" pitchFamily="34" charset="0"/>
                  <a:ea typeface="DengXian" panose="02010600030101010101" charset="-122"/>
                </a:rPr>
                <a:t>S</a:t>
              </a:r>
              <a:endParaRPr lang="en-US" altLang="zh-CN" sz="2400" b="1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9226" name="Line 8"/>
            <p:cNvSpPr>
              <a:spLocks noChangeShapeType="1"/>
            </p:cNvSpPr>
            <p:nvPr/>
          </p:nvSpPr>
          <p:spPr bwMode="auto">
            <a:xfrm>
              <a:off x="2362200" y="51054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7" name="Text Box 9"/>
            <p:cNvSpPr txBox="1">
              <a:spLocks noChangeArrowheads="1"/>
            </p:cNvSpPr>
            <p:nvPr/>
          </p:nvSpPr>
          <p:spPr bwMode="auto">
            <a:xfrm>
              <a:off x="2286000" y="4648200"/>
              <a:ext cx="1038837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Arial Narrow" panose="020B0606020202030204" pitchFamily="34" charset="0"/>
                  <a:ea typeface="DengXian" panose="02010600030101010101" charset="-122"/>
                </a:rPr>
                <a:t>&lt;</a:t>
              </a:r>
              <a:r>
                <a:rPr lang="en-US" altLang="zh-CN" sz="2400" b="1" dirty="0" err="1">
                  <a:latin typeface="Arial Narrow" panose="020B0606020202030204" pitchFamily="34" charset="0"/>
                  <a:ea typeface="DengXian" panose="02010600030101010101" charset="-122"/>
                </a:rPr>
                <a:t>M,w</a:t>
              </a:r>
              <a:r>
                <a:rPr lang="en-US" altLang="zh-CN" sz="2400" b="1" dirty="0">
                  <a:latin typeface="Arial Narrow" panose="020B0606020202030204" pitchFamily="34" charset="0"/>
                  <a:ea typeface="DengXian" panose="02010600030101010101" charset="-122"/>
                </a:rPr>
                <a:t>&gt;</a:t>
              </a:r>
              <a:endParaRPr lang="en-US" altLang="zh-CN" sz="2400" b="1" dirty="0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9228" name="Rectangle 10"/>
            <p:cNvSpPr>
              <a:spLocks noChangeArrowheads="1"/>
            </p:cNvSpPr>
            <p:nvPr/>
          </p:nvSpPr>
          <p:spPr bwMode="auto">
            <a:xfrm>
              <a:off x="3200400" y="4419600"/>
              <a:ext cx="99060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DengXian" panose="02010600030101010101" charset="-122"/>
              </a:endParaRPr>
            </a:p>
          </p:txBody>
        </p:sp>
        <p:sp>
          <p:nvSpPr>
            <p:cNvPr id="9229" name="Text Box 11"/>
            <p:cNvSpPr txBox="1">
              <a:spLocks noChangeArrowheads="1"/>
            </p:cNvSpPr>
            <p:nvPr/>
          </p:nvSpPr>
          <p:spPr bwMode="auto">
            <a:xfrm>
              <a:off x="3505200" y="4800600"/>
              <a:ext cx="4572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anose="020B0606020202030204" pitchFamily="34" charset="0"/>
                  <a:ea typeface="DengXian" panose="02010600030101010101" charset="-122"/>
                </a:rPr>
                <a:t>R</a:t>
              </a:r>
              <a:endParaRPr lang="en-US" altLang="zh-CN" sz="2400" b="1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9230" name="Line 12"/>
            <p:cNvSpPr>
              <a:spLocks noChangeShapeType="1"/>
            </p:cNvSpPr>
            <p:nvPr/>
          </p:nvSpPr>
          <p:spPr bwMode="auto">
            <a:xfrm>
              <a:off x="4191000" y="4724400"/>
              <a:ext cx="304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1" name="Text Box 13"/>
            <p:cNvSpPr txBox="1">
              <a:spLocks noChangeArrowheads="1"/>
            </p:cNvSpPr>
            <p:nvPr/>
          </p:nvSpPr>
          <p:spPr bwMode="auto">
            <a:xfrm>
              <a:off x="4953000" y="4267200"/>
              <a:ext cx="9144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anose="020B0606020202030204" pitchFamily="34" charset="0"/>
                  <a:ea typeface="DengXian" panose="02010600030101010101" charset="-122"/>
                </a:rPr>
                <a:t>拒绝</a:t>
              </a:r>
              <a:endParaRPr lang="zh-CN" altLang="en-US" sz="2400" b="1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9232" name="Line 14"/>
            <p:cNvSpPr>
              <a:spLocks noChangeShapeType="1"/>
            </p:cNvSpPr>
            <p:nvPr/>
          </p:nvSpPr>
          <p:spPr bwMode="auto">
            <a:xfrm>
              <a:off x="7315200" y="47244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3" name="Text Box 16"/>
            <p:cNvSpPr txBox="1">
              <a:spLocks noChangeArrowheads="1"/>
            </p:cNvSpPr>
            <p:nvPr/>
          </p:nvSpPr>
          <p:spPr bwMode="auto">
            <a:xfrm>
              <a:off x="7315200" y="4267200"/>
              <a:ext cx="9906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anose="020B0606020202030204" pitchFamily="34" charset="0"/>
                  <a:ea typeface="DengXian" panose="02010600030101010101" charset="-122"/>
                </a:rPr>
                <a:t>拒绝</a:t>
              </a:r>
              <a:endParaRPr lang="zh-CN" altLang="en-US" sz="2400" b="1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9234" name="Line 17"/>
            <p:cNvSpPr>
              <a:spLocks noChangeShapeType="1"/>
            </p:cNvSpPr>
            <p:nvPr/>
          </p:nvSpPr>
          <p:spPr bwMode="auto">
            <a:xfrm>
              <a:off x="4191000" y="5410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5" name="Text Box 18"/>
            <p:cNvSpPr txBox="1">
              <a:spLocks noChangeArrowheads="1"/>
            </p:cNvSpPr>
            <p:nvPr/>
          </p:nvSpPr>
          <p:spPr bwMode="auto">
            <a:xfrm>
              <a:off x="4191000" y="4953000"/>
              <a:ext cx="9144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anose="020B0606020202030204" pitchFamily="34" charset="0"/>
                  <a:ea typeface="DengXian" panose="02010600030101010101" charset="-122"/>
                </a:rPr>
                <a:t>接受</a:t>
              </a:r>
              <a:endParaRPr lang="zh-CN" altLang="en-US" sz="2400" b="1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9236" name="Line 19"/>
            <p:cNvSpPr>
              <a:spLocks noChangeShapeType="1"/>
            </p:cNvSpPr>
            <p:nvPr/>
          </p:nvSpPr>
          <p:spPr bwMode="auto">
            <a:xfrm>
              <a:off x="5105400" y="54102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7" name="Text Box 20"/>
            <p:cNvSpPr txBox="1">
              <a:spLocks noChangeArrowheads="1"/>
            </p:cNvSpPr>
            <p:nvPr/>
          </p:nvSpPr>
          <p:spPr bwMode="auto">
            <a:xfrm>
              <a:off x="5181600" y="4953000"/>
              <a:ext cx="4572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anose="020B0606020202030204" pitchFamily="34" charset="0"/>
                  <a:ea typeface="DengXian" panose="02010600030101010101" charset="-122"/>
                </a:rPr>
                <a:t>w</a:t>
              </a:r>
              <a:endParaRPr lang="en-US" altLang="zh-CN" sz="2400" b="1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9238" name="Rectangle 21"/>
            <p:cNvSpPr>
              <a:spLocks noChangeArrowheads="1"/>
            </p:cNvSpPr>
            <p:nvPr/>
          </p:nvSpPr>
          <p:spPr bwMode="auto">
            <a:xfrm>
              <a:off x="5715000" y="5029200"/>
              <a:ext cx="6858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DengXian" panose="02010600030101010101" charset="-122"/>
              </a:endParaRPr>
            </a:p>
          </p:txBody>
        </p:sp>
        <p:sp>
          <p:nvSpPr>
            <p:cNvPr id="9239" name="Text Box 22"/>
            <p:cNvSpPr txBox="1">
              <a:spLocks noChangeArrowheads="1"/>
            </p:cNvSpPr>
            <p:nvPr/>
          </p:nvSpPr>
          <p:spPr bwMode="auto">
            <a:xfrm>
              <a:off x="5867400" y="5181600"/>
              <a:ext cx="4572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anose="020B0606020202030204" pitchFamily="34" charset="0"/>
                  <a:ea typeface="DengXian" panose="02010600030101010101" charset="-122"/>
                </a:rPr>
                <a:t>M</a:t>
              </a:r>
              <a:endParaRPr lang="en-US" altLang="zh-CN" sz="2400" b="1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9240" name="Line 23"/>
            <p:cNvSpPr>
              <a:spLocks noChangeShapeType="1"/>
            </p:cNvSpPr>
            <p:nvPr/>
          </p:nvSpPr>
          <p:spPr bwMode="auto">
            <a:xfrm flipV="1">
              <a:off x="6400800" y="4800600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1" name="Text Box 24"/>
            <p:cNvSpPr txBox="1">
              <a:spLocks noChangeArrowheads="1"/>
            </p:cNvSpPr>
            <p:nvPr/>
          </p:nvSpPr>
          <p:spPr bwMode="auto">
            <a:xfrm>
              <a:off x="6400800" y="4800600"/>
              <a:ext cx="9144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anose="020B0606020202030204" pitchFamily="34" charset="0"/>
                  <a:ea typeface="DengXian" panose="02010600030101010101" charset="-122"/>
                </a:rPr>
                <a:t>拒绝</a:t>
              </a:r>
              <a:endParaRPr lang="zh-CN" altLang="en-US" sz="2400" b="1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9242" name="Line 27"/>
            <p:cNvSpPr>
              <a:spLocks noChangeShapeType="1"/>
            </p:cNvSpPr>
            <p:nvPr/>
          </p:nvSpPr>
          <p:spPr bwMode="auto">
            <a:xfrm>
              <a:off x="6400800" y="54864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3" name="Text Box 28"/>
            <p:cNvSpPr txBox="1">
              <a:spLocks noChangeArrowheads="1"/>
            </p:cNvSpPr>
            <p:nvPr/>
          </p:nvSpPr>
          <p:spPr bwMode="auto">
            <a:xfrm>
              <a:off x="6400800" y="5410200"/>
              <a:ext cx="9144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anose="020B0606020202030204" pitchFamily="34" charset="0"/>
                  <a:ea typeface="DengXian" panose="02010600030101010101" charset="-122"/>
                </a:rPr>
                <a:t>接受</a:t>
              </a:r>
              <a:endParaRPr lang="zh-CN" altLang="en-US" sz="2400" b="1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  <p:sp>
          <p:nvSpPr>
            <p:cNvPr id="9244" name="Line 29"/>
            <p:cNvSpPr>
              <a:spLocks noChangeShapeType="1"/>
            </p:cNvSpPr>
            <p:nvPr/>
          </p:nvSpPr>
          <p:spPr bwMode="auto">
            <a:xfrm>
              <a:off x="7315200" y="54864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5" name="Text Box 30"/>
            <p:cNvSpPr txBox="1">
              <a:spLocks noChangeArrowheads="1"/>
            </p:cNvSpPr>
            <p:nvPr/>
          </p:nvSpPr>
          <p:spPr bwMode="auto">
            <a:xfrm>
              <a:off x="7315200" y="5410200"/>
              <a:ext cx="9144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 Narrow" panose="020B0606020202030204" pitchFamily="34" charset="0"/>
                  <a:ea typeface="DengXian" panose="02010600030101010101" charset="-122"/>
                </a:rPr>
                <a:t>接受</a:t>
              </a:r>
              <a:endParaRPr lang="zh-CN" altLang="en-US" sz="2400" b="1">
                <a:latin typeface="Arial Narrow" panose="020B0606020202030204" pitchFamily="34" charset="0"/>
                <a:ea typeface="DengXian" panose="02010600030101010101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4" name="Rectangle 2"/>
          <p:cNvSpPr>
            <a:spLocks noGrp="1" noChangeArrowheads="1"/>
          </p:cNvSpPr>
          <p:nvPr/>
        </p:nvSpPr>
        <p:spPr>
          <a:xfrm>
            <a:off x="581660" y="833120"/>
            <a:ext cx="103632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dirty="0" smtClean="0">
                <a:ea typeface="DengXian" panose="02010600030101010101" charset="-122"/>
              </a:rPr>
              <a:t>图灵机的空性问题</a:t>
            </a:r>
            <a:r>
              <a:rPr lang="zh-CN" altLang="en-US" smtClean="0">
                <a:ea typeface="DengXian" panose="02010600030101010101" charset="-122"/>
                <a:sym typeface="+mn-ea"/>
              </a:rPr>
              <a:t>（定理</a:t>
            </a:r>
            <a:r>
              <a:rPr lang="en-US" altLang="zh-CN" smtClean="0">
                <a:ea typeface="DengXian" panose="02010600030101010101" charset="-122"/>
                <a:sym typeface="+mn-ea"/>
              </a:rPr>
              <a:t>5.2</a:t>
            </a:r>
            <a:r>
              <a:rPr lang="zh-CN" altLang="en-US" smtClean="0">
                <a:ea typeface="DengXian" panose="02010600030101010101" charset="-122"/>
                <a:sym typeface="+mn-ea"/>
              </a:rPr>
              <a:t>，</a:t>
            </a:r>
            <a:r>
              <a:rPr lang="en-US" altLang="zh-CN" dirty="0" smtClean="0">
                <a:ea typeface="DengXian" panose="02010600030101010101" charset="-122"/>
                <a:sym typeface="+mn-ea"/>
              </a:rPr>
              <a:t>P137</a:t>
            </a:r>
            <a:r>
              <a:rPr lang="zh-CN" altLang="en-US" smtClean="0">
                <a:ea typeface="DengXian" panose="02010600030101010101" charset="-122"/>
                <a:sym typeface="+mn-ea"/>
              </a:rPr>
              <a:t>）</a:t>
            </a:r>
            <a:endParaRPr lang="zh-CN" altLang="en-US" smtClean="0">
              <a:ea typeface="DengXian" panose="02010600030101010101" charset="-122"/>
            </a:endParaRPr>
          </a:p>
          <a:p>
            <a:pPr eaLnBrk="1" hangingPunct="1"/>
            <a:endParaRPr lang="zh-CN" altLang="en-US" dirty="0" smtClean="0">
              <a:ea typeface="DengXian" panose="02010600030101010101" charset="-122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/>
        </p:nvSpPr>
        <p:spPr>
          <a:xfrm>
            <a:off x="985962" y="1901825"/>
            <a:ext cx="7772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None/>
            </a:pPr>
            <a:r>
              <a:rPr lang="zh-CN" altLang="en-US" dirty="0" smtClean="0">
                <a:ea typeface="DengXian" panose="02010600030101010101" charset="-122"/>
              </a:rPr>
              <a:t>图灵机的空性问题</a:t>
            </a:r>
            <a:endParaRPr lang="zh-CN" altLang="en-US" dirty="0" smtClean="0">
              <a:ea typeface="DengXian" panose="02010600030101010101" charset="-122"/>
            </a:endParaRPr>
          </a:p>
          <a:p>
            <a:pPr lvl="1" eaLnBrk="1" hangingPunct="1">
              <a:buNone/>
            </a:pPr>
            <a:r>
              <a:rPr lang="zh-CN" altLang="en-US" dirty="0" smtClean="0">
                <a:ea typeface="DengXian" panose="02010600030101010101" charset="-122"/>
              </a:rPr>
              <a:t>一个图灵机是否根本不接受任何串?</a:t>
            </a:r>
            <a:endParaRPr lang="zh-CN" altLang="en-US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endParaRPr lang="zh-CN" altLang="en-US" dirty="0" smtClean="0">
              <a:ea typeface="DengXian" panose="02010600030101010101" charset="-122"/>
            </a:endParaRPr>
          </a:p>
          <a:p>
            <a:pPr eaLnBrk="1" hangingPunct="1">
              <a:buNone/>
            </a:pPr>
            <a:r>
              <a:rPr lang="zh-CN" altLang="en-US" dirty="0">
                <a:ea typeface="DengXian" panose="02010600030101010101" charset="-122"/>
              </a:rPr>
              <a:t>语言</a:t>
            </a:r>
            <a:endParaRPr lang="en-US" altLang="zh-CN" dirty="0">
              <a:ea typeface="DengXian" panose="02010600030101010101" charset="-122"/>
            </a:endParaRPr>
          </a:p>
          <a:p>
            <a:pPr marL="0" indent="0" eaLnBrk="1" hangingPunct="1">
              <a:buNone/>
            </a:pPr>
            <a:r>
              <a:rPr lang="en-US" altLang="zh-CN" sz="2800" dirty="0" smtClean="0">
                <a:solidFill>
                  <a:schemeClr val="folHlink"/>
                </a:solidFill>
                <a:ea typeface="DengXian" panose="02010600030101010101" charset="-122"/>
              </a:rPr>
              <a:t>    E</a:t>
            </a:r>
            <a:r>
              <a:rPr lang="en-US" altLang="zh-CN" sz="2800" baseline="-25000" dirty="0" smtClean="0">
                <a:solidFill>
                  <a:schemeClr val="folHlink"/>
                </a:solidFill>
                <a:ea typeface="DengXian" panose="02010600030101010101" charset="-122"/>
              </a:rPr>
              <a:t>TM</a:t>
            </a:r>
            <a:r>
              <a:rPr lang="en-US" altLang="zh-CN" sz="2800" dirty="0" smtClean="0">
                <a:ea typeface="DengXian" panose="02010600030101010101" charset="-122"/>
              </a:rPr>
              <a:t>={&lt;M&gt;|</a:t>
            </a:r>
            <a:r>
              <a:rPr lang="en-US" altLang="zh-CN" sz="2800" dirty="0" smtClean="0">
                <a:ea typeface="DengXian" panose="02010600030101010101" charset="-122"/>
                <a:sym typeface="Symbol" panose="05050102010706020507" pitchFamily="18" charset="2"/>
              </a:rPr>
              <a:t>M</a:t>
            </a:r>
            <a:r>
              <a:rPr lang="zh-CN" altLang="en-US" sz="2800" dirty="0" smtClean="0">
                <a:ea typeface="DengXian" panose="02010600030101010101" charset="-122"/>
                <a:sym typeface="Symbol" panose="05050102010706020507" pitchFamily="18" charset="2"/>
              </a:rPr>
              <a:t>是</a:t>
            </a:r>
            <a:r>
              <a:rPr lang="en-US" altLang="zh-CN" sz="2800" dirty="0" smtClean="0">
                <a:ea typeface="DengXian" panose="02010600030101010101" charset="-122"/>
              </a:rPr>
              <a:t>TM</a:t>
            </a:r>
            <a:r>
              <a:rPr lang="zh-CN" altLang="en-US" sz="2800" dirty="0" smtClean="0">
                <a:ea typeface="DengXian" panose="02010600030101010101" charset="-122"/>
              </a:rPr>
              <a:t>且</a:t>
            </a:r>
            <a:r>
              <a:rPr lang="en-US" altLang="zh-CN" sz="2800" dirty="0" smtClean="0">
                <a:ea typeface="DengXian" panose="02010600030101010101" charset="-122"/>
              </a:rPr>
              <a:t>L(M)=</a:t>
            </a:r>
            <a:r>
              <a:rPr lang="en-US" altLang="zh-CN" sz="2800" dirty="0" smtClean="0">
                <a:ea typeface="DengXian" panose="02010600030101010101" charset="-122"/>
                <a:sym typeface="Symbol" panose="05050102010706020507" pitchFamily="18" charset="2"/>
              </a:rPr>
              <a:t></a:t>
            </a:r>
            <a:r>
              <a:rPr lang="en-US" altLang="zh-CN" sz="2800" dirty="0" smtClean="0">
                <a:solidFill>
                  <a:schemeClr val="folHlink"/>
                </a:solidFill>
                <a:ea typeface="DengXian" panose="02010600030101010101" charset="-122"/>
                <a:sym typeface="Symbol" panose="05050102010706020507" pitchFamily="18" charset="2"/>
              </a:rPr>
              <a:t> </a:t>
            </a:r>
            <a:r>
              <a:rPr lang="zh-CN" altLang="en-US" sz="2800" dirty="0" smtClean="0">
                <a:ea typeface="DengXian" panose="02010600030101010101" charset="-122"/>
              </a:rPr>
              <a:t>}</a:t>
            </a:r>
            <a:endParaRPr lang="zh-CN" altLang="en-US" sz="2800" dirty="0" smtClean="0">
              <a:ea typeface="DengXian" panose="0201060003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8" name="Rectangle 2"/>
          <p:cNvSpPr>
            <a:spLocks noGrp="1" noChangeArrowheads="1"/>
          </p:cNvSpPr>
          <p:nvPr/>
        </p:nvSpPr>
        <p:spPr>
          <a:xfrm>
            <a:off x="702310" y="0"/>
            <a:ext cx="103632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mtClean="0">
                <a:ea typeface="DengXian" panose="02010600030101010101" charset="-122"/>
              </a:rPr>
              <a:t>定理</a:t>
            </a:r>
            <a:r>
              <a:rPr lang="en-US" altLang="zh-CN" smtClean="0">
                <a:ea typeface="DengXian" panose="02010600030101010101" charset="-122"/>
              </a:rPr>
              <a:t>5</a:t>
            </a:r>
            <a:r>
              <a:rPr lang="zh-CN" altLang="en-US" smtClean="0">
                <a:ea typeface="DengXian" panose="02010600030101010101" charset="-122"/>
              </a:rPr>
              <a:t>.2</a:t>
            </a:r>
            <a:endParaRPr lang="zh-CN" altLang="en-US" smtClean="0">
              <a:ea typeface="DengXian" panose="02010600030101010101" charset="-122"/>
            </a:endParaRPr>
          </a:p>
        </p:txBody>
      </p:sp>
      <p:sp>
        <p:nvSpPr>
          <p:cNvPr id="11269" name="Rectangle 3"/>
          <p:cNvSpPr>
            <a:spLocks noGrp="1" noChangeArrowheads="1"/>
          </p:cNvSpPr>
          <p:nvPr/>
        </p:nvSpPr>
        <p:spPr>
          <a:xfrm>
            <a:off x="1020252" y="1601688"/>
            <a:ext cx="7772400" cy="4419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zh-CN" altLang="en-US" dirty="0" smtClean="0">
                <a:solidFill>
                  <a:schemeClr val="folHlink"/>
                </a:solidFill>
                <a:ea typeface="DengXian" panose="02010600030101010101" charset="-122"/>
              </a:rPr>
              <a:t>定理</a:t>
            </a:r>
            <a:r>
              <a:rPr lang="en-US" altLang="zh-CN" dirty="0" smtClean="0">
                <a:solidFill>
                  <a:schemeClr val="folHlink"/>
                </a:solidFill>
                <a:ea typeface="DengXian" panose="02010600030101010101" charset="-122"/>
              </a:rPr>
              <a:t>5</a:t>
            </a:r>
            <a:r>
              <a:rPr lang="zh-CN" altLang="en-US" dirty="0" smtClean="0">
                <a:solidFill>
                  <a:schemeClr val="folHlink"/>
                </a:solidFill>
                <a:ea typeface="DengXian" panose="02010600030101010101" charset="-122"/>
              </a:rPr>
              <a:t>.2</a:t>
            </a:r>
            <a:r>
              <a:rPr lang="zh-CN" altLang="en-US" dirty="0" smtClean="0">
                <a:ea typeface="DengXian" panose="02010600030101010101" charset="-122"/>
              </a:rPr>
              <a:t>: </a:t>
            </a:r>
            <a:r>
              <a:rPr lang="en-US" altLang="zh-CN" dirty="0" smtClean="0">
                <a:ea typeface="DengXian" panose="02010600030101010101" charset="-122"/>
              </a:rPr>
              <a:t>E</a:t>
            </a:r>
            <a:r>
              <a:rPr lang="en-US" altLang="zh-CN" baseline="-25000" dirty="0" smtClean="0">
                <a:ea typeface="DengXian" panose="02010600030101010101" charset="-122"/>
              </a:rPr>
              <a:t>TM</a:t>
            </a:r>
            <a:r>
              <a:rPr lang="zh-CN" altLang="en-US" dirty="0" smtClean="0">
                <a:ea typeface="DengXian" panose="02010600030101010101" charset="-122"/>
              </a:rPr>
              <a:t>是不可判定的.</a:t>
            </a:r>
            <a:endParaRPr lang="zh-CN" altLang="en-US" dirty="0" smtClean="0">
              <a:ea typeface="DengXian" panose="02010600030101010101" charset="-122"/>
            </a:endParaRPr>
          </a:p>
          <a:p>
            <a:pPr marL="0" indent="0" eaLnBrk="1" hangingPunct="1">
              <a:buNone/>
            </a:pPr>
            <a:r>
              <a:rPr lang="zh-CN" altLang="en-US" dirty="0" smtClean="0">
                <a:solidFill>
                  <a:schemeClr val="folHlink"/>
                </a:solidFill>
                <a:ea typeface="DengXian" panose="02010600030101010101" charset="-122"/>
              </a:rPr>
              <a:t>证明思路</a:t>
            </a:r>
            <a:r>
              <a:rPr lang="zh-CN" altLang="en-US" dirty="0" smtClean="0">
                <a:ea typeface="DengXian" panose="02010600030101010101" charset="-122"/>
              </a:rPr>
              <a:t>:  反证法</a:t>
            </a:r>
            <a:endParaRPr lang="en-US" altLang="zh-CN" dirty="0" smtClean="0">
              <a:ea typeface="DengXian" panose="02010600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800" dirty="0" smtClean="0">
                <a:ea typeface="DengXian" panose="02010600030101010101" charset="-122"/>
              </a:rPr>
              <a:t>假设</a:t>
            </a:r>
            <a:r>
              <a:rPr lang="en-US" altLang="zh-CN" sz="2800" dirty="0" smtClean="0">
                <a:ea typeface="DengXian" panose="02010600030101010101" charset="-122"/>
              </a:rPr>
              <a:t>E</a:t>
            </a:r>
            <a:r>
              <a:rPr lang="en-US" altLang="zh-CN" sz="2800" baseline="-25000" dirty="0" smtClean="0">
                <a:ea typeface="DengXian" panose="02010600030101010101" charset="-122"/>
              </a:rPr>
              <a:t>TM</a:t>
            </a:r>
            <a:r>
              <a:rPr lang="zh-CN" altLang="en-US" sz="2800" dirty="0" smtClean="0">
                <a:ea typeface="DengXian" panose="02010600030101010101" charset="-122"/>
              </a:rPr>
              <a:t>是可判定的</a:t>
            </a:r>
            <a:r>
              <a:rPr lang="en-US" altLang="zh-CN" sz="2800" dirty="0" smtClean="0">
                <a:ea typeface="DengXian" panose="02010600030101010101" charset="-122"/>
              </a:rPr>
              <a:t>, </a:t>
            </a:r>
            <a:r>
              <a:rPr lang="zh-CN" altLang="en-US" sz="2800" dirty="0" smtClean="0">
                <a:ea typeface="DengXian" panose="02010600030101010101" charset="-122"/>
              </a:rPr>
              <a:t>利用这个</a:t>
            </a:r>
            <a:endParaRPr lang="en-US" altLang="zh-CN" sz="2800" dirty="0" smtClean="0">
              <a:ea typeface="DengXian" panose="02010600030101010101" charset="-122"/>
            </a:endParaRPr>
          </a:p>
          <a:p>
            <a:pPr marL="0" indent="0" eaLnBrk="1" hangingPunct="1">
              <a:buNone/>
            </a:pPr>
            <a:r>
              <a:rPr lang="en-US" altLang="zh-CN" sz="2800" dirty="0">
                <a:ea typeface="DengXian" panose="02010600030101010101" charset="-122"/>
              </a:rPr>
              <a:t> </a:t>
            </a:r>
            <a:r>
              <a:rPr lang="en-US" altLang="zh-CN" sz="2800" dirty="0" smtClean="0">
                <a:ea typeface="DengXian" panose="02010600030101010101" charset="-122"/>
              </a:rPr>
              <a:t>   </a:t>
            </a:r>
            <a:r>
              <a:rPr lang="zh-CN" altLang="en-US" sz="2800" dirty="0" smtClean="0">
                <a:ea typeface="DengXian" panose="02010600030101010101" charset="-122"/>
              </a:rPr>
              <a:t>假设来证明</a:t>
            </a:r>
            <a:r>
              <a:rPr lang="en-US" altLang="zh-CN" sz="2800" dirty="0" smtClean="0">
                <a:ea typeface="DengXian" panose="02010600030101010101" charset="-122"/>
              </a:rPr>
              <a:t>A</a:t>
            </a:r>
            <a:r>
              <a:rPr lang="en-US" altLang="zh-CN" sz="2800" baseline="-25000" dirty="0" smtClean="0">
                <a:ea typeface="DengXian" panose="02010600030101010101" charset="-122"/>
              </a:rPr>
              <a:t>TM</a:t>
            </a:r>
            <a:r>
              <a:rPr lang="zh-CN" altLang="en-US" sz="2800" dirty="0" smtClean="0">
                <a:ea typeface="DengXian" panose="02010600030101010101" charset="-122"/>
              </a:rPr>
              <a:t>是可判定的</a:t>
            </a:r>
            <a:r>
              <a:rPr lang="en-US" altLang="zh-CN" sz="2800" dirty="0" smtClean="0">
                <a:ea typeface="DengXian" panose="02010600030101010101" charset="-122"/>
              </a:rPr>
              <a:t>. </a:t>
            </a:r>
            <a:endParaRPr lang="zh-CN" altLang="en-US" sz="2800" dirty="0" smtClean="0">
              <a:ea typeface="DengXian" panose="02010600030101010101" charset="-122"/>
            </a:endParaRPr>
          </a:p>
          <a:p>
            <a:pPr marL="114300" indent="0" eaLnBrk="1" hangingPunct="1">
              <a:buNone/>
            </a:pPr>
            <a:r>
              <a:rPr lang="zh-CN" altLang="en-US" sz="2800" dirty="0" smtClean="0">
                <a:ea typeface="DengXian" panose="02010600030101010101" charset="-122"/>
              </a:rPr>
              <a:t>在输入&lt;</a:t>
            </a:r>
            <a:r>
              <a:rPr lang="en-US" altLang="zh-CN" sz="2800" dirty="0" err="1" smtClean="0">
                <a:ea typeface="DengXian" panose="02010600030101010101" charset="-122"/>
              </a:rPr>
              <a:t>M,w</a:t>
            </a:r>
            <a:r>
              <a:rPr lang="en-US" altLang="zh-CN" sz="2800" dirty="0" smtClean="0">
                <a:ea typeface="DengXian" panose="02010600030101010101" charset="-122"/>
              </a:rPr>
              <a:t>&gt;</a:t>
            </a:r>
            <a:r>
              <a:rPr lang="zh-CN" altLang="en-US" sz="2800" dirty="0" smtClean="0">
                <a:ea typeface="DengXian" panose="02010600030101010101" charset="-122"/>
              </a:rPr>
              <a:t>上, </a:t>
            </a:r>
            <a:endParaRPr lang="en-US" altLang="zh-CN" sz="2800" dirty="0" smtClean="0">
              <a:ea typeface="DengXian" panose="02010600030101010101" charset="-122"/>
            </a:endParaRPr>
          </a:p>
          <a:p>
            <a:pPr marL="114300" indent="0" eaLnBrk="1" hangingPunct="1">
              <a:buNone/>
            </a:pPr>
            <a:r>
              <a:rPr lang="zh-CN" altLang="en-US" sz="2800" dirty="0" smtClean="0">
                <a:ea typeface="DengXian" panose="02010600030101010101" charset="-122"/>
              </a:rPr>
              <a:t>   先判定</a:t>
            </a:r>
            <a:r>
              <a:rPr lang="en-US" altLang="zh-CN" sz="2800" dirty="0" smtClean="0">
                <a:ea typeface="DengXian" panose="02010600030101010101" charset="-122"/>
              </a:rPr>
              <a:t>L(M)</a:t>
            </a:r>
            <a:r>
              <a:rPr lang="zh-CN" altLang="en-US" sz="2800" dirty="0" smtClean="0">
                <a:ea typeface="DengXian" panose="02010600030101010101" charset="-122"/>
              </a:rPr>
              <a:t>是否为空</a:t>
            </a:r>
            <a:endParaRPr lang="zh-CN" altLang="en-US" sz="2800" dirty="0" smtClean="0">
              <a:ea typeface="DengXian" panose="02010600030101010101" charset="-122"/>
            </a:endParaRPr>
          </a:p>
          <a:p>
            <a:pPr marL="114300" indent="0" eaLnBrk="1" hangingPunct="1">
              <a:buNone/>
            </a:pPr>
            <a:r>
              <a:rPr lang="zh-CN" altLang="en-US" sz="2800" dirty="0" smtClean="0">
                <a:ea typeface="DengXian" panose="02010600030101010101" charset="-122"/>
              </a:rPr>
              <a:t>       若</a:t>
            </a:r>
            <a:r>
              <a:rPr lang="en-US" altLang="zh-CN" sz="2800" dirty="0" smtClean="0">
                <a:ea typeface="DengXian" panose="02010600030101010101" charset="-122"/>
              </a:rPr>
              <a:t>L(M)</a:t>
            </a:r>
            <a:r>
              <a:rPr lang="zh-CN" altLang="en-US" sz="2800" dirty="0" smtClean="0">
                <a:ea typeface="DengXian" panose="02010600030101010101" charset="-122"/>
              </a:rPr>
              <a:t>为空, 则拒绝</a:t>
            </a:r>
            <a:r>
              <a:rPr lang="en-US" altLang="zh-CN" sz="2800" dirty="0" smtClean="0">
                <a:ea typeface="DengXian" panose="02010600030101010101" charset="-122"/>
              </a:rPr>
              <a:t>w</a:t>
            </a:r>
            <a:endParaRPr lang="en-US" altLang="zh-CN" sz="2800" dirty="0" smtClean="0">
              <a:ea typeface="DengXian" panose="02010600030101010101" charset="-122"/>
            </a:endParaRPr>
          </a:p>
          <a:p>
            <a:pPr marL="114300" indent="0" eaLnBrk="1" hangingPunct="1">
              <a:buNone/>
            </a:pPr>
            <a:r>
              <a:rPr lang="zh-CN" altLang="en-US" sz="2800" dirty="0" smtClean="0">
                <a:ea typeface="DengXian" panose="02010600030101010101" charset="-122"/>
              </a:rPr>
              <a:t>       若</a:t>
            </a:r>
            <a:r>
              <a:rPr lang="en-US" altLang="zh-CN" sz="2800" dirty="0" smtClean="0">
                <a:ea typeface="DengXian" panose="02010600030101010101" charset="-122"/>
              </a:rPr>
              <a:t>L(M)</a:t>
            </a:r>
            <a:r>
              <a:rPr lang="zh-CN" altLang="en-US" sz="2800" dirty="0" smtClean="0">
                <a:ea typeface="DengXian" panose="02010600030101010101" charset="-122"/>
              </a:rPr>
              <a:t>非空, 则拒绝还是</a:t>
            </a:r>
            <a:endParaRPr lang="en-US" altLang="zh-CN" sz="2800" dirty="0" smtClean="0">
              <a:ea typeface="DengXian" panose="02010600030101010101" charset="-122"/>
            </a:endParaRPr>
          </a:p>
          <a:p>
            <a:pPr marL="114300" indent="0" eaLnBrk="1" hangingPunct="1">
              <a:buNone/>
            </a:pPr>
            <a:r>
              <a:rPr lang="en-US" altLang="zh-CN" sz="2800" dirty="0">
                <a:ea typeface="DengXian" panose="02010600030101010101" charset="-122"/>
              </a:rPr>
              <a:t> </a:t>
            </a:r>
            <a:r>
              <a:rPr lang="en-US" altLang="zh-CN" sz="2800" dirty="0" smtClean="0">
                <a:ea typeface="DengXian" panose="02010600030101010101" charset="-122"/>
              </a:rPr>
              <a:t>                              </a:t>
            </a:r>
            <a:r>
              <a:rPr lang="zh-CN" altLang="en-US" sz="2800" dirty="0" smtClean="0">
                <a:ea typeface="DengXian" panose="02010600030101010101" charset="-122"/>
              </a:rPr>
              <a:t>接受</a:t>
            </a:r>
            <a:r>
              <a:rPr lang="en-US" altLang="zh-CN" sz="2800" dirty="0" smtClean="0">
                <a:ea typeface="DengXian" panose="02010600030101010101" charset="-122"/>
              </a:rPr>
              <a:t>w?</a:t>
            </a:r>
            <a:endParaRPr lang="en-US" altLang="zh-CN" sz="2800" dirty="0" smtClean="0">
              <a:ea typeface="DengXian" panose="0201060003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2" name="Rectangle 2"/>
          <p:cNvSpPr>
            <a:spLocks noGrp="1" noChangeArrowheads="1"/>
          </p:cNvSpPr>
          <p:nvPr/>
        </p:nvSpPr>
        <p:spPr>
          <a:xfrm>
            <a:off x="651510" y="260648"/>
            <a:ext cx="7772400" cy="8271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dirty="0" smtClean="0">
                <a:ea typeface="DengXian" panose="02010600030101010101" charset="-122"/>
              </a:rPr>
              <a:t>定理</a:t>
            </a:r>
            <a:r>
              <a:rPr lang="en-US" altLang="zh-CN" dirty="0" smtClean="0">
                <a:ea typeface="DengXian" panose="02010600030101010101" charset="-122"/>
              </a:rPr>
              <a:t>5</a:t>
            </a:r>
            <a:r>
              <a:rPr lang="zh-CN" altLang="en-US" dirty="0" smtClean="0">
                <a:ea typeface="DengXian" panose="02010600030101010101" charset="-122"/>
              </a:rPr>
              <a:t>.2</a:t>
            </a:r>
            <a:endParaRPr lang="zh-CN" altLang="en-US" dirty="0" smtClean="0">
              <a:ea typeface="DengXian" panose="02010600030101010101" charset="-122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/>
        </p:nvSpPr>
        <p:spPr>
          <a:xfrm>
            <a:off x="1079307" y="1268760"/>
            <a:ext cx="7772400" cy="4419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chemeClr val="folHlink"/>
                </a:solidFill>
                <a:ea typeface="DengXian" panose="02010600030101010101" charset="-122"/>
              </a:rPr>
              <a:t>定理</a:t>
            </a:r>
            <a:r>
              <a:rPr lang="en-US" altLang="zh-CN" dirty="0" smtClean="0">
                <a:solidFill>
                  <a:schemeClr val="folHlink"/>
                </a:solidFill>
                <a:ea typeface="DengXian" panose="02010600030101010101" charset="-122"/>
              </a:rPr>
              <a:t>5</a:t>
            </a:r>
            <a:r>
              <a:rPr lang="zh-CN" altLang="en-US" dirty="0" smtClean="0">
                <a:solidFill>
                  <a:schemeClr val="folHlink"/>
                </a:solidFill>
                <a:ea typeface="DengXian" panose="02010600030101010101" charset="-122"/>
              </a:rPr>
              <a:t>.2</a:t>
            </a:r>
            <a:r>
              <a:rPr lang="zh-CN" altLang="en-US" dirty="0" smtClean="0">
                <a:ea typeface="DengXian" panose="02010600030101010101" charset="-122"/>
              </a:rPr>
              <a:t>: </a:t>
            </a:r>
            <a:r>
              <a:rPr lang="en-US" altLang="zh-CN" dirty="0" smtClean="0">
                <a:ea typeface="DengXian" panose="02010600030101010101" charset="-122"/>
              </a:rPr>
              <a:t>E</a:t>
            </a:r>
            <a:r>
              <a:rPr lang="en-US" altLang="zh-CN" baseline="-25000" dirty="0" smtClean="0">
                <a:ea typeface="DengXian" panose="02010600030101010101" charset="-122"/>
              </a:rPr>
              <a:t>TM</a:t>
            </a:r>
            <a:r>
              <a:rPr lang="zh-CN" altLang="en-US" dirty="0" smtClean="0">
                <a:ea typeface="DengXian" panose="02010600030101010101" charset="-122"/>
              </a:rPr>
              <a:t>是不可判定的.</a:t>
            </a:r>
            <a:endParaRPr lang="zh-CN" altLang="en-US" dirty="0" smtClean="0">
              <a:ea typeface="DengXian" panose="02010600030101010101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chemeClr val="folHlink"/>
                </a:solidFill>
                <a:ea typeface="DengXian" panose="02010600030101010101" charset="-122"/>
              </a:rPr>
              <a:t>证明思路</a:t>
            </a:r>
            <a:r>
              <a:rPr lang="zh-CN" altLang="en-US" dirty="0" smtClean="0">
                <a:ea typeface="DengXian" panose="02010600030101010101" charset="-122"/>
              </a:rPr>
              <a:t>:  反证法</a:t>
            </a:r>
            <a:endParaRPr lang="zh-CN" altLang="en-US" dirty="0" smtClean="0">
              <a:ea typeface="DengXian" panose="02010600030101010101" charset="-122"/>
            </a:endParaRPr>
          </a:p>
          <a:p>
            <a:pPr marL="57150" indent="0" eaLnBrk="1" hangingPunct="1">
              <a:lnSpc>
                <a:spcPct val="90000"/>
              </a:lnSpc>
              <a:buNone/>
            </a:pPr>
            <a:r>
              <a:rPr lang="zh-CN" altLang="en-US" sz="2800" dirty="0" smtClean="0">
                <a:ea typeface="DengXian" panose="02010600030101010101" charset="-122"/>
              </a:rPr>
              <a:t>假设</a:t>
            </a:r>
            <a:r>
              <a:rPr lang="en-US" altLang="zh-CN" sz="2800" dirty="0" smtClean="0">
                <a:ea typeface="DengXian" panose="02010600030101010101" charset="-122"/>
              </a:rPr>
              <a:t>E</a:t>
            </a:r>
            <a:r>
              <a:rPr lang="en-US" altLang="zh-CN" sz="2800" baseline="-25000" dirty="0" smtClean="0">
                <a:ea typeface="DengXian" panose="02010600030101010101" charset="-122"/>
              </a:rPr>
              <a:t>TM</a:t>
            </a:r>
            <a:r>
              <a:rPr lang="zh-CN" altLang="en-US" sz="2800" dirty="0" smtClean="0">
                <a:ea typeface="DengXian" panose="02010600030101010101" charset="-122"/>
              </a:rPr>
              <a:t>是可判定的</a:t>
            </a:r>
            <a:r>
              <a:rPr lang="en-US" altLang="zh-CN" sz="2800" dirty="0" smtClean="0">
                <a:ea typeface="DengXian" panose="02010600030101010101" charset="-122"/>
              </a:rPr>
              <a:t>,  </a:t>
            </a:r>
            <a:r>
              <a:rPr lang="zh-CN" altLang="en-US" sz="2800" dirty="0" smtClean="0">
                <a:ea typeface="DengXian" panose="02010600030101010101" charset="-122"/>
              </a:rPr>
              <a:t>利用这个</a:t>
            </a:r>
            <a:endParaRPr lang="en-US" altLang="zh-CN" sz="2800" dirty="0" smtClean="0">
              <a:ea typeface="DengXian" panose="02010600030101010101" charset="-122"/>
            </a:endParaRPr>
          </a:p>
          <a:p>
            <a:pPr marL="57150" indent="0" eaLnBrk="1" hangingPunct="1">
              <a:lnSpc>
                <a:spcPct val="90000"/>
              </a:lnSpc>
              <a:buNone/>
            </a:pPr>
            <a:r>
              <a:rPr lang="zh-CN" altLang="en-US" sz="2800" dirty="0" smtClean="0">
                <a:ea typeface="DengXian" panose="02010600030101010101" charset="-122"/>
              </a:rPr>
              <a:t>    假设来证明</a:t>
            </a:r>
            <a:r>
              <a:rPr lang="en-US" altLang="zh-CN" sz="2800" dirty="0" smtClean="0">
                <a:ea typeface="DengXian" panose="02010600030101010101" charset="-122"/>
              </a:rPr>
              <a:t>A</a:t>
            </a:r>
            <a:r>
              <a:rPr lang="en-US" altLang="zh-CN" sz="2800" baseline="-25000" dirty="0" smtClean="0">
                <a:ea typeface="DengXian" panose="02010600030101010101" charset="-122"/>
              </a:rPr>
              <a:t>TM</a:t>
            </a:r>
            <a:r>
              <a:rPr lang="zh-CN" altLang="en-US" sz="2800" dirty="0" smtClean="0">
                <a:ea typeface="DengXian" panose="02010600030101010101" charset="-122"/>
              </a:rPr>
              <a:t>是可判定的</a:t>
            </a:r>
            <a:r>
              <a:rPr lang="en-US" altLang="zh-CN" sz="2800" dirty="0" smtClean="0">
                <a:ea typeface="DengXian" panose="02010600030101010101" charset="-122"/>
              </a:rPr>
              <a:t>.</a:t>
            </a:r>
            <a:endParaRPr lang="zh-CN" altLang="en-US" sz="2800" dirty="0" smtClean="0">
              <a:ea typeface="DengXian" panose="02010600030101010101" charset="-122"/>
            </a:endParaRPr>
          </a:p>
          <a:p>
            <a:pPr marL="114300" indent="0" eaLnBrk="1" hangingPunct="1">
              <a:lnSpc>
                <a:spcPct val="90000"/>
              </a:lnSpc>
              <a:buNone/>
            </a:pPr>
            <a:r>
              <a:rPr lang="zh-CN" altLang="en-US" sz="2800" dirty="0" smtClean="0">
                <a:ea typeface="DengXian" panose="02010600030101010101" charset="-122"/>
              </a:rPr>
              <a:t>在输入&lt;</a:t>
            </a:r>
            <a:r>
              <a:rPr lang="en-US" altLang="zh-CN" sz="2800" dirty="0" err="1" smtClean="0">
                <a:ea typeface="DengXian" panose="02010600030101010101" charset="-122"/>
              </a:rPr>
              <a:t>M,w</a:t>
            </a:r>
            <a:r>
              <a:rPr lang="en-US" altLang="zh-CN" sz="2800" dirty="0" smtClean="0">
                <a:ea typeface="DengXian" panose="02010600030101010101" charset="-122"/>
              </a:rPr>
              <a:t>&gt;</a:t>
            </a:r>
            <a:r>
              <a:rPr lang="zh-CN" altLang="en-US" sz="2800" dirty="0" smtClean="0">
                <a:ea typeface="DengXian" panose="02010600030101010101" charset="-122"/>
              </a:rPr>
              <a:t>上, </a:t>
            </a:r>
            <a:endParaRPr lang="en-US" altLang="zh-CN" sz="2800" dirty="0" smtClean="0">
              <a:ea typeface="DengXian" panose="02010600030101010101" charset="-122"/>
            </a:endParaRPr>
          </a:p>
          <a:p>
            <a:pPr marL="114300" indent="0" eaLnBrk="1" hangingPunct="1">
              <a:lnSpc>
                <a:spcPct val="90000"/>
              </a:lnSpc>
              <a:buNone/>
            </a:pPr>
            <a:r>
              <a:rPr lang="en-US" altLang="zh-CN" sz="2800" dirty="0">
                <a:ea typeface="DengXian" panose="02010600030101010101" charset="-122"/>
              </a:rPr>
              <a:t> </a:t>
            </a:r>
            <a:r>
              <a:rPr lang="en-US" altLang="zh-CN" sz="2800" dirty="0" smtClean="0">
                <a:ea typeface="DengXian" panose="02010600030101010101" charset="-122"/>
              </a:rPr>
              <a:t>   </a:t>
            </a:r>
            <a:r>
              <a:rPr lang="zh-CN" altLang="en-US" sz="2800" dirty="0" smtClean="0">
                <a:ea typeface="DengXian" panose="02010600030101010101" charset="-122"/>
              </a:rPr>
              <a:t>先把</a:t>
            </a:r>
            <a:r>
              <a:rPr lang="en-US" altLang="zh-CN" sz="2800" dirty="0" smtClean="0">
                <a:ea typeface="DengXian" panose="02010600030101010101" charset="-122"/>
              </a:rPr>
              <a:t>M</a:t>
            </a:r>
            <a:r>
              <a:rPr lang="zh-CN" altLang="en-US" sz="2800" dirty="0" smtClean="0">
                <a:ea typeface="DengXian" panose="02010600030101010101" charset="-122"/>
              </a:rPr>
              <a:t>修改成</a:t>
            </a:r>
            <a:r>
              <a:rPr lang="en-US" altLang="zh-CN" sz="2800" dirty="0" smtClean="0">
                <a:ea typeface="DengXian" panose="02010600030101010101" charset="-122"/>
              </a:rPr>
              <a:t>M</a:t>
            </a:r>
            <a:r>
              <a:rPr lang="en-US" altLang="zh-CN" sz="2800" baseline="-25000" dirty="0" smtClean="0">
                <a:ea typeface="DengXian" panose="02010600030101010101" charset="-122"/>
              </a:rPr>
              <a:t>1</a:t>
            </a:r>
            <a:r>
              <a:rPr lang="en-US" altLang="zh-CN" sz="2800" dirty="0" smtClean="0">
                <a:ea typeface="DengXian" panose="02010600030101010101" charset="-122"/>
              </a:rPr>
              <a:t>,  M</a:t>
            </a:r>
            <a:r>
              <a:rPr lang="en-US" altLang="zh-CN" sz="2800" baseline="-25000" dirty="0" smtClean="0">
                <a:ea typeface="DengXian" panose="02010600030101010101" charset="-122"/>
              </a:rPr>
              <a:t>1</a:t>
            </a:r>
            <a:r>
              <a:rPr lang="zh-CN" altLang="en-US" sz="2800" dirty="0" smtClean="0">
                <a:ea typeface="DengXian" panose="02010600030101010101" charset="-122"/>
              </a:rPr>
              <a:t>拒绝</a:t>
            </a:r>
            <a:endParaRPr lang="en-US" altLang="zh-CN" sz="2800" dirty="0" smtClean="0">
              <a:ea typeface="DengXian" panose="02010600030101010101" charset="-122"/>
            </a:endParaRPr>
          </a:p>
          <a:p>
            <a:pPr marL="114300" indent="0" eaLnBrk="1" hangingPunct="1">
              <a:lnSpc>
                <a:spcPct val="90000"/>
              </a:lnSpc>
              <a:buNone/>
            </a:pPr>
            <a:r>
              <a:rPr lang="en-US" altLang="zh-CN" sz="2800" dirty="0">
                <a:ea typeface="DengXian" panose="02010600030101010101" charset="-122"/>
              </a:rPr>
              <a:t> </a:t>
            </a:r>
            <a:r>
              <a:rPr lang="en-US" altLang="zh-CN" sz="2800" dirty="0" smtClean="0">
                <a:ea typeface="DengXian" panose="02010600030101010101" charset="-122"/>
              </a:rPr>
              <a:t>       </a:t>
            </a:r>
            <a:r>
              <a:rPr lang="zh-CN" altLang="en-US" sz="2800" dirty="0" smtClean="0">
                <a:ea typeface="DengXian" panose="02010600030101010101" charset="-122"/>
              </a:rPr>
              <a:t>除</a:t>
            </a:r>
            <a:r>
              <a:rPr lang="en-US" altLang="zh-CN" sz="2800" dirty="0" smtClean="0">
                <a:ea typeface="DengXian" panose="02010600030101010101" charset="-122"/>
              </a:rPr>
              <a:t>w</a:t>
            </a:r>
            <a:r>
              <a:rPr lang="zh-CN" altLang="en-US" sz="2800" dirty="0" smtClean="0">
                <a:ea typeface="DengXian" panose="02010600030101010101" charset="-122"/>
              </a:rPr>
              <a:t>外的所有其他输入串</a:t>
            </a:r>
            <a:r>
              <a:rPr lang="en-US" altLang="zh-CN" sz="2800" dirty="0" smtClean="0">
                <a:ea typeface="DengXian" panose="02010600030101010101" charset="-122"/>
              </a:rPr>
              <a:t>,</a:t>
            </a:r>
            <a:endParaRPr lang="zh-CN" altLang="en-US" sz="2800" dirty="0" smtClean="0">
              <a:ea typeface="DengXian" panose="02010600030101010101" charset="-122"/>
            </a:endParaRPr>
          </a:p>
          <a:p>
            <a:pPr marL="114300" indent="0" eaLnBrk="1" hangingPunct="1">
              <a:lnSpc>
                <a:spcPct val="90000"/>
              </a:lnSpc>
              <a:buNone/>
            </a:pPr>
            <a:r>
              <a:rPr lang="en-US" altLang="zh-CN" sz="2800" dirty="0" smtClean="0">
                <a:ea typeface="DengXian" panose="02010600030101010101" charset="-122"/>
              </a:rPr>
              <a:t>        M</a:t>
            </a:r>
            <a:r>
              <a:rPr lang="en-US" altLang="zh-CN" sz="2800" baseline="-25000" dirty="0" smtClean="0">
                <a:ea typeface="DengXian" panose="02010600030101010101" charset="-122"/>
              </a:rPr>
              <a:t>1</a:t>
            </a:r>
            <a:r>
              <a:rPr lang="zh-CN" altLang="en-US" sz="2800" dirty="0" smtClean="0">
                <a:ea typeface="DengXian" panose="02010600030101010101" charset="-122"/>
              </a:rPr>
              <a:t>在</a:t>
            </a:r>
            <a:r>
              <a:rPr lang="en-US" altLang="zh-CN" sz="2800" dirty="0" smtClean="0">
                <a:ea typeface="DengXian" panose="02010600030101010101" charset="-122"/>
              </a:rPr>
              <a:t>w</a:t>
            </a:r>
            <a:r>
              <a:rPr lang="zh-CN" altLang="en-US" sz="2800" dirty="0" smtClean="0">
                <a:ea typeface="DengXian" panose="02010600030101010101" charset="-122"/>
              </a:rPr>
              <a:t>上完全模拟</a:t>
            </a:r>
            <a:r>
              <a:rPr lang="en-US" altLang="zh-CN" sz="2800" dirty="0" smtClean="0">
                <a:ea typeface="DengXian" panose="02010600030101010101" charset="-122"/>
              </a:rPr>
              <a:t>M;</a:t>
            </a:r>
            <a:endParaRPr lang="en-US" altLang="zh-CN" sz="2800" dirty="0" smtClean="0">
              <a:ea typeface="DengXian" panose="02010600030101010101" charset="-122"/>
            </a:endParaRPr>
          </a:p>
          <a:p>
            <a:pPr marL="114300" indent="0" eaLnBrk="1" hangingPunct="1">
              <a:lnSpc>
                <a:spcPct val="90000"/>
              </a:lnSpc>
              <a:buNone/>
            </a:pPr>
            <a:r>
              <a:rPr lang="zh-CN" altLang="en-US" sz="2800" dirty="0" smtClean="0">
                <a:ea typeface="DengXian" panose="02010600030101010101" charset="-122"/>
              </a:rPr>
              <a:t>    然后判定</a:t>
            </a:r>
            <a:r>
              <a:rPr lang="en-US" altLang="zh-CN" sz="2800" dirty="0" smtClean="0">
                <a:ea typeface="DengXian" panose="02010600030101010101" charset="-122"/>
              </a:rPr>
              <a:t>L(M</a:t>
            </a:r>
            <a:r>
              <a:rPr lang="en-US" altLang="zh-CN" sz="2800" baseline="-25000" dirty="0" smtClean="0">
                <a:ea typeface="DengXian" panose="02010600030101010101" charset="-122"/>
              </a:rPr>
              <a:t>1</a:t>
            </a:r>
            <a:r>
              <a:rPr lang="en-US" altLang="zh-CN" sz="2800" dirty="0" smtClean="0">
                <a:ea typeface="DengXian" panose="02010600030101010101" charset="-122"/>
              </a:rPr>
              <a:t>)</a:t>
            </a:r>
            <a:r>
              <a:rPr lang="zh-CN" altLang="en-US" sz="2800" dirty="0" smtClean="0">
                <a:ea typeface="DengXian" panose="02010600030101010101" charset="-122"/>
              </a:rPr>
              <a:t>是否为空</a:t>
            </a:r>
            <a:r>
              <a:rPr lang="en-US" altLang="zh-CN" sz="2800" dirty="0" smtClean="0">
                <a:ea typeface="DengXian" panose="02010600030101010101" charset="-122"/>
              </a:rPr>
              <a:t>:</a:t>
            </a:r>
            <a:endParaRPr lang="zh-CN" altLang="en-US" sz="2800" dirty="0" smtClean="0">
              <a:ea typeface="DengXian" panose="02010600030101010101" charset="-122"/>
            </a:endParaRPr>
          </a:p>
          <a:p>
            <a:pPr marL="114300" indent="0" eaLnBrk="1" hangingPunct="1">
              <a:lnSpc>
                <a:spcPct val="90000"/>
              </a:lnSpc>
              <a:buNone/>
            </a:pPr>
            <a:r>
              <a:rPr lang="zh-CN" altLang="en-US" sz="2800" dirty="0" smtClean="0">
                <a:ea typeface="DengXian" panose="02010600030101010101" charset="-122"/>
              </a:rPr>
              <a:t>        若</a:t>
            </a:r>
            <a:r>
              <a:rPr lang="en-US" altLang="zh-CN" sz="2800" dirty="0" smtClean="0">
                <a:ea typeface="DengXian" panose="02010600030101010101" charset="-122"/>
              </a:rPr>
              <a:t>L(M</a:t>
            </a:r>
            <a:r>
              <a:rPr lang="en-US" altLang="zh-CN" sz="2800" baseline="-25000" dirty="0" smtClean="0">
                <a:ea typeface="DengXian" panose="02010600030101010101" charset="-122"/>
              </a:rPr>
              <a:t>1</a:t>
            </a:r>
            <a:r>
              <a:rPr lang="en-US" altLang="zh-CN" sz="2800" dirty="0" smtClean="0">
                <a:ea typeface="DengXian" panose="02010600030101010101" charset="-122"/>
              </a:rPr>
              <a:t>)</a:t>
            </a:r>
            <a:r>
              <a:rPr lang="zh-CN" altLang="en-US" sz="2800" dirty="0" smtClean="0">
                <a:ea typeface="DengXian" panose="02010600030101010101" charset="-122"/>
              </a:rPr>
              <a:t>为空, 则拒绝</a:t>
            </a:r>
            <a:r>
              <a:rPr lang="en-US" altLang="zh-CN" sz="2800" dirty="0" smtClean="0">
                <a:ea typeface="DengXian" panose="02010600030101010101" charset="-122"/>
              </a:rPr>
              <a:t>;</a:t>
            </a:r>
            <a:endParaRPr lang="en-US" altLang="zh-CN" sz="2800" dirty="0" smtClean="0">
              <a:ea typeface="DengXian" panose="02010600030101010101" charset="-122"/>
            </a:endParaRPr>
          </a:p>
          <a:p>
            <a:pPr marL="114300" indent="0" eaLnBrk="1" hangingPunct="1">
              <a:lnSpc>
                <a:spcPct val="90000"/>
              </a:lnSpc>
              <a:buNone/>
            </a:pPr>
            <a:r>
              <a:rPr lang="zh-CN" altLang="en-US" sz="2800" dirty="0" smtClean="0">
                <a:ea typeface="DengXian" panose="02010600030101010101" charset="-122"/>
              </a:rPr>
              <a:t>        若</a:t>
            </a:r>
            <a:r>
              <a:rPr lang="en-US" altLang="zh-CN" sz="2800" dirty="0" smtClean="0">
                <a:ea typeface="DengXian" panose="02010600030101010101" charset="-122"/>
              </a:rPr>
              <a:t>L(M</a:t>
            </a:r>
            <a:r>
              <a:rPr lang="en-US" altLang="zh-CN" sz="2800" baseline="-25000" dirty="0" smtClean="0">
                <a:ea typeface="DengXian" panose="02010600030101010101" charset="-122"/>
              </a:rPr>
              <a:t>1</a:t>
            </a:r>
            <a:r>
              <a:rPr lang="en-US" altLang="zh-CN" sz="2800" dirty="0" smtClean="0">
                <a:ea typeface="DengXian" panose="02010600030101010101" charset="-122"/>
              </a:rPr>
              <a:t>)</a:t>
            </a:r>
            <a:r>
              <a:rPr lang="zh-CN" altLang="en-US" sz="2800" dirty="0" smtClean="0">
                <a:ea typeface="DengXian" panose="02010600030101010101" charset="-122"/>
              </a:rPr>
              <a:t>非空, 则接受</a:t>
            </a:r>
            <a:r>
              <a:rPr lang="en-US" altLang="zh-CN" sz="2800" dirty="0" smtClean="0">
                <a:ea typeface="DengXian" panose="02010600030101010101" charset="-122"/>
              </a:rPr>
              <a:t>.</a:t>
            </a:r>
            <a:endParaRPr lang="en-US" altLang="zh-CN" sz="2800" dirty="0" smtClean="0">
              <a:ea typeface="DengXian" panose="0201060003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2.xml><?xml version="1.0" encoding="utf-8"?>
<p:tagLst xmlns:p="http://schemas.openxmlformats.org/presentationml/2006/main">
  <p:tag name="commondata" val="eyJoZGlkIjoiNWJlNjFiOThhZjhmMTAyOTIzM2Q5ZjUwY2Y5NzkxMmUifQ==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4980</Words>
  <Application>WPS 演示</Application>
  <PresentationFormat>宽屏</PresentationFormat>
  <Paragraphs>620</Paragraphs>
  <Slides>39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39</vt:i4>
      </vt:variant>
    </vt:vector>
  </HeadingPairs>
  <TitlesOfParts>
    <vt:vector size="53" baseType="lpstr">
      <vt:lpstr>Arial</vt:lpstr>
      <vt:lpstr>SimSun</vt:lpstr>
      <vt:lpstr>Wingdings</vt:lpstr>
      <vt:lpstr>Wingdings</vt:lpstr>
      <vt:lpstr>DengXian</vt:lpstr>
      <vt:lpstr>Symbol</vt:lpstr>
      <vt:lpstr>Arial Narrow</vt:lpstr>
      <vt:lpstr>Microsoft YaHei</vt:lpstr>
      <vt:lpstr>Arial Unicode MS</vt:lpstr>
      <vt:lpstr>Calibri</vt:lpstr>
      <vt:lpstr>WPS</vt:lpstr>
      <vt:lpstr>Equation.3</vt:lpstr>
      <vt:lpstr>Equation.3</vt:lpstr>
      <vt:lpstr>Equation.3</vt:lpstr>
      <vt:lpstr>语言理论中的 不可判定问题 （可归约性）</vt:lpstr>
      <vt:lpstr>归约的直观描述</vt:lpstr>
      <vt:lpstr>图灵机的停机问题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Borders moved.</cp:lastModifiedBy>
  <cp:revision>161</cp:revision>
  <dcterms:created xsi:type="dcterms:W3CDTF">2019-06-19T02:08:00Z</dcterms:created>
  <dcterms:modified xsi:type="dcterms:W3CDTF">2024-05-17T10:00:40Z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BA07ADE6DF294766B7662BAD37934B37_11</vt:lpwstr>
  </property>
</Properties>
</file>