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47" r:id="rId5"/>
    <p:sldId id="350" r:id="rId6"/>
    <p:sldId id="351" r:id="rId7"/>
    <p:sldId id="339" r:id="rId8"/>
    <p:sldId id="346" r:id="rId9"/>
    <p:sldId id="340" r:id="rId10"/>
    <p:sldId id="348" r:id="rId11"/>
    <p:sldId id="349" r:id="rId12"/>
    <p:sldId id="343" r:id="rId13"/>
    <p:sldId id="3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1037" y="10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4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65176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60D21-1B89-4744-A0D7-2896A5850684}"/>
              </a:ext>
            </a:extLst>
          </p:cNvPr>
          <p:cNvSpPr txBox="1"/>
          <p:nvPr/>
        </p:nvSpPr>
        <p:spPr>
          <a:xfrm>
            <a:off x="6137564" y="647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65176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谢谢大家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60D21-1B89-4744-A0D7-2896A5850684}"/>
              </a:ext>
            </a:extLst>
          </p:cNvPr>
          <p:cNvSpPr txBox="1"/>
          <p:nvPr/>
        </p:nvSpPr>
        <p:spPr>
          <a:xfrm>
            <a:off x="6137564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339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波斯特对应问题（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PCP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301" y="1131801"/>
                <a:ext cx="8087699" cy="365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zh-CN" altLang="en-US" sz="2000" dirty="0">
                    <a:solidFill>
                      <a:prstClr val="white"/>
                    </a:solidFill>
                  </a:rPr>
                  <a:t>给出以下的字符串序列（多米诺骨牌）</a:t>
                </a:r>
                <a:r>
                  <a:rPr lang="en-US" sz="2000" dirty="0">
                    <a:solidFill>
                      <a:prstClr val="white"/>
                    </a:solidFill>
                  </a:rPr>
                  <a:t>: 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b="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prstClr val="white"/>
                    </a:solidFill>
                  </a:rPr>
                  <a:t>任务是将这些骨牌进行排列（允许重复）</a:t>
                </a:r>
                <a:br>
                  <a:rPr lang="en-US" sz="2000" dirty="0">
                    <a:solidFill>
                      <a:prstClr val="white"/>
                    </a:solidFill>
                  </a:rPr>
                </a:br>
                <a:r>
                  <a:rPr lang="zh-CN" altLang="en-US" sz="2000" dirty="0">
                    <a:solidFill>
                      <a:prstClr val="white"/>
                    </a:solidFill>
                  </a:rPr>
                  <a:t>使得在阅读顶部符号后得到的串和阅读底部得到的串相同（匹配）。</a:t>
                </a:r>
                <a:endParaRPr lang="en-US" sz="200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Match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 … 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   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Example:   </a:t>
                </a:r>
                <a:r>
                  <a:rPr lang="en-US" sz="2400" dirty="0">
                    <a:solidFill>
                      <a:prstClr val="white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solidFill>
                                      <a:schemeClr val="bg1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abab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1" y="1131801"/>
                <a:ext cx="8087699" cy="3654270"/>
              </a:xfrm>
              <a:prstGeom prst="rect">
                <a:avLst/>
              </a:prstGeom>
              <a:blipFill>
                <a:blip r:embed="rId2"/>
                <a:stretch>
                  <a:fillRect l="-754" t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538442" y="5093896"/>
            <a:ext cx="44340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                 </a:t>
            </a:r>
            <a:r>
              <a:rPr lang="en-US" sz="2000" spc="1000" dirty="0" err="1">
                <a:solidFill>
                  <a:prstClr val="white"/>
                </a:solidFill>
              </a:rPr>
              <a:t>abaabaaaabab</a:t>
            </a:r>
            <a:endParaRPr lang="en-US" sz="2000" spc="1000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                 </a:t>
            </a:r>
            <a:r>
              <a:rPr lang="en-US" sz="2000" spc="1000" dirty="0" err="1">
                <a:solidFill>
                  <a:prstClr val="white"/>
                </a:solidFill>
              </a:rPr>
              <a:t>abaabaaaabab</a:t>
            </a:r>
            <a:endParaRPr lang="en-US" sz="2000" spc="10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00113" y="520097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33513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0688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8338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57451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52751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09989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81451" y="520097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67329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62515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33513" y="5386601"/>
            <a:ext cx="2550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30956" y="5377946"/>
            <a:ext cx="534710" cy="18486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57036" y="5386601"/>
            <a:ext cx="5008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47634" y="5386601"/>
            <a:ext cx="762355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769635" y="4644814"/>
            <a:ext cx="8288" cy="4490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379236" y="4617944"/>
            <a:ext cx="305173" cy="5010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868538" y="4675505"/>
            <a:ext cx="949983" cy="4684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19774" y="4644814"/>
            <a:ext cx="390191" cy="4991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171705" y="4630171"/>
            <a:ext cx="666429" cy="4578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446906" y="5150623"/>
            <a:ext cx="896470" cy="759012"/>
          </a:xfrm>
          <a:custGeom>
            <a:avLst/>
            <a:gdLst>
              <a:gd name="connsiteX0" fmla="*/ 17929 w 896470"/>
              <a:gd name="connsiteY0" fmla="*/ 759012 h 759012"/>
              <a:gd name="connsiteX1" fmla="*/ 896470 w 896470"/>
              <a:gd name="connsiteY1" fmla="*/ 741083 h 759012"/>
              <a:gd name="connsiteX2" fmla="*/ 884517 w 896470"/>
              <a:gd name="connsiteY2" fmla="*/ 364565 h 759012"/>
              <a:gd name="connsiteX3" fmla="*/ 627529 w 896470"/>
              <a:gd name="connsiteY3" fmla="*/ 227106 h 759012"/>
              <a:gd name="connsiteX4" fmla="*/ 627529 w 896470"/>
              <a:gd name="connsiteY4" fmla="*/ 0 h 759012"/>
              <a:gd name="connsiteX5" fmla="*/ 0 w 896470"/>
              <a:gd name="connsiteY5" fmla="*/ 17930 h 759012"/>
              <a:gd name="connsiteX6" fmla="*/ 17929 w 896470"/>
              <a:gd name="connsiteY6" fmla="*/ 759012 h 75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470" h="759012">
                <a:moveTo>
                  <a:pt x="17929" y="759012"/>
                </a:moveTo>
                <a:lnTo>
                  <a:pt x="896470" y="741083"/>
                </a:lnTo>
                <a:lnTo>
                  <a:pt x="884517" y="364565"/>
                </a:lnTo>
                <a:lnTo>
                  <a:pt x="627529" y="227106"/>
                </a:lnTo>
                <a:lnTo>
                  <a:pt x="627529" y="0"/>
                </a:lnTo>
                <a:lnTo>
                  <a:pt x="0" y="17930"/>
                </a:lnTo>
                <a:lnTo>
                  <a:pt x="17929" y="7590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 73"/>
          <p:cNvSpPr/>
          <p:nvPr/>
        </p:nvSpPr>
        <p:spPr>
          <a:xfrm>
            <a:off x="3080412" y="5114764"/>
            <a:ext cx="1039905" cy="747059"/>
          </a:xfrm>
          <a:custGeom>
            <a:avLst/>
            <a:gdLst>
              <a:gd name="connsiteX0" fmla="*/ 256988 w 1039905"/>
              <a:gd name="connsiteY0" fmla="*/ 735106 h 747059"/>
              <a:gd name="connsiteX1" fmla="*/ 1039905 w 1039905"/>
              <a:gd name="connsiteY1" fmla="*/ 747059 h 747059"/>
              <a:gd name="connsiteX2" fmla="*/ 1016000 w 1039905"/>
              <a:gd name="connsiteY2" fmla="*/ 400424 h 747059"/>
              <a:gd name="connsiteX3" fmla="*/ 472141 w 1039905"/>
              <a:gd name="connsiteY3" fmla="*/ 251012 h 747059"/>
              <a:gd name="connsiteX4" fmla="*/ 496047 w 1039905"/>
              <a:gd name="connsiteY4" fmla="*/ 0 h 747059"/>
              <a:gd name="connsiteX5" fmla="*/ 0 w 1039905"/>
              <a:gd name="connsiteY5" fmla="*/ 53789 h 747059"/>
              <a:gd name="connsiteX6" fmla="*/ 5976 w 1039905"/>
              <a:gd name="connsiteY6" fmla="*/ 268942 h 747059"/>
              <a:gd name="connsiteX7" fmla="*/ 227105 w 1039905"/>
              <a:gd name="connsiteY7" fmla="*/ 442259 h 747059"/>
              <a:gd name="connsiteX8" fmla="*/ 256988 w 1039905"/>
              <a:gd name="connsiteY8" fmla="*/ 735106 h 74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905" h="747059">
                <a:moveTo>
                  <a:pt x="256988" y="735106"/>
                </a:moveTo>
                <a:lnTo>
                  <a:pt x="1039905" y="747059"/>
                </a:lnTo>
                <a:lnTo>
                  <a:pt x="1016000" y="400424"/>
                </a:lnTo>
                <a:lnTo>
                  <a:pt x="472141" y="251012"/>
                </a:lnTo>
                <a:lnTo>
                  <a:pt x="496047" y="0"/>
                </a:lnTo>
                <a:lnTo>
                  <a:pt x="0" y="53789"/>
                </a:lnTo>
                <a:lnTo>
                  <a:pt x="5976" y="268942"/>
                </a:lnTo>
                <a:lnTo>
                  <a:pt x="227105" y="442259"/>
                </a:lnTo>
                <a:lnTo>
                  <a:pt x="256988" y="73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573797" y="5174669"/>
            <a:ext cx="1033463" cy="671513"/>
          </a:xfrm>
          <a:custGeom>
            <a:avLst/>
            <a:gdLst>
              <a:gd name="connsiteX0" fmla="*/ 523875 w 1033463"/>
              <a:gd name="connsiteY0" fmla="*/ 631032 h 671513"/>
              <a:gd name="connsiteX1" fmla="*/ 1012032 w 1033463"/>
              <a:gd name="connsiteY1" fmla="*/ 671513 h 671513"/>
              <a:gd name="connsiteX2" fmla="*/ 1033463 w 1033463"/>
              <a:gd name="connsiteY2" fmla="*/ 364332 h 671513"/>
              <a:gd name="connsiteX3" fmla="*/ 528638 w 1033463"/>
              <a:gd name="connsiteY3" fmla="*/ 202407 h 671513"/>
              <a:gd name="connsiteX4" fmla="*/ 514350 w 1033463"/>
              <a:gd name="connsiteY4" fmla="*/ 0 h 671513"/>
              <a:gd name="connsiteX5" fmla="*/ 0 w 1033463"/>
              <a:gd name="connsiteY5" fmla="*/ 11907 h 671513"/>
              <a:gd name="connsiteX6" fmla="*/ 14288 w 1033463"/>
              <a:gd name="connsiteY6" fmla="*/ 204788 h 671513"/>
              <a:gd name="connsiteX7" fmla="*/ 514350 w 1033463"/>
              <a:gd name="connsiteY7" fmla="*/ 352425 h 671513"/>
              <a:gd name="connsiteX8" fmla="*/ 523875 w 1033463"/>
              <a:gd name="connsiteY8" fmla="*/ 631032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463" h="671513">
                <a:moveTo>
                  <a:pt x="523875" y="631032"/>
                </a:moveTo>
                <a:lnTo>
                  <a:pt x="1012032" y="671513"/>
                </a:lnTo>
                <a:lnTo>
                  <a:pt x="1033463" y="364332"/>
                </a:lnTo>
                <a:lnTo>
                  <a:pt x="528638" y="202407"/>
                </a:lnTo>
                <a:lnTo>
                  <a:pt x="514350" y="0"/>
                </a:lnTo>
                <a:lnTo>
                  <a:pt x="0" y="11907"/>
                </a:lnTo>
                <a:lnTo>
                  <a:pt x="14288" y="204788"/>
                </a:lnTo>
                <a:lnTo>
                  <a:pt x="514350" y="352425"/>
                </a:lnTo>
                <a:lnTo>
                  <a:pt x="523875" y="6310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4083385" y="5169907"/>
            <a:ext cx="1266825" cy="676275"/>
          </a:xfrm>
          <a:custGeom>
            <a:avLst/>
            <a:gdLst>
              <a:gd name="connsiteX0" fmla="*/ 1266825 w 1266825"/>
              <a:gd name="connsiteY0" fmla="*/ 676275 h 676275"/>
              <a:gd name="connsiteX1" fmla="*/ 1257300 w 1266825"/>
              <a:gd name="connsiteY1" fmla="*/ 364331 h 676275"/>
              <a:gd name="connsiteX2" fmla="*/ 509587 w 1266825"/>
              <a:gd name="connsiteY2" fmla="*/ 207169 h 676275"/>
              <a:gd name="connsiteX3" fmla="*/ 502444 w 1266825"/>
              <a:gd name="connsiteY3" fmla="*/ 0 h 676275"/>
              <a:gd name="connsiteX4" fmla="*/ 0 w 1266825"/>
              <a:gd name="connsiteY4" fmla="*/ 38100 h 676275"/>
              <a:gd name="connsiteX5" fmla="*/ 7144 w 1266825"/>
              <a:gd name="connsiteY5" fmla="*/ 195262 h 676275"/>
              <a:gd name="connsiteX6" fmla="*/ 509587 w 1266825"/>
              <a:gd name="connsiteY6" fmla="*/ 385762 h 676275"/>
              <a:gd name="connsiteX7" fmla="*/ 523875 w 1266825"/>
              <a:gd name="connsiteY7" fmla="*/ 635794 h 676275"/>
              <a:gd name="connsiteX8" fmla="*/ 1266825 w 1266825"/>
              <a:gd name="connsiteY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676275">
                <a:moveTo>
                  <a:pt x="1266825" y="676275"/>
                </a:moveTo>
                <a:lnTo>
                  <a:pt x="1257300" y="364331"/>
                </a:lnTo>
                <a:lnTo>
                  <a:pt x="509587" y="207169"/>
                </a:lnTo>
                <a:lnTo>
                  <a:pt x="502444" y="0"/>
                </a:lnTo>
                <a:lnTo>
                  <a:pt x="0" y="38100"/>
                </a:lnTo>
                <a:lnTo>
                  <a:pt x="7144" y="195262"/>
                </a:lnTo>
                <a:lnTo>
                  <a:pt x="509587" y="385762"/>
                </a:lnTo>
                <a:lnTo>
                  <a:pt x="523875" y="635794"/>
                </a:lnTo>
                <a:lnTo>
                  <a:pt x="1266825" y="6762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581066" y="5143713"/>
            <a:ext cx="1057275" cy="721519"/>
          </a:xfrm>
          <a:custGeom>
            <a:avLst/>
            <a:gdLst>
              <a:gd name="connsiteX0" fmla="*/ 766763 w 1057275"/>
              <a:gd name="connsiteY0" fmla="*/ 721519 h 721519"/>
              <a:gd name="connsiteX1" fmla="*/ 1057275 w 1057275"/>
              <a:gd name="connsiteY1" fmla="*/ 711994 h 721519"/>
              <a:gd name="connsiteX2" fmla="*/ 1047750 w 1057275"/>
              <a:gd name="connsiteY2" fmla="*/ 0 h 721519"/>
              <a:gd name="connsiteX3" fmla="*/ 0 w 1057275"/>
              <a:gd name="connsiteY3" fmla="*/ 54769 h 721519"/>
              <a:gd name="connsiteX4" fmla="*/ 7144 w 1057275"/>
              <a:gd name="connsiteY4" fmla="*/ 233363 h 721519"/>
              <a:gd name="connsiteX5" fmla="*/ 769144 w 1057275"/>
              <a:gd name="connsiteY5" fmla="*/ 397669 h 721519"/>
              <a:gd name="connsiteX6" fmla="*/ 766763 w 1057275"/>
              <a:gd name="connsiteY6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275" h="721519">
                <a:moveTo>
                  <a:pt x="766763" y="721519"/>
                </a:moveTo>
                <a:lnTo>
                  <a:pt x="1057275" y="711994"/>
                </a:lnTo>
                <a:lnTo>
                  <a:pt x="1047750" y="0"/>
                </a:lnTo>
                <a:lnTo>
                  <a:pt x="0" y="54769"/>
                </a:lnTo>
                <a:lnTo>
                  <a:pt x="7144" y="233363"/>
                </a:lnTo>
                <a:lnTo>
                  <a:pt x="769144" y="397669"/>
                </a:lnTo>
                <a:cubicBezTo>
                  <a:pt x="768350" y="505619"/>
                  <a:pt x="767557" y="613569"/>
                  <a:pt x="766763" y="721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9219" y="5239546"/>
            <a:ext cx="1133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Match: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A017F-CEBB-9F46-B126-AE7766A2840B}"/>
              </a:ext>
            </a:extLst>
          </p:cNvPr>
          <p:cNvSpPr txBox="1"/>
          <p:nvPr/>
        </p:nvSpPr>
        <p:spPr>
          <a:xfrm>
            <a:off x="4914900" y="653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79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不可判定的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6" y="1093438"/>
                <a:ext cx="8131551" cy="433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</a:t>
                </a:r>
                <a:r>
                  <a:rPr lang="zh-CN" altLang="en-US" sz="2400" dirty="0">
                    <a:solidFill>
                      <a:prstClr val="white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波特斯</m:t>
                    </m:r>
                    <m:r>
                      <a:rPr lang="zh-CN" altLang="en-US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对应</m:t>
                    </m:r>
                    <m:r>
                      <a:rPr lang="zh-CN" alt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问题</m:t>
                    </m:r>
                    <m:r>
                      <a:rPr lang="zh-CN" altLang="en-US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实例</m:t>
                    </m:r>
                    <m:r>
                      <a:rPr lang="zh-CN" alt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匹配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48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定理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是不可判定的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/>
                  <a:t>证明思路</a:t>
                </a:r>
                <a:r>
                  <a:rPr lang="en-US" sz="2000" dirty="0"/>
                  <a:t>:  </a:t>
                </a:r>
                <a:r>
                  <a:rPr lang="zh-CN" altLang="en-US" sz="2000" dirty="0"/>
                  <a:t>将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归约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（利用接受历史计算的归约）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sz="2000" b="0" dirty="0"/>
              </a:p>
              <a:p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图灵机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的判定器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/>
                  <a:t>构造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图灵机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zh-CN" altLang="en-US" sz="2000" dirty="0"/>
                  <a:t>判定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</a:t>
                </a:r>
                <a:r>
                  <a:rPr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1.  </a:t>
                </a:r>
                <a:r>
                  <a:rPr lang="zh-CN" altLang="en-US" sz="2000" dirty="0"/>
                  <a:t>构造</a:t>
                </a:r>
                <a:r>
                  <a:rPr lang="en-US" sz="2000" dirty="0"/>
                  <a:t> PCP </a:t>
                </a:r>
                <a:r>
                  <a:rPr lang="zh-CN" altLang="en-US" sz="2000" dirty="0"/>
                  <a:t>实例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使得匹配都是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上的接受计算历史。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2.  </a:t>
                </a:r>
                <a:r>
                  <a:rPr lang="zh-CN" altLang="en-US" sz="2000" dirty="0"/>
                  <a:t>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zh-CN" altLang="en-US" sz="2000" dirty="0"/>
                  <a:t>判定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是不是一个匹配</a:t>
                </a:r>
                <a:r>
                  <a:rPr lang="en-US" sz="2000" dirty="0"/>
                  <a:t>  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3.  </a:t>
                </a:r>
                <a:r>
                  <a:rPr lang="zh-CN" altLang="en-US" sz="2000" dirty="0"/>
                  <a:t>如果是则接受，如果不是则拒绝。</a:t>
                </a:r>
                <a:r>
                  <a:rPr lang="en-US" sz="2000" dirty="0"/>
                  <a:t>”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6" y="1093438"/>
                <a:ext cx="8131551" cy="4332404"/>
              </a:xfrm>
              <a:prstGeom prst="rect">
                <a:avLst/>
              </a:prstGeom>
              <a:blipFill>
                <a:blip r:embed="rId4"/>
                <a:stretch>
                  <a:fillRect l="-825" t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27" y="1093438"/>
            <a:ext cx="3104031" cy="1202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39D77-F9C9-F943-B780-3243018F179A}"/>
              </a:ext>
            </a:extLst>
          </p:cNvPr>
          <p:cNvSpPr txBox="1"/>
          <p:nvPr/>
        </p:nvSpPr>
        <p:spPr>
          <a:xfrm>
            <a:off x="5208814" y="6221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7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映射可归约性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2228671"/>
                <a:ext cx="87970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sz="2400" b="1" dirty="0"/>
                  <a:t>:  </a:t>
                </a:r>
                <a:r>
                  <a:rPr lang="zh-CN" altLang="en-US" sz="2400" dirty="0"/>
                  <a:t>函数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是一个可计算函数（</a:t>
                </a:r>
                <a:r>
                  <a:rPr lang="en-US" altLang="zh-CN" sz="2400" dirty="0"/>
                  <a:t>computable function</a:t>
                </a:r>
                <a:r>
                  <a:rPr lang="zh-CN" altLang="en-US" sz="2400" dirty="0"/>
                  <a:t>），如果有某个图灵机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M</a:t>
                </a:r>
                <a:r>
                  <a:rPr lang="zh-CN" altLang="en-US" sz="2400" dirty="0"/>
                  <a:t>，使得在每个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上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M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停机，且此时只有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出现在带子上。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2228671"/>
                <a:ext cx="8797044" cy="1200329"/>
              </a:xfrm>
              <a:prstGeom prst="rect">
                <a:avLst/>
              </a:prstGeom>
              <a:blipFill>
                <a:blip r:embed="rId3"/>
                <a:stretch>
                  <a:fillRect l="-1040" t="-4061" r="-464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177" y="3818273"/>
                <a:ext cx="87970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例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整数上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所有通常的算数运算都是可计算函数。如可以制造一个机器，它以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/>
                  <a:t>为输入且返回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m + n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3818273"/>
                <a:ext cx="8797044" cy="830997"/>
              </a:xfrm>
              <a:prstGeom prst="rect">
                <a:avLst/>
              </a:prstGeom>
              <a:blipFill>
                <a:blip r:embed="rId4"/>
                <a:stretch>
                  <a:fillRect l="-1040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1750F2-00EB-D941-AA32-D35C51209F3C}"/>
              </a:ext>
            </a:extLst>
          </p:cNvPr>
          <p:cNvSpPr txBox="1"/>
          <p:nvPr/>
        </p:nvSpPr>
        <p:spPr>
          <a:xfrm>
            <a:off x="6289964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8AEA1E1C-638C-4343-BD55-9121D8FA2BDC}"/>
              </a:ext>
            </a:extLst>
          </p:cNvPr>
          <p:cNvSpPr txBox="1"/>
          <p:nvPr/>
        </p:nvSpPr>
        <p:spPr>
          <a:xfrm>
            <a:off x="-2890422" y="1387703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可计算函数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映射可归约性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语言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是映射可归约到语言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的，如果存在可计算函数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使得对每个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当且仅当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400" dirty="0"/>
                  <a:t>记做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。称函数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的归约。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1431161"/>
              </a:xfrm>
              <a:prstGeom prst="rect">
                <a:avLst/>
              </a:prstGeom>
              <a:blipFill>
                <a:blip r:embed="rId3"/>
                <a:stretch>
                  <a:fillRect l="-1040" t="-3404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676" y="3070163"/>
            <a:ext cx="1396313" cy="1193026"/>
            <a:chOff x="1729946" y="3731741"/>
            <a:chExt cx="1396313" cy="1025610"/>
          </a:xfrm>
        </p:grpSpPr>
        <p:sp>
          <p:nvSpPr>
            <p:cNvPr id="5" name="Rectangle 4"/>
            <p:cNvSpPr/>
            <p:nvPr/>
          </p:nvSpPr>
          <p:spPr>
            <a:xfrm>
              <a:off x="1729946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83" y="4099268"/>
              <a:ext cx="617838" cy="531341"/>
              <a:chOff x="2119183" y="4099268"/>
              <a:chExt cx="617838" cy="53134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4072429" y="3070163"/>
            <a:ext cx="1396313" cy="1193026"/>
            <a:chOff x="4510699" y="3731741"/>
            <a:chExt cx="1396313" cy="1025610"/>
          </a:xfrm>
        </p:grpSpPr>
        <p:sp>
          <p:nvSpPr>
            <p:cNvPr id="7" name="Rectangle 6"/>
            <p:cNvSpPr/>
            <p:nvPr/>
          </p:nvSpPr>
          <p:spPr>
            <a:xfrm>
              <a:off x="4510699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99936" y="4099268"/>
              <a:ext cx="633794" cy="531341"/>
              <a:chOff x="2119183" y="4099268"/>
              <a:chExt cx="633794" cy="53134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Oval 15"/>
          <p:cNvSpPr/>
          <p:nvPr/>
        </p:nvSpPr>
        <p:spPr>
          <a:xfrm>
            <a:off x="2170361" y="3870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70361" y="33715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例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可计算函数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为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且有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当且仅当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接受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400" dirty="0"/>
                  <a:t>当且仅当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blipFill>
                <a:blip r:embed="rId6"/>
                <a:stretch>
                  <a:fillRect l="-1040" t="-337" b="-6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241430" y="3088128"/>
            <a:ext cx="3074548" cy="1037728"/>
            <a:chOff x="2175328" y="3297448"/>
            <a:chExt cx="3074548" cy="1037728"/>
          </a:xfrm>
        </p:grpSpPr>
        <p:sp>
          <p:nvSpPr>
            <p:cNvPr id="20" name="Oval 19"/>
            <p:cNvSpPr/>
            <p:nvPr/>
          </p:nvSpPr>
          <p:spPr>
            <a:xfrm>
              <a:off x="4496541" y="40800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6541" y="35808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75328" y="3426501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5328" y="3913133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</a:t>
                </a: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1.  </a:t>
                </a:r>
                <a:r>
                  <a:rPr lang="zh-CN" altLang="en-US" sz="2000" dirty="0"/>
                  <a:t>如果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000" dirty="0"/>
                  <a:t>拒绝。</a:t>
                </a:r>
                <a:endParaRPr lang="en-US" sz="2000" dirty="0"/>
              </a:p>
              <a:p>
                <a:r>
                  <a:rPr lang="en-US" sz="2000" dirty="0"/>
                  <a:t>                2.  </a:t>
                </a:r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则在输入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上运行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接受时，就接受。 </a:t>
                </a:r>
                <a:r>
                  <a:rPr lang="en-US" sz="2000" dirty="0"/>
                  <a:t>”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  <a:blipFill>
                <a:blip r:embed="rId10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1750F2-00EB-D941-AA32-D35C51209F3C}"/>
              </a:ext>
            </a:extLst>
          </p:cNvPr>
          <p:cNvSpPr txBox="1"/>
          <p:nvPr/>
        </p:nvSpPr>
        <p:spPr>
          <a:xfrm>
            <a:off x="6289964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60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6" grpId="0" animBg="1"/>
      <p:bldP spid="17" grpId="0" animBg="1"/>
      <p:bldP spid="28" grpId="0" uiExpand="1" build="p"/>
      <p:bldP spid="3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映射可归约性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定理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:r>
                  <a:rPr lang="zh-CN" altLang="en-US" sz="2400" dirty="0"/>
                  <a:t>如果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且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/>
                  <a:t>是可判定的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可判定的。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证明</a:t>
                </a:r>
                <a:r>
                  <a:rPr lang="en-US" sz="2400" dirty="0">
                    <a:solidFill>
                      <a:schemeClr val="tx1"/>
                    </a:solidFill>
                  </a:rPr>
                  <a:t>: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设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图灵机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判定器，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构造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图灵机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来判定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1.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计算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2.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上运行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检测是否有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3.  </a:t>
                </a:r>
                <a:r>
                  <a:rPr lang="zh-CN" altLang="en-US" sz="2400" dirty="0"/>
                  <a:t>如果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停机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则输出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的输出。</a:t>
                </a:r>
                <a:r>
                  <a:rPr lang="en-US" sz="2400" dirty="0">
                    <a:solidFill>
                      <a:schemeClr val="tx1"/>
                    </a:solidFill>
                  </a:rPr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推论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如果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且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是不可判定的，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不可判定的。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定理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:r>
                  <a:rPr lang="zh-CN" altLang="en-US" sz="2400" dirty="0"/>
                  <a:t>如果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且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是图灵可识别的，则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也是图灵可识别的。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zh-CN" altLang="en-US" sz="2400" dirty="0">
                    <a:solidFill>
                      <a:schemeClr val="tx1"/>
                    </a:solidFill>
                  </a:rPr>
                  <a:t>证明</a:t>
                </a:r>
                <a:r>
                  <a:rPr lang="en-US" sz="2400" dirty="0">
                    <a:solidFill>
                      <a:schemeClr val="tx1"/>
                    </a:solidFill>
                  </a:rPr>
                  <a:t>: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将关于可判定的定理证明中的判定器改为识别器即可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推论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如果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且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不是图灵可识别的，则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也不是图灵可识别的。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5355312"/>
              </a:xfrm>
              <a:prstGeom prst="rect">
                <a:avLst/>
              </a:prstGeom>
              <a:blipFill>
                <a:blip r:embed="rId3"/>
                <a:stretch>
                  <a:fillRect l="-1040" t="-910" r="-69" b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096000" y="1843340"/>
            <a:ext cx="3539915" cy="1025610"/>
            <a:chOff x="7394145" y="2692156"/>
            <a:chExt cx="4177066" cy="1025610"/>
          </a:xfrm>
        </p:grpSpPr>
        <p:grpSp>
          <p:nvGrpSpPr>
            <p:cNvPr id="10" name="Group 9"/>
            <p:cNvGrpSpPr/>
            <p:nvPr/>
          </p:nvGrpSpPr>
          <p:grpSpPr>
            <a:xfrm>
              <a:off x="7394145" y="2692156"/>
              <a:ext cx="1396313" cy="1025610"/>
              <a:chOff x="1729946" y="3731741"/>
              <a:chExt cx="1396313" cy="10256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9946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07713" y="4099268"/>
                <a:ext cx="629308" cy="531341"/>
                <a:chOff x="2107713" y="4099268"/>
                <a:chExt cx="629308" cy="531341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/>
            <p:cNvGrpSpPr/>
            <p:nvPr/>
          </p:nvGrpSpPr>
          <p:grpSpPr>
            <a:xfrm>
              <a:off x="10174898" y="2692156"/>
              <a:ext cx="1396313" cy="1025610"/>
              <a:chOff x="4510699" y="3731741"/>
              <a:chExt cx="1396313" cy="10256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10699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899936" y="4099268"/>
                <a:ext cx="650235" cy="531341"/>
                <a:chOff x="2119183" y="4099268"/>
                <a:chExt cx="650235" cy="53134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Oval 15"/>
            <p:cNvSpPr/>
            <p:nvPr/>
          </p:nvSpPr>
          <p:spPr>
            <a:xfrm>
              <a:off x="8272830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72830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665112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5112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343899" y="2792408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43899" y="3158390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CC1813-52FD-DF44-85DC-EE640E79CA9F}"/>
              </a:ext>
            </a:extLst>
          </p:cNvPr>
          <p:cNvSpPr txBox="1"/>
          <p:nvPr/>
        </p:nvSpPr>
        <p:spPr>
          <a:xfrm>
            <a:off x="5555673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92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映射可归约性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558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定理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zh-CN" altLang="en-US" sz="2400" dirty="0"/>
                  <a:t>既不是图灵可识别的，也不是补图灵可识别的。</a:t>
                </a:r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和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是图灵机且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引理：如果有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，则有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证明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、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zh-CN" altLang="en-US" sz="2400" dirty="0"/>
                  <a:t>不是图灵可识别的</a:t>
                </a:r>
                <a:endParaRPr lang="en-US" altLang="zh-CN" sz="2400" dirty="0"/>
              </a:p>
              <a:p>
                <a:r>
                  <a:rPr lang="zh-CN" altLang="en-US" sz="2400" dirty="0"/>
                  <a:t>等价于证明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/>
                  <a:t>归约函数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“</a:t>
                </a:r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		1.  </a:t>
                </a:r>
                <a:r>
                  <a:rPr lang="zh-CN" altLang="en-US" sz="2400" dirty="0"/>
                  <a:t>构造下列两个机器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= ‘</a:t>
                </a:r>
                <a:r>
                  <a:rPr lang="zh-CN" altLang="en-US" sz="2400" dirty="0"/>
                  <a:t>对于任何输入：</a:t>
                </a:r>
                <a:endParaRPr lang="en-US" altLang="zh-CN" sz="2400" dirty="0"/>
              </a:p>
              <a:p>
                <a:r>
                  <a:rPr lang="en-US" altLang="zh-CN" sz="2400" dirty="0"/>
                  <a:t>			</a:t>
                </a:r>
                <a:r>
                  <a:rPr lang="zh-CN" altLang="en-US" sz="2400" dirty="0"/>
                  <a:t>拒绝。</a:t>
                </a:r>
                <a:r>
                  <a:rPr lang="en-US" altLang="zh-CN" sz="2400" dirty="0"/>
                  <a:t>’</a:t>
                </a:r>
              </a:p>
              <a:p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= ‘</a:t>
                </a:r>
                <a:r>
                  <a:rPr lang="zh-CN" altLang="en-US" sz="2400" dirty="0"/>
                  <a:t>对于任何输入：</a:t>
                </a:r>
                <a:endParaRPr lang="en-US" altLang="zh-CN" sz="2400" dirty="0"/>
              </a:p>
              <a:p>
                <a:r>
                  <a:rPr lang="en-US" altLang="zh-CN" sz="2400" dirty="0"/>
                  <a:t>			</a:t>
                </a:r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上运行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，如果它接受，就接受。</a:t>
                </a:r>
                <a:r>
                  <a:rPr lang="en-US" altLang="zh-CN" sz="2400" dirty="0"/>
                  <a:t>’</a:t>
                </a:r>
              </a:p>
              <a:p>
                <a:r>
                  <a:rPr lang="en-US" altLang="zh-CN" sz="2400" dirty="0"/>
                  <a:t>   		2.  </a:t>
                </a:r>
                <a:r>
                  <a:rPr lang="zh-CN" altLang="en-US" sz="2400" dirty="0"/>
                  <a:t>输出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”</a:t>
                </a:r>
              </a:p>
              <a:p>
                <a:r>
                  <a:rPr lang="zh-CN" altLang="en-US" sz="2400" dirty="0"/>
                  <a:t>即如果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接受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）。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5580887"/>
              </a:xfrm>
              <a:prstGeom prst="rect">
                <a:avLst/>
              </a:prstGeom>
              <a:blipFill>
                <a:blip r:embed="rId3"/>
                <a:stretch>
                  <a:fillRect l="-1040" t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CC1813-52FD-DF44-85DC-EE640E79CA9F}"/>
              </a:ext>
            </a:extLst>
          </p:cNvPr>
          <p:cNvSpPr txBox="1"/>
          <p:nvPr/>
        </p:nvSpPr>
        <p:spPr>
          <a:xfrm>
            <a:off x="5555673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33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映射可归约性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558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定理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zh-CN" altLang="en-US" sz="2400" dirty="0"/>
                  <a:t>既不是图灵可识别的，也不是补图灵可识别的。</a:t>
                </a:r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和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是图灵机且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引理：如果有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，则有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证明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、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zh-CN" altLang="en-US" sz="2400" dirty="0"/>
                  <a:t>不是图灵可识别的</a:t>
                </a:r>
                <a:endParaRPr lang="en-US" altLang="zh-CN" sz="2400" dirty="0"/>
              </a:p>
              <a:p>
                <a:r>
                  <a:rPr lang="zh-CN" altLang="en-US" sz="2400" dirty="0"/>
                  <a:t>等价于证明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/>
                  <a:t>归约函数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“</a:t>
                </a:r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		1.  </a:t>
                </a:r>
                <a:r>
                  <a:rPr lang="zh-CN" altLang="en-US" sz="2400" dirty="0"/>
                  <a:t>构造下列两个机器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= ‘</a:t>
                </a:r>
                <a:r>
                  <a:rPr lang="zh-CN" altLang="en-US" sz="2400" dirty="0"/>
                  <a:t>对于任何输入：</a:t>
                </a:r>
                <a:endParaRPr lang="en-US" altLang="zh-CN" sz="2400" dirty="0"/>
              </a:p>
              <a:p>
                <a:r>
                  <a:rPr lang="en-US" altLang="zh-CN" sz="2400" dirty="0"/>
                  <a:t>			</a:t>
                </a:r>
                <a:r>
                  <a:rPr lang="zh-CN" altLang="en-US" sz="2400" dirty="0"/>
                  <a:t>接受。</a:t>
                </a:r>
                <a:r>
                  <a:rPr lang="en-US" altLang="zh-CN" sz="2400" dirty="0"/>
                  <a:t>’</a:t>
                </a:r>
              </a:p>
              <a:p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= ‘</a:t>
                </a:r>
                <a:r>
                  <a:rPr lang="zh-CN" altLang="en-US" sz="2400" dirty="0"/>
                  <a:t>对于任何输入：</a:t>
                </a:r>
                <a:endParaRPr lang="en-US" altLang="zh-CN" sz="2400" dirty="0"/>
              </a:p>
              <a:p>
                <a:r>
                  <a:rPr lang="en-US" altLang="zh-CN" sz="2400" dirty="0"/>
                  <a:t>			</a:t>
                </a:r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上运行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，如果它接受，就接受。</a:t>
                </a:r>
                <a:r>
                  <a:rPr lang="en-US" altLang="zh-CN" sz="2400" dirty="0"/>
                  <a:t>’</a:t>
                </a:r>
              </a:p>
              <a:p>
                <a:r>
                  <a:rPr lang="en-US" altLang="zh-CN" sz="2400" dirty="0"/>
                  <a:t>   		2.  </a:t>
                </a:r>
                <a:r>
                  <a:rPr lang="zh-CN" altLang="en-US" sz="2400" dirty="0"/>
                  <a:t>输出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”</a:t>
                </a:r>
              </a:p>
              <a:p>
                <a:r>
                  <a:rPr lang="zh-CN" altLang="en-US" sz="2400" dirty="0"/>
                  <a:t>即如果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接受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）。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5580887"/>
              </a:xfrm>
              <a:prstGeom prst="rect">
                <a:avLst/>
              </a:prstGeom>
              <a:blipFill>
                <a:blip r:embed="rId3"/>
                <a:stretch>
                  <a:fillRect l="-1040" t="-873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CC1813-52FD-DF44-85DC-EE640E79CA9F}"/>
              </a:ext>
            </a:extLst>
          </p:cNvPr>
          <p:cNvSpPr txBox="1"/>
          <p:nvPr/>
        </p:nvSpPr>
        <p:spPr>
          <a:xfrm>
            <a:off x="5555673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60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可归约性证明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27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是不可判定的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r>
                  <a:rPr lang="en-US" sz="2400" dirty="0"/>
                  <a:t>-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不可判定且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可归约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通常是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</a:t>
                </a:r>
                <a:r>
                  <a:rPr lang="zh-CN" altLang="en-US" sz="2400" dirty="0"/>
                  <a:t>证明</a:t>
                </a:r>
                <a:r>
                  <a:rPr lang="en-US" sz="2400" dirty="0"/>
                  <a:t>:  </a:t>
                </a:r>
                <a:r>
                  <a:rPr lang="zh-CN" altLang="en-US" sz="2400" dirty="0"/>
                  <a:t>假设图灵机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是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判定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器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        </a:t>
                </a:r>
                <a:r>
                  <a:rPr lang="zh-CN" altLang="en-US" sz="2400" dirty="0"/>
                  <a:t>构造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图灵机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来判定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，从而推出矛盾</a:t>
                </a:r>
                <a:endParaRPr lang="en-US" altLang="zh-CN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不是图灵可识别的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r>
                  <a:rPr lang="en-US" altLang="zh-CN" sz="2400" dirty="0"/>
                  <a:t>-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不是图灵可识别的且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可归约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.  (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通常是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zh-CN" altLang="en-US" sz="2400" dirty="0"/>
                  <a:t>，推论</a:t>
                </a:r>
                <a:r>
                  <a:rPr lang="en-US" altLang="zh-CN" sz="2400" dirty="0"/>
                  <a:t>4.17)</a:t>
                </a:r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证明</a:t>
                </a:r>
                <a:r>
                  <a:rPr lang="en-US" altLang="zh-CN" sz="2400" dirty="0"/>
                  <a:t>:  </a:t>
                </a:r>
                <a:r>
                  <a:rPr lang="zh-CN" altLang="en-US" sz="24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的归约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2798138"/>
              </a:xfrm>
              <a:prstGeom prst="rect">
                <a:avLst/>
              </a:prstGeom>
              <a:blipFill>
                <a:blip r:embed="rId3"/>
                <a:stretch>
                  <a:fillRect l="-909" t="-1743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15234-2C8B-594A-9268-44395DCDD00B}"/>
              </a:ext>
            </a:extLst>
          </p:cNvPr>
          <p:cNvSpPr txBox="1"/>
          <p:nvPr/>
        </p:nvSpPr>
        <p:spPr>
          <a:xfrm>
            <a:off x="577734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9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52FD0-9361-4863-9C95-33299724FA59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8F5EF24C-BA90-476E-8DD3-725125217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102B3-43F9-4631-A0F4-312785D0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28918</TotalTime>
  <Words>1076</Words>
  <Application>Microsoft Office PowerPoint</Application>
  <PresentationFormat>宽屏</PresentationFormat>
  <Paragraphs>115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9: Reducibility </dc:title>
  <dc:subject/>
  <dc:creator>Michael Sipser</dc:creator>
  <cp:keywords/>
  <dc:description/>
  <cp:lastModifiedBy>枢栋</cp:lastModifiedBy>
  <cp:revision>624</cp:revision>
  <dcterms:created xsi:type="dcterms:W3CDTF">2020-08-09T18:24:17Z</dcterms:created>
  <dcterms:modified xsi:type="dcterms:W3CDTF">2024-07-02T01:30:39Z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