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25ED0-8CA7-43DD-A05F-D497BF8149FE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6B50-2BDB-45A6-A5A8-288648A47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6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26B50-2BDB-45A6-A5A8-288648A47F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0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0FF81-F8F0-68BF-8B90-7DD65FAB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D2DA6-A905-2A55-A132-66826FC2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0A6E8-3D79-9D3D-147F-8B759B8C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C3FB7-25E7-E822-1163-6176F287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B29FB-3ED0-BDE5-2A44-B4F8C803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03CB6-BEDD-B1C4-C4D3-4F937B5C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AFEF0-CB6C-F2C1-1DA1-FCE72601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1FDA0-031F-C76F-0ACA-C0043748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1D869-FD5C-4928-FCFD-9BB65A51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E2BEE-7502-914D-22E9-F9945858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071CF0-8858-7679-26C5-BD1A2D8C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6EB066-966F-D066-E7AE-339406F8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8AF48-F685-4DF2-8C6B-0F83AD63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32F5B-964C-F0BE-677F-804BC2CD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53945-7AE8-A23C-5F89-BF7F6D0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1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5707-1DA0-7921-77C4-BE57C0A3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B4F52-9F4E-98F2-54C2-41476982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8DE52-2FD7-644C-E19E-486F1CC7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D3C2D-DC0E-9BCF-D73B-FCFF57A8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7C531-DC79-A80A-FAC7-297EBA38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3FA54-C7D2-61F1-6855-DFDD8067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63973-1EEA-0E68-80B2-94AD4F2A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49091-E5F0-A5C3-D1F5-C849DA05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3FC1F-4C72-8136-914E-0D1B0A35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0C69E-F34B-070D-5511-EACD2977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334F-7C1B-D9FA-0662-DC05BD03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B15A0-E76A-1F3C-686F-19FD6707A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11F09-5E1D-77C1-B248-44F78D23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15A7A-4D77-BD5E-170B-CE7BB4EF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62C2B-6392-CEDF-9607-EC5654A1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E436B-7DDF-DFA9-5C0B-6DF215A5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8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E1D7-B8B7-EA99-D2C2-8D7E3F3B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C4CC-444C-CC96-FAEA-0D89E950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3CD40-6ABF-38D4-5628-D7A1062B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A8440-037F-D333-EF55-A1579166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27E4C-0858-03DD-CC80-E45D7F792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0F2EF-115A-CB1F-2993-1ACFC64D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E7F2B-406B-96F0-3075-FB197B4D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03B2B-B27E-8CA2-C8E4-7F16C706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5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73A8-51BF-427C-66E1-5CFD5CF8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028D89-2B9E-0D85-8009-80931F65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B8827-7325-FD8C-A486-8DB003D2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8E3D1B-A29F-771F-B0D1-18076F0A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A3722C-DCE9-7745-FC59-DC47663A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5A06F1-7794-7C51-E217-10640614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3BEB4-92EF-D936-E7DD-F06A912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E6C44-45ED-A7F4-5112-1A47ED2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5835-09EC-BDF7-CCED-5B5B674E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43DD3-B45C-F03B-0706-459FE2C1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10DCE-B027-9815-F8DC-CC824F7B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7FED0-8AA9-057A-F26F-AB6D75F0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65AC3-7B9B-E55A-5732-D42BFA93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2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E7466-6822-66CC-658B-EDAABBD5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2796D8-F991-2074-1D17-674FB6D11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699A7-BC31-7D24-B40D-91ED7C95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0A7C7-9AD2-45E5-2617-47E0204F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3B805-8214-8DA5-8AD2-D9C71B65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52EF6-4965-6F9F-9A39-71C63163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8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3D27D-8368-87EA-6BC5-01325E82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2989B-069F-0853-219D-F828642B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C9A0F-8413-DEB5-E390-8A225258D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946B-8C7A-486F-B804-5FBA1F87605C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B52B3-F67A-03B8-66E0-AA34EE03B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87105-7BDB-B5B5-35B2-A95B9F3A6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2A0E-794A-4CA3-86FF-57BE34CA4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8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A161-4A31-53DE-D9FF-FEB0EF67F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可计算性理论的高级专题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66768-B5DE-D2F2-C553-7C11DC248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报告人：褚子源</a:t>
            </a:r>
          </a:p>
        </p:txBody>
      </p:sp>
    </p:spTree>
    <p:extLst>
      <p:ext uri="{BB962C8B-B14F-4D97-AF65-F5344CB8AC3E}">
        <p14:creationId xmlns:p14="http://schemas.microsoft.com/office/powerpoint/2010/main" val="130739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9E66-CF93-22B5-7CBE-7F6AE2D2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可判定的理论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E057F-ED4E-EA47-A4A1-60191F3E9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Th(N,+)</a:t>
            </a:r>
            <a:r>
              <a:rPr lang="zh-CN" altLang="en-US" dirty="0"/>
              <a:t>可判定</a:t>
            </a:r>
            <a:endParaRPr lang="en-US" altLang="zh-CN" dirty="0"/>
          </a:p>
          <a:p>
            <a:r>
              <a:rPr lang="en-US" altLang="zh-CN" dirty="0"/>
              <a:t>(N,+)</a:t>
            </a:r>
            <a:r>
              <a:rPr lang="zh-CN" altLang="en-US" dirty="0"/>
              <a:t>是一个模型，</a:t>
            </a:r>
            <a:r>
              <a:rPr lang="en-US" altLang="zh-CN" dirty="0"/>
              <a:t>N</a:t>
            </a:r>
            <a:r>
              <a:rPr lang="zh-CN" altLang="en-US" dirty="0"/>
              <a:t>即自然数是论域，只具有</a:t>
            </a:r>
            <a:r>
              <a:rPr lang="en-US" altLang="zh-CN" dirty="0"/>
              <a:t>+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en-US" altLang="zh-CN" dirty="0"/>
              <a:t>Th(N,+)</a:t>
            </a:r>
            <a:r>
              <a:rPr lang="zh-CN" altLang="en-US" dirty="0"/>
              <a:t>是这个论域里面所有真句子（命题）的集合，被称为模型</a:t>
            </a:r>
            <a:r>
              <a:rPr lang="en-US" altLang="zh-CN" dirty="0"/>
              <a:t>(N,+)</a:t>
            </a:r>
            <a:r>
              <a:rPr lang="zh-CN" altLang="en-US" dirty="0"/>
              <a:t>的理论系统</a:t>
            </a:r>
          </a:p>
        </p:txBody>
      </p:sp>
    </p:spTree>
    <p:extLst>
      <p:ext uri="{BB962C8B-B14F-4D97-AF65-F5344CB8AC3E}">
        <p14:creationId xmlns:p14="http://schemas.microsoft.com/office/powerpoint/2010/main" val="248621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8B37E-489E-1238-E155-C0BD6852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Th(N,+)</a:t>
            </a:r>
            <a:r>
              <a:rPr lang="zh-CN" altLang="en-US" dirty="0"/>
              <a:t>可判定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7DA2E-9723-9539-9C66-A16B523C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对于每一个</a:t>
            </a:r>
            <a:r>
              <a:rPr lang="en-US" altLang="zh-CN" dirty="0" err="1"/>
              <a:t>i</a:t>
            </a:r>
            <a:r>
              <a:rPr lang="zh-CN" altLang="en-US" dirty="0"/>
              <a:t>构造一个有穷自动机</a:t>
            </a:r>
            <a:r>
              <a:rPr lang="en-US" altLang="zh-CN" dirty="0"/>
              <a:t>Ai</a:t>
            </a:r>
            <a:r>
              <a:rPr lang="zh-CN" altLang="en-US" dirty="0"/>
              <a:t>，识别使</a:t>
            </a:r>
            <a:r>
              <a:rPr lang="en-US" altLang="zh-CN" dirty="0" err="1"/>
              <a:t>Φi</a:t>
            </a:r>
            <a:r>
              <a:rPr lang="zh-CN" altLang="en-US" dirty="0"/>
              <a:t>为真的数的</a:t>
            </a:r>
            <a:r>
              <a:rPr lang="en-US" altLang="zh-CN" dirty="0" err="1"/>
              <a:t>i</a:t>
            </a:r>
            <a:r>
              <a:rPr lang="zh-CN" altLang="en-US" dirty="0"/>
              <a:t>元组构成的串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Al</a:t>
            </a:r>
            <a:r>
              <a:rPr lang="zh-CN" altLang="en-US" dirty="0"/>
              <a:t>开始，由</a:t>
            </a:r>
            <a:r>
              <a:rPr lang="en-US" altLang="zh-CN" dirty="0"/>
              <a:t>Ai+1</a:t>
            </a:r>
            <a:r>
              <a:rPr lang="zh-CN" altLang="en-US" dirty="0"/>
              <a:t>构造</a:t>
            </a:r>
            <a:r>
              <a:rPr lang="en-US" altLang="zh-CN" dirty="0"/>
              <a:t>Ai</a:t>
            </a:r>
          </a:p>
          <a:p>
            <a:r>
              <a:rPr lang="zh-CN" altLang="en-US" dirty="0"/>
              <a:t>最后</a:t>
            </a:r>
            <a:r>
              <a:rPr lang="en-US" altLang="zh-CN" dirty="0"/>
              <a:t>A0</a:t>
            </a:r>
            <a:r>
              <a:rPr lang="zh-CN" altLang="en-US" dirty="0"/>
              <a:t>如果识别空串则接受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8FBD62-FEEF-93FE-2EE9-E387D88A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20" y="2310724"/>
            <a:ext cx="4374259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FFC6D-B1CB-59B3-41D5-B9AF8B58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Th(N,+)</a:t>
            </a:r>
            <a:r>
              <a:rPr lang="zh-CN" altLang="en-US" dirty="0"/>
              <a:t>可判定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61AA-0D1F-602E-712C-A84B64A9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Al</a:t>
            </a:r>
            <a:r>
              <a:rPr lang="zh-CN" altLang="en-US" dirty="0"/>
              <a:t>：对于每一个</a:t>
            </a:r>
            <a:r>
              <a:rPr lang="en-US" altLang="zh-CN" dirty="0"/>
              <a:t>+</a:t>
            </a:r>
            <a:r>
              <a:rPr lang="zh-CN" altLang="en-US" dirty="0"/>
              <a:t>构造有穷自动机计算这个单个加法所对应的关系，将他们组合起来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Ai+1</a:t>
            </a:r>
            <a:r>
              <a:rPr lang="zh-CN" altLang="en-US" dirty="0"/>
              <a:t>构造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BB0F70-94C5-3D48-FDB3-F55427E9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71" y="3249063"/>
            <a:ext cx="6393150" cy="2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8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00AB-7B24-4A0D-427F-4154B0E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不可判定理论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3237D-6962-43F4-6BE7-19617678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Th(N,+,*)</a:t>
            </a:r>
            <a:r>
              <a:rPr lang="zh-CN" altLang="en-US" dirty="0"/>
              <a:t>不可判定</a:t>
            </a:r>
            <a:endParaRPr lang="en-US" altLang="zh-CN" dirty="0"/>
          </a:p>
          <a:p>
            <a:r>
              <a:rPr lang="zh-CN" altLang="en-US" dirty="0"/>
              <a:t>证明的大致思路使将</a:t>
            </a:r>
            <a:r>
              <a:rPr lang="en-US" altLang="zh-CN" dirty="0"/>
              <a:t>ATM</a:t>
            </a:r>
            <a:r>
              <a:rPr lang="zh-CN" altLang="en-US" dirty="0"/>
              <a:t>归约到</a:t>
            </a:r>
            <a:r>
              <a:rPr lang="en-US" altLang="zh-CN" dirty="0"/>
              <a:t>Th(N,+,*)</a:t>
            </a:r>
            <a:r>
              <a:rPr lang="zh-CN" altLang="en-US" dirty="0"/>
              <a:t>上面</a:t>
            </a:r>
            <a:endParaRPr lang="en-US" altLang="zh-CN" dirty="0"/>
          </a:p>
          <a:p>
            <a:r>
              <a:rPr lang="zh-CN" altLang="en-US" dirty="0"/>
              <a:t>引理：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一个图灵机</a:t>
            </a:r>
            <a:r>
              <a:rPr lang="en-US" altLang="zh-CN" sz="1800" dirty="0"/>
              <a:t>M</a:t>
            </a:r>
            <a:r>
              <a:rPr lang="zh-CN" altLang="en-US" sz="1800" dirty="0"/>
              <a:t>和串</a:t>
            </a:r>
            <a:r>
              <a:rPr lang="en-US" altLang="zh-CN" sz="1800" dirty="0"/>
              <a:t>w</a:t>
            </a:r>
            <a:r>
              <a:rPr lang="zh-CN" altLang="en-US" sz="1800" dirty="0"/>
              <a:t>，从</a:t>
            </a:r>
            <a:r>
              <a:rPr lang="en-US" altLang="zh-CN" sz="1800" dirty="0"/>
              <a:t>M</a:t>
            </a:r>
            <a:r>
              <a:rPr lang="zh-CN" altLang="en-US" sz="1800" dirty="0"/>
              <a:t>，</a:t>
            </a:r>
            <a:r>
              <a:rPr lang="en-US" altLang="zh-CN" sz="1800" dirty="0"/>
              <a:t>w</a:t>
            </a:r>
            <a:r>
              <a:rPr lang="zh-CN" altLang="en-US" sz="1800" dirty="0"/>
              <a:t>能构造</a:t>
            </a:r>
            <a:r>
              <a:rPr lang="en-US" altLang="zh-CN" sz="1800" dirty="0"/>
              <a:t>(N,+,*)</a:t>
            </a:r>
            <a:r>
              <a:rPr lang="zh-CN" altLang="en-US" sz="1800" dirty="0"/>
              <a:t>中的</a:t>
            </a:r>
            <a:r>
              <a:rPr lang="en-US" altLang="zh-CN" sz="1800" dirty="0" err="1"/>
              <a:t>ΦM,w</a:t>
            </a:r>
            <a:r>
              <a:rPr lang="zh-CN" altLang="en-US" sz="1800" dirty="0"/>
              <a:t>，只含有一个自由变元</a:t>
            </a:r>
            <a:r>
              <a:rPr lang="en-US" altLang="zh-CN" sz="1800" dirty="0"/>
              <a:t>x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使用这个图灵机可以将</a:t>
            </a:r>
            <a:r>
              <a:rPr lang="en-US" altLang="zh-CN" sz="1800" dirty="0"/>
              <a:t>ATM</a:t>
            </a:r>
            <a:r>
              <a:rPr lang="zh-CN" altLang="en-US" sz="1800" dirty="0"/>
              <a:t>映射归约到</a:t>
            </a:r>
            <a:r>
              <a:rPr lang="en-US" altLang="zh-CN" sz="1800" dirty="0"/>
              <a:t>Th(N,+,*)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246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E8E8-2C2D-6D07-1AFD-87720E35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图灵可归约性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92B0-8FFA-E078-091B-1C3F37AD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比映射可归约更广义</a:t>
            </a:r>
            <a:endParaRPr lang="en-US" altLang="zh-CN" dirty="0"/>
          </a:p>
          <a:p>
            <a:r>
              <a:rPr lang="zh-CN" altLang="en-US" dirty="0"/>
              <a:t>逾示：能够报告某个串</a:t>
            </a:r>
            <a:r>
              <a:rPr lang="en-US" altLang="zh-CN" dirty="0"/>
              <a:t>w</a:t>
            </a:r>
            <a:r>
              <a:rPr lang="zh-CN" altLang="en-US" dirty="0"/>
              <a:t>是否为语言</a:t>
            </a:r>
            <a:r>
              <a:rPr lang="en-US" altLang="zh-CN" dirty="0"/>
              <a:t>B</a:t>
            </a:r>
            <a:r>
              <a:rPr lang="zh-CN" altLang="en-US" dirty="0"/>
              <a:t>的成员的外部装置</a:t>
            </a:r>
            <a:endParaRPr lang="en-US" altLang="zh-CN" dirty="0"/>
          </a:p>
          <a:p>
            <a:r>
              <a:rPr lang="zh-CN" altLang="en-US" dirty="0"/>
              <a:t>逾示图灵机能询问一个逾示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ATM</a:t>
            </a:r>
            <a:r>
              <a:rPr lang="zh-CN" altLang="en-US" dirty="0"/>
              <a:t>的一个逾示能判定</a:t>
            </a:r>
            <a:r>
              <a:rPr lang="en-US" altLang="zh-CN" dirty="0"/>
              <a:t>ETM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的逾示图灵机能判定</a:t>
            </a:r>
            <a:r>
              <a:rPr lang="en-US" altLang="zh-CN" dirty="0"/>
              <a:t>A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相对于</a:t>
            </a:r>
            <a:r>
              <a:rPr lang="en-US" altLang="zh-CN" dirty="0"/>
              <a:t>B</a:t>
            </a:r>
            <a:r>
              <a:rPr lang="zh-CN" altLang="en-US" dirty="0"/>
              <a:t>可判定，则语言</a:t>
            </a:r>
            <a:r>
              <a:rPr lang="en-US" altLang="zh-CN" dirty="0"/>
              <a:t>A</a:t>
            </a:r>
            <a:r>
              <a:rPr lang="zh-CN" altLang="en-US" dirty="0"/>
              <a:t>图灵可归约到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44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065D-ABAF-EC31-F71C-9B472DF1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795DF-B225-10C2-D122-CAD15CBB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考虑最短的描述（副本）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是二进制串，</a:t>
            </a:r>
            <a:r>
              <a:rPr lang="en-US" altLang="zh-CN" dirty="0"/>
              <a:t>x</a:t>
            </a:r>
            <a:r>
              <a:rPr lang="zh-CN" altLang="en-US" dirty="0"/>
              <a:t>的最小描述</a:t>
            </a:r>
            <a:r>
              <a:rPr lang="en-US" altLang="zh-CN" dirty="0"/>
              <a:t>d(x)</a:t>
            </a:r>
            <a:r>
              <a:rPr lang="zh-CN" altLang="en-US" dirty="0"/>
              <a:t>就是最短的</a:t>
            </a:r>
            <a:r>
              <a:rPr lang="en-US" altLang="zh-CN" dirty="0"/>
              <a:t>&lt;</a:t>
            </a:r>
            <a:r>
              <a:rPr lang="en-US" altLang="zh-CN" dirty="0" err="1"/>
              <a:t>M,w</a:t>
            </a:r>
            <a:r>
              <a:rPr lang="en-US" altLang="zh-CN" dirty="0"/>
              <a:t>&gt;</a:t>
            </a:r>
            <a:r>
              <a:rPr lang="zh-CN" altLang="en-US" dirty="0"/>
              <a:t>串</a:t>
            </a:r>
            <a:endParaRPr lang="en-US" altLang="zh-CN" dirty="0"/>
          </a:p>
          <a:p>
            <a:r>
              <a:rPr lang="en-US" altLang="zh-CN" dirty="0"/>
              <a:t>K(x)</a:t>
            </a:r>
            <a:r>
              <a:rPr lang="zh-CN" altLang="en-US" dirty="0"/>
              <a:t>是</a:t>
            </a:r>
            <a:r>
              <a:rPr lang="en-US" altLang="zh-CN" dirty="0"/>
              <a:t>d(x)</a:t>
            </a:r>
            <a:r>
              <a:rPr lang="zh-CN" altLang="en-US" dirty="0"/>
              <a:t>的长度</a:t>
            </a:r>
            <a:endParaRPr lang="en-US" altLang="zh-CN" dirty="0"/>
          </a:p>
          <a:p>
            <a:r>
              <a:rPr lang="zh-CN" altLang="en-US" dirty="0"/>
              <a:t>定理</a:t>
            </a:r>
            <a:r>
              <a:rPr lang="en-US" altLang="zh-CN" dirty="0"/>
              <a:t>6.21,6.22</a:t>
            </a:r>
            <a:r>
              <a:rPr lang="zh-CN" altLang="en-US" dirty="0"/>
              <a:t>显然，</a:t>
            </a:r>
            <a:r>
              <a:rPr lang="en-US" altLang="zh-CN" dirty="0"/>
              <a:t>6.23(</a:t>
            </a:r>
            <a:r>
              <a:rPr lang="zh-CN" altLang="en-US" dirty="0"/>
              <a:t>注意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定义优化：描述语言看作可计算函数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p(s)=x</a:t>
            </a:r>
            <a:r>
              <a:rPr lang="zh-CN" altLang="en-US" dirty="0"/>
              <a:t>，</a:t>
            </a:r>
            <a:r>
              <a:rPr lang="en-US" altLang="zh-CN" dirty="0" err="1"/>
              <a:t>dp</a:t>
            </a:r>
            <a:r>
              <a:rPr lang="en-US" altLang="zh-CN" dirty="0"/>
              <a:t>(x),</a:t>
            </a:r>
            <a:r>
              <a:rPr lang="en-US" altLang="zh-CN" dirty="0" err="1"/>
              <a:t>Kp</a:t>
            </a:r>
            <a:r>
              <a:rPr lang="en-US" altLang="zh-CN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3155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20279-6DCA-F014-BC9B-545C28C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不可压缩的串和随机性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1AB50-EBD1-BC17-75A7-F13B9E42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可压缩的：</a:t>
            </a:r>
            <a:r>
              <a:rPr lang="en-US" altLang="zh-CN" dirty="0"/>
              <a:t>x</a:t>
            </a:r>
            <a:r>
              <a:rPr lang="zh-CN" altLang="en-US" dirty="0"/>
              <a:t>有一个比他的长度短</a:t>
            </a:r>
            <a:r>
              <a:rPr lang="en-US" altLang="zh-CN" dirty="0"/>
              <a:t>c</a:t>
            </a:r>
            <a:r>
              <a:rPr lang="zh-CN" altLang="en-US" dirty="0"/>
              <a:t>位的描述，没有比他更短的描述，则</a:t>
            </a:r>
            <a:r>
              <a:rPr lang="en-US" altLang="zh-CN" dirty="0"/>
              <a:t>x</a:t>
            </a:r>
            <a:r>
              <a:rPr lang="zh-CN" altLang="en-US" dirty="0"/>
              <a:t>是不可压缩的</a:t>
            </a:r>
            <a:endParaRPr lang="en-US" altLang="zh-CN" dirty="0"/>
          </a:p>
          <a:p>
            <a:r>
              <a:rPr lang="zh-CN" altLang="en-US" dirty="0"/>
              <a:t>定理：对于每个长度，都存在不可压缩的串</a:t>
            </a:r>
            <a:endParaRPr lang="en-US" altLang="zh-CN" dirty="0"/>
          </a:p>
          <a:p>
            <a:r>
              <a:rPr lang="zh-CN" altLang="en-US" dirty="0"/>
              <a:t>证明：长度为</a:t>
            </a:r>
            <a:r>
              <a:rPr lang="en-US" altLang="zh-CN" dirty="0"/>
              <a:t>n</a:t>
            </a:r>
            <a:r>
              <a:rPr lang="zh-CN" altLang="en-US" dirty="0"/>
              <a:t>的二进制串的个数和长度小于</a:t>
            </a:r>
            <a:r>
              <a:rPr lang="en-US" altLang="zh-CN" dirty="0"/>
              <a:t>n</a:t>
            </a:r>
            <a:r>
              <a:rPr lang="zh-CN" altLang="en-US" dirty="0"/>
              <a:t>的二进制串的个数</a:t>
            </a:r>
            <a:endParaRPr lang="en-US" altLang="zh-CN" dirty="0"/>
          </a:p>
          <a:p>
            <a:r>
              <a:rPr lang="zh-CN" altLang="en-US" dirty="0"/>
              <a:t>推论：有多少个串是不可压缩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267156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2BCA-CFD4-BED4-227C-B8AA73C3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不可压缩的串和随机性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5FD59-4E84-F5FC-D7FB-321C95AE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f</a:t>
            </a:r>
            <a:r>
              <a:rPr lang="zh-CN" altLang="en-US" dirty="0"/>
              <a:t>只在有限个不可压缩</a:t>
            </a:r>
            <a:r>
              <a:rPr lang="en-US" altLang="zh-CN" dirty="0"/>
              <a:t>b</a:t>
            </a:r>
            <a:r>
              <a:rPr lang="zh-CN" altLang="en-US" dirty="0"/>
              <a:t>的串上不成立（任意性质）</a:t>
            </a:r>
            <a:endParaRPr lang="en-US" altLang="zh-CN" dirty="0"/>
          </a:p>
          <a:p>
            <a:r>
              <a:rPr lang="zh-CN" altLang="en-US" dirty="0"/>
              <a:t>证明：所有不具有</a:t>
            </a:r>
            <a:r>
              <a:rPr lang="en-US" altLang="zh-CN" dirty="0"/>
              <a:t>f</a:t>
            </a:r>
            <a:r>
              <a:rPr lang="zh-CN" altLang="en-US" dirty="0"/>
              <a:t>的串构成一个序列，</a:t>
            </a:r>
            <a:r>
              <a:rPr lang="en-US" altLang="zh-CN" dirty="0"/>
              <a:t>M</a:t>
            </a:r>
            <a:r>
              <a:rPr lang="zh-CN" altLang="en-US" dirty="0"/>
              <a:t>是算法</a:t>
            </a:r>
            <a:endParaRPr lang="en-US" altLang="zh-CN" dirty="0"/>
          </a:p>
          <a:p>
            <a:r>
              <a:rPr lang="en-US" altLang="zh-CN" dirty="0"/>
              <a:t>Ix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的序标</a:t>
            </a:r>
            <a:r>
              <a:rPr lang="en-US" altLang="zh-CN" dirty="0"/>
              <a:t>&lt;M&gt;</a:t>
            </a:r>
            <a:r>
              <a:rPr lang="zh-CN" altLang="en-US" dirty="0"/>
              <a:t>长度是</a:t>
            </a:r>
            <a:r>
              <a:rPr lang="en-US" altLang="zh-CN" dirty="0"/>
              <a:t>c</a:t>
            </a:r>
            <a:r>
              <a:rPr lang="zh-CN" altLang="en-US" dirty="0"/>
              <a:t>，任取</a:t>
            </a:r>
            <a:r>
              <a:rPr lang="en-US" altLang="zh-CN" dirty="0"/>
              <a:t>b</a:t>
            </a:r>
            <a:r>
              <a:rPr lang="zh-CN" altLang="en-US" dirty="0"/>
              <a:t>，选择</a:t>
            </a:r>
            <a:r>
              <a:rPr lang="en-US" altLang="zh-CN" dirty="0"/>
              <a:t>n</a:t>
            </a:r>
            <a:r>
              <a:rPr lang="zh-CN" altLang="en-US" dirty="0"/>
              <a:t>满足条件最多有</a:t>
            </a:r>
            <a:r>
              <a:rPr lang="en-US" altLang="zh-CN" dirty="0"/>
              <a:t>1/2^(b+c+1)</a:t>
            </a:r>
            <a:r>
              <a:rPr lang="zh-CN" altLang="en-US" dirty="0"/>
              <a:t>个不满足性质</a:t>
            </a:r>
            <a:r>
              <a:rPr lang="en-US" altLang="zh-CN" dirty="0"/>
              <a:t>f</a:t>
            </a:r>
            <a:r>
              <a:rPr lang="zh-CN" altLang="en-US" dirty="0"/>
              <a:t>，可以推导出</a:t>
            </a:r>
            <a:r>
              <a:rPr lang="en-US" altLang="zh-CN" dirty="0"/>
              <a:t>ix</a:t>
            </a:r>
            <a:r>
              <a:rPr lang="zh-CN" altLang="en-US"/>
              <a:t>的长度，从而得到证明。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E45B-18B8-C017-7A3B-60B55764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72369-5E49-6A41-0327-39D3E4D8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递归定理</a:t>
            </a:r>
            <a:endParaRPr lang="en-US" altLang="zh-CN" dirty="0"/>
          </a:p>
          <a:p>
            <a:r>
              <a:rPr lang="zh-CN" altLang="en-US" dirty="0"/>
              <a:t>逻辑理论</a:t>
            </a:r>
            <a:endParaRPr lang="en-US" altLang="zh-CN" dirty="0"/>
          </a:p>
          <a:p>
            <a:r>
              <a:rPr lang="zh-CN" altLang="en-US" dirty="0"/>
              <a:t>图灵可归约性</a:t>
            </a:r>
            <a:endParaRPr lang="en-US" altLang="zh-CN" dirty="0"/>
          </a:p>
          <a:p>
            <a:r>
              <a:rPr lang="zh-CN" altLang="en-US" dirty="0"/>
              <a:t>描述复杂性</a:t>
            </a:r>
          </a:p>
        </p:txBody>
      </p:sp>
    </p:spTree>
    <p:extLst>
      <p:ext uri="{BB962C8B-B14F-4D97-AF65-F5344CB8AC3E}">
        <p14:creationId xmlns:p14="http://schemas.microsoft.com/office/powerpoint/2010/main" val="345468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D94BC-B59C-B6B0-6700-0F33A8D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EED06-52D5-11DE-89C3-3682FC07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设计一个图灵机</a:t>
            </a:r>
            <a:r>
              <a:rPr lang="en-US" altLang="zh-CN" dirty="0"/>
              <a:t>SELF</a:t>
            </a:r>
            <a:r>
              <a:rPr lang="zh-CN" altLang="en-US" dirty="0"/>
              <a:t>，忽略输入，打印自己的描述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引理：可计算函数</a:t>
            </a:r>
            <a:r>
              <a:rPr lang="en-US" altLang="zh-CN" sz="1800" dirty="0"/>
              <a:t>q</a:t>
            </a:r>
            <a:r>
              <a:rPr lang="zh-CN" altLang="en-US" sz="1800" dirty="0"/>
              <a:t>，任意串</a:t>
            </a:r>
            <a:r>
              <a:rPr lang="en-US" altLang="zh-CN" sz="1800" dirty="0"/>
              <a:t>w</a:t>
            </a:r>
            <a:r>
              <a:rPr lang="zh-CN" altLang="en-US" sz="1800" dirty="0"/>
              <a:t>，</a:t>
            </a:r>
            <a:r>
              <a:rPr lang="en-US" altLang="zh-CN" sz="1800" dirty="0"/>
              <a:t>q(w)</a:t>
            </a:r>
            <a:r>
              <a:rPr lang="zh-CN" altLang="en-US" sz="1800" dirty="0"/>
              <a:t>描述图灵机</a:t>
            </a:r>
            <a:r>
              <a:rPr lang="en-US" altLang="zh-CN" sz="1800" dirty="0"/>
              <a:t>Pw</a:t>
            </a:r>
            <a:r>
              <a:rPr lang="zh-CN" altLang="en-US" sz="1800" dirty="0"/>
              <a:t>，</a:t>
            </a:r>
            <a:r>
              <a:rPr lang="en-US" altLang="zh-CN" sz="1800" dirty="0"/>
              <a:t>Pw</a:t>
            </a:r>
            <a:r>
              <a:rPr lang="zh-CN" altLang="en-US" sz="1800" dirty="0"/>
              <a:t>打印出</a:t>
            </a:r>
            <a:r>
              <a:rPr lang="en-US" altLang="zh-CN" sz="1800" dirty="0"/>
              <a:t>w</a:t>
            </a:r>
            <a:r>
              <a:rPr lang="zh-CN" altLang="en-US" sz="1800" dirty="0"/>
              <a:t>，停机。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形式化为：构造图灵机</a:t>
            </a:r>
            <a:r>
              <a:rPr lang="en-US" altLang="zh-CN" sz="1800" dirty="0"/>
              <a:t>Q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输入串</a:t>
            </a:r>
            <a:r>
              <a:rPr lang="en-US" altLang="zh-CN" sz="1800" dirty="0"/>
              <a:t>w</a:t>
            </a:r>
            <a:r>
              <a:rPr lang="zh-CN" altLang="en-US" sz="1800" dirty="0"/>
              <a:t>，构造</a:t>
            </a:r>
            <a:r>
              <a:rPr lang="en-US" altLang="zh-CN" sz="1800" dirty="0"/>
              <a:t>Pw</a:t>
            </a:r>
            <a:r>
              <a:rPr lang="zh-CN" altLang="en-US" sz="1800" dirty="0"/>
              <a:t>：对于任意输入，抹去输入，写下</a:t>
            </a:r>
            <a:r>
              <a:rPr lang="en-US" altLang="zh-CN" sz="1800" dirty="0"/>
              <a:t>w</a:t>
            </a:r>
            <a:r>
              <a:rPr lang="zh-CN" altLang="en-US" sz="1800" dirty="0"/>
              <a:t>，停机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输出</a:t>
            </a:r>
            <a:r>
              <a:rPr lang="en-US" altLang="zh-CN" sz="1800" dirty="0"/>
              <a:t>&lt;Pw&gt;=q(w)</a:t>
            </a:r>
          </a:p>
        </p:txBody>
      </p:sp>
    </p:spTree>
    <p:extLst>
      <p:ext uri="{BB962C8B-B14F-4D97-AF65-F5344CB8AC3E}">
        <p14:creationId xmlns:p14="http://schemas.microsoft.com/office/powerpoint/2010/main" val="123076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17DAC-B1D8-CC1B-B694-762AAB21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设计一个图灵机</a:t>
            </a:r>
            <a:r>
              <a:rPr lang="en-US" altLang="zh-CN" dirty="0"/>
              <a:t>SELF</a:t>
            </a:r>
            <a:r>
              <a:rPr lang="zh-CN" altLang="en-US" dirty="0"/>
              <a:t>，忽略输入，打印自己的描述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0FACA-C10E-E67B-E70C-9263049F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在前面引理的基础上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下面考虑</a:t>
            </a:r>
            <a:r>
              <a:rPr lang="en-US" altLang="zh-CN" dirty="0">
                <a:sym typeface="Wingdings" panose="05000000000000000000" pitchFamily="2" charset="2"/>
              </a:rPr>
              <a:t>SELF</a:t>
            </a:r>
            <a:r>
              <a:rPr lang="zh-CN" altLang="en-US" dirty="0">
                <a:sym typeface="Wingdings" panose="05000000000000000000" pitchFamily="2" charset="2"/>
              </a:rPr>
              <a:t>由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构成，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相互输出对方的描述。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A=P&lt;B&gt;</a:t>
            </a:r>
            <a:r>
              <a:rPr lang="zh-CN" altLang="en-US" dirty="0">
                <a:sym typeface="Wingdings" panose="05000000000000000000" pitchFamily="2" charset="2"/>
              </a:rPr>
              <a:t>也就是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能打印出</a:t>
            </a:r>
            <a:r>
              <a:rPr lang="en-US" altLang="zh-CN" dirty="0">
                <a:sym typeface="Wingdings" panose="05000000000000000000" pitchFamily="2" charset="2"/>
              </a:rPr>
              <a:t>&lt;B&gt;</a:t>
            </a:r>
            <a:r>
              <a:rPr lang="zh-CN" altLang="en-US" dirty="0">
                <a:sym typeface="Wingdings" panose="05000000000000000000" pitchFamily="2" charset="2"/>
              </a:rPr>
              <a:t>，注意：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的描述依赖于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，依据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来定义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所以不能用同样的方法来构造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2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C7E33-BECE-40FD-6AAF-3B695FCF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设计一个图灵机</a:t>
            </a:r>
            <a:r>
              <a:rPr lang="en-US" altLang="zh-CN" dirty="0"/>
              <a:t>SELF</a:t>
            </a:r>
            <a:r>
              <a:rPr lang="zh-CN" altLang="en-US" dirty="0"/>
              <a:t>，忽略输入，打印自己的描述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504F4-B107-F01C-C944-EFAB5E0A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下面来构造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zh-CN" altLang="en-US" dirty="0"/>
              <a:t>因为</a:t>
            </a:r>
            <a:r>
              <a:rPr lang="en-US" altLang="zh-CN" dirty="0"/>
              <a:t>A</a:t>
            </a:r>
            <a:r>
              <a:rPr lang="zh-CN" altLang="en-US" dirty="0"/>
              <a:t>运行了之后已经在带子上打印了</a:t>
            </a:r>
            <a:r>
              <a:rPr lang="en-US" altLang="zh-CN" dirty="0"/>
              <a:t>&lt;B&gt;</a:t>
            </a:r>
            <a:r>
              <a:rPr lang="zh-CN" altLang="en-US" dirty="0"/>
              <a:t>，所以</a:t>
            </a:r>
            <a:r>
              <a:rPr lang="en-US" altLang="zh-CN" dirty="0"/>
              <a:t>B</a:t>
            </a:r>
            <a:r>
              <a:rPr lang="zh-CN" altLang="en-US" dirty="0"/>
              <a:t>可以读带子上的描述然后打印</a:t>
            </a:r>
            <a:r>
              <a:rPr lang="en-US" altLang="zh-CN" dirty="0"/>
              <a:t>q(&lt;B&gt;)=&lt;A&gt;</a:t>
            </a:r>
            <a:r>
              <a:rPr lang="zh-CN" altLang="en-US" dirty="0"/>
              <a:t>（这里</a:t>
            </a:r>
            <a:r>
              <a:rPr lang="en-US" altLang="zh-CN" dirty="0"/>
              <a:t>B</a:t>
            </a:r>
            <a:r>
              <a:rPr lang="zh-CN" altLang="en-US" dirty="0"/>
              <a:t>是对于纸带上面的描述进行反推，不存在先有鸡，先有蛋的问题）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对于输入</a:t>
            </a:r>
            <a:r>
              <a:rPr lang="en-US" altLang="zh-CN" dirty="0"/>
              <a:t>&lt;M&gt;</a:t>
            </a:r>
            <a:r>
              <a:rPr lang="zh-CN" altLang="en-US" dirty="0"/>
              <a:t>，计算</a:t>
            </a:r>
            <a:r>
              <a:rPr lang="en-US" altLang="zh-CN" dirty="0"/>
              <a:t>q(&lt;M&gt;)</a:t>
            </a:r>
            <a:r>
              <a:rPr lang="zh-CN" altLang="en-US" dirty="0"/>
              <a:t>，结果与</a:t>
            </a:r>
            <a:r>
              <a:rPr lang="en-US" altLang="zh-CN" dirty="0"/>
              <a:t>&lt;M&gt;</a:t>
            </a:r>
            <a:r>
              <a:rPr lang="zh-CN" altLang="en-US" dirty="0"/>
              <a:t>结合起来组成完整的图灵机描述，打印然后停机。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9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FB884-951A-9B34-39F6-9EF71BCD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D335F-76F1-7021-5ED5-841F67A1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  <a:r>
              <a:rPr lang="en-US" altLang="zh-CN" dirty="0"/>
              <a:t>T</a:t>
            </a:r>
            <a:r>
              <a:rPr lang="zh-CN" altLang="en-US" dirty="0"/>
              <a:t>，计算函数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存在一个图灵机</a:t>
            </a:r>
            <a:r>
              <a:rPr lang="en-US" altLang="zh-CN" dirty="0"/>
              <a:t>R</a:t>
            </a:r>
            <a:r>
              <a:rPr lang="zh-CN" altLang="en-US" dirty="0"/>
              <a:t>，计算函数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每一个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r(w)=t(&lt;R&gt;,w)</a:t>
            </a:r>
          </a:p>
          <a:p>
            <a:r>
              <a:rPr lang="zh-CN" altLang="en-US" dirty="0"/>
              <a:t>解释：大致理解为，图灵机可以取得自己的描述</a:t>
            </a:r>
            <a:r>
              <a:rPr lang="en-US" altLang="zh-CN" dirty="0"/>
              <a:t>(&lt;R&gt;)</a:t>
            </a:r>
            <a:r>
              <a:rPr lang="zh-CN" altLang="en-US" dirty="0"/>
              <a:t>并在此基础上进行计算。</a:t>
            </a:r>
          </a:p>
        </p:txBody>
      </p:sp>
    </p:spTree>
    <p:extLst>
      <p:ext uri="{BB962C8B-B14F-4D97-AF65-F5344CB8AC3E}">
        <p14:creationId xmlns:p14="http://schemas.microsoft.com/office/powerpoint/2010/main" val="1982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5D5F7-8608-96F4-19B4-854B7E19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递归定理的证明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A89D5-29DA-6431-84D7-BFC82137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证明思路与</a:t>
            </a:r>
            <a:r>
              <a:rPr lang="en-US" altLang="zh-CN" dirty="0"/>
              <a:t>SELF</a:t>
            </a:r>
            <a:r>
              <a:rPr lang="zh-CN" altLang="en-US" dirty="0"/>
              <a:t>的构造相同，分三部分</a:t>
            </a:r>
            <a:r>
              <a:rPr lang="en-US" altLang="zh-CN" dirty="0"/>
              <a:t>A,B,T</a:t>
            </a:r>
            <a:r>
              <a:rPr lang="zh-CN" altLang="en-US" dirty="0"/>
              <a:t>构造图灵机</a:t>
            </a:r>
            <a:endParaRPr lang="en-US" altLang="zh-CN" dirty="0"/>
          </a:p>
          <a:p>
            <a:r>
              <a:rPr lang="en-US" altLang="zh-CN" dirty="0"/>
              <a:t>A=P&lt;BT&gt;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根据带子上面的结果反推</a:t>
            </a:r>
            <a:r>
              <a:rPr lang="en-US" altLang="zh-CN" dirty="0"/>
              <a:t>q(&lt;BT&gt;)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由前面的定义给出</a:t>
            </a:r>
          </a:p>
        </p:txBody>
      </p:sp>
    </p:spTree>
    <p:extLst>
      <p:ext uri="{BB962C8B-B14F-4D97-AF65-F5344CB8AC3E}">
        <p14:creationId xmlns:p14="http://schemas.microsoft.com/office/powerpoint/2010/main" val="7754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A2901-B6EA-AFC3-7453-3E3AF4AB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5A618-51AD-C02A-DE32-639197E2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计算机病毒（为了实现自复制的功能，可能包含了如上的结构）</a:t>
            </a:r>
            <a:endParaRPr lang="en-US" altLang="zh-CN" dirty="0"/>
          </a:p>
          <a:p>
            <a:r>
              <a:rPr lang="zh-CN" altLang="en-US" dirty="0"/>
              <a:t>证明</a:t>
            </a:r>
            <a:r>
              <a:rPr lang="en-US" altLang="zh-CN" dirty="0"/>
              <a:t>ATM</a:t>
            </a:r>
            <a:r>
              <a:rPr lang="zh-CN" altLang="en-US" dirty="0"/>
              <a:t>不可判定（给定的（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），判断</a:t>
            </a:r>
            <a:r>
              <a:rPr lang="en-US" altLang="zh-CN" dirty="0"/>
              <a:t>M</a:t>
            </a:r>
            <a:r>
              <a:rPr lang="zh-CN" altLang="en-US" dirty="0"/>
              <a:t>是否接受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假设</a:t>
            </a:r>
            <a:r>
              <a:rPr lang="en-US" altLang="zh-CN" sz="1800" dirty="0"/>
              <a:t>H</a:t>
            </a:r>
            <a:r>
              <a:rPr lang="zh-CN" altLang="en-US" sz="1800" dirty="0"/>
              <a:t>能判定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构造</a:t>
            </a:r>
            <a:r>
              <a:rPr lang="en-US" altLang="zh-CN" sz="1800" dirty="0"/>
              <a:t>B:</a:t>
            </a:r>
            <a:r>
              <a:rPr lang="zh-CN" altLang="en-US" sz="1800" dirty="0"/>
              <a:t>对于输入</a:t>
            </a:r>
            <a:r>
              <a:rPr lang="en-US" altLang="zh-CN" sz="1800" dirty="0"/>
              <a:t>w</a:t>
            </a:r>
          </a:p>
          <a:p>
            <a:pPr marL="0" indent="0">
              <a:buNone/>
            </a:pPr>
            <a:r>
              <a:rPr lang="zh-CN" altLang="en-US" sz="1800" dirty="0"/>
              <a:t>得到自己的描述</a:t>
            </a:r>
            <a:r>
              <a:rPr lang="en-US" altLang="zh-CN" sz="1800" dirty="0"/>
              <a:t>&lt;B&gt;</a:t>
            </a:r>
          </a:p>
          <a:p>
            <a:pPr marL="0" indent="0">
              <a:buNone/>
            </a:pPr>
            <a:r>
              <a:rPr lang="zh-CN" altLang="en-US" sz="1800" dirty="0"/>
              <a:t>在输入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B,w</a:t>
            </a:r>
            <a:r>
              <a:rPr lang="en-US" altLang="zh-CN" sz="1800" dirty="0"/>
              <a:t>&gt;</a:t>
            </a:r>
            <a:r>
              <a:rPr lang="zh-CN" altLang="en-US" sz="1800" dirty="0"/>
              <a:t>上面运行</a:t>
            </a:r>
            <a:r>
              <a:rPr lang="en-US" altLang="zh-CN" sz="1800" dirty="0"/>
              <a:t>H</a:t>
            </a:r>
          </a:p>
          <a:p>
            <a:pPr marL="0" indent="0">
              <a:buNone/>
            </a:pPr>
            <a:r>
              <a:rPr lang="zh-CN" altLang="en-US" sz="1800" dirty="0"/>
              <a:t>如果</a:t>
            </a:r>
            <a:r>
              <a:rPr lang="en-US" altLang="zh-CN" sz="1800" dirty="0"/>
              <a:t>H</a:t>
            </a:r>
            <a:r>
              <a:rPr lang="zh-CN" altLang="en-US" sz="1800" dirty="0"/>
              <a:t>接受则拒绝，否则接受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对于</a:t>
            </a:r>
            <a:r>
              <a:rPr lang="en-US" altLang="zh-CN" sz="1800" dirty="0"/>
              <a:t>w</a:t>
            </a:r>
            <a:r>
              <a:rPr lang="zh-CN" altLang="en-US" sz="1800" dirty="0"/>
              <a:t>，</a:t>
            </a:r>
            <a:r>
              <a:rPr lang="en-US" altLang="zh-CN" sz="1800" dirty="0"/>
              <a:t>H</a:t>
            </a:r>
            <a:r>
              <a:rPr lang="zh-CN" altLang="en-US" sz="1800" dirty="0"/>
              <a:t>在判断</a:t>
            </a:r>
            <a:r>
              <a:rPr lang="en-US" altLang="zh-CN" sz="1800" dirty="0"/>
              <a:t>B</a:t>
            </a:r>
            <a:r>
              <a:rPr lang="zh-CN" altLang="en-US" sz="1800" dirty="0"/>
              <a:t>是否接受</a:t>
            </a:r>
            <a:r>
              <a:rPr lang="en-US" altLang="zh-CN" sz="1800" dirty="0"/>
              <a:t>w</a:t>
            </a:r>
            <a:r>
              <a:rPr lang="zh-CN" altLang="en-US" sz="1800" dirty="0"/>
              <a:t>上面与</a:t>
            </a:r>
            <a:r>
              <a:rPr lang="en-US" altLang="zh-CN" sz="1800" dirty="0"/>
              <a:t>B</a:t>
            </a:r>
            <a:r>
              <a:rPr lang="zh-CN" altLang="en-US" sz="1800" dirty="0"/>
              <a:t>是否接受</a:t>
            </a:r>
            <a:r>
              <a:rPr lang="en-US" altLang="zh-CN" sz="1800" dirty="0"/>
              <a:t>w</a:t>
            </a:r>
            <a:r>
              <a:rPr lang="zh-CN" altLang="en-US" sz="1800" dirty="0"/>
              <a:t>具有相反的结构，矛盾。</a:t>
            </a:r>
          </a:p>
        </p:txBody>
      </p:sp>
    </p:spTree>
    <p:extLst>
      <p:ext uri="{BB962C8B-B14F-4D97-AF65-F5344CB8AC3E}">
        <p14:creationId xmlns:p14="http://schemas.microsoft.com/office/powerpoint/2010/main" val="320772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DCDE5-AE78-A460-2A73-43FD8C49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逻辑理论的可判定性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C4C64-60BB-561D-59FB-2C58DCE2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关心的问题：能否确定一个数学命题是真是假以及这种命题的可判定行</a:t>
            </a:r>
          </a:p>
        </p:txBody>
      </p:sp>
    </p:spTree>
    <p:extLst>
      <p:ext uri="{BB962C8B-B14F-4D97-AF65-F5344CB8AC3E}">
        <p14:creationId xmlns:p14="http://schemas.microsoft.com/office/powerpoint/2010/main" val="281027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1021</Words>
  <Application>Microsoft Office PowerPoint</Application>
  <PresentationFormat>宽屏</PresentationFormat>
  <Paragraphs>90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可计算性理论的高级专题</vt:lpstr>
      <vt:lpstr>目录</vt:lpstr>
      <vt:lpstr>递归定理</vt:lpstr>
      <vt:lpstr>设计一个图灵机SELF，忽略输入，打印自己的描述 </vt:lpstr>
      <vt:lpstr>设计一个图灵机SELF，忽略输入，打印自己的描述</vt:lpstr>
      <vt:lpstr>递归定理</vt:lpstr>
      <vt:lpstr>递归定理的证明</vt:lpstr>
      <vt:lpstr>应用</vt:lpstr>
      <vt:lpstr>逻辑理论的可判定性</vt:lpstr>
      <vt:lpstr>可判定的理论</vt:lpstr>
      <vt:lpstr>Th(N,+)可判定 </vt:lpstr>
      <vt:lpstr>Th(N,+)可判定</vt:lpstr>
      <vt:lpstr>不可判定理论</vt:lpstr>
      <vt:lpstr>图灵可归约性</vt:lpstr>
      <vt:lpstr>信息的定义</vt:lpstr>
      <vt:lpstr>不可压缩的串和随机性</vt:lpstr>
      <vt:lpstr>不可压缩的串和随机性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可计算性理论的高级专题</dc:title>
  <dc:creator>子源 褚</dc:creator>
  <cp:lastModifiedBy>子源 褚</cp:lastModifiedBy>
  <cp:revision>4</cp:revision>
  <dcterms:created xsi:type="dcterms:W3CDTF">2024-05-23T04:28:07Z</dcterms:created>
  <dcterms:modified xsi:type="dcterms:W3CDTF">2024-07-01T14:11:36Z</dcterms:modified>
</cp:coreProperties>
</file>