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8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0" autoAdjust="0"/>
  </p:normalViewPr>
  <p:slideViewPr>
    <p:cSldViewPr snapToGrid="0">
      <p:cViewPr varScale="1">
        <p:scale>
          <a:sx n="93" d="100"/>
          <a:sy n="93" d="100"/>
        </p:scale>
        <p:origin x="7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20B0D-8E2F-47BB-ABDF-4F558F4A3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9816-81FC-472D-8E1F-D9C457DF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57F7D-7AF9-4619-89B8-3156472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16F1F-C694-4777-8F79-4C2DB96A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19D35-9E84-4CDE-A732-2A4F88A1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8A181-6892-4CE7-8714-34CAC7D4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9BBD2D-76BF-4BC0-983E-BE4B9A4C9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FBC9B-5C9D-4733-8BD0-F09188A2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E9C7C-F577-43D0-BCD3-AEFBE56A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02806-8380-464E-8BDC-C187A26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3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C23256-565C-4539-BB05-25DD0214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A9B35-45D0-45B8-BF3A-86DF0A3D4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0390D-50BC-4914-9B9C-40F48A22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F2B37-21C4-4163-B07F-ED94A325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0CEDC-AB1F-44ED-96DD-F41D192E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3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9FC87-29AB-458B-BF9C-8AB84F38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45748-6789-4D5F-87EC-5CF56BDD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765B9-9F0E-4757-8D06-7F6E5513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5954B-BB0D-43B9-894F-F7704A60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170E3-4D27-4F96-BFE2-196B33C5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2A6E-48B4-47E4-B608-F6A25CE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277CD-E50C-42DB-83E2-7C63EB30A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31D0D-8190-44E8-A6E5-4C187DF2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4A9AA-BD19-40F5-B3BF-623ACCAC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AE99F-642C-4D88-906B-F28B7EB9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4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AF612-EA01-4970-BB34-C481DB09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DB437-B637-4230-B1E2-F1EA6E605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F4DB6-CC72-4302-A8AA-2616BB16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39E45-4095-443F-91C2-AB48411F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23394-030E-41B4-B063-8894595E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277F9-4B43-4AC2-A567-154562A5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2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713AA-C621-4644-B88F-E677E3E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C1BFD-42C7-4E03-A7DF-FED58213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C6478-29B7-48D8-8DA9-37C658CD6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5AEB25-22BE-4E23-950B-7BFDE47ED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0F3C22-697F-467A-A424-CD8FE66EE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D43B75-094E-47FE-AA58-F953DA1E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44761-4128-40A4-920F-E08DEEF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E1ED9-9B2C-41CC-9E37-5A9E78DF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3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E4B81-83B4-4C49-81D7-03C45A32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F69D3-8E34-419E-A23D-4A0CD326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D4274-DFF9-4D7D-BAB1-EF5016E3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F327B-9E20-4605-BF32-50EB67DC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9FC467-6BE1-4A14-B262-7C22BEB8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ED4E8-5773-46D2-A18A-C244D19C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06FC0-CA59-4B97-8C93-8B0E570C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3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61D64-6059-481F-8212-E4A2B289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E35EF-70D0-43AC-8B1B-831CB1D6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9071C-F3E3-4A79-856E-D3875BDE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67A70-CC5A-416D-83C8-410B4D4A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AA9C1-1B4C-4226-8B67-6DAF7749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A62A7-81A5-4920-A0BF-CEDE516C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C0D4-4705-439B-9D46-9BE210C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AD917D-C793-4FF1-93EB-1FCAECCB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F5C34-A394-4968-80C2-2B1C89597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D7AE5-66E1-442B-8FFA-908D6151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141A8-C639-4B16-BBEE-31EA43B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A1FE2-5CFA-4D5D-856D-2A02673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4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464D6D-68EB-417B-B3EB-B3992989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C7376-341A-4753-BE80-C63CFD0B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30A6-8CB9-4F45-B0C0-EE303D011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8323-961F-4E37-AA9C-D221F511213B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B4CE4-CC49-4E85-973A-777F65B29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1C4-C316-4A07-9873-A106448C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A8240-8193-4549-A9FF-084A39102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0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2D37F7-699E-4BD0-A206-05E24ABDF217}"/>
              </a:ext>
            </a:extLst>
          </p:cNvPr>
          <p:cNvSpPr txBox="1"/>
          <p:nvPr/>
        </p:nvSpPr>
        <p:spPr>
          <a:xfrm>
            <a:off x="3766457" y="1991694"/>
            <a:ext cx="6498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时间复杂性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D272D-78C2-4A7E-AFD8-983A7FA30512}"/>
              </a:ext>
            </a:extLst>
          </p:cNvPr>
          <p:cNvSpPr txBox="1"/>
          <p:nvPr/>
        </p:nvSpPr>
        <p:spPr>
          <a:xfrm>
            <a:off x="6313714" y="3820886"/>
            <a:ext cx="369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主讲人：王萌</a:t>
            </a:r>
          </a:p>
        </p:txBody>
      </p:sp>
    </p:spTree>
    <p:extLst>
      <p:ext uri="{BB962C8B-B14F-4D97-AF65-F5344CB8AC3E}">
        <p14:creationId xmlns:p14="http://schemas.microsoft.com/office/powerpoint/2010/main" val="412308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分析算法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11C236-A431-40BC-B985-1FB54063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6" y="3429000"/>
            <a:ext cx="3488983" cy="5998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21D99C-B77E-4A52-AD25-9AADF40281EB}"/>
              </a:ext>
            </a:extLst>
          </p:cNvPr>
          <p:cNvSpPr txBox="1"/>
          <p:nvPr/>
        </p:nvSpPr>
        <p:spPr>
          <a:xfrm>
            <a:off x="664029" y="1931928"/>
            <a:ext cx="104462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时间复杂性类</a:t>
            </a:r>
            <a:r>
              <a:rPr lang="en-US" altLang="zh-CN" sz="2400" dirty="0">
                <a:latin typeface="+mn-ea"/>
              </a:rPr>
              <a:t>TIME(t(n))</a:t>
            </a:r>
          </a:p>
          <a:p>
            <a:r>
              <a:rPr lang="en-US" altLang="zh-CN" sz="2400" dirty="0">
                <a:latin typeface="+mn-ea"/>
              </a:rPr>
              <a:t>TIME(t(n)) = { L | </a:t>
            </a:r>
            <a:r>
              <a:rPr lang="zh-CN" altLang="en-US" sz="2400" dirty="0">
                <a:latin typeface="+mn-ea"/>
              </a:rPr>
              <a:t>某个</a:t>
            </a:r>
            <a:r>
              <a:rPr lang="en-US" altLang="zh-CN" sz="2400" dirty="0">
                <a:latin typeface="+mn-ea"/>
              </a:rPr>
              <a:t>O(t(n)) </a:t>
            </a:r>
            <a:r>
              <a:rPr lang="zh-CN" altLang="en-US" sz="2400" dirty="0">
                <a:latin typeface="+mn-ea"/>
              </a:rPr>
              <a:t>时间的单带 </a:t>
            </a:r>
            <a:r>
              <a:rPr lang="en-US" altLang="zh-CN" sz="2400" dirty="0">
                <a:latin typeface="+mn-ea"/>
              </a:rPr>
              <a:t>DTM</a:t>
            </a:r>
            <a:r>
              <a:rPr lang="zh-CN" altLang="en-US" sz="2400" dirty="0">
                <a:latin typeface="+mn-ea"/>
              </a:rPr>
              <a:t>判定语言</a:t>
            </a:r>
            <a:r>
              <a:rPr lang="en-US" altLang="zh-CN" sz="2400" dirty="0">
                <a:latin typeface="+mn-ea"/>
              </a:rPr>
              <a:t>L }</a:t>
            </a: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例：​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A∈TIME(</a:t>
            </a:r>
            <a:r>
              <a:rPr lang="en-US" altLang="zh-CN" sz="2400" dirty="0" err="1">
                <a:latin typeface="+mn-ea"/>
              </a:rPr>
              <a:t>nlogn</a:t>
            </a:r>
            <a:r>
              <a:rPr lang="en-US" altLang="zh-CN" sz="2400" dirty="0">
                <a:latin typeface="+mn-ea"/>
              </a:rPr>
              <a:t>)</a:t>
            </a:r>
          </a:p>
          <a:p>
            <a:r>
              <a:rPr lang="en-US" altLang="zh-CN" sz="2400" dirty="0">
                <a:latin typeface="+mn-ea"/>
              </a:rPr>
              <a:t>A∈TIME(n^2)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6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模型间的复杂性关系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2145059"/>
            <a:ext cx="8181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时间复杂性与模型有关 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多带与单带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平方 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非确定型与确定型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指数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74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模型间的复杂性关系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1801300"/>
            <a:ext cx="81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7.8: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8BAB2F-1A3C-462A-B84F-78AFB366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2443949"/>
            <a:ext cx="7739174" cy="27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模型间的复杂性关系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1615670"/>
            <a:ext cx="8181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定义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7.9:</a:t>
            </a: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判定机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NTM N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的运行时间是函数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f:N-&gt;N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， 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f(n)=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在长为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n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的输入上所有计算分支的最大步数。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0B6BC-4F12-4D1C-8772-25C86C7E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01" y="2889521"/>
            <a:ext cx="6497053" cy="36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模型间的复杂性关系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729239" y="1691297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7.10:</a:t>
            </a:r>
          </a:p>
          <a:p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E6DD68-A9B6-474B-8EF9-CBA79D8E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39" y="2285826"/>
            <a:ext cx="8397271" cy="19267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0F1107-8F99-4689-AEF7-11F4A656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4" y="4771360"/>
            <a:ext cx="965969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729239" y="1691297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定义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7.11:</a:t>
            </a:r>
          </a:p>
          <a:p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59D8B9-C236-4505-BF71-5817FE23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3" y="2602434"/>
            <a:ext cx="1098385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路径问题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2044005"/>
            <a:ext cx="8181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给定一个有向图， 一个起点和一个终点， 确定是否存在从起点到终点 的有向路径</a:t>
            </a:r>
          </a:p>
          <a:p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C7B998-6701-46E7-8EE7-31126986730E}"/>
              </a:ext>
            </a:extLst>
          </p:cNvPr>
          <p:cNvSpPr txBox="1"/>
          <p:nvPr/>
        </p:nvSpPr>
        <p:spPr>
          <a:xfrm>
            <a:off x="729239" y="3898232"/>
            <a:ext cx="7425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PATH={&lt;</a:t>
            </a:r>
            <a:r>
              <a:rPr lang="en-US" altLang="zh-CN" sz="2800" dirty="0" err="1"/>
              <a:t>G,s,t</a:t>
            </a:r>
            <a:r>
              <a:rPr lang="en-US" altLang="zh-CN" sz="2800" dirty="0"/>
              <a:t>&gt;|</a:t>
            </a:r>
            <a:r>
              <a:rPr lang="zh-CN" altLang="en-US" sz="2800" dirty="0"/>
              <a:t>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有 从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/>
              <a:t>t</a:t>
            </a:r>
            <a:r>
              <a:rPr lang="zh-CN" altLang="en-US" sz="2800" dirty="0"/>
              <a:t>的有向路径</a:t>
            </a:r>
            <a:r>
              <a:rPr lang="en-US" altLang="zh-CN" sz="2800" dirty="0"/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96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PATH∈P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2044005"/>
            <a:ext cx="81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7.12: PATH∈P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C7B998-6701-46E7-8EE7-31126986730E}"/>
              </a:ext>
            </a:extLst>
          </p:cNvPr>
          <p:cNvSpPr txBox="1"/>
          <p:nvPr/>
        </p:nvSpPr>
        <p:spPr>
          <a:xfrm>
            <a:off x="664029" y="3086960"/>
            <a:ext cx="7425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分析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输入规模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顶点数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m </a:t>
            </a: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蛮力搜索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O(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m^m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) </a:t>
            </a: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宽度优先搜索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标记算法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): O(m)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886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互素问题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2245700"/>
            <a:ext cx="8181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互素问题：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en-US" altLang="zh-CN" sz="2800" dirty="0">
                <a:solidFill>
                  <a:srgbClr val="2C2C36"/>
                </a:solidFill>
                <a:latin typeface="-apple-system"/>
              </a:rPr>
              <a:t>	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确定两个自然数是否互素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C7B998-6701-46E7-8EE7-31126986730E}"/>
              </a:ext>
            </a:extLst>
          </p:cNvPr>
          <p:cNvSpPr txBox="1"/>
          <p:nvPr/>
        </p:nvSpPr>
        <p:spPr>
          <a:xfrm>
            <a:off x="664029" y="4128022"/>
            <a:ext cx="742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RELPRIME={&lt;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x,y</a:t>
            </a:r>
            <a:r>
              <a:rPr lang="en-US" altLang="zh-CN" sz="2800" dirty="0">
                <a:solidFill>
                  <a:srgbClr val="2C2C36"/>
                </a:solidFill>
                <a:latin typeface="-apple-system"/>
              </a:rPr>
              <a:t>&gt;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|x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与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y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互素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371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RELPRIME∈P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2245700"/>
            <a:ext cx="81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7.13: RELPRIME∈P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C7B998-6701-46E7-8EE7-31126986730E}"/>
              </a:ext>
            </a:extLst>
          </p:cNvPr>
          <p:cNvSpPr txBox="1"/>
          <p:nvPr/>
        </p:nvSpPr>
        <p:spPr>
          <a:xfrm>
            <a:off x="664029" y="3429000"/>
            <a:ext cx="7425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分析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输入规模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数的二进制表示的长度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n</a:t>
            </a: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蛮力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O(2^n)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， 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辗转相除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O(n^2)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988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O()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25BCC2-F641-4E6A-BB95-6FB4BBB8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2506918"/>
            <a:ext cx="6645831" cy="23916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D0DB978-70BC-4EBE-B2F1-D1EF954F1C5A}"/>
              </a:ext>
            </a:extLst>
          </p:cNvPr>
          <p:cNvSpPr txBox="1"/>
          <p:nvPr/>
        </p:nvSpPr>
        <p:spPr>
          <a:xfrm>
            <a:off x="664029" y="1777462"/>
            <a:ext cx="311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7.2</a:t>
            </a:r>
            <a:r>
              <a:rPr lang="zh-CN" altLang="en-US" sz="20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76854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上下文无关语言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7626AC-FBC4-4E2C-941A-227EF5B0B10E}"/>
              </a:ext>
            </a:extLst>
          </p:cNvPr>
          <p:cNvSpPr txBox="1"/>
          <p:nvPr/>
        </p:nvSpPr>
        <p:spPr>
          <a:xfrm>
            <a:off x="664029" y="2245700"/>
            <a:ext cx="818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定理</a:t>
            </a:r>
            <a:r>
              <a:rPr lang="en-US" altLang="zh-CN" sz="2800" dirty="0"/>
              <a:t>7.14: </a:t>
            </a:r>
            <a:r>
              <a:rPr lang="zh-CN" altLang="en-US" sz="2800" dirty="0"/>
              <a:t>若</a:t>
            </a:r>
            <a:r>
              <a:rPr lang="en-US" altLang="zh-CN" sz="2800" dirty="0"/>
              <a:t>L</a:t>
            </a:r>
            <a:r>
              <a:rPr lang="zh-CN" altLang="en-US" sz="2800" dirty="0"/>
              <a:t>是</a:t>
            </a:r>
            <a:r>
              <a:rPr lang="en-US" altLang="zh-CN" sz="2800" dirty="0"/>
              <a:t>CFL,</a:t>
            </a:r>
            <a:r>
              <a:rPr lang="zh-CN" altLang="en-US" sz="2800" dirty="0"/>
              <a:t>则</a:t>
            </a:r>
            <a:r>
              <a:rPr lang="en-US" altLang="zh-CN" sz="2800" dirty="0"/>
              <a:t>L∈P.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C7B998-6701-46E7-8EE7-31126986730E}"/>
              </a:ext>
            </a:extLst>
          </p:cNvPr>
          <p:cNvSpPr txBox="1"/>
          <p:nvPr/>
        </p:nvSpPr>
        <p:spPr>
          <a:xfrm>
            <a:off x="664029" y="3429000"/>
            <a:ext cx="7425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分析</a:t>
            </a:r>
            <a:r>
              <a:rPr lang="en-US" altLang="zh-CN" sz="2800" dirty="0"/>
              <a:t>: </a:t>
            </a:r>
          </a:p>
          <a:p>
            <a:r>
              <a:rPr lang="zh-CN" altLang="en-US" sz="2800" dirty="0"/>
              <a:t>输入规模</a:t>
            </a:r>
            <a:r>
              <a:rPr lang="en-US" altLang="zh-CN" sz="2800" dirty="0"/>
              <a:t>:</a:t>
            </a:r>
            <a:r>
              <a:rPr lang="zh-CN" altLang="en-US" sz="2800" dirty="0"/>
              <a:t>串长度</a:t>
            </a:r>
            <a:r>
              <a:rPr lang="en-US" altLang="zh-CN" sz="2800" dirty="0"/>
              <a:t>n=|w|</a:t>
            </a:r>
          </a:p>
          <a:p>
            <a:r>
              <a:rPr lang="zh-CN" altLang="en-US" sz="2800" dirty="0"/>
              <a:t>蛮力</a:t>
            </a:r>
            <a:r>
              <a:rPr lang="en-US" altLang="zh-CN" sz="2800" dirty="0"/>
              <a:t>: CNF, O(2^(2n-1)),</a:t>
            </a:r>
          </a:p>
          <a:p>
            <a:r>
              <a:rPr lang="zh-CN" altLang="en-US" sz="2800" dirty="0"/>
              <a:t>动态规划</a:t>
            </a:r>
            <a:r>
              <a:rPr lang="en-US" altLang="zh-CN" sz="2800" dirty="0"/>
              <a:t>: O(n^3)</a:t>
            </a:r>
          </a:p>
        </p:txBody>
      </p:sp>
    </p:spTree>
    <p:extLst>
      <p:ext uri="{BB962C8B-B14F-4D97-AF65-F5344CB8AC3E}">
        <p14:creationId xmlns:p14="http://schemas.microsoft.com/office/powerpoint/2010/main" val="50786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上下文无关语言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A0D73-2657-4391-A22F-6A750987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2679542"/>
            <a:ext cx="6744641" cy="32675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319399-4963-4507-ADDC-80A3EAD6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1686209"/>
            <a:ext cx="2992990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2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上下文无关语言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C029F0-75C7-446B-A78F-E63C56D9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5" y="1317486"/>
            <a:ext cx="990738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9E00-0E67-4CBA-A83F-D1CF5320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02" y="2333081"/>
            <a:ext cx="10515600" cy="1325563"/>
          </a:xfrm>
        </p:spPr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07458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哈密顿路径问题 </a:t>
            </a:r>
            <a:endParaRPr lang="en-US" altLang="zh-CN" sz="40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FB306-68E9-4A2B-BBD3-E6B92E312867}"/>
              </a:ext>
            </a:extLst>
          </p:cNvPr>
          <p:cNvSpPr txBox="1"/>
          <p:nvPr/>
        </p:nvSpPr>
        <p:spPr>
          <a:xfrm>
            <a:off x="664029" y="1677545"/>
            <a:ext cx="5617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有向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哈密顿问题：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给定一个有向图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一个起点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一个终点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确定是否存在 从起点到终点的哈密顿路径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 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有向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哈密顿路径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:(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有向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图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中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经过每个顶点恰好一次的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有向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路径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709D92-9D7E-489D-98F4-3205D1DC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4" y="4002970"/>
            <a:ext cx="5988751" cy="23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6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HAMPATH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FB306-68E9-4A2B-BBD3-E6B92E312867}"/>
              </a:ext>
            </a:extLst>
          </p:cNvPr>
          <p:cNvSpPr txBox="1"/>
          <p:nvPr/>
        </p:nvSpPr>
        <p:spPr>
          <a:xfrm>
            <a:off x="664029" y="1829230"/>
            <a:ext cx="63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HAMPATH=</a:t>
            </a:r>
          </a:p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{&lt;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G,s,t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&gt;|(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有向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图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包含从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s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到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t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的哈密顿路径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}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709D92-9D7E-489D-98F4-3205D1DC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4" y="4002970"/>
            <a:ext cx="5988751" cy="23549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2855030"/>
            <a:ext cx="648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判定问题：有没有哈密顿路径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搜索问题：求出哈密顿路径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915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多项式可验证性</a:t>
            </a:r>
            <a:endParaRPr lang="en-US" altLang="zh-CN" sz="40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FB306-68E9-4A2B-BBD3-E6B92E312867}"/>
              </a:ext>
            </a:extLst>
          </p:cNvPr>
          <p:cNvSpPr txBox="1"/>
          <p:nvPr/>
        </p:nvSpPr>
        <p:spPr>
          <a:xfrm>
            <a:off x="664029" y="1829230"/>
            <a:ext cx="63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HAMPATH=</a:t>
            </a:r>
          </a:p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{&lt;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G,s,t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&gt;|(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有向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图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包含从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s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到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t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的哈密顿路径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}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709D92-9D7E-489D-98F4-3205D1DC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4" y="4002970"/>
            <a:ext cx="5988751" cy="23549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2855030"/>
            <a:ext cx="648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搜索问题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解可在多项式时间内验证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解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长度为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的顶点序列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相邻顶点之间有边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594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验证机</a:t>
            </a:r>
            <a:endParaRPr lang="en-US" altLang="zh-CN" sz="40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2408143"/>
            <a:ext cx="6486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语言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A={w|∃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字符串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，算法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接受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&lt;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w,c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&gt;} </a:t>
            </a: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算法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是语言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的验证机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称为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w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是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的成员的资格证书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证明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26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验证机</a:t>
            </a:r>
            <a:endParaRPr lang="en-US" altLang="zh-CN" sz="40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2408143"/>
            <a:ext cx="64861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语言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A={w|∃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字符串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，算法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接受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&lt;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w,c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&gt;} </a:t>
            </a:r>
          </a:p>
          <a:p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是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w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的多项式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(“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短证明”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 </a:t>
            </a:r>
          </a:p>
          <a:p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在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w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的多项式时间内运行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(“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容易验证”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) </a:t>
            </a: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有多项式验证机，则称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为多项式可验证的。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984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合数问题</a:t>
            </a:r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1810002"/>
            <a:ext cx="6486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合数问题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确定给定的自然数是否合数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合数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两个大于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的自然数的乘积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COMPOSITES = { x | x=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pq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整数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p,q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&gt;1}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763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o()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0DB978-70BC-4EBE-B2F1-D1EF954F1C5A}"/>
              </a:ext>
            </a:extLst>
          </p:cNvPr>
          <p:cNvSpPr txBox="1"/>
          <p:nvPr/>
        </p:nvSpPr>
        <p:spPr>
          <a:xfrm>
            <a:off x="664029" y="1777462"/>
            <a:ext cx="311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7.5</a:t>
            </a:r>
            <a:r>
              <a:rPr lang="zh-CN" altLang="en-US" sz="2000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0C1ED-23A6-4290-9618-5C9FF870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7" y="2394674"/>
            <a:ext cx="6715102" cy="28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NP</a:t>
            </a:r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类</a:t>
            </a:r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1810002"/>
            <a:ext cx="6486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定义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7.16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：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NP = { L |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语言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L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有多项式时间验证机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} </a:t>
            </a: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解的长度是输入规模的多项式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验证解所花费时间是输入规模的多项式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候选解个数是输入规模的指数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1124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NP</a:t>
            </a:r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类</a:t>
            </a:r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1810002"/>
            <a:ext cx="6486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7.17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：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NP={L|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某个多项式时间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NTM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判定语言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L} </a:t>
            </a: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分析：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多项式时间验证机⇔非确定型多项式时间判定机 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证明：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(⊆)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设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A∈NP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，则 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有多项式时间验证机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V.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设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的运行时间是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n^k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。构造非确定型多项式时间判定机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6648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NP</a:t>
            </a:r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类</a:t>
            </a:r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1810002"/>
            <a:ext cx="6486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证明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续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1): </a:t>
            </a:r>
          </a:p>
          <a:p>
            <a:pPr algn="l"/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N=“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对长为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的输入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w:</a:t>
            </a:r>
          </a:p>
          <a:p>
            <a:pPr algn="l"/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非确定地选择 长为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n^k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的字符串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c;</a:t>
            </a:r>
          </a:p>
          <a:p>
            <a:pPr algn="l">
              <a:buFont typeface="+mj-lt"/>
              <a:buAutoNum type="arabicPeriod"/>
            </a:pP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在输入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&lt;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w,c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&gt;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上运行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V;</a:t>
            </a:r>
          </a:p>
          <a:p>
            <a:pPr algn="l">
              <a:buFont typeface="+mj-lt"/>
              <a:buAutoNum type="arabicPeriod"/>
            </a:pP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接受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则接受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;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否则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拒绝。”</a:t>
            </a:r>
          </a:p>
        </p:txBody>
      </p:sp>
    </p:spTree>
    <p:extLst>
      <p:ext uri="{BB962C8B-B14F-4D97-AF65-F5344CB8AC3E}">
        <p14:creationId xmlns:p14="http://schemas.microsoft.com/office/powerpoint/2010/main" val="18787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NP</a:t>
            </a:r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类</a:t>
            </a:r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EED757-30D9-458C-AB8B-4FFAA2D9E6BF}"/>
              </a:ext>
            </a:extLst>
          </p:cNvPr>
          <p:cNvSpPr txBox="1"/>
          <p:nvPr/>
        </p:nvSpPr>
        <p:spPr>
          <a:xfrm>
            <a:off x="664029" y="1810002"/>
            <a:ext cx="64861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证明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续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2): </a:t>
            </a:r>
          </a:p>
          <a:p>
            <a:pPr algn="l"/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(⊇)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设多项式时间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NTM N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判定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A.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构造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A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的多项式时间验证机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V.</a:t>
            </a:r>
          </a:p>
          <a:p>
            <a:pPr algn="l"/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 V=“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对输入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&lt;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w,c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&gt;,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其中</a:t>
            </a:r>
            <a:r>
              <a:rPr lang="en-US" altLang="zh-CN" sz="2400" b="0" i="0" dirty="0" err="1">
                <a:solidFill>
                  <a:srgbClr val="2C2C36"/>
                </a:solidFill>
                <a:effectLst/>
                <a:latin typeface="-apple-system"/>
              </a:rPr>
              <a:t>w,c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是字符串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在输入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w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上模拟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， 把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的每一个符号看作对每一步非确定选择的描述；</a:t>
            </a:r>
            <a:endParaRPr lang="en-US" altLang="zh-CN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sz="2400" dirty="0">
              <a:solidFill>
                <a:srgbClr val="2C2C36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N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的该计算分支接受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则接受；否则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-apple-system"/>
              </a:rPr>
              <a:t>拒绝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-apple-system"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43901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NTIME()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33283A-F57D-49F2-983F-204BE8E5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1671260"/>
            <a:ext cx="739243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90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C2C36"/>
                </a:solidFill>
                <a:latin typeface="-apple-system"/>
              </a:rPr>
              <a:t>团问题</a:t>
            </a:r>
            <a:endParaRPr lang="en-US" altLang="zh-CN" sz="40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231F2-24E4-402D-ADEF-D4E3E2A1C35E}"/>
              </a:ext>
            </a:extLst>
          </p:cNvPr>
          <p:cNvSpPr txBox="1"/>
          <p:nvPr/>
        </p:nvSpPr>
        <p:spPr>
          <a:xfrm>
            <a:off x="664029" y="1659285"/>
            <a:ext cx="7528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团问题： 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团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一组顶点两两彼此相邻 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k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团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由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k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个顶点组成的团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(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K_k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子图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) </a:t>
            </a:r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团问题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CLIQUE={&lt;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G,k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&gt;|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无向图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有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k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团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}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7C8B22-C356-4FF3-9CE4-238BC213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76" y="3950766"/>
            <a:ext cx="473458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32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rgbClr val="2C2C36"/>
                </a:solidFill>
                <a:effectLst/>
                <a:latin typeface="-apple-system"/>
              </a:rPr>
              <a:t>子集和问题</a:t>
            </a:r>
            <a:endParaRPr lang="en-US" altLang="zh-CN" sz="40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231F2-24E4-402D-ADEF-D4E3E2A1C35E}"/>
              </a:ext>
            </a:extLst>
          </p:cNvPr>
          <p:cNvSpPr txBox="1"/>
          <p:nvPr/>
        </p:nvSpPr>
        <p:spPr>
          <a:xfrm>
            <a:off x="664029" y="1659285"/>
            <a:ext cx="75283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SUBSET-SUM = { &lt;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S,t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&gt; | S={x1,x2,...,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xk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}, 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xi,t∈Z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</a:p>
          <a:p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 ∃{y1,y2,...,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yh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}⊆{x1,x2,...,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xk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}, ∑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yi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=t }</a:t>
            </a:r>
          </a:p>
          <a:p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注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:{y1,y2,...,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yh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},{x1,x2,...,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xk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}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是多重集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 例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:&lt;4,11,16,21,27&gt;,25 ∈ SUBSET-SUM, 4+21=25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728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CLIQUE∈NP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231F2-24E4-402D-ADEF-D4E3E2A1C35E}"/>
              </a:ext>
            </a:extLst>
          </p:cNvPr>
          <p:cNvSpPr txBox="1"/>
          <p:nvPr/>
        </p:nvSpPr>
        <p:spPr>
          <a:xfrm>
            <a:off x="664029" y="1659285"/>
            <a:ext cx="7528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7.20: CLIQUE∈NP </a:t>
            </a:r>
          </a:p>
          <a:p>
            <a:pPr algn="l"/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证明：验证机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DTM V=“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对输入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&lt;&lt;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G,k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&gt;,c&gt;:</a:t>
            </a:r>
          </a:p>
          <a:p>
            <a:pPr algn="l"/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检查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是否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中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k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个顶点的 集合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检查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是否包含连接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中 所有边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若两项检查都通过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则接受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否则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拒绝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.” </a:t>
            </a:r>
          </a:p>
        </p:txBody>
      </p:sp>
    </p:spTree>
    <p:extLst>
      <p:ext uri="{BB962C8B-B14F-4D97-AF65-F5344CB8AC3E}">
        <p14:creationId xmlns:p14="http://schemas.microsoft.com/office/powerpoint/2010/main" val="3214983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CLIQUE∈NP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231F2-24E4-402D-ADEF-D4E3E2A1C35E}"/>
              </a:ext>
            </a:extLst>
          </p:cNvPr>
          <p:cNvSpPr txBox="1"/>
          <p:nvPr/>
        </p:nvSpPr>
        <p:spPr>
          <a:xfrm>
            <a:off x="664029" y="1659285"/>
            <a:ext cx="7528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CLIQUE∈NP </a:t>
            </a:r>
          </a:p>
          <a:p>
            <a:pPr algn="l"/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pPr algn="l"/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另证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NTM N=“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对输入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&lt;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G,k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&gt;:</a:t>
            </a:r>
          </a:p>
          <a:p>
            <a:pPr algn="l"/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非确定性地选择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中 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k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个顶点的子集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检查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G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是否包含连接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中 顶点的所有边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若检查通过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则接受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否则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拒绝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1939239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SUBSET-SUM∈NP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231F2-24E4-402D-ADEF-D4E3E2A1C35E}"/>
              </a:ext>
            </a:extLst>
          </p:cNvPr>
          <p:cNvSpPr txBox="1"/>
          <p:nvPr/>
        </p:nvSpPr>
        <p:spPr>
          <a:xfrm>
            <a:off x="664029" y="1659285"/>
            <a:ext cx="7528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7.21: SUBSET-SUM∈NP </a:t>
            </a:r>
          </a:p>
          <a:p>
            <a:pPr algn="l"/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pPr algn="l"/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证明：验证机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DTM V=“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对输入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&lt;&lt;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S,t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&gt;,c&gt;:</a:t>
            </a:r>
          </a:p>
          <a:p>
            <a:pPr algn="l"/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检查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是否总和为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t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的 数的集合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检查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S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是否包含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中所有数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若两项检查都通过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则接受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否则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拒绝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.” #</a:t>
            </a:r>
          </a:p>
        </p:txBody>
      </p:sp>
    </p:spTree>
    <p:extLst>
      <p:ext uri="{BB962C8B-B14F-4D97-AF65-F5344CB8AC3E}">
        <p14:creationId xmlns:p14="http://schemas.microsoft.com/office/powerpoint/2010/main" val="195554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o()</a:t>
            </a:r>
            <a:endParaRPr lang="zh-CN" altLang="en-US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0DB978-70BC-4EBE-B2F1-D1EF954F1C5A}"/>
              </a:ext>
            </a:extLst>
          </p:cNvPr>
          <p:cNvSpPr txBox="1"/>
          <p:nvPr/>
        </p:nvSpPr>
        <p:spPr>
          <a:xfrm>
            <a:off x="664029" y="1777462"/>
            <a:ext cx="311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7.6</a:t>
            </a:r>
            <a:r>
              <a:rPr lang="zh-CN" altLang="en-US" sz="20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7D7AE3-B962-49AC-8A8F-DED42EC3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86" y="2630139"/>
            <a:ext cx="424874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66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0" i="0" dirty="0">
                <a:solidFill>
                  <a:srgbClr val="2C2C36"/>
                </a:solidFill>
                <a:effectLst/>
                <a:latin typeface="-apple-system"/>
              </a:rPr>
              <a:t>SUBSET-SUM∈NP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231F2-24E4-402D-ADEF-D4E3E2A1C35E}"/>
              </a:ext>
            </a:extLst>
          </p:cNvPr>
          <p:cNvSpPr txBox="1"/>
          <p:nvPr/>
        </p:nvSpPr>
        <p:spPr>
          <a:xfrm>
            <a:off x="664029" y="1659285"/>
            <a:ext cx="7528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定理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7.21: SUBSET-SUM∈NP </a:t>
            </a:r>
          </a:p>
          <a:p>
            <a:pPr algn="l"/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pPr algn="l"/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另证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: NTM N=“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对输入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&lt;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  <a:latin typeface="-apple-system"/>
              </a:rPr>
              <a:t>S,t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&gt;:</a:t>
            </a:r>
          </a:p>
          <a:p>
            <a:pPr algn="l"/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非确定性地选择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S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中 数的子集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检查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c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是否总和为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t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的 数的集合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若检查通过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则接受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; 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否则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,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拒绝</a:t>
            </a:r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1918644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</a:t>
            </a:r>
            <a:r>
              <a:rPr lang="zh-CN" altLang="en-US" sz="4000" dirty="0"/>
              <a:t>与</a:t>
            </a:r>
            <a:r>
              <a:rPr lang="en-US" altLang="zh-CN" sz="4000" dirty="0"/>
              <a:t>NP</a:t>
            </a:r>
            <a:r>
              <a:rPr lang="zh-CN" altLang="en-US" sz="4000" dirty="0"/>
              <a:t>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231F2-24E4-402D-ADEF-D4E3E2A1C35E}"/>
              </a:ext>
            </a:extLst>
          </p:cNvPr>
          <p:cNvSpPr txBox="1"/>
          <p:nvPr/>
        </p:nvSpPr>
        <p:spPr>
          <a:xfrm>
            <a:off x="664029" y="1659285"/>
            <a:ext cx="7528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P=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成员资格可以快速</a:t>
            </a:r>
            <a:r>
              <a:rPr lang="zh-CN" altLang="en-US" sz="2800" b="1" i="0" dirty="0">
                <a:solidFill>
                  <a:srgbClr val="2C2C36"/>
                </a:solidFill>
                <a:effectLst/>
                <a:latin typeface="-apple-system"/>
              </a:rPr>
              <a:t>判定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的语言类 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pPr algn="l"/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NP=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成员资格可以快速</a:t>
            </a:r>
            <a:r>
              <a:rPr lang="zh-CN" altLang="en-US" sz="2800" b="1" i="0" dirty="0">
                <a:solidFill>
                  <a:srgbClr val="2C2C36"/>
                </a:solidFill>
                <a:effectLst/>
                <a:latin typeface="-apple-system"/>
              </a:rPr>
              <a:t>验证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的语言类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endParaRPr lang="en-US" altLang="zh-CN" sz="2800" dirty="0">
              <a:solidFill>
                <a:srgbClr val="2C2C36"/>
              </a:solidFill>
              <a:latin typeface="-apple-system"/>
            </a:endParaRPr>
          </a:p>
          <a:p>
            <a:pPr algn="l"/>
            <a:r>
              <a:rPr lang="en-US" altLang="zh-CN" sz="2800" b="0" i="0" dirty="0">
                <a:solidFill>
                  <a:srgbClr val="2C2C36"/>
                </a:solidFill>
                <a:effectLst/>
                <a:latin typeface="-apple-system"/>
              </a:rPr>
              <a:t>P=?NP</a:t>
            </a:r>
            <a:r>
              <a:rPr lang="zh-CN" altLang="en-US" sz="2800" b="0" i="0" dirty="0">
                <a:solidFill>
                  <a:srgbClr val="2C2C36"/>
                </a:solidFill>
                <a:effectLst/>
                <a:latin typeface="-apple-system"/>
              </a:rPr>
              <a:t>问题是著名的难题</a:t>
            </a:r>
            <a:endParaRPr lang="en-US" altLang="zh-CN" sz="2800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26F212-A615-4349-A5BE-78CB9DDD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4247853"/>
            <a:ext cx="5515058" cy="9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时间复杂性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0DB978-70BC-4EBE-B2F1-D1EF954F1C5A}"/>
              </a:ext>
            </a:extLst>
          </p:cNvPr>
          <p:cNvSpPr txBox="1"/>
          <p:nvPr/>
        </p:nvSpPr>
        <p:spPr>
          <a:xfrm>
            <a:off x="664029" y="1777462"/>
            <a:ext cx="311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7.1</a:t>
            </a:r>
            <a:r>
              <a:rPr lang="zh-CN" altLang="en-US" sz="2000"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9A4A6D-DC01-4EC2-8521-EB46A288FDCF}"/>
              </a:ext>
            </a:extLst>
          </p:cNvPr>
          <p:cNvSpPr txBox="1"/>
          <p:nvPr/>
        </p:nvSpPr>
        <p:spPr>
          <a:xfrm>
            <a:off x="664029" y="2582225"/>
            <a:ext cx="7518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    令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是一个在所有输入上都停机的确定型图灵机。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的运行时间，或者说时间复杂度，是一个函数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N-&gt;N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，其中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f(n)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在所有长度为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的输入上运行时所经过的最大步数。</a:t>
            </a:r>
            <a:endParaRPr lang="en-US" altLang="zh-CN" sz="2400" b="0" i="0" dirty="0">
              <a:solidFill>
                <a:srgbClr val="2C2C36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2C2C3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f(n)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的运行时间，则称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在时间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f(n)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内运行，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en-US" altLang="zh-CN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f(n)</a:t>
            </a:r>
            <a:r>
              <a:rPr lang="zh-CN" altLang="en-US" sz="2400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时间图灵机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b="0" i="0" dirty="0">
              <a:solidFill>
                <a:srgbClr val="2C2C36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en-US" altLang="zh-CN" sz="2400" dirty="0">
              <a:solidFill>
                <a:srgbClr val="2C2C3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2400" dirty="0">
                <a:solidFill>
                  <a:srgbClr val="2C2C3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最坏情形复杂性 ：在长度为</a:t>
            </a:r>
            <a:r>
              <a:rPr lang="en-US" altLang="zh-CN" sz="2400" dirty="0">
                <a:solidFill>
                  <a:srgbClr val="2C2C3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400" dirty="0">
                <a:solidFill>
                  <a:srgbClr val="2C2C3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的输入上的最大运行步数 </a:t>
            </a:r>
            <a:endParaRPr lang="en-US" altLang="zh-CN" sz="2400" dirty="0">
              <a:solidFill>
                <a:srgbClr val="2C2C3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2400" dirty="0">
                <a:solidFill>
                  <a:srgbClr val="2C2C3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平均情形复杂性 ：在长度为</a:t>
            </a:r>
            <a:r>
              <a:rPr lang="en-US" altLang="zh-CN" sz="2400" dirty="0">
                <a:solidFill>
                  <a:srgbClr val="2C2C3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400" dirty="0">
                <a:solidFill>
                  <a:srgbClr val="2C2C3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的输入上的平均运行步数</a:t>
            </a:r>
          </a:p>
        </p:txBody>
      </p:sp>
    </p:spTree>
    <p:extLst>
      <p:ext uri="{BB962C8B-B14F-4D97-AF65-F5344CB8AC3E}">
        <p14:creationId xmlns:p14="http://schemas.microsoft.com/office/powerpoint/2010/main" val="36142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分析算法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B3BDF-A526-4E3B-BD0E-1766F1DC6F62}"/>
              </a:ext>
            </a:extLst>
          </p:cNvPr>
          <p:cNvSpPr txBox="1"/>
          <p:nvPr/>
        </p:nvSpPr>
        <p:spPr>
          <a:xfrm>
            <a:off x="664029" y="1594223"/>
            <a:ext cx="553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算法分析</a:t>
            </a:r>
            <a:r>
              <a:rPr lang="en-US" altLang="zh-CN" sz="2000" dirty="0"/>
              <a:t>: </a:t>
            </a:r>
            <a:r>
              <a:rPr lang="zh-CN" altLang="en-US" sz="2000" dirty="0"/>
              <a:t>确定算法的 </a:t>
            </a:r>
            <a:r>
              <a:rPr lang="en-US" altLang="zh-CN" sz="2000" dirty="0"/>
              <a:t>(</a:t>
            </a:r>
            <a:r>
              <a:rPr lang="zh-CN" altLang="en-US" sz="2000" dirty="0"/>
              <a:t>时间</a:t>
            </a:r>
            <a:r>
              <a:rPr lang="en-US" altLang="zh-CN" sz="2000" dirty="0"/>
              <a:t>)</a:t>
            </a:r>
            <a:r>
              <a:rPr lang="zh-CN" altLang="en-US" sz="2000" dirty="0"/>
              <a:t>复杂性</a:t>
            </a:r>
          </a:p>
          <a:p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D32417-A8C4-49AB-8136-38B2FF13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90" y="2444464"/>
            <a:ext cx="11307483" cy="25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分析算法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A84A6-7C3F-4843-B420-EF3E29BC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1" y="1664535"/>
            <a:ext cx="1065043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分析算法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EFFDF2-1F67-45E3-B450-AB05F9C0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6" y="1581747"/>
            <a:ext cx="1114580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3F5859-0872-4F95-98AB-02115661531A}"/>
              </a:ext>
            </a:extLst>
          </p:cNvPr>
          <p:cNvSpPr txBox="1"/>
          <p:nvPr/>
        </p:nvSpPr>
        <p:spPr>
          <a:xfrm>
            <a:off x="664029" y="609600"/>
            <a:ext cx="4865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分析算法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1E21C3-1279-4143-A753-E9FC5B04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8" y="1502525"/>
            <a:ext cx="959301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1393</Words>
  <Application>Microsoft Office PowerPoint</Application>
  <PresentationFormat>宽屏</PresentationFormat>
  <Paragraphs>209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-apple-system</vt:lpstr>
      <vt:lpstr>等线</vt:lpstr>
      <vt:lpstr>等线 Light</vt:lpstr>
      <vt:lpstr>楷体_GB2312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NP类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Wang</dc:creator>
  <cp:lastModifiedBy>Meng Wang</cp:lastModifiedBy>
  <cp:revision>23</cp:revision>
  <dcterms:created xsi:type="dcterms:W3CDTF">2024-07-02T13:40:13Z</dcterms:created>
  <dcterms:modified xsi:type="dcterms:W3CDTF">2024-07-27T10:25:48Z</dcterms:modified>
</cp:coreProperties>
</file>