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9" r:id="rId5"/>
    <p:sldId id="375" r:id="rId6"/>
    <p:sldId id="392" r:id="rId7"/>
    <p:sldId id="393" r:id="rId8"/>
    <p:sldId id="395" r:id="rId9"/>
    <p:sldId id="385" r:id="rId10"/>
    <p:sldId id="405" r:id="rId11"/>
    <p:sldId id="406" r:id="rId12"/>
    <p:sldId id="410" r:id="rId13"/>
    <p:sldId id="411" r:id="rId14"/>
    <p:sldId id="412" r:id="rId15"/>
    <p:sldId id="413" r:id="rId16"/>
    <p:sldId id="414" r:id="rId17"/>
    <p:sldId id="415" r:id="rId18"/>
    <p:sldId id="401" r:id="rId19"/>
    <p:sldId id="3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0259" autoAdjust="0"/>
  </p:normalViewPr>
  <p:slideViewPr>
    <p:cSldViewPr snapToGrid="0">
      <p:cViewPr varScale="1">
        <p:scale>
          <a:sx n="100" d="100"/>
          <a:sy n="100" d="100"/>
        </p:scale>
        <p:origin x="45" y="271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2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40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5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2" Type="http://schemas.openxmlformats.org/officeDocument/2006/relationships/image" Target="../media/image103.png"/><Relationship Id="rId47" Type="http://schemas.openxmlformats.org/officeDocument/2006/relationships/image" Target="../media/image381.png"/><Relationship Id="rId46" Type="http://schemas.openxmlformats.org/officeDocument/2006/relationships/image" Target="../media/image3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5" Type="http://schemas.openxmlformats.org/officeDocument/2006/relationships/image" Target="../media/image360.png"/><Relationship Id="rId44" Type="http://schemas.openxmlformats.org/officeDocument/2006/relationships/image" Target="../media/image350.png"/><Relationship Id="rId4" Type="http://schemas.openxmlformats.org/officeDocument/2006/relationships/image" Target="../media/image280.png"/><Relationship Id="rId43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71.png"/><Relationship Id="rId18" Type="http://schemas.openxmlformats.org/officeDocument/2006/relationships/image" Target="../media/image52.png"/><Relationship Id="rId21" Type="http://schemas.openxmlformats.org/officeDocument/2006/relationships/image" Target="../media/image590.png"/><Relationship Id="rId7" Type="http://schemas.openxmlformats.org/officeDocument/2006/relationships/image" Target="../media/image400.png"/><Relationship Id="rId12" Type="http://schemas.openxmlformats.org/officeDocument/2006/relationships/image" Target="../media/image461.png"/><Relationship Id="rId17" Type="http://schemas.openxmlformats.org/officeDocument/2006/relationships/image" Target="../media/image510.png"/><Relationship Id="rId25" Type="http://schemas.openxmlformats.org/officeDocument/2006/relationships/image" Target="../media/image640.png"/><Relationship Id="rId16" Type="http://schemas.openxmlformats.org/officeDocument/2006/relationships/image" Target="../media/image501.png"/><Relationship Id="rId20" Type="http://schemas.openxmlformats.org/officeDocument/2006/relationships/image" Target="../media/image5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451.png"/><Relationship Id="rId24" Type="http://schemas.openxmlformats.org/officeDocument/2006/relationships/image" Target="../media/image630.png"/><Relationship Id="rId15" Type="http://schemas.openxmlformats.org/officeDocument/2006/relationships/image" Target="../media/image491.png"/><Relationship Id="rId23" Type="http://schemas.openxmlformats.org/officeDocument/2006/relationships/image" Target="../media/image620.png"/><Relationship Id="rId10" Type="http://schemas.openxmlformats.org/officeDocument/2006/relationships/image" Target="../media/image43.png"/><Relationship Id="rId19" Type="http://schemas.openxmlformats.org/officeDocument/2006/relationships/image" Target="../media/image530.png"/><Relationship Id="rId9" Type="http://schemas.openxmlformats.org/officeDocument/2006/relationships/image" Target="../media/image420.png"/><Relationship Id="rId14" Type="http://schemas.openxmlformats.org/officeDocument/2006/relationships/image" Target="../media/image481.png"/><Relationship Id="rId22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48.png"/><Relationship Id="rId5" Type="http://schemas.openxmlformats.org/officeDocument/2006/relationships/image" Target="../media/image170.png"/><Relationship Id="rId10" Type="http://schemas.openxmlformats.org/officeDocument/2006/relationships/image" Target="../media/image47.png"/><Relationship Id="rId4" Type="http://schemas.openxmlformats.org/officeDocument/2006/relationships/image" Target="../media/image160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5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20" Type="http://schemas.openxmlformats.org/officeDocument/2006/relationships/image" Target="../media/image3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55.png"/><Relationship Id="rId11" Type="http://schemas.openxmlformats.org/officeDocument/2006/relationships/image" Target="../media/image17.png"/><Relationship Id="rId23" Type="http://schemas.openxmlformats.org/officeDocument/2006/relationships/image" Target="../media/image5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27" Type="http://schemas.openxmlformats.org/officeDocument/2006/relationships/image" Target="../media/image5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11" Type="http://schemas.openxmlformats.org/officeDocument/2006/relationships/image" Target="../media/image181.png"/><Relationship Id="rId5" Type="http://schemas.openxmlformats.org/officeDocument/2006/relationships/image" Target="../media/image120.png"/><Relationship Id="rId10" Type="http://schemas.openxmlformats.org/officeDocument/2006/relationships/image" Target="../media/image171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29.png"/><Relationship Id="rId21" Type="http://schemas.openxmlformats.org/officeDocument/2006/relationships/image" Target="../media/image37.png"/><Relationship Id="rId7" Type="http://schemas.openxmlformats.org/officeDocument/2006/relationships/image" Target="../media/image230.png"/><Relationship Id="rId12" Type="http://schemas.openxmlformats.org/officeDocument/2006/relationships/image" Target="../media/image281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270.png"/><Relationship Id="rId24" Type="http://schemas.openxmlformats.org/officeDocument/2006/relationships/image" Target="../media/image40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0.png"/><Relationship Id="rId10" Type="http://schemas.openxmlformats.org/officeDocument/2006/relationships/image" Target="../media/image261.png"/><Relationship Id="rId19" Type="http://schemas.openxmlformats.org/officeDocument/2006/relationships/image" Target="../media/image35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039" y="2721114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7.4 </a:t>
            </a:r>
            <a:r>
              <a:rPr lang="en-US" altLang="zh-CN" sz="4800" b="1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</a:t>
            </a:r>
            <a:r>
              <a:rPr lang="zh-CN" altLang="en-US" sz="4800" b="1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完全性</a:t>
            </a:r>
            <a:endParaRPr lang="en-US" sz="4800" b="1" baseline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BD82B-283C-1518-3817-E6CF3621DFB1}"/>
              </a:ext>
            </a:extLst>
          </p:cNvPr>
          <p:cNvSpPr txBox="1"/>
          <p:nvPr/>
        </p:nvSpPr>
        <p:spPr>
          <a:xfrm>
            <a:off x="8697686" y="4995565"/>
            <a:ext cx="158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金剑涵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en-US" sz="200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   </a:t>
                </a:r>
                <a:r>
                  <a:rPr lang="en-US" sz="2000" dirty="0"/>
                  <a:t>done</a:t>
                </a:r>
                <a:r>
                  <a:rPr lang="en-US" sz="2000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Wingdings" panose="05000000000000000000" pitchFamily="2" charset="2"/>
                    <a:sym typeface="Wingdings" panose="05000000000000000000" pitchFamily="2" charset="2"/>
                  </a:rPr>
                  <a:t>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⋯ ∧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srgbClr val="FFC000"/>
                            </a:solidFill>
                          </a:rPr>
                          <m:t>˽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0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  <a:blipFill>
                <a:blip r:embed="rId3"/>
                <a:stretch>
                  <a:fillRect l="-461" t="-1309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Start configuration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  <a:blipFill>
                <a:blip r:embed="rId6"/>
                <a:stretch>
                  <a:fillRect t="-5357" r="-62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Accepting configuration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  <a:blipFill>
                <a:blip r:embed="rId7"/>
                <a:stretch>
                  <a:fillRect t="-5357" r="-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8201024" y="3944292"/>
            <a:ext cx="9906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86818" y="3944292"/>
            <a:ext cx="23241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10425" y="3944292"/>
            <a:ext cx="1042002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7769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9881" y="140675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5063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3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⋯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  <a:blipFill>
                <a:blip r:embed="rId9"/>
                <a:stretch>
                  <a:fillRect l="-1917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92D050"/>
                    </a:solidFill>
                  </a:rPr>
                  <a:t>1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⋯     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  <a:blipFill>
                <a:blip r:embed="rId10"/>
                <a:stretch>
                  <a:fillRect l="-126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38" grpId="0" animBg="1"/>
      <p:bldP spid="39" grpId="0" animBg="1"/>
      <p:bldP spid="40" grpId="0" animBg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  <a:blipFill>
                <a:blip r:embed="rId3"/>
                <a:stretch>
                  <a:fillRect l="-556" t="-3425" r="-556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1911350" y="2510848"/>
            <a:ext cx="623208" cy="416502"/>
            <a:chOff x="3668709" y="3054350"/>
            <a:chExt cx="959647" cy="641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51438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4613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1558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8863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58506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75856" y="3124569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68709" y="3394073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75856" y="3658988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1600" dirty="0"/>
                  <a:t> neighborhood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925088" y="2637101"/>
                <a:ext cx="52665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92D050"/>
                    </a:solidFill>
                  </a:rPr>
                  <a:t>Legal neighborhoods:  </a:t>
                </a:r>
                <a:r>
                  <a:rPr lang="en-US" sz="1600" dirty="0"/>
                  <a:t>consistent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’s transition function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2637101"/>
                <a:ext cx="5266570" cy="338554"/>
              </a:xfrm>
              <a:prstGeom prst="rect">
                <a:avLst/>
              </a:prstGeom>
              <a:blipFill>
                <a:blip r:embed="rId6"/>
                <a:stretch>
                  <a:fillRect l="-69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925088" y="3650480"/>
                <a:ext cx="56046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Illegal neighborhoods: </a:t>
                </a:r>
                <a:r>
                  <a:rPr lang="en-US" sz="1600" dirty="0"/>
                  <a:t>not consistent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’s transition function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3650480"/>
                <a:ext cx="5604611" cy="338554"/>
              </a:xfrm>
              <a:prstGeom prst="rect">
                <a:avLst/>
              </a:prstGeom>
              <a:blipFill>
                <a:blip r:embed="rId7"/>
                <a:stretch>
                  <a:fillRect l="-6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1538"/>
              </p:ext>
            </p:extLst>
          </p:nvPr>
        </p:nvGraphicFramePr>
        <p:xfrm>
          <a:off x="3852043" y="1904733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500" t="-7500" r="-105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00" t="-1075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4508"/>
              </p:ext>
            </p:extLst>
          </p:nvPr>
        </p:nvGraphicFramePr>
        <p:xfrm>
          <a:off x="8386364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500" t="-1075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9108"/>
              </p:ext>
            </p:extLst>
          </p:nvPr>
        </p:nvGraphicFramePr>
        <p:xfrm>
          <a:off x="10561152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8035"/>
              </p:ext>
            </p:extLst>
          </p:nvPr>
        </p:nvGraphicFramePr>
        <p:xfrm>
          <a:off x="7304757" y="4049627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10000" r="-1024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500" t="-1100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500" t="-1100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Rectangle 108"/>
          <p:cNvSpPr/>
          <p:nvPr/>
        </p:nvSpPr>
        <p:spPr>
          <a:xfrm>
            <a:off x="6103618" y="2995455"/>
            <a:ext cx="1021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potential</a:t>
            </a:r>
            <a:br>
              <a:rPr lang="en-US" sz="1600" dirty="0"/>
            </a:br>
            <a:r>
              <a:rPr lang="en-US" sz="1600" dirty="0"/>
              <a:t>examples: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03618" y="4122153"/>
            <a:ext cx="1021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examples:</a:t>
            </a: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81922"/>
              </p:ext>
            </p:extLst>
          </p:nvPr>
        </p:nvGraphicFramePr>
        <p:xfrm>
          <a:off x="3249997" y="6137218"/>
          <a:ext cx="727215" cy="4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sp>
        <p:nvSpPr>
          <p:cNvPr id="114" name="Rectangle 113"/>
          <p:cNvSpPr/>
          <p:nvPr/>
        </p:nvSpPr>
        <p:spPr>
          <a:xfrm>
            <a:off x="3291602" y="5768536"/>
            <a:ext cx="610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Legal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00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move</m:t>
                      </m:r>
                      <m:r>
                        <m:rPr>
                          <m:nor/>
                        </m:rPr>
                        <a:rPr lang="en-US" sz="2000" b="0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/>
                                <m:t>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1187883" y="4642297"/>
            <a:ext cx="3076239" cy="369332"/>
            <a:chOff x="1187883" y="4623247"/>
            <a:chExt cx="3076239" cy="369332"/>
          </a:xfrm>
        </p:grpSpPr>
        <p:sp>
          <p:nvSpPr>
            <p:cNvPr id="119" name="Rectangle 118"/>
            <p:cNvSpPr/>
            <p:nvPr/>
          </p:nvSpPr>
          <p:spPr>
            <a:xfrm>
              <a:off x="118788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7241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98316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925088" y="4674401"/>
            <a:ext cx="5771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Claim:  </a:t>
            </a:r>
            <a:r>
              <a:rPr lang="zh-CN" altLang="en-US" sz="1600" dirty="0"/>
              <a:t>若每一个窗口都是合法的，则画面每一行都是上一行合法转移得到的格局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Says that the neighborhood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is legal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  <a:blipFill>
                <a:blip r:embed="rId17"/>
                <a:stretch>
                  <a:fillRect l="-1031" t="-5357" r="-68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i and j"/>
          <p:cNvGrpSpPr/>
          <p:nvPr/>
        </p:nvGrpSpPr>
        <p:grpSpPr>
          <a:xfrm>
            <a:off x="301576" y="1124053"/>
            <a:ext cx="2124216" cy="1661585"/>
            <a:chOff x="222293" y="1026100"/>
            <a:chExt cx="2124216" cy="1661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Isosceles Triangle 4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62" grpId="0"/>
      <p:bldP spid="109" grpId="0"/>
      <p:bldP spid="110" grpId="0"/>
      <p:bldP spid="114" grpId="0"/>
      <p:bldP spid="115" grpId="0"/>
      <p:bldP spid="116" grpId="0"/>
      <p:bldP spid="117" grpId="0"/>
      <p:bldP spid="124" grpId="0"/>
      <p:bldP spid="125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3396270" y="172476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8413" y="1254160"/>
            <a:ext cx="3108960" cy="405624"/>
            <a:chOff x="1278413" y="2949610"/>
            <a:chExt cx="3108960" cy="4056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54232" y="1769461"/>
            <a:ext cx="524181" cy="2743200"/>
            <a:chOff x="754232" y="3464911"/>
            <a:chExt cx="524181" cy="27432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Summary: </a:t>
                </a:r>
              </a:p>
              <a:p>
                <a:pPr lvl="0"/>
                <a:r>
                  <a:rPr lang="en-US" sz="2000" dirty="0"/>
                  <a:t>F</a:t>
                </a:r>
                <a:r>
                  <a:rPr lang="en-US" sz="20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NP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decided by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we gave a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formulas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 is satisfiable.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is roughly the size of the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so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  <a:blipFill>
                <a:blip r:embed="rId6"/>
                <a:stretch>
                  <a:fillRect l="-1233" t="-98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is NP-complete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Give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converting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3CNF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u="sng" dirty="0"/>
                  <a:t>preserving satisfiability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(Note: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are not logically equivalent)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Example: 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Tree structure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: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blipFill>
                <a:blip r:embed="rId3"/>
                <a:stretch>
                  <a:fillRect l="-1020" t="-207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92353" y="3646777"/>
            <a:ext cx="3101740" cy="2536415"/>
            <a:chOff x="492353" y="3646777"/>
            <a:chExt cx="3101740" cy="2536415"/>
          </a:xfrm>
        </p:grpSpPr>
        <p:grpSp>
          <p:nvGrpSpPr>
            <p:cNvPr id="42" name="Group 41"/>
            <p:cNvGrpSpPr/>
            <p:nvPr/>
          </p:nvGrpSpPr>
          <p:grpSpPr>
            <a:xfrm>
              <a:off x="492353" y="3646777"/>
              <a:ext cx="3101740" cy="2536415"/>
              <a:chOff x="1210370" y="3196540"/>
              <a:chExt cx="3101740" cy="253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14682" y="3492500"/>
                <a:ext cx="2714227" cy="1796514"/>
                <a:chOff x="1779824" y="4332156"/>
                <a:chExt cx="1841082" cy="121859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2908092" y="4332157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483644" y="4332156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98617" y="4779832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069236" y="4779831"/>
                  <a:ext cx="132297" cy="32556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83644" y="4779831"/>
                  <a:ext cx="163682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2064271" y="4779831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076061" y="5217981"/>
                  <a:ext cx="182327" cy="332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779824" y="5217981"/>
                  <a:ext cx="229980" cy="3327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1210370" y="5269847"/>
                <a:ext cx="332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24519" y="5271290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65540" y="4592823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81932" y="4613767"/>
                <a:ext cx="3145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400" dirty="0"/>
                                <m:t>a</m:t>
                              </m:r>
                            </m:e>
                          </m:ba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224010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830953" y="3287381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40193" y="4552300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Oval 37"/>
              <p:cNvSpPr/>
              <p:nvPr/>
            </p:nvSpPr>
            <p:spPr>
              <a:xfrm>
                <a:off x="341293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564288" y="3664863"/>
              <a:ext cx="2925802" cy="1671049"/>
              <a:chOff x="1796655" y="3081276"/>
              <a:chExt cx="2925802" cy="1671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>
          <a:xfrm>
            <a:off x="405933" y="4926748"/>
            <a:ext cx="131247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64288" y="4227089"/>
            <a:ext cx="169656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b="0" dirty="0"/>
                  <a:t>   repeat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 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Observe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is logically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  <a:blipFill>
                <a:blip r:embed="rId17"/>
                <a:stretch>
                  <a:fillRect l="-9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</m:e>
                                  </m:ba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Logical equivalence: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ba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  <a:blipFill>
                <a:blip r:embed="rId19"/>
                <a:stretch>
                  <a:fillRect l="-73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449709" y="233654"/>
            <a:ext cx="3314983" cy="1825041"/>
            <a:chOff x="7612561" y="233654"/>
            <a:chExt cx="3314983" cy="1825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0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449702" y="232921"/>
            <a:ext cx="3314983" cy="1825041"/>
            <a:chOff x="7612561" y="233654"/>
            <a:chExt cx="3314983" cy="1825041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3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5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2" grpId="0"/>
      <p:bldP spid="59" grpId="0" animBg="1"/>
      <p:bldP spid="60" grpId="0" animBg="1"/>
      <p:bldP spid="61" grpId="0"/>
      <p:bldP spid="62" grpId="0"/>
      <p:bldP spid="63" grpId="0"/>
      <p:bldP spid="68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75057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7.5 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完全问题举例</a:t>
            </a:r>
            <a:endParaRPr lang="en-US" sz="4000" baseline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(assumes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NP-complete)</a:t>
                </a:r>
              </a:p>
              <a:p>
                <a:r>
                  <a:rPr lang="en-US" sz="2000" dirty="0"/>
                  <a:t>Idea:  “Simulate” variables and clauses with “gadgets”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blipFill>
                <a:blip r:embed="rId3"/>
                <a:stretch>
                  <a:fillRect l="-1094" t="-45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blipFill>
                <a:blip r:embed="rId4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6242" y="5213581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 gadget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65596" y="440361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0" name="Zig-zag"/>
          <p:cNvSpPr/>
          <p:nvPr/>
        </p:nvSpPr>
        <p:spPr>
          <a:xfrm>
            <a:off x="4778134" y="5287097"/>
            <a:ext cx="83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Zig-zag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03762" y="4202303"/>
            <a:ext cx="1461234" cy="510042"/>
            <a:chOff x="6403762" y="4202303"/>
            <a:chExt cx="1461234" cy="510042"/>
          </a:xfrm>
        </p:grpSpPr>
        <p:sp>
          <p:nvSpPr>
            <p:cNvPr id="35" name="Oval 34"/>
            <p:cNvSpPr/>
            <p:nvPr/>
          </p:nvSpPr>
          <p:spPr>
            <a:xfrm>
              <a:off x="7005360" y="4202303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3762" y="4343013"/>
              <a:ext cx="14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clause gadget</a:t>
              </a:r>
            </a:p>
          </p:txBody>
        </p:sp>
      </p:grpSp>
      <p:sp>
        <p:nvSpPr>
          <p:cNvPr id="65" name="Freeform 64"/>
          <p:cNvSpPr/>
          <p:nvPr/>
        </p:nvSpPr>
        <p:spPr>
          <a:xfrm>
            <a:off x="2026227" y="3681949"/>
            <a:ext cx="4992255" cy="952395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2395 h 952395"/>
              <a:gd name="connsiteX1" fmla="*/ 2556164 w 4966855"/>
              <a:gd name="connsiteY1" fmla="*/ 17214 h 952395"/>
              <a:gd name="connsiteX2" fmla="*/ 4966855 w 4966855"/>
              <a:gd name="connsiteY2" fmla="*/ 526368 h 952395"/>
              <a:gd name="connsiteX0" fmla="*/ 0 w 4992255"/>
              <a:gd name="connsiteY0" fmla="*/ 952395 h 952395"/>
              <a:gd name="connsiteX1" fmla="*/ 2556164 w 4992255"/>
              <a:gd name="connsiteY1" fmla="*/ 17214 h 952395"/>
              <a:gd name="connsiteX2" fmla="*/ 4992255 w 4992255"/>
              <a:gd name="connsiteY2" fmla="*/ 526368 h 9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255" h="952395">
                <a:moveTo>
                  <a:pt x="0" y="952395"/>
                </a:moveTo>
                <a:cubicBezTo>
                  <a:pt x="458931" y="322879"/>
                  <a:pt x="1724122" y="88219"/>
                  <a:pt x="2556164" y="17214"/>
                </a:cubicBezTo>
                <a:cubicBezTo>
                  <a:pt x="3388207" y="-53791"/>
                  <a:pt x="4761923" y="90816"/>
                  <a:pt x="4992255" y="5263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16215" y="3987910"/>
            <a:ext cx="4594185" cy="622189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827738"/>
              <a:gd name="connsiteY0" fmla="*/ 1009068 h 1009068"/>
              <a:gd name="connsiteX1" fmla="*/ 2556164 w 4827738"/>
              <a:gd name="connsiteY1" fmla="*/ 73887 h 1009068"/>
              <a:gd name="connsiteX2" fmla="*/ 4827738 w 4827738"/>
              <a:gd name="connsiteY2" fmla="*/ 340764 h 1009068"/>
              <a:gd name="connsiteX0" fmla="*/ 0 w 4827738"/>
              <a:gd name="connsiteY0" fmla="*/ 996358 h 996358"/>
              <a:gd name="connsiteX1" fmla="*/ 2556164 w 4827738"/>
              <a:gd name="connsiteY1" fmla="*/ 61177 h 996358"/>
              <a:gd name="connsiteX2" fmla="*/ 4827738 w 4827738"/>
              <a:gd name="connsiteY2" fmla="*/ 328054 h 996358"/>
              <a:gd name="connsiteX0" fmla="*/ 0 w 4731426"/>
              <a:gd name="connsiteY0" fmla="*/ 763533 h 763533"/>
              <a:gd name="connsiteX1" fmla="*/ 2459852 w 4731426"/>
              <a:gd name="connsiteY1" fmla="*/ 45126 h 763533"/>
              <a:gd name="connsiteX2" fmla="*/ 4731426 w 4731426"/>
              <a:gd name="connsiteY2" fmla="*/ 312003 h 76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26" h="763533">
                <a:moveTo>
                  <a:pt x="0" y="763533"/>
                </a:moveTo>
                <a:cubicBezTo>
                  <a:pt x="458931" y="134017"/>
                  <a:pt x="1671281" y="120381"/>
                  <a:pt x="2459852" y="45126"/>
                </a:cubicBezTo>
                <a:cubicBezTo>
                  <a:pt x="3248423" y="-30129"/>
                  <a:pt x="3987283" y="-51762"/>
                  <a:pt x="4731426" y="312003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975" y="3143275"/>
            <a:ext cx="942566" cy="844945"/>
            <a:chOff x="-12975" y="3143275"/>
            <a:chExt cx="942566" cy="844945"/>
          </a:xfrm>
        </p:grpSpPr>
        <p:grpSp>
          <p:nvGrpSpPr>
            <p:cNvPr id="42" name="Group 41"/>
            <p:cNvGrpSpPr/>
            <p:nvPr/>
          </p:nvGrpSpPr>
          <p:grpSpPr>
            <a:xfrm>
              <a:off x="133096" y="3143275"/>
              <a:ext cx="370935" cy="463944"/>
              <a:chOff x="143709" y="3610714"/>
              <a:chExt cx="370935" cy="639947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68921" y="3610714"/>
                <a:ext cx="0" cy="6399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559090" y="3128467"/>
            <a:ext cx="3373158" cy="2857448"/>
            <a:chOff x="1559090" y="3128467"/>
            <a:chExt cx="3373158" cy="2857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1559090" y="3345583"/>
              <a:ext cx="3373158" cy="2640332"/>
              <a:chOff x="1559090" y="3345583"/>
              <a:chExt cx="3373158" cy="2640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9090" y="3345583"/>
                <a:ext cx="3373158" cy="2640332"/>
                <a:chOff x="1559090" y="3345583"/>
                <a:chExt cx="3373158" cy="2640332"/>
              </a:xfrm>
            </p:grpSpPr>
            <p:cxnSp>
              <p:nvCxnSpPr>
                <p:cNvPr id="9" name="Straight Arrow Connector 8"/>
                <p:cNvCxnSpPr>
                  <a:endCxn id="37" idx="7"/>
                </p:cNvCxnSpPr>
                <p:nvPr/>
              </p:nvCxnSpPr>
              <p:spPr>
                <a:xfrm flipH="1">
                  <a:off x="1630361" y="3380197"/>
                  <a:ext cx="1606000" cy="12548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39" idx="7"/>
                </p:cNvCxnSpPr>
                <p:nvPr/>
              </p:nvCxnSpPr>
              <p:spPr>
                <a:xfrm flipH="1">
                  <a:off x="3270035" y="4658327"/>
                  <a:ext cx="1620465" cy="12575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38" idx="1"/>
                </p:cNvCxnSpPr>
                <p:nvPr/>
              </p:nvCxnSpPr>
              <p:spPr>
                <a:xfrm>
                  <a:off x="3236360" y="3380197"/>
                  <a:ext cx="1624617" cy="12531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192534" y="33455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848749" y="4621351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559090" y="4623008"/>
                  <a:ext cx="1723173" cy="1362907"/>
                  <a:chOff x="1559090" y="4623008"/>
                  <a:chExt cx="1723173" cy="1362907"/>
                </a:xfrm>
              </p:grpSpPr>
              <p:cxnSp>
                <p:nvCxnSpPr>
                  <p:cNvPr id="27" name="Straight Arrow Connector 26"/>
                  <p:cNvCxnSpPr>
                    <a:endCxn id="39" idx="1"/>
                  </p:cNvCxnSpPr>
                  <p:nvPr/>
                </p:nvCxnSpPr>
                <p:spPr>
                  <a:xfrm>
                    <a:off x="1582221" y="4658327"/>
                    <a:ext cx="1628771" cy="125754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1559090" y="4623008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198764" y="5903849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645444" y="4593342"/>
                <a:ext cx="2534399" cy="128786"/>
                <a:chOff x="1645444" y="4593342"/>
                <a:chExt cx="2534399" cy="12878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975135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53678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73222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10764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89307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1645444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030213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2415566" y="4602522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2800919" y="460008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186272" y="4597656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571625" y="4595223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86547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355737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3178461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rot="10800000">
                  <a:off x="2800455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242153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rot="10800000">
                  <a:off x="2040929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1662012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950541" y="4593342"/>
                  <a:ext cx="229302" cy="48705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10800000">
                  <a:off x="3936294" y="4670410"/>
                  <a:ext cx="229302" cy="4571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blue upper left"/>
          <p:cNvGrpSpPr/>
          <p:nvPr/>
        </p:nvGrpSpPr>
        <p:grpSpPr>
          <a:xfrm>
            <a:off x="1560316" y="3346657"/>
            <a:ext cx="1716943" cy="1359491"/>
            <a:chOff x="1711490" y="3497983"/>
            <a:chExt cx="1716943" cy="1359491"/>
          </a:xfrm>
          <a:solidFill>
            <a:srgbClr val="00B0F0"/>
          </a:solidFill>
        </p:grpSpPr>
        <p:cxnSp>
          <p:nvCxnSpPr>
            <p:cNvPr id="63" name="Straight Arrow Connector 62"/>
            <p:cNvCxnSpPr>
              <a:endCxn id="67" idx="7"/>
            </p:cNvCxnSpPr>
            <p:nvPr/>
          </p:nvCxnSpPr>
          <p:spPr>
            <a:xfrm flipH="1">
              <a:off x="1782761" y="3532597"/>
              <a:ext cx="1606000" cy="1254829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344934" y="34979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blue left to right"/>
          <p:cNvGrpSpPr/>
          <p:nvPr/>
        </p:nvGrpSpPr>
        <p:grpSpPr>
          <a:xfrm>
            <a:off x="1647967" y="4592561"/>
            <a:ext cx="3286804" cy="112507"/>
            <a:chOff x="1797844" y="4745742"/>
            <a:chExt cx="3286804" cy="112507"/>
          </a:xfrm>
        </p:grpSpPr>
        <p:sp>
          <p:nvSpPr>
            <p:cNvPr id="68" name="Oval 67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797844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182613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67966" y="4754922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953319" y="475248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8672" y="4750056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724025" y="4747623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102941" y="4745742"/>
              <a:ext cx="229302" cy="48705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0316" y="4620569"/>
            <a:ext cx="3373158" cy="100777"/>
            <a:chOff x="1711490" y="4773751"/>
            <a:chExt cx="3373158" cy="100777"/>
          </a:xfrm>
        </p:grpSpPr>
        <p:sp>
          <p:nvSpPr>
            <p:cNvPr id="82" name="Oval 81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370977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3330861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2952855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800000">
              <a:off x="257393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2193329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800000">
              <a:off x="1814412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4088694" y="4822810"/>
              <a:ext cx="229302" cy="4571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98732" y="4621351"/>
            <a:ext cx="1733484" cy="1364564"/>
            <a:chOff x="3351164" y="4773751"/>
            <a:chExt cx="1733484" cy="1364564"/>
          </a:xfrm>
          <a:solidFill>
            <a:srgbClr val="00B0F0"/>
          </a:solidFill>
        </p:grpSpPr>
        <p:cxnSp>
          <p:nvCxnSpPr>
            <p:cNvPr id="97" name="Straight Arrow Connector 96"/>
            <p:cNvCxnSpPr>
              <a:endCxn id="99" idx="7"/>
            </p:cNvCxnSpPr>
            <p:nvPr/>
          </p:nvCxnSpPr>
          <p:spPr>
            <a:xfrm flipH="1">
              <a:off x="3422435" y="4810727"/>
              <a:ext cx="1620465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351164" y="60562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0692" y="3344797"/>
            <a:ext cx="1739714" cy="1357834"/>
            <a:chOff x="3363662" y="3262815"/>
            <a:chExt cx="1739714" cy="1357834"/>
          </a:xfrm>
          <a:solidFill>
            <a:srgbClr val="00B0F0"/>
          </a:solidFill>
        </p:grpSpPr>
        <p:cxnSp>
          <p:nvCxnSpPr>
            <p:cNvPr id="100" name="Straight Arrow Connector 99"/>
            <p:cNvCxnSpPr>
              <a:endCxn id="102" idx="1"/>
            </p:cNvCxnSpPr>
            <p:nvPr/>
          </p:nvCxnSpPr>
          <p:spPr>
            <a:xfrm>
              <a:off x="3407488" y="3297429"/>
              <a:ext cx="1624617" cy="1253172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363662" y="3262815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19877" y="45385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8745" y="4623008"/>
            <a:ext cx="1723173" cy="1362907"/>
            <a:chOff x="1559090" y="4623008"/>
            <a:chExt cx="1723173" cy="1362907"/>
          </a:xfrm>
          <a:solidFill>
            <a:srgbClr val="00B0F0"/>
          </a:solidFill>
        </p:grpSpPr>
        <p:cxnSp>
          <p:nvCxnSpPr>
            <p:cNvPr id="104" name="Straight Arrow Connector 103"/>
            <p:cNvCxnSpPr>
              <a:endCxn id="106" idx="1"/>
            </p:cNvCxnSpPr>
            <p:nvPr/>
          </p:nvCxnSpPr>
          <p:spPr>
            <a:xfrm>
              <a:off x="1582221" y="4658327"/>
              <a:ext cx="1628771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559090" y="46230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8764" y="59038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Zag-zig"/>
          <p:cNvSpPr/>
          <p:nvPr/>
        </p:nvSpPr>
        <p:spPr>
          <a:xfrm>
            <a:off x="4778134" y="5546535"/>
            <a:ext cx="83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Zag-zig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et x1 true"/>
              <p:cNvSpPr/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111" name="Set x1 tru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  <a:blipFill>
                <a:blip r:embed="rId46"/>
                <a:stretch>
                  <a:fillRect l="-1600" t="-8197" r="-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et x1 false"/>
              <p:cNvSpPr/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112" name="Set x1 fal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  <a:blipFill>
                <a:blip r:embed="rId47"/>
                <a:stretch>
                  <a:fillRect l="-1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5668876" y="5371317"/>
            <a:ext cx="19764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 flipH="1">
            <a:off x="5666043" y="5684703"/>
            <a:ext cx="20002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3" grpId="0" uiExpand="1" build="p"/>
      <p:bldP spid="28" grpId="0"/>
      <p:bldP spid="57" grpId="0"/>
      <p:bldP spid="60" grpId="0"/>
      <p:bldP spid="65" grpId="0" animBg="1"/>
      <p:bldP spid="66" grpId="0" animBg="1"/>
      <p:bldP spid="107" grpId="0"/>
      <p:bldP spid="111" grpId="0"/>
      <p:bldP spid="112" grpId="0"/>
      <p:bldP spid="34" grpId="0" animBg="1"/>
      <p:bldP spid="1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Construction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up 177"/>
          <p:cNvGrpSpPr/>
          <p:nvPr/>
        </p:nvGrpSpPr>
        <p:grpSpPr>
          <a:xfrm>
            <a:off x="248614" y="1703079"/>
            <a:ext cx="2105630" cy="4489181"/>
            <a:chOff x="1953694" y="1537324"/>
            <a:chExt cx="2105630" cy="4489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2555751" y="1812046"/>
              <a:ext cx="1503573" cy="1154142"/>
              <a:chOff x="2660526" y="2554996"/>
              <a:chExt cx="1503573" cy="1154142"/>
            </a:xfrm>
          </p:grpSpPr>
          <p:cxnSp>
            <p:nvCxnSpPr>
              <p:cNvPr id="2" name="Straight Arrow Connector 1"/>
              <p:cNvCxnSpPr>
                <a:endCxn id="13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>
                <a:endCxn id="1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endCxn id="14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endCxn id="1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555751" y="2955046"/>
              <a:ext cx="1503573" cy="1154142"/>
              <a:chOff x="2660526" y="2554996"/>
              <a:chExt cx="1503573" cy="1154142"/>
            </a:xfrm>
          </p:grpSpPr>
          <p:cxnSp>
            <p:nvCxnSpPr>
              <p:cNvPr id="37" name="Straight Arrow Connector 36"/>
              <p:cNvCxnSpPr>
                <a:endCxn id="54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5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1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endCxn id="5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5400000">
              <a:off x="3173659" y="428900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555751" y="4616130"/>
              <a:ext cx="1503573" cy="1154142"/>
              <a:chOff x="2660526" y="2554996"/>
              <a:chExt cx="1503573" cy="1154142"/>
            </a:xfrm>
          </p:grpSpPr>
          <p:cxnSp>
            <p:nvCxnSpPr>
              <p:cNvPr id="68" name="Straight Arrow Connector 67"/>
              <p:cNvCxnSpPr>
                <a:endCxn id="85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86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72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endCxn id="86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blipFill>
                <a:blip r:embed="rId13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483774" y="1818383"/>
            <a:ext cx="2917339" cy="691326"/>
            <a:chOff x="3483774" y="1650222"/>
            <a:chExt cx="2917339" cy="691326"/>
          </a:xfrm>
        </p:grpSpPr>
        <p:sp>
          <p:nvSpPr>
            <p:cNvPr id="181" name="Freeform 180"/>
            <p:cNvSpPr/>
            <p:nvPr/>
          </p:nvSpPr>
          <p:spPr>
            <a:xfrm>
              <a:off x="3483774" y="1650222"/>
              <a:ext cx="2917339" cy="69132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22" h="1180819">
                  <a:moveTo>
                    <a:pt x="0" y="1180819"/>
                  </a:moveTo>
                  <a:cubicBezTo>
                    <a:pt x="159142" y="762803"/>
                    <a:pt x="1708615" y="235298"/>
                    <a:pt x="2566501" y="93793"/>
                  </a:cubicBezTo>
                  <a:cubicBezTo>
                    <a:pt x="3439894" y="-26020"/>
                    <a:pt x="4518990" y="-103758"/>
                    <a:pt x="4749322" y="33179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867354" y="1819897"/>
              <a:ext cx="2528873" cy="52165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6078" h="770732">
                  <a:moveTo>
                    <a:pt x="0" y="770732"/>
                  </a:moveTo>
                  <a:cubicBezTo>
                    <a:pt x="77996" y="450824"/>
                    <a:pt x="1671281" y="127580"/>
                    <a:pt x="2459852" y="52325"/>
                  </a:cubicBezTo>
                  <a:cubicBezTo>
                    <a:pt x="3248423" y="-22930"/>
                    <a:pt x="3805885" y="-21109"/>
                    <a:pt x="4816078" y="8465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12480" y="2569525"/>
            <a:ext cx="1798033" cy="395821"/>
            <a:chOff x="4612480" y="2401364"/>
            <a:chExt cx="1798033" cy="395821"/>
          </a:xfrm>
        </p:grpSpPr>
        <p:sp>
          <p:nvSpPr>
            <p:cNvPr id="183" name="Freeform 182"/>
            <p:cNvSpPr/>
            <p:nvPr/>
          </p:nvSpPr>
          <p:spPr>
            <a:xfrm flipV="1">
              <a:off x="5010118" y="2401364"/>
              <a:ext cx="1386233" cy="299518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19699 h 1119699"/>
                <a:gd name="connsiteX1" fmla="*/ 2503297 w 4686118"/>
                <a:gd name="connsiteY1" fmla="*/ 26374 h 1119699"/>
                <a:gd name="connsiteX2" fmla="*/ 4686118 w 4686118"/>
                <a:gd name="connsiteY2" fmla="*/ 264375 h 1119699"/>
                <a:gd name="connsiteX0" fmla="*/ 0 w 4686118"/>
                <a:gd name="connsiteY0" fmla="*/ 928813 h 928813"/>
                <a:gd name="connsiteX1" fmla="*/ 2416394 w 4686118"/>
                <a:gd name="connsiteY1" fmla="*/ 55963 h 928813"/>
                <a:gd name="connsiteX2" fmla="*/ 4686118 w 4686118"/>
                <a:gd name="connsiteY2" fmla="*/ 73489 h 928813"/>
                <a:gd name="connsiteX0" fmla="*/ 0 w 4654516"/>
                <a:gd name="connsiteY0" fmla="*/ 915396 h 915396"/>
                <a:gd name="connsiteX1" fmla="*/ 2416394 w 4654516"/>
                <a:gd name="connsiteY1" fmla="*/ 42546 h 915396"/>
                <a:gd name="connsiteX2" fmla="*/ 4654516 w 4654516"/>
                <a:gd name="connsiteY2" fmla="*/ 123065 h 915396"/>
                <a:gd name="connsiteX0" fmla="*/ 0 w 4654516"/>
                <a:gd name="connsiteY0" fmla="*/ 852616 h 852616"/>
                <a:gd name="connsiteX1" fmla="*/ 2400591 w 4654516"/>
                <a:gd name="connsiteY1" fmla="*/ 61655 h 852616"/>
                <a:gd name="connsiteX2" fmla="*/ 4654516 w 4654516"/>
                <a:gd name="connsiteY2" fmla="*/ 60285 h 852616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83416"/>
                <a:gd name="connsiteY0" fmla="*/ 915608 h 915608"/>
                <a:gd name="connsiteX1" fmla="*/ 2329491 w 4583416"/>
                <a:gd name="connsiteY1" fmla="*/ 61655 h 915608"/>
                <a:gd name="connsiteX2" fmla="*/ 4583416 w 4583416"/>
                <a:gd name="connsiteY2" fmla="*/ 60285 h 915608"/>
                <a:gd name="connsiteX0" fmla="*/ 0 w 4583416"/>
                <a:gd name="connsiteY0" fmla="*/ 874870 h 874870"/>
                <a:gd name="connsiteX1" fmla="*/ 2282090 w 4583416"/>
                <a:gd name="connsiteY1" fmla="*/ 102807 h 874870"/>
                <a:gd name="connsiteX2" fmla="*/ 4583416 w 4583416"/>
                <a:gd name="connsiteY2" fmla="*/ 19547 h 874870"/>
                <a:gd name="connsiteX0" fmla="*/ 0 w 4583416"/>
                <a:gd name="connsiteY0" fmla="*/ 858699 h 858699"/>
                <a:gd name="connsiteX1" fmla="*/ 2282090 w 4583416"/>
                <a:gd name="connsiteY1" fmla="*/ 86636 h 858699"/>
                <a:gd name="connsiteX2" fmla="*/ 4583416 w 4583416"/>
                <a:gd name="connsiteY2" fmla="*/ 28573 h 858699"/>
                <a:gd name="connsiteX0" fmla="*/ 0 w 4599219"/>
                <a:gd name="connsiteY0" fmla="*/ 840544 h 840544"/>
                <a:gd name="connsiteX1" fmla="*/ 2282090 w 4599219"/>
                <a:gd name="connsiteY1" fmla="*/ 68481 h 840544"/>
                <a:gd name="connsiteX2" fmla="*/ 4599219 w 4599219"/>
                <a:gd name="connsiteY2" fmla="*/ 48212 h 840544"/>
                <a:gd name="connsiteX0" fmla="*/ 0 w 4599219"/>
                <a:gd name="connsiteY0" fmla="*/ 831370 h 831370"/>
                <a:gd name="connsiteX1" fmla="*/ 2282090 w 4599219"/>
                <a:gd name="connsiteY1" fmla="*/ 59307 h 831370"/>
                <a:gd name="connsiteX2" fmla="*/ 4599219 w 4599219"/>
                <a:gd name="connsiteY2" fmla="*/ 39038 h 831370"/>
                <a:gd name="connsiteX0" fmla="*/ 0 w 4599219"/>
                <a:gd name="connsiteY0" fmla="*/ 808575 h 808575"/>
                <a:gd name="connsiteX1" fmla="*/ 2282090 w 4599219"/>
                <a:gd name="connsiteY1" fmla="*/ 74306 h 808575"/>
                <a:gd name="connsiteX2" fmla="*/ 4599219 w 4599219"/>
                <a:gd name="connsiteY2" fmla="*/ 16243 h 808575"/>
                <a:gd name="connsiteX0" fmla="*/ 0 w 4599219"/>
                <a:gd name="connsiteY0" fmla="*/ 794684 h 794684"/>
                <a:gd name="connsiteX1" fmla="*/ 2274190 w 4599219"/>
                <a:gd name="connsiteY1" fmla="*/ 98211 h 794684"/>
                <a:gd name="connsiteX2" fmla="*/ 4599219 w 4599219"/>
                <a:gd name="connsiteY2" fmla="*/ 2352 h 794684"/>
                <a:gd name="connsiteX0" fmla="*/ 0 w 4599219"/>
                <a:gd name="connsiteY0" fmla="*/ 792332 h 792332"/>
                <a:gd name="connsiteX1" fmla="*/ 2274190 w 4599219"/>
                <a:gd name="connsiteY1" fmla="*/ 95859 h 792332"/>
                <a:gd name="connsiteX2" fmla="*/ 4599219 w 4599219"/>
                <a:gd name="connsiteY2" fmla="*/ 0 h 79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9219" h="792332">
                  <a:moveTo>
                    <a:pt x="0" y="792332"/>
                  </a:moveTo>
                  <a:cubicBezTo>
                    <a:pt x="427755" y="512898"/>
                    <a:pt x="1416304" y="237364"/>
                    <a:pt x="2274190" y="95859"/>
                  </a:cubicBezTo>
                  <a:cubicBezTo>
                    <a:pt x="3147583" y="-23954"/>
                    <a:pt x="3823754" y="24292"/>
                    <a:pt x="459921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V="1">
              <a:off x="4612480" y="2425169"/>
              <a:ext cx="1798033" cy="37201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413297"/>
                <a:gd name="connsiteY0" fmla="*/ 732330 h 732330"/>
                <a:gd name="connsiteX1" fmla="*/ 2459852 w 4413297"/>
                <a:gd name="connsiteY1" fmla="*/ 13923 h 732330"/>
                <a:gd name="connsiteX2" fmla="*/ 4413297 w 4413297"/>
                <a:gd name="connsiteY2" fmla="*/ 293847 h 732330"/>
                <a:gd name="connsiteX0" fmla="*/ 0 w 4413297"/>
                <a:gd name="connsiteY0" fmla="*/ 730609 h 730609"/>
                <a:gd name="connsiteX1" fmla="*/ 2459852 w 4413297"/>
                <a:gd name="connsiteY1" fmla="*/ 12202 h 730609"/>
                <a:gd name="connsiteX2" fmla="*/ 4413297 w 4413297"/>
                <a:gd name="connsiteY2" fmla="*/ 292126 h 730609"/>
                <a:gd name="connsiteX0" fmla="*/ 0 w 4413297"/>
                <a:gd name="connsiteY0" fmla="*/ 523791 h 523791"/>
                <a:gd name="connsiteX1" fmla="*/ 2199230 w 4413297"/>
                <a:gd name="connsiteY1" fmla="*/ 33438 h 523791"/>
                <a:gd name="connsiteX2" fmla="*/ 4413297 w 4413297"/>
                <a:gd name="connsiteY2" fmla="*/ 85308 h 523791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72528"/>
                <a:gd name="connsiteY0" fmla="*/ 508972 h 508972"/>
                <a:gd name="connsiteX1" fmla="*/ 2199230 w 4472528"/>
                <a:gd name="connsiteY1" fmla="*/ 18619 h 508972"/>
                <a:gd name="connsiteX2" fmla="*/ 4472528 w 4472528"/>
                <a:gd name="connsiteY2" fmla="*/ 86778 h 50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528" h="508972">
                  <a:moveTo>
                    <a:pt x="0" y="508972"/>
                  </a:moveTo>
                  <a:cubicBezTo>
                    <a:pt x="77996" y="189064"/>
                    <a:pt x="1375118" y="80843"/>
                    <a:pt x="2199230" y="18619"/>
                  </a:cubicBezTo>
                  <a:cubicBezTo>
                    <a:pt x="3070727" y="-30573"/>
                    <a:pt x="4030967" y="26630"/>
                    <a:pt x="4472528" y="867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11462" y="2170926"/>
            <a:ext cx="2397448" cy="794420"/>
            <a:chOff x="3011462" y="2002765"/>
            <a:chExt cx="2397448" cy="794420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11462" y="2305068"/>
              <a:ext cx="2013716" cy="124472"/>
              <a:chOff x="4616615" y="2085947"/>
              <a:chExt cx="2013716" cy="12447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Arrow Connector 178"/>
            <p:cNvCxnSpPr/>
            <p:nvPr/>
          </p:nvCxnSpPr>
          <p:spPr>
            <a:xfrm flipH="1">
              <a:off x="3073407" y="2002765"/>
              <a:ext cx="404292" cy="33479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54747" y="2411355"/>
              <a:ext cx="426218" cy="3858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5015602" y="219176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11462" y="3346315"/>
            <a:ext cx="2382696" cy="742603"/>
            <a:chOff x="3011462" y="3178154"/>
            <a:chExt cx="2382696" cy="742603"/>
          </a:xfrm>
        </p:grpSpPr>
        <p:grpSp>
          <p:nvGrpSpPr>
            <p:cNvPr id="161" name="Group 160"/>
            <p:cNvGrpSpPr/>
            <p:nvPr/>
          </p:nvGrpSpPr>
          <p:grpSpPr>
            <a:xfrm>
              <a:off x="3011462" y="3486143"/>
              <a:ext cx="2013716" cy="124472"/>
              <a:chOff x="4616615" y="2085947"/>
              <a:chExt cx="2013716" cy="12447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5000850" y="3357348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>
              <a:off x="3063415" y="3178154"/>
              <a:ext cx="465998" cy="341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072824" y="3587416"/>
              <a:ext cx="420476" cy="3333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83774" y="2076136"/>
            <a:ext cx="2950552" cy="1611376"/>
            <a:chOff x="3483774" y="1907975"/>
            <a:chExt cx="2950552" cy="1611376"/>
          </a:xfrm>
        </p:grpSpPr>
        <p:sp>
          <p:nvSpPr>
            <p:cNvPr id="189" name="Freeform 188"/>
            <p:cNvSpPr/>
            <p:nvPr/>
          </p:nvSpPr>
          <p:spPr>
            <a:xfrm>
              <a:off x="3483774" y="1907975"/>
              <a:ext cx="2945914" cy="161137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20477 h 1020477"/>
                <a:gd name="connsiteX1" fmla="*/ 1209694 w 4749322"/>
                <a:gd name="connsiteY1" fmla="*/ 315777 h 1020477"/>
                <a:gd name="connsiteX2" fmla="*/ 4749322 w 4749322"/>
                <a:gd name="connsiteY2" fmla="*/ 171452 h 1020477"/>
                <a:gd name="connsiteX0" fmla="*/ 0 w 4749322"/>
                <a:gd name="connsiteY0" fmla="*/ 918399 h 918399"/>
                <a:gd name="connsiteX1" fmla="*/ 1209694 w 4749322"/>
                <a:gd name="connsiteY1" fmla="*/ 213699 h 918399"/>
                <a:gd name="connsiteX2" fmla="*/ 4749322 w 4749322"/>
                <a:gd name="connsiteY2" fmla="*/ 69374 h 918399"/>
                <a:gd name="connsiteX0" fmla="*/ 0 w 2593939"/>
                <a:gd name="connsiteY0" fmla="*/ 967394 h 967394"/>
                <a:gd name="connsiteX1" fmla="*/ 1209694 w 2593939"/>
                <a:gd name="connsiteY1" fmla="*/ 262694 h 967394"/>
                <a:gd name="connsiteX2" fmla="*/ 2593939 w 2593939"/>
                <a:gd name="connsiteY2" fmla="*/ 61428 h 967394"/>
                <a:gd name="connsiteX0" fmla="*/ 0 w 2593939"/>
                <a:gd name="connsiteY0" fmla="*/ 914899 h 914899"/>
                <a:gd name="connsiteX1" fmla="*/ 1209694 w 2593939"/>
                <a:gd name="connsiteY1" fmla="*/ 210199 h 914899"/>
                <a:gd name="connsiteX2" fmla="*/ 2593939 w 2593939"/>
                <a:gd name="connsiteY2" fmla="*/ 8933 h 914899"/>
                <a:gd name="connsiteX0" fmla="*/ 0 w 4795842"/>
                <a:gd name="connsiteY0" fmla="*/ 2750825 h 2750825"/>
                <a:gd name="connsiteX1" fmla="*/ 1209694 w 4795842"/>
                <a:gd name="connsiteY1" fmla="*/ 2046125 h 2750825"/>
                <a:gd name="connsiteX2" fmla="*/ 4795842 w 4795842"/>
                <a:gd name="connsiteY2" fmla="*/ 1021 h 2750825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2308 h 2752308"/>
                <a:gd name="connsiteX1" fmla="*/ 2853368 w 4795842"/>
                <a:gd name="connsiteY1" fmla="*/ 1255843 h 2752308"/>
                <a:gd name="connsiteX2" fmla="*/ 4795842 w 4795842"/>
                <a:gd name="connsiteY2" fmla="*/ 2504 h 27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5842" h="2752308">
                  <a:moveTo>
                    <a:pt x="0" y="2752308"/>
                  </a:moveTo>
                  <a:cubicBezTo>
                    <a:pt x="159142" y="2334292"/>
                    <a:pt x="1969638" y="1709172"/>
                    <a:pt x="2853368" y="1255843"/>
                  </a:cubicBezTo>
                  <a:cubicBezTo>
                    <a:pt x="3737099" y="756416"/>
                    <a:pt x="4604275" y="-50722"/>
                    <a:pt x="4795842" y="250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867354" y="1913579"/>
              <a:ext cx="2566972" cy="160577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3555364"/>
                <a:gd name="connsiteY0" fmla="*/ 792509 h 792509"/>
                <a:gd name="connsiteX1" fmla="*/ 2459852 w 3555364"/>
                <a:gd name="connsiteY1" fmla="*/ 74102 h 792509"/>
                <a:gd name="connsiteX2" fmla="*/ 3555364 w 3555364"/>
                <a:gd name="connsiteY2" fmla="*/ 64207 h 792509"/>
                <a:gd name="connsiteX0" fmla="*/ 0 w 3555364"/>
                <a:gd name="connsiteY0" fmla="*/ 748453 h 748453"/>
                <a:gd name="connsiteX1" fmla="*/ 2459852 w 3555364"/>
                <a:gd name="connsiteY1" fmla="*/ 30046 h 748453"/>
                <a:gd name="connsiteX2" fmla="*/ 3555364 w 3555364"/>
                <a:gd name="connsiteY2" fmla="*/ 20151 h 748453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4876542"/>
                <a:gd name="connsiteY0" fmla="*/ 2410034 h 2410034"/>
                <a:gd name="connsiteX1" fmla="*/ 1516585 w 4876542"/>
                <a:gd name="connsiteY1" fmla="*/ 1853466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88635"/>
                <a:gd name="connsiteY0" fmla="*/ 2372506 h 2372506"/>
                <a:gd name="connsiteX1" fmla="*/ 3524051 w 4888635"/>
                <a:gd name="connsiteY1" fmla="*/ 1112285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635" h="2372506">
                  <a:moveTo>
                    <a:pt x="0" y="2372506"/>
                  </a:moveTo>
                  <a:cubicBezTo>
                    <a:pt x="77996" y="2052598"/>
                    <a:pt x="2668965" y="1447892"/>
                    <a:pt x="3898939" y="943408"/>
                  </a:cubicBezTo>
                  <a:cubicBezTo>
                    <a:pt x="4630068" y="596073"/>
                    <a:pt x="4761243" y="431364"/>
                    <a:pt x="488863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Hamiltonian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>
                    <a:latin typeface="+mj-lt"/>
                  </a:rPr>
                  <a:t>        Make corresponding zig-zags and zag-zigs through variable gadgets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Make detours to visit the clause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Hamiltonian path from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>
                    <a:latin typeface="+mj-lt"/>
                  </a:rPr>
                  <a:t>        Show it must be </a:t>
                </a:r>
                <a:r>
                  <a:rPr lang="en-US" sz="2000" dirty="0"/>
                  <a:t>zig-zags and zag-zigs</a:t>
                </a:r>
                <a:r>
                  <a:rPr lang="en-US" sz="2000" dirty="0">
                    <a:latin typeface="+mj-lt"/>
                  </a:rPr>
                  <a:t> with detours to visit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Get corresponding truth asst.  It must satisfy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because path visits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blipFill>
                <a:blip r:embed="rId14"/>
                <a:stretch>
                  <a:fillRect l="-1115" t="-2111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  </a:t>
                </a: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  <a:blipFill>
                <a:blip r:embed="rId15"/>
                <a:stretch>
                  <a:fillRect l="-1986" t="-4310" r="-216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>
            <a:off x="6371161" y="1820672"/>
            <a:ext cx="665087" cy="2107428"/>
            <a:chOff x="6371161" y="1652511"/>
            <a:chExt cx="665087" cy="2107428"/>
          </a:xfrm>
        </p:grpSpPr>
        <p:sp>
          <p:nvSpPr>
            <p:cNvPr id="100" name="Oval 99"/>
            <p:cNvSpPr/>
            <p:nvPr/>
          </p:nvSpPr>
          <p:spPr>
            <a:xfrm>
              <a:off x="6397158" y="1834197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97157" y="2678962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96227" y="3533981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ectangle 191"/>
            <p:cNvSpPr/>
            <p:nvPr/>
          </p:nvSpPr>
          <p:spPr>
            <a:xfrm rot="5400000">
              <a:off x="6313007" y="3162671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40274" y="1300029"/>
            <a:ext cx="6792145" cy="526757"/>
            <a:chOff x="1140274" y="1300029"/>
            <a:chExt cx="6792145" cy="526757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1868507" y="571796"/>
              <a:ext cx="199799" cy="1656265"/>
            </a:xfrm>
            <a:prstGeom prst="rightBrace">
              <a:avLst>
                <a:gd name="adj1" fmla="val 44088"/>
                <a:gd name="adj2" fmla="val 3021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Brace 192"/>
            <p:cNvSpPr/>
            <p:nvPr/>
          </p:nvSpPr>
          <p:spPr>
            <a:xfrm rot="5400000">
              <a:off x="4126442" y="571796"/>
              <a:ext cx="199799" cy="1656265"/>
            </a:xfrm>
            <a:prstGeom prst="rightBrace">
              <a:avLst>
                <a:gd name="adj1" fmla="val 44088"/>
                <a:gd name="adj2" fmla="val 71623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Brace 193"/>
            <p:cNvSpPr/>
            <p:nvPr/>
          </p:nvSpPr>
          <p:spPr>
            <a:xfrm rot="5400000">
              <a:off x="7051890" y="619299"/>
              <a:ext cx="199799" cy="1561259"/>
            </a:xfrm>
            <a:prstGeom prst="rightBrace">
              <a:avLst>
                <a:gd name="adj1" fmla="val 44088"/>
                <a:gd name="adj2" fmla="val 3355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</a:t>
                </a: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  <a:blipFill>
                <a:blip r:embed="rId2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3320" y="2410681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813320" y="3540998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positive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  <a:blipFill>
                <a:blip r:embed="rId2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uiExpand="1" build="p"/>
      <p:bldP spid="111" grpId="0"/>
      <p:bldP spid="115" grpId="0" animBg="1"/>
      <p:bldP spid="199" grpId="0" animBg="1"/>
      <p:bldP spid="121" grpId="0"/>
      <p:bldP spid="200" grpId="0"/>
      <p:bldP spid="2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可满足性问题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zh-CN" altLang="en-US" sz="2400" dirty="0">
                    <a:latin typeface="+mj-lt"/>
                  </a:rPr>
                  <a:t>布尔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公式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zh-CN" altLang="en-US" sz="2400" dirty="0">
                    <a:latin typeface="+mj-lt"/>
                  </a:rPr>
                  <a:t>是包含布尔变量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</a:t>
                </a:r>
                <a:br>
                  <a:rPr lang="en-US" sz="2400" dirty="0">
                    <a:latin typeface="+mj-lt"/>
                  </a:rPr>
                </a:br>
                <a:r>
                  <a:rPr lang="zh-CN" altLang="en-US" sz="2400" dirty="0">
                    <a:latin typeface="+mj-lt"/>
                  </a:rPr>
                  <a:t>和布尔运算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</a:t>
                </a:r>
                <a:r>
                  <a:rPr lang="zh-CN" altLang="en-US" sz="2400" dirty="0">
                    <a:latin typeface="+mj-lt"/>
                  </a:rPr>
                  <a:t>的表达式</a:t>
                </a:r>
                <a:r>
                  <a:rPr lang="en-US" sz="2400" dirty="0">
                    <a:latin typeface="+mj-lt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b="1" i="1" dirty="0">
                    <a:latin typeface="+mj-lt"/>
                  </a:rPr>
                  <a:t>satisfiable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evaluates to </a:t>
                </a:r>
                <a:r>
                  <a:rPr lang="en-US" sz="2000" cap="small" dirty="0">
                    <a:latin typeface="+mj-lt"/>
                  </a:rPr>
                  <a:t>True</a:t>
                </a:r>
                <a:r>
                  <a:rPr lang="en-US" sz="2000" dirty="0">
                    <a:latin typeface="+mj-lt"/>
                  </a:rPr>
                  <a:t> for some assignment to its variables.</a:t>
                </a:r>
              </a:p>
              <a:p>
                <a:r>
                  <a:rPr lang="en-US" sz="2000" dirty="0">
                    <a:latin typeface="+mj-lt"/>
                  </a:rPr>
                  <a:t>Sometimes we use 1 for True and 0 for False.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r>
                  <a:rPr lang="en-US" sz="20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(x=</a:t>
                </a:r>
                <a:r>
                  <a:rPr lang="en-US" sz="2000" cap="small" dirty="0"/>
                  <a:t>1</a:t>
                </a:r>
                <a:r>
                  <a:rPr lang="en-US" sz="2000" dirty="0">
                    <a:latin typeface="+mj-lt"/>
                  </a:rPr>
                  <a:t>, y=0)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Theorem (Cook, Levin 1971):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+mj-lt"/>
                  </a:rPr>
                  <a:t> P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 P = NP </a:t>
                </a:r>
                <a:r>
                  <a:rPr lang="zh-CN" altLang="en-US" sz="2000" dirty="0">
                    <a:latin typeface="+mj-lt"/>
                  </a:rPr>
                  <a:t>（</a:t>
                </a:r>
                <a:r>
                  <a:rPr lang="en-US" altLang="zh-CN" sz="2000" dirty="0">
                    <a:latin typeface="+mj-lt"/>
                  </a:rPr>
                  <a:t>LATER)</a:t>
                </a:r>
                <a:endParaRPr lang="en-US" sz="2000" dirty="0">
                  <a:latin typeface="+mj-lt"/>
                </a:endParaRPr>
              </a:p>
              <a:p>
                <a:r>
                  <a:rPr lang="en-US" sz="2000" b="1" dirty="0">
                    <a:latin typeface="+mj-lt"/>
                  </a:rPr>
                  <a:t>Proof method:  </a:t>
                </a:r>
                <a:r>
                  <a:rPr lang="en-US" sz="2000" dirty="0">
                    <a:latin typeface="+mj-lt"/>
                  </a:rPr>
                  <a:t>polynomial time (mapping) reducibility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blipFill>
                <a:blip r:embed="rId2"/>
                <a:stretch>
                  <a:fillRect l="-1047" t="-1354" b="-2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多项式时间可归约性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多项式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可归约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 </a:t>
                </a:r>
                <a:r>
                  <a:rPr lang="zh-CN" altLang="en-US" sz="2400" dirty="0"/>
                  <a:t>若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zh-CN" altLang="en-US" sz="2400" dirty="0">
                    <a:solidFill>
                      <a:schemeClr val="tx1"/>
                    </a:solidFill>
                  </a:rPr>
                  <a:t>且规约函数多项式时间可计算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 then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blipFill>
                <a:blip r:embed="rId2"/>
                <a:stretch>
                  <a:fillRect l="-1085" t="-340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778039" y="2015473"/>
            <a:ext cx="3430065" cy="1447489"/>
            <a:chOff x="6764442" y="2151696"/>
            <a:chExt cx="3495252" cy="1447489"/>
          </a:xfrm>
        </p:grpSpPr>
        <p:grpSp>
          <p:nvGrpSpPr>
            <p:cNvPr id="7" name="Group 6"/>
            <p:cNvGrpSpPr/>
            <p:nvPr/>
          </p:nvGrpSpPr>
          <p:grpSpPr>
            <a:xfrm>
              <a:off x="6928190" y="2151696"/>
              <a:ext cx="3230333" cy="1025610"/>
              <a:chOff x="7587368" y="2692156"/>
              <a:chExt cx="3811763" cy="10256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587368" y="2692156"/>
                <a:ext cx="1203090" cy="1025610"/>
                <a:chOff x="1923169" y="3731741"/>
                <a:chExt cx="1203090" cy="102561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923169" y="3731741"/>
                  <a:ext cx="1203090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10174898" y="2692156"/>
                <a:ext cx="1224233" cy="1025610"/>
                <a:chOff x="4510699" y="3731741"/>
                <a:chExt cx="1224233" cy="10256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10699" y="3731741"/>
                  <a:ext cx="122423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Oval 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2273294" y="3510575"/>
            <a:ext cx="1134390" cy="880871"/>
            <a:chOff x="2273294" y="3510575"/>
            <a:chExt cx="1134390" cy="88087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273294" y="3570154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593168" y="3615398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767899" y="3639211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77617" y="3510575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348222" y="4156917"/>
            <a:ext cx="1182479" cy="880871"/>
            <a:chOff x="7348222" y="4156917"/>
            <a:chExt cx="1182479" cy="880871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7348222" y="4216496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668096" y="4261740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842827" y="4285553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452545" y="4156917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7342" y="3099271"/>
            <a:ext cx="3431080" cy="2470752"/>
            <a:chOff x="487342" y="3099271"/>
            <a:chExt cx="3431080" cy="2470752"/>
          </a:xfrm>
        </p:grpSpPr>
        <p:grpSp>
          <p:nvGrpSpPr>
            <p:cNvPr id="69" name="Group 68"/>
            <p:cNvGrpSpPr/>
            <p:nvPr/>
          </p:nvGrpSpPr>
          <p:grpSpPr>
            <a:xfrm>
              <a:off x="487342" y="3099271"/>
              <a:ext cx="3431080" cy="2014014"/>
              <a:chOff x="487342" y="3099271"/>
              <a:chExt cx="3431080" cy="2014014"/>
            </a:xfrm>
          </p:grpSpPr>
          <p:grpSp>
            <p:nvGrpSpPr>
              <p:cNvPr id="31" name="Group 30"/>
              <p:cNvGrpSpPr/>
              <p:nvPr/>
            </p:nvGrpSpPr>
            <p:grpSpPr>
              <a:xfrm rot="20773612">
                <a:off x="487342" y="3126200"/>
                <a:ext cx="3431080" cy="1987085"/>
                <a:chOff x="1202825" y="4669917"/>
                <a:chExt cx="2084129" cy="120700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269529" y="4877181"/>
                  <a:ext cx="975360" cy="7924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02825" y="4669917"/>
                  <a:ext cx="2084129" cy="12070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1972533" y="3099271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NP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1678" y="4005283"/>
                <a:ext cx="3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2994073" y="3494223"/>
                <a:ext cx="89006" cy="920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Idea to show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P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P = NP </a:t>
                  </a: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55" t="-8197" r="-9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5482750" y="3730897"/>
            <a:ext cx="4269248" cy="2083546"/>
            <a:chOff x="5482750" y="3730897"/>
            <a:chExt cx="4269248" cy="2083546"/>
          </a:xfrm>
        </p:grpSpPr>
        <p:sp>
          <p:nvSpPr>
            <p:cNvPr id="53" name="Oval 52"/>
            <p:cNvSpPr/>
            <p:nvPr/>
          </p:nvSpPr>
          <p:spPr>
            <a:xfrm>
              <a:off x="8069001" y="4140565"/>
              <a:ext cx="89006" cy="920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5663781" y="4767118"/>
              <a:ext cx="989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decidable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21029301">
              <a:off x="6574689" y="3745058"/>
              <a:ext cx="13951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T-recognizable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 rot="20773612">
              <a:off x="5482750" y="3730897"/>
              <a:ext cx="3431080" cy="1987085"/>
              <a:chOff x="1202825" y="4669917"/>
              <a:chExt cx="2084129" cy="120700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269529" y="4877181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02825" y="4669917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Analogy with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9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6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4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4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举例</a:t>
                </a:r>
                <a:r>
                  <a:rPr lang="en-US" sz="4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Boolean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in </a:t>
                </a:r>
                <a:r>
                  <a:rPr lang="en-US" sz="2400" u="sng" dirty="0">
                    <a:latin typeface="+mj-lt"/>
                  </a:rPr>
                  <a:t>Conjunctive Normal Form</a:t>
                </a:r>
                <a:r>
                  <a:rPr lang="en-US" sz="2400" dirty="0">
                    <a:latin typeface="+mj-lt"/>
                  </a:rPr>
                  <a:t> (CNF) if it has the form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∧⋯∧ (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blipFill>
                <a:blip r:embed="rId3"/>
                <a:stretch>
                  <a:fillRect l="-104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j-lt"/>
                  </a:rPr>
                  <a:t>文字（</a:t>
                </a:r>
                <a:r>
                  <a:rPr lang="en-US" sz="2000" b="1" dirty="0">
                    <a:latin typeface="+mj-lt"/>
                  </a:rPr>
                  <a:t>Literal</a:t>
                </a:r>
                <a:r>
                  <a:rPr lang="zh-CN" altLang="en-US" sz="2000" b="1" dirty="0">
                    <a:latin typeface="+mj-lt"/>
                  </a:rPr>
                  <a:t>）</a:t>
                </a:r>
                <a:r>
                  <a:rPr lang="en-US" sz="2000" b="1" dirty="0">
                    <a:latin typeface="+mj-lt"/>
                  </a:rPr>
                  <a:t>:  </a:t>
                </a:r>
                <a:r>
                  <a:rPr lang="en-US" sz="2000" dirty="0">
                    <a:latin typeface="+mj-lt"/>
                  </a:rPr>
                  <a:t>a variable or a negated variable</a:t>
                </a:r>
              </a:p>
              <a:p>
                <a:r>
                  <a:rPr lang="zh-CN" altLang="en-US" sz="2000" b="1" dirty="0">
                    <a:latin typeface="+mj-lt"/>
                  </a:rPr>
                  <a:t>子句（</a:t>
                </a:r>
                <a:r>
                  <a:rPr lang="en-US" sz="2000" b="1" dirty="0">
                    <a:latin typeface="+mj-lt"/>
                  </a:rPr>
                  <a:t>Clause</a:t>
                </a:r>
                <a:r>
                  <a:rPr lang="zh-CN" altLang="en-US" sz="2000" b="1" dirty="0">
                    <a:latin typeface="+mj-lt"/>
                  </a:rPr>
                  <a:t>）</a:t>
                </a:r>
                <a:r>
                  <a:rPr lang="en-US" sz="2000" b="1" dirty="0">
                    <a:latin typeface="+mj-lt"/>
                  </a:rPr>
                  <a:t>:  </a:t>
                </a:r>
                <a:r>
                  <a:rPr lang="en-US" sz="2000" dirty="0">
                    <a:latin typeface="+mj-lt"/>
                  </a:rPr>
                  <a:t>an 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+mj-lt"/>
                  </a:rPr>
                  <a:t>) of literals.</a:t>
                </a:r>
              </a:p>
              <a:p>
                <a:r>
                  <a:rPr lang="zh-CN" altLang="en-US" sz="2000" b="1" dirty="0">
                    <a:latin typeface="+mj-lt"/>
                  </a:rPr>
                  <a:t>合取范式（</a:t>
                </a:r>
                <a:r>
                  <a:rPr lang="en-US" sz="2000" b="1" dirty="0">
                    <a:latin typeface="+mj-lt"/>
                  </a:rPr>
                  <a:t>CNF</a:t>
                </a:r>
                <a:r>
                  <a:rPr lang="zh-CN" altLang="en-US" sz="2000" b="1" dirty="0">
                    <a:latin typeface="+mj-lt"/>
                  </a:rPr>
                  <a:t>）</a:t>
                </a:r>
                <a:r>
                  <a:rPr lang="en-US" sz="2000" b="1" dirty="0">
                    <a:latin typeface="+mj-lt"/>
                  </a:rPr>
                  <a:t>:  </a:t>
                </a:r>
                <a:r>
                  <a:rPr lang="en-US" sz="2000" dirty="0">
                    <a:latin typeface="+mj-lt"/>
                  </a:rPr>
                  <a:t>an AND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+mj-lt"/>
                  </a:rPr>
                  <a:t>) of clauses.</a:t>
                </a:r>
              </a:p>
              <a:p>
                <a:r>
                  <a:rPr lang="en-US" sz="2000" b="1" dirty="0">
                    <a:latin typeface="+mj-lt"/>
                  </a:rPr>
                  <a:t>3CNF:  </a:t>
                </a:r>
                <a:r>
                  <a:rPr lang="en-US" sz="2000" dirty="0">
                    <a:latin typeface="+mj-lt"/>
                  </a:rPr>
                  <a:t>a CNF with exactly 3 literals in each clause.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is a satisfiable 3CNF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 </a:t>
                </a:r>
                <a:r>
                  <a:rPr lang="en-US" sz="20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u="sng" dirty="0">
                    <a:latin typeface="+mj-lt"/>
                  </a:rPr>
                  <a:t>-clique</a:t>
                </a:r>
                <a:r>
                  <a:rPr lang="en-US" sz="2000" dirty="0">
                    <a:latin typeface="+mj-lt"/>
                  </a:rPr>
                  <a:t> in a graph is a subset 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dirty="0">
                    <a:latin typeface="+mj-lt"/>
                  </a:rPr>
                  <a:t>  nodes all directly connected by edges.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contains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-clique}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Will show: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blipFill>
                <a:blip r:embed="rId4"/>
                <a:stretch>
                  <a:fillRect l="-688" t="-1020" b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67100" y="2015607"/>
            <a:ext cx="1291682" cy="992712"/>
            <a:chOff x="3467100" y="2015607"/>
            <a:chExt cx="1291682" cy="9927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467100" y="2015607"/>
              <a:ext cx="569371" cy="67185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39633" y="2015607"/>
              <a:ext cx="336550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550820" y="2015607"/>
              <a:ext cx="207962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939633" y="2638987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literals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33133" y="2015608"/>
            <a:ext cx="3613149" cy="586802"/>
            <a:chOff x="2733133" y="2015608"/>
            <a:chExt cx="3613149" cy="58680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3303880" y="1444861"/>
              <a:ext cx="180894" cy="1322388"/>
            </a:xfrm>
            <a:prstGeom prst="rightBrace">
              <a:avLst>
                <a:gd name="adj1" fmla="val 39926"/>
                <a:gd name="adj2" fmla="val 68229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5374773" y="1224992"/>
              <a:ext cx="180894" cy="1762125"/>
            </a:xfrm>
            <a:prstGeom prst="rightBrace">
              <a:avLst>
                <a:gd name="adj1" fmla="val 39926"/>
                <a:gd name="adj2" fmla="val 4408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4233" y="2233078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7747" y="2210389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377534" y="4514922"/>
            <a:ext cx="2072788" cy="1681161"/>
            <a:chOff x="9377534" y="4514922"/>
            <a:chExt cx="2072788" cy="1681161"/>
          </a:xfrm>
        </p:grpSpPr>
        <p:grpSp>
          <p:nvGrpSpPr>
            <p:cNvPr id="110" name="Group 109"/>
            <p:cNvGrpSpPr/>
            <p:nvPr/>
          </p:nvGrpSpPr>
          <p:grpSpPr>
            <a:xfrm>
              <a:off x="9377534" y="4514922"/>
              <a:ext cx="843501" cy="735512"/>
              <a:chOff x="9377534" y="4514922"/>
              <a:chExt cx="843501" cy="73551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9475662" y="4514922"/>
                <a:ext cx="603006" cy="414628"/>
                <a:chOff x="9475662" y="4716966"/>
                <a:chExt cx="603006" cy="414628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725547" y="47169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9475662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9968839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24" idx="3"/>
                  <a:endCxn id="25" idx="7"/>
                </p:cNvCxnSpPr>
                <p:nvPr/>
              </p:nvCxnSpPr>
              <p:spPr>
                <a:xfrm flipH="1">
                  <a:off x="9569407" y="4810710"/>
                  <a:ext cx="172224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24" idx="5"/>
                  <a:endCxn id="26" idx="1"/>
                </p:cNvCxnSpPr>
                <p:nvPr/>
              </p:nvCxnSpPr>
              <p:spPr>
                <a:xfrm>
                  <a:off x="9819292" y="4810710"/>
                  <a:ext cx="165631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26" idx="2"/>
                  <a:endCxn id="25" idx="6"/>
                </p:cNvCxnSpPr>
                <p:nvPr/>
              </p:nvCxnSpPr>
              <p:spPr>
                <a:xfrm flipH="1">
                  <a:off x="9585491" y="5076680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9377534" y="4911880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3-clique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9377534" y="5424052"/>
              <a:ext cx="843501" cy="772031"/>
              <a:chOff x="9377534" y="5424052"/>
              <a:chExt cx="843501" cy="77203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9475662" y="5424052"/>
                <a:ext cx="607642" cy="426970"/>
                <a:chOff x="9475662" y="5424052"/>
                <a:chExt cx="607642" cy="426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9477302" y="5424052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9973475" y="542484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9475662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968839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9587131" y="5478966"/>
                  <a:ext cx="386344" cy="79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9" idx="6"/>
                  <a:endCxn id="30" idx="2"/>
                </p:cNvCxnSpPr>
                <p:nvPr/>
              </p:nvCxnSpPr>
              <p:spPr>
                <a:xfrm>
                  <a:off x="9585491" y="5796108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27" idx="4"/>
                  <a:endCxn id="29" idx="0"/>
                </p:cNvCxnSpPr>
                <p:nvPr/>
              </p:nvCxnSpPr>
              <p:spPr>
                <a:xfrm flipH="1">
                  <a:off x="9530577" y="5533880"/>
                  <a:ext cx="1640" cy="2073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28" idx="4"/>
                  <a:endCxn id="30" idx="0"/>
                </p:cNvCxnSpPr>
                <p:nvPr/>
              </p:nvCxnSpPr>
              <p:spPr>
                <a:xfrm flipH="1">
                  <a:off x="10023754" y="5534674"/>
                  <a:ext cx="4636" cy="2065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27" idx="5"/>
                  <a:endCxn id="30" idx="1"/>
                </p:cNvCxnSpPr>
                <p:nvPr/>
              </p:nvCxnSpPr>
              <p:spPr>
                <a:xfrm>
                  <a:off x="9571047" y="5517796"/>
                  <a:ext cx="413876" cy="2394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28" idx="3"/>
                  <a:endCxn id="29" idx="7"/>
                </p:cNvCxnSpPr>
                <p:nvPr/>
              </p:nvCxnSpPr>
              <p:spPr>
                <a:xfrm flipH="1">
                  <a:off x="9569407" y="5518590"/>
                  <a:ext cx="420152" cy="2386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ectangle 105"/>
              <p:cNvSpPr/>
              <p:nvPr/>
            </p:nvSpPr>
            <p:spPr>
              <a:xfrm>
                <a:off x="9377534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4-clique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06821" y="5074947"/>
              <a:ext cx="843501" cy="1121136"/>
              <a:chOff x="10606821" y="5074947"/>
              <a:chExt cx="843501" cy="1121136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621343" y="5074947"/>
                <a:ext cx="805485" cy="776075"/>
                <a:chOff x="10559301" y="5076680"/>
                <a:chExt cx="805485" cy="77607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0908882" y="5076680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1134419" y="5741194"/>
                  <a:ext cx="120538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0696157" y="5742927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254957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0559301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>
                  <a:stCxn id="35" idx="4"/>
                  <a:endCxn id="33" idx="1"/>
                </p:cNvCxnSpPr>
                <p:nvPr/>
              </p:nvCxnSpPr>
              <p:spPr>
                <a:xfrm>
                  <a:off x="10614216" y="5478966"/>
                  <a:ext cx="98025" cy="2800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34" idx="4"/>
                  <a:endCxn id="32" idx="7"/>
                </p:cNvCxnSpPr>
                <p:nvPr/>
              </p:nvCxnSpPr>
              <p:spPr>
                <a:xfrm flipH="1">
                  <a:off x="11237305" y="5478966"/>
                  <a:ext cx="72567" cy="27831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32" idx="2"/>
                  <a:endCxn id="33" idx="6"/>
                </p:cNvCxnSpPr>
                <p:nvPr/>
              </p:nvCxnSpPr>
              <p:spPr>
                <a:xfrm flipH="1">
                  <a:off x="10805986" y="5796108"/>
                  <a:ext cx="328433" cy="173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34" idx="1"/>
                  <a:endCxn id="31" idx="6"/>
                </p:cNvCxnSpPr>
                <p:nvPr/>
              </p:nvCxnSpPr>
              <p:spPr>
                <a:xfrm flipH="1" flipV="1">
                  <a:off x="11018711" y="5131594"/>
                  <a:ext cx="252330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31" idx="2"/>
                  <a:endCxn id="35" idx="7"/>
                </p:cNvCxnSpPr>
                <p:nvPr/>
              </p:nvCxnSpPr>
              <p:spPr>
                <a:xfrm flipH="1">
                  <a:off x="10653046" y="5131594"/>
                  <a:ext cx="255836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31" idx="3"/>
                  <a:endCxn id="33" idx="0"/>
                </p:cNvCxnSpPr>
                <p:nvPr/>
              </p:nvCxnSpPr>
              <p:spPr>
                <a:xfrm flipH="1">
                  <a:off x="10751072" y="5170424"/>
                  <a:ext cx="173894" cy="5725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31" idx="5"/>
                  <a:endCxn id="32" idx="0"/>
                </p:cNvCxnSpPr>
                <p:nvPr/>
              </p:nvCxnSpPr>
              <p:spPr>
                <a:xfrm>
                  <a:off x="11002627" y="5170424"/>
                  <a:ext cx="192061" cy="57077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10669130" y="5424052"/>
                  <a:ext cx="58582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32" idx="1"/>
                  <a:endCxn id="35" idx="5"/>
                </p:cNvCxnSpPr>
                <p:nvPr/>
              </p:nvCxnSpPr>
              <p:spPr>
                <a:xfrm flipH="1" flipV="1">
                  <a:off x="10653046" y="5462882"/>
                  <a:ext cx="499025" cy="2943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34" idx="3"/>
                  <a:endCxn id="33" idx="7"/>
                </p:cNvCxnSpPr>
                <p:nvPr/>
              </p:nvCxnSpPr>
              <p:spPr>
                <a:xfrm flipH="1">
                  <a:off x="10789902" y="5462882"/>
                  <a:ext cx="481139" cy="2961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/>
              <p:cNvSpPr/>
              <p:nvPr/>
            </p:nvSpPr>
            <p:spPr>
              <a:xfrm>
                <a:off x="10606821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5-clique</a:t>
                </a:r>
              </a:p>
            </p:txBody>
          </p:sp>
        </p:grpSp>
      </p:grpSp>
      <p:sp>
        <p:nvSpPr>
          <p:cNvPr id="54" name="Isosceles Triangle 53"/>
          <p:cNvSpPr/>
          <p:nvPr/>
        </p:nvSpPr>
        <p:spPr>
          <a:xfrm rot="8089703">
            <a:off x="12005555" y="676303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𝐶𝐿𝐼𝑄𝑈𝐸</m:t>
                      </m:r>
                    </m:oMath>
                  </m:oMathPara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=  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000" dirty="0"/>
                  <a:t>Proof:  Give polynomial-time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that maps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satisfiable iff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一个 </a:t>
                </a:r>
                <a:r>
                  <a:rPr lang="en-US" altLang="zh-CN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CNF </a:t>
                </a:r>
                <a:r>
                  <a:rPr lang="zh-CN" alt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公式的满足赋值在每个子句中至少有一个文字为真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blipFill>
                <a:blip r:embed="rId4"/>
                <a:stretch>
                  <a:fillRect l="-1032" t="-3162" b="-5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143709" y="3553565"/>
            <a:ext cx="370935" cy="588686"/>
            <a:chOff x="143709" y="3610714"/>
            <a:chExt cx="370935" cy="6399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68921" y="3610714"/>
              <a:ext cx="0" cy="6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1737734" y="4199400"/>
            <a:ext cx="1074435" cy="405713"/>
            <a:chOff x="1737734" y="4199400"/>
            <a:chExt cx="1074435" cy="405713"/>
          </a:xfrm>
        </p:grpSpPr>
        <p:cxnSp>
          <p:nvCxnSpPr>
            <p:cNvPr id="42" name="Straight Connector 41"/>
            <p:cNvCxnSpPr>
              <a:stCxn id="22" idx="6"/>
              <a:endCxn id="64" idx="2"/>
            </p:cNvCxnSpPr>
            <p:nvPr/>
          </p:nvCxnSpPr>
          <p:spPr>
            <a:xfrm>
              <a:off x="1751934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22" idx="5"/>
              <a:endCxn id="63" idx="1"/>
            </p:cNvCxnSpPr>
            <p:nvPr/>
          </p:nvCxnSpPr>
          <p:spPr>
            <a:xfrm>
              <a:off x="1737734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3" idx="7"/>
              <a:endCxn id="64" idx="3"/>
            </p:cNvCxnSpPr>
            <p:nvPr/>
          </p:nvCxnSpPr>
          <p:spPr>
            <a:xfrm flipV="1">
              <a:off x="2309234" y="42440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897085" y="4199400"/>
            <a:ext cx="6357931" cy="414113"/>
            <a:chOff x="3897085" y="4199400"/>
            <a:chExt cx="6357931" cy="414113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3904956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057978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9505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67" idx="1"/>
            </p:cNvCxnSpPr>
            <p:nvPr/>
          </p:nvCxnSpPr>
          <p:spPr>
            <a:xfrm>
              <a:off x="3897085" y="4235647"/>
              <a:ext cx="496606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70" idx="1"/>
            </p:cNvCxnSpPr>
            <p:nvPr/>
          </p:nvCxnSpPr>
          <p:spPr>
            <a:xfrm>
              <a:off x="6045944" y="4235647"/>
              <a:ext cx="500769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9167429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8579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662439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975208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0"/>
          <p:cNvSpPr/>
          <p:nvPr/>
        </p:nvSpPr>
        <p:spPr>
          <a:xfrm>
            <a:off x="1752599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3900810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886075" y="4238625"/>
            <a:ext cx="3654425" cy="799719"/>
          </a:xfrm>
          <a:custGeom>
            <a:avLst/>
            <a:gdLst>
              <a:gd name="connsiteX0" fmla="*/ 0 w 3654425"/>
              <a:gd name="connsiteY0" fmla="*/ 0 h 757337"/>
              <a:gd name="connsiteX1" fmla="*/ 1463675 w 3654425"/>
              <a:gd name="connsiteY1" fmla="*/ 742950 h 757337"/>
              <a:gd name="connsiteX2" fmla="*/ 3654425 w 3654425"/>
              <a:gd name="connsiteY2" fmla="*/ 419100 h 757337"/>
              <a:gd name="connsiteX0" fmla="*/ 0 w 3654425"/>
              <a:gd name="connsiteY0" fmla="*/ 0 h 799719"/>
              <a:gd name="connsiteX1" fmla="*/ 1463675 w 3654425"/>
              <a:gd name="connsiteY1" fmla="*/ 787400 h 799719"/>
              <a:gd name="connsiteX2" fmla="*/ 3654425 w 3654425"/>
              <a:gd name="connsiteY2" fmla="*/ 419100 h 79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4425" h="799719">
                <a:moveTo>
                  <a:pt x="0" y="0"/>
                </a:moveTo>
                <a:cubicBezTo>
                  <a:pt x="427302" y="336550"/>
                  <a:pt x="854604" y="717550"/>
                  <a:pt x="1463675" y="787400"/>
                </a:cubicBezTo>
                <a:cubicBezTo>
                  <a:pt x="2072746" y="857250"/>
                  <a:pt x="2863585" y="615950"/>
                  <a:pt x="3654425" y="41910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 flipV="1">
            <a:off x="1738984" y="3880523"/>
            <a:ext cx="3232529" cy="284235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V="1">
            <a:off x="1716882" y="3744894"/>
            <a:ext cx="4309532" cy="404503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  <a:gd name="connsiteX0" fmla="*/ 0 w 2045570"/>
              <a:gd name="connsiteY0" fmla="*/ 4763 h 239780"/>
              <a:gd name="connsiteX1" fmla="*/ 1057275 w 2045570"/>
              <a:gd name="connsiteY1" fmla="*/ 239713 h 239780"/>
              <a:gd name="connsiteX2" fmla="*/ 2045570 w 2045570"/>
              <a:gd name="connsiteY2" fmla="*/ 0 h 239780"/>
              <a:gd name="connsiteX0" fmla="*/ 0 w 2054796"/>
              <a:gd name="connsiteY0" fmla="*/ 0 h 303207"/>
              <a:gd name="connsiteX1" fmla="*/ 1066501 w 2054796"/>
              <a:gd name="connsiteY1" fmla="*/ 302654 h 303207"/>
              <a:gd name="connsiteX2" fmla="*/ 2054796 w 2054796"/>
              <a:gd name="connsiteY2" fmla="*/ 62941 h 303207"/>
              <a:gd name="connsiteX0" fmla="*/ 0 w 2073248"/>
              <a:gd name="connsiteY0" fmla="*/ 0 h 302654"/>
              <a:gd name="connsiteX1" fmla="*/ 1066501 w 2073248"/>
              <a:gd name="connsiteY1" fmla="*/ 302654 h 302654"/>
              <a:gd name="connsiteX2" fmla="*/ 2073248 w 2073248"/>
              <a:gd name="connsiteY2" fmla="*/ 2364 h 302654"/>
              <a:gd name="connsiteX0" fmla="*/ 0 w 2073285"/>
              <a:gd name="connsiteY0" fmla="*/ 0 h 302655"/>
              <a:gd name="connsiteX1" fmla="*/ 1066501 w 2073285"/>
              <a:gd name="connsiteY1" fmla="*/ 302654 h 302655"/>
              <a:gd name="connsiteX2" fmla="*/ 2073248 w 2073285"/>
              <a:gd name="connsiteY2" fmla="*/ 2364 h 302655"/>
              <a:gd name="connsiteX0" fmla="*/ 0 w 2087124"/>
              <a:gd name="connsiteY0" fmla="*/ 0 h 302655"/>
              <a:gd name="connsiteX1" fmla="*/ 1066501 w 2087124"/>
              <a:gd name="connsiteY1" fmla="*/ 302654 h 302655"/>
              <a:gd name="connsiteX2" fmla="*/ 2087087 w 2087124"/>
              <a:gd name="connsiteY2" fmla="*/ 2364 h 302655"/>
              <a:gd name="connsiteX0" fmla="*/ 0 w 2087087"/>
              <a:gd name="connsiteY0" fmla="*/ 0 h 302657"/>
              <a:gd name="connsiteX1" fmla="*/ 1066501 w 2087087"/>
              <a:gd name="connsiteY1" fmla="*/ 302654 h 302657"/>
              <a:gd name="connsiteX2" fmla="*/ 2087087 w 2087087"/>
              <a:gd name="connsiteY2" fmla="*/ 2364 h 30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087" h="302657">
                <a:moveTo>
                  <a:pt x="0" y="0"/>
                </a:moveTo>
                <a:cubicBezTo>
                  <a:pt x="112702" y="233479"/>
                  <a:pt x="718653" y="302260"/>
                  <a:pt x="1066501" y="302654"/>
                </a:cubicBezTo>
                <a:cubicBezTo>
                  <a:pt x="1414349" y="303048"/>
                  <a:pt x="2065234" y="265127"/>
                  <a:pt x="2087087" y="23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35931" y="4199400"/>
            <a:ext cx="2663762" cy="624735"/>
            <a:chOff x="1735931" y="4199400"/>
            <a:chExt cx="2663762" cy="624735"/>
          </a:xfrm>
        </p:grpSpPr>
        <p:sp>
          <p:nvSpPr>
            <p:cNvPr id="114" name="Freeform 113"/>
            <p:cNvSpPr/>
            <p:nvPr/>
          </p:nvSpPr>
          <p:spPr>
            <a:xfrm>
              <a:off x="1735931" y="4227513"/>
              <a:ext cx="2649476" cy="490517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2289" h="490517">
                  <a:moveTo>
                    <a:pt x="0" y="0"/>
                  </a:moveTo>
                  <a:cubicBezTo>
                    <a:pt x="352454" y="156369"/>
                    <a:pt x="786531" y="309166"/>
                    <a:pt x="1225246" y="382588"/>
                  </a:cubicBezTo>
                  <a:cubicBezTo>
                    <a:pt x="1663961" y="456010"/>
                    <a:pt x="2303676" y="550068"/>
                    <a:pt x="2632289" y="440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323433" y="4659174"/>
              <a:ext cx="2076260" cy="164961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468110"/>
                <a:gd name="connsiteY0" fmla="*/ 0 h 382901"/>
                <a:gd name="connsiteX1" fmla="*/ 1225246 w 2468110"/>
                <a:gd name="connsiteY1" fmla="*/ 382588 h 382901"/>
                <a:gd name="connsiteX2" fmla="*/ 2468110 w 2468110"/>
                <a:gd name="connsiteY2" fmla="*/ 59028 h 382901"/>
                <a:gd name="connsiteX0" fmla="*/ 0 w 2468110"/>
                <a:gd name="connsiteY0" fmla="*/ 0 h 383024"/>
                <a:gd name="connsiteX1" fmla="*/ 1225246 w 2468110"/>
                <a:gd name="connsiteY1" fmla="*/ 382588 h 383024"/>
                <a:gd name="connsiteX2" fmla="*/ 2468110 w 2468110"/>
                <a:gd name="connsiteY2" fmla="*/ 59028 h 3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110" h="383024">
                  <a:moveTo>
                    <a:pt x="0" y="0"/>
                  </a:moveTo>
                  <a:cubicBezTo>
                    <a:pt x="352454" y="156369"/>
                    <a:pt x="813894" y="372750"/>
                    <a:pt x="1225246" y="382588"/>
                  </a:cubicBezTo>
                  <a:cubicBezTo>
                    <a:pt x="1636598" y="392426"/>
                    <a:pt x="2153651" y="234914"/>
                    <a:pt x="2468110" y="590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64" idx="6"/>
              <a:endCxn id="65" idx="2"/>
            </p:cNvCxnSpPr>
            <p:nvPr/>
          </p:nvCxnSpPr>
          <p:spPr>
            <a:xfrm flipV="1">
              <a:off x="2894934" y="4199400"/>
              <a:ext cx="913057" cy="84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67" idx="2"/>
            </p:cNvCxnSpPr>
            <p:nvPr/>
          </p:nvCxnSpPr>
          <p:spPr>
            <a:xfrm>
              <a:off x="2894934" y="4226848"/>
              <a:ext cx="1484557" cy="4145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Forbidden edges: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within a clause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inconsistent labels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  <a:blipFill>
                <a:blip r:embed="rId25"/>
                <a:stretch>
                  <a:fillRect l="-1670" t="-3974" r="-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:r>
                  <a:rPr lang="en-US" u="sng" dirty="0"/>
                  <a:t>all</a:t>
                </a:r>
                <a:r>
                  <a:rPr lang="en-US" dirty="0"/>
                  <a:t> non-forbidden edges</a:t>
                </a: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  <a:blipFill>
                <a:blip r:embed="rId26"/>
                <a:stretch>
                  <a:fillRect t="-10000" r="-14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clauses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  <a:blipFill>
                <a:blip r:embed="rId27"/>
                <a:stretch>
                  <a:fillRect r="-37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1366565" y="3889729"/>
            <a:ext cx="9277351" cy="1147177"/>
            <a:chOff x="1366565" y="3889729"/>
            <a:chExt cx="9277351" cy="1147177"/>
          </a:xfrm>
        </p:grpSpPr>
        <p:grpSp>
          <p:nvGrpSpPr>
            <p:cNvPr id="122" name="Group 121"/>
            <p:cNvGrpSpPr/>
            <p:nvPr/>
          </p:nvGrpSpPr>
          <p:grpSpPr>
            <a:xfrm>
              <a:off x="1366565" y="3889729"/>
              <a:ext cx="9277351" cy="1147177"/>
              <a:chOff x="1366565" y="3889729"/>
              <a:chExt cx="9277351" cy="114717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54969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226469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7969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07991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379491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950991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961013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32513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104013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091296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9662796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234296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/>
            <p:cNvSpPr/>
            <p:nvPr/>
          </p:nvSpPr>
          <p:spPr>
            <a:xfrm>
              <a:off x="7803784" y="4127992"/>
              <a:ext cx="6832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. . .</a:t>
              </a:r>
            </a:p>
          </p:txBody>
        </p:sp>
      </p:grpSp>
      <p:sp>
        <p:nvSpPr>
          <p:cNvPr id="66" name="Isosceles Triangle 6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9" grpId="0" animBg="1"/>
      <p:bldP spid="51" grpId="0" animBg="1"/>
      <p:bldP spid="51" grpId="1" animBg="1"/>
      <p:bldP spid="113" grpId="0" animBg="1"/>
      <p:bldP spid="113" grpId="1" animBg="1"/>
      <p:bldP spid="52" grpId="0" animBg="1"/>
      <p:bldP spid="52" grpId="1" animBg="1"/>
      <p:bldP spid="116" grpId="0" animBg="1"/>
      <p:bldP spid="117" grpId="0" animBg="1"/>
      <p:bldP spid="125" grpId="0" uiExpand="1" build="p"/>
      <p:bldP spid="125" grpId="1" uiExpand="1" build="allAtOnce"/>
      <p:bldP spid="126" grpId="0"/>
      <p:bldP spid="127" grpId="0"/>
      <p:bldP spid="128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完全性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NP</a:t>
                </a:r>
                <a:r>
                  <a:rPr lang="zh-CN" altLang="en-US" sz="2400" dirty="0"/>
                  <a:t>完全的</a:t>
                </a:r>
                <a:r>
                  <a:rPr lang="en-US" sz="2400" dirty="0"/>
                  <a:t> </a:t>
                </a:r>
                <a:r>
                  <a:rPr lang="zh-CN" altLang="en-US" sz="2400" dirty="0"/>
                  <a:t>若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blipFill>
                <a:blip r:embed="rId2"/>
                <a:stretch>
                  <a:fillRect l="-1743" t="-2712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1)  Showing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 is evidence of computational intractability.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blipFill>
                <a:blip r:embed="rId3"/>
                <a:stretch>
                  <a:fillRect l="-9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9085035" y="2819401"/>
            <a:ext cx="394505" cy="35886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de 3SAT"/>
          <p:cNvSpPr/>
          <p:nvPr/>
        </p:nvSpPr>
        <p:spPr>
          <a:xfrm>
            <a:off x="9085035" y="2751570"/>
            <a:ext cx="951961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库克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列文定理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pPr lvl="0"/>
                <a:r>
                  <a:rPr lang="en-US" sz="2400" dirty="0"/>
                  <a:t>Proof: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 (done)</a:t>
                </a:r>
              </a:p>
              <a:p>
                <a:pPr lvl="0"/>
                <a:r>
                  <a:rPr lang="en-US" sz="2400" dirty="0"/>
                  <a:t>             2)  Show that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0"/>
                <a:r>
                  <a:rPr lang="zh-CN" altLang="en-US" sz="2400" dirty="0"/>
                  <a:t>假设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由非确定性图灵机</a:t>
                </a:r>
                <a:r>
                  <a:rPr lang="en-US" altLang="zh-CN" sz="2400" dirty="0"/>
                  <a:t>(</a:t>
                </a:r>
                <a:r>
                  <a:rPr lang="en-US" sz="2400" dirty="0"/>
                  <a:t>NTM)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时间内决定</a:t>
                </a:r>
                <a:r>
                  <a:rPr lang="en-US" sz="2400" dirty="0"/>
                  <a:t>.  </a:t>
                </a:r>
              </a:p>
              <a:p>
                <a:pPr lvl="0"/>
                <a:r>
                  <a:rPr lang="zh-CN" altLang="en-US" sz="2400" dirty="0"/>
                  <a:t>给出一个多项式时间归约 </a:t>
                </a:r>
                <a:r>
                  <a:rPr lang="en-US" altLang="zh-CN" sz="2400" dirty="0"/>
                  <a:t>f </a:t>
                </a:r>
                <a:r>
                  <a:rPr lang="zh-CN" altLang="en-US" sz="2400" dirty="0"/>
                  <a:t>将 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映射到 </a:t>
                </a:r>
                <a:r>
                  <a:rPr lang="en-US" altLang="zh-CN" sz="2400" dirty="0"/>
                  <a:t>SAT</a:t>
                </a:r>
                <a:r>
                  <a:rPr lang="en-US" sz="2400" dirty="0"/>
                  <a:t>.  </a:t>
                </a:r>
              </a:p>
              <a:p>
                <a:pPr lvl="0"/>
                <a:r>
                  <a:rPr lang="en-US" sz="2400" b="0" dirty="0"/>
                  <a:t>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布尔</m:t>
                    </m:r>
                  </m:oMath>
                </a14:m>
                <a:r>
                  <a:rPr lang="zh-CN" altLang="en-US" sz="2400" dirty="0"/>
                  <a:t>公式</a:t>
                </a:r>
                <a:endParaRPr lang="en-US" sz="2400" dirty="0"/>
              </a:p>
              <a:p>
                <a:pPr lvl="0"/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/>
              </a:p>
              <a:p>
                <a:pPr lvl="0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iff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is satisfiable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Idea: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simulates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   </a:t>
                </a:r>
                <a:r>
                  <a:rPr lang="zh-CN" altLang="en-US" sz="2400" dirty="0"/>
                  <a:t>设计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使其表示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say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接受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的满足赋值是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在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上的计算历史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blipFill>
                <a:blip r:embed="rId3"/>
                <a:stretch>
                  <a:fillRect l="-1082" t="-1216" r="-947" b="-2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在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上的对应画面</a:t>
                </a:r>
                <a:r>
                  <a:rPr lang="en-US" altLang="zh-CN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(Tableau)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690" y="1617154"/>
                <a:ext cx="9169388" cy="99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Defn:  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(accepting) tableau</a:t>
                </a:r>
                <a:r>
                  <a:rPr lang="en-US" sz="2400" dirty="0"/>
                  <a:t> for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table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zh-CN" altLang="en-US" sz="2400" dirty="0"/>
                  <a:t>表示的是 </a:t>
                </a:r>
                <a:r>
                  <a:rPr lang="en-US" altLang="zh-CN" sz="2400" dirty="0"/>
                  <a:t>M </a:t>
                </a:r>
                <a:r>
                  <a:rPr lang="zh-CN" altLang="en-US" sz="2400" dirty="0"/>
                  <a:t>在接受分支上对于非确定性计算的计算历史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0" y="1617154"/>
                <a:ext cx="9169388" cy="991425"/>
              </a:xfrm>
              <a:prstGeom prst="rect">
                <a:avLst/>
              </a:prstGeom>
              <a:blipFill>
                <a:blip r:embed="rId4"/>
                <a:stretch>
                  <a:fillRect l="-997" t="-4294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167670" y="342021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49813" y="2949610"/>
            <a:ext cx="3108960" cy="405624"/>
            <a:chOff x="1278413" y="2949610"/>
            <a:chExt cx="3108960" cy="40562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525632" y="3464911"/>
            <a:ext cx="524181" cy="2743200"/>
            <a:chOff x="754232" y="3464911"/>
            <a:chExt cx="524181" cy="2743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5475" y="3466385"/>
                <a:ext cx="389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zh-CN" altLang="en-US" dirty="0"/>
                  <a:t>起始配置（初始状态和输入符号）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3466385"/>
                <a:ext cx="3892412" cy="369332"/>
              </a:xfrm>
              <a:prstGeom prst="rect">
                <a:avLst/>
              </a:prstGeom>
              <a:blipFill>
                <a:blip r:embed="rId8"/>
                <a:stretch>
                  <a:fillRect t="-10000" r="-7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45475" y="5838779"/>
                <a:ext cx="2802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接受</m:t>
                    </m:r>
                  </m:oMath>
                </a14:m>
                <a:r>
                  <a:rPr lang="zh-CN" altLang="en-US" dirty="0"/>
                  <a:t>配置（接受状态）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5838779"/>
                <a:ext cx="2802370" cy="369332"/>
              </a:xfrm>
              <a:prstGeom prst="rect">
                <a:avLst/>
              </a:prstGeom>
              <a:blipFill>
                <a:blip r:embed="rId9"/>
                <a:stretch>
                  <a:fillRect t="-10000" r="-1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56522" y="4054792"/>
                <a:ext cx="4383508" cy="1363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Construct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to “say”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22" y="4054792"/>
                <a:ext cx="4383508" cy="1363643"/>
              </a:xfrm>
              <a:prstGeom prst="rect">
                <a:avLst/>
              </a:prstGeom>
              <a:blipFill>
                <a:blip r:embed="rId10"/>
                <a:stretch>
                  <a:fillRect l="-1391" t="-1786" r="-695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113983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1645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3899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55551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uiExpand="1" build="p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zh-CN" alt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（每个单元格）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 smtClean="0"/>
                            <a:t>  </a:t>
                          </a:r>
                          <a:r>
                            <a:rPr lang="en-US" sz="1300" dirty="0" smtClean="0"/>
                            <a:t>a</a:t>
                          </a:r>
                          <a:endParaRPr lang="en-US" sz="13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means cell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contains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cap="small" dirty="0"/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  <a:blipFill>
                <a:blip r:embed="rId5"/>
                <a:stretch>
                  <a:fillRect l="-1447" t="-1990" r="-724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7068" y="3526564"/>
                <a:ext cx="290947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Cell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can contain </a:t>
                </a:r>
                <a:br>
                  <a:rPr lang="en-US" dirty="0"/>
                </a:br>
                <a:r>
                  <a:rPr lang="en-US" dirty="0"/>
                  <a:t>any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字母表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(</a:t>
                </a:r>
                <a:r>
                  <a:rPr lang="zh-CN" altLang="en-US" dirty="0"/>
                  <a:t>状态集</a:t>
                </a:r>
                <a:r>
                  <a:rPr lang="en-US" altLang="zh-CN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8" y="3526564"/>
                <a:ext cx="2909475" cy="923330"/>
              </a:xfrm>
              <a:prstGeom prst="rect">
                <a:avLst/>
              </a:prstGeom>
              <a:blipFill>
                <a:blip r:embed="rId6"/>
                <a:stretch>
                  <a:fillRect l="-167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  <a:blipFill>
                <a:blip r:embed="rId7"/>
                <a:stretch>
                  <a:fillRect l="-556" t="-3008" r="-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Small cell"/>
          <p:cNvGrpSpPr/>
          <p:nvPr/>
        </p:nvGrpSpPr>
        <p:grpSpPr>
          <a:xfrm>
            <a:off x="1807370" y="2306269"/>
            <a:ext cx="497680" cy="511032"/>
            <a:chOff x="1245395" y="5233988"/>
            <a:chExt cx="497680" cy="5110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ig cell"/>
          <p:cNvGrpSpPr/>
          <p:nvPr/>
        </p:nvGrpSpPr>
        <p:grpSpPr>
          <a:xfrm>
            <a:off x="3683128" y="1193529"/>
            <a:ext cx="3036257" cy="3285644"/>
            <a:chOff x="1245395" y="5233988"/>
            <a:chExt cx="497680" cy="5110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Rays"/>
          <p:cNvGrpSpPr/>
          <p:nvPr/>
        </p:nvGrpSpPr>
        <p:grpSpPr>
          <a:xfrm>
            <a:off x="2575045" y="1873799"/>
            <a:ext cx="985899" cy="1710078"/>
            <a:chOff x="2575045" y="1873799"/>
            <a:chExt cx="985899" cy="171007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580188" y="1873799"/>
              <a:ext cx="980756" cy="47533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75045" y="2811667"/>
              <a:ext cx="980756" cy="77221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i and j"/>
          <p:cNvGrpSpPr/>
          <p:nvPr/>
        </p:nvGrpSpPr>
        <p:grpSpPr>
          <a:xfrm>
            <a:off x="222293" y="1024814"/>
            <a:ext cx="2028839" cy="1693649"/>
            <a:chOff x="222293" y="1024814"/>
            <a:chExt cx="2028839" cy="1693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4422783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47624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66032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4441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354057" y="308233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82096" y="30823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2605" y="2343189"/>
            <a:ext cx="3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1877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819803" y="1939411"/>
            <a:ext cx="627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754440" y="1546991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4423352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88945" y="3016619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910593" y="2343188"/>
            <a:ext cx="28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12888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785344" y="1877855"/>
            <a:ext cx="6767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59418" y="1537034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5065494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85776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315127" y="3721613"/>
            <a:ext cx="1767984" cy="461142"/>
            <a:chOff x="4315127" y="3721613"/>
            <a:chExt cx="1767984" cy="461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lights represent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  <a:blipFill>
                  <a:blip r:embed="rId16"/>
                  <a:stretch>
                    <a:fillRect l="-1034" t="-1887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 rot="5400000">
              <a:off x="5085037" y="3071105"/>
              <a:ext cx="113496" cy="1414512"/>
            </a:xfrm>
            <a:prstGeom prst="rightBrace">
              <a:avLst>
                <a:gd name="adj1" fmla="val 30725"/>
                <a:gd name="adj2" fmla="val 4887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dirty="0"/>
                          <m:t>a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  <a:blipFill>
                <a:blip r:embed="rId17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aseline="30000" dirty="0"/>
                          <m:t>˽</m:t>
                        </m:r>
                      </m:sub>
                    </m:sSub>
                  </m:oMath>
                </a14:m>
                <a:r>
                  <a:rPr lang="en-US" sz="1400" dirty="0"/>
                  <a:t>  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  <a:blipFill>
                <a:blip r:embed="rId18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  <a:blipFill>
                <a:blip r:embed="rId19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“says” exactly one light is on per cell</a:t>
                </a:r>
              </a:p>
              <a:p>
                <a:r>
                  <a:rPr lang="en-US" sz="2000" dirty="0"/>
                  <a:t>i.e., exactly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. </a:t>
                </a:r>
                <a:endParaRPr lang="en-US" sz="20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  <a:blipFill>
                <a:blip r:embed="rId20"/>
                <a:stretch>
                  <a:fillRect l="-1461" t="-4132" r="-531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6465682" y="4294324"/>
            <a:ext cx="5487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 every cell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at least one light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6565"/>
                </a:solidFill>
              </a:rPr>
              <a:t>at most one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∨⋯∨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B0F0"/>
                                  </a:solidFill>
                                </a:rPr>
                                <m:t>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FF65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b>
                        <m:sup/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dirty="0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00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6565"/>
                              </a:solidFill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400" baseline="-2500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  <a:blipFill>
                <a:blip r:embed="rId25"/>
                <a:stretch>
                  <a:fillRect l="-108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79975" y="3081891"/>
            <a:ext cx="1552575" cy="50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53118" y="5042705"/>
            <a:ext cx="3005232" cy="1153214"/>
            <a:chOff x="6653118" y="5042705"/>
            <a:chExt cx="3005232" cy="1153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supHide m:val="on"/>
                            <m:ctrlPr>
                              <a:rPr lang="en-US" sz="2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/>
            <p:cNvSpPr/>
            <p:nvPr/>
          </p:nvSpPr>
          <p:spPr>
            <a:xfrm rot="5400000">
              <a:off x="8003991" y="3691832"/>
              <a:ext cx="303486" cy="3005232"/>
            </a:xfrm>
            <a:prstGeom prst="rightBrace">
              <a:avLst>
                <a:gd name="adj1" fmla="val 36580"/>
                <a:gd name="adj2" fmla="val 55599"/>
              </a:avLst>
            </a:prstGeom>
            <a:ln w="9525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54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uiExpand="1" build="p"/>
      <p:bldP spid="17" grpId="0"/>
      <p:bldP spid="18" grpId="0"/>
      <p:bldP spid="50" grpId="0"/>
      <p:bldP spid="65" grpId="0"/>
      <p:bldP spid="65" grpId="1"/>
      <p:bldP spid="66" grpId="0"/>
      <p:bldP spid="66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 animBg="1"/>
      <p:bldP spid="72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 animBg="1"/>
      <p:bldP spid="80" grpId="1" animBg="1"/>
      <p:bldP spid="81" grpId="0" animBg="1"/>
      <p:bldP spid="81" grpId="1" animBg="1"/>
      <p:bldP spid="85" grpId="0"/>
      <p:bldP spid="85" grpId="1"/>
      <p:bldP spid="86" grpId="0"/>
      <p:bldP spid="86" grpId="1"/>
      <p:bldP spid="87" grpId="0"/>
      <p:bldP spid="87" grpId="1"/>
      <p:bldP spid="88" grpId="0"/>
      <p:bldP spid="67" grpId="0"/>
      <p:bldP spid="90" grpId="0"/>
      <p:bldP spid="94" grpId="0"/>
      <p:bldP spid="95" grpId="0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1D75AE92-FC68-4405-B139-D0CE67009C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C13D49-BEBE-4E7E-AB7F-B38F9A934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2FE947-EC2E-4FD9-B286-CF82ADC49460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64941</TotalTime>
  <Words>1777</Words>
  <Application>Microsoft Office PowerPoint</Application>
  <PresentationFormat>宽屏</PresentationFormat>
  <Paragraphs>395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16: Cook-Levin Theorem </dc:title>
  <dc:subject/>
  <dc:creator>Michael Sipser</dc:creator>
  <cp:keywords/>
  <dc:description/>
  <cp:lastModifiedBy>剑涵 金</cp:lastModifiedBy>
  <cp:revision>1426</cp:revision>
  <dcterms:created xsi:type="dcterms:W3CDTF">2020-08-09T18:24:17Z</dcterms:created>
  <dcterms:modified xsi:type="dcterms:W3CDTF">2024-07-03T10:32:38Z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