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58" r:id="rId5"/>
    <p:sldId id="263" r:id="rId6"/>
    <p:sldId id="271" r:id="rId7"/>
    <p:sldId id="272" r:id="rId8"/>
    <p:sldId id="273" r:id="rId9"/>
    <p:sldId id="274" r:id="rId10"/>
    <p:sldId id="269" r:id="rId11"/>
    <p:sldId id="259" r:id="rId12"/>
    <p:sldId id="262" r:id="rId13"/>
    <p:sldId id="275" r:id="rId14"/>
    <p:sldId id="276" r:id="rId15"/>
    <p:sldId id="277" r:id="rId16"/>
    <p:sldId id="270" r:id="rId17"/>
    <p:sldId id="260" r:id="rId18"/>
    <p:sldId id="278" r:id="rId19"/>
    <p:sldId id="279" r:id="rId20"/>
    <p:sldId id="280" r:id="rId21"/>
    <p:sldId id="281" r:id="rId22"/>
    <p:sldId id="261" r:id="rId23"/>
    <p:sldId id="282" r:id="rId24"/>
    <p:sldId id="283" r:id="rId25"/>
    <p:sldId id="284" r:id="rId26"/>
    <p:sldId id="265" r:id="rId27"/>
    <p:sldId id="287" r:id="rId28"/>
    <p:sldId id="285" r:id="rId29"/>
    <p:sldId id="266" r:id="rId30"/>
    <p:sldId id="267" r:id="rId31"/>
    <p:sldId id="289" r:id="rId32"/>
    <p:sldId id="290" r:id="rId33"/>
    <p:sldId id="291" r:id="rId34"/>
    <p:sldId id="288" r:id="rId35"/>
    <p:sldId id="26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E75D9-8120-BA58-D6D5-83E151A4B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89B5C8-2261-87F5-5B45-5E96B0489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13B37-DDC9-BAD8-CC0E-9270F05D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874-BBBE-4334-A025-1DEBDD6BC558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13183-FE06-A2C5-81B5-DFF46ABD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0A483-2F3A-742A-D1A4-390E68EC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046-BF1D-4DF4-A769-1A0EBE54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8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1F356-23D7-F5A5-EA82-D5662059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59AD11-9555-6C44-4910-5D260C0F9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FA6A9-26D6-3EA2-7CC6-5D654D92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874-BBBE-4334-A025-1DEBDD6BC558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07702-2ADD-DD6F-3CE4-3B049336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FF939-A5E6-51F2-A2BB-375E3794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046-BF1D-4DF4-A769-1A0EBE54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79D097-8439-1591-34AE-47C3330E2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B0C5C-E836-E880-FA33-2DDDDA907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B8798-4C67-F3F7-2666-F1BB423A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874-BBBE-4334-A025-1DEBDD6BC558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3D718-C63A-95FD-16FB-9140553E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7BB80-A468-3695-D1E0-B3369B97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046-BF1D-4DF4-A769-1A0EBE54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14F3D-2F26-306D-49E7-5127E921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933EF-523C-0C01-C1DF-E74C35FE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908FD-CE6E-A443-A81F-420C1C3C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874-BBBE-4334-A025-1DEBDD6BC558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76671-4BA2-F697-21C2-5C955C16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C1BF4-A0FE-C364-5572-50200827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046-BF1D-4DF4-A769-1A0EBE54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29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C0C64-A366-6B1E-4AF2-ED4B972C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AFA2E-B288-C1B9-DCC4-3EE805554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FAC81-9A49-4E16-3777-C89A6B40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874-BBBE-4334-A025-1DEBDD6BC558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F4CD4-4F8B-1330-689E-515194ED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FE980-E9BC-C43E-EF10-C49A9074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046-BF1D-4DF4-A769-1A0EBE54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1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51960-4C8D-52F1-396C-6DD5B2D2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8FC56-257F-289C-E75F-2ECEE7C2D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1300DD-3CAC-6603-1F1E-801CAA44B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F739BA-F274-6ECF-C0E8-B3BDEDB9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874-BBBE-4334-A025-1DEBDD6BC558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7A246-E61A-E0A8-7085-3F12B2F0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FF99F-D613-108E-07B5-EAD1C848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046-BF1D-4DF4-A769-1A0EBE54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4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429C7-C597-75E9-51C4-EDCD9DC8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AFE0C7-EA4C-DB92-B148-55B04E21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502F40-936C-7A06-3BF6-2E3801F38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57F43C-7091-0EAE-06BF-A9363D776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7CFDD9-F7C0-92A6-B093-6C92E05B8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A43ACE-D319-A6E7-07CA-74935736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874-BBBE-4334-A025-1DEBDD6BC558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197A7A-C9F7-27B2-B376-6F56CA0F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FF5668-68D3-A9FC-2EB2-30C5A958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046-BF1D-4DF4-A769-1A0EBE54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5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2C83C-9830-48AA-2E3F-D8C3DD52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51B6FE-3811-7BF7-F45C-CAF5F5BB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874-BBBE-4334-A025-1DEBDD6BC558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6C98D7-9F6F-9023-6125-A2AA2C38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11FB84-2049-41C1-1FD4-A269BF9F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046-BF1D-4DF4-A769-1A0EBE54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6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8C164D-23BB-6D5F-E2B0-5880B730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874-BBBE-4334-A025-1DEBDD6BC558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0A75FA-D029-84D4-A5AD-1853759A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7C126-F98A-6B43-E8D4-0175CE52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046-BF1D-4DF4-A769-1A0EBE54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8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4FDA0-CB8F-B43D-D66B-04CEAD0B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CDAC5-042B-6DDD-17FB-E7D64E6C8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8FAD1-3E96-C8E1-8548-E64A3498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A8841-9508-15F4-663C-5B4E75A1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874-BBBE-4334-A025-1DEBDD6BC558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A8D9FA-FB64-F340-45A4-5D517F9C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9E2A4-4F99-82E4-DD9C-4C20F2F1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046-BF1D-4DF4-A769-1A0EBE54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7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896F3-2423-797A-9466-E1B2D1A6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303D7B-910B-3EE8-616E-64E7947B1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72F20-3E8E-753C-8EBF-D1455ED85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4A3FB9-0EC4-F83F-5753-6C876E29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874-BBBE-4334-A025-1DEBDD6BC558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1A69C-2965-C1BA-7867-031E990C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B190B-F726-85CA-025A-389AC57A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046-BF1D-4DF4-A769-1A0EBE54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9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B4A586-4EED-2322-FA20-20EB858B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0C460D-E3DB-1A4A-D46B-ABC2BAFE9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76630-34F6-A4E4-B8F1-BD1149877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3874-BBBE-4334-A025-1DEBDD6BC558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76C2D-F230-E2C8-3132-2CDBE6E7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E8CC3-0E02-ADA9-5AE4-A446E0D6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2046-BF1D-4DF4-A769-1A0EBE54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8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865D2-676D-24D9-BFDB-44E6FBF1D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第九章  难解性</a:t>
            </a:r>
          </a:p>
        </p:txBody>
      </p:sp>
    </p:spTree>
    <p:extLst>
      <p:ext uri="{BB962C8B-B14F-4D97-AF65-F5344CB8AC3E}">
        <p14:creationId xmlns:p14="http://schemas.microsoft.com/office/powerpoint/2010/main" val="408838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D38BC-5DF6-AEA3-A27D-650983B4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空间层次定理的推论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76954F-131C-264A-C9E0-04B03CCDF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33" y="1825625"/>
            <a:ext cx="10730554" cy="23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2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D38BC-5DF6-AEA3-A27D-650983B4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层次定理：时间层次定理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34510-888F-B704-2083-E7F29471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时间层次定理：对于任何时间可构造函数</a:t>
            </a:r>
            <a:r>
              <a:rPr lang="en-US" altLang="zh-CN" dirty="0"/>
              <a:t>t </a:t>
            </a:r>
            <a:r>
              <a:rPr lang="zh-CN" altLang="en-US" dirty="0"/>
              <a:t>：</a:t>
            </a:r>
            <a:r>
              <a:rPr lang="en-US" altLang="zh-CN" dirty="0"/>
              <a:t>N-&gt;N</a:t>
            </a:r>
            <a:r>
              <a:rPr lang="zh-CN" altLang="en-US" dirty="0"/>
              <a:t>，存在语言</a:t>
            </a:r>
            <a:r>
              <a:rPr lang="en-US" altLang="zh-CN" dirty="0"/>
              <a:t>A</a:t>
            </a:r>
            <a:r>
              <a:rPr lang="zh-CN" altLang="en-US" dirty="0"/>
              <a:t>，在时间</a:t>
            </a:r>
            <a:r>
              <a:rPr lang="en-US" altLang="zh-CN" dirty="0"/>
              <a:t>O ( t ( n ) ) </a:t>
            </a:r>
            <a:r>
              <a:rPr lang="zh-CN" altLang="en-US" dirty="0"/>
              <a:t>内可判定，但在时间</a:t>
            </a:r>
            <a:r>
              <a:rPr lang="en-US" altLang="zh-CN" dirty="0"/>
              <a:t>o ( t ( n ) / l o g t ( n ) ) </a:t>
            </a:r>
            <a:r>
              <a:rPr lang="zh-CN" altLang="en-US" dirty="0"/>
              <a:t>内不可判定。</a:t>
            </a:r>
          </a:p>
        </p:txBody>
      </p:sp>
    </p:spTree>
    <p:extLst>
      <p:ext uri="{BB962C8B-B14F-4D97-AF65-F5344CB8AC3E}">
        <p14:creationId xmlns:p14="http://schemas.microsoft.com/office/powerpoint/2010/main" val="222903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5D15C-08C8-541A-C60D-F01098BA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时间层次定理证明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456CC-8BB8-9B6E-00A0-FBF08AD4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引入定义：时间可构造的</a:t>
            </a:r>
            <a:endParaRPr lang="en-US" altLang="zh-CN" dirty="0"/>
          </a:p>
          <a:p>
            <a:r>
              <a:rPr lang="zh-CN" altLang="en-US" dirty="0"/>
              <a:t>如果存在图灵机 </a:t>
            </a:r>
            <a:r>
              <a:rPr lang="en-US" altLang="zh-CN" dirty="0"/>
              <a:t>M</a:t>
            </a:r>
            <a:r>
              <a:rPr lang="zh-CN" altLang="en-US" dirty="0"/>
              <a:t>，使得输入为 </a:t>
            </a:r>
            <a:r>
              <a:rPr lang="en-US" altLang="zh-CN" dirty="0"/>
              <a:t>1^n(n </a:t>
            </a:r>
            <a:r>
              <a:rPr lang="zh-CN" altLang="en-US" dirty="0"/>
              <a:t>个 </a:t>
            </a:r>
            <a:r>
              <a:rPr lang="en-US" altLang="zh-CN" dirty="0"/>
              <a:t>1) </a:t>
            </a:r>
            <a:r>
              <a:rPr lang="zh-CN" altLang="en-US" dirty="0"/>
              <a:t>时 </a:t>
            </a:r>
            <a:r>
              <a:rPr lang="en-US" altLang="zh-CN" dirty="0"/>
              <a:t>M </a:t>
            </a:r>
            <a:r>
              <a:rPr lang="zh-CN" altLang="en-US" dirty="0"/>
              <a:t>能在 </a:t>
            </a:r>
            <a:r>
              <a:rPr lang="en-US" altLang="zh-CN" dirty="0"/>
              <a:t>O(f(n)) </a:t>
            </a:r>
            <a:r>
              <a:rPr lang="zh-CN" altLang="en-US" dirty="0"/>
              <a:t>的时间内停机并且输出 </a:t>
            </a:r>
            <a:r>
              <a:rPr lang="en-US" altLang="zh-CN" dirty="0"/>
              <a:t>f(n) </a:t>
            </a:r>
            <a:r>
              <a:rPr lang="zh-CN" altLang="en-US" dirty="0"/>
              <a:t>的二进制表示，则 </a:t>
            </a:r>
            <a:r>
              <a:rPr lang="en-US" altLang="zh-CN" dirty="0"/>
              <a:t>f(n) </a:t>
            </a:r>
            <a:r>
              <a:rPr lang="zh-CN" altLang="en-US" dirty="0"/>
              <a:t>是一个 时间可构造函数。</a:t>
            </a:r>
            <a:endParaRPr lang="en-US" altLang="zh-CN" dirty="0"/>
          </a:p>
          <a:p>
            <a:r>
              <a:rPr lang="zh-CN" altLang="en-US" dirty="0"/>
              <a:t>由于读入需要 </a:t>
            </a:r>
            <a:r>
              <a:rPr lang="en-US" altLang="zh-CN" dirty="0"/>
              <a:t>O(n) </a:t>
            </a:r>
            <a:r>
              <a:rPr lang="zh-CN" altLang="en-US" dirty="0"/>
              <a:t>的时间，</a:t>
            </a:r>
            <a:r>
              <a:rPr lang="en-US" altLang="zh-CN" dirty="0"/>
              <a:t>o(n) </a:t>
            </a:r>
            <a:r>
              <a:rPr lang="zh-CN" altLang="en-US" dirty="0"/>
              <a:t>的非常值函数都不是时间可构造函数。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98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4403E-52F8-8FD1-E0CE-D436CAD1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时间层次定理证明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C6445-674A-2F52-A6A9-45444EEB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证明</a:t>
            </a:r>
            <a:r>
              <a:rPr lang="en-US" altLang="zh-CN" dirty="0"/>
              <a:t>:TM B=“</a:t>
            </a:r>
            <a:r>
              <a:rPr lang="zh-CN" altLang="en-US" dirty="0"/>
              <a:t>对输入</a:t>
            </a:r>
            <a:r>
              <a:rPr lang="en-US" altLang="zh-CN" dirty="0"/>
              <a:t>w: </a:t>
            </a:r>
          </a:p>
          <a:p>
            <a:r>
              <a:rPr lang="en-US" altLang="zh-CN" dirty="0"/>
              <a:t>1) </a:t>
            </a:r>
            <a:r>
              <a:rPr lang="zh-CN" altLang="en-US" dirty="0"/>
              <a:t>令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w</a:t>
            </a:r>
            <a:r>
              <a:rPr lang="zh-CN" altLang="en-US" dirty="0"/>
              <a:t>的长度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2) </a:t>
            </a:r>
            <a:r>
              <a:rPr lang="zh-CN" altLang="en-US" dirty="0"/>
              <a:t>利用时间可构造性计算</a:t>
            </a:r>
            <a:r>
              <a:rPr lang="en-US" altLang="zh-CN" dirty="0"/>
              <a:t>t(n), </a:t>
            </a:r>
            <a:r>
              <a:rPr lang="zh-CN" altLang="en-US" dirty="0"/>
              <a:t>执行下列步骤</a:t>
            </a:r>
            <a:r>
              <a:rPr lang="en-US" altLang="zh-CN" dirty="0"/>
              <a:t>t(n)/</a:t>
            </a:r>
            <a:r>
              <a:rPr lang="en-US" altLang="zh-CN" dirty="0" err="1"/>
              <a:t>logt</a:t>
            </a:r>
            <a:r>
              <a:rPr lang="en-US" altLang="zh-CN" dirty="0"/>
              <a:t>(n)</a:t>
            </a:r>
            <a:r>
              <a:rPr lang="zh-CN" altLang="en-US" dirty="0"/>
              <a:t>（取上界）步</a:t>
            </a:r>
            <a:r>
              <a:rPr lang="en-US" altLang="zh-CN" dirty="0"/>
              <a:t>. </a:t>
            </a:r>
            <a:r>
              <a:rPr lang="zh-CN" altLang="en-US" dirty="0"/>
              <a:t>若在这个步数内还没有执行到步骤</a:t>
            </a:r>
            <a:r>
              <a:rPr lang="en-US" altLang="zh-CN" dirty="0"/>
              <a:t>5, </a:t>
            </a:r>
            <a:r>
              <a:rPr lang="zh-CN" altLang="en-US" dirty="0"/>
              <a:t>就拒绝</a:t>
            </a:r>
            <a:r>
              <a:rPr lang="en-US" altLang="zh-CN" dirty="0"/>
              <a:t>.  </a:t>
            </a:r>
          </a:p>
          <a:p>
            <a:r>
              <a:rPr lang="en-US" altLang="zh-CN" dirty="0"/>
              <a:t>3) </a:t>
            </a:r>
            <a:r>
              <a:rPr lang="zh-CN" altLang="en-US" dirty="0"/>
              <a:t>如果</a:t>
            </a:r>
            <a:r>
              <a:rPr lang="en-US" altLang="zh-CN" dirty="0"/>
              <a:t>w</a:t>
            </a:r>
            <a:r>
              <a:rPr lang="zh-CN" altLang="en-US" dirty="0"/>
              <a:t>不形如</a:t>
            </a:r>
            <a:r>
              <a:rPr lang="en-US" altLang="zh-CN" dirty="0"/>
              <a:t>&lt;M&gt;10*, M</a:t>
            </a:r>
            <a:r>
              <a:rPr lang="zh-CN" altLang="en-US" dirty="0"/>
              <a:t>是</a:t>
            </a:r>
            <a:r>
              <a:rPr lang="en-US" altLang="zh-CN" dirty="0"/>
              <a:t>TM, </a:t>
            </a:r>
            <a:r>
              <a:rPr lang="zh-CN" altLang="en-US" dirty="0"/>
              <a:t>则拒绝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4) </a:t>
            </a:r>
            <a:r>
              <a:rPr lang="zh-CN" altLang="en-US" dirty="0"/>
              <a:t>在</a:t>
            </a:r>
            <a:r>
              <a:rPr lang="en-US" altLang="zh-CN" dirty="0"/>
              <a:t>w</a:t>
            </a:r>
            <a:r>
              <a:rPr lang="zh-CN" altLang="en-US" dirty="0"/>
              <a:t>上模拟</a:t>
            </a:r>
            <a:r>
              <a:rPr lang="en-US" altLang="zh-CN" dirty="0"/>
              <a:t>M.</a:t>
            </a:r>
          </a:p>
          <a:p>
            <a:r>
              <a:rPr lang="en-US" altLang="zh-CN" dirty="0"/>
              <a:t>5) </a:t>
            </a:r>
            <a:r>
              <a:rPr lang="zh-CN" altLang="en-US" dirty="0"/>
              <a:t>若</a:t>
            </a:r>
            <a:r>
              <a:rPr lang="en-US" altLang="zh-CN" dirty="0"/>
              <a:t>M</a:t>
            </a:r>
            <a:r>
              <a:rPr lang="zh-CN" altLang="en-US" dirty="0"/>
              <a:t>接受</a:t>
            </a:r>
            <a:r>
              <a:rPr lang="en-US" altLang="zh-CN" dirty="0"/>
              <a:t>,</a:t>
            </a:r>
            <a:r>
              <a:rPr lang="zh-CN" altLang="en-US" dirty="0"/>
              <a:t>则拒绝</a:t>
            </a:r>
            <a:r>
              <a:rPr lang="en-US" altLang="zh-CN" dirty="0"/>
              <a:t>; </a:t>
            </a:r>
            <a:r>
              <a:rPr lang="zh-CN" altLang="en-US" dirty="0"/>
              <a:t>若</a:t>
            </a:r>
            <a:r>
              <a:rPr lang="en-US" altLang="zh-CN" dirty="0"/>
              <a:t>M</a:t>
            </a:r>
            <a:r>
              <a:rPr lang="zh-CN" altLang="en-US" dirty="0"/>
              <a:t>拒绝</a:t>
            </a:r>
            <a:r>
              <a:rPr lang="en-US" altLang="zh-CN" dirty="0"/>
              <a:t>,</a:t>
            </a:r>
            <a:r>
              <a:rPr lang="zh-CN" altLang="en-US" dirty="0"/>
              <a:t>则接受</a:t>
            </a:r>
            <a:r>
              <a:rPr lang="en-US" altLang="zh-CN" dirty="0"/>
              <a:t>.”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3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5D15C-08C8-541A-C60D-F01098BA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时间层次定理证明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456CC-8BB8-9B6E-00A0-FBF08AD4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证明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):  B</a:t>
            </a:r>
            <a:r>
              <a:rPr lang="zh-CN" altLang="en-US" dirty="0"/>
              <a:t>采用</a:t>
            </a:r>
            <a:r>
              <a:rPr lang="en-US" altLang="zh-CN" dirty="0"/>
              <a:t>3</a:t>
            </a:r>
            <a:r>
              <a:rPr lang="zh-CN" altLang="en-US" dirty="0"/>
              <a:t>条轨道</a:t>
            </a:r>
            <a:r>
              <a:rPr lang="en-US" altLang="zh-CN" dirty="0"/>
              <a:t>, </a:t>
            </a:r>
            <a:r>
              <a:rPr lang="zh-CN" altLang="en-US" dirty="0"/>
              <a:t>一条存储</a:t>
            </a:r>
            <a:r>
              <a:rPr lang="en-US" altLang="zh-CN" dirty="0"/>
              <a:t>M</a:t>
            </a:r>
            <a:r>
              <a:rPr lang="zh-CN" altLang="en-US" dirty="0"/>
              <a:t>的带内容</a:t>
            </a:r>
            <a:r>
              <a:rPr lang="en-US" altLang="zh-CN" dirty="0"/>
              <a:t>,</a:t>
            </a:r>
            <a:r>
              <a:rPr lang="zh-CN" altLang="en-US" dirty="0"/>
              <a:t>一条存储</a:t>
            </a:r>
            <a:r>
              <a:rPr lang="en-US" altLang="zh-CN" dirty="0"/>
              <a:t>M</a:t>
            </a:r>
            <a:r>
              <a:rPr lang="zh-CN" altLang="en-US" dirty="0"/>
              <a:t>的当前状态和转移函数的副本</a:t>
            </a:r>
            <a:r>
              <a:rPr lang="en-US" altLang="zh-CN" dirty="0"/>
              <a:t>, </a:t>
            </a:r>
            <a:r>
              <a:rPr lang="zh-CN" altLang="en-US" dirty="0"/>
              <a:t>一条存储二进制计数器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   B</a:t>
            </a:r>
            <a:r>
              <a:rPr lang="zh-CN" altLang="en-US" dirty="0"/>
              <a:t>在常数时间内模拟</a:t>
            </a:r>
            <a:r>
              <a:rPr lang="en-US" altLang="zh-CN" dirty="0"/>
              <a:t>M</a:t>
            </a:r>
            <a:r>
              <a:rPr lang="zh-CN" altLang="en-US" dirty="0"/>
              <a:t>的一步</a:t>
            </a:r>
            <a:r>
              <a:rPr lang="en-US" altLang="zh-CN" dirty="0"/>
              <a:t>, </a:t>
            </a:r>
            <a:r>
              <a:rPr lang="zh-CN" altLang="en-US" dirty="0"/>
              <a:t>一共模拟</a:t>
            </a:r>
            <a:r>
              <a:rPr lang="en-US" altLang="zh-CN" dirty="0"/>
              <a:t>t(n)/</a:t>
            </a:r>
            <a:r>
              <a:rPr lang="en-US" altLang="zh-CN" dirty="0" err="1"/>
              <a:t>logt</a:t>
            </a:r>
            <a:r>
              <a:rPr lang="en-US" altLang="zh-CN" dirty="0"/>
              <a:t>(n)</a:t>
            </a:r>
            <a:r>
              <a:rPr lang="zh-CN" altLang="en-US" dirty="0"/>
              <a:t>步</a:t>
            </a:r>
            <a:r>
              <a:rPr lang="en-US" altLang="zh-CN" dirty="0"/>
              <a:t>.  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每模拟</a:t>
            </a:r>
            <a:r>
              <a:rPr lang="en-US" altLang="zh-CN" dirty="0"/>
              <a:t>M</a:t>
            </a:r>
            <a:r>
              <a:rPr lang="zh-CN" altLang="en-US" dirty="0"/>
              <a:t>的一步</a:t>
            </a:r>
            <a:r>
              <a:rPr lang="en-US" altLang="zh-CN" dirty="0"/>
              <a:t>, </a:t>
            </a:r>
            <a:r>
              <a:rPr lang="zh-CN" altLang="en-US" dirty="0"/>
              <a:t>就在</a:t>
            </a:r>
            <a:r>
              <a:rPr lang="en-US" altLang="zh-CN" dirty="0" err="1"/>
              <a:t>logt</a:t>
            </a:r>
            <a:r>
              <a:rPr lang="en-US" altLang="zh-CN" dirty="0"/>
              <a:t>(n)</a:t>
            </a:r>
            <a:r>
              <a:rPr lang="zh-CN" altLang="en-US" dirty="0"/>
              <a:t>时间内给计数器减</a:t>
            </a:r>
            <a:r>
              <a:rPr lang="en-US" altLang="zh-CN" dirty="0"/>
              <a:t>1, </a:t>
            </a:r>
            <a:r>
              <a:rPr lang="zh-CN" altLang="en-US" dirty="0"/>
              <a:t>所以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O(t(n))</a:t>
            </a:r>
            <a:r>
              <a:rPr lang="zh-CN" altLang="en-US" dirty="0"/>
              <a:t>时间的</a:t>
            </a:r>
            <a:r>
              <a:rPr lang="en-US" altLang="zh-CN" dirty="0"/>
              <a:t>.  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A=L(B),</a:t>
            </a:r>
            <a:r>
              <a:rPr lang="zh-CN" altLang="en-US" dirty="0"/>
              <a:t>则</a:t>
            </a:r>
            <a:r>
              <a:rPr lang="en-US" altLang="zh-CN" dirty="0"/>
              <a:t>A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dirty="0"/>
              <a:t>TIME(O(t(n))).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60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7EA38-94FA-0270-434F-2F48EFEC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时间层次定理证明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C4003-3A56-6466-D8A4-A88738BA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证明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): </a:t>
            </a:r>
            <a:r>
              <a:rPr lang="zh-CN" altLang="en-US" dirty="0"/>
              <a:t>下证</a:t>
            </a:r>
            <a:r>
              <a:rPr lang="en-US" altLang="zh-CN" dirty="0"/>
              <a:t>A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 </a:t>
            </a:r>
            <a:r>
              <a:rPr lang="en-US" altLang="zh-CN" dirty="0"/>
              <a:t>TIME(o(t(n)/</a:t>
            </a:r>
            <a:r>
              <a:rPr lang="en-US" altLang="zh-CN" dirty="0" err="1"/>
              <a:t>logt</a:t>
            </a:r>
            <a:r>
              <a:rPr lang="en-US" altLang="zh-CN" dirty="0"/>
              <a:t>(n))): </a:t>
            </a:r>
          </a:p>
          <a:p>
            <a:r>
              <a:rPr lang="en-US" altLang="zh-CN" dirty="0"/>
              <a:t>   (</a:t>
            </a:r>
            <a:r>
              <a:rPr lang="zh-CN" altLang="en-US" dirty="0"/>
              <a:t>反证</a:t>
            </a:r>
            <a:r>
              <a:rPr lang="en-US" altLang="zh-CN" dirty="0"/>
              <a:t>) </a:t>
            </a:r>
            <a:r>
              <a:rPr lang="zh-CN" altLang="en-US" dirty="0"/>
              <a:t>设</a:t>
            </a:r>
            <a:r>
              <a:rPr lang="en-US" altLang="zh-CN" dirty="0"/>
              <a:t>A=L(M)</a:t>
            </a:r>
            <a:r>
              <a:rPr lang="zh-CN" altLang="en-US" dirty="0"/>
              <a:t>且</a:t>
            </a:r>
            <a:r>
              <a:rPr lang="en-US" altLang="zh-CN" dirty="0"/>
              <a:t>M</a:t>
            </a:r>
            <a:r>
              <a:rPr lang="zh-CN" altLang="en-US" dirty="0"/>
              <a:t>在</a:t>
            </a:r>
            <a:r>
              <a:rPr lang="en-US" altLang="zh-CN" dirty="0"/>
              <a:t>g(n)</a:t>
            </a:r>
            <a:r>
              <a:rPr lang="zh-CN" altLang="en-US" dirty="0"/>
              <a:t>时间内运行</a:t>
            </a:r>
            <a:r>
              <a:rPr lang="en-US" altLang="zh-CN" dirty="0"/>
              <a:t>,    g=o(t/</a:t>
            </a:r>
            <a:r>
              <a:rPr lang="en-US" altLang="zh-CN" dirty="0" err="1"/>
              <a:t>logt</a:t>
            </a:r>
            <a:r>
              <a:rPr lang="en-US" altLang="zh-CN" dirty="0"/>
              <a:t>).  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需要</a:t>
            </a:r>
            <a:r>
              <a:rPr lang="en-US" altLang="zh-CN" dirty="0"/>
              <a:t>dg(n)</a:t>
            </a:r>
            <a:r>
              <a:rPr lang="zh-CN" altLang="en-US" dirty="0"/>
              <a:t>时间模拟</a:t>
            </a:r>
            <a:r>
              <a:rPr lang="en-US" altLang="zh-CN" dirty="0"/>
              <a:t>M, d</a:t>
            </a:r>
            <a:r>
              <a:rPr lang="zh-CN" altLang="en-US" dirty="0"/>
              <a:t>是只与</a:t>
            </a:r>
            <a:r>
              <a:rPr lang="en-US" altLang="zh-CN" dirty="0"/>
              <a:t>M</a:t>
            </a:r>
            <a:r>
              <a:rPr lang="zh-CN" altLang="en-US" dirty="0"/>
              <a:t>有关的常数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n&gt;=n0</a:t>
            </a:r>
            <a:r>
              <a:rPr lang="zh-CN" altLang="en-US" dirty="0"/>
              <a:t>时有</a:t>
            </a:r>
            <a:r>
              <a:rPr lang="en-US" altLang="zh-CN" dirty="0"/>
              <a:t>dg(n)&lt;t(n)/</a:t>
            </a:r>
            <a:r>
              <a:rPr lang="en-US" altLang="zh-CN" dirty="0" err="1"/>
              <a:t>logt</a:t>
            </a:r>
            <a:r>
              <a:rPr lang="en-US" altLang="zh-CN" dirty="0"/>
              <a:t>(n), 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则 </a:t>
            </a:r>
            <a:r>
              <a:rPr lang="en-US" altLang="zh-CN" dirty="0"/>
              <a:t>B</a:t>
            </a:r>
            <a:r>
              <a:rPr lang="zh-CN" altLang="en-US" dirty="0"/>
              <a:t>可以完成对</a:t>
            </a:r>
            <a:r>
              <a:rPr lang="en-US" altLang="zh-CN" dirty="0"/>
              <a:t>M</a:t>
            </a:r>
            <a:r>
              <a:rPr lang="zh-CN" altLang="en-US" dirty="0"/>
              <a:t>的模拟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&lt;M&gt;10n0</a:t>
            </a:r>
            <a:r>
              <a:rPr lang="en-US" altLang="zh-CN" sz="2800" b="1" dirty="0">
                <a:solidFill>
                  <a:schemeClr val="fol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dirty="0"/>
              <a:t>L(M)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/>
              <a:t> &lt;M&gt;10n0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 </a:t>
            </a:r>
            <a:r>
              <a:rPr lang="en-US" altLang="zh-CN" dirty="0"/>
              <a:t>L(B), </a:t>
            </a:r>
          </a:p>
          <a:p>
            <a:r>
              <a:rPr lang="zh-CN" altLang="en-US" dirty="0"/>
              <a:t>即 </a:t>
            </a:r>
            <a:r>
              <a:rPr lang="en-US" altLang="zh-CN" dirty="0"/>
              <a:t>&lt;M&gt;10n0</a:t>
            </a:r>
            <a:r>
              <a:rPr lang="en-US" altLang="zh-CN" sz="2800" b="1" dirty="0">
                <a:solidFill>
                  <a:schemeClr val="fol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dirty="0"/>
              <a:t>A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/>
              <a:t> &lt;M&gt;10n0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 </a:t>
            </a:r>
            <a:r>
              <a:rPr lang="en-US" altLang="zh-CN" dirty="0"/>
              <a:t>A, </a:t>
            </a:r>
            <a:r>
              <a:rPr lang="zh-CN" altLang="en-US" dirty="0"/>
              <a:t>矛盾</a:t>
            </a:r>
            <a:r>
              <a:rPr lang="en-US" altLang="zh-CN" dirty="0"/>
              <a:t>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64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D38BC-5DF6-AEA3-A27D-650983B4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时间层次定理的推论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34510-888F-B704-2083-E7F29471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时间层次定理：对于任何时间可构造函数</a:t>
            </a:r>
            <a:r>
              <a:rPr lang="en-US" altLang="zh-CN" dirty="0"/>
              <a:t>t </a:t>
            </a:r>
            <a:r>
              <a:rPr lang="zh-CN" altLang="en-US" dirty="0"/>
              <a:t>：</a:t>
            </a:r>
            <a:r>
              <a:rPr lang="en-US" altLang="zh-CN" dirty="0"/>
              <a:t>N-&gt;N</a:t>
            </a:r>
            <a:r>
              <a:rPr lang="zh-CN" altLang="en-US" dirty="0"/>
              <a:t>，存在语言</a:t>
            </a:r>
            <a:r>
              <a:rPr lang="en-US" altLang="zh-CN" dirty="0"/>
              <a:t>A</a:t>
            </a:r>
            <a:r>
              <a:rPr lang="zh-CN" altLang="en-US" dirty="0"/>
              <a:t>，在时间</a:t>
            </a:r>
            <a:r>
              <a:rPr lang="en-US" altLang="zh-CN" dirty="0"/>
              <a:t>O ( t ( n ) ) </a:t>
            </a:r>
            <a:r>
              <a:rPr lang="zh-CN" altLang="en-US" dirty="0"/>
              <a:t>内可判定，但在时间</a:t>
            </a:r>
            <a:r>
              <a:rPr lang="en-US" altLang="zh-CN" dirty="0"/>
              <a:t>o ( t ( n ) / l o g t ( n ) ) </a:t>
            </a:r>
            <a:r>
              <a:rPr lang="zh-CN" altLang="en-US" dirty="0"/>
              <a:t>内不可判定。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1A9479-A5CD-CA6F-231C-8C749F5ED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9041"/>
            <a:ext cx="10982273" cy="24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95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D38BC-5DF6-AEA3-A27D-650983B4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CC278A-36A8-36E9-AA89-1DA92F7C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09" y="1838524"/>
            <a:ext cx="10780952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54F91-539B-3B11-364A-45A3D268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谕示与图灵规约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1F41C-8C2C-B249-75EE-A8FB6758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“谕示”又称为“外部信息源”</a:t>
            </a:r>
          </a:p>
          <a:p>
            <a:r>
              <a:rPr lang="zh-CN" altLang="en-US" dirty="0"/>
              <a:t>语言</a:t>
            </a:r>
            <a:r>
              <a:rPr lang="en-US" altLang="zh-CN" dirty="0"/>
              <a:t>B</a:t>
            </a:r>
            <a:r>
              <a:rPr lang="zh-CN" altLang="en-US" dirty="0"/>
              <a:t>的谕示</a:t>
            </a:r>
            <a:r>
              <a:rPr lang="en-US" altLang="zh-CN" dirty="0"/>
              <a:t>,  </a:t>
            </a:r>
            <a:r>
              <a:rPr lang="zh-CN" altLang="en-US" dirty="0"/>
              <a:t>就是能够报告某个串是否属于</a:t>
            </a:r>
            <a:r>
              <a:rPr lang="en-US" altLang="zh-CN" dirty="0"/>
              <a:t>B</a:t>
            </a:r>
            <a:r>
              <a:rPr lang="zh-CN" altLang="en-US" dirty="0"/>
              <a:t>的外部装置</a:t>
            </a:r>
          </a:p>
          <a:p>
            <a:r>
              <a:rPr lang="zh-CN" altLang="en-US" dirty="0"/>
              <a:t>谕示图灵机</a:t>
            </a:r>
            <a:r>
              <a:rPr lang="en-US" altLang="zh-CN" dirty="0"/>
              <a:t>(OTM), </a:t>
            </a:r>
            <a:r>
              <a:rPr lang="zh-CN" altLang="en-US" dirty="0"/>
              <a:t>就是带有谕示能力的图灵机</a:t>
            </a:r>
          </a:p>
          <a:p>
            <a:r>
              <a:rPr lang="en-US" altLang="zh-CN" dirty="0"/>
              <a:t>MB</a:t>
            </a:r>
            <a:r>
              <a:rPr lang="zh-CN" altLang="en-US" dirty="0"/>
              <a:t>表示对语言</a:t>
            </a:r>
            <a:r>
              <a:rPr lang="en-US" altLang="zh-CN" dirty="0"/>
              <a:t>B</a:t>
            </a:r>
            <a:r>
              <a:rPr lang="zh-CN" altLang="en-US" dirty="0"/>
              <a:t>有谕示能力的谕示图灵机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76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54F91-539B-3B11-364A-45A3D268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谕示与图灵规约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1F41C-8C2C-B249-75EE-A8FB6758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T-</a:t>
            </a:r>
            <a:r>
              <a:rPr lang="zh-CN" altLang="en-US" dirty="0"/>
              <a:t>归约</a:t>
            </a:r>
            <a:r>
              <a:rPr lang="en-US" altLang="zh-CN" dirty="0"/>
              <a:t>:  A</a:t>
            </a:r>
            <a:r>
              <a:rPr lang="en-US" altLang="zh-CN" sz="2800" b="1" dirty="0">
                <a:sym typeface="Symbol" pitchFamily="18" charset="2"/>
              </a:rPr>
              <a:t></a:t>
            </a:r>
            <a:r>
              <a:rPr lang="en-US" altLang="zh-CN" sz="2800" b="1" baseline="-25000" dirty="0">
                <a:sym typeface="Symbol" pitchFamily="18" charset="2"/>
              </a:rPr>
              <a:t>T</a:t>
            </a:r>
            <a:r>
              <a:rPr lang="en-US" altLang="zh-CN" dirty="0"/>
              <a:t>B via M,   A=L(MB), </a:t>
            </a:r>
            <a:r>
              <a:rPr lang="zh-CN" altLang="en-US" dirty="0"/>
              <a:t>用谕示</a:t>
            </a:r>
            <a:r>
              <a:rPr lang="en-US" altLang="zh-CN" dirty="0"/>
              <a:t>B</a:t>
            </a:r>
            <a:r>
              <a:rPr lang="zh-CN" altLang="en-US" dirty="0"/>
              <a:t>可以判定</a:t>
            </a:r>
            <a:r>
              <a:rPr lang="en-US" altLang="zh-CN" dirty="0"/>
              <a:t>A  (</a:t>
            </a:r>
            <a:r>
              <a:rPr lang="zh-CN" altLang="en-US" dirty="0"/>
              <a:t>或</a:t>
            </a:r>
            <a:r>
              <a:rPr lang="en-US" altLang="zh-CN" dirty="0"/>
              <a:t>A</a:t>
            </a:r>
            <a:r>
              <a:rPr lang="zh-CN" altLang="en-US" dirty="0"/>
              <a:t>相对于</a:t>
            </a:r>
            <a:r>
              <a:rPr lang="en-US" altLang="zh-CN" dirty="0"/>
              <a:t>B</a:t>
            </a:r>
            <a:r>
              <a:rPr lang="zh-CN" altLang="en-US" dirty="0"/>
              <a:t>可判定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定理</a:t>
            </a:r>
            <a:r>
              <a:rPr lang="en-US" altLang="zh-CN" dirty="0"/>
              <a:t>: </a:t>
            </a: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en-US" altLang="zh-CN" sz="2800" b="1" dirty="0">
                <a:sym typeface="Symbol" pitchFamily="18" charset="2"/>
              </a:rPr>
              <a:t></a:t>
            </a:r>
            <a:r>
              <a:rPr lang="en-US" altLang="zh-CN" sz="2800" b="1" baseline="-25000" dirty="0">
                <a:sym typeface="Symbol" pitchFamily="18" charset="2"/>
              </a:rPr>
              <a:t>T</a:t>
            </a:r>
            <a:r>
              <a:rPr lang="en-US" altLang="zh-CN" dirty="0"/>
              <a:t>B</a:t>
            </a:r>
            <a:r>
              <a:rPr lang="zh-CN" altLang="en-US" dirty="0"/>
              <a:t>且</a:t>
            </a:r>
            <a:r>
              <a:rPr lang="en-US" altLang="zh-CN" dirty="0"/>
              <a:t>B</a:t>
            </a:r>
            <a:r>
              <a:rPr lang="zh-CN" altLang="en-US" dirty="0"/>
              <a:t>可判定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dirty="0"/>
              <a:t>A</a:t>
            </a:r>
            <a:r>
              <a:rPr lang="zh-CN" altLang="en-US" dirty="0"/>
              <a:t>可判定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证明</a:t>
            </a:r>
            <a:r>
              <a:rPr lang="en-US" altLang="zh-CN" dirty="0"/>
              <a:t>: </a:t>
            </a:r>
            <a:r>
              <a:rPr lang="zh-CN" altLang="en-US" dirty="0"/>
              <a:t>如果</a:t>
            </a:r>
            <a:r>
              <a:rPr lang="en-US" altLang="zh-CN" dirty="0"/>
              <a:t>B</a:t>
            </a:r>
            <a:r>
              <a:rPr lang="zh-CN" altLang="en-US" dirty="0"/>
              <a:t>是可判定的</a:t>
            </a:r>
            <a:r>
              <a:rPr lang="en-US" altLang="zh-CN" dirty="0"/>
              <a:t>,</a:t>
            </a:r>
            <a:r>
              <a:rPr lang="zh-CN" altLang="en-US" dirty="0"/>
              <a:t>则可用判定</a:t>
            </a:r>
            <a:r>
              <a:rPr lang="en-US" altLang="zh-CN" dirty="0"/>
              <a:t>B</a:t>
            </a:r>
            <a:r>
              <a:rPr lang="zh-CN" altLang="en-US" dirty="0"/>
              <a:t>的实际过程来取代</a:t>
            </a:r>
            <a:r>
              <a:rPr lang="en-US" altLang="zh-CN" dirty="0"/>
              <a:t>B</a:t>
            </a:r>
            <a:r>
              <a:rPr lang="zh-CN" altLang="en-US" dirty="0"/>
              <a:t>的谕示</a:t>
            </a:r>
            <a:r>
              <a:rPr lang="en-US" altLang="zh-CN" dirty="0"/>
              <a:t>,</a:t>
            </a:r>
            <a:r>
              <a:rPr lang="zh-CN" altLang="en-US" dirty="0"/>
              <a:t>这样就用判定</a:t>
            </a:r>
            <a:r>
              <a:rPr lang="en-US" altLang="zh-CN" dirty="0"/>
              <a:t>A</a:t>
            </a:r>
            <a:r>
              <a:rPr lang="zh-CN" altLang="en-US" dirty="0"/>
              <a:t>的普通</a:t>
            </a:r>
            <a:r>
              <a:rPr lang="en-US" altLang="zh-CN" dirty="0"/>
              <a:t>TM</a:t>
            </a:r>
            <a:r>
              <a:rPr lang="zh-CN" altLang="en-US" dirty="0"/>
              <a:t>取代判定</a:t>
            </a:r>
            <a:r>
              <a:rPr lang="en-US" altLang="zh-CN" dirty="0"/>
              <a:t>A</a:t>
            </a:r>
            <a:r>
              <a:rPr lang="zh-CN" altLang="en-US" dirty="0"/>
              <a:t>的谕示</a:t>
            </a:r>
            <a:r>
              <a:rPr lang="en-US" altLang="zh-CN" dirty="0"/>
              <a:t>TM.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90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586AC-FEB3-35BB-D358-91B9E762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难解性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5BE57-C4F0-5C88-D321-2BDC24A9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层次定理</a:t>
            </a:r>
            <a:endParaRPr lang="en-US" altLang="zh-CN" dirty="0"/>
          </a:p>
          <a:p>
            <a:r>
              <a:rPr lang="zh-CN" altLang="en-US" dirty="0"/>
              <a:t>相对化</a:t>
            </a:r>
            <a:endParaRPr lang="en-US" altLang="zh-CN" dirty="0"/>
          </a:p>
          <a:p>
            <a:r>
              <a:rPr lang="zh-CN" altLang="en-US" dirty="0"/>
              <a:t>电路复杂性</a:t>
            </a:r>
          </a:p>
        </p:txBody>
      </p:sp>
    </p:spTree>
    <p:extLst>
      <p:ext uri="{BB962C8B-B14F-4D97-AF65-F5344CB8AC3E}">
        <p14:creationId xmlns:p14="http://schemas.microsoft.com/office/powerpoint/2010/main" val="1673024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790C0-4924-3A76-5847-272FB3B5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对角化方法的局限性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6999E5-A124-ADFC-6D87-FA545EBD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>
                <a:ea typeface="宋体" charset="-122"/>
              </a:rPr>
              <a:t>1) 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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A, P</a:t>
            </a:r>
            <a:r>
              <a:rPr lang="en-US" altLang="zh-CN" sz="2800" b="1" baseline="30000" dirty="0">
                <a:ea typeface="宋体" charset="-122"/>
                <a:sym typeface="Symbol" pitchFamily="18" charset="2"/>
              </a:rPr>
              <a:t>A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 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NP</a:t>
            </a:r>
            <a:r>
              <a:rPr lang="en-US" altLang="zh-CN" sz="2800" b="1" baseline="30000" dirty="0">
                <a:ea typeface="宋体" charset="-122"/>
                <a:sym typeface="Symbol" pitchFamily="18" charset="2"/>
              </a:rPr>
              <a:t>A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</a:rPr>
              <a:t>    2) 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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B, P</a:t>
            </a:r>
            <a:r>
              <a:rPr lang="en-US" altLang="zh-CN" sz="2800" b="1" baseline="30000" dirty="0">
                <a:ea typeface="宋体" charset="-122"/>
                <a:sym typeface="Symbol" pitchFamily="18" charset="2"/>
              </a:rPr>
              <a:t>B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= 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NP</a:t>
            </a:r>
            <a:r>
              <a:rPr lang="en-US" altLang="zh-CN" sz="2800" b="1" baseline="30000" dirty="0">
                <a:ea typeface="宋体" charset="-122"/>
                <a:sym typeface="Symbol" pitchFamily="18" charset="2"/>
              </a:rPr>
              <a:t>B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证明思路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:  </a:t>
            </a:r>
            <a:endParaRPr lang="en-US" altLang="zh-CN" sz="2800" b="1" dirty="0">
              <a:ea typeface="宋体" charset="-122"/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   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2) 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B=TQBF, 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      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它是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PSPACE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完全的,</a:t>
            </a:r>
          </a:p>
          <a:p>
            <a:pPr marL="457200" lvl="1" indent="0" eaLnBrk="1" hangingPunct="1">
              <a:buNone/>
            </a:pPr>
            <a:r>
              <a:rPr lang="zh-CN" altLang="en-US" b="1" dirty="0">
                <a:ea typeface="宋体" charset="-122"/>
                <a:sym typeface="Symbol" pitchFamily="18" charset="2"/>
              </a:rPr>
              <a:t>  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PSPACE  P</a:t>
            </a:r>
            <a:r>
              <a:rPr lang="en-US" altLang="zh-CN" b="1" baseline="30000" dirty="0">
                <a:ea typeface="宋体" charset="-122"/>
                <a:sym typeface="Symbol" pitchFamily="18" charset="2"/>
              </a:rPr>
              <a:t>TQBF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 NP</a:t>
            </a:r>
            <a:r>
              <a:rPr lang="en-US" altLang="zh-CN" b="1" baseline="30000" dirty="0">
                <a:ea typeface="宋体" charset="-122"/>
                <a:sym typeface="Symbol" pitchFamily="18" charset="2"/>
              </a:rPr>
              <a:t>TQBF  </a:t>
            </a:r>
          </a:p>
          <a:p>
            <a:pPr marL="5715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     PSPACE</a:t>
            </a:r>
            <a:r>
              <a:rPr lang="en-US" altLang="zh-CN" sz="2800" b="1" baseline="30000" dirty="0">
                <a:ea typeface="宋体" charset="-122"/>
                <a:sym typeface="Symbol" pitchFamily="18" charset="2"/>
              </a:rPr>
              <a:t>TQBF 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 PSPACE.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033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790C0-4924-3A76-5847-272FB3B5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对角化方法的局限性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6999E5-A124-ADFC-6D87-FA545EBD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宋体" charset="-122"/>
              </a:rPr>
              <a:t>证明思路</a:t>
            </a:r>
            <a:r>
              <a:rPr lang="zh-CN" altLang="en-US" sz="2800" b="1" dirty="0">
                <a:ea typeface="宋体" charset="-122"/>
              </a:rPr>
              <a:t>: 1)  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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A, P</a:t>
            </a:r>
            <a:r>
              <a:rPr lang="en-US" altLang="zh-CN" sz="2800" b="1" baseline="30000" dirty="0">
                <a:ea typeface="宋体" charset="-122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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NP</a:t>
            </a:r>
            <a:r>
              <a:rPr lang="en-US" altLang="zh-CN" sz="2800" b="1" baseline="30000" dirty="0">
                <a:ea typeface="宋体" charset="-122"/>
                <a:sym typeface="Symbol" pitchFamily="18" charset="2"/>
              </a:rPr>
              <a:t>A</a:t>
            </a:r>
          </a:p>
          <a:p>
            <a:pPr marL="457200" lvl="1" indent="0" eaLnBrk="1" hangingPunct="1">
              <a:buNone/>
            </a:pPr>
            <a:r>
              <a:rPr lang="zh-CN" altLang="en-US" b="1" dirty="0">
                <a:ea typeface="宋体" charset="-122"/>
                <a:sym typeface="Symbol" pitchFamily="18" charset="2"/>
              </a:rPr>
              <a:t>对任意语言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A, 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定义</a:t>
            </a:r>
            <a:endParaRPr lang="en-US" altLang="zh-CN" b="1" dirty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  <a:sym typeface="Symbol" pitchFamily="18" charset="2"/>
              </a:rPr>
              <a:t>     L</a:t>
            </a:r>
            <a:r>
              <a:rPr lang="en-US" altLang="zh-CN" b="1" baseline="-25000" dirty="0">
                <a:ea typeface="宋体" charset="-122"/>
                <a:sym typeface="Symbol" pitchFamily="18" charset="2"/>
              </a:rPr>
              <a:t>A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= { w | 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</a:t>
            </a:r>
            <a:r>
              <a:rPr lang="en-US" altLang="zh-CN" b="1" dirty="0" err="1">
                <a:ea typeface="宋体" charset="-122"/>
                <a:sym typeface="Symbol" pitchFamily="18" charset="2"/>
              </a:rPr>
              <a:t>xA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, |x|=|w| } </a:t>
            </a:r>
          </a:p>
          <a:p>
            <a:pPr marL="457200" lvl="1" indent="0" eaLnBrk="1" hangingPunct="1">
              <a:buNone/>
            </a:pPr>
            <a:r>
              <a:rPr lang="zh-CN" altLang="en-US" b="1" dirty="0">
                <a:ea typeface="宋体" charset="-122"/>
                <a:sym typeface="Symbol" pitchFamily="18" charset="2"/>
              </a:rPr>
              <a:t>对任意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A, 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都有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L</a:t>
            </a:r>
            <a:r>
              <a:rPr lang="en-US" altLang="zh-CN" b="1" baseline="-25000" dirty="0">
                <a:ea typeface="宋体" charset="-122"/>
                <a:sym typeface="Symbol" pitchFamily="18" charset="2"/>
              </a:rPr>
              <a:t>A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NP</a:t>
            </a:r>
            <a:r>
              <a:rPr lang="en-US" altLang="zh-CN" b="1" baseline="30000" dirty="0">
                <a:ea typeface="宋体" charset="-122"/>
                <a:sym typeface="Symbol" pitchFamily="18" charset="2"/>
              </a:rPr>
              <a:t>A</a:t>
            </a:r>
            <a:endParaRPr lang="en-US" altLang="zh-CN" b="1" dirty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OTM M</a:t>
            </a:r>
            <a:r>
              <a:rPr lang="en-US" altLang="zh-CN" sz="2800" b="1" baseline="30000" dirty="0">
                <a:ea typeface="宋体" charset="-122"/>
                <a:sym typeface="Symbol" pitchFamily="18" charset="2"/>
              </a:rPr>
              <a:t>A 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= “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对输入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w: </a:t>
            </a:r>
            <a:endParaRPr lang="en-US" altLang="zh-CN" b="1" dirty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sz="2800" b="1" dirty="0">
                <a:ea typeface="宋体" charset="-122"/>
                <a:sym typeface="Symbol" pitchFamily="18" charset="2"/>
              </a:rPr>
              <a:t>非确定地选择与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w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等长的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x, </a:t>
            </a:r>
          </a:p>
          <a:p>
            <a:pPr marL="457200" lvl="1" indent="0" eaLnBrk="1" hangingPunct="1">
              <a:buNone/>
            </a:pPr>
            <a:r>
              <a:rPr lang="zh-CN" altLang="en-US" sz="2800" b="1" dirty="0">
                <a:ea typeface="宋体" charset="-122"/>
                <a:sym typeface="Symbol" pitchFamily="18" charset="2"/>
              </a:rPr>
              <a:t>向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A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查询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x, 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若回答是,就接受; </a:t>
            </a:r>
            <a:endParaRPr lang="en-US" altLang="zh-CN" sz="2800" b="1" dirty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  <a:sym typeface="Symbol" pitchFamily="18" charset="2"/>
              </a:rPr>
              <a:t>                 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若回答否,就拒绝. ”</a:t>
            </a:r>
          </a:p>
          <a:p>
            <a:pPr marL="457200" lvl="1" indent="0" eaLnBrk="1" hangingPunct="1">
              <a:buNone/>
            </a:pPr>
            <a:r>
              <a:rPr lang="zh-CN" altLang="en-US" b="1" dirty="0">
                <a:ea typeface="宋体" charset="-122"/>
                <a:sym typeface="Symbol" pitchFamily="18" charset="2"/>
              </a:rPr>
              <a:t>构造出某个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A, 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使得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L</a:t>
            </a:r>
            <a:r>
              <a:rPr lang="en-US" altLang="zh-CN" b="1" baseline="-25000" dirty="0">
                <a:ea typeface="宋体" charset="-122"/>
                <a:sym typeface="Symbol" pitchFamily="18" charset="2"/>
              </a:rPr>
              <a:t>A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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P</a:t>
            </a:r>
            <a:r>
              <a:rPr lang="en-US" altLang="zh-CN" b="1" baseline="30000" dirty="0">
                <a:ea typeface="宋体" charset="-122"/>
                <a:sym typeface="Symbol" pitchFamily="18" charset="2"/>
              </a:rPr>
              <a:t>A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.</a:t>
            </a:r>
          </a:p>
          <a:p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912A65D-9C88-79AD-CBFB-E9F39EB70434}"/>
              </a:ext>
            </a:extLst>
          </p:cNvPr>
          <p:cNvGrpSpPr/>
          <p:nvPr/>
        </p:nvGrpSpPr>
        <p:grpSpPr>
          <a:xfrm>
            <a:off x="6576883" y="2929581"/>
            <a:ext cx="4648200" cy="1295400"/>
            <a:chOff x="2362200" y="5029200"/>
            <a:chExt cx="4648200" cy="1295400"/>
          </a:xfrm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E738CD0B-CFB1-1A57-BD0C-6398FA2F9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3000" y="52578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F4B276D3-8368-0769-E3B7-D29E9BCBA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63246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73F4C1C9-09D0-3576-7BFB-70369EDD6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5791200"/>
              <a:ext cx="457200" cy="533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10275797-13A8-C5DB-F78E-8D2AC82C9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638800"/>
              <a:ext cx="609600" cy="685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C12B47B7-1677-695D-1599-39B717942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5410200"/>
              <a:ext cx="762000" cy="914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A384571D-BE1F-88FD-903D-9F34014EB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6019800"/>
              <a:ext cx="30480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5599148F-F2C7-B27A-AF51-4E0EBF143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52578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BEDD267E-1867-943B-90E1-8EECC8DD6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63246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F2A9A9E8-0B68-ACAA-9F5A-76F527326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5791200"/>
              <a:ext cx="457200" cy="5334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47727E33-C193-FB67-E0BF-3BD361798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5638800"/>
              <a:ext cx="609600" cy="685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461D63D6-899D-0DF8-078B-6CE4DA668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5410200"/>
              <a:ext cx="762000" cy="91440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27493950-A40E-B486-CDB8-D278C9DB5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6019800"/>
              <a:ext cx="30480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92AB439E-AC7D-BAE9-74A6-76543F4B5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5334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A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9E7FEF08-8E07-96FA-1FA7-4C1307E8A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5410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L</a:t>
              </a:r>
              <a:r>
                <a:rPr lang="en-US" altLang="zh-CN" baseline="-25000">
                  <a:ea typeface="宋体" charset="-122"/>
                </a:rPr>
                <a:t>A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30B0F7D9-4817-31E4-4971-A0BB357D9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  <a:sym typeface="Symbol" pitchFamily="18" charset="2"/>
                </a:rPr>
                <a:t>*</a:t>
              </a:r>
              <a:endParaRPr lang="zh-CN" altLang="en-US">
                <a:ea typeface="宋体" charset="-122"/>
              </a:endParaRP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7D47E442-9141-D70F-5BD3-729DFC9E7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50292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  <a:sym typeface="Symbol" pitchFamily="18" charset="2"/>
                </a:rPr>
                <a:t>*</a:t>
              </a:r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19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D38BC-5DF6-AEA3-A27D-650983B4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电路复杂性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AA61013-3C68-F17F-6878-A3DCBD783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1790375"/>
            <a:ext cx="10372725" cy="2200275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D6A9DD-51BC-9416-FA8A-AF5DC345F10F}"/>
              </a:ext>
            </a:extLst>
          </p:cNvPr>
          <p:cNvSpPr txBox="1"/>
          <p:nvPr/>
        </p:nvSpPr>
        <p:spPr>
          <a:xfrm>
            <a:off x="909637" y="4090337"/>
            <a:ext cx="99985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想法：通过电路来测试语言的成员资格，但是电路的输入长度一般是固定的，而输入成员的长度一般都是不固定的，因此我们用电路族来检验。电路组中的某个电路，负责固定长度成员的检验。</a:t>
            </a:r>
          </a:p>
        </p:txBody>
      </p:sp>
    </p:spTree>
    <p:extLst>
      <p:ext uri="{BB962C8B-B14F-4D97-AF65-F5344CB8AC3E}">
        <p14:creationId xmlns:p14="http://schemas.microsoft.com/office/powerpoint/2010/main" val="8120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83B17-7926-5AF7-029B-2921C61E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电路计算函数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6747E-2BC2-00D2-397B-5179F8A6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err="1">
                <a:ea typeface="宋体" charset="-122"/>
              </a:rPr>
              <a:t>f</a:t>
            </a:r>
            <a:r>
              <a:rPr lang="en-US" altLang="zh-CN" sz="2800" b="1" baseline="-25000" dirty="0" err="1">
                <a:ea typeface="宋体" charset="-122"/>
              </a:rPr>
              <a:t>C</a:t>
            </a:r>
            <a:r>
              <a:rPr lang="en-US" altLang="zh-CN" sz="2800" b="1" dirty="0">
                <a:ea typeface="宋体" charset="-122"/>
              </a:rPr>
              <a:t>: {0,1}</a:t>
            </a:r>
            <a:r>
              <a:rPr lang="en-US" altLang="zh-CN" sz="2800" b="1" baseline="30000" dirty="0">
                <a:ea typeface="宋体" charset="-122"/>
              </a:rPr>
              <a:t>n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{0,1}, </a:t>
            </a:r>
            <a:r>
              <a:rPr lang="en-US" altLang="zh-CN" sz="2800" b="1" dirty="0" err="1">
                <a:ea typeface="宋体" charset="-122"/>
              </a:rPr>
              <a:t>f</a:t>
            </a:r>
            <a:r>
              <a:rPr lang="en-US" altLang="zh-CN" sz="2800" b="1" baseline="-25000" dirty="0" err="1">
                <a:ea typeface="宋体" charset="-122"/>
              </a:rPr>
              <a:t>C</a:t>
            </a:r>
            <a:r>
              <a:rPr lang="en-US" altLang="zh-CN" sz="2800" b="1" dirty="0">
                <a:ea typeface="宋体" charset="-122"/>
              </a:rPr>
              <a:t>(a</a:t>
            </a:r>
            <a:r>
              <a:rPr lang="en-US" altLang="zh-CN" sz="2800" b="1" baseline="-25000" dirty="0">
                <a:ea typeface="宋体" charset="-122"/>
              </a:rPr>
              <a:t>1</a:t>
            </a:r>
            <a:r>
              <a:rPr lang="en-US" altLang="zh-CN" sz="2800" b="1" dirty="0">
                <a:ea typeface="宋体" charset="-122"/>
              </a:rPr>
              <a:t>,a</a:t>
            </a:r>
            <a:r>
              <a:rPr lang="en-US" altLang="zh-CN" sz="2800" b="1" baseline="-25000" dirty="0">
                <a:ea typeface="宋体" charset="-122"/>
              </a:rPr>
              <a:t>2</a:t>
            </a:r>
            <a:r>
              <a:rPr lang="en-US" altLang="zh-CN" sz="2800" b="1" dirty="0">
                <a:ea typeface="宋体" charset="-122"/>
              </a:rPr>
              <a:t>,…,a</a:t>
            </a:r>
            <a:r>
              <a:rPr lang="en-US" altLang="zh-CN" sz="2800" b="1" baseline="-25000" dirty="0">
                <a:ea typeface="宋体" charset="-122"/>
              </a:rPr>
              <a:t>n</a:t>
            </a:r>
            <a:r>
              <a:rPr lang="en-US" altLang="zh-CN" sz="2800" b="1" dirty="0">
                <a:ea typeface="宋体" charset="-122"/>
              </a:rPr>
              <a:t>)=b 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BA311B1-87E3-EDB1-49C3-02FB61632A28}"/>
              </a:ext>
            </a:extLst>
          </p:cNvPr>
          <p:cNvGrpSpPr/>
          <p:nvPr/>
        </p:nvGrpSpPr>
        <p:grpSpPr>
          <a:xfrm>
            <a:off x="1321143" y="2551411"/>
            <a:ext cx="5867400" cy="3625552"/>
            <a:chOff x="1905000" y="2348880"/>
            <a:chExt cx="5867400" cy="36255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158F52-992C-686F-2C4A-E97E2C973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429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05BB5622-B45D-D506-4BFD-1C3126F71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352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EC015BD5-ADDF-B44F-EAD6-72FBD2804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352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97537B7E-D217-EFAE-18F9-B422F93FC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4038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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EEBB543-A779-4949-3AB6-4FDCAEE29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429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6CE2A3-FA9F-C1B4-BF92-B0786B172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4114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D2244820-6FE4-0EFB-9AA8-871388224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3352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93724-28E4-EBB2-A9A0-71B64E03A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429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53BD89-7ABB-542F-DE53-C5A60137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114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A8B14EF0-ACD1-2923-480C-AB630DA40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4038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65319AF5-A563-E05C-6789-0F7772B8D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1D5DBB-FA62-F4E3-E624-3CC097748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800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85ADCBE-4838-638E-79F5-04F68F32E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5181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86361EF0-A2E2-7AC4-C9DB-5991729CE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38100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BFC87DC4-94B9-A41E-F3DE-4D4ECC376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44958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797A4C86-549E-88BF-ACB3-CDB9A3C50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9400" y="38100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5109BCF5-ACF1-6D5B-47D2-E27E2F919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0000" y="3810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50B006B-EA17-E728-F9FA-341CF9C0F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2800" y="44958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CB293340-B952-9AE7-8283-347077E2B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3124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952C70EC-9BC2-58A0-9BF9-CD6455D49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3124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1C9B97FF-37A6-A594-0ABF-3D135B94E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3124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B3D23B8F-2303-D0D7-0DD4-9FFE69E42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667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1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CE8D1E40-BC93-F567-3FA2-D538C65BD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667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2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8E6A1DE1-093E-FE82-3E0C-93DC210F1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2667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3</a:t>
              </a: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0A4B14EA-B5DA-064F-1942-CB8D9D653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31242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4BFC1A8D-E734-6E29-44BB-5A36A7B20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3124200"/>
              <a:ext cx="914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48973E22-44CF-490B-9DC7-A3B8FC327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429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1CC281E1-C5D5-D9D3-FE84-4CAAFF580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3352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464A771C-EC5A-1326-BCB0-D7130CD94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B286D2A7-D919-CC97-F4B7-0A8FC9496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4038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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35" name="Oval 35">
              <a:extLst>
                <a:ext uri="{FF2B5EF4-FFF2-40B4-BE49-F238E27FC236}">
                  <a16:creationId xmlns:a16="http://schemas.microsoft.com/office/drawing/2014/main" id="{897F208E-C9C1-EF9D-5C7B-A1433A24E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429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6" name="Oval 36">
              <a:extLst>
                <a:ext uri="{FF2B5EF4-FFF2-40B4-BE49-F238E27FC236}">
                  <a16:creationId xmlns:a16="http://schemas.microsoft.com/office/drawing/2014/main" id="{BD65F877-2CCE-6BEF-6C7E-79493114C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4114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792F39D4-87A9-9F7B-C4CB-12859E7C4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3352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38" name="Oval 38">
              <a:extLst>
                <a:ext uri="{FF2B5EF4-FFF2-40B4-BE49-F238E27FC236}">
                  <a16:creationId xmlns:a16="http://schemas.microsoft.com/office/drawing/2014/main" id="{71ABBB89-4C86-9EFA-0317-66532B950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429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9" name="Oval 39">
              <a:extLst>
                <a:ext uri="{FF2B5EF4-FFF2-40B4-BE49-F238E27FC236}">
                  <a16:creationId xmlns:a16="http://schemas.microsoft.com/office/drawing/2014/main" id="{85BD59D0-0BCE-A0C4-78F5-64A6D6E5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4114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0" name="Text Box 40">
              <a:extLst>
                <a:ext uri="{FF2B5EF4-FFF2-40B4-BE49-F238E27FC236}">
                  <a16:creationId xmlns:a16="http://schemas.microsoft.com/office/drawing/2014/main" id="{78F66E1B-A455-969F-8137-6A8077069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038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41" name="Text Box 41">
              <a:extLst>
                <a:ext uri="{FF2B5EF4-FFF2-40B4-BE49-F238E27FC236}">
                  <a16:creationId xmlns:a16="http://schemas.microsoft.com/office/drawing/2014/main" id="{BB31573C-6A92-A421-6DC6-4E1F22ECC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4724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42" name="Oval 42">
              <a:extLst>
                <a:ext uri="{FF2B5EF4-FFF2-40B4-BE49-F238E27FC236}">
                  <a16:creationId xmlns:a16="http://schemas.microsoft.com/office/drawing/2014/main" id="{E9E2B73E-3241-FA85-BA28-A367DA0DD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800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36270115-1EFF-10A3-5D2C-F5C034E2F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181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212B51E0-DBF7-3BBC-066F-7E596B53B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8100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DC9021ED-E3FB-2B21-B1AC-B643D3682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44958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41279CF2-00DF-7E6A-90B3-CF2B5DB08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9800" y="38100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698A3CCD-1900-7286-17B9-F01B1D908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0400" y="3810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2ACB6ED4-7551-1910-B808-6EC3FE31C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53200" y="44958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98A46EF6-B61F-3DE1-8EA0-A37EFBF73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124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4EE794D6-D46C-AECF-464C-29794B916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124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F880576F-45B6-B7A8-EF86-D8279F0B5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3124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Text Box 53">
              <a:extLst>
                <a:ext uri="{FF2B5EF4-FFF2-40B4-BE49-F238E27FC236}">
                  <a16:creationId xmlns:a16="http://schemas.microsoft.com/office/drawing/2014/main" id="{2D474D93-B7AF-3D05-643D-3AF45B852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667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1</a:t>
              </a:r>
            </a:p>
          </p:txBody>
        </p:sp>
        <p:sp>
          <p:nvSpPr>
            <p:cNvPr id="53" name="Text Box 54">
              <a:extLst>
                <a:ext uri="{FF2B5EF4-FFF2-40B4-BE49-F238E27FC236}">
                  <a16:creationId xmlns:a16="http://schemas.microsoft.com/office/drawing/2014/main" id="{75D11560-EC55-E296-0957-900F4E3D2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2667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2</a:t>
              </a:r>
            </a:p>
          </p:txBody>
        </p:sp>
        <p:sp>
          <p:nvSpPr>
            <p:cNvPr id="54" name="Text Box 55">
              <a:extLst>
                <a:ext uri="{FF2B5EF4-FFF2-40B4-BE49-F238E27FC236}">
                  <a16:creationId xmlns:a16="http://schemas.microsoft.com/office/drawing/2014/main" id="{B2611B39-3228-8AC3-9807-3597DA6DC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2667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3</a:t>
              </a: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49D7D34B-5B80-93ED-2F2B-8EC391B79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1242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7E35B1E2-67CA-3236-2DE0-B7F763EA8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124200"/>
              <a:ext cx="914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Text Box 58">
              <a:extLst>
                <a:ext uri="{FF2B5EF4-FFF2-40B4-BE49-F238E27FC236}">
                  <a16:creationId xmlns:a16="http://schemas.microsoft.com/office/drawing/2014/main" id="{0B6FB9C8-1470-78D6-7B79-59DE1EACB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438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</a:rPr>
                <a:t>0</a:t>
              </a:r>
            </a:p>
          </p:txBody>
        </p:sp>
        <p:sp>
          <p:nvSpPr>
            <p:cNvPr id="58" name="Text Box 59">
              <a:extLst>
                <a:ext uri="{FF2B5EF4-FFF2-40B4-BE49-F238E27FC236}">
                  <a16:creationId xmlns:a16="http://schemas.microsoft.com/office/drawing/2014/main" id="{9419C745-7161-B758-0BC4-24E123036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</a:rPr>
                <a:t>0</a:t>
              </a:r>
              <a:endParaRPr lang="en-US" altLang="zh-CN" b="1">
                <a:ea typeface="宋体" charset="-122"/>
              </a:endParaRPr>
            </a:p>
          </p:txBody>
        </p:sp>
        <p:sp>
          <p:nvSpPr>
            <p:cNvPr id="59" name="Text Box 60">
              <a:extLst>
                <a:ext uri="{FF2B5EF4-FFF2-40B4-BE49-F238E27FC236}">
                  <a16:creationId xmlns:a16="http://schemas.microsoft.com/office/drawing/2014/main" id="{1BC8F815-FD0F-AB28-4D1F-875DB0E61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2438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</a:rPr>
                <a:t>1</a:t>
              </a:r>
            </a:p>
          </p:txBody>
        </p:sp>
        <p:sp>
          <p:nvSpPr>
            <p:cNvPr id="60" name="Text Box 61">
              <a:extLst>
                <a:ext uri="{FF2B5EF4-FFF2-40B4-BE49-F238E27FC236}">
                  <a16:creationId xmlns:a16="http://schemas.microsoft.com/office/drawing/2014/main" id="{FF80ADC0-5FD9-5FDE-5904-491B1E772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37338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  <p:sp>
          <p:nvSpPr>
            <p:cNvPr id="61" name="Text Box 62">
              <a:extLst>
                <a:ext uri="{FF2B5EF4-FFF2-40B4-BE49-F238E27FC236}">
                  <a16:creationId xmlns:a16="http://schemas.microsoft.com/office/drawing/2014/main" id="{B5A8AA5F-52AB-86B7-7D71-9074E5998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4419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  <p:sp>
          <p:nvSpPr>
            <p:cNvPr id="62" name="Text Box 63">
              <a:extLst>
                <a:ext uri="{FF2B5EF4-FFF2-40B4-BE49-F238E27FC236}">
                  <a16:creationId xmlns:a16="http://schemas.microsoft.com/office/drawing/2014/main" id="{36521E71-E6EF-9C8A-2CA1-7CA94D0C7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3733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ea typeface="宋体" charset="-122"/>
                </a:rPr>
                <a:t>0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63" name="Text Box 64">
              <a:extLst>
                <a:ext uri="{FF2B5EF4-FFF2-40B4-BE49-F238E27FC236}">
                  <a16:creationId xmlns:a16="http://schemas.microsoft.com/office/drawing/2014/main" id="{B2625488-ADD6-86A3-55B0-B5B4DAA34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733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</a:rPr>
                <a:t>0</a:t>
              </a:r>
              <a:endParaRPr lang="en-US" altLang="zh-CN" b="1">
                <a:ea typeface="宋体" charset="-122"/>
              </a:endParaRPr>
            </a:p>
          </p:txBody>
        </p:sp>
        <p:sp>
          <p:nvSpPr>
            <p:cNvPr id="64" name="Text Box 65">
              <a:extLst>
                <a:ext uri="{FF2B5EF4-FFF2-40B4-BE49-F238E27FC236}">
                  <a16:creationId xmlns:a16="http://schemas.microsoft.com/office/drawing/2014/main" id="{AFBD22F8-F904-4C62-AC87-F411C4966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4419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  <p:sp>
          <p:nvSpPr>
            <p:cNvPr id="65" name="Text Box 66">
              <a:extLst>
                <a:ext uri="{FF2B5EF4-FFF2-40B4-BE49-F238E27FC236}">
                  <a16:creationId xmlns:a16="http://schemas.microsoft.com/office/drawing/2014/main" id="{88D1ED3B-0095-DCE8-C951-C394D310C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54102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  <p:sp>
          <p:nvSpPr>
            <p:cNvPr id="66" name="Text Box 67">
              <a:extLst>
                <a:ext uri="{FF2B5EF4-FFF2-40B4-BE49-F238E27FC236}">
                  <a16:creationId xmlns:a16="http://schemas.microsoft.com/office/drawing/2014/main" id="{259CC9E9-7C56-889F-D3F9-75C3FC8D3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696" y="2348880"/>
              <a:ext cx="1066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ea typeface="宋体" charset="-122"/>
                </a:rPr>
                <a:t>输入</a:t>
              </a:r>
            </a:p>
          </p:txBody>
        </p:sp>
        <p:sp>
          <p:nvSpPr>
            <p:cNvPr id="67" name="Text Box 68">
              <a:extLst>
                <a:ext uri="{FF2B5EF4-FFF2-40B4-BE49-F238E27FC236}">
                  <a16:creationId xmlns:a16="http://schemas.microsoft.com/office/drawing/2014/main" id="{01ABEE23-F2D6-0FB1-C688-D84226B8B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4424" y="5517232"/>
              <a:ext cx="1066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ea typeface="宋体" charset="-122"/>
                </a:rPr>
                <a:t>输出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169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83B17-7926-5AF7-029B-2921C61E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电路计算函数例子：奇偶函数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6747E-2BC2-00D2-397B-5179F8A64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724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err="1">
                <a:ea typeface="宋体" charset="-122"/>
              </a:rPr>
              <a:t>parity</a:t>
            </a:r>
            <a:r>
              <a:rPr lang="en-US" altLang="zh-CN" sz="2800" b="1" baseline="-25000" dirty="0" err="1">
                <a:ea typeface="宋体" charset="-122"/>
              </a:rPr>
              <a:t>n</a:t>
            </a:r>
            <a:r>
              <a:rPr lang="en-US" altLang="zh-CN" sz="2800" b="1" dirty="0">
                <a:ea typeface="宋体" charset="-122"/>
              </a:rPr>
              <a:t>: {0,1}</a:t>
            </a:r>
            <a:r>
              <a:rPr lang="en-US" altLang="zh-CN" sz="2800" b="1" baseline="30000" dirty="0">
                <a:ea typeface="宋体" charset="-122"/>
              </a:rPr>
              <a:t>n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{0,1}, </a:t>
            </a:r>
            <a:r>
              <a:rPr lang="en-US" altLang="zh-CN" sz="2800" b="1" dirty="0" err="1">
                <a:ea typeface="宋体" charset="-122"/>
              </a:rPr>
              <a:t>parity</a:t>
            </a:r>
            <a:r>
              <a:rPr lang="en-US" altLang="zh-CN" sz="2800" b="1" baseline="-25000" dirty="0" err="1">
                <a:ea typeface="宋体" charset="-122"/>
              </a:rPr>
              <a:t>n</a:t>
            </a:r>
            <a:r>
              <a:rPr lang="en-US" altLang="zh-CN" sz="2800" b="1" dirty="0">
                <a:ea typeface="宋体" charset="-122"/>
              </a:rPr>
              <a:t>(x)=1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|x|</a:t>
            </a:r>
            <a:r>
              <a:rPr lang="en-US" altLang="zh-CN" sz="2800" b="1" baseline="-25000" dirty="0">
                <a:ea typeface="宋体" charset="-122"/>
                <a:sym typeface="Symbol" pitchFamily="18" charset="2"/>
              </a:rPr>
              <a:t>1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=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奇数.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B748722-18D4-310B-4D59-EB762BACD7FF}"/>
              </a:ext>
            </a:extLst>
          </p:cNvPr>
          <p:cNvGrpSpPr/>
          <p:nvPr/>
        </p:nvGrpSpPr>
        <p:grpSpPr>
          <a:xfrm>
            <a:off x="1275835" y="2252019"/>
            <a:ext cx="5562600" cy="3886200"/>
            <a:chOff x="1905000" y="2590800"/>
            <a:chExt cx="5562600" cy="3886200"/>
          </a:xfrm>
        </p:grpSpPr>
        <p:sp>
          <p:nvSpPr>
            <p:cNvPr id="69" name="Oval 4">
              <a:extLst>
                <a:ext uri="{FF2B5EF4-FFF2-40B4-BE49-F238E27FC236}">
                  <a16:creationId xmlns:a16="http://schemas.microsoft.com/office/drawing/2014/main" id="{5D7D2059-A67F-3C4F-3B68-B05F512E9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200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70" name="Text Box 5">
              <a:extLst>
                <a:ext uri="{FF2B5EF4-FFF2-40B4-BE49-F238E27FC236}">
                  <a16:creationId xmlns:a16="http://schemas.microsoft.com/office/drawing/2014/main" id="{303DA8BF-19F3-8D8F-1F98-087082B10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124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1E8C6581-6D45-F522-5B1F-E0AE1CF82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3657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72" name="Text Box 7">
              <a:extLst>
                <a:ext uri="{FF2B5EF4-FFF2-40B4-BE49-F238E27FC236}">
                  <a16:creationId xmlns:a16="http://schemas.microsoft.com/office/drawing/2014/main" id="{406C4845-B1A7-4F75-62E5-C4EBFA312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4191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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AFBAFA00-6DFC-B15E-46AB-4D0EDE0B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733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74" name="Oval 9">
              <a:extLst>
                <a:ext uri="{FF2B5EF4-FFF2-40B4-BE49-F238E27FC236}">
                  <a16:creationId xmlns:a16="http://schemas.microsoft.com/office/drawing/2014/main" id="{8E1A9DA9-421D-6930-ADA7-59A32A55D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267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75" name="Text Box 10">
              <a:extLst>
                <a:ext uri="{FF2B5EF4-FFF2-40B4-BE49-F238E27FC236}">
                  <a16:creationId xmlns:a16="http://schemas.microsoft.com/office/drawing/2014/main" id="{2A8C9860-C673-D57E-0336-82FDA8143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3657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9164EF05-7B0D-382C-6130-9E7818916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733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77" name="Oval 15">
              <a:extLst>
                <a:ext uri="{FF2B5EF4-FFF2-40B4-BE49-F238E27FC236}">
                  <a16:creationId xmlns:a16="http://schemas.microsoft.com/office/drawing/2014/main" id="{FF98AB2C-53A8-9BF0-71ED-16D7763E4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200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id="{1164C585-414D-4236-5779-987013A96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124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79" name="Oval 17">
              <a:extLst>
                <a:ext uri="{FF2B5EF4-FFF2-40B4-BE49-F238E27FC236}">
                  <a16:creationId xmlns:a16="http://schemas.microsoft.com/office/drawing/2014/main" id="{15CA7736-3392-CCE8-51FA-63AFC45D9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200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80" name="Text Box 18">
              <a:extLst>
                <a:ext uri="{FF2B5EF4-FFF2-40B4-BE49-F238E27FC236}">
                  <a16:creationId xmlns:a16="http://schemas.microsoft.com/office/drawing/2014/main" id="{3A29B055-731B-280B-60DA-2DCACB6D0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124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81" name="Text Box 19">
              <a:extLst>
                <a:ext uri="{FF2B5EF4-FFF2-40B4-BE49-F238E27FC236}">
                  <a16:creationId xmlns:a16="http://schemas.microsoft.com/office/drawing/2014/main" id="{7D08E657-5255-93F1-EAEE-3EF6BE11D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3657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82" name="Text Box 20">
              <a:extLst>
                <a:ext uri="{FF2B5EF4-FFF2-40B4-BE49-F238E27FC236}">
                  <a16:creationId xmlns:a16="http://schemas.microsoft.com/office/drawing/2014/main" id="{0AB0057D-B531-AD87-54AD-935EF3A37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4191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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83" name="Oval 21">
              <a:extLst>
                <a:ext uri="{FF2B5EF4-FFF2-40B4-BE49-F238E27FC236}">
                  <a16:creationId xmlns:a16="http://schemas.microsoft.com/office/drawing/2014/main" id="{197F3A99-80F9-6CA1-CCD8-655002183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3733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84" name="Oval 22">
              <a:extLst>
                <a:ext uri="{FF2B5EF4-FFF2-40B4-BE49-F238E27FC236}">
                  <a16:creationId xmlns:a16="http://schemas.microsoft.com/office/drawing/2014/main" id="{965E2D73-B60D-C7BD-6F65-46ECB6C32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267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85" name="Text Box 23">
              <a:extLst>
                <a:ext uri="{FF2B5EF4-FFF2-40B4-BE49-F238E27FC236}">
                  <a16:creationId xmlns:a16="http://schemas.microsoft.com/office/drawing/2014/main" id="{10116DD8-91AE-AA9C-9829-2B0FAF7B3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657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86" name="Oval 24">
              <a:extLst>
                <a:ext uri="{FF2B5EF4-FFF2-40B4-BE49-F238E27FC236}">
                  <a16:creationId xmlns:a16="http://schemas.microsoft.com/office/drawing/2014/main" id="{5359A7FD-099E-78D1-BFE5-5A33AE6F2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733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87" name="Oval 25">
              <a:extLst>
                <a:ext uri="{FF2B5EF4-FFF2-40B4-BE49-F238E27FC236}">
                  <a16:creationId xmlns:a16="http://schemas.microsoft.com/office/drawing/2014/main" id="{95C28F26-5CC1-35BC-0AFA-F3D2CB8EC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200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88" name="Text Box 26">
              <a:extLst>
                <a:ext uri="{FF2B5EF4-FFF2-40B4-BE49-F238E27FC236}">
                  <a16:creationId xmlns:a16="http://schemas.microsoft.com/office/drawing/2014/main" id="{4F47BF08-73F5-CD81-5A01-DFACD9B11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3124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89" name="Oval 27">
              <a:extLst>
                <a:ext uri="{FF2B5EF4-FFF2-40B4-BE49-F238E27FC236}">
                  <a16:creationId xmlns:a16="http://schemas.microsoft.com/office/drawing/2014/main" id="{899EB1FC-0C7D-D304-187A-7339689F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4800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0" name="Text Box 28">
              <a:extLst>
                <a:ext uri="{FF2B5EF4-FFF2-40B4-BE49-F238E27FC236}">
                  <a16:creationId xmlns:a16="http://schemas.microsoft.com/office/drawing/2014/main" id="{63050A00-3655-CD8F-0241-5540F0DB5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4724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1" name="Text Box 29">
              <a:extLst>
                <a:ext uri="{FF2B5EF4-FFF2-40B4-BE49-F238E27FC236}">
                  <a16:creationId xmlns:a16="http://schemas.microsoft.com/office/drawing/2014/main" id="{EC5D8D55-5E0B-0F4B-01FF-2DCDB675A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5257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1A500F2C-21B0-7A2D-1A99-629E2B95D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5791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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0E65D5AD-39CB-0E29-D582-B78F5FC3C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334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4" name="Oval 32">
              <a:extLst>
                <a:ext uri="{FF2B5EF4-FFF2-40B4-BE49-F238E27FC236}">
                  <a16:creationId xmlns:a16="http://schemas.microsoft.com/office/drawing/2014/main" id="{887FE7EE-09BC-8B48-56BE-A1310B6BF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867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5" name="Text Box 33">
              <a:extLst>
                <a:ext uri="{FF2B5EF4-FFF2-40B4-BE49-F238E27FC236}">
                  <a16:creationId xmlns:a16="http://schemas.microsoft.com/office/drawing/2014/main" id="{6D5B6B1B-7491-90A2-BEBF-C0F70DAD4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5257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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6" name="Oval 34">
              <a:extLst>
                <a:ext uri="{FF2B5EF4-FFF2-40B4-BE49-F238E27FC236}">
                  <a16:creationId xmlns:a16="http://schemas.microsoft.com/office/drawing/2014/main" id="{0CCB977F-4FDD-F7D4-47FE-292E011E4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5334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7" name="Oval 35">
              <a:extLst>
                <a:ext uri="{FF2B5EF4-FFF2-40B4-BE49-F238E27FC236}">
                  <a16:creationId xmlns:a16="http://schemas.microsoft.com/office/drawing/2014/main" id="{A477B1B7-67BC-68E3-21AB-3314DB2F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00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98" name="Text Box 36">
              <a:extLst>
                <a:ext uri="{FF2B5EF4-FFF2-40B4-BE49-F238E27FC236}">
                  <a16:creationId xmlns:a16="http://schemas.microsoft.com/office/drawing/2014/main" id="{3AFA8C2E-FA37-A49F-3D97-E341AD6B0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4724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宋体" charset="-122"/>
                  <a:sym typeface="Symbol" pitchFamily="18" charset="2"/>
                </a:rPr>
                <a:t>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99" name="Line 37">
              <a:extLst>
                <a:ext uri="{FF2B5EF4-FFF2-40B4-BE49-F238E27FC236}">
                  <a16:creationId xmlns:a16="http://schemas.microsoft.com/office/drawing/2014/main" id="{34D66C09-13B0-18E8-7F40-50099348C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Line 38">
              <a:extLst>
                <a:ext uri="{FF2B5EF4-FFF2-40B4-BE49-F238E27FC236}">
                  <a16:creationId xmlns:a16="http://schemas.microsoft.com/office/drawing/2014/main" id="{4E940C5B-E18D-29F2-0633-293EDEB23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114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1" name="Line 39">
              <a:extLst>
                <a:ext uri="{FF2B5EF4-FFF2-40B4-BE49-F238E27FC236}">
                  <a16:creationId xmlns:a16="http://schemas.microsoft.com/office/drawing/2014/main" id="{934FC017-D186-A18C-065A-AC66D582E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38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32585E23-C5ED-2D1A-25DC-4F1F2B8FE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4114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Line 41">
              <a:extLst>
                <a:ext uri="{FF2B5EF4-FFF2-40B4-BE49-F238E27FC236}">
                  <a16:creationId xmlns:a16="http://schemas.microsoft.com/office/drawing/2014/main" id="{0176B01B-C7EB-08BE-FDE4-B06BD8F72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7000" y="46482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Line 42">
              <a:extLst>
                <a:ext uri="{FF2B5EF4-FFF2-40B4-BE49-F238E27FC236}">
                  <a16:creationId xmlns:a16="http://schemas.microsoft.com/office/drawing/2014/main" id="{313D32A8-8AC8-C889-5761-DF2D75499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51054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Line 43">
              <a:extLst>
                <a:ext uri="{FF2B5EF4-FFF2-40B4-BE49-F238E27FC236}">
                  <a16:creationId xmlns:a16="http://schemas.microsoft.com/office/drawing/2014/main" id="{F6CEE5CC-B04F-4A8C-108C-38CD81D43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6388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Line 44">
              <a:extLst>
                <a:ext uri="{FF2B5EF4-FFF2-40B4-BE49-F238E27FC236}">
                  <a16:creationId xmlns:a16="http://schemas.microsoft.com/office/drawing/2014/main" id="{4286981B-522F-0D2A-2F85-E0D2B6FFD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4572000"/>
              <a:ext cx="2286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Line 45">
              <a:extLst>
                <a:ext uri="{FF2B5EF4-FFF2-40B4-BE49-F238E27FC236}">
                  <a16:creationId xmlns:a16="http://schemas.microsoft.com/office/drawing/2014/main" id="{585A98CF-5136-C361-B3EC-35EBCFFB0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5052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Line 46">
              <a:extLst>
                <a:ext uri="{FF2B5EF4-FFF2-40B4-BE49-F238E27FC236}">
                  <a16:creationId xmlns:a16="http://schemas.microsoft.com/office/drawing/2014/main" id="{BF87B5D3-DB40-DC10-DF4C-6C4C27818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40386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Line 47">
              <a:extLst>
                <a:ext uri="{FF2B5EF4-FFF2-40B4-BE49-F238E27FC236}">
                  <a16:creationId xmlns:a16="http://schemas.microsoft.com/office/drawing/2014/main" id="{06BA4506-347B-EDF5-224D-4155838D8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Line 48">
              <a:extLst>
                <a:ext uri="{FF2B5EF4-FFF2-40B4-BE49-F238E27FC236}">
                  <a16:creationId xmlns:a16="http://schemas.microsoft.com/office/drawing/2014/main" id="{BDF23ACB-B579-67C7-3DC0-CA3BC1DC1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24600" y="4114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" name="Line 49">
              <a:extLst>
                <a:ext uri="{FF2B5EF4-FFF2-40B4-BE49-F238E27FC236}">
                  <a16:creationId xmlns:a16="http://schemas.microsoft.com/office/drawing/2014/main" id="{89D259AE-0551-0374-FE5E-524C29EBA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46482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Line 50">
              <a:extLst>
                <a:ext uri="{FF2B5EF4-FFF2-40B4-BE49-F238E27FC236}">
                  <a16:creationId xmlns:a16="http://schemas.microsoft.com/office/drawing/2014/main" id="{CBEEB23F-2F1F-73BB-54B6-9C414A78E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7400" y="5105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Line 51">
              <a:extLst>
                <a:ext uri="{FF2B5EF4-FFF2-40B4-BE49-F238E27FC236}">
                  <a16:creationId xmlns:a16="http://schemas.microsoft.com/office/drawing/2014/main" id="{5DFC22D0-E3CD-741D-1198-787C2E03A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600" y="56388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4" name="Line 52">
              <a:extLst>
                <a:ext uri="{FF2B5EF4-FFF2-40B4-BE49-F238E27FC236}">
                  <a16:creationId xmlns:a16="http://schemas.microsoft.com/office/drawing/2014/main" id="{EBE8ACE8-8B64-7CCE-B102-4A75E0EC5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3800" y="4572000"/>
              <a:ext cx="2209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5" name="Line 53">
              <a:extLst>
                <a:ext uri="{FF2B5EF4-FFF2-40B4-BE49-F238E27FC236}">
                  <a16:creationId xmlns:a16="http://schemas.microsoft.com/office/drawing/2014/main" id="{B614C9AF-4686-AFAA-7A9F-731124F58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6248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Text Box 54">
              <a:extLst>
                <a:ext uri="{FF2B5EF4-FFF2-40B4-BE49-F238E27FC236}">
                  <a16:creationId xmlns:a16="http://schemas.microsoft.com/office/drawing/2014/main" id="{3B987626-7721-8A3B-460E-1BC81B54D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2590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1</a:t>
              </a:r>
            </a:p>
          </p:txBody>
        </p:sp>
        <p:sp>
          <p:nvSpPr>
            <p:cNvPr id="117" name="Text Box 55">
              <a:extLst>
                <a:ext uri="{FF2B5EF4-FFF2-40B4-BE49-F238E27FC236}">
                  <a16:creationId xmlns:a16="http://schemas.microsoft.com/office/drawing/2014/main" id="{27D425B2-7615-A2AA-02F1-EFC49198A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2590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2</a:t>
              </a:r>
            </a:p>
          </p:txBody>
        </p:sp>
        <p:sp>
          <p:nvSpPr>
            <p:cNvPr id="118" name="Text Box 56">
              <a:extLst>
                <a:ext uri="{FF2B5EF4-FFF2-40B4-BE49-F238E27FC236}">
                  <a16:creationId xmlns:a16="http://schemas.microsoft.com/office/drawing/2014/main" id="{053A337B-06F2-7B04-915D-D18AA4821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590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3</a:t>
              </a:r>
            </a:p>
          </p:txBody>
        </p:sp>
        <p:sp>
          <p:nvSpPr>
            <p:cNvPr id="119" name="Text Box 57">
              <a:extLst>
                <a:ext uri="{FF2B5EF4-FFF2-40B4-BE49-F238E27FC236}">
                  <a16:creationId xmlns:a16="http://schemas.microsoft.com/office/drawing/2014/main" id="{2C4DA88A-CA09-89B9-02F0-2BD651B9E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2590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宋体" charset="-122"/>
                </a:rPr>
                <a:t>x</a:t>
              </a:r>
              <a:r>
                <a:rPr lang="en-US" altLang="zh-CN" b="1" baseline="-25000">
                  <a:ea typeface="宋体" charset="-122"/>
                </a:rPr>
                <a:t>4</a:t>
              </a:r>
            </a:p>
          </p:txBody>
        </p:sp>
        <p:sp>
          <p:nvSpPr>
            <p:cNvPr id="120" name="Line 58">
              <a:extLst>
                <a:ext uri="{FF2B5EF4-FFF2-40B4-BE49-F238E27FC236}">
                  <a16:creationId xmlns:a16="http://schemas.microsoft.com/office/drawing/2014/main" id="{BA4B47E3-A228-0E69-ADA8-12BDF74AC4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6000" y="2971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" name="Line 59">
              <a:extLst>
                <a:ext uri="{FF2B5EF4-FFF2-40B4-BE49-F238E27FC236}">
                  <a16:creationId xmlns:a16="http://schemas.microsoft.com/office/drawing/2014/main" id="{97C71E52-573D-1553-88FA-1AD3A126C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29718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Line 60">
              <a:extLst>
                <a:ext uri="{FF2B5EF4-FFF2-40B4-BE49-F238E27FC236}">
                  <a16:creationId xmlns:a16="http://schemas.microsoft.com/office/drawing/2014/main" id="{52EC8745-E1F1-1400-BDBF-59EE94A0B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10200" y="29718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Line 61">
              <a:extLst>
                <a:ext uri="{FF2B5EF4-FFF2-40B4-BE49-F238E27FC236}">
                  <a16:creationId xmlns:a16="http://schemas.microsoft.com/office/drawing/2014/main" id="{29D185A1-6FF8-8341-6477-56B7F94D2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0480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Line 62">
              <a:extLst>
                <a:ext uri="{FF2B5EF4-FFF2-40B4-BE49-F238E27FC236}">
                  <a16:creationId xmlns:a16="http://schemas.microsoft.com/office/drawing/2014/main" id="{60D17A8D-3DEF-2731-9EFC-D8F66A55E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0480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Line 63">
              <a:extLst>
                <a:ext uri="{FF2B5EF4-FFF2-40B4-BE49-F238E27FC236}">
                  <a16:creationId xmlns:a16="http://schemas.microsoft.com/office/drawing/2014/main" id="{F996FFE6-9C41-9668-3D86-852E3AC16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6" name="Line 64">
              <a:extLst>
                <a:ext uri="{FF2B5EF4-FFF2-40B4-BE49-F238E27FC236}">
                  <a16:creationId xmlns:a16="http://schemas.microsoft.com/office/drawing/2014/main" id="{0EA59015-7F40-7D2C-D563-5CC987898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7400" y="30480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7" name="Line 65">
              <a:extLst>
                <a:ext uri="{FF2B5EF4-FFF2-40B4-BE49-F238E27FC236}">
                  <a16:creationId xmlns:a16="http://schemas.microsoft.com/office/drawing/2014/main" id="{2A40FAD1-7336-2CFC-A7A7-B362C7555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30480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286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B142A-C1F4-5F38-41E8-9D12BC46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B165E-B9CC-890D-3F11-17D91FB5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宋体" charset="-122"/>
              </a:rPr>
              <a:t>定义10.23</a:t>
            </a:r>
            <a:r>
              <a:rPr lang="zh-CN" altLang="en-US" sz="2800" b="1" dirty="0">
                <a:ea typeface="宋体" charset="-122"/>
              </a:rPr>
              <a:t>: 一个</a:t>
            </a:r>
            <a:r>
              <a:rPr lang="zh-CN" altLang="en-US" sz="2800" b="1" dirty="0">
                <a:solidFill>
                  <a:schemeClr val="folHlink"/>
                </a:solidFill>
                <a:ea typeface="宋体" charset="-122"/>
              </a:rPr>
              <a:t>电路族</a:t>
            </a:r>
            <a:r>
              <a:rPr lang="en-US" altLang="zh-CN" sz="2800" b="1" dirty="0">
                <a:ea typeface="宋体" charset="-122"/>
              </a:rPr>
              <a:t>C</a:t>
            </a:r>
            <a:r>
              <a:rPr lang="zh-CN" altLang="en-US" sz="2800" b="1" dirty="0">
                <a:ea typeface="宋体" charset="-122"/>
              </a:rPr>
              <a:t>是无穷个电路</a:t>
            </a:r>
          </a:p>
          <a:p>
            <a:pPr marL="0" indent="0" algn="ctr" eaLnBrk="1" hangingPunct="1">
              <a:buNone/>
            </a:pPr>
            <a:r>
              <a:rPr lang="en-US" altLang="zh-CN" sz="2800" b="1" dirty="0">
                <a:ea typeface="宋体" charset="-122"/>
              </a:rPr>
              <a:t>C=(C</a:t>
            </a:r>
            <a:r>
              <a:rPr lang="en-US" altLang="zh-CN" sz="2800" b="1" baseline="-25000" dirty="0">
                <a:ea typeface="宋体" charset="-122"/>
              </a:rPr>
              <a:t>0</a:t>
            </a:r>
            <a:r>
              <a:rPr lang="en-US" altLang="zh-CN" sz="2800" b="1" dirty="0">
                <a:ea typeface="宋体" charset="-122"/>
              </a:rPr>
              <a:t>,C</a:t>
            </a:r>
            <a:r>
              <a:rPr lang="en-US" altLang="zh-CN" sz="2800" b="1" baseline="-25000" dirty="0">
                <a:ea typeface="宋体" charset="-122"/>
              </a:rPr>
              <a:t>1</a:t>
            </a:r>
            <a:r>
              <a:rPr lang="en-US" altLang="zh-CN" sz="2800" b="1" dirty="0">
                <a:ea typeface="宋体" charset="-122"/>
              </a:rPr>
              <a:t>,C</a:t>
            </a:r>
            <a:r>
              <a:rPr lang="en-US" altLang="zh-CN" sz="2800" b="1" baseline="-25000" dirty="0">
                <a:ea typeface="宋体" charset="-122"/>
              </a:rPr>
              <a:t>2</a:t>
            </a:r>
            <a:r>
              <a:rPr lang="en-US" altLang="zh-CN" sz="2800" b="1" dirty="0">
                <a:ea typeface="宋体" charset="-122"/>
              </a:rPr>
              <a:t>,…,),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ea typeface="宋体" charset="-122"/>
              </a:rPr>
              <a:t>其中</a:t>
            </a:r>
            <a:r>
              <a:rPr lang="en-US" altLang="zh-CN" sz="2800" b="1" dirty="0">
                <a:ea typeface="宋体" charset="-122"/>
              </a:rPr>
              <a:t>C</a:t>
            </a:r>
            <a:r>
              <a:rPr lang="en-US" altLang="zh-CN" sz="2800" b="1" baseline="-25000" dirty="0">
                <a:ea typeface="宋体" charset="-122"/>
              </a:rPr>
              <a:t>n</a:t>
            </a:r>
            <a:r>
              <a:rPr lang="zh-CN" altLang="en-US" sz="2800" b="1" dirty="0">
                <a:ea typeface="宋体" charset="-122"/>
              </a:rPr>
              <a:t>有</a:t>
            </a:r>
            <a:r>
              <a:rPr lang="en-US" altLang="zh-CN" sz="2800" b="1" dirty="0">
                <a:ea typeface="宋体" charset="-122"/>
              </a:rPr>
              <a:t>n</a:t>
            </a:r>
            <a:r>
              <a:rPr lang="zh-CN" altLang="en-US" sz="2800" b="1" dirty="0">
                <a:ea typeface="宋体" charset="-122"/>
              </a:rPr>
              <a:t>个输入变量. 若对每个字符串</a:t>
            </a:r>
            <a:r>
              <a:rPr lang="en-US" altLang="zh-CN" sz="2800" b="1" dirty="0">
                <a:ea typeface="宋体" charset="-122"/>
              </a:rPr>
              <a:t>w,</a:t>
            </a:r>
            <a:endParaRPr lang="zh-CN" altLang="en-US" sz="2800" b="1" dirty="0">
              <a:ea typeface="宋体" charset="-122"/>
            </a:endParaRPr>
          </a:p>
          <a:p>
            <a:pPr marL="0" indent="0" algn="ctr" eaLnBrk="1" hangingPunct="1">
              <a:buNone/>
            </a:pPr>
            <a:r>
              <a:rPr lang="en-US" altLang="zh-CN" sz="2800" b="1" dirty="0" err="1">
                <a:ea typeface="宋体" charset="-122"/>
              </a:rPr>
              <a:t>w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A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  C</a:t>
            </a:r>
            <a:r>
              <a:rPr lang="en-US" altLang="zh-CN" sz="2800" b="1" baseline="-25000" dirty="0">
                <a:ea typeface="宋体" charset="-122"/>
                <a:sym typeface="Symbol" pitchFamily="18" charset="2"/>
              </a:rPr>
              <a:t>n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(w)=1,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ea typeface="宋体" charset="-122"/>
                <a:sym typeface="Symbol" pitchFamily="18" charset="2"/>
              </a:rPr>
              <a:t>其中|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w|=n,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则</a:t>
            </a:r>
            <a:r>
              <a:rPr lang="zh-CN" altLang="en-US" sz="2800" b="1" dirty="0">
                <a:ea typeface="宋体" charset="-122"/>
              </a:rPr>
              <a:t>称</a:t>
            </a:r>
            <a:r>
              <a:rPr lang="en-US" altLang="zh-CN" sz="2800" b="1" dirty="0">
                <a:ea typeface="宋体" charset="-122"/>
              </a:rPr>
              <a:t>C</a:t>
            </a:r>
            <a:r>
              <a:rPr lang="zh-CN" altLang="en-US" sz="2800" b="1" dirty="0">
                <a:ea typeface="宋体" charset="-122"/>
              </a:rPr>
              <a:t>在{0,1}上</a:t>
            </a:r>
            <a:r>
              <a:rPr lang="zh-CN" altLang="en-US" sz="2800" b="1" dirty="0">
                <a:solidFill>
                  <a:schemeClr val="folHlink"/>
                </a:solidFill>
                <a:ea typeface="宋体" charset="-122"/>
              </a:rPr>
              <a:t>判定</a:t>
            </a:r>
            <a:r>
              <a:rPr lang="en-US" altLang="zh-CN" sz="2800" b="1" dirty="0">
                <a:ea typeface="宋体" charset="-122"/>
              </a:rPr>
              <a:t>A.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9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D38BC-5DF6-AEA3-A27D-650983B4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电路复杂性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5A648E-5F15-67C4-3168-1E59333C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电路的大小： 电路中包含的门的数量</a:t>
            </a:r>
            <a:endParaRPr lang="en-US" altLang="zh-CN" dirty="0"/>
          </a:p>
          <a:p>
            <a:r>
              <a:rPr lang="zh-CN" altLang="en-US" dirty="0"/>
              <a:t>电路的深度： 电路中从输入到输出最长路径中的边数</a:t>
            </a:r>
            <a:endParaRPr lang="en-US" altLang="zh-CN" dirty="0"/>
          </a:p>
          <a:p>
            <a:r>
              <a:rPr lang="zh-CN" altLang="en-US" dirty="0"/>
              <a:t>电路等效： 如果两个电路的输入变量相同，且对任意相同的输入赋值，得到的输出相同</a:t>
            </a:r>
            <a:endParaRPr lang="en-US" altLang="zh-CN" dirty="0"/>
          </a:p>
          <a:p>
            <a:r>
              <a:rPr lang="zh-CN" altLang="en-US" dirty="0"/>
              <a:t>一个电路的最小尺寸电路： 找不到大小更小的电路与它等效</a:t>
            </a:r>
            <a:endParaRPr lang="en-US" altLang="zh-CN" dirty="0"/>
          </a:p>
          <a:p>
            <a:r>
              <a:rPr lang="zh-CN" altLang="en-US" dirty="0"/>
              <a:t>一个电路的最小深度电路： 找不到深度更小的电路与它等效</a:t>
            </a:r>
            <a:endParaRPr lang="en-US" altLang="zh-CN" dirty="0"/>
          </a:p>
          <a:p>
            <a:r>
              <a:rPr lang="zh-CN" altLang="en-US" dirty="0"/>
              <a:t>最小尺寸电路族： 电路族中的每一个电路都是最小尺寸电路</a:t>
            </a:r>
            <a:endParaRPr lang="en-US" altLang="zh-CN" dirty="0"/>
          </a:p>
          <a:p>
            <a:r>
              <a:rPr lang="zh-CN" altLang="en-US" dirty="0"/>
              <a:t>最小深度电路族： 电路族中的每一个电路都是最小深度电路</a:t>
            </a:r>
            <a:endParaRPr lang="en-US" altLang="zh-CN" dirty="0"/>
          </a:p>
          <a:p>
            <a:r>
              <a:rPr lang="zh-CN" altLang="en-US" dirty="0"/>
              <a:t>电路尺寸复杂度： 用电路尺寸函数</a:t>
            </a:r>
            <a:r>
              <a:rPr lang="en-US" altLang="zh-CN" dirty="0"/>
              <a:t>f</a:t>
            </a:r>
            <a:r>
              <a:rPr lang="zh-CN" altLang="en-US" dirty="0"/>
              <a:t>来刻画</a:t>
            </a:r>
          </a:p>
        </p:txBody>
      </p:sp>
    </p:spTree>
    <p:extLst>
      <p:ext uri="{BB962C8B-B14F-4D97-AF65-F5344CB8AC3E}">
        <p14:creationId xmlns:p14="http://schemas.microsoft.com/office/powerpoint/2010/main" val="568573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E9EE0-4C6D-F5F0-10F0-071684C3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电路模拟图灵机：画面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5F22BDF-6B2D-F98E-F081-C1D89E89EFFA}"/>
              </a:ext>
            </a:extLst>
          </p:cNvPr>
          <p:cNvGrpSpPr/>
          <p:nvPr/>
        </p:nvGrpSpPr>
        <p:grpSpPr>
          <a:xfrm>
            <a:off x="3391786" y="1476691"/>
            <a:ext cx="7160884" cy="4849968"/>
            <a:chOff x="2438400" y="1052736"/>
            <a:chExt cx="6485384" cy="4890864"/>
          </a:xfrm>
        </p:grpSpPr>
        <p:sp>
          <p:nvSpPr>
            <p:cNvPr id="60" name="Text Box 44">
              <a:extLst>
                <a:ext uri="{FF2B5EF4-FFF2-40B4-BE49-F238E27FC236}">
                  <a16:creationId xmlns:a16="http://schemas.microsoft.com/office/drawing/2014/main" id="{F23D7D4A-FF4B-76F1-5DF7-112C2C153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0712" y="1052736"/>
              <a:ext cx="1219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ea typeface="宋体" charset="-122"/>
                </a:rPr>
                <a:t>cell[1,1]</a:t>
              </a:r>
            </a:p>
          </p:txBody>
        </p:sp>
        <p:sp>
          <p:nvSpPr>
            <p:cNvPr id="61" name="Text Box 45">
              <a:extLst>
                <a:ext uri="{FF2B5EF4-FFF2-40B4-BE49-F238E27FC236}">
                  <a16:creationId xmlns:a16="http://schemas.microsoft.com/office/drawing/2014/main" id="{A90928DC-9846-16DD-F15C-2EAF6EE88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784" y="4314800"/>
              <a:ext cx="13716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ea typeface="宋体" charset="-122"/>
                </a:rPr>
                <a:t>cell[t(n),1]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ea typeface="宋体" charset="-122"/>
                </a:rPr>
                <a:t>(</a:t>
              </a:r>
              <a:r>
                <a:rPr lang="zh-CN" altLang="en-US" sz="2000" dirty="0">
                  <a:ea typeface="宋体" charset="-122"/>
                </a:rPr>
                <a:t>接受位置)</a:t>
              </a:r>
            </a:p>
          </p:txBody>
        </p:sp>
        <p:sp>
          <p:nvSpPr>
            <p:cNvPr id="62" name="Line 48">
              <a:extLst>
                <a:ext uri="{FF2B5EF4-FFF2-40B4-BE49-F238E27FC236}">
                  <a16:creationId xmlns:a16="http://schemas.microsoft.com/office/drawing/2014/main" id="{A5556978-7B2F-D806-5E3F-4DDC5231E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800" y="1447800"/>
              <a:ext cx="276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Text Box 50">
              <a:extLst>
                <a:ext uri="{FF2B5EF4-FFF2-40B4-BE49-F238E27FC236}">
                  <a16:creationId xmlns:a16="http://schemas.microsoft.com/office/drawing/2014/main" id="{183A562F-583B-7671-F612-AF2141A5B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0792" y="1905000"/>
              <a:ext cx="152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ea typeface="宋体" charset="-122"/>
                </a:rPr>
                <a:t>初始格局</a:t>
              </a:r>
            </a:p>
          </p:txBody>
        </p:sp>
        <p:sp>
          <p:nvSpPr>
            <p:cNvPr id="64" name="Text Box 51">
              <a:extLst>
                <a:ext uri="{FF2B5EF4-FFF2-40B4-BE49-F238E27FC236}">
                  <a16:creationId xmlns:a16="http://schemas.microsoft.com/office/drawing/2014/main" id="{3C7950F3-7188-9B31-991C-08B0A0271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6384" y="2362200"/>
              <a:ext cx="1752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ea typeface="宋体" charset="-122"/>
                </a:rPr>
                <a:t>第2个格局</a:t>
              </a:r>
            </a:p>
          </p:txBody>
        </p:sp>
        <p:sp>
          <p:nvSpPr>
            <p:cNvPr id="65" name="Text Box 52">
              <a:extLst>
                <a:ext uri="{FF2B5EF4-FFF2-40B4-BE49-F238E27FC236}">
                  <a16:creationId xmlns:a16="http://schemas.microsoft.com/office/drawing/2014/main" id="{77344B1E-7415-7A94-8462-32497962C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8784" y="5486400"/>
              <a:ext cx="1905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ea typeface="宋体" charset="-122"/>
                </a:rPr>
                <a:t>第</a:t>
              </a:r>
              <a:r>
                <a:rPr lang="en-US" altLang="zh-CN" dirty="0">
                  <a:ea typeface="宋体" charset="-122"/>
                </a:rPr>
                <a:t>t(n)</a:t>
              </a:r>
              <a:r>
                <a:rPr lang="zh-CN" altLang="en-US" dirty="0">
                  <a:ea typeface="宋体" charset="-122"/>
                </a:rPr>
                <a:t>个格局</a:t>
              </a: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37DCACA-5580-EFB6-47E7-8D4FDF4A89BD}"/>
                </a:ext>
              </a:extLst>
            </p:cNvPr>
            <p:cNvGrpSpPr/>
            <p:nvPr/>
          </p:nvGrpSpPr>
          <p:grpSpPr>
            <a:xfrm>
              <a:off x="2438400" y="1447800"/>
              <a:ext cx="4724400" cy="4495800"/>
              <a:chOff x="2438400" y="1447800"/>
              <a:chExt cx="4724400" cy="4495800"/>
            </a:xfrm>
          </p:grpSpPr>
          <p:sp>
            <p:nvSpPr>
              <p:cNvPr id="67" name="Line 4">
                <a:extLst>
                  <a:ext uri="{FF2B5EF4-FFF2-40B4-BE49-F238E27FC236}">
                    <a16:creationId xmlns:a16="http://schemas.microsoft.com/office/drawing/2014/main" id="{EAC1A993-08E5-B861-7E47-ACE359652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4600" y="1905000"/>
                <a:ext cx="0" cy="403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Line 5">
                <a:extLst>
                  <a:ext uri="{FF2B5EF4-FFF2-40B4-BE49-F238E27FC236}">
                    <a16:creationId xmlns:a16="http://schemas.microsoft.com/office/drawing/2014/main" id="{B8DE9AD7-EE0D-39CC-C639-44E925891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1905000"/>
                <a:ext cx="0" cy="403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Line 6">
                <a:extLst>
                  <a:ext uri="{FF2B5EF4-FFF2-40B4-BE49-F238E27FC236}">
                    <a16:creationId xmlns:a16="http://schemas.microsoft.com/office/drawing/2014/main" id="{CD1D22FD-E2BD-0053-C229-05FD781ED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03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Line 7">
                <a:extLst>
                  <a:ext uri="{FF2B5EF4-FFF2-40B4-BE49-F238E27FC236}">
                    <a16:creationId xmlns:a16="http://schemas.microsoft.com/office/drawing/2014/main" id="{9B26FBC5-FF67-1E27-1F3B-22DB1AB49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6200" y="1905000"/>
                <a:ext cx="0" cy="403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Line 8">
                <a:extLst>
                  <a:ext uri="{FF2B5EF4-FFF2-40B4-BE49-F238E27FC236}">
                    <a16:creationId xmlns:a16="http://schemas.microsoft.com/office/drawing/2014/main" id="{3B2B5F2B-8398-7E7D-6DDA-0FDABCEAC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400" y="1905000"/>
                <a:ext cx="0" cy="1828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" name="Line 9">
                <a:extLst>
                  <a:ext uri="{FF2B5EF4-FFF2-40B4-BE49-F238E27FC236}">
                    <a16:creationId xmlns:a16="http://schemas.microsoft.com/office/drawing/2014/main" id="{AB899321-44B5-7694-2EB8-69A104228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86600" y="1905000"/>
                <a:ext cx="0" cy="403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Line 10">
                <a:extLst>
                  <a:ext uri="{FF2B5EF4-FFF2-40B4-BE49-F238E27FC236}">
                    <a16:creationId xmlns:a16="http://schemas.microsoft.com/office/drawing/2014/main" id="{5D32ECCF-E027-11DE-0707-2204AE952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4600" y="1905000"/>
                <a:ext cx="457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" name="Line 11">
                <a:extLst>
                  <a:ext uri="{FF2B5EF4-FFF2-40B4-BE49-F238E27FC236}">
                    <a16:creationId xmlns:a16="http://schemas.microsoft.com/office/drawing/2014/main" id="{472476CB-E840-FBC3-0B61-C6049E95C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4600" y="2362200"/>
                <a:ext cx="457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" name="Line 12">
                <a:extLst>
                  <a:ext uri="{FF2B5EF4-FFF2-40B4-BE49-F238E27FC236}">
                    <a16:creationId xmlns:a16="http://schemas.microsoft.com/office/drawing/2014/main" id="{7D2B96E4-482C-D2B9-F8C7-3C467D824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4600" y="2819400"/>
                <a:ext cx="457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" name="Line 13">
                <a:extLst>
                  <a:ext uri="{FF2B5EF4-FFF2-40B4-BE49-F238E27FC236}">
                    <a16:creationId xmlns:a16="http://schemas.microsoft.com/office/drawing/2014/main" id="{444B579F-1048-B3A1-AE28-2F124AF74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4600" y="3276600"/>
                <a:ext cx="457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7" name="Line 14">
                <a:extLst>
                  <a:ext uri="{FF2B5EF4-FFF2-40B4-BE49-F238E27FC236}">
                    <a16:creationId xmlns:a16="http://schemas.microsoft.com/office/drawing/2014/main" id="{3356A948-296E-F042-38E0-ADFB70D40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4600" y="3733800"/>
                <a:ext cx="1600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8" name="Line 15">
                <a:extLst>
                  <a:ext uri="{FF2B5EF4-FFF2-40B4-BE49-F238E27FC236}">
                    <a16:creationId xmlns:a16="http://schemas.microsoft.com/office/drawing/2014/main" id="{ED62D044-D1B4-AA36-8B02-460AE8681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4600" y="4191000"/>
                <a:ext cx="1600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9" name="Line 16">
                <a:extLst>
                  <a:ext uri="{FF2B5EF4-FFF2-40B4-BE49-F238E27FC236}">
                    <a16:creationId xmlns:a16="http://schemas.microsoft.com/office/drawing/2014/main" id="{93E17A42-F6DE-4A5C-24A7-8DB68DF6C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4600" y="5486400"/>
                <a:ext cx="1600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0" name="Line 18">
                <a:extLst>
                  <a:ext uri="{FF2B5EF4-FFF2-40B4-BE49-F238E27FC236}">
                    <a16:creationId xmlns:a16="http://schemas.microsoft.com/office/drawing/2014/main" id="{7988A06F-1A69-F5A8-8329-CBEFE3778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4600" y="5943600"/>
                <a:ext cx="457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" name="Line 19">
                <a:extLst>
                  <a:ext uri="{FF2B5EF4-FFF2-40B4-BE49-F238E27FC236}">
                    <a16:creationId xmlns:a16="http://schemas.microsoft.com/office/drawing/2014/main" id="{63DAE97A-9226-AF52-24D2-0C9935652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1828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" name="Line 20">
                <a:extLst>
                  <a:ext uri="{FF2B5EF4-FFF2-40B4-BE49-F238E27FC236}">
                    <a16:creationId xmlns:a16="http://schemas.microsoft.com/office/drawing/2014/main" id="{282E9991-521D-EDF5-905D-F8FF5FF78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1905000"/>
                <a:ext cx="0" cy="1828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3" name="Line 21">
                <a:extLst>
                  <a:ext uri="{FF2B5EF4-FFF2-40B4-BE49-F238E27FC236}">
                    <a16:creationId xmlns:a16="http://schemas.microsoft.com/office/drawing/2014/main" id="{1919E96F-E624-E493-EBCB-8AA948702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29400" y="1905000"/>
                <a:ext cx="0" cy="1828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Line 22">
                <a:extLst>
                  <a:ext uri="{FF2B5EF4-FFF2-40B4-BE49-F238E27FC236}">
                    <a16:creationId xmlns:a16="http://schemas.microsoft.com/office/drawing/2014/main" id="{33BE61F5-517F-40F2-85FA-6083530A3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2362200"/>
                <a:ext cx="0" cy="1295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" name="Line 25">
                <a:extLst>
                  <a:ext uri="{FF2B5EF4-FFF2-40B4-BE49-F238E27FC236}">
                    <a16:creationId xmlns:a16="http://schemas.microsoft.com/office/drawing/2014/main" id="{172B9696-174E-110F-7CD3-D23CE48D0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2362200"/>
                <a:ext cx="0" cy="1295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6" name="Line 26">
                <a:extLst>
                  <a:ext uri="{FF2B5EF4-FFF2-40B4-BE49-F238E27FC236}">
                    <a16:creationId xmlns:a16="http://schemas.microsoft.com/office/drawing/2014/main" id="{8CBDBC9D-CD31-8336-F47A-2612C4070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038600"/>
                <a:ext cx="0" cy="1295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Line 27">
                <a:extLst>
                  <a:ext uri="{FF2B5EF4-FFF2-40B4-BE49-F238E27FC236}">
                    <a16:creationId xmlns:a16="http://schemas.microsoft.com/office/drawing/2014/main" id="{E0C094F8-E4BA-0EFB-1731-6920A6512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4038600"/>
                <a:ext cx="0" cy="1295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" name="Line 28">
                <a:extLst>
                  <a:ext uri="{FF2B5EF4-FFF2-40B4-BE49-F238E27FC236}">
                    <a16:creationId xmlns:a16="http://schemas.microsoft.com/office/drawing/2014/main" id="{C2B60173-6D44-3414-EBA7-49CFA63A2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400" y="4191000"/>
                <a:ext cx="1600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9" name="Line 29">
                <a:extLst>
                  <a:ext uri="{FF2B5EF4-FFF2-40B4-BE49-F238E27FC236}">
                    <a16:creationId xmlns:a16="http://schemas.microsoft.com/office/drawing/2014/main" id="{D7699BFA-68FC-E9AE-6E48-B1C570F7C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400" y="4648200"/>
                <a:ext cx="1600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Line 30">
                <a:extLst>
                  <a:ext uri="{FF2B5EF4-FFF2-40B4-BE49-F238E27FC236}">
                    <a16:creationId xmlns:a16="http://schemas.microsoft.com/office/drawing/2014/main" id="{0E05769C-32CD-37FB-8EE7-DACE61DFD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5105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1" name="Line 31">
                <a:extLst>
                  <a:ext uri="{FF2B5EF4-FFF2-40B4-BE49-F238E27FC236}">
                    <a16:creationId xmlns:a16="http://schemas.microsoft.com/office/drawing/2014/main" id="{797B77B0-7788-3C72-D92D-CD124D540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4038600"/>
                <a:ext cx="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Line 32">
                <a:extLst>
                  <a:ext uri="{FF2B5EF4-FFF2-40B4-BE49-F238E27FC236}">
                    <a16:creationId xmlns:a16="http://schemas.microsoft.com/office/drawing/2014/main" id="{6C401610-CB94-D55F-438E-0591A1EEF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4038600"/>
                <a:ext cx="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Text Box 33">
                <a:extLst>
                  <a:ext uri="{FF2B5EF4-FFF2-40B4-BE49-F238E27FC236}">
                    <a16:creationId xmlns:a16="http://schemas.microsoft.com/office/drawing/2014/main" id="{0781CB65-4CEB-A25E-14E4-3CAA1FEDF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8400" y="190500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94" name="Text Box 34">
                <a:extLst>
                  <a:ext uri="{FF2B5EF4-FFF2-40B4-BE49-F238E27FC236}">
                    <a16:creationId xmlns:a16="http://schemas.microsoft.com/office/drawing/2014/main" id="{56D4282E-5995-BF57-679D-18A1ECA10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800" y="4191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95" name="Text Box 35">
                <a:extLst>
                  <a:ext uri="{FF2B5EF4-FFF2-40B4-BE49-F238E27FC236}">
                    <a16:creationId xmlns:a16="http://schemas.microsoft.com/office/drawing/2014/main" id="{2AC9CA56-2D7C-9DAA-6246-173FA7E3C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0" y="4191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96" name="Text Box 36">
                <a:extLst>
                  <a:ext uri="{FF2B5EF4-FFF2-40B4-BE49-F238E27FC236}">
                    <a16:creationId xmlns:a16="http://schemas.microsoft.com/office/drawing/2014/main" id="{6D2CA756-1731-5A04-0E0E-85C45F113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0" y="46482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97" name="Text Box 37">
                <a:extLst>
                  <a:ext uri="{FF2B5EF4-FFF2-40B4-BE49-F238E27FC236}">
                    <a16:creationId xmlns:a16="http://schemas.microsoft.com/office/drawing/2014/main" id="{8F24EBD9-C66B-AA84-EFF4-F43C36CC2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0" y="190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98" name="Text Box 38">
                <a:extLst>
                  <a:ext uri="{FF2B5EF4-FFF2-40B4-BE49-F238E27FC236}">
                    <a16:creationId xmlns:a16="http://schemas.microsoft.com/office/drawing/2014/main" id="{BABB9AFA-DF10-08DB-71E5-432927314B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0" y="190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99" name="Text Box 39">
                <a:extLst>
                  <a:ext uri="{FF2B5EF4-FFF2-40B4-BE49-F238E27FC236}">
                    <a16:creationId xmlns:a16="http://schemas.microsoft.com/office/drawing/2014/main" id="{2E158A47-D0BE-F765-6507-6BA7FFD96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190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00" name="Text Box 40">
                <a:extLst>
                  <a:ext uri="{FF2B5EF4-FFF2-40B4-BE49-F238E27FC236}">
                    <a16:creationId xmlns:a16="http://schemas.microsoft.com/office/drawing/2014/main" id="{8CA32732-56B4-DF24-E4C7-3FB59DD68D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1200" y="4191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01" name="Text Box 41">
                <a:extLst>
                  <a:ext uri="{FF2B5EF4-FFF2-40B4-BE49-F238E27FC236}">
                    <a16:creationId xmlns:a16="http://schemas.microsoft.com/office/drawing/2014/main" id="{DB20CE85-2C1C-5BA0-AE23-6ECAA7975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3400" y="190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  <a:sym typeface="Symbol" pitchFamily="18" charset="2"/>
                  </a:rPr>
                  <a:t>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02" name="Text Box 42">
                <a:extLst>
                  <a:ext uri="{FF2B5EF4-FFF2-40B4-BE49-F238E27FC236}">
                    <a16:creationId xmlns:a16="http://schemas.microsoft.com/office/drawing/2014/main" id="{7583C3B9-050C-24DD-5FF5-470BBF3632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600" y="190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  <a:sym typeface="Symbol" pitchFamily="18" charset="2"/>
                  </a:rPr>
                  <a:t>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03" name="Text Box 43">
                <a:extLst>
                  <a:ext uri="{FF2B5EF4-FFF2-40B4-BE49-F238E27FC236}">
                    <a16:creationId xmlns:a16="http://schemas.microsoft.com/office/drawing/2014/main" id="{22A5E97A-36D1-9F92-D9FE-C688B596E3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9400" y="190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  <a:sym typeface="Symbol" pitchFamily="18" charset="2"/>
                  </a:rPr>
                  <a:t>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04" name="Line 46">
                <a:extLst>
                  <a:ext uri="{FF2B5EF4-FFF2-40B4-BE49-F238E27FC236}">
                    <a16:creationId xmlns:a16="http://schemas.microsoft.com/office/drawing/2014/main" id="{35FD212F-BB28-40FF-CAD4-23B0A6E21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600" y="2133600"/>
                <a:ext cx="76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5" name="Line 47">
                <a:extLst>
                  <a:ext uri="{FF2B5EF4-FFF2-40B4-BE49-F238E27FC236}">
                    <a16:creationId xmlns:a16="http://schemas.microsoft.com/office/drawing/2014/main" id="{16B42565-CB04-6E2D-2D88-D0FB1DC90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8200" y="5715000"/>
                <a:ext cx="1600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" name="Line 49">
                <a:extLst>
                  <a:ext uri="{FF2B5EF4-FFF2-40B4-BE49-F238E27FC236}">
                    <a16:creationId xmlns:a16="http://schemas.microsoft.com/office/drawing/2014/main" id="{3288C996-A28A-2CBB-2461-DFD35FE27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1300" y="4772000"/>
                <a:ext cx="457200" cy="7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7" name="Text Box 53">
                <a:extLst>
                  <a:ext uri="{FF2B5EF4-FFF2-40B4-BE49-F238E27FC236}">
                    <a16:creationId xmlns:a16="http://schemas.microsoft.com/office/drawing/2014/main" id="{C2A3E420-C2B5-8787-8469-1B9A4B7B9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4600" y="14478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ea typeface="宋体" charset="-122"/>
                  </a:rPr>
                  <a:t>1</a:t>
                </a:r>
              </a:p>
            </p:txBody>
          </p:sp>
          <p:sp>
            <p:nvSpPr>
              <p:cNvPr id="108" name="Text Box 54">
                <a:extLst>
                  <a:ext uri="{FF2B5EF4-FFF2-40B4-BE49-F238E27FC236}">
                    <a16:creationId xmlns:a16="http://schemas.microsoft.com/office/drawing/2014/main" id="{79783E51-8799-0ACA-7641-C498BB5AA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0" y="14478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ea typeface="宋体" charset="-122"/>
                  </a:rPr>
                  <a:t>2</a:t>
                </a:r>
              </a:p>
            </p:txBody>
          </p:sp>
          <p:sp>
            <p:nvSpPr>
              <p:cNvPr id="109" name="Text Box 55">
                <a:extLst>
                  <a:ext uri="{FF2B5EF4-FFF2-40B4-BE49-F238E27FC236}">
                    <a16:creationId xmlns:a16="http://schemas.microsoft.com/office/drawing/2014/main" id="{E2F13AAF-4A4E-300A-C6C3-A3E00E06F4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14478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ea typeface="宋体" charset="-122"/>
                  </a:rPr>
                  <a:t>3</a:t>
                </a:r>
              </a:p>
            </p:txBody>
          </p:sp>
          <p:sp>
            <p:nvSpPr>
              <p:cNvPr id="110" name="Text Box 56">
                <a:extLst>
                  <a:ext uri="{FF2B5EF4-FFF2-40B4-BE49-F238E27FC236}">
                    <a16:creationId xmlns:a16="http://schemas.microsoft.com/office/drawing/2014/main" id="{FFFE95FC-84C5-CD07-1C65-CFCD23092D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3200" y="1447800"/>
                <a:ext cx="609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ea typeface="宋体" charset="-122"/>
                  </a:rPr>
                  <a:t>t(n)</a:t>
                </a:r>
              </a:p>
            </p:txBody>
          </p:sp>
          <p:sp>
            <p:nvSpPr>
              <p:cNvPr id="111" name="Line 57">
                <a:extLst>
                  <a:ext uri="{FF2B5EF4-FFF2-40B4-BE49-F238E27FC236}">
                    <a16:creationId xmlns:a16="http://schemas.microsoft.com/office/drawing/2014/main" id="{9094D5F8-19E4-C608-BBA2-27F572711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8600" y="1676400"/>
                <a:ext cx="2362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2" name="Line 59">
                <a:extLst>
                  <a:ext uri="{FF2B5EF4-FFF2-40B4-BE49-F238E27FC236}">
                    <a16:creationId xmlns:a16="http://schemas.microsoft.com/office/drawing/2014/main" id="{0933C08A-212C-2B95-8ECE-ED149E2BF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038600"/>
                <a:ext cx="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 Narrow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1091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E9EE0-4C6D-F5F0-10F0-071684C3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电路模拟图灵机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1ACC6-642D-3EED-AD11-0F5DBA81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宋体" charset="-122"/>
              </a:rPr>
              <a:t>TIME(t(n))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SIZE(O(</a:t>
            </a:r>
            <a:r>
              <a:rPr lang="en-US" altLang="zh-CN" sz="2800" b="1" dirty="0">
                <a:ea typeface="宋体" charset="-122"/>
              </a:rPr>
              <a:t>t</a:t>
            </a:r>
            <a:r>
              <a:rPr lang="en-US" altLang="zh-CN" sz="2800" b="1" baseline="30000" dirty="0">
                <a:ea typeface="宋体" charset="-122"/>
              </a:rPr>
              <a:t>2</a:t>
            </a:r>
            <a:r>
              <a:rPr lang="en-US" altLang="zh-CN" sz="2800" b="1" dirty="0">
                <a:ea typeface="宋体" charset="-122"/>
              </a:rPr>
              <a:t>(n)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)).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800" b="1" dirty="0">
              <a:solidFill>
                <a:schemeClr val="folHlink"/>
              </a:solidFill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比较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: 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Cook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定理证明与定理10.25证明</a:t>
            </a:r>
            <a:endParaRPr lang="en-US" altLang="zh-CN" sz="2800" b="1" dirty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Cook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定理证明,引入</a:t>
            </a:r>
            <a:r>
              <a:rPr lang="zh-CN" altLang="en-US" sz="2800" b="1" dirty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许多变元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, </a:t>
            </a:r>
            <a:endParaRPr lang="en-US" altLang="zh-CN" sz="2800" b="1" dirty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宋体" charset="-122"/>
                <a:sym typeface="Symbol" pitchFamily="18" charset="2"/>
              </a:rPr>
              <a:t>把“画面”表示成布尔公式,使得</a:t>
            </a:r>
            <a:endParaRPr lang="en-US" altLang="zh-CN" sz="2800" b="1" dirty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宋体" charset="-122"/>
                <a:sym typeface="Symbol" pitchFamily="18" charset="2"/>
              </a:rPr>
              <a:t>画面是接受计算该布尔公式可满足</a:t>
            </a:r>
            <a:endParaRPr lang="en-US" altLang="zh-CN" sz="2800" b="1" dirty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宋体" charset="-122"/>
                <a:sym typeface="Symbol" pitchFamily="18" charset="2"/>
              </a:rPr>
              <a:t>用</a:t>
            </a:r>
            <a:r>
              <a:rPr lang="zh-CN" altLang="en-US" sz="2800" b="1" dirty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输入变元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和</a:t>
            </a:r>
            <a:r>
              <a:rPr lang="zh-CN" altLang="en-US" sz="2800" b="1" dirty="0">
                <a:solidFill>
                  <a:schemeClr val="folHlink"/>
                </a:solidFill>
                <a:ea typeface="宋体" charset="-122"/>
                <a:sym typeface="Symbol" pitchFamily="18" charset="2"/>
              </a:rPr>
              <a:t>门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,</a:t>
            </a:r>
            <a:endParaRPr lang="en-US" altLang="zh-CN" sz="2800" b="1" dirty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宋体" charset="-122"/>
                <a:sym typeface="Symbol" pitchFamily="18" charset="2"/>
              </a:rPr>
              <a:t>把“画面”表示成布尔电路,使得</a:t>
            </a:r>
            <a:endParaRPr lang="en-US" altLang="zh-CN" sz="2800" b="1" dirty="0">
              <a:ea typeface="宋体" charset="-122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宋体" charset="-122"/>
                <a:sym typeface="Symbol" pitchFamily="18" charset="2"/>
              </a:rPr>
              <a:t>画面是接受计算该电路输出1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24DD186-4360-9460-623C-12B179FEB006}"/>
              </a:ext>
            </a:extLst>
          </p:cNvPr>
          <p:cNvGrpSpPr/>
          <p:nvPr/>
        </p:nvGrpSpPr>
        <p:grpSpPr>
          <a:xfrm>
            <a:off x="6932141" y="1952367"/>
            <a:ext cx="4869592" cy="3669957"/>
            <a:chOff x="1371600" y="1981200"/>
            <a:chExt cx="6172200" cy="4114800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0E4CFDF7-F6BD-495E-33A7-65F0BACEE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2438400"/>
              <a:ext cx="617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ADAFB13B-2F83-BBC4-843E-AFDFC4669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4191000"/>
              <a:ext cx="617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F2B88740-9D61-3080-493D-2B9095A80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867400"/>
              <a:ext cx="320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C60D1BFB-762C-D7DD-1EB7-E3FF499CE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1981200"/>
              <a:ext cx="0" cy="411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DE99F987-4FA5-EF45-842C-AA13BAAE2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981200"/>
              <a:ext cx="0" cy="411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900BB9-6E97-D618-AB39-ECC5E2265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343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78EE5D9D-A77C-2303-DEB8-5B3BA58AF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343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DD265BE7-1858-BD37-7FC6-9B0C9CB8F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343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5249DF1D-5CF7-5117-18AE-667694B07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4343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0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3F6242EC-1BC2-7062-3F23-54B2616F1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4343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C49831E2-2A29-EEA1-2FF2-AD1F70682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4191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…</a:t>
              </a:r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CCF691A4-4777-5C88-AF4B-F25B780FF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EA394F0E-DECB-26AC-7051-31B886B60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3008DC9A-4605-F0AB-A4A4-10107BE41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5DCFE9B8-19DF-D392-1FCA-22B5DF01B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2590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0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42A3D0F2-FAF2-71D7-AFC3-918003240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1722646A-D473-97E4-EA1C-A0EFCB987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2438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…</a:t>
              </a:r>
            </a:p>
          </p:txBody>
        </p:sp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9E15BE31-6EA0-00EC-8135-3A9FA244A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331D8A28-2BFF-99D1-1320-4077D5764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5E5F99D6-75CC-DE84-45C3-F7E1229C2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0DAD9C4A-7F37-1642-EB19-49749F7E1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590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0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6D646CEF-4F61-2B38-C138-F71DC8B6C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2590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207E4736-17BE-DE60-BA25-C145DEAA9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2438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…</a:t>
              </a:r>
            </a:p>
          </p:txBody>
        </p:sp>
        <p:sp>
          <p:nvSpPr>
            <p:cNvPr id="28" name="Oval 28">
              <a:extLst>
                <a:ext uri="{FF2B5EF4-FFF2-40B4-BE49-F238E27FC236}">
                  <a16:creationId xmlns:a16="http://schemas.microsoft.com/office/drawing/2014/main" id="{C9681245-2630-1785-49BB-14F6E21E8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9" name="Oval 29">
              <a:extLst>
                <a:ext uri="{FF2B5EF4-FFF2-40B4-BE49-F238E27FC236}">
                  <a16:creationId xmlns:a16="http://schemas.microsoft.com/office/drawing/2014/main" id="{0C80CDDC-D924-3401-1A73-6D6C7082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BD3F2258-DCF2-B02A-788D-4B4EBCB0A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90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34241F3B-020D-C252-91D6-9339853A9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0</a:t>
              </a: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75D8AF41-1F56-42A5-3148-8BB327E48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2590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1</a:t>
              </a: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CCA7B7D9-A2D1-63E6-3736-849C8AE52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438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…</a:t>
              </a: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05C12C84-E079-3341-0E57-139C84D70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057400"/>
              <a:ext cx="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1AFF4B72-9C5A-0BF4-F6A6-5304919BD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2057400"/>
              <a:ext cx="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3F13F22C-419A-3AF9-B401-09107169C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048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  <a:sym typeface="Symbol" pitchFamily="18" charset="2"/>
                </a:rPr>
                <a:t></a:t>
              </a:r>
              <a:endParaRPr lang="zh-CN" altLang="en-US">
                <a:ea typeface="宋体" charset="-122"/>
              </a:endParaRPr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64C9676A-6E94-0201-A57A-5388B6DC5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81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  <a:sym typeface="Symbol" pitchFamily="18" charset="2"/>
                </a:rPr>
                <a:t></a:t>
              </a:r>
              <a:endParaRPr lang="zh-CN" altLang="en-US">
                <a:ea typeface="宋体" charset="-122"/>
              </a:endParaRPr>
            </a:p>
          </p:txBody>
        </p:sp>
        <p:sp>
          <p:nvSpPr>
            <p:cNvPr id="38" name="Oval 38">
              <a:extLst>
                <a:ext uri="{FF2B5EF4-FFF2-40B4-BE49-F238E27FC236}">
                  <a16:creationId xmlns:a16="http://schemas.microsoft.com/office/drawing/2014/main" id="{421E42CC-BBEA-BAF7-87A7-542D61F09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657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39" name="Oval 39">
              <a:extLst>
                <a:ext uri="{FF2B5EF4-FFF2-40B4-BE49-F238E27FC236}">
                  <a16:creationId xmlns:a16="http://schemas.microsoft.com/office/drawing/2014/main" id="{93F4176A-41B0-EBDB-4FDF-4582F7D6C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124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0" name="Text Box 42">
              <a:extLst>
                <a:ext uri="{FF2B5EF4-FFF2-40B4-BE49-F238E27FC236}">
                  <a16:creationId xmlns:a16="http://schemas.microsoft.com/office/drawing/2014/main" id="{7838963F-B32B-3CAD-D9D0-2FE97227A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3048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  <a:sym typeface="Symbol" pitchFamily="18" charset="2"/>
                </a:rPr>
                <a:t></a:t>
              </a:r>
              <a:endParaRPr lang="zh-CN" altLang="en-US">
                <a:ea typeface="宋体" charset="-122"/>
              </a:endParaRPr>
            </a:p>
          </p:txBody>
        </p:sp>
        <p:sp>
          <p:nvSpPr>
            <p:cNvPr id="41" name="Oval 43">
              <a:extLst>
                <a:ext uri="{FF2B5EF4-FFF2-40B4-BE49-F238E27FC236}">
                  <a16:creationId xmlns:a16="http://schemas.microsoft.com/office/drawing/2014/main" id="{E02DBD86-9D6B-0848-A9DE-98C01C5AF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2" name="Text Box 44">
              <a:extLst>
                <a:ext uri="{FF2B5EF4-FFF2-40B4-BE49-F238E27FC236}">
                  <a16:creationId xmlns:a16="http://schemas.microsoft.com/office/drawing/2014/main" id="{D12925FD-5527-25B1-A0FE-0210147C5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3048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  <a:sym typeface="Symbol" pitchFamily="18" charset="2"/>
                </a:rPr>
                <a:t></a:t>
              </a:r>
              <a:endParaRPr lang="zh-CN" altLang="en-US">
                <a:ea typeface="宋体" charset="-122"/>
              </a:endParaRPr>
            </a:p>
          </p:txBody>
        </p:sp>
        <p:sp>
          <p:nvSpPr>
            <p:cNvPr id="43" name="Oval 45">
              <a:extLst>
                <a:ext uri="{FF2B5EF4-FFF2-40B4-BE49-F238E27FC236}">
                  <a16:creationId xmlns:a16="http://schemas.microsoft.com/office/drawing/2014/main" id="{E18CF2ED-06B6-928D-D85D-D916C007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124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4" name="Line 46">
              <a:extLst>
                <a:ext uri="{FF2B5EF4-FFF2-40B4-BE49-F238E27FC236}">
                  <a16:creationId xmlns:a16="http://schemas.microsoft.com/office/drawing/2014/main" id="{1A7C3B90-4C1F-DF78-37B6-E8102C2AC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4038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Line 47">
              <a:extLst>
                <a:ext uri="{FF2B5EF4-FFF2-40B4-BE49-F238E27FC236}">
                  <a16:creationId xmlns:a16="http://schemas.microsoft.com/office/drawing/2014/main" id="{4384715F-7891-806A-6D5B-3C53D37DA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3505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Line 48">
              <a:extLst>
                <a:ext uri="{FF2B5EF4-FFF2-40B4-BE49-F238E27FC236}">
                  <a16:creationId xmlns:a16="http://schemas.microsoft.com/office/drawing/2014/main" id="{8EDF74EB-5C14-1F43-D4A9-3D8AEB321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505200"/>
              <a:ext cx="685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Line 49">
              <a:extLst>
                <a:ext uri="{FF2B5EF4-FFF2-40B4-BE49-F238E27FC236}">
                  <a16:creationId xmlns:a16="http://schemas.microsoft.com/office/drawing/2014/main" id="{736D42C9-DC05-B543-B6E3-8FFBF1217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600" y="34290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Line 50">
              <a:extLst>
                <a:ext uri="{FF2B5EF4-FFF2-40B4-BE49-F238E27FC236}">
                  <a16:creationId xmlns:a16="http://schemas.microsoft.com/office/drawing/2014/main" id="{9122E2A8-D592-8E98-5A4B-11CB7E236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2971800"/>
              <a:ext cx="762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Line 51">
              <a:extLst>
                <a:ext uri="{FF2B5EF4-FFF2-40B4-BE49-F238E27FC236}">
                  <a16:creationId xmlns:a16="http://schemas.microsoft.com/office/drawing/2014/main" id="{8196ABA9-698F-3939-8B77-44104661C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5600" y="2895600"/>
              <a:ext cx="762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B2DE1CA1-3227-B0B9-0EF8-AD11A32B6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2971800"/>
              <a:ext cx="3048000" cy="228600"/>
            </a:xfrm>
            <a:custGeom>
              <a:avLst/>
              <a:gdLst>
                <a:gd name="T0" fmla="*/ 0 w 1920"/>
                <a:gd name="T1" fmla="*/ 228600 h 144"/>
                <a:gd name="T2" fmla="*/ 533400 w 1920"/>
                <a:gd name="T3" fmla="*/ 76200 h 144"/>
                <a:gd name="T4" fmla="*/ 2286000 w 1920"/>
                <a:gd name="T5" fmla="*/ 76200 h 144"/>
                <a:gd name="T6" fmla="*/ 3048000 w 1920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0" h="144">
                  <a:moveTo>
                    <a:pt x="0" y="144"/>
                  </a:moveTo>
                  <a:cubicBezTo>
                    <a:pt x="48" y="104"/>
                    <a:pt x="96" y="64"/>
                    <a:pt x="336" y="48"/>
                  </a:cubicBezTo>
                  <a:cubicBezTo>
                    <a:pt x="576" y="32"/>
                    <a:pt x="1176" y="56"/>
                    <a:pt x="1440" y="48"/>
                  </a:cubicBezTo>
                  <a:cubicBezTo>
                    <a:pt x="1704" y="40"/>
                    <a:pt x="1812" y="20"/>
                    <a:pt x="192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Line 53">
              <a:extLst>
                <a:ext uri="{FF2B5EF4-FFF2-40B4-BE49-F238E27FC236}">
                  <a16:creationId xmlns:a16="http://schemas.microsoft.com/office/drawing/2014/main" id="{02070ECA-52ED-4F0D-6BCF-5321A2A46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48200" y="3048000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Line 54">
              <a:extLst>
                <a:ext uri="{FF2B5EF4-FFF2-40B4-BE49-F238E27FC236}">
                  <a16:creationId xmlns:a16="http://schemas.microsoft.com/office/drawing/2014/main" id="{4D483933-21C3-223D-C775-56FF5D961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9200" y="30480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Line 55">
              <a:extLst>
                <a:ext uri="{FF2B5EF4-FFF2-40B4-BE49-F238E27FC236}">
                  <a16:creationId xmlns:a16="http://schemas.microsoft.com/office/drawing/2014/main" id="{57360B06-FB98-EB81-FD3E-FE25F22A3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800" y="2971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Line 56">
              <a:extLst>
                <a:ext uri="{FF2B5EF4-FFF2-40B4-BE49-F238E27FC236}">
                  <a16:creationId xmlns:a16="http://schemas.microsoft.com/office/drawing/2014/main" id="{61533B99-7A35-834D-62BE-8D2AE0872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32004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Line 57">
              <a:extLst>
                <a:ext uri="{FF2B5EF4-FFF2-40B4-BE49-F238E27FC236}">
                  <a16:creationId xmlns:a16="http://schemas.microsoft.com/office/drawing/2014/main" id="{C1DB4B24-D333-40C3-DAA0-FCC8C03C2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600" y="3200400"/>
              <a:ext cx="76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Line 58">
              <a:extLst>
                <a:ext uri="{FF2B5EF4-FFF2-40B4-BE49-F238E27FC236}">
                  <a16:creationId xmlns:a16="http://schemas.microsoft.com/office/drawing/2014/main" id="{E75EFB83-CD88-0578-F961-1312A94B2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000" y="30480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Text Box 59">
              <a:extLst>
                <a:ext uri="{FF2B5EF4-FFF2-40B4-BE49-F238E27FC236}">
                  <a16:creationId xmlns:a16="http://schemas.microsoft.com/office/drawing/2014/main" id="{9F1C847F-3EF0-21CA-D7C8-8D8D180F4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2971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…</a:t>
              </a:r>
            </a:p>
          </p:txBody>
        </p:sp>
        <p:sp>
          <p:nvSpPr>
            <p:cNvPr id="58" name="Text Box 60">
              <a:extLst>
                <a:ext uri="{FF2B5EF4-FFF2-40B4-BE49-F238E27FC236}">
                  <a16:creationId xmlns:a16="http://schemas.microsoft.com/office/drawing/2014/main" id="{5AC22091-B020-877C-90D8-F92E36100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2971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宋体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15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D38BC-5DF6-AEA3-A27D-650983B4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电路复杂性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5A648E-5F15-67C4-3168-1E59333C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最小化电路问题是难解的，甚至检测一个电路是不是最小电路也不属于</a:t>
            </a:r>
            <a:r>
              <a:rPr lang="en-US" altLang="zh-CN" dirty="0"/>
              <a:t>P</a:t>
            </a:r>
            <a:r>
              <a:rPr lang="zh-CN" altLang="en-US" dirty="0"/>
              <a:t>或</a:t>
            </a:r>
            <a:r>
              <a:rPr lang="en-US" altLang="zh-CN" dirty="0"/>
              <a:t>NP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一个语言的电路（尺寸）复杂度：该语言对应的最小尺寸电路族的尺寸复杂度</a:t>
            </a:r>
            <a:endParaRPr lang="en-US" altLang="zh-CN" dirty="0"/>
          </a:p>
          <a:p>
            <a:r>
              <a:rPr lang="zh-CN" altLang="en-US" dirty="0"/>
              <a:t>一个语言的电路（深度）复杂度：该语言对应的最小深度电路族的尺寸复杂度</a:t>
            </a:r>
            <a:endParaRPr lang="en-US" altLang="zh-CN" dirty="0"/>
          </a:p>
          <a:p>
            <a:r>
              <a:rPr lang="zh-CN" altLang="en-US" dirty="0"/>
              <a:t>一个语言拥有较小的时间复杂度，同样则会有较小的电路复杂度。</a:t>
            </a:r>
          </a:p>
        </p:txBody>
      </p:sp>
    </p:spTree>
    <p:extLst>
      <p:ext uri="{BB962C8B-B14F-4D97-AF65-F5344CB8AC3E}">
        <p14:creationId xmlns:p14="http://schemas.microsoft.com/office/powerpoint/2010/main" val="271366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9A250-8BB4-7BDB-0EBD-44480CD5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前要：线性加速定理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288BE-B3E5-25EE-B731-BF1DCE6B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/>
              <a:t>: </a:t>
            </a:r>
            <a:r>
              <a:rPr lang="zh-CN" altLang="en-US" dirty="0"/>
              <a:t>对任何常数</a:t>
            </a:r>
            <a:r>
              <a:rPr lang="en-US" altLang="zh-CN" dirty="0"/>
              <a:t>c&gt;1, </a:t>
            </a:r>
          </a:p>
          <a:p>
            <a:r>
              <a:rPr lang="en-US" altLang="zh-CN" dirty="0"/>
              <a:t>TIME( c f(n) ) = TIME( f(n) )</a:t>
            </a:r>
          </a:p>
          <a:p>
            <a:r>
              <a:rPr lang="en-US" altLang="zh-CN" dirty="0"/>
              <a:t>SPACE( c f(n) ) = SPACE( f(n) )</a:t>
            </a:r>
          </a:p>
          <a:p>
            <a:r>
              <a:rPr lang="zh-CN" altLang="en-US" dirty="0"/>
              <a:t>证明思路</a:t>
            </a:r>
          </a:p>
          <a:p>
            <a:r>
              <a:rPr lang="zh-CN" altLang="en-US" dirty="0"/>
              <a:t>修改字母表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把若干相邻格子并作一个格子</a:t>
            </a:r>
          </a:p>
          <a:p>
            <a:r>
              <a:rPr lang="zh-CN" altLang="en-US" dirty="0"/>
              <a:t>修改转移函数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把若干步并作一步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433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D38BC-5DF6-AEA3-A27D-650983B4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电路复杂性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C9B15EA-27C8-213E-E1F5-3433A4FF8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512"/>
            <a:ext cx="10950809" cy="229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97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78E0A-8044-5CDB-B63C-8EFC4642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CIRCUIT-SAT</a:t>
            </a:r>
            <a:r>
              <a:rPr lang="zh-CN" altLang="en-US" dirty="0"/>
              <a:t>是</a:t>
            </a:r>
            <a:r>
              <a:rPr lang="en-US" altLang="zh-CN" dirty="0"/>
              <a:t>NP</a:t>
            </a:r>
            <a:r>
              <a:rPr lang="zh-CN" altLang="en-US" dirty="0"/>
              <a:t>完全的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95980-6B64-24FE-201A-E3B35B7F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sz="2800" b="1" dirty="0">
                <a:ea typeface="宋体" charset="-122"/>
              </a:rPr>
              <a:t>:  显然</a:t>
            </a:r>
            <a:r>
              <a:rPr lang="en-US" altLang="zh-CN" sz="2800" b="1" dirty="0">
                <a:ea typeface="宋体" charset="-122"/>
              </a:rPr>
              <a:t>CIRCUIT-SAT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800" b="1" dirty="0">
                <a:ea typeface="宋体" charset="-122"/>
              </a:rPr>
              <a:t>NP.</a:t>
            </a:r>
            <a:r>
              <a:rPr lang="en-US" altLang="zh-CN" b="1" dirty="0">
                <a:ea typeface="宋体" charset="-122"/>
              </a:rPr>
              <a:t>   </a:t>
            </a:r>
          </a:p>
          <a:p>
            <a:pPr marL="457200" lvl="1" indent="0" eaLnBrk="1" hangingPunct="1">
              <a:buNone/>
            </a:pPr>
            <a:r>
              <a:rPr lang="zh-CN" altLang="en-US" b="1" dirty="0">
                <a:ea typeface="宋体" charset="-122"/>
              </a:rPr>
              <a:t>对任意</a:t>
            </a:r>
            <a:r>
              <a:rPr lang="en-US" altLang="zh-CN" b="1" dirty="0">
                <a:ea typeface="宋体" charset="-122"/>
              </a:rPr>
              <a:t>A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b="1" dirty="0">
                <a:ea typeface="宋体" charset="-122"/>
              </a:rPr>
              <a:t>NP, </a:t>
            </a:r>
          </a:p>
          <a:p>
            <a:pPr marL="457200" lvl="1" indent="0" eaLnBrk="1" hangingPunct="1">
              <a:buNone/>
            </a:pPr>
            <a:r>
              <a:rPr lang="zh-CN" altLang="en-US" b="1" dirty="0">
                <a:ea typeface="宋体" charset="-122"/>
              </a:rPr>
              <a:t>构造从</a:t>
            </a:r>
            <a:r>
              <a:rPr lang="en-US" altLang="zh-CN" b="1" dirty="0">
                <a:ea typeface="宋体" charset="-122"/>
              </a:rPr>
              <a:t>A</a:t>
            </a:r>
            <a:r>
              <a:rPr lang="zh-CN" altLang="en-US" b="1" dirty="0">
                <a:ea typeface="宋体" charset="-122"/>
              </a:rPr>
              <a:t>到</a:t>
            </a:r>
            <a:r>
              <a:rPr lang="en-US" altLang="zh-CN" b="1" dirty="0">
                <a:ea typeface="宋体" charset="-122"/>
              </a:rPr>
              <a:t>CIRCUIT-SAT</a:t>
            </a:r>
            <a:r>
              <a:rPr lang="zh-CN" altLang="en-US" b="1" dirty="0">
                <a:ea typeface="宋体" charset="-122"/>
              </a:rPr>
              <a:t>的</a:t>
            </a:r>
            <a:endParaRPr lang="en-US" altLang="zh-CN" b="1" dirty="0">
              <a:ea typeface="宋体" charset="-122"/>
            </a:endParaRPr>
          </a:p>
          <a:p>
            <a:pPr marL="457200" lvl="1" indent="0" eaLnBrk="1" hangingPunct="1">
              <a:buNone/>
            </a:pPr>
            <a:r>
              <a:rPr lang="zh-CN" altLang="en-US" b="1" dirty="0">
                <a:ea typeface="宋体" charset="-122"/>
              </a:rPr>
              <a:t>多项式时间归约</a:t>
            </a:r>
            <a:r>
              <a:rPr lang="en-US" altLang="zh-CN" b="1" dirty="0">
                <a:ea typeface="宋体" charset="-122"/>
              </a:rPr>
              <a:t>f,  f(w)=&lt;C&gt;, 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  <a:sym typeface="Symbol" pitchFamily="18" charset="2"/>
              </a:rPr>
              <a:t>    </a:t>
            </a:r>
            <a:r>
              <a:rPr lang="en-US" altLang="zh-CN" b="1" dirty="0" err="1">
                <a:ea typeface="宋体" charset="-122"/>
                <a:sym typeface="Symbol" pitchFamily="18" charset="2"/>
              </a:rPr>
              <a:t>wA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  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电路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C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可满足.    </a:t>
            </a:r>
          </a:p>
        </p:txBody>
      </p:sp>
    </p:spTree>
    <p:extLst>
      <p:ext uri="{BB962C8B-B14F-4D97-AF65-F5344CB8AC3E}">
        <p14:creationId xmlns:p14="http://schemas.microsoft.com/office/powerpoint/2010/main" val="952688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78E0A-8044-5CDB-B63C-8EFC4642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CIRCUIT-SAT</a:t>
            </a:r>
            <a:r>
              <a:rPr lang="zh-CN" altLang="en-US" dirty="0"/>
              <a:t>是</a:t>
            </a:r>
            <a:r>
              <a:rPr lang="en-US" altLang="zh-CN" dirty="0"/>
              <a:t>NP</a:t>
            </a:r>
            <a:r>
              <a:rPr lang="zh-CN" altLang="en-US" dirty="0"/>
              <a:t>完全的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95980-6B64-24FE-201A-E3B35B7F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sz="2800" b="1" dirty="0">
                <a:ea typeface="宋体" charset="-122"/>
              </a:rPr>
              <a:t>: (续)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 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  <a:sym typeface="Symbol" pitchFamily="18" charset="2"/>
              </a:rPr>
              <a:t>A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有多项式时间验证机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V, </a:t>
            </a:r>
          </a:p>
          <a:p>
            <a:pPr marL="457200" lvl="1" indent="0" eaLnBrk="1" hangingPunct="1">
              <a:buNone/>
            </a:pPr>
            <a:r>
              <a:rPr lang="zh-CN" altLang="en-US" b="1" dirty="0">
                <a:ea typeface="宋体" charset="-122"/>
                <a:sym typeface="Symbol" pitchFamily="18" charset="2"/>
              </a:rPr>
              <a:t>输入形如&lt;</a:t>
            </a:r>
            <a:r>
              <a:rPr lang="en-US" altLang="zh-CN" b="1" dirty="0" err="1">
                <a:ea typeface="宋体" charset="-122"/>
                <a:sym typeface="Symbol" pitchFamily="18" charset="2"/>
              </a:rPr>
              <a:t>x,c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&gt;, c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是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x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的证书. </a:t>
            </a:r>
          </a:p>
          <a:p>
            <a:pPr marL="457200" lvl="1" indent="0" eaLnBrk="1" hangingPunct="1">
              <a:buNone/>
            </a:pPr>
            <a:r>
              <a:rPr lang="zh-CN" altLang="en-US" b="1" dirty="0">
                <a:ea typeface="宋体" charset="-122"/>
                <a:sym typeface="Symbol" pitchFamily="18" charset="2"/>
              </a:rPr>
              <a:t>构造模拟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V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的电路. </a:t>
            </a:r>
            <a:endParaRPr lang="en-US" altLang="zh-CN" b="1" dirty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b="1" dirty="0">
                <a:ea typeface="宋体" charset="-122"/>
                <a:sym typeface="Symbol" pitchFamily="18" charset="2"/>
              </a:rPr>
              <a:t>把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w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填入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x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的位置,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c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是剩下输入,</a:t>
            </a:r>
            <a:endParaRPr lang="en-US" altLang="zh-CN" b="1" dirty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b="1" dirty="0">
                <a:ea typeface="宋体" charset="-122"/>
                <a:sym typeface="Symbol" pitchFamily="18" charset="2"/>
              </a:rPr>
              <a:t>该电路为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C.   </a:t>
            </a:r>
            <a:endParaRPr lang="zh-CN" altLang="en-US" b="1" dirty="0">
              <a:ea typeface="宋体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61242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78E0A-8044-5CDB-B63C-8EFC4642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CIRCUIT-SAT</a:t>
            </a:r>
            <a:r>
              <a:rPr lang="zh-CN" altLang="en-US" dirty="0"/>
              <a:t>是</a:t>
            </a:r>
            <a:r>
              <a:rPr lang="en-US" altLang="zh-CN" dirty="0"/>
              <a:t>NP</a:t>
            </a:r>
            <a:r>
              <a:rPr lang="zh-CN" altLang="en-US" dirty="0"/>
              <a:t>完全的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95980-6B64-24FE-201A-E3B35B7F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sz="2800" b="1" dirty="0">
                <a:ea typeface="宋体" charset="-122"/>
              </a:rPr>
              <a:t>: (续)</a:t>
            </a:r>
            <a:r>
              <a:rPr lang="zh-CN" altLang="en-US" sz="2800" b="1" dirty="0">
                <a:ea typeface="宋体" charset="-122"/>
                <a:sym typeface="Symbol" pitchFamily="18" charset="2"/>
              </a:rPr>
              <a:t> </a:t>
            </a:r>
          </a:p>
          <a:p>
            <a:pPr marL="457200" lvl="1" indent="0" eaLnBrk="1" hangingPunct="1">
              <a:buNone/>
            </a:pPr>
            <a:r>
              <a:rPr lang="en-US" altLang="zh-CN" b="1" dirty="0" err="1">
                <a:ea typeface="宋体" charset="-122"/>
                <a:sym typeface="Symbol" pitchFamily="18" charset="2"/>
              </a:rPr>
              <a:t>wA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  c[V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接受&lt;</a:t>
            </a:r>
            <a:r>
              <a:rPr lang="en-US" altLang="zh-CN" b="1" dirty="0" err="1">
                <a:ea typeface="宋体" charset="-122"/>
                <a:sym typeface="Symbol" pitchFamily="18" charset="2"/>
              </a:rPr>
              <a:t>w,c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&gt;] 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  <a:sym typeface="Symbol" pitchFamily="18" charset="2"/>
              </a:rPr>
              <a:t>          c[C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接受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c] 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  <a:sym typeface="Symbol" pitchFamily="18" charset="2"/>
              </a:rPr>
              <a:t>          C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可满足.</a:t>
            </a:r>
          </a:p>
          <a:p>
            <a:pPr marL="457200" lvl="1" indent="0" eaLnBrk="1" hangingPunct="1">
              <a:buNone/>
            </a:pPr>
            <a:r>
              <a:rPr lang="zh-CN" altLang="en-US" b="1" dirty="0">
                <a:ea typeface="宋体" charset="-122"/>
                <a:sym typeface="Symbol" pitchFamily="18" charset="2"/>
              </a:rPr>
              <a:t>设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V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的运行时间是</a:t>
            </a:r>
            <a:r>
              <a:rPr lang="en-US" altLang="zh-CN" b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b="1" baseline="30000" dirty="0" err="1">
                <a:ea typeface="宋体" charset="-122"/>
                <a:sym typeface="Symbol" pitchFamily="18" charset="2"/>
              </a:rPr>
              <a:t>k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, </a:t>
            </a:r>
          </a:p>
          <a:p>
            <a:pPr marL="457200" lvl="1" indent="0" eaLnBrk="1" hangingPunct="1">
              <a:buNone/>
            </a:pPr>
            <a:r>
              <a:rPr lang="zh-CN" altLang="en-US" b="1" dirty="0">
                <a:ea typeface="宋体" charset="-122"/>
                <a:sym typeface="Symbol" pitchFamily="18" charset="2"/>
              </a:rPr>
              <a:t>则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C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的规模是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O(n</a:t>
            </a:r>
            <a:r>
              <a:rPr lang="en-US" altLang="zh-CN" b="1" baseline="30000" dirty="0">
                <a:ea typeface="宋体" charset="-122"/>
                <a:sym typeface="Symbol" pitchFamily="18" charset="2"/>
              </a:rPr>
              <a:t>2k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). 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ea typeface="宋体" charset="-122"/>
                <a:sym typeface="Symbol" pitchFamily="18" charset="2"/>
              </a:rPr>
              <a:t>C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的结构很简单(重复度很高), </a:t>
            </a:r>
            <a:endParaRPr lang="en-US" altLang="zh-CN" b="1" dirty="0">
              <a:ea typeface="宋体" charset="-122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b="1" dirty="0">
                <a:ea typeface="宋体" charset="-122"/>
                <a:sym typeface="Symbol" pitchFamily="18" charset="2"/>
              </a:rPr>
              <a:t>归约的运行时间是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O(n</a:t>
            </a:r>
            <a:r>
              <a:rPr lang="en-US" altLang="zh-CN" b="1" baseline="30000" dirty="0">
                <a:ea typeface="宋体" charset="-122"/>
                <a:sym typeface="Symbol" pitchFamily="18" charset="2"/>
              </a:rPr>
              <a:t>2k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). </a:t>
            </a:r>
            <a:endParaRPr lang="zh-CN" altLang="en-US" b="1" dirty="0">
              <a:ea typeface="宋体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9260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78E0A-8044-5CDB-B63C-8EFC4642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3SAT</a:t>
            </a:r>
            <a:r>
              <a:rPr lang="zh-CN" altLang="en-US" dirty="0"/>
              <a:t>是</a:t>
            </a:r>
            <a:r>
              <a:rPr lang="en-US" altLang="zh-CN" dirty="0"/>
              <a:t>NP</a:t>
            </a:r>
            <a:r>
              <a:rPr lang="zh-CN" altLang="en-US" dirty="0"/>
              <a:t>完全的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95980-6B64-24FE-201A-E3B35B7F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宋体" charset="-122"/>
              </a:rPr>
              <a:t>证明</a:t>
            </a:r>
            <a:r>
              <a:rPr lang="zh-CN" altLang="en-US" sz="2800" b="1" dirty="0">
                <a:ea typeface="宋体" charset="-122"/>
              </a:rPr>
              <a:t>: 显然3</a:t>
            </a:r>
            <a:r>
              <a:rPr lang="en-US" altLang="zh-CN" sz="2800" b="1" dirty="0">
                <a:ea typeface="宋体" charset="-122"/>
              </a:rPr>
              <a:t>SAT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NP. 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ea typeface="宋体" charset="-122"/>
              </a:rPr>
              <a:t>用3</a:t>
            </a:r>
            <a:r>
              <a:rPr lang="en-US" altLang="zh-CN" sz="2800" b="1" dirty="0" err="1">
                <a:ea typeface="宋体" charset="-122"/>
              </a:rPr>
              <a:t>cnf</a:t>
            </a:r>
            <a:r>
              <a:rPr lang="zh-CN" altLang="en-US" sz="2800" b="1" dirty="0">
                <a:ea typeface="宋体" charset="-122"/>
              </a:rPr>
              <a:t>模拟电路: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ea typeface="宋体" charset="-122"/>
              </a:rPr>
              <a:t>1)</a:t>
            </a:r>
            <a:r>
              <a:rPr lang="zh-CN" altLang="en-US" sz="2800" b="1" dirty="0">
                <a:solidFill>
                  <a:schemeClr val="folHlink"/>
                </a:solidFill>
                <a:ea typeface="宋体" charset="-122"/>
              </a:rPr>
              <a:t>非</a:t>
            </a:r>
            <a:r>
              <a:rPr lang="zh-CN" altLang="en-US" sz="2800" b="1" dirty="0">
                <a:ea typeface="宋体" charset="-122"/>
              </a:rPr>
              <a:t>门: (</a:t>
            </a:r>
            <a:r>
              <a:rPr lang="en-US" altLang="zh-CN" sz="2800" b="1" dirty="0" err="1">
                <a:ea typeface="宋体" charset="-122"/>
              </a:rPr>
              <a:t>w</a:t>
            </a:r>
            <a:r>
              <a:rPr lang="en-US" altLang="zh-CN" sz="2800" b="1" baseline="-25000" dirty="0" err="1">
                <a:ea typeface="宋体" charset="-122"/>
              </a:rPr>
              <a:t>i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)</a:t>
            </a:r>
            <a:r>
              <a:rPr lang="zh-CN" altLang="en-US" sz="2800" b="1" dirty="0">
                <a:ea typeface="宋体" charset="-122"/>
              </a:rPr>
              <a:t>(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b="1" dirty="0" err="1">
                <a:ea typeface="宋体" charset="-122"/>
              </a:rPr>
              <a:t>w</a:t>
            </a:r>
            <a:r>
              <a:rPr lang="en-US" altLang="zh-CN" sz="2800" b="1" baseline="-25000" dirty="0" err="1">
                <a:ea typeface="宋体" charset="-122"/>
              </a:rPr>
              <a:t>i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);</a:t>
            </a:r>
            <a:endParaRPr lang="en-US" altLang="zh-CN" sz="2800" b="1" dirty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ea typeface="宋体" charset="-122"/>
              </a:rPr>
              <a:t>2)</a:t>
            </a:r>
            <a:r>
              <a:rPr lang="zh-CN" altLang="en-US" sz="2800" b="1" dirty="0">
                <a:solidFill>
                  <a:schemeClr val="folHlink"/>
                </a:solidFill>
                <a:ea typeface="宋体" charset="-122"/>
              </a:rPr>
              <a:t>与</a:t>
            </a:r>
            <a:r>
              <a:rPr lang="zh-CN" altLang="en-US" sz="2800" b="1" dirty="0">
                <a:ea typeface="宋体" charset="-122"/>
              </a:rPr>
              <a:t>门: (</a:t>
            </a:r>
            <a:r>
              <a:rPr lang="en-US" altLang="zh-CN" sz="2800" b="1" dirty="0" err="1">
                <a:ea typeface="宋体" charset="-122"/>
              </a:rPr>
              <a:t>w</a:t>
            </a:r>
            <a:r>
              <a:rPr lang="en-US" altLang="zh-CN" sz="2800" b="1" baseline="-25000" dirty="0" err="1">
                <a:ea typeface="宋体" charset="-122"/>
              </a:rPr>
              <a:t>i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k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)</a:t>
            </a:r>
            <a:r>
              <a:rPr lang="zh-CN" altLang="en-US" sz="2800" b="1" dirty="0">
                <a:ea typeface="宋体" charset="-122"/>
              </a:rPr>
              <a:t>(</a:t>
            </a:r>
            <a:r>
              <a:rPr lang="en-US" altLang="zh-CN" sz="2800" b="1" dirty="0" err="1">
                <a:ea typeface="宋体" charset="-122"/>
              </a:rPr>
              <a:t>w</a:t>
            </a:r>
            <a:r>
              <a:rPr lang="en-US" altLang="zh-CN" sz="2800" b="1" baseline="-25000" dirty="0" err="1">
                <a:ea typeface="宋体" charset="-122"/>
              </a:rPr>
              <a:t>i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k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</a:t>
            </a:r>
            <a:r>
              <a:rPr lang="zh-CN" altLang="en-US" sz="2800" b="1" dirty="0">
                <a:ea typeface="宋体" charset="-122"/>
              </a:rPr>
              <a:t>(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b="1" dirty="0" err="1">
                <a:ea typeface="宋体" charset="-122"/>
              </a:rPr>
              <a:t>w</a:t>
            </a:r>
            <a:r>
              <a:rPr lang="en-US" altLang="zh-CN" sz="2800" b="1" baseline="-25000" dirty="0" err="1">
                <a:ea typeface="宋体" charset="-122"/>
              </a:rPr>
              <a:t>i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k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)</a:t>
            </a:r>
            <a:r>
              <a:rPr lang="zh-CN" altLang="en-US" sz="2800" b="1" dirty="0">
                <a:ea typeface="宋体" charset="-122"/>
              </a:rPr>
              <a:t>(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b="1" dirty="0" err="1">
                <a:ea typeface="宋体" charset="-122"/>
              </a:rPr>
              <a:t>w</a:t>
            </a:r>
            <a:r>
              <a:rPr lang="en-US" altLang="zh-CN" sz="2800" b="1" baseline="-25000" dirty="0" err="1">
                <a:ea typeface="宋体" charset="-122"/>
              </a:rPr>
              <a:t>i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k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);</a:t>
            </a:r>
            <a:r>
              <a:rPr lang="zh-CN" altLang="en-US" sz="2800" b="1" dirty="0">
                <a:ea typeface="宋体" charset="-122"/>
              </a:rPr>
              <a:t> 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ea typeface="宋体" charset="-122"/>
              </a:rPr>
              <a:t>3)</a:t>
            </a:r>
            <a:r>
              <a:rPr lang="zh-CN" altLang="en-US" sz="2800" b="1" dirty="0">
                <a:solidFill>
                  <a:schemeClr val="folHlink"/>
                </a:solidFill>
                <a:ea typeface="宋体" charset="-122"/>
              </a:rPr>
              <a:t>或</a:t>
            </a:r>
            <a:r>
              <a:rPr lang="zh-CN" altLang="en-US" sz="2800" b="1" dirty="0">
                <a:ea typeface="宋体" charset="-122"/>
              </a:rPr>
              <a:t>门: (</a:t>
            </a:r>
            <a:r>
              <a:rPr lang="en-US" altLang="zh-CN" sz="2800" b="1" dirty="0" err="1">
                <a:ea typeface="宋体" charset="-122"/>
              </a:rPr>
              <a:t>w</a:t>
            </a:r>
            <a:r>
              <a:rPr lang="en-US" altLang="zh-CN" sz="2800" b="1" baseline="-25000" dirty="0" err="1">
                <a:ea typeface="宋体" charset="-122"/>
              </a:rPr>
              <a:t>i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k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)</a:t>
            </a:r>
            <a:r>
              <a:rPr lang="zh-CN" altLang="en-US" sz="2800" b="1" dirty="0">
                <a:ea typeface="宋体" charset="-122"/>
              </a:rPr>
              <a:t>(</a:t>
            </a:r>
            <a:r>
              <a:rPr lang="en-US" altLang="zh-CN" sz="2800" b="1" dirty="0" err="1">
                <a:ea typeface="宋体" charset="-122"/>
              </a:rPr>
              <a:t>w</a:t>
            </a:r>
            <a:r>
              <a:rPr lang="en-US" altLang="zh-CN" sz="2800" b="1" baseline="-25000" dirty="0" err="1">
                <a:ea typeface="宋体" charset="-122"/>
              </a:rPr>
              <a:t>i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k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ea typeface="宋体" charset="-122"/>
                <a:sym typeface="Symbol" pitchFamily="18" charset="2"/>
              </a:rPr>
              <a:t></a:t>
            </a:r>
            <a:r>
              <a:rPr lang="zh-CN" altLang="en-US" sz="2800" b="1" dirty="0">
                <a:ea typeface="宋体" charset="-122"/>
              </a:rPr>
              <a:t>(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b="1" dirty="0" err="1">
                <a:ea typeface="宋体" charset="-122"/>
              </a:rPr>
              <a:t>w</a:t>
            </a:r>
            <a:r>
              <a:rPr lang="en-US" altLang="zh-CN" sz="2800" b="1" baseline="-25000" dirty="0" err="1">
                <a:ea typeface="宋体" charset="-122"/>
              </a:rPr>
              <a:t>i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k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)</a:t>
            </a:r>
            <a:r>
              <a:rPr lang="zh-CN" altLang="en-US" sz="2800" b="1" dirty="0">
                <a:ea typeface="宋体" charset="-122"/>
              </a:rPr>
              <a:t>(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b="1" dirty="0" err="1">
                <a:ea typeface="宋体" charset="-122"/>
              </a:rPr>
              <a:t>w</a:t>
            </a:r>
            <a:r>
              <a:rPr lang="en-US" altLang="zh-CN" sz="2800" b="1" baseline="-25000" dirty="0" err="1">
                <a:ea typeface="宋体" charset="-122"/>
              </a:rPr>
              <a:t>i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j</a:t>
            </a:r>
            <a:r>
              <a:rPr lang="en-US" altLang="zh-CN" sz="2800" b="1" dirty="0" err="1">
                <a:ea typeface="宋体" charset="-122"/>
                <a:sym typeface="Symbol" pitchFamily="18" charset="2"/>
              </a:rPr>
              <a:t>w</a:t>
            </a:r>
            <a:r>
              <a:rPr lang="en-US" altLang="zh-CN" sz="2800" b="1" baseline="-25000" dirty="0" err="1">
                <a:ea typeface="宋体" charset="-122"/>
                <a:sym typeface="Symbol" pitchFamily="18" charset="2"/>
              </a:rPr>
              <a:t>k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). 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ea typeface="宋体" charset="-122"/>
                <a:sym typeface="Symbol" pitchFamily="18" charset="2"/>
              </a:rPr>
              <a:t>于是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CIRCUIT-SAT</a:t>
            </a:r>
            <a:r>
              <a:rPr lang="en-US" altLang="zh-CN" sz="2800" b="1" baseline="30000" dirty="0">
                <a:ea typeface="宋体" charset="-122"/>
                <a:sym typeface="Symbol" pitchFamily="18" charset="2"/>
              </a:rPr>
              <a:t>p</a:t>
            </a:r>
            <a:r>
              <a:rPr lang="en-US" altLang="zh-CN" sz="2800" b="1" baseline="-25000" dirty="0">
                <a:ea typeface="宋体" charset="-122"/>
                <a:sym typeface="Symbol" pitchFamily="18" charset="2"/>
              </a:rPr>
              <a:t>m</a:t>
            </a:r>
            <a:r>
              <a:rPr lang="en-US" altLang="zh-CN" sz="2800" b="1" dirty="0">
                <a:ea typeface="宋体" charset="-122"/>
                <a:sym typeface="Symbol" pitchFamily="18" charset="2"/>
              </a:rPr>
              <a:t>3SAT.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547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865D2-676D-24D9-BFDB-44E6FBF1D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55929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D38BC-5DF6-AEA3-A27D-650983B4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层次定理：空间层次定理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34510-888F-B704-2083-E7F29471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空间层次定理：对于任何空间可构造函数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N-&gt;N </a:t>
            </a:r>
            <a:r>
              <a:rPr lang="zh-CN" altLang="en-US" dirty="0"/>
              <a:t>，存在语言</a:t>
            </a:r>
            <a:r>
              <a:rPr lang="en-US" altLang="zh-CN" dirty="0"/>
              <a:t>A</a:t>
            </a:r>
            <a:r>
              <a:rPr lang="zh-CN" altLang="en-US" dirty="0"/>
              <a:t>，在空间</a:t>
            </a:r>
            <a:r>
              <a:rPr lang="en-US" altLang="zh-CN" dirty="0"/>
              <a:t>O ( f ( n ) ) </a:t>
            </a:r>
            <a:r>
              <a:rPr lang="zh-CN" altLang="en-US" dirty="0"/>
              <a:t>内可判定，但不能在空间</a:t>
            </a:r>
            <a:r>
              <a:rPr lang="en-US" altLang="zh-CN" dirty="0"/>
              <a:t>o ( f ( n ) ) </a:t>
            </a:r>
            <a:r>
              <a:rPr lang="zh-CN" altLang="en-US" dirty="0"/>
              <a:t>内判定。</a:t>
            </a:r>
            <a:endParaRPr lang="en-US" altLang="zh-CN" dirty="0"/>
          </a:p>
          <a:p>
            <a:r>
              <a:rPr lang="en-US" altLang="zh-CN" dirty="0"/>
              <a:t>O(f(n))&lt;=</a:t>
            </a:r>
            <a:r>
              <a:rPr lang="en-US" altLang="zh-CN" dirty="0" err="1"/>
              <a:t>cf</a:t>
            </a:r>
            <a:r>
              <a:rPr lang="en-US" altLang="zh-CN" dirty="0"/>
              <a:t>(n),o(f(n))&lt;</a:t>
            </a:r>
            <a:r>
              <a:rPr lang="en-US" altLang="zh-CN" dirty="0" err="1"/>
              <a:t>cf</a:t>
            </a:r>
            <a:r>
              <a:rPr lang="en-US" altLang="zh-CN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11786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5D15C-08C8-541A-C60D-F01098BA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空间层次定理证明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456CC-8BB8-9B6E-00A0-FBF08AD4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引入定义：空间可构造的</a:t>
            </a:r>
            <a:endParaRPr lang="en-US" altLang="zh-CN" dirty="0"/>
          </a:p>
          <a:p>
            <a:r>
              <a:rPr lang="zh-CN" altLang="en-US" dirty="0"/>
              <a:t>如果存在图灵机 </a:t>
            </a:r>
            <a:r>
              <a:rPr lang="en-US" altLang="zh-CN" dirty="0"/>
              <a:t>M</a:t>
            </a:r>
            <a:r>
              <a:rPr lang="zh-CN" altLang="en-US" dirty="0"/>
              <a:t>，使得输入为 </a:t>
            </a:r>
            <a:r>
              <a:rPr lang="en-US" altLang="zh-CN" dirty="0"/>
              <a:t>1^n(n </a:t>
            </a:r>
            <a:r>
              <a:rPr lang="zh-CN" altLang="en-US" dirty="0"/>
              <a:t>个 </a:t>
            </a:r>
            <a:r>
              <a:rPr lang="en-US" altLang="zh-CN" dirty="0"/>
              <a:t>1) </a:t>
            </a:r>
            <a:r>
              <a:rPr lang="zh-CN" altLang="en-US" dirty="0"/>
              <a:t>时 </a:t>
            </a:r>
            <a:r>
              <a:rPr lang="en-US" altLang="zh-CN" dirty="0"/>
              <a:t>M </a:t>
            </a:r>
            <a:r>
              <a:rPr lang="zh-CN" altLang="en-US" dirty="0"/>
              <a:t>能在 </a:t>
            </a:r>
            <a:r>
              <a:rPr lang="en-US" altLang="zh-CN" dirty="0"/>
              <a:t>O(f(n)) </a:t>
            </a:r>
            <a:r>
              <a:rPr lang="zh-CN" altLang="en-US" dirty="0"/>
              <a:t>的空间内停机并且输出 </a:t>
            </a:r>
            <a:r>
              <a:rPr lang="en-US" altLang="zh-CN" dirty="0"/>
              <a:t>f(n) </a:t>
            </a:r>
            <a:r>
              <a:rPr lang="zh-CN" altLang="en-US" dirty="0"/>
              <a:t>的二进制表示，则 </a:t>
            </a:r>
            <a:r>
              <a:rPr lang="en-US" altLang="zh-CN" dirty="0"/>
              <a:t>f(n) </a:t>
            </a:r>
            <a:r>
              <a:rPr lang="zh-CN" altLang="en-US" dirty="0"/>
              <a:t>是一个 空间可构造函数。（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注意，这里的图灵机的输出不是接受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/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不接受，而是一个串，输出可以在纸带上进行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zh-CN" altLang="en-US" dirty="0"/>
              <a:t>至少是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级别的，可以是</a:t>
            </a:r>
            <a:r>
              <a:rPr lang="en-US" altLang="zh-CN" dirty="0"/>
              <a:t>log 2​ (n),</a:t>
            </a:r>
            <a:r>
              <a:rPr lang="en-US" altLang="zh-CN" dirty="0" err="1"/>
              <a:t>nlog</a:t>
            </a:r>
            <a:r>
              <a:rPr lang="en-US" altLang="zh-CN" dirty="0"/>
              <a:t> 2​ (n),n^2 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69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2BA0D-32FC-EC6D-C91F-FDF53ECE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证明前要：带空间限制的通用机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FA967-E1A1-1725-4635-5064C9D4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f(n)</a:t>
            </a:r>
            <a:r>
              <a:rPr lang="zh-CN" altLang="en-US" dirty="0"/>
              <a:t>是空间可构造的</a:t>
            </a:r>
            <a:r>
              <a:rPr lang="en-US" altLang="zh-CN" dirty="0"/>
              <a:t>, g(n)=o(f(n)), </a:t>
            </a:r>
            <a:r>
              <a:rPr lang="zh-CN" altLang="en-US" dirty="0"/>
              <a:t>则存在</a:t>
            </a:r>
            <a:r>
              <a:rPr lang="en-US" altLang="zh-CN" dirty="0"/>
              <a:t>TM U</a:t>
            </a:r>
            <a:r>
              <a:rPr lang="zh-CN" altLang="en-US" dirty="0"/>
              <a:t>在</a:t>
            </a:r>
            <a:r>
              <a:rPr lang="en-US" altLang="zh-CN" dirty="0"/>
              <a:t>f(n)</a:t>
            </a:r>
            <a:r>
              <a:rPr lang="zh-CN" altLang="en-US" dirty="0"/>
              <a:t>空间内运行</a:t>
            </a:r>
            <a:r>
              <a:rPr lang="en-US" altLang="zh-CN" dirty="0"/>
              <a:t>,  </a:t>
            </a:r>
            <a:r>
              <a:rPr lang="zh-CN" altLang="en-US" dirty="0"/>
              <a:t>并且对于在</a:t>
            </a:r>
            <a:r>
              <a:rPr lang="en-US" altLang="zh-CN" dirty="0"/>
              <a:t>g(n)</a:t>
            </a:r>
            <a:r>
              <a:rPr lang="zh-CN" altLang="en-US" dirty="0"/>
              <a:t>空间内运行的任意</a:t>
            </a:r>
            <a:r>
              <a:rPr lang="en-US" altLang="zh-CN" dirty="0"/>
              <a:t>TM M</a:t>
            </a:r>
            <a:r>
              <a:rPr lang="zh-CN" altLang="en-US" dirty="0"/>
              <a:t>和足够长的输入</a:t>
            </a:r>
            <a:r>
              <a:rPr lang="en-US" altLang="zh-CN" dirty="0"/>
              <a:t>w, U</a:t>
            </a:r>
            <a:r>
              <a:rPr lang="zh-CN" altLang="en-US" dirty="0"/>
              <a:t>在输入</a:t>
            </a:r>
            <a:r>
              <a:rPr lang="en-US" altLang="zh-CN" dirty="0"/>
              <a:t>&lt;</a:t>
            </a:r>
            <a:r>
              <a:rPr lang="en-US" altLang="zh-CN" dirty="0" err="1"/>
              <a:t>M,w</a:t>
            </a:r>
            <a:r>
              <a:rPr lang="en-US" altLang="zh-CN" dirty="0"/>
              <a:t>&gt;</a:t>
            </a:r>
            <a:r>
              <a:rPr lang="zh-CN" altLang="en-US" dirty="0"/>
              <a:t>上模拟</a:t>
            </a:r>
            <a:r>
              <a:rPr lang="en-US" altLang="zh-CN" dirty="0"/>
              <a:t>M</a:t>
            </a:r>
            <a:r>
              <a:rPr lang="zh-CN" altLang="en-US" dirty="0"/>
              <a:t>在输入</a:t>
            </a:r>
            <a:r>
              <a:rPr lang="en-US" altLang="zh-CN" dirty="0"/>
              <a:t>w</a:t>
            </a:r>
            <a:r>
              <a:rPr lang="zh-CN" altLang="en-US" dirty="0"/>
              <a:t>上的计算</a:t>
            </a:r>
            <a:r>
              <a:rPr lang="en-US" altLang="zh-CN" dirty="0"/>
              <a:t>, </a:t>
            </a:r>
            <a:r>
              <a:rPr lang="zh-CN" altLang="en-US" dirty="0"/>
              <a:t>即</a:t>
            </a:r>
            <a:r>
              <a:rPr lang="en-US" altLang="zh-CN" dirty="0"/>
              <a:t>U(&lt;</a:t>
            </a:r>
            <a:r>
              <a:rPr lang="en-US" altLang="zh-CN" dirty="0" err="1"/>
              <a:t>M,w</a:t>
            </a:r>
            <a:r>
              <a:rPr lang="en-US" altLang="zh-CN" dirty="0"/>
              <a:t>&gt;)=M(w). </a:t>
            </a:r>
          </a:p>
          <a:p>
            <a:r>
              <a:rPr lang="en-US" altLang="zh-CN" dirty="0"/>
              <a:t>U</a:t>
            </a:r>
            <a:r>
              <a:rPr lang="zh-CN" altLang="en-US" dirty="0"/>
              <a:t>字母表固定</a:t>
            </a:r>
            <a:r>
              <a:rPr lang="en-US" altLang="zh-CN" dirty="0"/>
              <a:t>, M</a:t>
            </a:r>
            <a:r>
              <a:rPr lang="zh-CN" altLang="en-US" dirty="0"/>
              <a:t>字母表任意</a:t>
            </a:r>
            <a:r>
              <a:rPr lang="en-US" altLang="zh-CN" dirty="0"/>
              <a:t>, U</a:t>
            </a:r>
            <a:r>
              <a:rPr lang="zh-CN" altLang="en-US" dirty="0"/>
              <a:t>用</a:t>
            </a:r>
            <a:r>
              <a:rPr lang="en-US" altLang="zh-CN" dirty="0"/>
              <a:t>d</a:t>
            </a:r>
            <a:r>
              <a:rPr lang="zh-CN" altLang="en-US" dirty="0"/>
              <a:t>个格子表示</a:t>
            </a:r>
            <a:r>
              <a:rPr lang="en-US" altLang="zh-CN" dirty="0"/>
              <a:t>M</a:t>
            </a:r>
            <a:r>
              <a:rPr lang="zh-CN" altLang="en-US" dirty="0"/>
              <a:t>的一个格子</a:t>
            </a:r>
            <a:r>
              <a:rPr lang="en-US" altLang="zh-CN" dirty="0"/>
              <a:t>, U</a:t>
            </a:r>
            <a:r>
              <a:rPr lang="zh-CN" altLang="en-US" dirty="0"/>
              <a:t>使用空间</a:t>
            </a:r>
            <a:r>
              <a:rPr lang="en-US" altLang="zh-CN" dirty="0"/>
              <a:t>dg(n)</a:t>
            </a:r>
            <a:r>
              <a:rPr lang="zh-CN" altLang="en-US" dirty="0"/>
              <a:t>模拟</a:t>
            </a:r>
            <a:r>
              <a:rPr lang="en-US" altLang="zh-CN" dirty="0"/>
              <a:t>M, </a:t>
            </a:r>
            <a:r>
              <a:rPr lang="zh-CN" altLang="en-US" dirty="0"/>
              <a:t>存在</a:t>
            </a:r>
            <a:r>
              <a:rPr lang="en-US" altLang="zh-CN" dirty="0"/>
              <a:t>n0, </a:t>
            </a:r>
            <a:r>
              <a:rPr lang="zh-CN" altLang="en-US" dirty="0"/>
              <a:t>当</a:t>
            </a:r>
            <a:r>
              <a:rPr lang="en-US" altLang="zh-CN" dirty="0"/>
              <a:t>n&gt;=n0</a:t>
            </a:r>
            <a:r>
              <a:rPr lang="zh-CN" altLang="en-US" dirty="0"/>
              <a:t>时</a:t>
            </a:r>
            <a:r>
              <a:rPr lang="en-US" altLang="zh-CN" dirty="0"/>
              <a:t>, dg(n)&lt;f(n).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08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D6C58-19DC-39ED-5AF1-2280D607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证明前要：填塞引理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E1A3E-2132-7DC4-2CAB-B32ED3A1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引理</a:t>
            </a:r>
            <a:r>
              <a:rPr lang="en-US" altLang="zh-CN" dirty="0"/>
              <a:t>: </a:t>
            </a:r>
            <a:r>
              <a:rPr lang="zh-CN" altLang="en-US" dirty="0"/>
              <a:t>识别同一个语言的</a:t>
            </a:r>
            <a:r>
              <a:rPr lang="en-US" altLang="zh-CN" dirty="0"/>
              <a:t>TM</a:t>
            </a:r>
            <a:r>
              <a:rPr lang="zh-CN" altLang="en-US" dirty="0"/>
              <a:t>有无穷多个</a:t>
            </a:r>
          </a:p>
          <a:p>
            <a:r>
              <a:rPr lang="zh-CN" altLang="en-US" dirty="0"/>
              <a:t>证明思路</a:t>
            </a:r>
            <a:r>
              <a:rPr lang="en-US" altLang="zh-CN" dirty="0"/>
              <a:t>: </a:t>
            </a:r>
          </a:p>
          <a:p>
            <a:r>
              <a:rPr lang="zh-CN" altLang="en-US" dirty="0"/>
              <a:t>给程序增加无用语句</a:t>
            </a:r>
          </a:p>
          <a:p>
            <a:r>
              <a:rPr lang="zh-CN" altLang="en-US" dirty="0"/>
              <a:t>给</a:t>
            </a:r>
            <a:r>
              <a:rPr lang="en-US" altLang="zh-CN" dirty="0"/>
              <a:t>TM</a:t>
            </a:r>
            <a:r>
              <a:rPr lang="zh-CN" altLang="en-US" dirty="0"/>
              <a:t>增加无用状态和无用转移</a:t>
            </a:r>
          </a:p>
          <a:p>
            <a:r>
              <a:rPr lang="en-US" altLang="zh-CN" dirty="0"/>
              <a:t>&lt;M&gt;,&lt;M&gt;10,&lt;M&gt;100, &lt;M&gt;1000,…...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&lt;M&gt;10*</a:t>
            </a:r>
            <a:r>
              <a:rPr lang="zh-CN" altLang="en-US" dirty="0"/>
              <a:t>表示</a:t>
            </a:r>
            <a:r>
              <a:rPr lang="en-US" altLang="zh-CN" dirty="0"/>
              <a:t>&lt;M&gt;</a:t>
            </a:r>
            <a:r>
              <a:rPr lang="zh-CN" altLang="en-US" dirty="0"/>
              <a:t>的填塞</a:t>
            </a:r>
            <a:r>
              <a:rPr lang="en-US" altLang="zh-CN" dirty="0"/>
              <a:t>(padding)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00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C8ABF-7F79-5544-EC4B-A6DB3623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空间层次定理证明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EDB0A-B085-A4CD-D091-C1A533EB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证明</a:t>
            </a:r>
            <a:r>
              <a:rPr lang="en-US" altLang="zh-CN" dirty="0"/>
              <a:t>: TM B=“</a:t>
            </a:r>
            <a:r>
              <a:rPr lang="zh-CN" altLang="en-US" dirty="0"/>
              <a:t>对输入</a:t>
            </a:r>
            <a:r>
              <a:rPr lang="en-US" altLang="zh-CN" dirty="0"/>
              <a:t>w:</a:t>
            </a:r>
          </a:p>
          <a:p>
            <a:r>
              <a:rPr lang="en-US" altLang="zh-CN" dirty="0"/>
              <a:t>   1) </a:t>
            </a:r>
            <a:r>
              <a:rPr lang="zh-CN" altLang="en-US" dirty="0"/>
              <a:t>令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w</a:t>
            </a:r>
            <a:r>
              <a:rPr lang="zh-CN" altLang="en-US" dirty="0"/>
              <a:t>的长度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2) </a:t>
            </a:r>
            <a:r>
              <a:rPr lang="zh-CN" altLang="en-US" dirty="0"/>
              <a:t>划定</a:t>
            </a:r>
            <a:r>
              <a:rPr lang="en-US" altLang="zh-CN" dirty="0"/>
              <a:t>f(n)</a:t>
            </a:r>
            <a:r>
              <a:rPr lang="zh-CN" altLang="en-US" dirty="0"/>
              <a:t>大小的工作空间</a:t>
            </a:r>
            <a:r>
              <a:rPr lang="en-US" altLang="zh-CN" dirty="0"/>
              <a:t>,  </a:t>
            </a:r>
            <a:r>
              <a:rPr lang="zh-CN" altLang="en-US" dirty="0"/>
              <a:t>如果后面的步骤企图超越这个空间</a:t>
            </a:r>
            <a:r>
              <a:rPr lang="en-US" altLang="zh-CN" dirty="0"/>
              <a:t>,</a:t>
            </a:r>
            <a:r>
              <a:rPr lang="zh-CN" altLang="en-US" dirty="0"/>
              <a:t>则拒绝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3) </a:t>
            </a:r>
            <a:r>
              <a:rPr lang="zh-CN" altLang="en-US" dirty="0"/>
              <a:t>若</a:t>
            </a:r>
            <a:r>
              <a:rPr lang="en-US" altLang="zh-CN" dirty="0"/>
              <a:t>w</a:t>
            </a:r>
            <a:r>
              <a:rPr lang="zh-CN" altLang="en-US" dirty="0"/>
              <a:t>不形如</a:t>
            </a:r>
            <a:r>
              <a:rPr lang="en-US" altLang="zh-CN" dirty="0"/>
              <a:t>&lt;M&gt;10*, M</a:t>
            </a:r>
            <a:r>
              <a:rPr lang="zh-CN" altLang="en-US" dirty="0"/>
              <a:t>是</a:t>
            </a:r>
            <a:r>
              <a:rPr lang="en-US" altLang="zh-CN" dirty="0"/>
              <a:t>TM, </a:t>
            </a:r>
            <a:r>
              <a:rPr lang="zh-CN" altLang="en-US" dirty="0"/>
              <a:t>则拒绝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4) </a:t>
            </a:r>
            <a:r>
              <a:rPr lang="zh-CN" altLang="en-US" dirty="0"/>
              <a:t>在</a:t>
            </a:r>
            <a:r>
              <a:rPr lang="en-US" altLang="zh-CN" dirty="0"/>
              <a:t>w</a:t>
            </a:r>
            <a:r>
              <a:rPr lang="zh-CN" altLang="en-US" dirty="0"/>
              <a:t>上模拟</a:t>
            </a:r>
            <a:r>
              <a:rPr lang="en-US" altLang="zh-CN" dirty="0"/>
              <a:t>M,</a:t>
            </a:r>
            <a:r>
              <a:rPr lang="zh-CN" altLang="en-US" dirty="0"/>
              <a:t>如果超过</a:t>
            </a:r>
            <a:r>
              <a:rPr lang="en-US" altLang="zh-CN" dirty="0"/>
              <a:t>2^f(n)</a:t>
            </a:r>
            <a:r>
              <a:rPr lang="zh-CN" altLang="en-US" dirty="0"/>
              <a:t>步</a:t>
            </a:r>
            <a:r>
              <a:rPr lang="en-US" altLang="zh-CN" dirty="0"/>
              <a:t>,</a:t>
            </a:r>
            <a:r>
              <a:rPr lang="zh-CN" altLang="en-US" dirty="0"/>
              <a:t>则拒绝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5) </a:t>
            </a:r>
            <a:r>
              <a:rPr lang="zh-CN" altLang="en-US" dirty="0"/>
              <a:t>若</a:t>
            </a:r>
            <a:r>
              <a:rPr lang="en-US" altLang="zh-CN" dirty="0"/>
              <a:t>M</a:t>
            </a:r>
            <a:r>
              <a:rPr lang="zh-CN" altLang="en-US" dirty="0"/>
              <a:t>接受</a:t>
            </a:r>
            <a:r>
              <a:rPr lang="en-US" altLang="zh-CN" dirty="0"/>
              <a:t>,</a:t>
            </a:r>
            <a:r>
              <a:rPr lang="zh-CN" altLang="en-US" dirty="0"/>
              <a:t>则拒绝</a:t>
            </a:r>
            <a:r>
              <a:rPr lang="en-US" altLang="zh-CN" dirty="0"/>
              <a:t>;</a:t>
            </a:r>
            <a:r>
              <a:rPr lang="zh-CN" altLang="en-US" dirty="0"/>
              <a:t>若</a:t>
            </a:r>
            <a:r>
              <a:rPr lang="en-US" altLang="zh-CN" dirty="0"/>
              <a:t>M</a:t>
            </a:r>
            <a:r>
              <a:rPr lang="zh-CN" altLang="en-US" dirty="0"/>
              <a:t>拒绝</a:t>
            </a:r>
            <a:r>
              <a:rPr lang="en-US" altLang="zh-CN" dirty="0"/>
              <a:t>,</a:t>
            </a:r>
            <a:r>
              <a:rPr lang="zh-CN" altLang="en-US" dirty="0"/>
              <a:t>则接受</a:t>
            </a:r>
            <a:r>
              <a:rPr lang="en-US" altLang="zh-CN" dirty="0"/>
              <a:t>.”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C8ABF-7F79-5544-EC4B-A6DB3623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空间层次定理证明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EDB0A-B085-A4CD-D091-C1A533EB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证明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):  B</a:t>
            </a:r>
            <a:r>
              <a:rPr lang="zh-CN" altLang="en-US" dirty="0"/>
              <a:t>是</a:t>
            </a:r>
            <a:r>
              <a:rPr lang="en-US" altLang="zh-CN" dirty="0"/>
              <a:t>O(f)</a:t>
            </a:r>
            <a:r>
              <a:rPr lang="zh-CN" altLang="en-US" dirty="0"/>
              <a:t>空间的</a:t>
            </a:r>
            <a:r>
              <a:rPr lang="en-US" altLang="zh-CN" dirty="0"/>
              <a:t>, </a:t>
            </a:r>
            <a:r>
              <a:rPr lang="zh-CN" altLang="en-US" dirty="0"/>
              <a:t>设</a:t>
            </a:r>
            <a:r>
              <a:rPr lang="en-US" altLang="zh-CN" dirty="0"/>
              <a:t>A=L(B),</a:t>
            </a:r>
          </a:p>
          <a:p>
            <a:r>
              <a:rPr lang="zh-CN" altLang="en-US" dirty="0"/>
              <a:t>则</a:t>
            </a:r>
            <a:r>
              <a:rPr lang="en-US" altLang="zh-CN" dirty="0"/>
              <a:t>A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dirty="0"/>
              <a:t>SPACE(O(f)). </a:t>
            </a:r>
          </a:p>
          <a:p>
            <a:r>
              <a:rPr lang="zh-CN" altLang="en-US" dirty="0"/>
              <a:t>下证</a:t>
            </a:r>
            <a:r>
              <a:rPr lang="en-US" altLang="zh-CN" dirty="0"/>
              <a:t>A</a:t>
            </a:r>
            <a:r>
              <a:rPr lang="en-US" altLang="zh-CN" sz="2800" b="1" dirty="0">
                <a:solidFill>
                  <a:schemeClr val="fol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 </a:t>
            </a:r>
            <a:r>
              <a:rPr lang="en-US" altLang="zh-CN" dirty="0"/>
              <a:t>SPACE(o(f)):  (</a:t>
            </a:r>
            <a:r>
              <a:rPr lang="zh-CN" altLang="en-US" dirty="0"/>
              <a:t>反证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A=L(M)</a:t>
            </a:r>
            <a:r>
              <a:rPr lang="zh-CN" altLang="en-US" dirty="0"/>
              <a:t>并且</a:t>
            </a:r>
            <a:r>
              <a:rPr lang="en-US" altLang="zh-CN" dirty="0"/>
              <a:t>M</a:t>
            </a:r>
            <a:r>
              <a:rPr lang="zh-CN" altLang="en-US" dirty="0"/>
              <a:t>在</a:t>
            </a:r>
            <a:r>
              <a:rPr lang="en-US" altLang="zh-CN" dirty="0"/>
              <a:t>g(n)</a:t>
            </a:r>
            <a:r>
              <a:rPr lang="zh-CN" altLang="en-US" dirty="0"/>
              <a:t>空间内运行</a:t>
            </a:r>
            <a:r>
              <a:rPr lang="en-US" altLang="zh-CN" dirty="0"/>
              <a:t>,  g(n)=o(f(n)). B</a:t>
            </a:r>
            <a:r>
              <a:rPr lang="zh-CN" altLang="en-US" dirty="0"/>
              <a:t>需要</a:t>
            </a:r>
            <a:r>
              <a:rPr lang="en-US" altLang="zh-CN" dirty="0"/>
              <a:t>dg(n)</a:t>
            </a:r>
            <a:r>
              <a:rPr lang="zh-CN" altLang="en-US" dirty="0"/>
              <a:t>空间模拟</a:t>
            </a:r>
            <a:r>
              <a:rPr lang="en-US" altLang="zh-CN" dirty="0"/>
              <a:t>M, d</a:t>
            </a:r>
            <a:r>
              <a:rPr lang="zh-CN" altLang="en-US" dirty="0"/>
              <a:t>是只与</a:t>
            </a:r>
            <a:r>
              <a:rPr lang="en-US" altLang="zh-CN" dirty="0"/>
              <a:t>M</a:t>
            </a:r>
            <a:r>
              <a:rPr lang="zh-CN" altLang="en-US" dirty="0"/>
              <a:t>有关的常数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n&gt;=n0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有</a:t>
            </a:r>
            <a:r>
              <a:rPr lang="en-US" altLang="zh-CN" dirty="0"/>
              <a:t>dg(n)&lt;f(n), B</a:t>
            </a:r>
            <a:r>
              <a:rPr lang="zh-CN" altLang="en-US" dirty="0"/>
              <a:t>可以完成对</a:t>
            </a:r>
            <a:r>
              <a:rPr lang="en-US" altLang="zh-CN" dirty="0"/>
              <a:t>M</a:t>
            </a:r>
            <a:r>
              <a:rPr lang="zh-CN" altLang="en-US" dirty="0"/>
              <a:t>的模拟</a:t>
            </a:r>
            <a:r>
              <a:rPr lang="en-US" altLang="zh-CN" dirty="0"/>
              <a:t>, </a:t>
            </a:r>
          </a:p>
          <a:p>
            <a:r>
              <a:rPr lang="zh-CN" altLang="en-US" dirty="0"/>
              <a:t>则 </a:t>
            </a:r>
            <a:r>
              <a:rPr lang="en-US" altLang="zh-CN" dirty="0"/>
              <a:t>&lt;M&gt;10n0</a:t>
            </a:r>
            <a:r>
              <a:rPr lang="en-US" altLang="zh-CN" sz="2800" b="1" dirty="0">
                <a:solidFill>
                  <a:schemeClr val="fol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/>
              <a:t>L(M)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/>
              <a:t> &lt;M&gt;</a:t>
            </a:r>
            <a:r>
              <a:rPr lang="en-US" altLang="zh-CN" sz="2800" b="1" dirty="0">
                <a:solidFill>
                  <a:schemeClr val="fol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/>
              <a:t>10n0</a:t>
            </a:r>
            <a:r>
              <a:rPr lang="en-US" altLang="zh-CN" sz="2800" b="1" dirty="0">
                <a:solidFill>
                  <a:schemeClr val="fol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 </a:t>
            </a:r>
            <a:r>
              <a:rPr lang="en-US" altLang="zh-CN" dirty="0"/>
              <a:t>L(B), </a:t>
            </a:r>
          </a:p>
          <a:p>
            <a:r>
              <a:rPr lang="zh-CN" altLang="en-US" dirty="0"/>
              <a:t>即</a:t>
            </a:r>
            <a:r>
              <a:rPr lang="en-US" altLang="zh-CN" dirty="0"/>
              <a:t>&lt;M&gt;10n0</a:t>
            </a:r>
            <a:r>
              <a:rPr lang="en-US" altLang="zh-CN" sz="2800" b="1" dirty="0">
                <a:solidFill>
                  <a:schemeClr val="fol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/>
              <a:t>A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/>
              <a:t> &lt;M&gt;</a:t>
            </a:r>
            <a:r>
              <a:rPr lang="en-US" altLang="zh-CN" sz="2800" b="1" dirty="0">
                <a:solidFill>
                  <a:schemeClr val="fol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/>
              <a:t>10n0</a:t>
            </a:r>
            <a:r>
              <a:rPr lang="en-US" altLang="zh-CN" sz="2800" b="1" dirty="0">
                <a:solidFill>
                  <a:schemeClr val="fol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 </a:t>
            </a:r>
            <a:r>
              <a:rPr lang="en-US" altLang="zh-CN" dirty="0"/>
              <a:t>A, </a:t>
            </a:r>
            <a:r>
              <a:rPr lang="zh-CN" altLang="en-US" dirty="0"/>
              <a:t>矛盾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5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2478</Words>
  <Application>Microsoft Office PowerPoint</Application>
  <PresentationFormat>宽屏</PresentationFormat>
  <Paragraphs>264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等线</vt:lpstr>
      <vt:lpstr>等线 Light</vt:lpstr>
      <vt:lpstr>宋体</vt:lpstr>
      <vt:lpstr>Arial</vt:lpstr>
      <vt:lpstr>Fira Sans</vt:lpstr>
      <vt:lpstr>Symbol</vt:lpstr>
      <vt:lpstr>Office 主题​​</vt:lpstr>
      <vt:lpstr>第九章  难解性</vt:lpstr>
      <vt:lpstr>难解性</vt:lpstr>
      <vt:lpstr>前要：线性加速定理</vt:lpstr>
      <vt:lpstr>层次定理：空间层次定理</vt:lpstr>
      <vt:lpstr>空间层次定理证明</vt:lpstr>
      <vt:lpstr>证明前要：带空间限制的通用机</vt:lpstr>
      <vt:lpstr>证明前要：填塞引理</vt:lpstr>
      <vt:lpstr>空间层次定理证明</vt:lpstr>
      <vt:lpstr>空间层次定理证明</vt:lpstr>
      <vt:lpstr>空间层次定理的推论</vt:lpstr>
      <vt:lpstr>层次定理：时间层次定理</vt:lpstr>
      <vt:lpstr>时间层次定理证明</vt:lpstr>
      <vt:lpstr>时间层次定理证明</vt:lpstr>
      <vt:lpstr>时间层次定理证明</vt:lpstr>
      <vt:lpstr>时间层次定理证明</vt:lpstr>
      <vt:lpstr>时间层次定理的推论</vt:lpstr>
      <vt:lpstr>相对化</vt:lpstr>
      <vt:lpstr>谕示与图灵规约</vt:lpstr>
      <vt:lpstr>谕示与图灵规约</vt:lpstr>
      <vt:lpstr>对角化方法的局限性</vt:lpstr>
      <vt:lpstr>对角化方法的局限性</vt:lpstr>
      <vt:lpstr>电路复杂性</vt:lpstr>
      <vt:lpstr>电路计算函数</vt:lpstr>
      <vt:lpstr>电路计算函数例子：奇偶函数</vt:lpstr>
      <vt:lpstr>电路族</vt:lpstr>
      <vt:lpstr>电路复杂性</vt:lpstr>
      <vt:lpstr>电路模拟图灵机：画面</vt:lpstr>
      <vt:lpstr>电路模拟图灵机</vt:lpstr>
      <vt:lpstr>电路复杂性</vt:lpstr>
      <vt:lpstr>电路复杂性</vt:lpstr>
      <vt:lpstr>CIRCUIT-SAT是NP完全的</vt:lpstr>
      <vt:lpstr>CIRCUIT-SAT是NP完全的</vt:lpstr>
      <vt:lpstr>CIRCUIT-SAT是NP完全的</vt:lpstr>
      <vt:lpstr>3SAT是NP完全的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 H</dc:creator>
  <cp:lastModifiedBy>X H</cp:lastModifiedBy>
  <cp:revision>6</cp:revision>
  <dcterms:created xsi:type="dcterms:W3CDTF">2024-07-10T15:05:43Z</dcterms:created>
  <dcterms:modified xsi:type="dcterms:W3CDTF">2024-07-23T03:14:42Z</dcterms:modified>
</cp:coreProperties>
</file>