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Xinran Tao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Xinran Tao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Xinran Tao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 Su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 Su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 Su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solidFill>
            <a:srgbClr val="345D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26" name="Shape 26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30" name="Shape 30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4245913" y="-818037"/>
            <a:ext cx="3697465" cy="914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 rot="5400000">
            <a:off x="7360907" y="2743200"/>
            <a:ext cx="54102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2665412" y="-533399"/>
            <a:ext cx="5410200" cy="769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5400"/>
              <a:buFont typeface="Calibri"/>
              <a:buNone/>
              <a:defRPr sz="54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230849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522413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246814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6246814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3" name="Shape 73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rgbClr val="345D7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491930" y="1293495"/>
            <a:ext cx="557784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7923214" y="3536829"/>
            <a:ext cx="3124200" cy="17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rgbClr val="345D7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1400490" y="1202055"/>
            <a:ext cx="5760720" cy="4206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923214" y="3536829"/>
            <a:ext cx="3124200" cy="17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11" name="Shape 11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14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5" name="Shape 15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1508034" y="5185775"/>
            <a:ext cx="1028963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Mining| GW School of Business| Zhencun Liu, Xinran Tao, Xin Su, Ziyi Zhao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75" y="3062525"/>
            <a:ext cx="11071950" cy="18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272576" y="1859650"/>
            <a:ext cx="87543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House Prices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Shape 318"/>
          <p:cNvGrpSpPr/>
          <p:nvPr/>
        </p:nvGrpSpPr>
        <p:grpSpPr>
          <a:xfrm>
            <a:off x="2797" y="492349"/>
            <a:ext cx="11605032" cy="394570"/>
            <a:chOff x="2797" y="0"/>
            <a:chExt cx="11605032" cy="394570"/>
          </a:xfrm>
        </p:grpSpPr>
        <p:sp>
          <p:nvSpPr>
            <p:cNvPr id="319" name="Shape 319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sp>
        <p:nvSpPr>
          <p:cNvPr id="329" name="Shape 329"/>
          <p:cNvSpPr txBox="1"/>
          <p:nvPr/>
        </p:nvSpPr>
        <p:spPr>
          <a:xfrm>
            <a:off x="626301" y="1591121"/>
            <a:ext cx="31377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 Variables</a:t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98" y="2482212"/>
            <a:ext cx="11397688" cy="267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Shape 336"/>
          <p:cNvGrpSpPr/>
          <p:nvPr/>
        </p:nvGrpSpPr>
        <p:grpSpPr>
          <a:xfrm>
            <a:off x="2797" y="492349"/>
            <a:ext cx="11605131" cy="394500"/>
            <a:chOff x="2797" y="0"/>
            <a:chExt cx="11605131" cy="394500"/>
          </a:xfrm>
        </p:grpSpPr>
        <p:sp>
          <p:nvSpPr>
            <p:cNvPr id="337" name="Shape 337"/>
            <p:cNvSpPr/>
            <p:nvPr/>
          </p:nvSpPr>
          <p:spPr>
            <a:xfrm>
              <a:off x="2797" y="0"/>
              <a:ext cx="2562600" cy="3945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2797" y="0"/>
              <a:ext cx="2463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052799" y="0"/>
              <a:ext cx="2970900" cy="39450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250084" y="0"/>
              <a:ext cx="25764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511340" y="0"/>
              <a:ext cx="2996400" cy="39450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4708625" y="0"/>
              <a:ext cx="2601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995327" y="0"/>
              <a:ext cx="2562600" cy="39450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7192612" y="0"/>
              <a:ext cx="2167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9045328" y="0"/>
              <a:ext cx="2562600" cy="39450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9242613" y="0"/>
              <a:ext cx="2167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766000" y="2806275"/>
            <a:ext cx="25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Get Dummies</a:t>
            </a: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011" y="1367650"/>
            <a:ext cx="4547401" cy="456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Shape 354"/>
          <p:cNvGrpSpPr/>
          <p:nvPr/>
        </p:nvGrpSpPr>
        <p:grpSpPr>
          <a:xfrm>
            <a:off x="457200" y="2296679"/>
            <a:ext cx="3166685" cy="1070861"/>
            <a:chOff x="513567" y="2543153"/>
            <a:chExt cx="3166685" cy="1070861"/>
          </a:xfrm>
        </p:grpSpPr>
        <p:pic>
          <p:nvPicPr>
            <p:cNvPr id="355" name="Shape 355"/>
            <p:cNvPicPr preferRelativeResize="0"/>
            <p:nvPr/>
          </p:nvPicPr>
          <p:blipFill rotWithShape="1">
            <a:blip r:embed="rId3">
              <a:alphaModFix/>
            </a:blip>
            <a:srcRect l="2127" r="14426"/>
            <a:stretch/>
          </p:blipFill>
          <p:spPr>
            <a:xfrm>
              <a:off x="513577" y="2543153"/>
              <a:ext cx="3166675" cy="554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Shape 356"/>
            <p:cNvPicPr preferRelativeResize="0"/>
            <p:nvPr/>
          </p:nvPicPr>
          <p:blipFill rotWithShape="1">
            <a:blip r:embed="rId4">
              <a:alphaModFix/>
            </a:blip>
            <a:srcRect r="21445"/>
            <a:stretch/>
          </p:blipFill>
          <p:spPr>
            <a:xfrm>
              <a:off x="513567" y="3097564"/>
              <a:ext cx="3166685" cy="516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Shape 3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138" y="3543735"/>
            <a:ext cx="4058186" cy="14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76695" y="1691014"/>
            <a:ext cx="8223992" cy="4146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Shape 359"/>
          <p:cNvGrpSpPr/>
          <p:nvPr/>
        </p:nvGrpSpPr>
        <p:grpSpPr>
          <a:xfrm>
            <a:off x="2797" y="492349"/>
            <a:ext cx="11605032" cy="394570"/>
            <a:chOff x="2797" y="0"/>
            <a:chExt cx="11605032" cy="394570"/>
          </a:xfrm>
        </p:grpSpPr>
        <p:sp>
          <p:nvSpPr>
            <p:cNvPr id="360" name="Shape 360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sp>
        <p:nvSpPr>
          <p:cNvPr id="370" name="Shape 370"/>
          <p:cNvSpPr/>
          <p:nvPr/>
        </p:nvSpPr>
        <p:spPr>
          <a:xfrm>
            <a:off x="7888691" y="2636729"/>
            <a:ext cx="701458" cy="31941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hape 376"/>
          <p:cNvGrpSpPr/>
          <p:nvPr/>
        </p:nvGrpSpPr>
        <p:grpSpPr>
          <a:xfrm>
            <a:off x="984337" y="3277064"/>
            <a:ext cx="10220149" cy="1310594"/>
            <a:chOff x="626302" y="1553367"/>
            <a:chExt cx="10220149" cy="1310594"/>
          </a:xfrm>
        </p:grpSpPr>
        <p:pic>
          <p:nvPicPr>
            <p:cNvPr id="377" name="Shape 377"/>
            <p:cNvPicPr preferRelativeResize="0"/>
            <p:nvPr/>
          </p:nvPicPr>
          <p:blipFill rotWithShape="1">
            <a:blip r:embed="rId3">
              <a:alphaModFix/>
            </a:blip>
            <a:srcRect l="14686" t="-1" b="-28704"/>
            <a:stretch/>
          </p:blipFill>
          <p:spPr>
            <a:xfrm>
              <a:off x="626302" y="1553367"/>
              <a:ext cx="10138730" cy="6955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Shape 378"/>
            <p:cNvSpPr txBox="1"/>
            <p:nvPr/>
          </p:nvSpPr>
          <p:spPr>
            <a:xfrm>
              <a:off x="6774551" y="2411261"/>
              <a:ext cx="40719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Root Mean Squared Logarithmic Error</a:t>
              </a: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8546612" y="1966586"/>
              <a:ext cx="0" cy="444675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80" name="Shape 380"/>
          <p:cNvGrpSpPr/>
          <p:nvPr/>
        </p:nvGrpSpPr>
        <p:grpSpPr>
          <a:xfrm>
            <a:off x="2797" y="492349"/>
            <a:ext cx="11605032" cy="394570"/>
            <a:chOff x="2797" y="0"/>
            <a:chExt cx="11605032" cy="394570"/>
          </a:xfrm>
        </p:grpSpPr>
        <p:sp>
          <p:nvSpPr>
            <p:cNvPr id="381" name="Shape 381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sp>
        <p:nvSpPr>
          <p:cNvPr id="391" name="Shape 391"/>
          <p:cNvSpPr txBox="1"/>
          <p:nvPr/>
        </p:nvSpPr>
        <p:spPr>
          <a:xfrm>
            <a:off x="984337" y="1941850"/>
            <a:ext cx="31377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Shape 397"/>
          <p:cNvGrpSpPr/>
          <p:nvPr/>
        </p:nvGrpSpPr>
        <p:grpSpPr>
          <a:xfrm>
            <a:off x="2797" y="492349"/>
            <a:ext cx="11605032" cy="394570"/>
            <a:chOff x="2797" y="0"/>
            <a:chExt cx="11605032" cy="394570"/>
          </a:xfrm>
        </p:grpSpPr>
        <p:sp>
          <p:nvSpPr>
            <p:cNvPr id="398" name="Shape 398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sp>
        <p:nvSpPr>
          <p:cNvPr id="408" name="Shape 408"/>
          <p:cNvSpPr txBox="1"/>
          <p:nvPr/>
        </p:nvSpPr>
        <p:spPr>
          <a:xfrm>
            <a:off x="751562" y="1471808"/>
            <a:ext cx="26179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751562" y="2256752"/>
            <a:ext cx="60928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https://www.kaggle.com/hamzaben/tuned-random-forest-lasso-and-xgboost-regressors</a:t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743037" y="2998227"/>
            <a:ext cx="6101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https://www.kaggle.com/serigne/stacked-regressions-top-4-on-leaderboard</a:t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751562" y="3551997"/>
            <a:ext cx="46698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http://onlinestatbook.com/2/transformations/box-cox.html</a:t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751562" y="4078029"/>
            <a:ext cx="64822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http://ww2.amstat.org/publications/jse/v19n3/Decock/DataDocumentation.txt</a:t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751562" y="4634611"/>
            <a:ext cx="60928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https://www.kaggle.com/c/house-prices-advanced-regression-techniques/data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Shape 126"/>
          <p:cNvGrpSpPr/>
          <p:nvPr/>
        </p:nvGrpSpPr>
        <p:grpSpPr>
          <a:xfrm>
            <a:off x="981090" y="1343766"/>
            <a:ext cx="9531747" cy="4705162"/>
            <a:chOff x="885847" y="-272091"/>
            <a:chExt cx="9531747" cy="4705162"/>
          </a:xfrm>
        </p:grpSpPr>
        <p:sp>
          <p:nvSpPr>
            <p:cNvPr id="127" name="Shape 127"/>
            <p:cNvSpPr/>
            <p:nvPr/>
          </p:nvSpPr>
          <p:spPr>
            <a:xfrm>
              <a:off x="885847" y="1081834"/>
              <a:ext cx="2520420" cy="20788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3B6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933686" y="1129673"/>
              <a:ext cx="2424742" cy="15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Correlation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Outlier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Skewness</a:t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257590" y="1416518"/>
              <a:ext cx="3016553" cy="30165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63" y="88075"/>
                  </a:moveTo>
                  <a:lnTo>
                    <a:pt x="14668" y="85744"/>
                  </a:lnTo>
                  <a:lnTo>
                    <a:pt x="14668" y="85744"/>
                  </a:lnTo>
                  <a:cubicBezTo>
                    <a:pt x="23244" y="100844"/>
                    <a:pt x="38776" y="110683"/>
                    <a:pt x="56093" y="111985"/>
                  </a:cubicBezTo>
                  <a:cubicBezTo>
                    <a:pt x="73410" y="113287"/>
                    <a:pt x="90238" y="105880"/>
                    <a:pt x="100974" y="92230"/>
                  </a:cubicBezTo>
                  <a:lnTo>
                    <a:pt x="98260" y="90689"/>
                  </a:lnTo>
                  <a:lnTo>
                    <a:pt x="107384" y="86909"/>
                  </a:lnTo>
                  <a:lnTo>
                    <a:pt x="107839" y="96129"/>
                  </a:lnTo>
                  <a:lnTo>
                    <a:pt x="105122" y="94586"/>
                  </a:lnTo>
                  <a:lnTo>
                    <a:pt x="105122" y="94586"/>
                  </a:lnTo>
                  <a:cubicBezTo>
                    <a:pt x="93524" y="109717"/>
                    <a:pt x="75114" y="118028"/>
                    <a:pt x="56095" y="116718"/>
                  </a:cubicBezTo>
                  <a:cubicBezTo>
                    <a:pt x="37075" y="115408"/>
                    <a:pt x="19978" y="104653"/>
                    <a:pt x="10563" y="88075"/>
                  </a:cubicBezTo>
                  <a:close/>
                </a:path>
              </a:pathLst>
            </a:custGeom>
            <a:solidFill>
              <a:srgbClr val="C7D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445940" y="2715193"/>
              <a:ext cx="2240374" cy="890922"/>
            </a:xfrm>
            <a:prstGeom prst="roundRect">
              <a:avLst>
                <a:gd name="adj" fmla="val 1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1472034" y="2741287"/>
              <a:ext cx="2188186" cy="838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36825" rIns="55225" bIns="36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4251487" y="1081834"/>
              <a:ext cx="2520420" cy="20788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3B6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4299326" y="1575135"/>
              <a:ext cx="2424742" cy="15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Variable Types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Missing Value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Engineering</a:t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602226" y="-272091"/>
              <a:ext cx="3338607" cy="33386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99" y="31775"/>
                  </a:moveTo>
                  <a:lnTo>
                    <a:pt x="10299" y="31775"/>
                  </a:lnTo>
                  <a:cubicBezTo>
                    <a:pt x="19833" y="14986"/>
                    <a:pt x="37198" y="4146"/>
                    <a:pt x="56468" y="2953"/>
                  </a:cubicBezTo>
                  <a:cubicBezTo>
                    <a:pt x="75739" y="1760"/>
                    <a:pt x="94308" y="10376"/>
                    <a:pt x="105841" y="25860"/>
                  </a:cubicBezTo>
                  <a:lnTo>
                    <a:pt x="108298" y="24465"/>
                  </a:lnTo>
                  <a:lnTo>
                    <a:pt x="107847" y="32828"/>
                  </a:lnTo>
                  <a:lnTo>
                    <a:pt x="99644" y="29379"/>
                  </a:lnTo>
                  <a:lnTo>
                    <a:pt x="102100" y="27984"/>
                  </a:lnTo>
                  <a:lnTo>
                    <a:pt x="102100" y="27984"/>
                  </a:lnTo>
                  <a:cubicBezTo>
                    <a:pt x="91343" y="13838"/>
                    <a:pt x="74199" y="6040"/>
                    <a:pt x="56467" y="7228"/>
                  </a:cubicBezTo>
                  <a:cubicBezTo>
                    <a:pt x="38735" y="8415"/>
                    <a:pt x="22784" y="18428"/>
                    <a:pt x="14008" y="33882"/>
                  </a:cubicBezTo>
                  <a:close/>
                </a:path>
              </a:pathLst>
            </a:custGeom>
            <a:solidFill>
              <a:srgbClr val="C7D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811580" y="636373"/>
              <a:ext cx="2240374" cy="890922"/>
            </a:xfrm>
            <a:prstGeom prst="roundRect">
              <a:avLst>
                <a:gd name="adj" fmla="val 1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4837674" y="662467"/>
              <a:ext cx="2188186" cy="838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36825" rIns="55225" bIns="36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7617126" y="1081834"/>
              <a:ext cx="2520420" cy="20788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3B6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7664965" y="1129673"/>
              <a:ext cx="2424742" cy="15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 Machine Learning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177220" y="2715193"/>
              <a:ext cx="2240374" cy="890922"/>
            </a:xfrm>
            <a:prstGeom prst="roundRect">
              <a:avLst>
                <a:gd name="adj" fmla="val 1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8203314" y="2741287"/>
              <a:ext cx="2188186" cy="838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36825" rIns="55225" bIns="36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2797" y="492349"/>
            <a:ext cx="11605032" cy="394570"/>
            <a:chOff x="2797" y="0"/>
            <a:chExt cx="11605032" cy="394570"/>
          </a:xfrm>
        </p:grpSpPr>
        <p:sp>
          <p:nvSpPr>
            <p:cNvPr id="142" name="Shape 142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Shape 157"/>
          <p:cNvGrpSpPr/>
          <p:nvPr/>
        </p:nvGrpSpPr>
        <p:grpSpPr>
          <a:xfrm>
            <a:off x="2797" y="473560"/>
            <a:ext cx="11607830" cy="394570"/>
            <a:chOff x="2797" y="0"/>
            <a:chExt cx="11607830" cy="394570"/>
          </a:xfrm>
        </p:grpSpPr>
        <p:sp>
          <p:nvSpPr>
            <p:cNvPr id="158" name="Shape 158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9048126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9245411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pic>
        <p:nvPicPr>
          <p:cNvPr id="168" name="Shape 168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320934" y="833683"/>
            <a:ext cx="5911286" cy="547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E703B6-48E2-4F7A-AAA2-3B9424CCF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12" y="3378745"/>
            <a:ext cx="25717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2797" y="473560"/>
            <a:ext cx="11607830" cy="394570"/>
            <a:chOff x="2797" y="0"/>
            <a:chExt cx="11607830" cy="394570"/>
          </a:xfrm>
        </p:grpSpPr>
        <p:sp>
          <p:nvSpPr>
            <p:cNvPr id="175" name="Shape 175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9048126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9245411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pic>
        <p:nvPicPr>
          <p:cNvPr id="185" name="Shape 185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-96176" y="1692923"/>
            <a:ext cx="7304696" cy="472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776807" y="2511885"/>
            <a:ext cx="5260706" cy="293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Shape 192"/>
          <p:cNvGrpSpPr/>
          <p:nvPr/>
        </p:nvGrpSpPr>
        <p:grpSpPr>
          <a:xfrm>
            <a:off x="2797" y="473560"/>
            <a:ext cx="11607830" cy="394570"/>
            <a:chOff x="2797" y="0"/>
            <a:chExt cx="11607830" cy="394570"/>
          </a:xfrm>
        </p:grpSpPr>
        <p:sp>
          <p:nvSpPr>
            <p:cNvPr id="193" name="Shape 193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9048126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9245411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649" y="1908715"/>
            <a:ext cx="6299592" cy="38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30249" y="1203960"/>
            <a:ext cx="3290952" cy="477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10"/>
          <p:cNvGrpSpPr/>
          <p:nvPr/>
        </p:nvGrpSpPr>
        <p:grpSpPr>
          <a:xfrm>
            <a:off x="2798" y="580477"/>
            <a:ext cx="11605032" cy="394570"/>
            <a:chOff x="2797" y="0"/>
            <a:chExt cx="11605032" cy="394570"/>
          </a:xfrm>
        </p:grpSpPr>
        <p:sp>
          <p:nvSpPr>
            <p:cNvPr id="211" name="Shape 211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27" y="1379787"/>
            <a:ext cx="11128374" cy="538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l="-1106" t="422" r="35378" b="-422"/>
          <a:stretch/>
        </p:blipFill>
        <p:spPr>
          <a:xfrm>
            <a:off x="115657" y="3206663"/>
            <a:ext cx="5867400" cy="17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094412" y="2156460"/>
            <a:ext cx="625360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Shape 229"/>
          <p:cNvGrpSpPr/>
          <p:nvPr/>
        </p:nvGrpSpPr>
        <p:grpSpPr>
          <a:xfrm>
            <a:off x="2797" y="492349"/>
            <a:ext cx="11605032" cy="394570"/>
            <a:chOff x="2797" y="0"/>
            <a:chExt cx="11605032" cy="394570"/>
          </a:xfrm>
        </p:grpSpPr>
        <p:sp>
          <p:nvSpPr>
            <p:cNvPr id="230" name="Shape 230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0" y="1086258"/>
            <a:ext cx="11239500" cy="5324662"/>
            <a:chOff x="363679" y="1200069"/>
            <a:chExt cx="9658702" cy="4457862"/>
          </a:xfrm>
        </p:grpSpPr>
        <p:grpSp>
          <p:nvGrpSpPr>
            <p:cNvPr id="241" name="Shape 241"/>
            <p:cNvGrpSpPr/>
            <p:nvPr/>
          </p:nvGrpSpPr>
          <p:grpSpPr>
            <a:xfrm>
              <a:off x="363679" y="1200069"/>
              <a:ext cx="9658702" cy="4457862"/>
              <a:chOff x="317959" y="1582275"/>
              <a:chExt cx="9658702" cy="4457862"/>
            </a:xfrm>
          </p:grpSpPr>
          <p:grpSp>
            <p:nvGrpSpPr>
              <p:cNvPr id="242" name="Shape 242"/>
              <p:cNvGrpSpPr/>
              <p:nvPr/>
            </p:nvGrpSpPr>
            <p:grpSpPr>
              <a:xfrm>
                <a:off x="317959" y="1582275"/>
                <a:ext cx="9658702" cy="4457862"/>
                <a:chOff x="135079" y="1832529"/>
                <a:chExt cx="9658702" cy="4457862"/>
              </a:xfrm>
            </p:grpSpPr>
            <p:grpSp>
              <p:nvGrpSpPr>
                <p:cNvPr id="243" name="Shape 243"/>
                <p:cNvGrpSpPr/>
                <p:nvPr/>
              </p:nvGrpSpPr>
              <p:grpSpPr>
                <a:xfrm>
                  <a:off x="135079" y="1832529"/>
                  <a:ext cx="9658702" cy="4457862"/>
                  <a:chOff x="135079" y="1832529"/>
                  <a:chExt cx="9658702" cy="4457862"/>
                </a:xfrm>
              </p:grpSpPr>
              <p:pic>
                <p:nvPicPr>
                  <p:cNvPr id="244" name="Shape 244"/>
                  <p:cNvPicPr preferRelativeResize="0"/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alphaModFix/>
                  </a:blip>
                  <a:srcRect/>
                  <a:stretch/>
                </p:blipFill>
                <p:spPr>
                  <a:xfrm>
                    <a:off x="135079" y="1832529"/>
                    <a:ext cx="9658702" cy="44578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45" name="Shape 245"/>
                  <p:cNvSpPr/>
                  <p:nvPr/>
                </p:nvSpPr>
                <p:spPr>
                  <a:xfrm>
                    <a:off x="3669030" y="2263140"/>
                    <a:ext cx="1165860" cy="198120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6" name="Shape 246"/>
                  <p:cNvSpPr/>
                  <p:nvPr/>
                </p:nvSpPr>
                <p:spPr>
                  <a:xfrm>
                    <a:off x="5951220" y="2270760"/>
                    <a:ext cx="1074420" cy="198120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7" name="Shape 247"/>
                  <p:cNvSpPr/>
                  <p:nvPr/>
                </p:nvSpPr>
                <p:spPr>
                  <a:xfrm>
                    <a:off x="6728460" y="2684224"/>
                    <a:ext cx="800100" cy="198120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" name="Shape 248"/>
                  <p:cNvSpPr/>
                  <p:nvPr/>
                </p:nvSpPr>
                <p:spPr>
                  <a:xfrm>
                    <a:off x="3932678" y="2497615"/>
                    <a:ext cx="1165860" cy="198120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B0F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9" name="Shape 249"/>
                  <p:cNvSpPr/>
                  <p:nvPr/>
                </p:nvSpPr>
                <p:spPr>
                  <a:xfrm>
                    <a:off x="2503169" y="2493023"/>
                    <a:ext cx="1165860" cy="198120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B0F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0" name="Shape 250"/>
                  <p:cNvSpPr/>
                  <p:nvPr/>
                </p:nvSpPr>
                <p:spPr>
                  <a:xfrm>
                    <a:off x="3856479" y="2717626"/>
                    <a:ext cx="1165860" cy="198120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1" name="Shape 251"/>
                  <p:cNvSpPr/>
                  <p:nvPr/>
                </p:nvSpPr>
                <p:spPr>
                  <a:xfrm>
                    <a:off x="5173980" y="2708991"/>
                    <a:ext cx="1284349" cy="206755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52" name="Shape 252"/>
                <p:cNvSpPr/>
                <p:nvPr/>
              </p:nvSpPr>
              <p:spPr>
                <a:xfrm>
                  <a:off x="3669029" y="3337799"/>
                  <a:ext cx="1353309" cy="198120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3" name="Shape 253"/>
              <p:cNvSpPr/>
              <p:nvPr/>
            </p:nvSpPr>
            <p:spPr>
              <a:xfrm>
                <a:off x="4383404" y="3712146"/>
                <a:ext cx="1047751" cy="198120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3859529" y="4159251"/>
                <a:ext cx="1047751" cy="198120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2712718" y="3931822"/>
                <a:ext cx="1047751" cy="198120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5588084" y="3733702"/>
                <a:ext cx="1284349" cy="198120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2642233" y="4581060"/>
                <a:ext cx="1268731" cy="177042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2571749" y="4129942"/>
                <a:ext cx="1047751" cy="198120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7144008" y="3733702"/>
                <a:ext cx="1284349" cy="198120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1216915" y="3941952"/>
                <a:ext cx="1284349" cy="198120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6149340" y="4379349"/>
                <a:ext cx="1284349" cy="198120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2571749" y="4815591"/>
                <a:ext cx="1268731" cy="177042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6503291" y="4615667"/>
                <a:ext cx="1116709" cy="154209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2626615" y="5195244"/>
                <a:ext cx="680465" cy="241604"/>
              </a:xfrm>
              <a:prstGeom prst="rect">
                <a:avLst/>
              </a:prstGeom>
              <a:no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Shape 265"/>
            <p:cNvSpPr/>
            <p:nvPr/>
          </p:nvSpPr>
          <p:spPr>
            <a:xfrm>
              <a:off x="2166444" y="3997143"/>
              <a:ext cx="1284349" cy="198120"/>
            </a:xfrm>
            <a:prstGeom prst="rect">
              <a:avLst/>
            </a:prstGeom>
            <a:noFill/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262635" y="4223534"/>
              <a:ext cx="1284349" cy="198120"/>
            </a:xfrm>
            <a:prstGeom prst="rect">
              <a:avLst/>
            </a:prstGeom>
            <a:noFill/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10297649" y="4663846"/>
            <a:ext cx="1338370" cy="1111046"/>
            <a:chOff x="10637520" y="4929802"/>
            <a:chExt cx="1066800" cy="875056"/>
          </a:xfrm>
        </p:grpSpPr>
        <p:grpSp>
          <p:nvGrpSpPr>
            <p:cNvPr id="268" name="Shape 268"/>
            <p:cNvGrpSpPr/>
            <p:nvPr/>
          </p:nvGrpSpPr>
          <p:grpSpPr>
            <a:xfrm>
              <a:off x="10637520" y="5435526"/>
              <a:ext cx="1066800" cy="369332"/>
              <a:chOff x="10355580" y="5164549"/>
              <a:chExt cx="1066800" cy="369332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10355580" y="5164549"/>
                <a:ext cx="1013460" cy="336216"/>
              </a:xfrm>
              <a:prstGeom prst="rect">
                <a:avLst/>
              </a:prstGeom>
              <a:noFill/>
              <a:ln w="381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Shape 270"/>
              <p:cNvSpPr txBox="1"/>
              <p:nvPr/>
            </p:nvSpPr>
            <p:spPr>
              <a:xfrm>
                <a:off x="10355580" y="5164549"/>
                <a:ext cx="106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00B0F0"/>
                    </a:solidFill>
                    <a:latin typeface="Arial"/>
                    <a:ea typeface="Arial"/>
                    <a:cs typeface="Arial"/>
                    <a:sym typeface="Arial"/>
                  </a:rPr>
                  <a:t>Ordinal</a:t>
                </a:r>
                <a:endParaRPr/>
              </a:p>
            </p:txBody>
          </p:sp>
        </p:grpSp>
        <p:grpSp>
          <p:nvGrpSpPr>
            <p:cNvPr id="271" name="Shape 271"/>
            <p:cNvGrpSpPr/>
            <p:nvPr/>
          </p:nvGrpSpPr>
          <p:grpSpPr>
            <a:xfrm>
              <a:off x="10637520" y="4929802"/>
              <a:ext cx="1066800" cy="369332"/>
              <a:chOff x="10355580" y="5164549"/>
              <a:chExt cx="1066800" cy="369332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10355580" y="5164549"/>
                <a:ext cx="1013460" cy="336216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Shape 273"/>
              <p:cNvSpPr txBox="1"/>
              <p:nvPr/>
            </p:nvSpPr>
            <p:spPr>
              <a:xfrm>
                <a:off x="10355580" y="5164549"/>
                <a:ext cx="106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Nominal</a:t>
                </a: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Shape 279"/>
          <p:cNvGrpSpPr/>
          <p:nvPr/>
        </p:nvGrpSpPr>
        <p:grpSpPr>
          <a:xfrm>
            <a:off x="2797" y="492349"/>
            <a:ext cx="11605032" cy="394570"/>
            <a:chOff x="2797" y="0"/>
            <a:chExt cx="11605032" cy="394570"/>
          </a:xfrm>
        </p:grpSpPr>
        <p:sp>
          <p:nvSpPr>
            <p:cNvPr id="280" name="Shape 280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413793" y="1720703"/>
            <a:ext cx="5523308" cy="2547651"/>
            <a:chOff x="0" y="1531620"/>
            <a:chExt cx="5972492" cy="2727960"/>
          </a:xfrm>
        </p:grpSpPr>
        <p:pic>
          <p:nvPicPr>
            <p:cNvPr id="291" name="Shape 2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531620"/>
              <a:ext cx="5972492" cy="1554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2301240" y="3429000"/>
              <a:ext cx="510540" cy="8305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6C84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3962" y="1166343"/>
            <a:ext cx="5367478" cy="50841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7A86B2-DD90-4986-9BCD-BB592EA99D3F}"/>
              </a:ext>
            </a:extLst>
          </p:cNvPr>
          <p:cNvSpPr txBox="1"/>
          <p:nvPr/>
        </p:nvSpPr>
        <p:spPr>
          <a:xfrm>
            <a:off x="863657" y="4695061"/>
            <a:ext cx="416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Float (10), Integer (18), Object (51)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Shape 300"/>
          <p:cNvGrpSpPr/>
          <p:nvPr/>
        </p:nvGrpSpPr>
        <p:grpSpPr>
          <a:xfrm>
            <a:off x="2797" y="492349"/>
            <a:ext cx="11605032" cy="394570"/>
            <a:chOff x="2797" y="0"/>
            <a:chExt cx="11605032" cy="394570"/>
          </a:xfrm>
        </p:grpSpPr>
        <p:sp>
          <p:nvSpPr>
            <p:cNvPr id="301" name="Shape 301"/>
            <p:cNvSpPr/>
            <p:nvPr/>
          </p:nvSpPr>
          <p:spPr>
            <a:xfrm>
              <a:off x="2797" y="0"/>
              <a:ext cx="2562501" cy="39457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2797" y="0"/>
              <a:ext cx="2463859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052799" y="0"/>
              <a:ext cx="297104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2250084" y="0"/>
              <a:ext cx="257647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511340" y="0"/>
              <a:ext cx="2996487" cy="39457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708625" y="0"/>
              <a:ext cx="2601917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995327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7192612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9045328" y="0"/>
              <a:ext cx="2562501" cy="394570"/>
            </a:xfrm>
            <a:prstGeom prst="chevron">
              <a:avLst>
                <a:gd name="adj" fmla="val 50000"/>
              </a:avLst>
            </a:prstGeom>
            <a:solidFill>
              <a:srgbClr val="93B6D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9242613" y="0"/>
              <a:ext cx="2167931" cy="394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48000" rIns="24000" bIns="4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l="18818"/>
          <a:stretch/>
        </p:blipFill>
        <p:spPr>
          <a:xfrm>
            <a:off x="475988" y="2067213"/>
            <a:ext cx="8974899" cy="394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75989" y="1333915"/>
            <a:ext cx="31377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251</Words>
  <Application>Microsoft Office PowerPoint</Application>
  <PresentationFormat>Custom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Noto Sans Symbols</vt:lpstr>
      <vt:lpstr>Arial</vt:lpstr>
      <vt:lpstr>Calibri</vt:lpstr>
      <vt:lpstr>Project planning overview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Zhao, Ziyi</cp:lastModifiedBy>
  <cp:revision>3</cp:revision>
  <dcterms:modified xsi:type="dcterms:W3CDTF">2018-04-19T22:54:04Z</dcterms:modified>
</cp:coreProperties>
</file>