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7" r:id="rId3"/>
    <p:sldId id="256" r:id="rId4"/>
    <p:sldId id="260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FBF"/>
    <a:srgbClr val="44E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642DC-3449-4E08-B2F2-0E5EEB806CDC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0FBB8-E3D4-420D-890F-2C3112258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603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45203-E014-422B-B866-09D00107CDC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573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0FBB8-E3D4-420D-890F-2C311225809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6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BB9-B796-4581-99F4-75667F71FC27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1E8-2FF5-4075-9E2E-17CAAC831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90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BB9-B796-4581-99F4-75667F71FC27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1E8-2FF5-4075-9E2E-17CAAC831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43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BB9-B796-4581-99F4-75667F71FC27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1E8-2FF5-4075-9E2E-17CAAC831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45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BB9-B796-4581-99F4-75667F71FC27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1E8-2FF5-4075-9E2E-17CAAC831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5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BB9-B796-4581-99F4-75667F71FC27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1E8-2FF5-4075-9E2E-17CAAC831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57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BB9-B796-4581-99F4-75667F71FC27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1E8-2FF5-4075-9E2E-17CAAC831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72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BB9-B796-4581-99F4-75667F71FC27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1E8-2FF5-4075-9E2E-17CAAC831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9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BB9-B796-4581-99F4-75667F71FC27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1E8-2FF5-4075-9E2E-17CAAC831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74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BB9-B796-4581-99F4-75667F71FC27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1E8-2FF5-4075-9E2E-17CAAC831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83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BB9-B796-4581-99F4-75667F71FC27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1E8-2FF5-4075-9E2E-17CAAC831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87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3BB9-B796-4581-99F4-75667F71FC27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1E8-2FF5-4075-9E2E-17CAAC831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60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13BB9-B796-4581-99F4-75667F71FC27}" type="datetimeFigureOut">
              <a:rPr lang="zh-CN" altLang="en-US" smtClean="0"/>
              <a:t>2015/7/1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0D1E8-2FF5-4075-9E2E-17CAAC831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31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tif"/><Relationship Id="rId4" Type="http://schemas.openxmlformats.org/officeDocument/2006/relationships/image" Target="../media/image14.t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多文档 5"/>
          <p:cNvSpPr/>
          <p:nvPr/>
        </p:nvSpPr>
        <p:spPr>
          <a:xfrm>
            <a:off x="753125" y="1290606"/>
            <a:ext cx="1035415" cy="440584"/>
          </a:xfrm>
          <a:prstGeom prst="flowChartMulti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9" name="文本框 8"/>
          <p:cNvSpPr txBox="1"/>
          <p:nvPr/>
        </p:nvSpPr>
        <p:spPr>
          <a:xfrm>
            <a:off x="450178" y="988417"/>
            <a:ext cx="13109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Knowledge </a:t>
            </a:r>
            <a:endParaRPr lang="zh-CN" altLang="en-US" sz="1350" dirty="0"/>
          </a:p>
        </p:txBody>
      </p:sp>
      <p:sp>
        <p:nvSpPr>
          <p:cNvPr id="10" name="文本框 9"/>
          <p:cNvSpPr txBox="1"/>
          <p:nvPr/>
        </p:nvSpPr>
        <p:spPr>
          <a:xfrm>
            <a:off x="442202" y="2196274"/>
            <a:ext cx="13109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Omics data </a:t>
            </a:r>
            <a:endParaRPr lang="zh-CN" altLang="en-US" sz="13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503019" y="3807175"/>
            <a:ext cx="1533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350" dirty="0">
              <a:solidFill>
                <a:srgbClr val="00B05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786448" y="1438948"/>
            <a:ext cx="578701" cy="334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1779628" y="1550175"/>
            <a:ext cx="554063" cy="3375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940872" y="4059483"/>
            <a:ext cx="23282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552660" y="807241"/>
            <a:ext cx="1196297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Multilayer network</a:t>
            </a:r>
            <a:endParaRPr lang="zh-CN" altLang="en-US" sz="9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708616" y="1260729"/>
            <a:ext cx="101022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50" b="1" dirty="0"/>
              <a:t>Co-</a:t>
            </a:r>
            <a:r>
              <a:rPr lang="en-US" altLang="zh-CN" sz="750" b="1" dirty="0" err="1"/>
              <a:t>occurence</a:t>
            </a:r>
            <a:endParaRPr lang="zh-CN" altLang="en-US" sz="75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647419" y="807241"/>
            <a:ext cx="743986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Multilevel</a:t>
            </a:r>
            <a:endParaRPr lang="zh-CN" altLang="en-US" sz="900" dirty="0"/>
          </a:p>
        </p:txBody>
      </p:sp>
      <p:sp>
        <p:nvSpPr>
          <p:cNvPr id="21" name="左大括号 20"/>
          <p:cNvSpPr/>
          <p:nvPr/>
        </p:nvSpPr>
        <p:spPr>
          <a:xfrm rot="10800000">
            <a:off x="2927013" y="1399455"/>
            <a:ext cx="246166" cy="266002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文本框 22"/>
          <p:cNvSpPr txBox="1"/>
          <p:nvPr/>
        </p:nvSpPr>
        <p:spPr>
          <a:xfrm>
            <a:off x="3887501" y="810581"/>
            <a:ext cx="1710545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Biomarker module Propagation</a:t>
            </a:r>
            <a:endParaRPr lang="zh-CN" altLang="en-US" sz="900" dirty="0"/>
          </a:p>
        </p:txBody>
      </p:sp>
      <p:sp>
        <p:nvSpPr>
          <p:cNvPr id="24" name="文本框 23"/>
          <p:cNvSpPr txBox="1"/>
          <p:nvPr/>
        </p:nvSpPr>
        <p:spPr>
          <a:xfrm>
            <a:off x="6897032" y="802996"/>
            <a:ext cx="1741482" cy="2308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Module analysis &amp; annotation</a:t>
            </a:r>
            <a:endParaRPr lang="zh-CN" altLang="en-US" sz="900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3189564" y="2729468"/>
            <a:ext cx="379608" cy="871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888" y="1741766"/>
            <a:ext cx="1770255" cy="1723835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2940704" y="2533799"/>
            <a:ext cx="1412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Network</a:t>
            </a:r>
          </a:p>
          <a:p>
            <a:r>
              <a:rPr lang="en-US" altLang="zh-CN" sz="1000" dirty="0"/>
              <a:t>construction</a:t>
            </a:r>
            <a:endParaRPr lang="zh-CN" altLang="en-US" sz="1000" dirty="0"/>
          </a:p>
        </p:txBody>
      </p:sp>
      <p:sp>
        <p:nvSpPr>
          <p:cNvPr id="28" name="文本框 27"/>
          <p:cNvSpPr txBox="1"/>
          <p:nvPr/>
        </p:nvSpPr>
        <p:spPr>
          <a:xfrm>
            <a:off x="3637125" y="3465601"/>
            <a:ext cx="252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00B050"/>
                </a:solidFill>
              </a:rPr>
              <a:t>  </a:t>
            </a:r>
            <a:r>
              <a:rPr lang="en-US" altLang="zh-CN" sz="900" dirty="0"/>
              <a:t>Data: curated biomarkers/database</a:t>
            </a:r>
          </a:p>
          <a:p>
            <a:r>
              <a:rPr lang="en-US" altLang="zh-CN" sz="900" dirty="0"/>
              <a:t>             DEGs DCEs</a:t>
            </a:r>
            <a:r>
              <a:rPr lang="zh-CN" altLang="en-US" sz="900" dirty="0"/>
              <a:t>（</a:t>
            </a:r>
            <a:r>
              <a:rPr lang="en-US" altLang="zh-CN" sz="900" dirty="0"/>
              <a:t>Transcriptome</a:t>
            </a:r>
            <a:r>
              <a:rPr lang="zh-CN" altLang="en-US" sz="900" dirty="0"/>
              <a:t>）</a:t>
            </a:r>
            <a:endParaRPr lang="en-US" altLang="zh-CN" sz="900" dirty="0"/>
          </a:p>
          <a:p>
            <a:r>
              <a:rPr lang="en-US" altLang="zh-CN" sz="900" dirty="0"/>
              <a:t>  </a:t>
            </a:r>
          </a:p>
          <a:p>
            <a:endParaRPr lang="zh-CN" altLang="en-US" sz="900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6271038" y="2588253"/>
            <a:ext cx="399551" cy="301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组合 108"/>
          <p:cNvGrpSpPr/>
          <p:nvPr/>
        </p:nvGrpSpPr>
        <p:grpSpPr>
          <a:xfrm>
            <a:off x="4638052" y="1805376"/>
            <a:ext cx="2735644" cy="2046040"/>
            <a:chOff x="6711937" y="1141111"/>
            <a:chExt cx="3919189" cy="2849378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86782" y="2062327"/>
              <a:ext cx="2144344" cy="1928162"/>
            </a:xfrm>
            <a:prstGeom prst="rect">
              <a:avLst/>
            </a:prstGeom>
          </p:spPr>
        </p:pic>
        <p:cxnSp>
          <p:nvCxnSpPr>
            <p:cNvPr id="31" name="直接连接符 30"/>
            <p:cNvCxnSpPr/>
            <p:nvPr/>
          </p:nvCxnSpPr>
          <p:spPr>
            <a:xfrm>
              <a:off x="7400210" y="1141111"/>
              <a:ext cx="2314154" cy="100618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6711937" y="2274836"/>
              <a:ext cx="2554710" cy="149892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8660160" y="2178694"/>
              <a:ext cx="1719016" cy="1597361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34" name="直接箭头连接符 33"/>
          <p:cNvCxnSpPr/>
          <p:nvPr/>
        </p:nvCxnSpPr>
        <p:spPr>
          <a:xfrm flipV="1">
            <a:off x="6723288" y="1722756"/>
            <a:ext cx="9479" cy="612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821424" y="1254544"/>
            <a:ext cx="10102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50" dirty="0">
                <a:solidFill>
                  <a:srgbClr val="FF0000"/>
                </a:solidFill>
              </a:rPr>
              <a:t>CSPN</a:t>
            </a:r>
          </a:p>
          <a:p>
            <a:r>
              <a:rPr lang="en-US" altLang="zh-CN" sz="750" dirty="0">
                <a:solidFill>
                  <a:srgbClr val="FF0000"/>
                </a:solidFill>
              </a:rPr>
              <a:t>GO enrichment</a:t>
            </a:r>
            <a:endParaRPr lang="zh-CN" altLang="en-US" sz="750" dirty="0">
              <a:solidFill>
                <a:srgbClr val="FF0000"/>
              </a:solidFill>
            </a:endParaRPr>
          </a:p>
        </p:txBody>
      </p:sp>
      <p:sp>
        <p:nvSpPr>
          <p:cNvPr id="36" name="平行四边形 35"/>
          <p:cNvSpPr/>
          <p:nvPr/>
        </p:nvSpPr>
        <p:spPr>
          <a:xfrm>
            <a:off x="6113388" y="1276055"/>
            <a:ext cx="1375463" cy="400847"/>
          </a:xfrm>
          <a:prstGeom prst="parallelogram">
            <a:avLst/>
          </a:prstGeom>
          <a:noFill/>
          <a:ln>
            <a:solidFill>
              <a:srgbClr val="B964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44" name="组合 43"/>
          <p:cNvGrpSpPr/>
          <p:nvPr/>
        </p:nvGrpSpPr>
        <p:grpSpPr>
          <a:xfrm>
            <a:off x="6438803" y="1312238"/>
            <a:ext cx="787225" cy="323516"/>
            <a:chOff x="8481964" y="1732802"/>
            <a:chExt cx="787225" cy="323516"/>
          </a:xfrm>
        </p:grpSpPr>
        <p:sp>
          <p:nvSpPr>
            <p:cNvPr id="37" name="流程图: 联系 36"/>
            <p:cNvSpPr/>
            <p:nvPr/>
          </p:nvSpPr>
          <p:spPr>
            <a:xfrm>
              <a:off x="8481964" y="1732802"/>
              <a:ext cx="225800" cy="149698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B964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8" name="流程图: 联系 37"/>
            <p:cNvSpPr/>
            <p:nvPr/>
          </p:nvSpPr>
          <p:spPr>
            <a:xfrm>
              <a:off x="8708663" y="1906620"/>
              <a:ext cx="225800" cy="149698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B964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9" name="流程图: 联系 38"/>
            <p:cNvSpPr/>
            <p:nvPr/>
          </p:nvSpPr>
          <p:spPr>
            <a:xfrm>
              <a:off x="9043389" y="1770990"/>
              <a:ext cx="225800" cy="149698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B964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40" name="直接连接符 39"/>
            <p:cNvCxnSpPr>
              <a:stCxn id="37" idx="6"/>
              <a:endCxn id="39" idx="2"/>
            </p:cNvCxnSpPr>
            <p:nvPr/>
          </p:nvCxnSpPr>
          <p:spPr>
            <a:xfrm>
              <a:off x="8707766" y="1807652"/>
              <a:ext cx="335624" cy="38189"/>
            </a:xfrm>
            <a:prstGeom prst="line">
              <a:avLst/>
            </a:prstGeom>
            <a:ln>
              <a:solidFill>
                <a:srgbClr val="B964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8" idx="6"/>
              <a:endCxn id="39" idx="3"/>
            </p:cNvCxnSpPr>
            <p:nvPr/>
          </p:nvCxnSpPr>
          <p:spPr>
            <a:xfrm flipV="1">
              <a:off x="8934463" y="1898765"/>
              <a:ext cx="141994" cy="82704"/>
            </a:xfrm>
            <a:prstGeom prst="line">
              <a:avLst/>
            </a:prstGeom>
            <a:ln>
              <a:solidFill>
                <a:srgbClr val="B964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接箭头连接符 42"/>
          <p:cNvCxnSpPr/>
          <p:nvPr/>
        </p:nvCxnSpPr>
        <p:spPr>
          <a:xfrm>
            <a:off x="6798321" y="3906438"/>
            <a:ext cx="19174" cy="46381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762324" y="4544449"/>
            <a:ext cx="11880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/>
              <a:t>Tissue-specific</a:t>
            </a:r>
          </a:p>
          <a:p>
            <a:r>
              <a:rPr lang="en-US" altLang="zh-CN" sz="900" b="1" dirty="0" smtClean="0"/>
              <a:t>Proteome</a:t>
            </a:r>
          </a:p>
          <a:p>
            <a:r>
              <a:rPr lang="en-US" altLang="zh-CN" sz="900" b="1" dirty="0" smtClean="0"/>
              <a:t>analysis</a:t>
            </a:r>
            <a:endParaRPr lang="zh-CN" altLang="en-US" sz="900" b="1" dirty="0"/>
          </a:p>
        </p:txBody>
      </p:sp>
      <p:cxnSp>
        <p:nvCxnSpPr>
          <p:cNvPr id="52" name="直接连接符 51"/>
          <p:cNvCxnSpPr>
            <a:stCxn id="48" idx="1"/>
            <a:endCxn id="46" idx="5"/>
          </p:cNvCxnSpPr>
          <p:nvPr/>
        </p:nvCxnSpPr>
        <p:spPr>
          <a:xfrm flipH="1" flipV="1">
            <a:off x="7116641" y="4591884"/>
            <a:ext cx="107161" cy="106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792490" y="3974432"/>
            <a:ext cx="1162214" cy="5078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HPM[3]</a:t>
            </a:r>
          </a:p>
          <a:p>
            <a:r>
              <a:rPr lang="en-US" altLang="zh-CN" sz="900" dirty="0"/>
              <a:t>Proteomic DB[4]</a:t>
            </a:r>
          </a:p>
          <a:p>
            <a:r>
              <a:rPr lang="en-US" altLang="zh-CN" sz="900" dirty="0"/>
              <a:t>HPA[5]</a:t>
            </a:r>
            <a:endParaRPr lang="zh-CN" altLang="en-US" sz="900" dirty="0"/>
          </a:p>
        </p:txBody>
      </p:sp>
      <p:sp>
        <p:nvSpPr>
          <p:cNvPr id="54" name="文本框 53"/>
          <p:cNvSpPr txBox="1"/>
          <p:nvPr/>
        </p:nvSpPr>
        <p:spPr>
          <a:xfrm>
            <a:off x="6479077" y="5064059"/>
            <a:ext cx="216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Criterion &amp; annotation: </a:t>
            </a:r>
          </a:p>
          <a:p>
            <a:r>
              <a:rPr lang="en-US" altLang="zh-CN" sz="900" dirty="0">
                <a:solidFill>
                  <a:srgbClr val="FF0000"/>
                </a:solidFill>
              </a:rPr>
              <a:t>Known biomarker?</a:t>
            </a:r>
          </a:p>
          <a:p>
            <a:r>
              <a:rPr lang="en-US" altLang="zh-CN" sz="900" dirty="0">
                <a:solidFill>
                  <a:srgbClr val="FF0000"/>
                </a:solidFill>
              </a:rPr>
              <a:t>Expression?</a:t>
            </a:r>
          </a:p>
          <a:p>
            <a:r>
              <a:rPr lang="en-US" altLang="zh-CN" sz="900" dirty="0">
                <a:solidFill>
                  <a:srgbClr val="FF0000"/>
                </a:solidFill>
              </a:rPr>
              <a:t>Tissue-specific?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376665" y="5021725"/>
            <a:ext cx="2084225" cy="756961"/>
            <a:chOff x="6892575" y="5649571"/>
            <a:chExt cx="2383673" cy="1020546"/>
          </a:xfrm>
        </p:grpSpPr>
        <p:sp>
          <p:nvSpPr>
            <p:cNvPr id="71" name="矩形 70"/>
            <p:cNvSpPr/>
            <p:nvPr/>
          </p:nvSpPr>
          <p:spPr>
            <a:xfrm>
              <a:off x="6892575" y="5649571"/>
              <a:ext cx="2383673" cy="280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a-DK" altLang="zh-CN" sz="7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[1]A. Sharma et al., Hum Mol Genet, 2015</a:t>
              </a:r>
              <a:endParaRPr lang="zh-CN" altLang="en-US" sz="750" dirty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6892575" y="5852835"/>
              <a:ext cx="1886845" cy="280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[2]</a:t>
              </a:r>
              <a:r>
                <a:rPr lang="en-US" altLang="zh-CN" sz="75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Mitra.K</a:t>
              </a:r>
              <a:r>
                <a:rPr lang="en-US" altLang="zh-CN" sz="7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., Nat Rev Genet. 2013</a:t>
              </a:r>
              <a:endParaRPr lang="zh-CN" altLang="en-US" sz="7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898572" y="6039806"/>
              <a:ext cx="1835513" cy="5601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[3]M. S. Kim et al. Nature. 2014</a:t>
              </a:r>
              <a:endParaRPr lang="zh-CN" altLang="en-US" sz="7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350" dirty="0"/>
            </a:p>
          </p:txBody>
        </p:sp>
        <p:sp>
          <p:nvSpPr>
            <p:cNvPr id="74" name="矩形 73"/>
            <p:cNvSpPr/>
            <p:nvPr/>
          </p:nvSpPr>
          <p:spPr>
            <a:xfrm>
              <a:off x="6894982" y="6234421"/>
              <a:ext cx="2072009" cy="435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[4]Wilhelm et al. Nature. 2014</a:t>
              </a:r>
            </a:p>
            <a:p>
              <a:r>
                <a:rPr lang="en-US" altLang="zh-CN" sz="7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[5]Mathias </a:t>
              </a:r>
              <a:r>
                <a:rPr lang="en-US" altLang="zh-CN" sz="75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Uhlén</a:t>
              </a:r>
              <a:r>
                <a:rPr lang="en-US" altLang="zh-CN" sz="7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et al.Science.2015</a:t>
              </a:r>
              <a:endParaRPr lang="zh-CN" altLang="en-US" sz="7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14608" y="3705591"/>
            <a:ext cx="1325289" cy="619187"/>
            <a:chOff x="59722" y="4147707"/>
            <a:chExt cx="1515699" cy="834796"/>
          </a:xfrm>
        </p:grpSpPr>
        <p:sp>
          <p:nvSpPr>
            <p:cNvPr id="69" name="流程图: 多文档 68"/>
            <p:cNvSpPr/>
            <p:nvPr/>
          </p:nvSpPr>
          <p:spPr>
            <a:xfrm>
              <a:off x="59722" y="4147707"/>
              <a:ext cx="1336176" cy="834796"/>
            </a:xfrm>
            <a:prstGeom prst="flowChartMultidocumen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76134" y="4330274"/>
              <a:ext cx="1499287" cy="404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CIPHER[6]</a:t>
              </a: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746627" y="1257536"/>
            <a:ext cx="1360329" cy="1033282"/>
            <a:chOff x="709767" y="1143841"/>
            <a:chExt cx="1906381" cy="1377709"/>
          </a:xfrm>
        </p:grpSpPr>
        <p:sp>
          <p:nvSpPr>
            <p:cNvPr id="5" name="流程图: 多文档 4"/>
            <p:cNvSpPr/>
            <p:nvPr/>
          </p:nvSpPr>
          <p:spPr>
            <a:xfrm>
              <a:off x="820535" y="1838041"/>
              <a:ext cx="1380553" cy="587445"/>
            </a:xfrm>
            <a:prstGeom prst="flowChartMultidocumen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48660" y="1253752"/>
              <a:ext cx="157506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Literature </a:t>
              </a:r>
              <a:endParaRPr lang="zh-CN" altLang="en-US" sz="135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68229" y="1970393"/>
              <a:ext cx="174791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/>
                <a:t>Database</a:t>
              </a: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709767" y="1143841"/>
              <a:ext cx="1707733" cy="1377709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612615" y="2411222"/>
            <a:ext cx="1364312" cy="970196"/>
            <a:chOff x="1608367" y="2574988"/>
            <a:chExt cx="1819082" cy="1293594"/>
          </a:xfrm>
        </p:grpSpPr>
        <p:grpSp>
          <p:nvGrpSpPr>
            <p:cNvPr id="58" name="组合 57"/>
            <p:cNvGrpSpPr/>
            <p:nvPr/>
          </p:nvGrpSpPr>
          <p:grpSpPr>
            <a:xfrm>
              <a:off x="1654771" y="2659481"/>
              <a:ext cx="1772678" cy="1150326"/>
              <a:chOff x="2272311" y="1723012"/>
              <a:chExt cx="1520524" cy="1163165"/>
            </a:xfrm>
          </p:grpSpPr>
          <p:sp>
            <p:nvSpPr>
              <p:cNvPr id="65" name="流程图: 多文档 64"/>
              <p:cNvSpPr/>
              <p:nvPr/>
            </p:nvSpPr>
            <p:spPr>
              <a:xfrm>
                <a:off x="2272311" y="1723012"/>
                <a:ext cx="1415813" cy="1163165"/>
              </a:xfrm>
              <a:prstGeom prst="flowChartMultidocumen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altLang="zh-CN" sz="135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2327095" y="1880400"/>
                <a:ext cx="1465740" cy="404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dirty="0"/>
                  <a:t>Mutation</a:t>
                </a: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2317734" y="2176789"/>
                <a:ext cx="1354155" cy="572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350" dirty="0" smtClean="0"/>
                  <a:t>CNV</a:t>
                </a:r>
                <a:endParaRPr lang="en-US" altLang="zh-CN" sz="1350" dirty="0"/>
              </a:p>
              <a:p>
                <a:pPr>
                  <a:lnSpc>
                    <a:spcPct val="80000"/>
                  </a:lnSpc>
                </a:pPr>
                <a:r>
                  <a:rPr lang="en-US" altLang="zh-CN" sz="1350" dirty="0"/>
                  <a:t>………</a:t>
                </a:r>
              </a:p>
            </p:txBody>
          </p:sp>
        </p:grpSp>
        <p:sp>
          <p:nvSpPr>
            <p:cNvPr id="61" name="圆角矩形 60"/>
            <p:cNvSpPr/>
            <p:nvPr/>
          </p:nvSpPr>
          <p:spPr>
            <a:xfrm>
              <a:off x="1608367" y="2574988"/>
              <a:ext cx="1789777" cy="1293594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482420" y="4410445"/>
            <a:ext cx="1131384" cy="601429"/>
            <a:chOff x="8146802" y="4494692"/>
            <a:chExt cx="1131384" cy="601429"/>
          </a:xfrm>
        </p:grpSpPr>
        <p:sp>
          <p:nvSpPr>
            <p:cNvPr id="42" name="平行四边形 41"/>
            <p:cNvSpPr/>
            <p:nvPr/>
          </p:nvSpPr>
          <p:spPr>
            <a:xfrm>
              <a:off x="8146802" y="4494692"/>
              <a:ext cx="1131384" cy="601429"/>
            </a:xfrm>
            <a:prstGeom prst="parallelogram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6" name="流程图: 联系 45"/>
            <p:cNvSpPr/>
            <p:nvPr/>
          </p:nvSpPr>
          <p:spPr>
            <a:xfrm>
              <a:off x="8705111" y="4614156"/>
              <a:ext cx="88937" cy="7260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7" name="流程图: 联系 46"/>
            <p:cNvSpPr/>
            <p:nvPr/>
          </p:nvSpPr>
          <p:spPr>
            <a:xfrm>
              <a:off x="8441198" y="4699220"/>
              <a:ext cx="88937" cy="7260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8" name="流程图: 联系 47"/>
            <p:cNvSpPr/>
            <p:nvPr/>
          </p:nvSpPr>
          <p:spPr>
            <a:xfrm>
              <a:off x="8875159" y="4771828"/>
              <a:ext cx="88937" cy="7260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9" name="流程图: 联系 48"/>
            <p:cNvSpPr/>
            <p:nvPr/>
          </p:nvSpPr>
          <p:spPr>
            <a:xfrm>
              <a:off x="9006221" y="4532657"/>
              <a:ext cx="88937" cy="7260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50" name="直接连接符 49"/>
            <p:cNvCxnSpPr>
              <a:stCxn id="49" idx="2"/>
              <a:endCxn id="46" idx="7"/>
            </p:cNvCxnSpPr>
            <p:nvPr/>
          </p:nvCxnSpPr>
          <p:spPr>
            <a:xfrm flipH="1">
              <a:off x="8781021" y="4568959"/>
              <a:ext cx="225198" cy="558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6" idx="2"/>
              <a:endCxn id="47" idx="7"/>
            </p:cNvCxnSpPr>
            <p:nvPr/>
          </p:nvCxnSpPr>
          <p:spPr>
            <a:xfrm flipH="1">
              <a:off x="8517109" y="4650461"/>
              <a:ext cx="188000" cy="593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流程图: 联系 61"/>
            <p:cNvSpPr/>
            <p:nvPr/>
          </p:nvSpPr>
          <p:spPr>
            <a:xfrm>
              <a:off x="8813486" y="4709854"/>
              <a:ext cx="235624" cy="212738"/>
            </a:xfrm>
            <a:prstGeom prst="flowChartConnector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3646992" y="1622963"/>
            <a:ext cx="965311" cy="5539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Prognosis</a:t>
            </a:r>
          </a:p>
          <a:p>
            <a:r>
              <a:rPr lang="en-US" altLang="zh-CN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Diagnosis</a:t>
            </a:r>
          </a:p>
          <a:p>
            <a:r>
              <a:rPr lang="en-US" altLang="zh-CN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predictive</a:t>
            </a:r>
            <a:endParaRPr lang="zh-CN" altLang="en-US" sz="1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677362" y="2014025"/>
            <a:ext cx="79637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prognosis</a:t>
            </a:r>
            <a:endParaRPr lang="zh-CN" altLang="en-US" sz="1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390900" y="3383957"/>
            <a:ext cx="1310939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Prediction</a:t>
            </a:r>
          </a:p>
        </p:txBody>
      </p:sp>
      <p:sp>
        <p:nvSpPr>
          <p:cNvPr id="77" name="矩形 76"/>
          <p:cNvSpPr/>
          <p:nvPr/>
        </p:nvSpPr>
        <p:spPr>
          <a:xfrm>
            <a:off x="390900" y="5718801"/>
            <a:ext cx="1346844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7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[6] Wu X et al. MSB, 2008</a:t>
            </a:r>
            <a:endParaRPr lang="zh-CN" altLang="en-US" sz="750" dirty="0"/>
          </a:p>
        </p:txBody>
      </p:sp>
      <p:sp>
        <p:nvSpPr>
          <p:cNvPr id="87" name="圆角矩形 86"/>
          <p:cNvSpPr/>
          <p:nvPr/>
        </p:nvSpPr>
        <p:spPr>
          <a:xfrm>
            <a:off x="612490" y="3684814"/>
            <a:ext cx="1303101" cy="64721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90" name="文本框 89"/>
          <p:cNvSpPr txBox="1"/>
          <p:nvPr/>
        </p:nvSpPr>
        <p:spPr>
          <a:xfrm>
            <a:off x="2037604" y="2392223"/>
            <a:ext cx="876603" cy="3000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350" dirty="0" smtClean="0"/>
              <a:t> pathway</a:t>
            </a:r>
            <a:endParaRPr lang="zh-CN" altLang="en-US" sz="1350" dirty="0"/>
          </a:p>
        </p:txBody>
      </p:sp>
      <p:sp>
        <p:nvSpPr>
          <p:cNvPr id="91" name="文本框 90"/>
          <p:cNvSpPr txBox="1"/>
          <p:nvPr/>
        </p:nvSpPr>
        <p:spPr>
          <a:xfrm>
            <a:off x="2356878" y="1263532"/>
            <a:ext cx="542597" cy="3000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gene</a:t>
            </a:r>
            <a:endParaRPr lang="zh-CN" altLang="en-US" sz="1350" dirty="0"/>
          </a:p>
        </p:txBody>
      </p:sp>
      <p:cxnSp>
        <p:nvCxnSpPr>
          <p:cNvPr id="96" name="直接箭头连接符 95"/>
          <p:cNvCxnSpPr>
            <a:endCxn id="90" idx="1"/>
          </p:cNvCxnSpPr>
          <p:nvPr/>
        </p:nvCxnSpPr>
        <p:spPr>
          <a:xfrm>
            <a:off x="1767523" y="2106632"/>
            <a:ext cx="270081" cy="43563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67" idx="3"/>
          </p:cNvCxnSpPr>
          <p:nvPr/>
        </p:nvCxnSpPr>
        <p:spPr>
          <a:xfrm flipV="1">
            <a:off x="1976927" y="2604443"/>
            <a:ext cx="96532" cy="13692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2140012" y="3915429"/>
            <a:ext cx="598173" cy="3000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gene</a:t>
            </a:r>
            <a:endParaRPr lang="zh-CN" altLang="en-US" sz="1350" dirty="0"/>
          </a:p>
        </p:txBody>
      </p:sp>
      <p:cxnSp>
        <p:nvCxnSpPr>
          <p:cNvPr id="103" name="直接箭头连接符 102"/>
          <p:cNvCxnSpPr/>
          <p:nvPr/>
        </p:nvCxnSpPr>
        <p:spPr>
          <a:xfrm>
            <a:off x="2752083" y="4052593"/>
            <a:ext cx="166248" cy="354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2918331" y="2563174"/>
            <a:ext cx="142562" cy="863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91" idx="3"/>
          </p:cNvCxnSpPr>
          <p:nvPr/>
        </p:nvCxnSpPr>
        <p:spPr>
          <a:xfrm flipV="1">
            <a:off x="2899475" y="1411329"/>
            <a:ext cx="142057" cy="224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265224" y="1041413"/>
            <a:ext cx="3410106" cy="3851864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13" name="矩形 112"/>
          <p:cNvSpPr/>
          <p:nvPr/>
        </p:nvSpPr>
        <p:spPr>
          <a:xfrm>
            <a:off x="3597935" y="1642738"/>
            <a:ext cx="2121074" cy="2835011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14" name="矩形 113"/>
          <p:cNvSpPr/>
          <p:nvPr/>
        </p:nvSpPr>
        <p:spPr>
          <a:xfrm>
            <a:off x="5598046" y="1041414"/>
            <a:ext cx="5409190" cy="4885136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16" name="文本框 115"/>
          <p:cNvSpPr txBox="1"/>
          <p:nvPr/>
        </p:nvSpPr>
        <p:spPr>
          <a:xfrm>
            <a:off x="2073910" y="2656772"/>
            <a:ext cx="99727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25" dirty="0"/>
              <a:t>driver vs passenger</a:t>
            </a:r>
            <a:endParaRPr lang="zh-CN" altLang="en-US" sz="825" dirty="0"/>
          </a:p>
        </p:txBody>
      </p:sp>
      <p:cxnSp>
        <p:nvCxnSpPr>
          <p:cNvPr id="117" name="直接箭头连接符 116"/>
          <p:cNvCxnSpPr/>
          <p:nvPr/>
        </p:nvCxnSpPr>
        <p:spPr>
          <a:xfrm>
            <a:off x="1784075" y="1498990"/>
            <a:ext cx="273211" cy="80213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2740002" y="4664147"/>
            <a:ext cx="120003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25" dirty="0"/>
              <a:t>Fisher exact test</a:t>
            </a:r>
            <a:endParaRPr lang="zh-CN" altLang="en-US" sz="825" dirty="0"/>
          </a:p>
        </p:txBody>
      </p:sp>
      <p:sp>
        <p:nvSpPr>
          <p:cNvPr id="110" name="文本框 109"/>
          <p:cNvSpPr txBox="1"/>
          <p:nvPr/>
        </p:nvSpPr>
        <p:spPr>
          <a:xfrm>
            <a:off x="9065192" y="3769014"/>
            <a:ext cx="118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/>
              <a:t>Cohort-specific</a:t>
            </a:r>
          </a:p>
          <a:p>
            <a:r>
              <a:rPr lang="en-US" altLang="zh-CN" sz="900" b="1" dirty="0"/>
              <a:t>biomarker analysis</a:t>
            </a:r>
            <a:endParaRPr lang="zh-CN" altLang="en-US" sz="900" b="1" dirty="0"/>
          </a:p>
        </p:txBody>
      </p:sp>
      <p:cxnSp>
        <p:nvCxnSpPr>
          <p:cNvPr id="111" name="直接箭头连接符 110"/>
          <p:cNvCxnSpPr/>
          <p:nvPr/>
        </p:nvCxnSpPr>
        <p:spPr>
          <a:xfrm>
            <a:off x="7314996" y="3806316"/>
            <a:ext cx="529291" cy="573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5776760" y="1722756"/>
            <a:ext cx="118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/>
              <a:t>Biomarker-related pathway analysis</a:t>
            </a:r>
            <a:endParaRPr lang="zh-CN" altLang="en-US" sz="900" b="1" dirty="0"/>
          </a:p>
        </p:txBody>
      </p:sp>
      <p:sp>
        <p:nvSpPr>
          <p:cNvPr id="174" name="文本框 173"/>
          <p:cNvSpPr txBox="1"/>
          <p:nvPr/>
        </p:nvSpPr>
        <p:spPr>
          <a:xfrm>
            <a:off x="8882406" y="4915100"/>
            <a:ext cx="10844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Clinical feature</a:t>
            </a:r>
            <a:endParaRPr lang="zh-CN" altLang="en-US" sz="900" dirty="0"/>
          </a:p>
        </p:txBody>
      </p:sp>
      <p:sp>
        <p:nvSpPr>
          <p:cNvPr id="175" name="文本框 174"/>
          <p:cNvSpPr txBox="1"/>
          <p:nvPr/>
        </p:nvSpPr>
        <p:spPr>
          <a:xfrm>
            <a:off x="8942562" y="5434192"/>
            <a:ext cx="13273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Molecular biomarker</a:t>
            </a:r>
            <a:endParaRPr lang="zh-CN" altLang="en-US" sz="900" dirty="0"/>
          </a:p>
        </p:txBody>
      </p:sp>
      <p:grpSp>
        <p:nvGrpSpPr>
          <p:cNvPr id="196" name="组合 195"/>
          <p:cNvGrpSpPr/>
          <p:nvPr/>
        </p:nvGrpSpPr>
        <p:grpSpPr>
          <a:xfrm>
            <a:off x="5101835" y="4190696"/>
            <a:ext cx="838198" cy="345799"/>
            <a:chOff x="3561560" y="4479470"/>
            <a:chExt cx="838198" cy="345799"/>
          </a:xfrm>
        </p:grpSpPr>
        <p:sp>
          <p:nvSpPr>
            <p:cNvPr id="178" name="流程图: 联系 177"/>
            <p:cNvSpPr/>
            <p:nvPr/>
          </p:nvSpPr>
          <p:spPr>
            <a:xfrm>
              <a:off x="3586725" y="4560569"/>
              <a:ext cx="88937" cy="7260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80" name="直接连接符 179"/>
            <p:cNvCxnSpPr/>
            <p:nvPr/>
          </p:nvCxnSpPr>
          <p:spPr>
            <a:xfrm>
              <a:off x="3561560" y="4699219"/>
              <a:ext cx="13926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文本框 180"/>
            <p:cNvSpPr txBox="1"/>
            <p:nvPr/>
          </p:nvSpPr>
          <p:spPr>
            <a:xfrm>
              <a:off x="3660206" y="4479470"/>
              <a:ext cx="7395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DEGs</a:t>
              </a:r>
              <a:endParaRPr lang="zh-CN" altLang="en-US" sz="900" dirty="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3647643" y="4594437"/>
              <a:ext cx="7395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DCEs</a:t>
              </a:r>
              <a:endParaRPr lang="zh-CN" altLang="en-US" sz="900" dirty="0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7861807" y="3806316"/>
            <a:ext cx="1211083" cy="2045057"/>
            <a:chOff x="9331780" y="2395355"/>
            <a:chExt cx="1181988" cy="2125895"/>
          </a:xfrm>
        </p:grpSpPr>
        <p:sp>
          <p:nvSpPr>
            <p:cNvPr id="221" name="椭圆 220"/>
            <p:cNvSpPr/>
            <p:nvPr/>
          </p:nvSpPr>
          <p:spPr>
            <a:xfrm>
              <a:off x="9916477" y="3957711"/>
              <a:ext cx="515705" cy="40484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/>
            <p:nvPr/>
          </p:nvSpPr>
          <p:spPr>
            <a:xfrm>
              <a:off x="9652277" y="3505086"/>
              <a:ext cx="458291" cy="341855"/>
            </a:xfrm>
            <a:prstGeom prst="ellipse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6" name="椭圆 215"/>
            <p:cNvSpPr/>
            <p:nvPr/>
          </p:nvSpPr>
          <p:spPr>
            <a:xfrm>
              <a:off x="9862186" y="3509636"/>
              <a:ext cx="515851" cy="341855"/>
            </a:xfrm>
            <a:prstGeom prst="ellipse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8" name="椭圆 197"/>
            <p:cNvSpPr/>
            <p:nvPr/>
          </p:nvSpPr>
          <p:spPr>
            <a:xfrm>
              <a:off x="9498371" y="3971084"/>
              <a:ext cx="552142" cy="43617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52" t="5832" r="7105" b="10526"/>
            <a:stretch/>
          </p:blipFill>
          <p:spPr>
            <a:xfrm>
              <a:off x="9488020" y="2407808"/>
              <a:ext cx="864784" cy="804677"/>
            </a:xfrm>
            <a:prstGeom prst="rect">
              <a:avLst/>
            </a:prstGeom>
          </p:spPr>
        </p:pic>
        <p:sp>
          <p:nvSpPr>
            <p:cNvPr id="126" name="矩形 125"/>
            <p:cNvSpPr/>
            <p:nvPr/>
          </p:nvSpPr>
          <p:spPr>
            <a:xfrm>
              <a:off x="9331780" y="2395355"/>
              <a:ext cx="1181988" cy="2125895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7" name="下箭头 126"/>
            <p:cNvSpPr/>
            <p:nvPr/>
          </p:nvSpPr>
          <p:spPr>
            <a:xfrm>
              <a:off x="9781100" y="3238914"/>
              <a:ext cx="282471" cy="1499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9580466" y="4044661"/>
              <a:ext cx="71810" cy="9638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9776188" y="4127730"/>
              <a:ext cx="71810" cy="9638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9610545" y="4228338"/>
              <a:ext cx="71810" cy="9638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9941831" y="4099735"/>
              <a:ext cx="71810" cy="9638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10093477" y="4212693"/>
              <a:ext cx="71810" cy="9638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10113550" y="3988286"/>
              <a:ext cx="71810" cy="9638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10256050" y="4126928"/>
              <a:ext cx="71810" cy="9638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41" name="直接连接符 140"/>
            <p:cNvCxnSpPr>
              <a:stCxn id="129" idx="6"/>
              <a:endCxn id="134" idx="2"/>
            </p:cNvCxnSpPr>
            <p:nvPr/>
          </p:nvCxnSpPr>
          <p:spPr>
            <a:xfrm>
              <a:off x="9652276" y="4092853"/>
              <a:ext cx="123912" cy="830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>
              <a:stCxn id="134" idx="6"/>
              <a:endCxn id="136" idx="2"/>
            </p:cNvCxnSpPr>
            <p:nvPr/>
          </p:nvCxnSpPr>
          <p:spPr>
            <a:xfrm flipV="1">
              <a:off x="9847999" y="4147927"/>
              <a:ext cx="93833" cy="279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>
              <a:stCxn id="129" idx="5"/>
              <a:endCxn id="135" idx="1"/>
            </p:cNvCxnSpPr>
            <p:nvPr/>
          </p:nvCxnSpPr>
          <p:spPr>
            <a:xfrm flipH="1">
              <a:off x="9621062" y="4126929"/>
              <a:ext cx="20699" cy="115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>
              <a:stCxn id="136" idx="6"/>
              <a:endCxn id="138" idx="2"/>
            </p:cNvCxnSpPr>
            <p:nvPr/>
          </p:nvCxnSpPr>
          <p:spPr>
            <a:xfrm flipV="1">
              <a:off x="10013642" y="4036478"/>
              <a:ext cx="99909" cy="1114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>
              <a:stCxn id="139" idx="1"/>
              <a:endCxn id="138" idx="5"/>
            </p:cNvCxnSpPr>
            <p:nvPr/>
          </p:nvCxnSpPr>
          <p:spPr>
            <a:xfrm flipH="1" flipV="1">
              <a:off x="10174844" y="4070553"/>
              <a:ext cx="91722" cy="70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>
              <a:stCxn id="137" idx="0"/>
              <a:endCxn id="138" idx="4"/>
            </p:cNvCxnSpPr>
            <p:nvPr/>
          </p:nvCxnSpPr>
          <p:spPr>
            <a:xfrm flipV="1">
              <a:off x="10129383" y="4084669"/>
              <a:ext cx="20073" cy="128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>
              <a:stCxn id="134" idx="5"/>
              <a:endCxn id="137" idx="1"/>
            </p:cNvCxnSpPr>
            <p:nvPr/>
          </p:nvCxnSpPr>
          <p:spPr>
            <a:xfrm>
              <a:off x="9837483" y="4209998"/>
              <a:ext cx="266511" cy="168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椭圆 171"/>
            <p:cNvSpPr/>
            <p:nvPr/>
          </p:nvSpPr>
          <p:spPr>
            <a:xfrm>
              <a:off x="9698218" y="3587865"/>
              <a:ext cx="144901" cy="136258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6" name="椭圆 175"/>
            <p:cNvSpPr/>
            <p:nvPr/>
          </p:nvSpPr>
          <p:spPr>
            <a:xfrm>
              <a:off x="9926036" y="3592831"/>
              <a:ext cx="144901" cy="136258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/>
          </p:nvSpPr>
          <p:spPr>
            <a:xfrm>
              <a:off x="10149456" y="3603857"/>
              <a:ext cx="144901" cy="136258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20" name="直接连接符 219"/>
            <p:cNvCxnSpPr>
              <a:stCxn id="197" idx="4"/>
              <a:endCxn id="198" idx="0"/>
            </p:cNvCxnSpPr>
            <p:nvPr/>
          </p:nvCxnSpPr>
          <p:spPr>
            <a:xfrm flipH="1">
              <a:off x="9774442" y="3846941"/>
              <a:ext cx="106980" cy="124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>
              <a:stCxn id="216" idx="4"/>
              <a:endCxn id="221" idx="0"/>
            </p:cNvCxnSpPr>
            <p:nvPr/>
          </p:nvCxnSpPr>
          <p:spPr>
            <a:xfrm>
              <a:off x="10120111" y="3851491"/>
              <a:ext cx="54218" cy="106221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直接箭头连接符 139"/>
          <p:cNvCxnSpPr/>
          <p:nvPr/>
        </p:nvCxnSpPr>
        <p:spPr>
          <a:xfrm>
            <a:off x="7377100" y="3060243"/>
            <a:ext cx="655399" cy="4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 flipV="1">
            <a:off x="7384728" y="2014025"/>
            <a:ext cx="565825" cy="460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>
          <a:xfrm>
            <a:off x="8090025" y="2582079"/>
            <a:ext cx="2009100" cy="10785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5" name="文本框 184"/>
          <p:cNvSpPr txBox="1"/>
          <p:nvPr/>
        </p:nvSpPr>
        <p:spPr>
          <a:xfrm>
            <a:off x="10099125" y="2891411"/>
            <a:ext cx="118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/>
              <a:t>TCM Syndrome analysis</a:t>
            </a:r>
            <a:endParaRPr lang="zh-CN" altLang="en-US" sz="900" b="1" dirty="0"/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4" t="14460" r="62668" b="75432"/>
          <a:stretch/>
        </p:blipFill>
        <p:spPr>
          <a:xfrm>
            <a:off x="9042145" y="2820815"/>
            <a:ext cx="975231" cy="571633"/>
          </a:xfrm>
          <a:prstGeom prst="rect">
            <a:avLst/>
          </a:prstGeom>
        </p:spPr>
      </p:pic>
      <p:pic>
        <p:nvPicPr>
          <p:cNvPr id="186" name="图片 18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4" t="94" r="62668" b="86153"/>
          <a:stretch/>
        </p:blipFill>
        <p:spPr>
          <a:xfrm>
            <a:off x="8144402" y="2655603"/>
            <a:ext cx="975231" cy="777743"/>
          </a:xfrm>
          <a:prstGeom prst="rect">
            <a:avLst/>
          </a:prstGeom>
        </p:spPr>
      </p:pic>
      <p:sp>
        <p:nvSpPr>
          <p:cNvPr id="187" name="矩形 186"/>
          <p:cNvSpPr/>
          <p:nvPr/>
        </p:nvSpPr>
        <p:spPr>
          <a:xfrm>
            <a:off x="7988590" y="1556599"/>
            <a:ext cx="1334482" cy="61457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8" name="文本框 187"/>
          <p:cNvSpPr txBox="1"/>
          <p:nvPr/>
        </p:nvSpPr>
        <p:spPr>
          <a:xfrm>
            <a:off x="8093363" y="1651336"/>
            <a:ext cx="130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/>
              <a:t>Pharmacological </a:t>
            </a:r>
          </a:p>
          <a:p>
            <a:r>
              <a:rPr lang="en-US" altLang="zh-CN" sz="900" b="1" dirty="0" smtClean="0"/>
              <a:t>Intervention analysis</a:t>
            </a:r>
            <a:endParaRPr lang="zh-CN" altLang="en-US" sz="900" b="1" dirty="0"/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922863" y="2701295"/>
            <a:ext cx="214322" cy="97013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52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43669" y="65378"/>
            <a:ext cx="11785633" cy="6697145"/>
            <a:chOff x="143669" y="65378"/>
            <a:chExt cx="11785633" cy="6697145"/>
          </a:xfrm>
        </p:grpSpPr>
        <p:grpSp>
          <p:nvGrpSpPr>
            <p:cNvPr id="25" name="组合 24"/>
            <p:cNvGrpSpPr/>
            <p:nvPr/>
          </p:nvGrpSpPr>
          <p:grpSpPr>
            <a:xfrm>
              <a:off x="4278944" y="65378"/>
              <a:ext cx="3445545" cy="2217218"/>
              <a:chOff x="3796827" y="113288"/>
              <a:chExt cx="3445545" cy="2217218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3851807" y="240197"/>
                <a:ext cx="3321065" cy="1951512"/>
                <a:chOff x="4344339" y="244240"/>
                <a:chExt cx="3321065" cy="1951512"/>
              </a:xfrm>
            </p:grpSpPr>
            <p:pic>
              <p:nvPicPr>
                <p:cNvPr id="19" name="图片 1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44339" y="496263"/>
                  <a:ext cx="3321065" cy="1699489"/>
                </a:xfrm>
                <a:prstGeom prst="rect">
                  <a:avLst/>
                </a:prstGeom>
              </p:spPr>
            </p:pic>
            <p:sp>
              <p:nvSpPr>
                <p:cNvPr id="20" name="文本框 19"/>
                <p:cNvSpPr txBox="1"/>
                <p:nvPr/>
              </p:nvSpPr>
              <p:spPr>
                <a:xfrm>
                  <a:off x="4397336" y="244240"/>
                  <a:ext cx="25202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Disease Network Construction</a:t>
                  </a:r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" name="圆角矩形 23"/>
              <p:cNvSpPr/>
              <p:nvPr/>
            </p:nvSpPr>
            <p:spPr>
              <a:xfrm>
                <a:off x="3796827" y="113288"/>
                <a:ext cx="3445545" cy="2217218"/>
              </a:xfrm>
              <a:prstGeom prst="round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43669" y="1393294"/>
              <a:ext cx="3689318" cy="4931077"/>
              <a:chOff x="246094" y="1391304"/>
              <a:chExt cx="3431023" cy="4571645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246094" y="1391304"/>
                <a:ext cx="3431023" cy="4571645"/>
                <a:chOff x="180877" y="1255337"/>
                <a:chExt cx="3431023" cy="4571645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461416" y="1928112"/>
                  <a:ext cx="2954880" cy="3838422"/>
                  <a:chOff x="1238251" y="1200303"/>
                  <a:chExt cx="2954880" cy="3838422"/>
                </a:xfrm>
              </p:grpSpPr>
              <p:grpSp>
                <p:nvGrpSpPr>
                  <p:cNvPr id="7" name="组合 6"/>
                  <p:cNvGrpSpPr/>
                  <p:nvPr/>
                </p:nvGrpSpPr>
                <p:grpSpPr>
                  <a:xfrm>
                    <a:off x="1238251" y="1461009"/>
                    <a:ext cx="2954880" cy="3577716"/>
                    <a:chOff x="760821" y="1467201"/>
                    <a:chExt cx="2954880" cy="3577716"/>
                  </a:xfrm>
                </p:grpSpPr>
                <p:pic>
                  <p:nvPicPr>
                    <p:cNvPr id="2" name="图片 1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803137" y="1467201"/>
                      <a:ext cx="2731508" cy="162169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" name="图片 2"/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760821" y="3351050"/>
                      <a:ext cx="2954880" cy="1693867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3473062" y="1200303"/>
                    <a:ext cx="56137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2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GIFT</a:t>
                    </a:r>
                    <a:endParaRPr lang="zh-CN" altLang="en-US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2910408" y="3127392"/>
                    <a:ext cx="11240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2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DrugCIPHER</a:t>
                    </a:r>
                    <a:endParaRPr lang="zh-CN" altLang="en-US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" name="圆角矩形 21"/>
                <p:cNvSpPr/>
                <p:nvPr/>
              </p:nvSpPr>
              <p:spPr>
                <a:xfrm>
                  <a:off x="180877" y="1255337"/>
                  <a:ext cx="3431023" cy="4571645"/>
                </a:xfrm>
                <a:prstGeom prst="round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8" name="文本框 27"/>
              <p:cNvSpPr txBox="1"/>
              <p:nvPr/>
            </p:nvSpPr>
            <p:spPr>
              <a:xfrm>
                <a:off x="506739" y="1539415"/>
                <a:ext cx="29610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 and Chemogenomic-based </a:t>
                </a:r>
              </a:p>
              <a:p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 Prediction </a:t>
                </a:r>
                <a:endPara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8522555" y="1303139"/>
              <a:ext cx="3406747" cy="4992786"/>
              <a:chOff x="8609925" y="1221898"/>
              <a:chExt cx="3406747" cy="4992786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8609925" y="1221898"/>
                <a:ext cx="3406747" cy="4992786"/>
                <a:chOff x="8456176" y="1029664"/>
                <a:chExt cx="3406747" cy="4992786"/>
              </a:xfrm>
            </p:grpSpPr>
            <p:grpSp>
              <p:nvGrpSpPr>
                <p:cNvPr id="18" name="组合 17"/>
                <p:cNvGrpSpPr/>
                <p:nvPr/>
              </p:nvGrpSpPr>
              <p:grpSpPr>
                <a:xfrm>
                  <a:off x="8577645" y="1677628"/>
                  <a:ext cx="3065275" cy="4283545"/>
                  <a:chOff x="8278240" y="1161854"/>
                  <a:chExt cx="3065275" cy="4283545"/>
                </a:xfrm>
              </p:grpSpPr>
              <p:grpSp>
                <p:nvGrpSpPr>
                  <p:cNvPr id="16" name="组合 15"/>
                  <p:cNvGrpSpPr/>
                  <p:nvPr/>
                </p:nvGrpSpPr>
                <p:grpSpPr>
                  <a:xfrm>
                    <a:off x="8278240" y="1161854"/>
                    <a:ext cx="2714735" cy="2242206"/>
                    <a:chOff x="8862197" y="1040473"/>
                    <a:chExt cx="2714735" cy="2242206"/>
                  </a:xfrm>
                </p:grpSpPr>
                <p:pic>
                  <p:nvPicPr>
                    <p:cNvPr id="6" name="图片 5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862197" y="1348250"/>
                      <a:ext cx="2705219" cy="193442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1" name="文本框 10"/>
                    <p:cNvSpPr txBox="1"/>
                    <p:nvPr/>
                  </p:nvSpPr>
                  <p:spPr>
                    <a:xfrm>
                      <a:off x="9870567" y="1040473"/>
                      <a:ext cx="17063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Structure-based QSAR</a:t>
                      </a:r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7" name="组合 16"/>
                  <p:cNvGrpSpPr/>
                  <p:nvPr/>
                </p:nvGrpSpPr>
                <p:grpSpPr>
                  <a:xfrm>
                    <a:off x="8278240" y="3434838"/>
                    <a:ext cx="3065275" cy="2010561"/>
                    <a:chOff x="8323285" y="3689797"/>
                    <a:chExt cx="3065275" cy="2010561"/>
                  </a:xfrm>
                </p:grpSpPr>
                <p:sp>
                  <p:nvSpPr>
                    <p:cNvPr id="13" name="文本框 12"/>
                    <p:cNvSpPr txBox="1"/>
                    <p:nvPr/>
                  </p:nvSpPr>
                  <p:spPr>
                    <a:xfrm>
                      <a:off x="9583314" y="3689797"/>
                      <a:ext cx="154561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Ligand-based QSAR</a:t>
                      </a:r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15" name="组合 14"/>
                    <p:cNvGrpSpPr/>
                    <p:nvPr/>
                  </p:nvGrpSpPr>
                  <p:grpSpPr>
                    <a:xfrm>
                      <a:off x="8323285" y="3913497"/>
                      <a:ext cx="3065275" cy="1786861"/>
                      <a:chOff x="8378394" y="3951772"/>
                      <a:chExt cx="3065275" cy="1786861"/>
                    </a:xfrm>
                  </p:grpSpPr>
                  <p:pic>
                    <p:nvPicPr>
                      <p:cNvPr id="4" name="图片 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39078" y="3951772"/>
                        <a:ext cx="1004591" cy="178686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" name="图片 13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78394" y="4083416"/>
                        <a:ext cx="2042168" cy="1605322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sp>
              <p:nvSpPr>
                <p:cNvPr id="26" name="圆角矩形 25"/>
                <p:cNvSpPr/>
                <p:nvPr/>
              </p:nvSpPr>
              <p:spPr>
                <a:xfrm>
                  <a:off x="8456176" y="1029664"/>
                  <a:ext cx="3406747" cy="4992786"/>
                </a:xfrm>
                <a:prstGeom prst="round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9" name="文本框 28"/>
              <p:cNvSpPr txBox="1"/>
              <p:nvPr/>
            </p:nvSpPr>
            <p:spPr>
              <a:xfrm>
                <a:off x="8896880" y="1299075"/>
                <a:ext cx="26404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Quantitative Structure-Activity </a:t>
                </a:r>
              </a:p>
              <a:p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Relationship</a:t>
                </a:r>
                <a:endPara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278944" y="2691201"/>
              <a:ext cx="3578845" cy="4071322"/>
              <a:chOff x="693766" y="2035916"/>
              <a:chExt cx="3578845" cy="4071322"/>
            </a:xfrm>
          </p:grpSpPr>
          <p:grpSp>
            <p:nvGrpSpPr>
              <p:cNvPr id="54" name="组合 53"/>
              <p:cNvGrpSpPr/>
              <p:nvPr/>
            </p:nvGrpSpPr>
            <p:grpSpPr>
              <a:xfrm>
                <a:off x="693766" y="2035916"/>
                <a:ext cx="3578845" cy="4071322"/>
                <a:chOff x="4157164" y="2219491"/>
                <a:chExt cx="3578845" cy="4071322"/>
              </a:xfrm>
            </p:grpSpPr>
            <p:grpSp>
              <p:nvGrpSpPr>
                <p:cNvPr id="35" name="组合 34"/>
                <p:cNvGrpSpPr/>
                <p:nvPr/>
              </p:nvGrpSpPr>
              <p:grpSpPr>
                <a:xfrm>
                  <a:off x="4157164" y="2698306"/>
                  <a:ext cx="3565034" cy="3592507"/>
                  <a:chOff x="3957924" y="1565793"/>
                  <a:chExt cx="3565034" cy="3592507"/>
                </a:xfrm>
              </p:grpSpPr>
              <p:pic>
                <p:nvPicPr>
                  <p:cNvPr id="33" name="图片 32"/>
                  <p:cNvPicPr>
                    <a:picLocks noChangeAspect="1"/>
                  </p:cNvPicPr>
                  <p:nvPr/>
                </p:nvPicPr>
                <p:blipFill rotWithShape="1">
                  <a:blip r:embed="rId8"/>
                  <a:srcRect b="3494"/>
                  <a:stretch/>
                </p:blipFill>
                <p:spPr>
                  <a:xfrm>
                    <a:off x="3957924" y="1565793"/>
                    <a:ext cx="3565034" cy="3592507"/>
                  </a:xfrm>
                  <a:prstGeom prst="rect">
                    <a:avLst/>
                  </a:prstGeom>
                </p:spPr>
              </p:pic>
              <p:sp>
                <p:nvSpPr>
                  <p:cNvPr id="34" name="圆角矩形 33"/>
                  <p:cNvSpPr/>
                  <p:nvPr/>
                </p:nvSpPr>
                <p:spPr>
                  <a:xfrm>
                    <a:off x="6186139" y="2623140"/>
                    <a:ext cx="1302818" cy="983183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3" name="组合 52"/>
                <p:cNvGrpSpPr/>
                <p:nvPr/>
              </p:nvGrpSpPr>
              <p:grpSpPr>
                <a:xfrm>
                  <a:off x="4339052" y="2219491"/>
                  <a:ext cx="3396957" cy="4071322"/>
                  <a:chOff x="4339052" y="2219491"/>
                  <a:chExt cx="3396957" cy="4071322"/>
                </a:xfrm>
              </p:grpSpPr>
              <p:grpSp>
                <p:nvGrpSpPr>
                  <p:cNvPr id="49" name="组合 48"/>
                  <p:cNvGrpSpPr/>
                  <p:nvPr/>
                </p:nvGrpSpPr>
                <p:grpSpPr>
                  <a:xfrm>
                    <a:off x="4339052" y="2219491"/>
                    <a:ext cx="3396957" cy="4071322"/>
                    <a:chOff x="4339052" y="2219491"/>
                    <a:chExt cx="3396957" cy="4071322"/>
                  </a:xfrm>
                </p:grpSpPr>
                <p:sp>
                  <p:nvSpPr>
                    <p:cNvPr id="36" name="圆角矩形 35"/>
                    <p:cNvSpPr/>
                    <p:nvPr/>
                  </p:nvSpPr>
                  <p:spPr>
                    <a:xfrm>
                      <a:off x="4339052" y="2219491"/>
                      <a:ext cx="3349145" cy="4071322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45" name="组合 44"/>
                    <p:cNvGrpSpPr/>
                    <p:nvPr/>
                  </p:nvGrpSpPr>
                  <p:grpSpPr>
                    <a:xfrm>
                      <a:off x="6414012" y="4253710"/>
                      <a:ext cx="1321997" cy="485126"/>
                      <a:chOff x="6185614" y="2304939"/>
                      <a:chExt cx="1321997" cy="485126"/>
                    </a:xfrm>
                  </p:grpSpPr>
                  <p:grpSp>
                    <p:nvGrpSpPr>
                      <p:cNvPr id="42" name="组合 41"/>
                      <p:cNvGrpSpPr/>
                      <p:nvPr/>
                    </p:nvGrpSpPr>
                    <p:grpSpPr>
                      <a:xfrm>
                        <a:off x="6185614" y="2304939"/>
                        <a:ext cx="1210008" cy="253916"/>
                        <a:chOff x="6185614" y="2304939"/>
                        <a:chExt cx="1210008" cy="253916"/>
                      </a:xfrm>
                    </p:grpSpPr>
                    <p:sp>
                      <p:nvSpPr>
                        <p:cNvPr id="37" name="椭圆 36"/>
                        <p:cNvSpPr/>
                        <p:nvPr/>
                      </p:nvSpPr>
                      <p:spPr>
                        <a:xfrm>
                          <a:off x="6185614" y="2381602"/>
                          <a:ext cx="156293" cy="137565"/>
                        </a:xfrm>
                        <a:prstGeom prst="ellipse">
                          <a:avLst/>
                        </a:prstGeom>
                        <a:solidFill>
                          <a:srgbClr val="A60403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1" name="文本框 40"/>
                        <p:cNvSpPr txBox="1"/>
                        <p:nvPr/>
                      </p:nvSpPr>
                      <p:spPr>
                        <a:xfrm>
                          <a:off x="6324495" y="2304939"/>
                          <a:ext cx="1071127" cy="25391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sz="105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Disease module</a:t>
                          </a:r>
                          <a:endParaRPr lang="zh-CN" altLang="en-US" sz="105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44" name="组合 43"/>
                      <p:cNvGrpSpPr/>
                      <p:nvPr/>
                    </p:nvGrpSpPr>
                    <p:grpSpPr>
                      <a:xfrm>
                        <a:off x="6185614" y="2536149"/>
                        <a:ext cx="1321997" cy="253916"/>
                        <a:chOff x="6185614" y="2536149"/>
                        <a:chExt cx="1321997" cy="253916"/>
                      </a:xfrm>
                    </p:grpSpPr>
                    <p:sp>
                      <p:nvSpPr>
                        <p:cNvPr id="38" name="椭圆 37"/>
                        <p:cNvSpPr/>
                        <p:nvPr/>
                      </p:nvSpPr>
                      <p:spPr>
                        <a:xfrm>
                          <a:off x="6185614" y="2594325"/>
                          <a:ext cx="156293" cy="137565"/>
                        </a:xfrm>
                        <a:prstGeom prst="ellipse">
                          <a:avLst/>
                        </a:prstGeom>
                        <a:solidFill>
                          <a:srgbClr val="06088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3" name="文本框 42"/>
                        <p:cNvSpPr txBox="1"/>
                        <p:nvPr/>
                      </p:nvSpPr>
                      <p:spPr>
                        <a:xfrm>
                          <a:off x="6341907" y="2536149"/>
                          <a:ext cx="1165704" cy="25391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sz="105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Predicted targets</a:t>
                          </a:r>
                          <a:endParaRPr lang="zh-CN" altLang="en-US" sz="105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</p:grpSp>
              <p:sp>
                <p:nvSpPr>
                  <p:cNvPr id="52" name="矩形 51"/>
                  <p:cNvSpPr/>
                  <p:nvPr/>
                </p:nvSpPr>
                <p:spPr>
                  <a:xfrm>
                    <a:off x="4501277" y="2260908"/>
                    <a:ext cx="2835115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Human Protein-Protein </a:t>
                    </a:r>
                  </a:p>
                  <a:p>
                    <a:r>
                      <a:rPr lang="en-US" altLang="zh-C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Interaction Network</a:t>
                    </a:r>
                    <a:endParaRPr lang="zh-CN" alt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50" name="椭圆 49"/>
              <p:cNvSpPr/>
              <p:nvPr/>
            </p:nvSpPr>
            <p:spPr>
              <a:xfrm rot="19882199">
                <a:off x="1882507" y="3071262"/>
                <a:ext cx="489910" cy="706400"/>
              </a:xfrm>
              <a:prstGeom prst="ellipse">
                <a:avLst/>
              </a:prstGeom>
              <a:solidFill>
                <a:schemeClr val="accent6">
                  <a:lumMod val="75000"/>
                  <a:alpha val="46000"/>
                </a:schemeClr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  <a:reflection stA="0" endPos="650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56" name="右箭头 55"/>
            <p:cNvSpPr/>
            <p:nvPr/>
          </p:nvSpPr>
          <p:spPr>
            <a:xfrm>
              <a:off x="3933825" y="3568297"/>
              <a:ext cx="451677" cy="29053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右箭头 56"/>
            <p:cNvSpPr/>
            <p:nvPr/>
          </p:nvSpPr>
          <p:spPr>
            <a:xfrm rot="5400000">
              <a:off x="5883299" y="2371859"/>
              <a:ext cx="336773" cy="27770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右箭头 62"/>
            <p:cNvSpPr/>
            <p:nvPr/>
          </p:nvSpPr>
          <p:spPr>
            <a:xfrm>
              <a:off x="7903026" y="4107506"/>
              <a:ext cx="336773" cy="27770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565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43270" y="519963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CIPHER</a:t>
            </a:r>
            <a:endParaRPr lang="zh-CN" altLang="en-US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77358" y="3994688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DrugCIPHER</a:t>
            </a:r>
            <a:endParaRPr lang="zh-CN" altLang="en-US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3022" y="519963"/>
            <a:ext cx="917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Phenotype</a:t>
            </a:r>
            <a:endParaRPr lang="zh-CN" altLang="en-US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5007" y="3994688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Compound</a:t>
            </a:r>
            <a:endParaRPr lang="zh-CN" altLang="en-US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" name="直接箭头连接符 7"/>
          <p:cNvCxnSpPr>
            <a:stCxn id="5" idx="3"/>
            <a:endCxn id="2" idx="1"/>
          </p:cNvCxnSpPr>
          <p:nvPr/>
        </p:nvCxnSpPr>
        <p:spPr>
          <a:xfrm>
            <a:off x="1520260" y="658463"/>
            <a:ext cx="28230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3"/>
            <a:endCxn id="3" idx="1"/>
          </p:cNvCxnSpPr>
          <p:nvPr/>
        </p:nvCxnSpPr>
        <p:spPr>
          <a:xfrm>
            <a:off x="1528276" y="4133188"/>
            <a:ext cx="26490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599731" y="2257325"/>
            <a:ext cx="859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Target list</a:t>
            </a:r>
            <a:endParaRPr lang="zh-CN" altLang="en-US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6" name="肘形连接符 15"/>
          <p:cNvCxnSpPr>
            <a:stCxn id="2" idx="3"/>
            <a:endCxn id="3" idx="3"/>
          </p:cNvCxnSpPr>
          <p:nvPr/>
        </p:nvCxnSpPr>
        <p:spPr>
          <a:xfrm>
            <a:off x="5108223" y="658463"/>
            <a:ext cx="165910" cy="3474725"/>
          </a:xfrm>
          <a:prstGeom prst="bentConnector3">
            <a:avLst>
              <a:gd name="adj1" fmla="val 2377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68480" y="432042"/>
            <a:ext cx="1431145" cy="44161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73104" y="77799"/>
            <a:ext cx="526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Input</a:t>
            </a:r>
            <a:endParaRPr lang="zh-CN" altLang="en-US" sz="1200" dirty="0">
              <a:solidFill>
                <a:schemeClr val="accent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50464" y="77798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Method</a:t>
            </a:r>
            <a:endParaRPr lang="zh-CN" altLang="en-US" sz="1200" dirty="0">
              <a:solidFill>
                <a:schemeClr val="accent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326217" y="2865739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PPI Network</a:t>
            </a:r>
            <a:endParaRPr lang="zh-CN" altLang="en-US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53559" y="3451564"/>
            <a:ext cx="1598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Compound Similarity</a:t>
            </a:r>
            <a:endParaRPr lang="zh-CN" altLang="en-US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45732" y="77798"/>
            <a:ext cx="14141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chemeClr val="accent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Basic Information </a:t>
            </a:r>
            <a:endParaRPr lang="zh-CN" altLang="en-US" sz="1200" dirty="0">
              <a:solidFill>
                <a:schemeClr val="accent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4" name="肘形连接符 23"/>
          <p:cNvCxnSpPr>
            <a:stCxn id="22" idx="3"/>
            <a:endCxn id="3" idx="0"/>
          </p:cNvCxnSpPr>
          <p:nvPr/>
        </p:nvCxnSpPr>
        <p:spPr>
          <a:xfrm>
            <a:off x="3652074" y="3590064"/>
            <a:ext cx="1073672" cy="4046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026152" y="432043"/>
            <a:ext cx="1695129" cy="44161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094728" y="1038401"/>
            <a:ext cx="1523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Phenotype Network</a:t>
            </a:r>
            <a:endParaRPr lang="zh-CN" altLang="en-US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30" name="肘形连接符 29"/>
          <p:cNvCxnSpPr>
            <a:stCxn id="28" idx="3"/>
            <a:endCxn id="2" idx="2"/>
          </p:cNvCxnSpPr>
          <p:nvPr/>
        </p:nvCxnSpPr>
        <p:spPr>
          <a:xfrm flipV="1">
            <a:off x="3617902" y="796962"/>
            <a:ext cx="1107845" cy="3799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331962" y="1650659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PPI Network</a:t>
            </a:r>
            <a:endParaRPr lang="zh-CN" altLang="en-US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56" name="肘形连接符 55"/>
          <p:cNvCxnSpPr>
            <a:stCxn id="21" idx="3"/>
            <a:endCxn id="3" idx="0"/>
          </p:cNvCxnSpPr>
          <p:nvPr/>
        </p:nvCxnSpPr>
        <p:spPr>
          <a:xfrm>
            <a:off x="3365284" y="3004239"/>
            <a:ext cx="1360462" cy="9904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49" idx="3"/>
            <a:endCxn id="2" idx="2"/>
          </p:cNvCxnSpPr>
          <p:nvPr/>
        </p:nvCxnSpPr>
        <p:spPr>
          <a:xfrm flipV="1">
            <a:off x="3371029" y="796962"/>
            <a:ext cx="1354718" cy="9921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12" idx="1"/>
          </p:cNvCxnSpPr>
          <p:nvPr/>
        </p:nvCxnSpPr>
        <p:spPr>
          <a:xfrm>
            <a:off x="5505450" y="2395825"/>
            <a:ext cx="1094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5666908" y="2118825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Mapping</a:t>
            </a:r>
            <a:endParaRPr lang="zh-CN" altLang="en-US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024353" y="432043"/>
            <a:ext cx="5348247" cy="44161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7448558" y="2118825"/>
            <a:ext cx="960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Enrichment</a:t>
            </a:r>
            <a:endParaRPr lang="zh-CN" altLang="en-US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398374" y="2257324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Pathway</a:t>
            </a:r>
            <a:endParaRPr lang="zh-CN" altLang="en-US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71" name="直接箭头连接符 70"/>
          <p:cNvCxnSpPr>
            <a:stCxn id="12" idx="3"/>
            <a:endCxn id="70" idx="1"/>
          </p:cNvCxnSpPr>
          <p:nvPr/>
        </p:nvCxnSpPr>
        <p:spPr>
          <a:xfrm flipV="1">
            <a:off x="7459261" y="2395824"/>
            <a:ext cx="93911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8304598" y="1286545"/>
            <a:ext cx="960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Paper &amp;</a:t>
            </a:r>
          </a:p>
          <a:p>
            <a:pPr algn="ctr"/>
            <a:r>
              <a:rPr lang="en-US" altLang="zh-CN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Experiment</a:t>
            </a:r>
            <a:endParaRPr lang="zh-CN" altLang="en-US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76" name="直接箭头连接符 75"/>
          <p:cNvCxnSpPr>
            <a:stCxn id="75" idx="2"/>
            <a:endCxn id="70" idx="0"/>
          </p:cNvCxnSpPr>
          <p:nvPr/>
        </p:nvCxnSpPr>
        <p:spPr>
          <a:xfrm>
            <a:off x="8784858" y="1748210"/>
            <a:ext cx="1" cy="509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9651603" y="2072658"/>
            <a:ext cx="2164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 complete understanding</a:t>
            </a:r>
            <a:r>
              <a:rPr lang="zh-CN" altLang="en-US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en-US" altLang="zh-CN" sz="12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en-US" altLang="zh-CN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of how this compound works </a:t>
            </a:r>
          </a:p>
          <a:p>
            <a:pPr algn="ctr"/>
            <a:r>
              <a:rPr lang="en-US" altLang="zh-CN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on this target</a:t>
            </a:r>
          </a:p>
        </p:txBody>
      </p:sp>
      <p:sp>
        <p:nvSpPr>
          <p:cNvPr id="81" name="矩形 80"/>
          <p:cNvSpPr/>
          <p:nvPr/>
        </p:nvSpPr>
        <p:spPr>
          <a:xfrm>
            <a:off x="9544121" y="432043"/>
            <a:ext cx="2271857" cy="44161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0356883" y="7779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Output</a:t>
            </a:r>
            <a:endParaRPr lang="zh-CN" altLang="en-US" sz="1200" dirty="0">
              <a:solidFill>
                <a:schemeClr val="accent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3" name="直接箭头连接符 82"/>
          <p:cNvCxnSpPr>
            <a:stCxn id="70" idx="3"/>
            <a:endCxn id="80" idx="1"/>
          </p:cNvCxnSpPr>
          <p:nvPr/>
        </p:nvCxnSpPr>
        <p:spPr>
          <a:xfrm>
            <a:off x="9171343" y="2395824"/>
            <a:ext cx="480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4290108" y="5132740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CIPHER</a:t>
            </a:r>
            <a:endParaRPr lang="zh-CN" altLang="en-US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4124199" y="5692533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DrugCIPHER</a:t>
            </a:r>
            <a:endParaRPr lang="zh-CN" altLang="en-US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024353" y="4985137"/>
            <a:ext cx="5348247" cy="1688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5308940" y="5024443"/>
            <a:ext cx="4016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利用表型与基因之间的两层网络关系预测疾病的致病基因，充分利用了已有信息，准确程度高。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2114073" y="5638092"/>
            <a:ext cx="1635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Feature &amp; Advantage</a:t>
            </a:r>
            <a:endParaRPr lang="zh-CN" altLang="en-US" sz="1200" dirty="0">
              <a:solidFill>
                <a:schemeClr val="accent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5308940" y="5543420"/>
            <a:ext cx="4016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综合利用化合物的结构相似性信息和基因之间的网络相关性，更准确地预测化合物的潜在靶标。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196926" y="4571167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QSAR Model</a:t>
            </a:r>
            <a:endParaRPr lang="zh-CN" altLang="en-US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4124199" y="6252326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QSAR Model</a:t>
            </a:r>
            <a:endParaRPr lang="zh-CN" altLang="en-US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308940" y="6146009"/>
            <a:ext cx="4016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利用化合物的结构信息和物化性质，定量预测化合物与靶标的作用强度，对</a:t>
            </a:r>
            <a:r>
              <a:rPr lang="en-US" altLang="zh-CN" sz="12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DrugCIPHER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的预测结构进行修正。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8" name="肘形连接符 97"/>
          <p:cNvCxnSpPr>
            <a:stCxn id="6" idx="2"/>
            <a:endCxn id="94" idx="1"/>
          </p:cNvCxnSpPr>
          <p:nvPr/>
        </p:nvCxnSpPr>
        <p:spPr>
          <a:xfrm rot="16200000" flipH="1">
            <a:off x="2410294" y="2923035"/>
            <a:ext cx="437980" cy="31352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94" idx="3"/>
            <a:endCxn id="12" idx="2"/>
          </p:cNvCxnSpPr>
          <p:nvPr/>
        </p:nvCxnSpPr>
        <p:spPr>
          <a:xfrm flipV="1">
            <a:off x="5277671" y="2534324"/>
            <a:ext cx="1751825" cy="217534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5580743" y="4411633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Calculating</a:t>
            </a:r>
            <a:endParaRPr lang="zh-CN" altLang="en-US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923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720191" y="542167"/>
            <a:ext cx="4086478" cy="1982549"/>
            <a:chOff x="2225310" y="1043873"/>
            <a:chExt cx="4086478" cy="1982549"/>
          </a:xfrm>
        </p:grpSpPr>
        <p:grpSp>
          <p:nvGrpSpPr>
            <p:cNvPr id="2" name="组合 1"/>
            <p:cNvGrpSpPr/>
            <p:nvPr/>
          </p:nvGrpSpPr>
          <p:grpSpPr>
            <a:xfrm>
              <a:off x="2225310" y="1043873"/>
              <a:ext cx="4086478" cy="768743"/>
              <a:chOff x="0" y="325396"/>
              <a:chExt cx="5887405" cy="929703"/>
            </a:xfrm>
          </p:grpSpPr>
          <p:sp>
            <p:nvSpPr>
              <p:cNvPr id="3" name="圆角矩形 2"/>
              <p:cNvSpPr/>
              <p:nvPr/>
            </p:nvSpPr>
            <p:spPr>
              <a:xfrm>
                <a:off x="0" y="325396"/>
                <a:ext cx="5887405" cy="92970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" name="圆角矩形 4"/>
              <p:cNvSpPr/>
              <p:nvPr/>
            </p:nvSpPr>
            <p:spPr>
              <a:xfrm>
                <a:off x="27230" y="352626"/>
                <a:ext cx="5832945" cy="87524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1435" tIns="34290" rIns="51435" bIns="34290" numCol="1" spcCol="1270" anchor="ctr" anchorCtr="0">
                <a:noAutofit/>
              </a:bodyPr>
              <a:lstStyle/>
              <a:p>
                <a:pPr lvl="0" algn="ctr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600" b="1" kern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Pharmacologic and genomic network-based approach: </a:t>
                </a:r>
                <a:r>
                  <a:rPr lang="en-US" altLang="zh-CN" sz="1600" i="1" kern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DrugCIPHER</a:t>
                </a:r>
                <a:endParaRPr lang="zh-CN" altLang="en-US" sz="1600" kern="1200" dirty="0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2244210" y="1835134"/>
              <a:ext cx="1979832" cy="1191288"/>
              <a:chOff x="985484" y="1422448"/>
              <a:chExt cx="5587297" cy="884308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985484" y="1422448"/>
                <a:ext cx="5587297" cy="881645"/>
              </a:xfrm>
              <a:prstGeom prst="roundRect">
                <a:avLst>
                  <a:gd name="adj" fmla="val 16670"/>
                </a:avLst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Advantage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Involving the network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Protein structure independent</a:t>
                </a:r>
              </a:p>
            </p:txBody>
          </p:sp>
          <p:sp>
            <p:nvSpPr>
              <p:cNvPr id="7" name="圆角矩形 4"/>
              <p:cNvSpPr/>
              <p:nvPr/>
            </p:nvSpPr>
            <p:spPr>
              <a:xfrm>
                <a:off x="1030878" y="1467839"/>
                <a:ext cx="4811133" cy="83891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2024" tIns="192024" rIns="192024" bIns="192024" numCol="1" spcCol="1270" anchor="ctr" anchorCtr="0">
                <a:noAutofit/>
              </a:bodyPr>
              <a:lstStyle/>
              <a:p>
                <a:pPr lvl="0" algn="ctr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700" kern="1200" dirty="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331956" y="1831546"/>
              <a:ext cx="1979832" cy="1191288"/>
              <a:chOff x="985484" y="1422448"/>
              <a:chExt cx="5587297" cy="884308"/>
            </a:xfrm>
          </p:grpSpPr>
          <p:sp>
            <p:nvSpPr>
              <p:cNvPr id="9" name="圆角矩形 8"/>
              <p:cNvSpPr/>
              <p:nvPr/>
            </p:nvSpPr>
            <p:spPr>
              <a:xfrm>
                <a:off x="985484" y="1422448"/>
                <a:ext cx="5587297" cy="884308"/>
              </a:xfrm>
              <a:prstGeom prst="roundRect">
                <a:avLst>
                  <a:gd name="adj" fmla="val 16670"/>
                </a:avLst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Disadvantage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Hard to find new structure scaffold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Functional or physical interactions.</a:t>
                </a:r>
              </a:p>
            </p:txBody>
          </p:sp>
          <p:sp>
            <p:nvSpPr>
              <p:cNvPr id="10" name="圆角矩形 4"/>
              <p:cNvSpPr/>
              <p:nvPr/>
            </p:nvSpPr>
            <p:spPr>
              <a:xfrm>
                <a:off x="1030878" y="1467839"/>
                <a:ext cx="4811133" cy="83891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2024" tIns="192024" rIns="192024" bIns="192024" numCol="1" spcCol="1270" anchor="ctr" anchorCtr="0">
                <a:noAutofit/>
              </a:bodyPr>
              <a:lstStyle/>
              <a:p>
                <a:pPr lvl="0" algn="ctr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700" kern="1200" dirty="0"/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676993" y="3502503"/>
            <a:ext cx="4086478" cy="1982550"/>
            <a:chOff x="2225310" y="1043873"/>
            <a:chExt cx="4086478" cy="1982550"/>
          </a:xfrm>
        </p:grpSpPr>
        <p:grpSp>
          <p:nvGrpSpPr>
            <p:cNvPr id="13" name="组合 12"/>
            <p:cNvGrpSpPr/>
            <p:nvPr/>
          </p:nvGrpSpPr>
          <p:grpSpPr>
            <a:xfrm>
              <a:off x="2225310" y="1043873"/>
              <a:ext cx="4086478" cy="768743"/>
              <a:chOff x="0" y="325396"/>
              <a:chExt cx="5887404" cy="929703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0" y="325396"/>
                <a:ext cx="5887404" cy="92970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圆角矩形 4"/>
              <p:cNvSpPr/>
              <p:nvPr/>
            </p:nvSpPr>
            <p:spPr>
              <a:xfrm>
                <a:off x="27230" y="352626"/>
                <a:ext cx="5832945" cy="87524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1435" tIns="34290" rIns="51435" bIns="34290" numCol="1" spcCol="1270" anchor="ctr" anchorCtr="0">
                <a:noAutofit/>
              </a:bodyPr>
              <a:lstStyle/>
              <a:p>
                <a:pPr algn="ctr"/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Chemogenomic-based approach: </a:t>
                </a:r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GIFT</a:t>
                </a:r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244210" y="1835133"/>
              <a:ext cx="1979832" cy="1191290"/>
              <a:chOff x="985484" y="1422447"/>
              <a:chExt cx="5587297" cy="884309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985484" y="1422447"/>
                <a:ext cx="5587297" cy="881645"/>
              </a:xfrm>
              <a:prstGeom prst="roundRect">
                <a:avLst>
                  <a:gd name="adj" fmla="val 16670"/>
                </a:avLst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Advantage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Predicting the possible interaction sites.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Protein structure independent</a:t>
                </a:r>
              </a:p>
            </p:txBody>
          </p:sp>
          <p:sp>
            <p:nvSpPr>
              <p:cNvPr id="19" name="圆角矩形 4"/>
              <p:cNvSpPr/>
              <p:nvPr/>
            </p:nvSpPr>
            <p:spPr>
              <a:xfrm>
                <a:off x="1030878" y="1467839"/>
                <a:ext cx="4811133" cy="83891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2024" tIns="192024" rIns="192024" bIns="192024" numCol="1" spcCol="1270" anchor="ctr" anchorCtr="0">
                <a:noAutofit/>
              </a:bodyPr>
              <a:lstStyle/>
              <a:p>
                <a:pPr lvl="0" algn="ctr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700" kern="1200" dirty="0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4331956" y="1831544"/>
              <a:ext cx="1979832" cy="1191289"/>
              <a:chOff x="985484" y="1422447"/>
              <a:chExt cx="5587297" cy="884309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985484" y="1422447"/>
                <a:ext cx="5587297" cy="884309"/>
              </a:xfrm>
              <a:prstGeom prst="roundRect">
                <a:avLst>
                  <a:gd name="adj" fmla="val 16670"/>
                </a:avLst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Disadvantage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Cannot distinguish proteins with the same protein domains</a:t>
                </a:r>
              </a:p>
            </p:txBody>
          </p:sp>
          <p:sp>
            <p:nvSpPr>
              <p:cNvPr id="17" name="圆角矩形 4"/>
              <p:cNvSpPr/>
              <p:nvPr/>
            </p:nvSpPr>
            <p:spPr>
              <a:xfrm>
                <a:off x="1030878" y="1467839"/>
                <a:ext cx="4811133" cy="83891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2024" tIns="192024" rIns="192024" bIns="192024" numCol="1" spcCol="1270" anchor="ctr" anchorCtr="0">
                <a:noAutofit/>
              </a:bodyPr>
              <a:lstStyle/>
              <a:p>
                <a:pPr lvl="0" algn="ctr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700" kern="1200" dirty="0"/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5654984" y="542167"/>
            <a:ext cx="4086478" cy="2249586"/>
            <a:chOff x="2225310" y="1043873"/>
            <a:chExt cx="4086478" cy="2249586"/>
          </a:xfrm>
        </p:grpSpPr>
        <p:grpSp>
          <p:nvGrpSpPr>
            <p:cNvPr id="23" name="组合 22"/>
            <p:cNvGrpSpPr/>
            <p:nvPr/>
          </p:nvGrpSpPr>
          <p:grpSpPr>
            <a:xfrm>
              <a:off x="2225310" y="1043873"/>
              <a:ext cx="4086478" cy="768743"/>
              <a:chOff x="0" y="325396"/>
              <a:chExt cx="5887405" cy="929703"/>
            </a:xfrm>
          </p:grpSpPr>
          <p:sp>
            <p:nvSpPr>
              <p:cNvPr id="30" name="圆角矩形 29"/>
              <p:cNvSpPr/>
              <p:nvPr/>
            </p:nvSpPr>
            <p:spPr>
              <a:xfrm>
                <a:off x="0" y="325396"/>
                <a:ext cx="5887405" cy="92970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圆角矩形 4"/>
              <p:cNvSpPr/>
              <p:nvPr/>
            </p:nvSpPr>
            <p:spPr>
              <a:xfrm>
                <a:off x="27229" y="352626"/>
                <a:ext cx="5832945" cy="87524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1435" tIns="34290" rIns="51435" bIns="34290" numCol="1" spcCol="1270" anchor="ctr" anchorCtr="0">
                <a:noAutofit/>
              </a:bodyPr>
              <a:lstStyle/>
              <a:p>
                <a:pPr algn="ctr"/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Structure-based approach: </a:t>
                </a:r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Molecular Dynamics</a:t>
                </a:r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2244210" y="1835135"/>
              <a:ext cx="1979832" cy="1458324"/>
              <a:chOff x="985484" y="1422448"/>
              <a:chExt cx="5587297" cy="1082532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985484" y="1422448"/>
                <a:ext cx="5587297" cy="1082532"/>
              </a:xfrm>
              <a:prstGeom prst="roundRect">
                <a:avLst>
                  <a:gd name="adj" fmla="val 16670"/>
                </a:avLst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Advantage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Predicting the interaction sites in much details </a:t>
                </a:r>
              </a:p>
            </p:txBody>
          </p:sp>
          <p:sp>
            <p:nvSpPr>
              <p:cNvPr id="29" name="圆角矩形 4"/>
              <p:cNvSpPr/>
              <p:nvPr/>
            </p:nvSpPr>
            <p:spPr>
              <a:xfrm>
                <a:off x="1030878" y="1467839"/>
                <a:ext cx="4811133" cy="83891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2024" tIns="192024" rIns="192024" bIns="192024" numCol="1" spcCol="1270" anchor="ctr" anchorCtr="0">
                <a:noAutofit/>
              </a:bodyPr>
              <a:lstStyle/>
              <a:p>
                <a:pPr lvl="0" algn="ctr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700" kern="1200" dirty="0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331956" y="1831547"/>
              <a:ext cx="1979832" cy="1461912"/>
              <a:chOff x="985484" y="1422448"/>
              <a:chExt cx="5587297" cy="1085195"/>
            </a:xfrm>
          </p:grpSpPr>
          <p:sp>
            <p:nvSpPr>
              <p:cNvPr id="26" name="圆角矩形 25"/>
              <p:cNvSpPr/>
              <p:nvPr/>
            </p:nvSpPr>
            <p:spPr>
              <a:xfrm>
                <a:off x="985484" y="1422448"/>
                <a:ext cx="5587297" cy="1085195"/>
              </a:xfrm>
              <a:prstGeom prst="roundRect">
                <a:avLst>
                  <a:gd name="adj" fmla="val 16670"/>
                </a:avLst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Disadvantage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Protein structure limited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Binding pockets  should be given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Hard to simulate the dynamics in reality.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圆角矩形 4"/>
              <p:cNvSpPr/>
              <p:nvPr/>
            </p:nvSpPr>
            <p:spPr>
              <a:xfrm>
                <a:off x="1030878" y="1467839"/>
                <a:ext cx="4811133" cy="83891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2024" tIns="192024" rIns="192024" bIns="192024" numCol="1" spcCol="1270" anchor="ctr" anchorCtr="0">
                <a:noAutofit/>
              </a:bodyPr>
              <a:lstStyle/>
              <a:p>
                <a:pPr lvl="0" algn="ctr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700" kern="1200" dirty="0"/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5689969" y="3502503"/>
            <a:ext cx="4086478" cy="2249586"/>
            <a:chOff x="2225310" y="1043873"/>
            <a:chExt cx="4086478" cy="2249586"/>
          </a:xfrm>
        </p:grpSpPr>
        <p:grpSp>
          <p:nvGrpSpPr>
            <p:cNvPr id="43" name="组合 42"/>
            <p:cNvGrpSpPr/>
            <p:nvPr/>
          </p:nvGrpSpPr>
          <p:grpSpPr>
            <a:xfrm>
              <a:off x="2225310" y="1043873"/>
              <a:ext cx="4086478" cy="768743"/>
              <a:chOff x="0" y="325396"/>
              <a:chExt cx="5887405" cy="929703"/>
            </a:xfrm>
          </p:grpSpPr>
          <p:sp>
            <p:nvSpPr>
              <p:cNvPr id="50" name="圆角矩形 49"/>
              <p:cNvSpPr/>
              <p:nvPr/>
            </p:nvSpPr>
            <p:spPr>
              <a:xfrm>
                <a:off x="0" y="325396"/>
                <a:ext cx="5887405" cy="92970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圆角矩形 4"/>
              <p:cNvSpPr/>
              <p:nvPr/>
            </p:nvSpPr>
            <p:spPr>
              <a:xfrm>
                <a:off x="27229" y="352626"/>
                <a:ext cx="5832945" cy="87524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1435" tIns="34290" rIns="51435" bIns="34290" numCol="1" spcCol="1270" anchor="ctr" anchorCtr="0">
                <a:noAutofit/>
              </a:bodyPr>
              <a:lstStyle/>
              <a:p>
                <a:pPr algn="ctr"/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Chemoinformatics-based </a:t>
                </a:r>
              </a:p>
              <a:p>
                <a:pPr algn="ctr"/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machine learning approach: </a:t>
                </a:r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MultiQSAR</a:t>
                </a:r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2244209" y="1835133"/>
              <a:ext cx="2052762" cy="1458326"/>
              <a:chOff x="985481" y="1422447"/>
              <a:chExt cx="5793113" cy="1082534"/>
            </a:xfrm>
          </p:grpSpPr>
          <p:sp>
            <p:nvSpPr>
              <p:cNvPr id="48" name="圆角矩形 47"/>
              <p:cNvSpPr/>
              <p:nvPr/>
            </p:nvSpPr>
            <p:spPr>
              <a:xfrm>
                <a:off x="985481" y="1422447"/>
                <a:ext cx="5793113" cy="1082534"/>
              </a:xfrm>
              <a:prstGeom prst="roundRect">
                <a:avLst>
                  <a:gd name="adj" fmla="val 16670"/>
                </a:avLst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Advantage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Large-scale Quantitative predictions.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Protein structure independent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圆角矩形 4"/>
              <p:cNvSpPr/>
              <p:nvPr/>
            </p:nvSpPr>
            <p:spPr>
              <a:xfrm>
                <a:off x="1030878" y="1467839"/>
                <a:ext cx="4811133" cy="83891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2024" tIns="192024" rIns="192024" bIns="192024" numCol="1" spcCol="1270" anchor="ctr" anchorCtr="0">
                <a:noAutofit/>
              </a:bodyPr>
              <a:lstStyle/>
              <a:p>
                <a:pPr lvl="0" algn="ctr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700" kern="1200" dirty="0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4331956" y="1831547"/>
              <a:ext cx="1979832" cy="1461912"/>
              <a:chOff x="985484" y="1422448"/>
              <a:chExt cx="5587297" cy="1085195"/>
            </a:xfrm>
          </p:grpSpPr>
          <p:sp>
            <p:nvSpPr>
              <p:cNvPr id="46" name="圆角矩形 45"/>
              <p:cNvSpPr/>
              <p:nvPr/>
            </p:nvSpPr>
            <p:spPr>
              <a:xfrm>
                <a:off x="985484" y="1422448"/>
                <a:ext cx="5587297" cy="1085195"/>
              </a:xfrm>
              <a:prstGeom prst="roundRect">
                <a:avLst>
                  <a:gd name="adj" fmla="val 16670"/>
                </a:avLst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Disadvantage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Ignore the genomic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 dimensional chemical features problem</a:t>
                </a:r>
              </a:p>
            </p:txBody>
          </p:sp>
          <p:sp>
            <p:nvSpPr>
              <p:cNvPr id="47" name="圆角矩形 4"/>
              <p:cNvSpPr/>
              <p:nvPr/>
            </p:nvSpPr>
            <p:spPr>
              <a:xfrm>
                <a:off x="1030878" y="1467839"/>
                <a:ext cx="4811133" cy="83891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2024" tIns="192024" rIns="192024" bIns="192024" numCol="1" spcCol="1270" anchor="ctr" anchorCtr="0">
                <a:noAutofit/>
              </a:bodyPr>
              <a:lstStyle/>
              <a:p>
                <a:pPr lvl="0" algn="ctr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7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822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695893" y="364706"/>
            <a:ext cx="4067578" cy="2004014"/>
            <a:chOff x="2244210" y="1018821"/>
            <a:chExt cx="4067578" cy="2004014"/>
          </a:xfrm>
        </p:grpSpPr>
        <p:sp>
          <p:nvSpPr>
            <p:cNvPr id="4" name="圆角矩形 4"/>
            <p:cNvSpPr/>
            <p:nvPr/>
          </p:nvSpPr>
          <p:spPr>
            <a:xfrm>
              <a:off x="2260295" y="1018821"/>
              <a:ext cx="4048677" cy="7237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51435" tIns="34290" rIns="51435" bIns="3429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Pharmacologic and genomic network-based approach: </a:t>
              </a:r>
              <a:r>
                <a:rPr lang="en-US" altLang="zh-CN" sz="1600" i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DrugCIPHER</a:t>
              </a:r>
              <a:endParaRPr lang="zh-CN" altLang="en-US" sz="1600" kern="1200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244210" y="1835134"/>
              <a:ext cx="1979832" cy="1187701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Advantage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Involving the network information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Protein structure independent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331956" y="1831546"/>
              <a:ext cx="1979832" cy="1191288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Disadvantage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to find new structure scaffold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Functional or physical interactions.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95893" y="3502503"/>
            <a:ext cx="4067578" cy="1978961"/>
            <a:chOff x="2244210" y="1043873"/>
            <a:chExt cx="4067578" cy="1978961"/>
          </a:xfrm>
        </p:grpSpPr>
        <p:sp>
          <p:nvSpPr>
            <p:cNvPr id="21" name="圆角矩形 4"/>
            <p:cNvSpPr/>
            <p:nvPr/>
          </p:nvSpPr>
          <p:spPr>
            <a:xfrm>
              <a:off x="2260295" y="1043873"/>
              <a:ext cx="4048678" cy="7237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51435" tIns="34290" rIns="51435" bIns="34290" numCol="1" spcCol="1270" anchor="ctr" anchorCtr="0">
              <a:noAutofit/>
            </a:bodyPr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Chemogenomic-based approach: </a:t>
              </a:r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GIFT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244210" y="1835133"/>
              <a:ext cx="1979832" cy="1187701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Advantage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Predicting the possible interaction sites.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Protein structure independent</a:t>
              </a: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331956" y="1831544"/>
              <a:ext cx="1979832" cy="1191289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Disadvantage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Cannot distinguish proteins with the same protein domains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689969" y="453720"/>
            <a:ext cx="4086478" cy="2283168"/>
            <a:chOff x="2225310" y="1010291"/>
            <a:chExt cx="4086478" cy="2283168"/>
          </a:xfrm>
        </p:grpSpPr>
        <p:sp>
          <p:nvSpPr>
            <p:cNvPr id="31" name="圆角矩形 4"/>
            <p:cNvSpPr/>
            <p:nvPr/>
          </p:nvSpPr>
          <p:spPr>
            <a:xfrm>
              <a:off x="2225310" y="1010291"/>
              <a:ext cx="4048677" cy="7237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51435" tIns="34290" rIns="51435" bIns="34290" numCol="1" spcCol="1270" anchor="ctr" anchorCtr="0">
              <a:noAutofit/>
            </a:bodyPr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Structure-based approach: </a:t>
              </a:r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Molecular Dynamics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2244210" y="1835135"/>
              <a:ext cx="1979832" cy="1458324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Advantage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Predicting the interaction sites in much details </a:t>
              </a: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4331956" y="1831547"/>
              <a:ext cx="1979832" cy="146191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Disadvantage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Protein structure limited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pockets  should be given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to simulate the dynamics in reality.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689969" y="3502503"/>
            <a:ext cx="4086478" cy="2249586"/>
            <a:chOff x="2225310" y="1043873"/>
            <a:chExt cx="4086478" cy="2249586"/>
          </a:xfrm>
        </p:grpSpPr>
        <p:sp>
          <p:nvSpPr>
            <p:cNvPr id="51" name="圆角矩形 4"/>
            <p:cNvSpPr/>
            <p:nvPr/>
          </p:nvSpPr>
          <p:spPr>
            <a:xfrm>
              <a:off x="2225310" y="1043873"/>
              <a:ext cx="4048677" cy="7237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51435" tIns="34290" rIns="51435" bIns="34290" numCol="1" spcCol="1270" anchor="ctr" anchorCtr="0">
              <a:noAutofit/>
            </a:bodyPr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Chemoinformatics-based </a:t>
              </a:r>
            </a:p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 learning approach: </a:t>
              </a:r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MultiQSAR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2244209" y="1835133"/>
              <a:ext cx="2052762" cy="1458326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Advantage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Large-scale Quantitative predictions.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Protein structure independent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331956" y="1831547"/>
              <a:ext cx="1979832" cy="146191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Disadvantage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Ignore the genomic information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High dimensional chemical features problem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278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1047359" y="160659"/>
            <a:ext cx="9851299" cy="6496989"/>
            <a:chOff x="1047359" y="168751"/>
            <a:chExt cx="9851299" cy="6496989"/>
          </a:xfrm>
        </p:grpSpPr>
        <p:grpSp>
          <p:nvGrpSpPr>
            <p:cNvPr id="63" name="组合 62"/>
            <p:cNvGrpSpPr/>
            <p:nvPr/>
          </p:nvGrpSpPr>
          <p:grpSpPr>
            <a:xfrm>
              <a:off x="1047359" y="797134"/>
              <a:ext cx="9851299" cy="5868606"/>
              <a:chOff x="658941" y="157863"/>
              <a:chExt cx="9851299" cy="5868606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>
                <a:off x="5049430" y="3905717"/>
                <a:ext cx="4029834" cy="4724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箭头连接符 5"/>
              <p:cNvCxnSpPr/>
              <p:nvPr/>
            </p:nvCxnSpPr>
            <p:spPr>
              <a:xfrm flipV="1">
                <a:off x="5421665" y="702321"/>
                <a:ext cx="167" cy="34855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 flipH="1">
                <a:off x="2225310" y="3849280"/>
                <a:ext cx="3480292" cy="148337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/>
              <p:cNvSpPr txBox="1"/>
              <p:nvPr/>
            </p:nvSpPr>
            <p:spPr>
              <a:xfrm>
                <a:off x="8034306" y="3849280"/>
                <a:ext cx="24759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44E43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Structure-based </a:t>
                </a:r>
                <a:r>
                  <a:rPr lang="en-US" altLang="zh-CN" sz="1600" b="1" dirty="0" smtClean="0">
                    <a:solidFill>
                      <a:srgbClr val="44E43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approach</a:t>
                </a:r>
                <a:endParaRPr lang="zh-CN" altLang="en-US" sz="1600" i="1" dirty="0">
                  <a:solidFill>
                    <a:srgbClr val="44E43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2306231" y="806077"/>
                <a:ext cx="29926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Chemogenomic-based </a:t>
                </a:r>
                <a:r>
                  <a:rPr lang="en-US" altLang="zh-CN" sz="16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approach</a:t>
                </a:r>
                <a:endParaRPr lang="zh-CN" altLang="en-US" sz="16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2624074" y="5339004"/>
                <a:ext cx="2674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Network-based </a:t>
                </a:r>
                <a:r>
                  <a:rPr lang="en-US" altLang="zh-CN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approach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pic>
            <p:nvPicPr>
              <p:cNvPr id="57" name="图片 5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1559" y="1640605"/>
                <a:ext cx="2725576" cy="1563257"/>
              </a:xfrm>
              <a:prstGeom prst="rect">
                <a:avLst/>
              </a:prstGeom>
            </p:spPr>
          </p:pic>
          <p:pic>
            <p:nvPicPr>
              <p:cNvPr id="58" name="图片 5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941" y="3087238"/>
                <a:ext cx="3112630" cy="1524084"/>
              </a:xfrm>
              <a:prstGeom prst="rect">
                <a:avLst/>
              </a:prstGeom>
            </p:spPr>
          </p:pic>
          <p:pic>
            <p:nvPicPr>
              <p:cNvPr id="59" name="图片 5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5602" y="157863"/>
                <a:ext cx="2725576" cy="1328159"/>
              </a:xfrm>
              <a:prstGeom prst="rect">
                <a:avLst/>
              </a:prstGeom>
            </p:spPr>
          </p:pic>
          <p:pic>
            <p:nvPicPr>
              <p:cNvPr id="60" name="图片 5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9981" y="4531283"/>
                <a:ext cx="2712292" cy="1495186"/>
              </a:xfrm>
              <a:prstGeom prst="rect">
                <a:avLst/>
              </a:prstGeom>
            </p:spPr>
          </p:pic>
        </p:grpSp>
        <p:sp>
          <p:nvSpPr>
            <p:cNvPr id="64" name="文本框 63"/>
            <p:cNvSpPr txBox="1"/>
            <p:nvPr/>
          </p:nvSpPr>
          <p:spPr>
            <a:xfrm>
              <a:off x="1693122" y="168751"/>
              <a:ext cx="82339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Summary of the approaches on predicting compound-protein interactions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074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 107"/>
          <p:cNvGrpSpPr/>
          <p:nvPr/>
        </p:nvGrpSpPr>
        <p:grpSpPr>
          <a:xfrm>
            <a:off x="433009" y="126213"/>
            <a:ext cx="9685813" cy="6521183"/>
            <a:chOff x="433009" y="126213"/>
            <a:chExt cx="9685813" cy="6521183"/>
          </a:xfrm>
        </p:grpSpPr>
        <p:grpSp>
          <p:nvGrpSpPr>
            <p:cNvPr id="67" name="组合 66"/>
            <p:cNvGrpSpPr/>
            <p:nvPr/>
          </p:nvGrpSpPr>
          <p:grpSpPr>
            <a:xfrm>
              <a:off x="433009" y="192609"/>
              <a:ext cx="4609390" cy="6452420"/>
              <a:chOff x="1214059" y="59259"/>
              <a:chExt cx="4609390" cy="6452420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2351965" y="1504972"/>
                <a:ext cx="3471484" cy="399746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3" name="组合 62"/>
              <p:cNvGrpSpPr/>
              <p:nvPr/>
            </p:nvGrpSpPr>
            <p:grpSpPr>
              <a:xfrm>
                <a:off x="1214059" y="59259"/>
                <a:ext cx="4484224" cy="6452420"/>
                <a:chOff x="728284" y="49734"/>
                <a:chExt cx="4484224" cy="6452420"/>
              </a:xfrm>
            </p:grpSpPr>
            <p:grpSp>
              <p:nvGrpSpPr>
                <p:cNvPr id="57" name="组合 56"/>
                <p:cNvGrpSpPr/>
                <p:nvPr/>
              </p:nvGrpSpPr>
              <p:grpSpPr>
                <a:xfrm>
                  <a:off x="728284" y="49734"/>
                  <a:ext cx="4484224" cy="5228256"/>
                  <a:chOff x="679732" y="-31187"/>
                  <a:chExt cx="4484224" cy="5228256"/>
                </a:xfrm>
              </p:grpSpPr>
              <p:sp>
                <p:nvSpPr>
                  <p:cNvPr id="2" name="菱形 1"/>
                  <p:cNvSpPr/>
                  <p:nvPr/>
                </p:nvSpPr>
                <p:spPr>
                  <a:xfrm>
                    <a:off x="2694648" y="-31187"/>
                    <a:ext cx="1650774" cy="922493"/>
                  </a:xfrm>
                  <a:prstGeom prst="diamond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Given a protein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4" name="直接箭头连接符 3"/>
                  <p:cNvCxnSpPr>
                    <a:stCxn id="2" idx="2"/>
                    <a:endCxn id="14" idx="0"/>
                  </p:cNvCxnSpPr>
                  <p:nvPr/>
                </p:nvCxnSpPr>
                <p:spPr>
                  <a:xfrm>
                    <a:off x="3520035" y="891306"/>
                    <a:ext cx="0" cy="69878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" name="组合 10"/>
                  <p:cNvGrpSpPr/>
                  <p:nvPr/>
                </p:nvGrpSpPr>
                <p:grpSpPr>
                  <a:xfrm>
                    <a:off x="679732" y="521937"/>
                    <a:ext cx="2840303" cy="1011504"/>
                    <a:chOff x="218487" y="1302818"/>
                    <a:chExt cx="2840303" cy="1011504"/>
                  </a:xfrm>
                </p:grpSpPr>
                <p:sp>
                  <p:nvSpPr>
                    <p:cNvPr id="6" name="流程图: 多文档 5"/>
                    <p:cNvSpPr/>
                    <p:nvPr/>
                  </p:nvSpPr>
                  <p:spPr>
                    <a:xfrm>
                      <a:off x="218487" y="1302818"/>
                      <a:ext cx="1399922" cy="1011504"/>
                    </a:xfrm>
                    <a:prstGeom prst="flowChartMultidocument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Compound screen library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7" name="直接箭头连接符 6"/>
                    <p:cNvCxnSpPr/>
                    <p:nvPr/>
                  </p:nvCxnSpPr>
                  <p:spPr>
                    <a:xfrm>
                      <a:off x="1641983" y="1774180"/>
                      <a:ext cx="1416807" cy="3439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" name="矩形 13"/>
                  <p:cNvSpPr/>
                  <p:nvPr/>
                </p:nvSpPr>
                <p:spPr>
                  <a:xfrm>
                    <a:off x="2905040" y="1590087"/>
                    <a:ext cx="1229990" cy="80111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Chemical Fingerprints calculation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5" name="直接箭头连接符 14"/>
                  <p:cNvCxnSpPr>
                    <a:stCxn id="14" idx="2"/>
                  </p:cNvCxnSpPr>
                  <p:nvPr/>
                </p:nvCxnSpPr>
                <p:spPr>
                  <a:xfrm>
                    <a:off x="3520035" y="2391198"/>
                    <a:ext cx="0" cy="30842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3" name="组合 32"/>
                  <p:cNvGrpSpPr/>
                  <p:nvPr/>
                </p:nvGrpSpPr>
                <p:grpSpPr>
                  <a:xfrm>
                    <a:off x="2024460" y="2702742"/>
                    <a:ext cx="3062635" cy="1107618"/>
                    <a:chOff x="2197373" y="3479575"/>
                    <a:chExt cx="3818712" cy="1107618"/>
                  </a:xfrm>
                </p:grpSpPr>
                <p:sp>
                  <p:nvSpPr>
                    <p:cNvPr id="18" name="矩形 17"/>
                    <p:cNvSpPr/>
                    <p:nvPr/>
                  </p:nvSpPr>
                  <p:spPr>
                    <a:xfrm>
                      <a:off x="2197373" y="3479575"/>
                      <a:ext cx="3818712" cy="1107618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32" name="组合 31"/>
                    <p:cNvGrpSpPr/>
                    <p:nvPr/>
                  </p:nvGrpSpPr>
                  <p:grpSpPr>
                    <a:xfrm>
                      <a:off x="2226149" y="3479575"/>
                      <a:ext cx="3354551" cy="1107618"/>
                      <a:chOff x="2376238" y="3620996"/>
                      <a:chExt cx="3354551" cy="1107618"/>
                    </a:xfrm>
                  </p:grpSpPr>
                  <p:sp>
                    <p:nvSpPr>
                      <p:cNvPr id="27" name="左大括号 26"/>
                      <p:cNvSpPr/>
                      <p:nvPr/>
                    </p:nvSpPr>
                    <p:spPr>
                      <a:xfrm>
                        <a:off x="3481807" y="3687016"/>
                        <a:ext cx="155448" cy="914400"/>
                      </a:xfrm>
                      <a:prstGeom prst="leftBrace">
                        <a:avLst/>
                      </a:prstGeom>
                      <a:ln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9" name="文本框 28"/>
                      <p:cNvSpPr txBox="1"/>
                      <p:nvPr/>
                    </p:nvSpPr>
                    <p:spPr>
                      <a:xfrm>
                        <a:off x="3637255" y="4205394"/>
                        <a:ext cx="1869423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400" b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Chemogenomic-based</a:t>
                        </a:r>
                      </a:p>
                      <a:p>
                        <a:r>
                          <a:rPr lang="en-US" altLang="zh-CN" sz="1400" b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approach</a:t>
                        </a:r>
                        <a:r>
                          <a:rPr lang="en-US" altLang="zh-CN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: GIFT</a:t>
                        </a:r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0" name="文本框 29"/>
                      <p:cNvSpPr txBox="1"/>
                      <p:nvPr/>
                    </p:nvSpPr>
                    <p:spPr>
                      <a:xfrm>
                        <a:off x="3675483" y="3620996"/>
                        <a:ext cx="2055306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400" b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Network-based </a:t>
                        </a:r>
                      </a:p>
                      <a:p>
                        <a:r>
                          <a:rPr lang="en-US" altLang="zh-CN" sz="1400" b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approach</a:t>
                        </a:r>
                        <a:r>
                          <a:rPr lang="en-US" altLang="zh-CN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:  DrugCIPHER</a:t>
                        </a:r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1" name="文本框 30"/>
                      <p:cNvSpPr txBox="1"/>
                      <p:nvPr/>
                    </p:nvSpPr>
                    <p:spPr>
                      <a:xfrm>
                        <a:off x="2376238" y="3850242"/>
                        <a:ext cx="1027845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Qualitative </a:t>
                        </a:r>
                      </a:p>
                      <a:p>
                        <a:r>
                          <a:rPr lang="en-US" altLang="zh-CN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Prediction</a:t>
                        </a:r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7" name="组合 36"/>
                  <p:cNvGrpSpPr/>
                  <p:nvPr/>
                </p:nvGrpSpPr>
                <p:grpSpPr>
                  <a:xfrm>
                    <a:off x="2021264" y="4083126"/>
                    <a:ext cx="3142692" cy="1113943"/>
                    <a:chOff x="2197373" y="3473250"/>
                    <a:chExt cx="3918533" cy="1113943"/>
                  </a:xfrm>
                </p:grpSpPr>
                <p:sp>
                  <p:nvSpPr>
                    <p:cNvPr id="38" name="矩形 37"/>
                    <p:cNvSpPr/>
                    <p:nvPr/>
                  </p:nvSpPr>
                  <p:spPr>
                    <a:xfrm>
                      <a:off x="2197373" y="3473250"/>
                      <a:ext cx="3820704" cy="1113943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39" name="组合 38"/>
                    <p:cNvGrpSpPr/>
                    <p:nvPr/>
                  </p:nvGrpSpPr>
                  <p:grpSpPr>
                    <a:xfrm>
                      <a:off x="2226149" y="3479575"/>
                      <a:ext cx="3889757" cy="1107618"/>
                      <a:chOff x="2376238" y="3620996"/>
                      <a:chExt cx="3889757" cy="1107618"/>
                    </a:xfrm>
                  </p:grpSpPr>
                  <p:sp>
                    <p:nvSpPr>
                      <p:cNvPr id="40" name="左大括号 39"/>
                      <p:cNvSpPr/>
                      <p:nvPr/>
                    </p:nvSpPr>
                    <p:spPr>
                      <a:xfrm>
                        <a:off x="3582704" y="3687016"/>
                        <a:ext cx="155447" cy="914400"/>
                      </a:xfrm>
                      <a:prstGeom prst="leftBrace">
                        <a:avLst/>
                      </a:prstGeom>
                      <a:ln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1" name="文本框 40"/>
                      <p:cNvSpPr txBox="1"/>
                      <p:nvPr/>
                    </p:nvSpPr>
                    <p:spPr>
                      <a:xfrm>
                        <a:off x="3637255" y="4205394"/>
                        <a:ext cx="262874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400" b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Chemoinformatics-based</a:t>
                        </a:r>
                      </a:p>
                      <a:p>
                        <a:r>
                          <a:rPr lang="en-US" altLang="zh-CN" sz="1400" b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approach</a:t>
                        </a:r>
                        <a:r>
                          <a:rPr lang="en-US" altLang="zh-CN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: MultiQSAR</a:t>
                        </a:r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2" name="文本框 41"/>
                      <p:cNvSpPr txBox="1"/>
                      <p:nvPr/>
                    </p:nvSpPr>
                    <p:spPr>
                      <a:xfrm>
                        <a:off x="3675483" y="3620996"/>
                        <a:ext cx="2079008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400" b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Structure-based </a:t>
                        </a:r>
                      </a:p>
                      <a:p>
                        <a:r>
                          <a:rPr lang="en-US" altLang="zh-CN" sz="1400" b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approach</a:t>
                        </a:r>
                        <a:r>
                          <a:rPr lang="en-US" altLang="zh-CN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:  Docking</a:t>
                        </a:r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3" name="文本框 42"/>
                      <p:cNvSpPr txBox="1"/>
                      <p:nvPr/>
                    </p:nvSpPr>
                    <p:spPr>
                      <a:xfrm>
                        <a:off x="2376238" y="3850242"/>
                        <a:ext cx="1393521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Quantitative </a:t>
                        </a:r>
                      </a:p>
                      <a:p>
                        <a:r>
                          <a:rPr lang="en-US" altLang="zh-CN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Prediction</a:t>
                        </a:r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cxnSp>
                <p:nvCxnSpPr>
                  <p:cNvPr id="44" name="直接箭头连接符 43"/>
                  <p:cNvCxnSpPr>
                    <a:stCxn id="18" idx="2"/>
                    <a:endCxn id="38" idx="0"/>
                  </p:cNvCxnSpPr>
                  <p:nvPr/>
                </p:nvCxnSpPr>
                <p:spPr>
                  <a:xfrm flipH="1">
                    <a:off x="3553380" y="3810360"/>
                    <a:ext cx="2398" cy="27276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矩形 57"/>
                <p:cNvSpPr/>
                <p:nvPr/>
              </p:nvSpPr>
              <p:spPr>
                <a:xfrm>
                  <a:off x="2706184" y="5701043"/>
                  <a:ext cx="1791495" cy="801111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Possible Compounds against this protein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9" name="直接箭头连接符 58"/>
                <p:cNvCxnSpPr>
                  <a:stCxn id="38" idx="2"/>
                  <a:endCxn id="58" idx="0"/>
                </p:cNvCxnSpPr>
                <p:nvPr/>
              </p:nvCxnSpPr>
              <p:spPr>
                <a:xfrm>
                  <a:off x="3601932" y="5277990"/>
                  <a:ext cx="0" cy="42305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8" name="组合 67"/>
            <p:cNvGrpSpPr/>
            <p:nvPr/>
          </p:nvGrpSpPr>
          <p:grpSpPr>
            <a:xfrm>
              <a:off x="5509432" y="126213"/>
              <a:ext cx="4609390" cy="6521183"/>
              <a:chOff x="1214059" y="-1919"/>
              <a:chExt cx="4609390" cy="6521183"/>
            </a:xfrm>
          </p:grpSpPr>
          <p:sp>
            <p:nvSpPr>
              <p:cNvPr id="69" name="圆角矩形 68"/>
              <p:cNvSpPr/>
              <p:nvPr/>
            </p:nvSpPr>
            <p:spPr>
              <a:xfrm>
                <a:off x="2351965" y="1504972"/>
                <a:ext cx="3471484" cy="3997465"/>
              </a:xfrm>
              <a:prstGeom prst="roundRect">
                <a:avLst/>
              </a:prstGeom>
              <a:solidFill>
                <a:srgbClr val="EABFBF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0" name="组合 69"/>
              <p:cNvGrpSpPr/>
              <p:nvPr/>
            </p:nvGrpSpPr>
            <p:grpSpPr>
              <a:xfrm>
                <a:off x="1214059" y="-1919"/>
                <a:ext cx="4484224" cy="6521183"/>
                <a:chOff x="728284" y="-11444"/>
                <a:chExt cx="4484224" cy="6521183"/>
              </a:xfrm>
            </p:grpSpPr>
            <p:grpSp>
              <p:nvGrpSpPr>
                <p:cNvPr id="71" name="组合 70"/>
                <p:cNvGrpSpPr/>
                <p:nvPr/>
              </p:nvGrpSpPr>
              <p:grpSpPr>
                <a:xfrm>
                  <a:off x="728284" y="-11444"/>
                  <a:ext cx="4484224" cy="5289434"/>
                  <a:chOff x="679732" y="-92365"/>
                  <a:chExt cx="4484224" cy="5289434"/>
                </a:xfrm>
              </p:grpSpPr>
              <p:sp>
                <p:nvSpPr>
                  <p:cNvPr id="74" name="菱形 73"/>
                  <p:cNvSpPr/>
                  <p:nvPr/>
                </p:nvSpPr>
                <p:spPr>
                  <a:xfrm>
                    <a:off x="2505410" y="-92365"/>
                    <a:ext cx="2012322" cy="922493"/>
                  </a:xfrm>
                  <a:prstGeom prst="diamond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Given a Compound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75" name="直接箭头连接符 74"/>
                  <p:cNvCxnSpPr>
                    <a:stCxn id="74" idx="2"/>
                    <a:endCxn id="77" idx="0"/>
                  </p:cNvCxnSpPr>
                  <p:nvPr/>
                </p:nvCxnSpPr>
                <p:spPr>
                  <a:xfrm>
                    <a:off x="3511571" y="830128"/>
                    <a:ext cx="8464" cy="75995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6" name="组合 75"/>
                  <p:cNvGrpSpPr/>
                  <p:nvPr/>
                </p:nvGrpSpPr>
                <p:grpSpPr>
                  <a:xfrm>
                    <a:off x="679732" y="521937"/>
                    <a:ext cx="2840303" cy="1011504"/>
                    <a:chOff x="218487" y="1302818"/>
                    <a:chExt cx="2840303" cy="1011504"/>
                  </a:xfrm>
                </p:grpSpPr>
                <p:sp>
                  <p:nvSpPr>
                    <p:cNvPr id="94" name="流程图: 多文档 93"/>
                    <p:cNvSpPr/>
                    <p:nvPr/>
                  </p:nvSpPr>
                  <p:spPr>
                    <a:xfrm>
                      <a:off x="218487" y="1302818"/>
                      <a:ext cx="1399922" cy="1011504"/>
                    </a:xfrm>
                    <a:prstGeom prst="flowChartMultidocument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 screen library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95" name="直接箭头连接符 94"/>
                    <p:cNvCxnSpPr/>
                    <p:nvPr/>
                  </p:nvCxnSpPr>
                  <p:spPr>
                    <a:xfrm>
                      <a:off x="1641983" y="1774180"/>
                      <a:ext cx="1416807" cy="3439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7" name="矩形 76"/>
                  <p:cNvSpPr/>
                  <p:nvPr/>
                </p:nvSpPr>
                <p:spPr>
                  <a:xfrm>
                    <a:off x="2905040" y="1590087"/>
                    <a:ext cx="1229990" cy="801111"/>
                  </a:xfrm>
                  <a:prstGeom prst="rect">
                    <a:avLst/>
                  </a:prstGeom>
                  <a:solidFill>
                    <a:srgbClr val="EABFB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Chemical Fingerprints calculation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78" name="直接箭头连接符 77"/>
                  <p:cNvCxnSpPr>
                    <a:stCxn id="77" idx="2"/>
                  </p:cNvCxnSpPr>
                  <p:nvPr/>
                </p:nvCxnSpPr>
                <p:spPr>
                  <a:xfrm>
                    <a:off x="3520035" y="2391198"/>
                    <a:ext cx="0" cy="30842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9" name="组合 78"/>
                  <p:cNvGrpSpPr/>
                  <p:nvPr/>
                </p:nvGrpSpPr>
                <p:grpSpPr>
                  <a:xfrm>
                    <a:off x="2024460" y="2702742"/>
                    <a:ext cx="3062635" cy="1107618"/>
                    <a:chOff x="2197373" y="3479575"/>
                    <a:chExt cx="3818712" cy="1107618"/>
                  </a:xfrm>
                </p:grpSpPr>
                <p:sp>
                  <p:nvSpPr>
                    <p:cNvPr id="88" name="矩形 87"/>
                    <p:cNvSpPr/>
                    <p:nvPr/>
                  </p:nvSpPr>
                  <p:spPr>
                    <a:xfrm>
                      <a:off x="2197373" y="3479575"/>
                      <a:ext cx="3818712" cy="1107618"/>
                    </a:xfrm>
                    <a:prstGeom prst="rect">
                      <a:avLst/>
                    </a:prstGeom>
                    <a:solidFill>
                      <a:srgbClr val="EABFB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89" name="组合 88"/>
                    <p:cNvGrpSpPr/>
                    <p:nvPr/>
                  </p:nvGrpSpPr>
                  <p:grpSpPr>
                    <a:xfrm>
                      <a:off x="2226149" y="3479575"/>
                      <a:ext cx="3354551" cy="1107618"/>
                      <a:chOff x="2376238" y="3620996"/>
                      <a:chExt cx="3354551" cy="1107618"/>
                    </a:xfrm>
                  </p:grpSpPr>
                  <p:sp>
                    <p:nvSpPr>
                      <p:cNvPr id="90" name="左大括号 89"/>
                      <p:cNvSpPr/>
                      <p:nvPr/>
                    </p:nvSpPr>
                    <p:spPr>
                      <a:xfrm>
                        <a:off x="3481807" y="3687016"/>
                        <a:ext cx="155448" cy="914400"/>
                      </a:xfrm>
                      <a:prstGeom prst="leftBrace">
                        <a:avLst/>
                      </a:prstGeom>
                      <a:ln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1" name="文本框 90"/>
                      <p:cNvSpPr txBox="1"/>
                      <p:nvPr/>
                    </p:nvSpPr>
                    <p:spPr>
                      <a:xfrm>
                        <a:off x="3637255" y="4205394"/>
                        <a:ext cx="1869423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400" b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Chemogenomic-based</a:t>
                        </a:r>
                      </a:p>
                      <a:p>
                        <a:r>
                          <a:rPr lang="en-US" altLang="zh-CN" sz="1400" b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approach</a:t>
                        </a:r>
                        <a:r>
                          <a:rPr lang="en-US" altLang="zh-CN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: GIFT</a:t>
                        </a:r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92" name="文本框 91"/>
                      <p:cNvSpPr txBox="1"/>
                      <p:nvPr/>
                    </p:nvSpPr>
                    <p:spPr>
                      <a:xfrm>
                        <a:off x="3675483" y="3620996"/>
                        <a:ext cx="2055306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400" b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Network-based </a:t>
                        </a:r>
                      </a:p>
                      <a:p>
                        <a:r>
                          <a:rPr lang="en-US" altLang="zh-CN" sz="1400" b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approach</a:t>
                        </a:r>
                        <a:r>
                          <a:rPr lang="en-US" altLang="zh-CN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:  DrugCIPHER</a:t>
                        </a:r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93" name="文本框 92"/>
                      <p:cNvSpPr txBox="1"/>
                      <p:nvPr/>
                    </p:nvSpPr>
                    <p:spPr>
                      <a:xfrm>
                        <a:off x="2376238" y="3850242"/>
                        <a:ext cx="1027845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Qualitative </a:t>
                        </a:r>
                      </a:p>
                      <a:p>
                        <a:r>
                          <a:rPr lang="en-US" altLang="zh-CN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Prediction</a:t>
                        </a:r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0" name="组合 79"/>
                  <p:cNvGrpSpPr/>
                  <p:nvPr/>
                </p:nvGrpSpPr>
                <p:grpSpPr>
                  <a:xfrm>
                    <a:off x="2021264" y="4083126"/>
                    <a:ext cx="3142692" cy="1113943"/>
                    <a:chOff x="2197373" y="3473250"/>
                    <a:chExt cx="3918533" cy="1113943"/>
                  </a:xfrm>
                </p:grpSpPr>
                <p:sp>
                  <p:nvSpPr>
                    <p:cNvPr id="82" name="矩形 81"/>
                    <p:cNvSpPr/>
                    <p:nvPr/>
                  </p:nvSpPr>
                  <p:spPr>
                    <a:xfrm>
                      <a:off x="2197373" y="3473250"/>
                      <a:ext cx="3820704" cy="1113943"/>
                    </a:xfrm>
                    <a:prstGeom prst="rect">
                      <a:avLst/>
                    </a:prstGeom>
                    <a:solidFill>
                      <a:srgbClr val="EABFB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83" name="组合 82"/>
                    <p:cNvGrpSpPr/>
                    <p:nvPr/>
                  </p:nvGrpSpPr>
                  <p:grpSpPr>
                    <a:xfrm>
                      <a:off x="2226149" y="3479575"/>
                      <a:ext cx="3889757" cy="1107618"/>
                      <a:chOff x="2376238" y="3620996"/>
                      <a:chExt cx="3889757" cy="1107618"/>
                    </a:xfrm>
                  </p:grpSpPr>
                  <p:sp>
                    <p:nvSpPr>
                      <p:cNvPr id="84" name="左大括号 83"/>
                      <p:cNvSpPr/>
                      <p:nvPr/>
                    </p:nvSpPr>
                    <p:spPr>
                      <a:xfrm>
                        <a:off x="3582704" y="3687016"/>
                        <a:ext cx="155447" cy="914400"/>
                      </a:xfrm>
                      <a:prstGeom prst="leftBrace">
                        <a:avLst/>
                      </a:prstGeom>
                      <a:ln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5" name="文本框 84"/>
                      <p:cNvSpPr txBox="1"/>
                      <p:nvPr/>
                    </p:nvSpPr>
                    <p:spPr>
                      <a:xfrm>
                        <a:off x="3637255" y="4205394"/>
                        <a:ext cx="262874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400" b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Chemoinformatics-based</a:t>
                        </a:r>
                      </a:p>
                      <a:p>
                        <a:r>
                          <a:rPr lang="en-US" altLang="zh-CN" sz="1400" b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approach</a:t>
                        </a:r>
                        <a:r>
                          <a:rPr lang="en-US" altLang="zh-CN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: MultiQSAR</a:t>
                        </a:r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6" name="文本框 85"/>
                      <p:cNvSpPr txBox="1"/>
                      <p:nvPr/>
                    </p:nvSpPr>
                    <p:spPr>
                      <a:xfrm>
                        <a:off x="3675483" y="3620996"/>
                        <a:ext cx="2079008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400" b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Structure-based </a:t>
                        </a:r>
                      </a:p>
                      <a:p>
                        <a:r>
                          <a:rPr lang="en-US" altLang="zh-CN" sz="1400" b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approach</a:t>
                        </a:r>
                        <a:r>
                          <a:rPr lang="en-US" altLang="zh-CN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:  Docking</a:t>
                        </a:r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7" name="文本框 86"/>
                      <p:cNvSpPr txBox="1"/>
                      <p:nvPr/>
                    </p:nvSpPr>
                    <p:spPr>
                      <a:xfrm>
                        <a:off x="2376238" y="3850242"/>
                        <a:ext cx="1393521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Quantitative </a:t>
                        </a:r>
                      </a:p>
                      <a:p>
                        <a:r>
                          <a:rPr lang="en-US" altLang="zh-CN" sz="1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Prediction</a:t>
                        </a:r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cxnSp>
                <p:nvCxnSpPr>
                  <p:cNvPr id="81" name="直接箭头连接符 80"/>
                  <p:cNvCxnSpPr>
                    <a:stCxn id="88" idx="2"/>
                    <a:endCxn id="82" idx="0"/>
                  </p:cNvCxnSpPr>
                  <p:nvPr/>
                </p:nvCxnSpPr>
                <p:spPr>
                  <a:xfrm flipH="1">
                    <a:off x="3553380" y="3810360"/>
                    <a:ext cx="2398" cy="27276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2" name="矩形 71"/>
                <p:cNvSpPr/>
                <p:nvPr/>
              </p:nvSpPr>
              <p:spPr>
                <a:xfrm>
                  <a:off x="2672357" y="5708628"/>
                  <a:ext cx="1871470" cy="801111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Possible Proteins against this compound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3" name="直接箭头连接符 72"/>
                <p:cNvCxnSpPr>
                  <a:stCxn id="82" idx="2"/>
                  <a:endCxn id="72" idx="0"/>
                </p:cNvCxnSpPr>
                <p:nvPr/>
              </p:nvCxnSpPr>
              <p:spPr>
                <a:xfrm>
                  <a:off x="3601932" y="5277990"/>
                  <a:ext cx="6160" cy="43063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5307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610</Words>
  <Application>Microsoft Office PowerPoint</Application>
  <PresentationFormat>宽屏</PresentationFormat>
  <Paragraphs>197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 Unicode MS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</dc:creator>
  <cp:lastModifiedBy>Songpeng Zu</cp:lastModifiedBy>
  <cp:revision>197</cp:revision>
  <dcterms:created xsi:type="dcterms:W3CDTF">2015-06-26T13:16:37Z</dcterms:created>
  <dcterms:modified xsi:type="dcterms:W3CDTF">2015-07-01T09:45:53Z</dcterms:modified>
</cp:coreProperties>
</file>