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7" r:id="rId6"/>
    <p:sldId id="325" r:id="rId7"/>
    <p:sldId id="326" r:id="rId8"/>
    <p:sldId id="329" r:id="rId9"/>
    <p:sldId id="310" r:id="rId10"/>
    <p:sldId id="262" r:id="rId11"/>
    <p:sldId id="311" r:id="rId12"/>
    <p:sldId id="330" r:id="rId13"/>
    <p:sldId id="331" r:id="rId14"/>
    <p:sldId id="332" r:id="rId15"/>
    <p:sldId id="333" r:id="rId16"/>
    <p:sldId id="327" r:id="rId17"/>
    <p:sldId id="334" r:id="rId18"/>
    <p:sldId id="335" r:id="rId19"/>
    <p:sldId id="337" r:id="rId20"/>
    <p:sldId id="336" r:id="rId21"/>
    <p:sldId id="339" r:id="rId22"/>
    <p:sldId id="328" r:id="rId23"/>
    <p:sldId id="317" r:id="rId24"/>
    <p:sldId id="340" r:id="rId25"/>
    <p:sldId id="341" r:id="rId26"/>
    <p:sldId id="342" r:id="rId27"/>
    <p:sldId id="343" r:id="rId28"/>
    <p:sldId id="344" r:id="rId29"/>
    <p:sldId id="264" r:id="rId30"/>
    <p:sldId id="305" r:id="rId31"/>
    <p:sldId id="346"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03" d="100"/>
          <a:sy n="103" d="100"/>
        </p:scale>
        <p:origin x="88" y="300"/>
      </p:cViewPr>
      <p:guideLst>
        <p:guide orient="horz" pos="2160"/>
        <p:guide pos="387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ustomXml" Target="../customXml/item1.xml"/><Relationship Id="rId37" Type="http://schemas.openxmlformats.org/officeDocument/2006/relationships/customXmlProps" Target="../customXml/itemProps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各位老师上午好，我是。。。，毕设的题目是。。。</a:t>
            </a:r>
            <a:endParaRPr lang="zh-CN" altLang="en-US"/>
          </a:p>
          <a:p>
            <a:r>
              <a:rPr lang="zh-CN" altLang="en-US"/>
              <a:t>主要是运用 MBML 构建书本推荐系统</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刻画。。 ：前两条假设蕴含这样的关系：=》逐分量亲和度，独立=》总亲和度</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有了总亲和度，自然的假设就是：</a:t>
            </a:r>
            <a:endParaRPr lang="zh-CN" altLang="en-US"/>
          </a:p>
          <a:p>
            <a:r>
              <a:rPr lang="zh-CN" altLang="en-US"/>
              <a:t>但评分星级是。。 =》 利用映射 。。</a:t>
            </a:r>
            <a:endParaRPr lang="zh-CN" altLang="en-US"/>
          </a:p>
          <a:p>
            <a:r>
              <a:rPr lang="zh-CN" altLang="en-US"/>
              <a:t>到此，给定一本书。。。 利用率低，采用 CF =》 放在一起考虑</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于是得到了这样的模型。第五条假设说的是：凡是前四条没提到的就没有关系，隐含的，因为模型是对现实问题的简化。 =+++</a:t>
            </a:r>
            <a:endParaRPr lang="zh-CN" altLang="en-US"/>
          </a:p>
          <a:p>
            <a:r>
              <a:rPr lang="zh-CN" altLang="en-US"/>
              <a:t>其实就是之前的 PMF ，也就是从MBML角度解释了 PMF算法</a:t>
            </a:r>
            <a:endParaRPr lang="zh-CN" altLang="en-US"/>
          </a:p>
          <a:p>
            <a:r>
              <a:rPr lang="zh-CN" altLang="en-US"/>
              <a:t>有个问题： aff 范围比。。大。第四条假设表达的不好</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采用另一种方式表达第四条假设 sigmoid =》【0，1】： LPMF</a:t>
            </a:r>
            <a:endParaRPr lang="zh-CN" altLang="en-US"/>
          </a:p>
          <a:p>
            <a:r>
              <a:rPr lang="zh-CN" altLang="en-US"/>
              <a:t>=+++ </a:t>
            </a:r>
            <a:r>
              <a:rPr lang="en-US" altLang="zh-CN"/>
              <a:t>LPMF</a:t>
            </a:r>
            <a:r>
              <a:rPr lang="zh-CN" altLang="en-US"/>
              <a:t>能更好的描述。。 理论上讲：效果会更好，在后面的实验中也能验证</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用R实现了 PMF LPMF</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优化损失函数 momentum ；梯度计算</a:t>
            </a:r>
            <a:endParaRPr lang="zh-CN" altLang="en-US"/>
          </a:p>
          <a:p>
            <a:r>
              <a:rPr lang="zh-CN" altLang="en-US"/>
              <a:t>时间复杂度</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先生成小型模拟数据集，来看算法和代码正确性。</a:t>
            </a:r>
            <a:endParaRPr lang="zh-CN" altLang="en-US"/>
          </a:p>
          <a:p>
            <a:r>
              <a:rPr lang="en-US" altLang="zh-CN"/>
              <a:t>K = </a:t>
            </a:r>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上面三张图是模拟数据集评分星级的分布条形图，左中右：全部、训练、验证。 形状相似、划分合理。</a:t>
            </a:r>
            <a:endParaRPr lang="zh-CN" altLang="en-US"/>
          </a:p>
          <a:p>
            <a:r>
              <a:rPr lang="zh-CN" altLang="en-US"/>
              <a:t>下面三张图是实验结果：</a:t>
            </a:r>
            <a:r>
              <a:rPr lang="en-US" altLang="zh-CN"/>
              <a:t>MAE </a:t>
            </a:r>
            <a:r>
              <a:rPr lang="zh-CN" altLang="en-US"/>
              <a:t>和 </a:t>
            </a:r>
            <a:r>
              <a:rPr lang="en-US" altLang="zh-CN"/>
              <a:t>RMSE</a:t>
            </a:r>
            <a:r>
              <a:rPr lang="zh-CN" altLang="en-US"/>
              <a:t>衡量结果的好坏，随</a:t>
            </a:r>
            <a:r>
              <a:rPr lang="en-US" altLang="zh-CN"/>
              <a:t>epoch</a:t>
            </a:r>
            <a:r>
              <a:rPr lang="zh-CN" altLang="en-US"/>
              <a:t>变化如左右图，中间是。。蓝线红线虚线</a:t>
            </a:r>
            <a:endParaRPr lang="zh-CN" altLang="en-US"/>
          </a:p>
          <a:p>
            <a:r>
              <a:rPr lang="en-US" altLang="zh-CN"/>
              <a:t>1. MAE RMSE </a:t>
            </a:r>
            <a:r>
              <a:rPr lang="zh-CN" altLang="en-US"/>
              <a:t>与 </a:t>
            </a:r>
            <a:r>
              <a:rPr lang="en-US" altLang="zh-CN"/>
              <a:t>loss</a:t>
            </a:r>
            <a:r>
              <a:rPr lang="zh-CN" altLang="en-US"/>
              <a:t>变化相同趋势 </a:t>
            </a:r>
            <a:r>
              <a:rPr lang="en-US" altLang="zh-CN"/>
              <a:t>2. LPMF</a:t>
            </a:r>
            <a:r>
              <a:rPr lang="zh-CN" altLang="en-US"/>
              <a:t>收敛更快</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 </a:t>
            </a:r>
            <a:r>
              <a:rPr lang="en-US" altLang="zh-CN"/>
              <a:t>Book-Cro </a:t>
            </a:r>
            <a:r>
              <a:rPr lang="zh-CN" altLang="en-US"/>
              <a:t>数据集上实验结果</a:t>
            </a:r>
            <a:r>
              <a:rPr lang="en-US" altLang="zh-CN"/>
              <a:t>szyd</a:t>
            </a:r>
            <a:r>
              <a:rPr lang="zh-CN" altLang="en-US"/>
              <a:t>： 左中右 蓝红虚。 </a:t>
            </a:r>
            <a:r>
              <a:rPr lang="en-US" altLang="zh-CN"/>
              <a:t> LPMF</a:t>
            </a:r>
            <a:r>
              <a:rPr lang="zh-CN" altLang="en-US"/>
              <a:t>好， 收敛快，与之前所说相同。</a:t>
            </a:r>
            <a:endParaRPr lang="zh-CN" altLang="en-US"/>
          </a:p>
          <a:p>
            <a:r>
              <a:rPr lang="zh-CN" altLang="en-US"/>
              <a:t>随维度变化</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K = 2</a:t>
            </a:r>
            <a:r>
              <a:rPr lang="zh-CN" altLang="en-US"/>
              <a:t>时，选出六本书的潜在特征向量进行展示。 可以对其各个分量进行解释。</a:t>
            </a:r>
            <a:endParaRPr lang="zh-CN" altLang="en-US"/>
          </a:p>
          <a:p>
            <a:r>
              <a:rPr lang="zh-CN" altLang="en-US"/>
              <a:t>买了这件物品的人还喜欢：</a:t>
            </a:r>
            <a:r>
              <a:rPr lang="en-US" altLang="zh-CN"/>
              <a:t>item-specific</a:t>
            </a:r>
            <a:r>
              <a:rPr lang="zh-CN" altLang="en-US"/>
              <a:t>推荐</a:t>
            </a:r>
            <a:endParaRPr lang="zh-CN" altLang="en-US"/>
          </a:p>
          <a:p>
            <a:endParaRPr lang="zh-CN" altLang="en-US"/>
          </a:p>
          <a:p>
            <a:r>
              <a:rPr lang="zh-CN" altLang="en-US"/>
              <a:t>《Little Altars Everywhere》讲的是成长在一个失调的家庭的年轻女孩的生活经历，捕捉到了童年的纯真，反映了二十世纪六十年代美国小镇上养育子女所面临的冲突。我们关注的关键点在：二十世纪六十年代、失调的家庭生活。《Waiting to Exhale》讲述了四个女人一年忙碌而充满压力的生活。通过彼此，她们找到了支持和指导，发展了友谊。这本书可谓描述现代郊区生活方式和温暖友谊的杰作。我们关注的关键点在：现代生活方式、温暖友谊。《Adressat unbekannt》叙述的是二战时期两位朋友在纳粹政权影响下友谊破裂的故事</a:t>
            </a:r>
            <a:endParaRPr lang="zh-CN" altLang="en-US"/>
          </a:p>
          <a:p>
            <a:r>
              <a:rPr lang="zh-CN" altLang="en-US"/>
              <a:t>。我们关注的关键点在：二战时期、友谊破裂。《Henry der held》讲的是爱尔兰独立战争时期英雄亨利所经历的一系列变化。我们关注的关键点在：爱尔兰独立战争时期。《Soul Survivor》围绕一个正在重新体验二战战斗机飞行员过去生活的婴儿展开，  他和父母之间的感人故事证实了那些已经相信来世的人的信仰。我们关注的关键点在：二战、相信来世。《Auf der Suche nach dem verlorenen Gl$\ddot{u}$ck》讲的是一位年轻的美国人在印第安人部落呆了两年半，发现了这些人如何对待他们的孩子的根源，并展示了关于幼儿的原始需求的长期隐藏知识。我们关注的关键点在：印第安人部落、幼儿的原始需求。</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我们先简要介绍一下所研究的问题</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对结果进一步分析，我们发现了一些问题</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将用户按照评过书籍的多少进行分组：</a:t>
            </a:r>
            <a:r>
              <a:rPr lang="en-US" altLang="zh-CN"/>
              <a:t>9</a:t>
            </a:r>
            <a:r>
              <a:rPr lang="zh-CN" altLang="en-US"/>
              <a:t>组 </a:t>
            </a:r>
            <a:r>
              <a:rPr lang="en-US" altLang="zh-CN"/>
              <a:t>4-6 7-9 10-13 14 -1 7 18-19 20-23 24-50 52-100 &gt;100  </a:t>
            </a:r>
            <a:r>
              <a:rPr lang="zh-CN" altLang="en-US"/>
              <a:t>每组拥有的样本数量如中间</a:t>
            </a:r>
            <a:endParaRPr lang="en-US" altLang="zh-CN"/>
          </a:p>
          <a:p>
            <a:r>
              <a:rPr lang="zh-CN" altLang="en-US"/>
              <a:t>算法在不同用户组表现如左右</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 </a:t>
            </a:r>
            <a:r>
              <a:rPr lang="en-US" altLang="zh-CN"/>
              <a:t>MBML </a:t>
            </a:r>
            <a:r>
              <a:rPr lang="zh-CN" altLang="en-US"/>
              <a:t>利用额外信息来对 </a:t>
            </a:r>
            <a:r>
              <a:rPr lang="en-US" altLang="zh-CN"/>
              <a:t>PMF</a:t>
            </a:r>
            <a:r>
              <a:rPr lang="zh-CN" altLang="en-US"/>
              <a:t>模型进一步改进。 略去过程，直接给出模型 加上了四条假设 因子图如右侧</a:t>
            </a:r>
            <a:endParaRPr lang="zh-CN" altLang="en-US"/>
          </a:p>
          <a:p>
            <a:r>
              <a:rPr lang="zh-CN" altLang="en-US"/>
              <a:t>把这个模型称为 </a:t>
            </a:r>
            <a:r>
              <a:rPr lang="en-US" altLang="zh-CN"/>
              <a:t>WSLPMF </a:t>
            </a:r>
            <a:r>
              <a:rPr lang="zh-CN" altLang="en-US"/>
              <a:t>可以由右侧进行数学表示</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相应的概率图和记号： </a:t>
            </a:r>
            <a:endParaRPr lang="zh-CN" altLang="en-US"/>
          </a:p>
          <a:p>
            <a:r>
              <a:rPr lang="zh-CN" altLang="en-US"/>
              <a:t>所谓特征，就是作用于原始数据得到可以利用的数据形式的函数，我们把特征作用于每一条原始数据的结果称为一个特征向量。把特征向量按照列拼凑可以得到书本特征矩阵和用户特征矩阵</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仍采用 </a:t>
            </a:r>
            <a:r>
              <a:rPr lang="en-US" altLang="zh-CN"/>
              <a:t>MAP </a:t>
            </a:r>
            <a:r>
              <a:rPr lang="zh-CN" altLang="en-US"/>
              <a:t>估计 后验为 </a:t>
            </a:r>
            <a:endParaRPr lang="zh-CN" altLang="en-US"/>
          </a:p>
          <a:p>
            <a:r>
              <a:rPr lang="zh-CN" altLang="en-US"/>
              <a:t>视。。为固定常数，则等价于优化这个损失函数 算法实现类似</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首先需要确认额外信息有助于预测。直观上，不同年代的书籍有着不同的风格，不同年龄的用户有着不同的品味。为了进一步证实这一想法，我们对书籍和用户分别按照出版年份和年龄分组，然后对不同组的评分分别进行方差分析，得到的检验统计量，$p$值。这说明：有充分的证据表明，不同年份出版的书籍所获的平均评分有显著差异；不同年龄的用户平均评分也有显著差异。</a:t>
            </a:r>
            <a:endParaRPr lang="zh-CN" altLang="en-US"/>
          </a:p>
          <a:p>
            <a:r>
              <a:rPr lang="zh-CN" altLang="en-US"/>
              <a:t>为了更直观地感受不同出版年份的书籍和不同年龄的用户评分的差异，我们分别选取了$2000-2004$年出版的书籍和$10, 20, ..., 50$岁的用户，将他们的平均评分和一倍标准差展示在图中。左侧图形为不同年份出版书籍平均评分和一倍标准差示意图，右侧则为不同年龄的用户的图形。其中，右侧图形中横坐标的括号内注明了不同用户组相应的用户数量。可以看出：书籍的平均评分随出版年份抑或用户的评价评分随年龄都不是线性增长的。因此，我们在构造特征时并不能将它们表示成数值变量，而是应该用属性变量刻画。</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WSLPMF</a:t>
            </a:r>
            <a:r>
              <a:rPr lang="zh-CN" altLang="en-US"/>
              <a:t>在评过书籍较少的组有明显优势</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1. 2. 3. </a:t>
            </a:r>
            <a:r>
              <a:rPr lang="zh-CN" altLang="en-US"/>
              <a:t>直接考虑这样一个优化问题，却是去容易利用上额外信息。</a:t>
            </a:r>
            <a:endParaRPr lang="zh-CN" altLang="en-US"/>
          </a:p>
          <a:p>
            <a:r>
              <a:rPr lang="zh-CN" altLang="en-US"/>
              <a:t>关于推理方法，关于评判准则</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另外，关于模型还有一些可以改进的地方</a:t>
            </a:r>
            <a:endParaRPr lang="zh-CN" altLang="en-US"/>
          </a:p>
          <a:p>
            <a:r>
              <a:rPr lang="en-US" altLang="zh-CN"/>
              <a:t>8 =</a:t>
            </a:r>
            <a:r>
              <a:rPr lang="zh-CN" altLang="en-US"/>
              <a:t>》 </a:t>
            </a:r>
            <a:r>
              <a:rPr lang="en-US" altLang="zh-CN"/>
              <a:t>5.9</a:t>
            </a:r>
            <a:r>
              <a:rPr lang="zh-CN" altLang="en-US"/>
              <a:t>。（看书的时间、看书的感情状况等）</a:t>
            </a:r>
            <a:r>
              <a:rPr lang="en-US" altLang="zh-CN"/>
              <a:t>=</a:t>
            </a:r>
            <a:r>
              <a:rPr lang="zh-CN" altLang="en-US"/>
              <a:t>》 第四条假设的刻画：从总亲和度到星级的映射是提前确定的。我们还可以假设事先不知道某星级对应哪一段总亲和度区间。第四条假设要求：星级越高对应的总亲和度区间在数轴上应该越靠右。于是，我们可以从训练集中学习出这个信息。相对于直接设定星级对应的总亲和度阈值，这种刻画更好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书本推荐系统是为了预测 不同用户对书籍的喜好程度，表现出来就是评分星级。</a:t>
            </a:r>
            <a:endParaRPr lang="zh-CN" altLang="en-US" dirty="0"/>
          </a:p>
          <a:p>
            <a:r>
              <a:rPr lang="zh-CN" altLang="en-US" dirty="0"/>
              <a:t>M书、N人 组成数据矩阵D 如图</a:t>
            </a:r>
            <a:endParaRPr lang="zh-CN" altLang="en-US" dirty="0"/>
          </a:p>
          <a:p>
            <a:r>
              <a:rPr lang="zh-CN" altLang="en-US" dirty="0"/>
              <a:t>但是呢 在获取数据矩阵D时 1.不明确知道自己的喜好 2.会彻底改变喜好</a:t>
            </a:r>
            <a:endParaRPr lang="zh-CN" altLang="en-US" dirty="0"/>
          </a:p>
          <a:p>
            <a:r>
              <a:rPr lang="zh-CN" altLang="en-US" dirty="0"/>
              <a:t>所以存在E 我们想通过收集到的 D 来恢复 X </a:t>
            </a:r>
            <a:endParaRPr lang="zh-CN" altLang="en-US" dirty="0"/>
          </a:p>
          <a:p>
            <a:r>
              <a:rPr lang="zh-CN" altLang="en-US" dirty="0"/>
              <a:t>需要对X做一些假定。 X 低秩 =》 LRMA</a:t>
            </a:r>
            <a:endParaRPr lang="zh-CN" altLang="en-US" dirty="0"/>
          </a:p>
          <a:p>
            <a:r>
              <a:rPr lang="zh-CN" altLang="en-US" dirty="0"/>
              <a:t>LRMA 可以用这样一个优化问题描述，可以SVD解</a:t>
            </a:r>
            <a:endParaRPr lang="zh-CN" altLang="en-US" dirty="0"/>
          </a:p>
          <a:p>
            <a:r>
              <a:rPr lang="zh-CN" altLang="en-US" dirty="0"/>
              <a:t>但是 D 往往只有一部分元素被观察到 ： 因为用户评分一般只对看过的评分。。。</a:t>
            </a:r>
            <a:endParaRPr lang="zh-CN" altLang="en-US" dirty="0"/>
          </a:p>
          <a:p>
            <a:r>
              <a:rPr lang="zh-CN" altLang="en-US" dirty="0"/>
              <a:t>这就是 LRMC 可以用这样一个优化问题描述， 但是这是一个NP-hard。 有很多算法解决</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主要是分析 Book-Crossing数据集，包含评分数据集、书本。。。三部分</a:t>
            </a:r>
            <a:endParaRPr lang="zh-CN" altLang="en-US" dirty="0"/>
          </a:p>
          <a:p>
            <a:r>
              <a:rPr lang="zh-CN" altLang="en-US" dirty="0"/>
              <a:t>评分数据集是 。。。三元组，左图就是一个示例：第一列 - 第三列是什么</a:t>
            </a:r>
            <a:endParaRPr lang="zh-CN" altLang="en-US" dirty="0"/>
          </a:p>
          <a:p>
            <a:r>
              <a:rPr lang="zh-CN" altLang="en-US" dirty="0"/>
              <a:t>其中 评分星级 1-10分布如右图所示：可见向右偏斜，因为 喜欢才评分。</a:t>
            </a:r>
            <a:endParaRPr lang="zh-CN" altLang="en-US" dirty="0"/>
          </a:p>
          <a:p>
            <a:r>
              <a:rPr lang="zh-CN" altLang="en-US" dirty="0"/>
              <a:t>评分数据集特点：bla 书本用户额外信息包括bla</a:t>
            </a:r>
            <a:endParaRPr lang="zh-CN" altLang="en-US" dirty="0"/>
          </a:p>
          <a:p>
            <a:r>
              <a:rPr lang="zh-CN" altLang="en-US" dirty="0"/>
              <a:t>就是利用这个数据集来构建。。。</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 用到的核心工具 MBML</a:t>
            </a:r>
            <a:endParaRPr lang="zh-CN" altLang="en-US" dirty="0"/>
          </a:p>
          <a:p>
            <a:r>
              <a:rPr lang="zh-CN" altLang="en-US" dirty="0"/>
              <a:t>核心思想是 = +++ （模型是。。， 推理方法是。。。） 如下面左图 ， 比如说：DL = 网络架构+SGD</a:t>
            </a:r>
            <a:endParaRPr lang="zh-CN" altLang="en-US" dirty="0"/>
          </a:p>
          <a:p>
            <a:r>
              <a:rPr lang="zh-CN" altLang="en-US" dirty="0"/>
              <a:t>MBML好处如下，我们主要关注的是：bla</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下面我们先介绍一下解决LRMC的一种算法 PMF </a:t>
            </a:r>
            <a:endParaRPr lang="zh-CN" altLang="en-US" dirty="0"/>
          </a:p>
          <a:p>
            <a:r>
              <a:rPr lang="zh-CN" altLang="en-US" dirty="0"/>
              <a:t>A B 潜在特征矩阵 每一列 。。潜在特征向量。</a:t>
            </a:r>
            <a:endParaRPr lang="zh-CN" altLang="en-US" dirty="0"/>
          </a:p>
          <a:p>
            <a:r>
              <a:rPr lang="zh-CN" altLang="en-US" dirty="0"/>
              <a:t>先介绍 D｜A B 再介绍 A B的先验分布 =》 把。。视为固定常数，于是关于。。后验。。</a:t>
            </a:r>
            <a:endParaRPr lang="zh-CN" altLang="en-US" dirty="0"/>
          </a:p>
          <a:p>
            <a:r>
              <a:rPr lang="zh-CN" altLang="en-US" dirty="0"/>
              <a:t>等价于优化。。 用MBML 观点： 模型的数学形式是概率图，不过模型是隐含的，推理方法是。。。</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模型隐含，难以判断数据是否满足假设，效果好难以知道为什么work，不好则难以进一步改进，因此我们目标是：</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接下来我们就用MBML 来构建算法</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刻画书本：特点对=》实数 （横坐标说明）=》 K对 =》 K维向量 =》 潜在特征空间 =》 书对应。。空间一个点</a:t>
            </a:r>
            <a:endParaRPr lang="zh-CN" altLang="en-US"/>
          </a:p>
          <a:p>
            <a:r>
              <a:rPr lang="zh-CN" altLang="en-US"/>
              <a:t>图中编造的例子：横纵坐标，拿一个点来说。</a:t>
            </a:r>
            <a:endParaRPr lang="zh-CN" altLang="en-US"/>
          </a:p>
          <a:p>
            <a:r>
              <a:rPr lang="zh-CN" altLang="en-US"/>
              <a:t>用户自然也可以。。 图中的例子。。。</a:t>
            </a:r>
            <a:endParaRPr lang="zh-CN" altLang="en-US"/>
          </a:p>
          <a:p>
            <a:r>
              <a:rPr lang="zh-CN" altLang="en-US"/>
              <a:t>于是得到这两条假设，可以由右侧因子图表示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1.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 Id="rId3" Type="http://schemas.openxmlformats.org/officeDocument/2006/relationships/image" Target="../media/image33.png"/><Relationship Id="rId2" Type="http://schemas.openxmlformats.org/officeDocument/2006/relationships/image" Target="../media/image1.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15.png"/><Relationship Id="rId2" Type="http://schemas.openxmlformats.org/officeDocument/2006/relationships/image" Target="../media/image1.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xml"/><Relationship Id="rId7" Type="http://schemas.openxmlformats.org/officeDocument/2006/relationships/image" Target="../media/image43.png"/><Relationship Id="rId6" Type="http://schemas.openxmlformats.org/officeDocument/2006/relationships/image" Target="../media/image34.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1.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1.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1.sv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50.png"/><Relationship Id="rId2" Type="http://schemas.openxmlformats.org/officeDocument/2006/relationships/image" Target="../media/image1.sv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1.sv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1.svg"/><Relationship Id="rId11" Type="http://schemas.openxmlformats.org/officeDocument/2006/relationships/notesSlide" Target="../notesSlides/notesSlide23.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1.sv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sv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65.png"/><Relationship Id="rId2" Type="http://schemas.openxmlformats.org/officeDocument/2006/relationships/image" Target="../media/image1.sv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svg"/><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3216275" y="2695075"/>
            <a:ext cx="8280399" cy="1076325"/>
          </a:xfrm>
          <a:prstGeom prst="rect">
            <a:avLst/>
          </a:prstGeom>
          <a:noFill/>
        </p:spPr>
        <p:txBody>
          <a:bodyPr wrap="square" rtlCol="0">
            <a:spAutoFit/>
          </a:bodyPr>
          <a:lstStyle/>
          <a:p>
            <a:r>
              <a:rPr lang="zh-CN" altLang="en-US" sz="3200" b="1" dirty="0">
                <a:solidFill>
                  <a:schemeClr val="bg1"/>
                </a:solidFill>
              </a:rPr>
              <a:t>基于模型的机器学习方法</a:t>
            </a:r>
            <a:endParaRPr lang="zh-CN" altLang="en-US" sz="3200" b="1" dirty="0">
              <a:solidFill>
                <a:schemeClr val="bg1"/>
              </a:solidFill>
            </a:endParaRPr>
          </a:p>
          <a:p>
            <a:r>
              <a:rPr lang="zh-CN" altLang="en-US" sz="3200" b="1" dirty="0">
                <a:solidFill>
                  <a:schemeClr val="bg1"/>
                </a:solidFill>
              </a:rPr>
              <a:t>及其在推荐系统中的应用</a:t>
            </a:r>
            <a:endParaRPr lang="zh-CN" altLang="en-US" sz="3200" b="1" dirty="0">
              <a:solidFill>
                <a:schemeClr val="bg1"/>
              </a:solidFill>
            </a:endParaRPr>
          </a:p>
        </p:txBody>
      </p:sp>
      <p:sp>
        <p:nvSpPr>
          <p:cNvPr id="12" name="文本框 11"/>
          <p:cNvSpPr txBox="1"/>
          <p:nvPr/>
        </p:nvSpPr>
        <p:spPr>
          <a:xfrm>
            <a:off x="3216275" y="4495043"/>
            <a:ext cx="3890461" cy="368300"/>
          </a:xfrm>
          <a:prstGeom prst="rect">
            <a:avLst/>
          </a:prstGeom>
          <a:noFill/>
        </p:spPr>
        <p:txBody>
          <a:bodyPr wrap="square" rtlCol="0">
            <a:spAutoFit/>
          </a:bodyPr>
          <a:lstStyle/>
          <a:p>
            <a:r>
              <a:rPr lang="zh-CN" altLang="en-US" b="1" dirty="0">
                <a:solidFill>
                  <a:srgbClr val="453D3A"/>
                </a:solidFill>
              </a:rPr>
              <a:t>许鑫 </a:t>
            </a:r>
            <a:r>
              <a:rPr lang="en-US" altLang="zh-CN" b="1" dirty="0">
                <a:solidFill>
                  <a:srgbClr val="453D3A"/>
                </a:solidFill>
              </a:rPr>
              <a:t>PB18000042</a:t>
            </a:r>
            <a:r>
              <a:rPr lang="zh-CN" altLang="en-US" b="1" dirty="0">
                <a:solidFill>
                  <a:srgbClr val="453D3A"/>
                </a:solidFill>
              </a:rPr>
              <a:t> </a:t>
            </a:r>
            <a:endParaRPr lang="zh-CN" altLang="en-US" b="1" dirty="0">
              <a:solidFill>
                <a:srgbClr val="453D3A"/>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16276" y="3727024"/>
            <a:ext cx="8578248" cy="39878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Model-based Machine Learning and its Application in Recommender Systems</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470027" y="2260140"/>
            <a:ext cx="2294399" cy="226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933"/>
    </mc:Choice>
    <mc:Fallback>
      <p:transition spd="slow" advTm="12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6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707389" y="287665"/>
            <a:ext cx="5400675" cy="953135"/>
          </a:xfrm>
          <a:prstGeom prst="rect">
            <a:avLst/>
          </a:prstGeom>
          <a:noFill/>
        </p:spPr>
        <p:txBody>
          <a:bodyPr wrap="square" rtlCol="0">
            <a:spAutoFit/>
          </a:bodyPr>
          <a:lstStyle/>
          <a:p>
            <a:r>
              <a:rPr lang="zh-CN" altLang="en-US" sz="2800" b="1" dirty="0">
                <a:latin typeface="微软雅黑" panose="020B0503020204020204" pitchFamily="34" charset="-122"/>
                <a:sym typeface="+mn-ea"/>
              </a:rPr>
              <a:t>构建算法</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sp>
        <p:nvSpPr>
          <p:cNvPr id="7" name="文本框 6"/>
          <p:cNvSpPr txBox="1"/>
          <p:nvPr/>
        </p:nvSpPr>
        <p:spPr>
          <a:xfrm>
            <a:off x="308940" y="810885"/>
            <a:ext cx="2981960" cy="398780"/>
          </a:xfrm>
          <a:prstGeom prst="rect">
            <a:avLst/>
          </a:prstGeom>
          <a:noFill/>
        </p:spPr>
        <p:txBody>
          <a:bodyPr wrap="none" rtlCol="0">
            <a:spAutoFit/>
          </a:bodyPr>
          <a:lstStyle/>
          <a:p>
            <a:r>
              <a:rPr lang="en-US" altLang="zh-CN" sz="2000" b="1" dirty="0"/>
              <a:t>2.2 </a:t>
            </a:r>
            <a:r>
              <a:rPr lang="zh-CN" altLang="en-US" sz="2000" b="1" dirty="0"/>
              <a:t>书本和用户的匹配度</a:t>
            </a:r>
            <a:endParaRPr lang="zh-CN" altLang="en-US" sz="2000" b="1" dirty="0"/>
          </a:p>
        </p:txBody>
      </p:sp>
      <p:pic>
        <p:nvPicPr>
          <p:cNvPr id="2" name="图片 1"/>
          <p:cNvPicPr>
            <a:picLocks noChangeAspect="1"/>
          </p:cNvPicPr>
          <p:nvPr/>
        </p:nvPicPr>
        <p:blipFill>
          <a:blip r:embed="rId3"/>
          <a:stretch>
            <a:fillRect/>
          </a:stretch>
        </p:blipFill>
        <p:spPr>
          <a:xfrm>
            <a:off x="978535" y="2245995"/>
            <a:ext cx="6249035" cy="2654300"/>
          </a:xfrm>
          <a:prstGeom prst="rect">
            <a:avLst/>
          </a:prstGeom>
        </p:spPr>
      </p:pic>
      <p:pic>
        <p:nvPicPr>
          <p:cNvPr id="8" name="图片 7"/>
          <p:cNvPicPr>
            <a:picLocks noChangeAspect="1"/>
          </p:cNvPicPr>
          <p:nvPr/>
        </p:nvPicPr>
        <p:blipFill>
          <a:blip r:embed="rId4"/>
          <a:stretch>
            <a:fillRect/>
          </a:stretch>
        </p:blipFill>
        <p:spPr>
          <a:xfrm>
            <a:off x="7475220" y="2245995"/>
            <a:ext cx="3905885" cy="2653665"/>
          </a:xfrm>
          <a:prstGeom prst="rect">
            <a:avLst/>
          </a:prstGeom>
        </p:spPr>
      </p:pic>
      <p:pic>
        <p:nvPicPr>
          <p:cNvPr id="9" name="334E55B0-647D-440b-865C-3EC943EB4CBC-28" descr="wpsoffice"/>
          <p:cNvPicPr>
            <a:picLocks noChangeAspect="1"/>
          </p:cNvPicPr>
          <p:nvPr/>
        </p:nvPicPr>
        <p:blipFill>
          <a:blip r:embed="rId5"/>
          <a:stretch>
            <a:fillRect/>
          </a:stretch>
        </p:blipFill>
        <p:spPr>
          <a:xfrm>
            <a:off x="2690495" y="1499235"/>
            <a:ext cx="5786755" cy="454025"/>
          </a:xfrm>
          <a:prstGeom prst="rect">
            <a:avLst/>
          </a:prstGeom>
        </p:spPr>
      </p:pic>
      <p:pic>
        <p:nvPicPr>
          <p:cNvPr id="10" name="334E55B0-647D-440b-865C-3EC943EB4CBC-29" descr="wpsoffice"/>
          <p:cNvPicPr>
            <a:picLocks noChangeAspect="1"/>
          </p:cNvPicPr>
          <p:nvPr/>
        </p:nvPicPr>
        <p:blipFill>
          <a:blip r:embed="rId6"/>
          <a:stretch>
            <a:fillRect/>
          </a:stretch>
        </p:blipFill>
        <p:spPr>
          <a:xfrm>
            <a:off x="978535" y="5034280"/>
            <a:ext cx="4622800" cy="505460"/>
          </a:xfrm>
          <a:prstGeom prst="rect">
            <a:avLst/>
          </a:prstGeom>
        </p:spPr>
      </p:pic>
      <p:pic>
        <p:nvPicPr>
          <p:cNvPr id="11" name="334E55B0-647D-440b-865C-3EC943EB4CBC-30" descr="wpsoffice"/>
          <p:cNvPicPr>
            <a:picLocks noChangeAspect="1"/>
          </p:cNvPicPr>
          <p:nvPr/>
        </p:nvPicPr>
        <p:blipFill>
          <a:blip r:embed="rId7"/>
          <a:stretch>
            <a:fillRect/>
          </a:stretch>
        </p:blipFill>
        <p:spPr>
          <a:xfrm>
            <a:off x="978535" y="5784850"/>
            <a:ext cx="4622800" cy="530860"/>
          </a:xfrm>
          <a:prstGeom prst="rect">
            <a:avLst/>
          </a:prstGeom>
        </p:spPr>
      </p:pic>
      <p:sp>
        <p:nvSpPr>
          <p:cNvPr id="12" name="文本框 11"/>
          <p:cNvSpPr txBox="1"/>
          <p:nvPr/>
        </p:nvSpPr>
        <p:spPr>
          <a:xfrm>
            <a:off x="5850890" y="5103495"/>
            <a:ext cx="3314700" cy="460375"/>
          </a:xfrm>
          <a:prstGeom prst="rect">
            <a:avLst/>
          </a:prstGeom>
          <a:noFill/>
        </p:spPr>
        <p:txBody>
          <a:bodyPr wrap="square" rtlCol="0">
            <a:spAutoFit/>
          </a:bodyPr>
          <a:p>
            <a:r>
              <a:rPr lang="zh-CN" altLang="en-US" sz="2400" b="1"/>
              <a:t>匹配度越好</a:t>
            </a:r>
            <a:endParaRPr lang="zh-CN" altLang="en-US" sz="2400" b="1"/>
          </a:p>
        </p:txBody>
      </p:sp>
      <p:sp>
        <p:nvSpPr>
          <p:cNvPr id="13" name="文本框 12"/>
          <p:cNvSpPr txBox="1"/>
          <p:nvPr/>
        </p:nvSpPr>
        <p:spPr>
          <a:xfrm>
            <a:off x="5850890" y="5853430"/>
            <a:ext cx="3314700" cy="460375"/>
          </a:xfrm>
          <a:prstGeom prst="rect">
            <a:avLst/>
          </a:prstGeom>
          <a:noFill/>
        </p:spPr>
        <p:txBody>
          <a:bodyPr wrap="square" rtlCol="0">
            <a:spAutoFit/>
          </a:bodyPr>
          <a:p>
            <a:r>
              <a:rPr lang="zh-CN" altLang="en-US" sz="2400" b="1"/>
              <a:t>匹配度越差</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slow" p14:dur="2000" advTm="61634"/>
    </mc:Choice>
    <mc:Fallback>
      <p:transition spd="slow" advTm="616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719454" y="287665"/>
            <a:ext cx="5400675" cy="953135"/>
          </a:xfrm>
          <a:prstGeom prst="rect">
            <a:avLst/>
          </a:prstGeom>
          <a:noFill/>
        </p:spPr>
        <p:txBody>
          <a:bodyPr wrap="square" rtlCol="0">
            <a:spAutoFit/>
          </a:bodyPr>
          <a:lstStyle/>
          <a:p>
            <a:r>
              <a:rPr lang="zh-CN" altLang="en-US" sz="2800" b="1" dirty="0">
                <a:latin typeface="微软雅黑" panose="020B0503020204020204" pitchFamily="34" charset="-122"/>
                <a:sym typeface="+mn-ea"/>
              </a:rPr>
              <a:t>构建算法</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2.3 </a:t>
            </a:r>
            <a:r>
              <a:rPr lang="zh-CN" altLang="en-US" sz="2000" b="1" dirty="0"/>
              <a:t>评分星级</a:t>
            </a:r>
            <a:endParaRPr lang="zh-CN" altLang="en-US" sz="2000" b="1" dirty="0"/>
          </a:p>
        </p:txBody>
      </p:sp>
      <p:pic>
        <p:nvPicPr>
          <p:cNvPr id="2" name="图片 1"/>
          <p:cNvPicPr>
            <a:picLocks noChangeAspect="1"/>
          </p:cNvPicPr>
          <p:nvPr/>
        </p:nvPicPr>
        <p:blipFill>
          <a:blip r:embed="rId3"/>
          <a:stretch>
            <a:fillRect/>
          </a:stretch>
        </p:blipFill>
        <p:spPr>
          <a:xfrm>
            <a:off x="479425" y="2795270"/>
            <a:ext cx="6410325" cy="3354705"/>
          </a:xfrm>
          <a:prstGeom prst="rect">
            <a:avLst/>
          </a:prstGeom>
        </p:spPr>
      </p:pic>
      <p:pic>
        <p:nvPicPr>
          <p:cNvPr id="3" name="图片 2"/>
          <p:cNvPicPr>
            <a:picLocks noChangeAspect="1"/>
          </p:cNvPicPr>
          <p:nvPr/>
        </p:nvPicPr>
        <p:blipFill>
          <a:blip r:embed="rId4"/>
          <a:stretch>
            <a:fillRect/>
          </a:stretch>
        </p:blipFill>
        <p:spPr>
          <a:xfrm>
            <a:off x="7432675" y="1383665"/>
            <a:ext cx="3632200" cy="4249420"/>
          </a:xfrm>
          <a:prstGeom prst="rect">
            <a:avLst/>
          </a:prstGeom>
        </p:spPr>
      </p:pic>
      <p:pic>
        <p:nvPicPr>
          <p:cNvPr id="10" name="图片 9"/>
          <p:cNvPicPr>
            <a:picLocks noChangeAspect="1"/>
          </p:cNvPicPr>
          <p:nvPr/>
        </p:nvPicPr>
        <p:blipFill>
          <a:blip r:embed="rId5"/>
          <a:stretch>
            <a:fillRect/>
          </a:stretch>
        </p:blipFill>
        <p:spPr>
          <a:xfrm>
            <a:off x="7695565" y="1383665"/>
            <a:ext cx="3369310" cy="5029200"/>
          </a:xfrm>
          <a:prstGeom prst="rect">
            <a:avLst/>
          </a:prstGeom>
        </p:spPr>
      </p:pic>
      <p:pic>
        <p:nvPicPr>
          <p:cNvPr id="11" name="334E55B0-647D-440b-865C-3EC943EB4CBC-10" descr="wpsoffice"/>
          <p:cNvPicPr>
            <a:picLocks noChangeAspect="1"/>
          </p:cNvPicPr>
          <p:nvPr/>
        </p:nvPicPr>
        <p:blipFill>
          <a:blip r:embed="rId6"/>
          <a:stretch>
            <a:fillRect/>
          </a:stretch>
        </p:blipFill>
        <p:spPr>
          <a:xfrm>
            <a:off x="1005840" y="1499235"/>
            <a:ext cx="4828540" cy="100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1634"/>
    </mc:Choice>
    <mc:Fallback>
      <p:transition spd="slow" advTm="616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25474" y="256550"/>
            <a:ext cx="5400675" cy="953135"/>
          </a:xfrm>
          <a:prstGeom prst="rect">
            <a:avLst/>
          </a:prstGeom>
          <a:noFill/>
        </p:spPr>
        <p:txBody>
          <a:bodyPr wrap="square" rtlCol="0">
            <a:spAutoFit/>
          </a:bodyPr>
          <a:lstStyle/>
          <a:p>
            <a:r>
              <a:rPr lang="zh-CN" altLang="en-US" sz="2800" b="1" dirty="0">
                <a:latin typeface="微软雅黑" panose="020B0503020204020204" pitchFamily="34" charset="-122"/>
                <a:sym typeface="+mn-ea"/>
              </a:rPr>
              <a:t>构建算法</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sp>
        <p:nvSpPr>
          <p:cNvPr id="7" name="文本框 6"/>
          <p:cNvSpPr txBox="1"/>
          <p:nvPr/>
        </p:nvSpPr>
        <p:spPr>
          <a:xfrm>
            <a:off x="308940" y="810885"/>
            <a:ext cx="1798955" cy="398780"/>
          </a:xfrm>
          <a:prstGeom prst="rect">
            <a:avLst/>
          </a:prstGeom>
          <a:noFill/>
        </p:spPr>
        <p:txBody>
          <a:bodyPr wrap="none" rtlCol="0">
            <a:spAutoFit/>
          </a:bodyPr>
          <a:lstStyle/>
          <a:p>
            <a:r>
              <a:rPr lang="en-US" altLang="zh-CN" sz="2000" b="1" dirty="0"/>
              <a:t>2.4 </a:t>
            </a:r>
            <a:r>
              <a:rPr lang="zh-CN" altLang="en-US" sz="2000" b="1" dirty="0"/>
              <a:t>完整算法</a:t>
            </a:r>
            <a:r>
              <a:rPr lang="en-US" altLang="zh-CN" sz="2000" b="1" dirty="0"/>
              <a:t> </a:t>
            </a:r>
            <a:endParaRPr lang="zh-CN" altLang="en-US" sz="2000" b="1" dirty="0"/>
          </a:p>
        </p:txBody>
      </p:sp>
      <p:pic>
        <p:nvPicPr>
          <p:cNvPr id="2" name="图片 1"/>
          <p:cNvPicPr>
            <a:picLocks noChangeAspect="1"/>
          </p:cNvPicPr>
          <p:nvPr/>
        </p:nvPicPr>
        <p:blipFill>
          <a:blip r:embed="rId3"/>
          <a:stretch>
            <a:fillRect/>
          </a:stretch>
        </p:blipFill>
        <p:spPr>
          <a:xfrm>
            <a:off x="436880" y="2157095"/>
            <a:ext cx="5821680" cy="3670300"/>
          </a:xfrm>
          <a:prstGeom prst="rect">
            <a:avLst/>
          </a:prstGeom>
        </p:spPr>
      </p:pic>
      <p:pic>
        <p:nvPicPr>
          <p:cNvPr id="3" name="图片 2"/>
          <p:cNvPicPr>
            <a:picLocks noChangeAspect="1"/>
          </p:cNvPicPr>
          <p:nvPr/>
        </p:nvPicPr>
        <p:blipFill>
          <a:blip r:embed="rId4"/>
          <a:stretch>
            <a:fillRect/>
          </a:stretch>
        </p:blipFill>
        <p:spPr>
          <a:xfrm>
            <a:off x="6738620" y="810895"/>
            <a:ext cx="3249930" cy="5240655"/>
          </a:xfrm>
          <a:prstGeom prst="rect">
            <a:avLst/>
          </a:prstGeom>
        </p:spPr>
      </p:pic>
      <p:sp>
        <p:nvSpPr>
          <p:cNvPr id="10" name="文本框 9"/>
          <p:cNvSpPr txBox="1"/>
          <p:nvPr/>
        </p:nvSpPr>
        <p:spPr>
          <a:xfrm>
            <a:off x="309245" y="1499235"/>
            <a:ext cx="7249160" cy="368300"/>
          </a:xfrm>
          <a:prstGeom prst="rect">
            <a:avLst/>
          </a:prstGeom>
          <a:noFill/>
        </p:spPr>
        <p:txBody>
          <a:bodyPr wrap="square" rtlCol="0">
            <a:spAutoFit/>
          </a:bodyPr>
          <a:p>
            <a:r>
              <a:rPr lang="en-US" altLang="zh-CN" b="1"/>
              <a:t>PMF </a:t>
            </a:r>
            <a:r>
              <a:rPr lang="zh-CN" altLang="en-US" b="1"/>
              <a:t>算法 </a:t>
            </a:r>
            <a:r>
              <a:rPr lang="en-US" altLang="zh-CN" b="1"/>
              <a:t>= PMF</a:t>
            </a:r>
            <a:r>
              <a:rPr lang="zh-CN" altLang="en-US" b="1"/>
              <a:t>模型 </a:t>
            </a:r>
            <a:r>
              <a:rPr lang="en-US" altLang="zh-CN" b="1"/>
              <a:t>+ MAP </a:t>
            </a:r>
            <a:r>
              <a:rPr lang="zh-CN" altLang="en-US" b="1"/>
              <a:t>估计 （</a:t>
            </a:r>
            <a:r>
              <a:rPr lang="en-US" altLang="zh-CN" b="1"/>
              <a:t>+ </a:t>
            </a:r>
            <a:r>
              <a:rPr lang="zh-CN" altLang="en-US" b="1"/>
              <a:t>右侧因子图）</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advTm="61634"/>
    </mc:Choice>
    <mc:Fallback>
      <p:transition spd="slow" advTm="616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730249" y="287665"/>
            <a:ext cx="5400675" cy="953135"/>
          </a:xfrm>
          <a:prstGeom prst="rect">
            <a:avLst/>
          </a:prstGeom>
          <a:noFill/>
        </p:spPr>
        <p:txBody>
          <a:bodyPr wrap="square" rtlCol="0">
            <a:spAutoFit/>
          </a:bodyPr>
          <a:lstStyle/>
          <a:p>
            <a:r>
              <a:rPr lang="zh-CN" altLang="en-US" sz="2800" b="1" dirty="0">
                <a:latin typeface="微软雅黑" panose="020B0503020204020204" pitchFamily="34" charset="-122"/>
                <a:sym typeface="+mn-ea"/>
              </a:rPr>
              <a:t>构建算法</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2.5 </a:t>
            </a:r>
            <a:r>
              <a:rPr lang="zh-CN" altLang="en-US" sz="2000" b="1" dirty="0"/>
              <a:t>评分溢出</a:t>
            </a:r>
            <a:endParaRPr lang="zh-CN" altLang="en-US" sz="2000" b="1" dirty="0"/>
          </a:p>
        </p:txBody>
      </p:sp>
      <p:pic>
        <p:nvPicPr>
          <p:cNvPr id="8" name="图片 7"/>
          <p:cNvPicPr>
            <a:picLocks noChangeAspect="1"/>
          </p:cNvPicPr>
          <p:nvPr/>
        </p:nvPicPr>
        <p:blipFill>
          <a:blip r:embed="rId3"/>
          <a:stretch>
            <a:fillRect/>
          </a:stretch>
        </p:blipFill>
        <p:spPr>
          <a:xfrm>
            <a:off x="6738620" y="711200"/>
            <a:ext cx="3557905" cy="6059170"/>
          </a:xfrm>
          <a:prstGeom prst="rect">
            <a:avLst/>
          </a:prstGeom>
        </p:spPr>
      </p:pic>
      <p:pic>
        <p:nvPicPr>
          <p:cNvPr id="3" name="图片 2"/>
          <p:cNvPicPr>
            <a:picLocks noChangeAspect="1"/>
          </p:cNvPicPr>
          <p:nvPr/>
        </p:nvPicPr>
        <p:blipFill>
          <a:blip r:embed="rId4"/>
          <a:stretch>
            <a:fillRect/>
          </a:stretch>
        </p:blipFill>
        <p:spPr>
          <a:xfrm>
            <a:off x="309245" y="1905635"/>
            <a:ext cx="5821680" cy="3670300"/>
          </a:xfrm>
          <a:prstGeom prst="rect">
            <a:avLst/>
          </a:prstGeom>
        </p:spPr>
      </p:pic>
      <p:sp>
        <p:nvSpPr>
          <p:cNvPr id="10" name="文本框 9"/>
          <p:cNvSpPr txBox="1"/>
          <p:nvPr/>
        </p:nvSpPr>
        <p:spPr>
          <a:xfrm>
            <a:off x="309245" y="1311275"/>
            <a:ext cx="7249160" cy="368300"/>
          </a:xfrm>
          <a:prstGeom prst="rect">
            <a:avLst/>
          </a:prstGeom>
          <a:noFill/>
        </p:spPr>
        <p:txBody>
          <a:bodyPr wrap="square" rtlCol="0">
            <a:spAutoFit/>
          </a:bodyPr>
          <a:p>
            <a:r>
              <a:rPr lang="en-US" altLang="zh-CN" b="1"/>
              <a:t>LPMF </a:t>
            </a:r>
            <a:r>
              <a:rPr lang="zh-CN" altLang="en-US" b="1"/>
              <a:t>算法 </a:t>
            </a:r>
            <a:r>
              <a:rPr lang="en-US" altLang="zh-CN" b="1"/>
              <a:t>= PMF</a:t>
            </a:r>
            <a:r>
              <a:rPr lang="zh-CN" altLang="en-US" b="1"/>
              <a:t>模型 </a:t>
            </a:r>
            <a:r>
              <a:rPr lang="en-US" altLang="zh-CN" b="1"/>
              <a:t>+ MAP </a:t>
            </a:r>
            <a:r>
              <a:rPr lang="zh-CN" altLang="en-US" b="1"/>
              <a:t>估计 （</a:t>
            </a:r>
            <a:r>
              <a:rPr lang="en-US" altLang="zh-CN" b="1"/>
              <a:t>+ </a:t>
            </a:r>
            <a:r>
              <a:rPr lang="zh-CN" altLang="en-US" b="1"/>
              <a:t>右侧因子图）</a:t>
            </a:r>
            <a:endParaRPr lang="zh-CN" altLang="en-US" b="1"/>
          </a:p>
        </p:txBody>
      </p:sp>
      <p:pic>
        <p:nvPicPr>
          <p:cNvPr id="11" name="334E55B0-647D-440b-865C-3EC943EB4CBC-31" descr="wpsoffice"/>
          <p:cNvPicPr>
            <a:picLocks noChangeAspect="1"/>
          </p:cNvPicPr>
          <p:nvPr/>
        </p:nvPicPr>
        <p:blipFill>
          <a:blip r:embed="rId5"/>
          <a:stretch>
            <a:fillRect/>
          </a:stretch>
        </p:blipFill>
        <p:spPr>
          <a:xfrm>
            <a:off x="10020935" y="2888615"/>
            <a:ext cx="1917700" cy="605790"/>
          </a:xfrm>
          <a:prstGeom prst="rect">
            <a:avLst/>
          </a:prstGeom>
        </p:spPr>
      </p:pic>
      <p:sp>
        <p:nvSpPr>
          <p:cNvPr id="9" name="箭头: 下 11"/>
          <p:cNvSpPr/>
          <p:nvPr/>
        </p:nvSpPr>
        <p:spPr>
          <a:xfrm rot="16200000">
            <a:off x="9565198" y="2938455"/>
            <a:ext cx="292710" cy="506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6"/>
          <a:stretch>
            <a:fillRect/>
          </a:stretch>
        </p:blipFill>
        <p:spPr>
          <a:xfrm>
            <a:off x="9458325" y="5328285"/>
            <a:ext cx="562610" cy="348615"/>
          </a:xfrm>
          <a:prstGeom prst="rect">
            <a:avLst/>
          </a:prstGeom>
        </p:spPr>
      </p:pic>
      <p:pic>
        <p:nvPicPr>
          <p:cNvPr id="13" name="334E55B0-647D-440b-865C-3EC943EB4CBC-32" descr="wpsoffice"/>
          <p:cNvPicPr>
            <a:picLocks noChangeAspect="1"/>
          </p:cNvPicPr>
          <p:nvPr/>
        </p:nvPicPr>
        <p:blipFill>
          <a:blip r:embed="rId7"/>
          <a:stretch>
            <a:fillRect/>
          </a:stretch>
        </p:blipFill>
        <p:spPr>
          <a:xfrm>
            <a:off x="10283825" y="5328285"/>
            <a:ext cx="1391920" cy="605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1634"/>
    </mc:Choice>
    <mc:Fallback>
      <p:transition spd="slow" advTm="616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832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THREE</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实验结果</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329"/>
    </mc:Choice>
    <mc:Fallback>
      <p:transition spd="slow" advTm="53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bldLvl="0" animBg="1"/>
      <p:bldP spid="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实验结果</a:t>
            </a:r>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3.1 </a:t>
            </a:r>
            <a:r>
              <a:rPr lang="zh-CN" altLang="en-US" sz="2000" b="1" dirty="0"/>
              <a:t>算法实现</a:t>
            </a:r>
            <a:endParaRPr lang="zh-CN" altLang="en-US" sz="2000" b="1" dirty="0"/>
          </a:p>
        </p:txBody>
      </p:sp>
      <p:pic>
        <p:nvPicPr>
          <p:cNvPr id="8" name="334E55B0-647D-440b-865C-3EC943EB4CBC-12" descr="wpsoffice"/>
          <p:cNvPicPr>
            <a:picLocks noChangeAspect="1"/>
          </p:cNvPicPr>
          <p:nvPr/>
        </p:nvPicPr>
        <p:blipFill>
          <a:blip r:embed="rId3"/>
          <a:stretch>
            <a:fillRect/>
          </a:stretch>
        </p:blipFill>
        <p:spPr>
          <a:xfrm>
            <a:off x="6923405" y="3938270"/>
            <a:ext cx="4547235" cy="425450"/>
          </a:xfrm>
          <a:prstGeom prst="rect">
            <a:avLst/>
          </a:prstGeom>
        </p:spPr>
      </p:pic>
      <p:pic>
        <p:nvPicPr>
          <p:cNvPr id="9" name="图片 8"/>
          <p:cNvPicPr>
            <a:picLocks noChangeAspect="1"/>
          </p:cNvPicPr>
          <p:nvPr/>
        </p:nvPicPr>
        <p:blipFill>
          <a:blip r:embed="rId4"/>
          <a:stretch>
            <a:fillRect/>
          </a:stretch>
        </p:blipFill>
        <p:spPr>
          <a:xfrm>
            <a:off x="309245" y="1499235"/>
            <a:ext cx="5489575" cy="3431540"/>
          </a:xfrm>
          <a:prstGeom prst="rect">
            <a:avLst/>
          </a:prstGeom>
        </p:spPr>
      </p:pic>
      <p:sp>
        <p:nvSpPr>
          <p:cNvPr id="12" name="箭头: 下 11"/>
          <p:cNvSpPr/>
          <p:nvPr/>
        </p:nvSpPr>
        <p:spPr>
          <a:xfrm rot="16200000">
            <a:off x="5696143" y="3897940"/>
            <a:ext cx="292710" cy="506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箭头: 下 11"/>
          <p:cNvSpPr/>
          <p:nvPr/>
        </p:nvSpPr>
        <p:spPr>
          <a:xfrm rot="16200000">
            <a:off x="5696143" y="3175945"/>
            <a:ext cx="292710" cy="506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5"/>
          <a:stretch>
            <a:fillRect/>
          </a:stretch>
        </p:blipFill>
        <p:spPr>
          <a:xfrm>
            <a:off x="6212205" y="1380490"/>
            <a:ext cx="5969000" cy="2476500"/>
          </a:xfrm>
          <a:prstGeom prst="rect">
            <a:avLst/>
          </a:prstGeom>
        </p:spPr>
      </p:pic>
      <p:pic>
        <p:nvPicPr>
          <p:cNvPr id="13" name="334E55B0-647D-440b-865C-3EC943EB4CBC-13" descr="wpsoffice"/>
          <p:cNvPicPr>
            <a:picLocks noChangeAspect="1"/>
          </p:cNvPicPr>
          <p:nvPr/>
        </p:nvPicPr>
        <p:blipFill>
          <a:blip r:embed="rId6"/>
          <a:stretch>
            <a:fillRect/>
          </a:stretch>
        </p:blipFill>
        <p:spPr>
          <a:xfrm>
            <a:off x="3439795" y="5347335"/>
            <a:ext cx="5789930" cy="579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205"/>
    </mc:Choice>
    <mc:Fallback>
      <p:transition spd="slow" advTm="4020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实验结果</a:t>
            </a:r>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3.2 </a:t>
            </a:r>
            <a:r>
              <a:rPr lang="zh-CN" altLang="en-US" sz="2000" b="1" dirty="0"/>
              <a:t>模拟结果</a:t>
            </a:r>
            <a:endParaRPr lang="zh-CN" altLang="en-US" sz="2000" b="1" dirty="0"/>
          </a:p>
        </p:txBody>
      </p:sp>
      <p:sp>
        <p:nvSpPr>
          <p:cNvPr id="3" name="文本框 2"/>
          <p:cNvSpPr txBox="1"/>
          <p:nvPr/>
        </p:nvSpPr>
        <p:spPr>
          <a:xfrm>
            <a:off x="673735" y="1808480"/>
            <a:ext cx="6002655" cy="2030095"/>
          </a:xfrm>
          <a:prstGeom prst="rect">
            <a:avLst/>
          </a:prstGeom>
          <a:noFill/>
        </p:spPr>
        <p:txBody>
          <a:bodyPr wrap="square" rtlCol="0">
            <a:spAutoFit/>
          </a:bodyPr>
          <a:p>
            <a:r>
              <a:rPr lang="zh-CN" altLang="en-US"/>
              <a:t>从标准正态分布中抽取                              ，并令</a:t>
            </a:r>
            <a:endParaRPr lang="zh-CN" altLang="en-US"/>
          </a:p>
          <a:p>
            <a:r>
              <a:rPr lang="en-US" altLang="zh-CN"/>
              <a:t>		  </a:t>
            </a:r>
            <a:r>
              <a:rPr lang="zh-CN" altLang="en-US"/>
              <a:t>，其中E从</a:t>
            </a:r>
            <a:r>
              <a:rPr lang="en-US" altLang="zh-CN"/>
              <a:t>	       </a:t>
            </a:r>
            <a:r>
              <a:rPr lang="zh-CN" altLang="en-US"/>
              <a:t>中抽取，其中</a:t>
            </a:r>
            <a:endParaRPr lang="zh-CN" altLang="en-US"/>
          </a:p>
          <a:p>
            <a:endParaRPr lang="zh-CN" altLang="en-US"/>
          </a:p>
          <a:p>
            <a:endParaRPr lang="zh-CN" altLang="en-US"/>
          </a:p>
          <a:p>
            <a:endParaRPr lang="zh-CN" altLang="en-US"/>
          </a:p>
          <a:p>
            <a:r>
              <a:rPr lang="zh-CN" altLang="en-US"/>
              <a:t>通过如下映射，得到模拟的评分数据矩阵</a:t>
            </a:r>
            <a:r>
              <a:rPr lang="en-US" altLang="zh-CN"/>
              <a:t>D</a:t>
            </a:r>
            <a:r>
              <a:rPr lang="zh-CN" altLang="en-US"/>
              <a:t>：</a:t>
            </a:r>
            <a:endParaRPr lang="zh-CN" altLang="en-US"/>
          </a:p>
          <a:p>
            <a:endParaRPr lang="zh-CN" altLang="en-US"/>
          </a:p>
        </p:txBody>
      </p:sp>
      <p:pic>
        <p:nvPicPr>
          <p:cNvPr id="8" name="334E55B0-647D-440b-865C-3EC943EB4CBC-14" descr="wpsoffice"/>
          <p:cNvPicPr>
            <a:picLocks noChangeAspect="1"/>
          </p:cNvPicPr>
          <p:nvPr/>
        </p:nvPicPr>
        <p:blipFill>
          <a:blip r:embed="rId3"/>
          <a:stretch>
            <a:fillRect/>
          </a:stretch>
        </p:blipFill>
        <p:spPr>
          <a:xfrm>
            <a:off x="3083560" y="1881505"/>
            <a:ext cx="2317750" cy="242570"/>
          </a:xfrm>
          <a:prstGeom prst="rect">
            <a:avLst/>
          </a:prstGeom>
        </p:spPr>
      </p:pic>
      <p:pic>
        <p:nvPicPr>
          <p:cNvPr id="9" name="334E55B0-647D-440b-865C-3EC943EB4CBC-15" descr="wpsoffice"/>
          <p:cNvPicPr>
            <a:picLocks noChangeAspect="1"/>
          </p:cNvPicPr>
          <p:nvPr/>
        </p:nvPicPr>
        <p:blipFill>
          <a:blip r:embed="rId4"/>
          <a:stretch>
            <a:fillRect/>
          </a:stretch>
        </p:blipFill>
        <p:spPr>
          <a:xfrm>
            <a:off x="805180" y="2124075"/>
            <a:ext cx="1917700" cy="276225"/>
          </a:xfrm>
          <a:prstGeom prst="rect">
            <a:avLst/>
          </a:prstGeom>
        </p:spPr>
      </p:pic>
      <p:pic>
        <p:nvPicPr>
          <p:cNvPr id="10" name="334E55B0-647D-440b-865C-3EC943EB4CBC-16" descr="wpsoffice"/>
          <p:cNvPicPr>
            <a:picLocks noChangeAspect="1"/>
          </p:cNvPicPr>
          <p:nvPr/>
        </p:nvPicPr>
        <p:blipFill>
          <a:blip r:embed="rId5"/>
          <a:stretch>
            <a:fillRect/>
          </a:stretch>
        </p:blipFill>
        <p:spPr>
          <a:xfrm>
            <a:off x="3859530" y="2157095"/>
            <a:ext cx="1040765" cy="243205"/>
          </a:xfrm>
          <a:prstGeom prst="rect">
            <a:avLst/>
          </a:prstGeom>
        </p:spPr>
      </p:pic>
      <p:pic>
        <p:nvPicPr>
          <p:cNvPr id="11" name="334E55B0-647D-440b-865C-3EC943EB4CBC-17" descr="wpsoffice"/>
          <p:cNvPicPr>
            <a:picLocks noChangeAspect="1"/>
          </p:cNvPicPr>
          <p:nvPr/>
        </p:nvPicPr>
        <p:blipFill>
          <a:blip r:embed="rId6"/>
          <a:stretch>
            <a:fillRect/>
          </a:stretch>
        </p:blipFill>
        <p:spPr>
          <a:xfrm>
            <a:off x="805180" y="2400300"/>
            <a:ext cx="1917700" cy="603885"/>
          </a:xfrm>
          <a:prstGeom prst="rect">
            <a:avLst/>
          </a:prstGeom>
        </p:spPr>
      </p:pic>
      <p:pic>
        <p:nvPicPr>
          <p:cNvPr id="12" name="334E55B0-647D-440b-865C-3EC943EB4CBC-18" descr="wpsoffice"/>
          <p:cNvPicPr>
            <a:picLocks noChangeAspect="1"/>
          </p:cNvPicPr>
          <p:nvPr/>
        </p:nvPicPr>
        <p:blipFill>
          <a:blip r:embed="rId7"/>
          <a:stretch>
            <a:fillRect/>
          </a:stretch>
        </p:blipFill>
        <p:spPr>
          <a:xfrm>
            <a:off x="805180" y="3609975"/>
            <a:ext cx="4820285" cy="932180"/>
          </a:xfrm>
          <a:prstGeom prst="rect">
            <a:avLst/>
          </a:prstGeom>
        </p:spPr>
      </p:pic>
      <p:sp>
        <p:nvSpPr>
          <p:cNvPr id="13" name="文本框 12"/>
          <p:cNvSpPr txBox="1"/>
          <p:nvPr/>
        </p:nvSpPr>
        <p:spPr>
          <a:xfrm>
            <a:off x="695325" y="4837430"/>
            <a:ext cx="5794375" cy="1198880"/>
          </a:xfrm>
          <a:prstGeom prst="rect">
            <a:avLst/>
          </a:prstGeom>
          <a:noFill/>
        </p:spPr>
        <p:txBody>
          <a:bodyPr wrap="square" rtlCol="0">
            <a:spAutoFit/>
          </a:bodyPr>
          <a:p>
            <a:r>
              <a:rPr lang="zh-CN" altLang="en-US"/>
              <a:t>抽取D中10%的元素作为观测数据，称之为模拟评分数据集。将模拟评分数据集中的70%的样本作为训练集，30</a:t>
            </a:r>
            <a:r>
              <a:rPr lang="en-US" altLang="zh-CN"/>
              <a:t>%</a:t>
            </a:r>
            <a:r>
              <a:rPr lang="zh-CN" altLang="en-US"/>
              <a:t>的样本作为验证集，并分别称之为模拟训练集和模拟验证集。</a:t>
            </a:r>
            <a:endParaRPr lang="zh-CN" altLang="en-US"/>
          </a:p>
        </p:txBody>
      </p:sp>
      <p:sp>
        <p:nvSpPr>
          <p:cNvPr id="14" name="文本框 13"/>
          <p:cNvSpPr txBox="1"/>
          <p:nvPr/>
        </p:nvSpPr>
        <p:spPr>
          <a:xfrm>
            <a:off x="7592695" y="2916555"/>
            <a:ext cx="4523105" cy="922020"/>
          </a:xfrm>
          <a:prstGeom prst="rect">
            <a:avLst/>
          </a:prstGeom>
          <a:noFill/>
        </p:spPr>
        <p:txBody>
          <a:bodyPr wrap="square" rtlCol="0">
            <a:spAutoFit/>
          </a:bodyPr>
          <a:p>
            <a:r>
              <a:rPr lang="en-US" altLang="zh-CN"/>
              <a:t>K = 4,</a:t>
            </a:r>
            <a:endParaRPr lang="en-US" altLang="zh-CN"/>
          </a:p>
          <a:p>
            <a:r>
              <a:rPr lang="en-US" altLang="zh-CN"/>
              <a:t>M = 100,</a:t>
            </a:r>
            <a:endParaRPr lang="en-US" altLang="zh-CN"/>
          </a:p>
          <a:p>
            <a:r>
              <a:rPr lang="en-US" altLang="zh-CN"/>
              <a:t>N = 10,000</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40205"/>
    </mc:Choice>
    <mc:Fallback>
      <p:transition spd="slow" advTm="402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893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实验结果</a:t>
            </a:r>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3.2 </a:t>
            </a:r>
            <a:r>
              <a:rPr lang="zh-CN" altLang="en-US" sz="2000" b="1" dirty="0"/>
              <a:t>模拟结果</a:t>
            </a:r>
            <a:endParaRPr lang="zh-CN" altLang="en-US" sz="2000" b="1" dirty="0"/>
          </a:p>
        </p:txBody>
      </p:sp>
      <p:pic>
        <p:nvPicPr>
          <p:cNvPr id="2" name="图片 1"/>
          <p:cNvPicPr>
            <a:picLocks noChangeAspect="1"/>
          </p:cNvPicPr>
          <p:nvPr/>
        </p:nvPicPr>
        <p:blipFill>
          <a:blip r:embed="rId3"/>
          <a:stretch>
            <a:fillRect/>
          </a:stretch>
        </p:blipFill>
        <p:spPr>
          <a:xfrm>
            <a:off x="309245" y="1417955"/>
            <a:ext cx="11316970" cy="2343785"/>
          </a:xfrm>
          <a:prstGeom prst="rect">
            <a:avLst/>
          </a:prstGeom>
        </p:spPr>
      </p:pic>
      <p:pic>
        <p:nvPicPr>
          <p:cNvPr id="3" name="图片 2"/>
          <p:cNvPicPr>
            <a:picLocks noChangeAspect="1"/>
          </p:cNvPicPr>
          <p:nvPr/>
        </p:nvPicPr>
        <p:blipFill>
          <a:blip r:embed="rId4"/>
          <a:stretch>
            <a:fillRect/>
          </a:stretch>
        </p:blipFill>
        <p:spPr>
          <a:xfrm>
            <a:off x="309880" y="3760470"/>
            <a:ext cx="11316970" cy="2413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205"/>
    </mc:Choice>
    <mc:Fallback>
      <p:transition spd="slow" advTm="4020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实验结果</a:t>
            </a:r>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3.3 </a:t>
            </a:r>
            <a:r>
              <a:rPr lang="zh-CN" altLang="en-US" sz="2000" b="1" dirty="0"/>
              <a:t>实验结果</a:t>
            </a:r>
            <a:endParaRPr lang="zh-CN" altLang="en-US" sz="2000" b="1" dirty="0"/>
          </a:p>
        </p:txBody>
      </p:sp>
      <p:pic>
        <p:nvPicPr>
          <p:cNvPr id="2" name="图片 1"/>
          <p:cNvPicPr>
            <a:picLocks noChangeAspect="1"/>
          </p:cNvPicPr>
          <p:nvPr/>
        </p:nvPicPr>
        <p:blipFill>
          <a:blip r:embed="rId3"/>
          <a:stretch>
            <a:fillRect/>
          </a:stretch>
        </p:blipFill>
        <p:spPr>
          <a:xfrm>
            <a:off x="117475" y="1498600"/>
            <a:ext cx="11786870" cy="2535555"/>
          </a:xfrm>
          <a:prstGeom prst="rect">
            <a:avLst/>
          </a:prstGeom>
        </p:spPr>
      </p:pic>
      <p:pic>
        <p:nvPicPr>
          <p:cNvPr id="8" name="图片 7"/>
          <p:cNvPicPr>
            <a:picLocks noChangeAspect="1"/>
          </p:cNvPicPr>
          <p:nvPr/>
        </p:nvPicPr>
        <p:blipFill>
          <a:blip r:embed="rId4"/>
          <a:stretch>
            <a:fillRect/>
          </a:stretch>
        </p:blipFill>
        <p:spPr>
          <a:xfrm>
            <a:off x="2639060" y="4168775"/>
            <a:ext cx="7291070" cy="2236470"/>
          </a:xfrm>
          <a:prstGeom prst="rect">
            <a:avLst/>
          </a:prstGeom>
        </p:spPr>
      </p:pic>
      <p:sp>
        <p:nvSpPr>
          <p:cNvPr id="9" name="文本框 8"/>
          <p:cNvSpPr txBox="1"/>
          <p:nvPr/>
        </p:nvSpPr>
        <p:spPr>
          <a:xfrm>
            <a:off x="2178050" y="977265"/>
            <a:ext cx="7665085" cy="645160"/>
          </a:xfrm>
          <a:prstGeom prst="rect">
            <a:avLst/>
          </a:prstGeom>
          <a:noFill/>
        </p:spPr>
        <p:txBody>
          <a:bodyPr wrap="square" rtlCol="0">
            <a:spAutoFit/>
          </a:bodyPr>
          <a:p>
            <a:r>
              <a:rPr lang="zh-CN" altLang="en-US"/>
              <a:t>PMF 算法对 book-average 在MAE 和RMSE上分别提高了3.4%0.33%；</a:t>
            </a:r>
            <a:endParaRPr lang="zh-CN" altLang="en-US"/>
          </a:p>
          <a:p>
            <a:r>
              <a:rPr lang="zh-CN" altLang="en-US"/>
              <a:t>LPMF 算法则分别提高了7.1%和1.6%。</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205"/>
    </mc:Choice>
    <mc:Fallback>
      <p:transition spd="slow" advTm="402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实验结果</a:t>
            </a:r>
            <a:endParaRPr lang="zh-CN" altLang="en-US" sz="2800" b="1" dirty="0">
              <a:latin typeface="微软雅黑" panose="020B0503020204020204" pitchFamily="34" charset="-122"/>
            </a:endParaRPr>
          </a:p>
        </p:txBody>
      </p:sp>
      <p:sp>
        <p:nvSpPr>
          <p:cNvPr id="7" name="文本框 6"/>
          <p:cNvSpPr txBox="1"/>
          <p:nvPr/>
        </p:nvSpPr>
        <p:spPr>
          <a:xfrm>
            <a:off x="308940" y="810885"/>
            <a:ext cx="1708785" cy="398780"/>
          </a:xfrm>
          <a:prstGeom prst="rect">
            <a:avLst/>
          </a:prstGeom>
          <a:noFill/>
        </p:spPr>
        <p:txBody>
          <a:bodyPr wrap="none" rtlCol="0">
            <a:spAutoFit/>
          </a:bodyPr>
          <a:lstStyle/>
          <a:p>
            <a:r>
              <a:rPr lang="en-US" altLang="zh-CN" sz="2000" b="1" dirty="0"/>
              <a:t>3.3 </a:t>
            </a:r>
            <a:r>
              <a:rPr lang="zh-CN" altLang="en-US" sz="2000" b="1" dirty="0"/>
              <a:t>实验结果</a:t>
            </a:r>
            <a:endParaRPr lang="zh-CN" altLang="en-US" sz="2000" b="1" dirty="0"/>
          </a:p>
        </p:txBody>
      </p:sp>
      <p:pic>
        <p:nvPicPr>
          <p:cNvPr id="3" name="图片 2"/>
          <p:cNvPicPr>
            <a:picLocks noChangeAspect="1"/>
          </p:cNvPicPr>
          <p:nvPr/>
        </p:nvPicPr>
        <p:blipFill>
          <a:blip r:embed="rId3"/>
          <a:stretch>
            <a:fillRect/>
          </a:stretch>
        </p:blipFill>
        <p:spPr>
          <a:xfrm>
            <a:off x="3003550" y="2753360"/>
            <a:ext cx="6184265" cy="3651885"/>
          </a:xfrm>
          <a:prstGeom prst="rect">
            <a:avLst/>
          </a:prstGeom>
        </p:spPr>
      </p:pic>
      <p:pic>
        <p:nvPicPr>
          <p:cNvPr id="2" name="图片 1"/>
          <p:cNvPicPr>
            <a:picLocks noChangeAspect="1"/>
          </p:cNvPicPr>
          <p:nvPr/>
        </p:nvPicPr>
        <p:blipFill>
          <a:blip r:embed="rId4"/>
          <a:stretch>
            <a:fillRect/>
          </a:stretch>
        </p:blipFill>
        <p:spPr>
          <a:xfrm>
            <a:off x="3117850" y="1209675"/>
            <a:ext cx="59563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205"/>
    </mc:Choice>
    <mc:Fallback>
      <p:transition spd="slow" advTm="402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背景介绍</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形 10"/>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18"/>
    </mc:Choice>
    <mc:Fallback>
      <p:transition spd="slow" advTm="20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bldLvl="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832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FOUR</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算法改进</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329"/>
    </mc:Choice>
    <mc:Fallback>
      <p:transition spd="slow" advTm="53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bldLvl="0" animBg="1"/>
      <p:bldP spid="5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7" name="文本框 6"/>
          <p:cNvSpPr txBox="1"/>
          <p:nvPr/>
        </p:nvSpPr>
        <p:spPr>
          <a:xfrm>
            <a:off x="308940" y="810885"/>
            <a:ext cx="1963420" cy="398780"/>
          </a:xfrm>
          <a:prstGeom prst="rect">
            <a:avLst/>
          </a:prstGeom>
          <a:noFill/>
        </p:spPr>
        <p:txBody>
          <a:bodyPr wrap="none" rtlCol="0">
            <a:spAutoFit/>
          </a:bodyPr>
          <a:lstStyle/>
          <a:p>
            <a:r>
              <a:rPr lang="en-US" altLang="zh-CN" sz="2000" b="1" dirty="0"/>
              <a:t>4.1 </a:t>
            </a:r>
            <a:r>
              <a:rPr lang="zh-CN" altLang="en-US" sz="2000" b="1" dirty="0"/>
              <a:t>冷启动问题</a:t>
            </a:r>
            <a:endParaRPr lang="zh-CN" altLang="en-US" sz="2000" b="1" dirty="0"/>
          </a:p>
        </p:txBody>
      </p:sp>
      <p:pic>
        <p:nvPicPr>
          <p:cNvPr id="2" name="图片 1"/>
          <p:cNvPicPr>
            <a:picLocks noChangeAspect="1"/>
          </p:cNvPicPr>
          <p:nvPr/>
        </p:nvPicPr>
        <p:blipFill>
          <a:blip r:embed="rId3"/>
          <a:stretch>
            <a:fillRect/>
          </a:stretch>
        </p:blipFill>
        <p:spPr>
          <a:xfrm>
            <a:off x="-3175" y="1612900"/>
            <a:ext cx="11885930" cy="2457450"/>
          </a:xfrm>
          <a:prstGeom prst="rect">
            <a:avLst/>
          </a:prstGeom>
        </p:spPr>
      </p:pic>
      <p:sp>
        <p:nvSpPr>
          <p:cNvPr id="9" name="文本框 8"/>
          <p:cNvSpPr txBox="1"/>
          <p:nvPr/>
        </p:nvSpPr>
        <p:spPr>
          <a:xfrm>
            <a:off x="501015" y="4497705"/>
            <a:ext cx="10769600" cy="1476375"/>
          </a:xfrm>
          <a:prstGeom prst="rect">
            <a:avLst/>
          </a:prstGeom>
          <a:noFill/>
        </p:spPr>
        <p:txBody>
          <a:bodyPr wrap="square" rtlCol="0">
            <a:spAutoFit/>
          </a:bodyPr>
          <a:p>
            <a:endParaRPr lang="zh-CN" altLang="en-US"/>
          </a:p>
          <a:p>
            <a:r>
              <a:rPr lang="zh-CN" altLang="en-US"/>
              <a:t>算法在训练样本涉及较少的对象上表现不好，我们把这一问题叫做冷启动问题（cold-start problem）。在实际中，这些在训练集中较少出现的对象往往更重要。比方说，在书本推荐系统中，训练集中出现较少的往往是新用户或者新出版的读物。对他们的预测不准确，可能会导致新用户的流失或者新出版读物的滞销。</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707389"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7" name="文本框 6"/>
          <p:cNvSpPr txBox="1"/>
          <p:nvPr/>
        </p:nvSpPr>
        <p:spPr>
          <a:xfrm>
            <a:off x="308940" y="809615"/>
            <a:ext cx="4333875" cy="398780"/>
          </a:xfrm>
          <a:prstGeom prst="rect">
            <a:avLst/>
          </a:prstGeom>
          <a:noFill/>
        </p:spPr>
        <p:txBody>
          <a:bodyPr wrap="none" rtlCol="0">
            <a:spAutoFit/>
          </a:bodyPr>
          <a:lstStyle/>
          <a:p>
            <a:r>
              <a:rPr lang="en-US" altLang="zh-CN" sz="2000" b="1" dirty="0"/>
              <a:t>4.2 Warm Start LPMF (WSLPMF)</a:t>
            </a:r>
            <a:endParaRPr lang="en-US" altLang="zh-CN" sz="2000" b="1" dirty="0"/>
          </a:p>
        </p:txBody>
      </p:sp>
      <p:pic>
        <p:nvPicPr>
          <p:cNvPr id="3" name="图片 2"/>
          <p:cNvPicPr>
            <a:picLocks noChangeAspect="1"/>
          </p:cNvPicPr>
          <p:nvPr/>
        </p:nvPicPr>
        <p:blipFill>
          <a:blip r:embed="rId3"/>
          <a:stretch>
            <a:fillRect/>
          </a:stretch>
        </p:blipFill>
        <p:spPr>
          <a:xfrm>
            <a:off x="897255" y="1169670"/>
            <a:ext cx="5384800" cy="5600700"/>
          </a:xfrm>
          <a:prstGeom prst="rect">
            <a:avLst/>
          </a:prstGeom>
        </p:spPr>
      </p:pic>
      <p:pic>
        <p:nvPicPr>
          <p:cNvPr id="8" name="图片 7"/>
          <p:cNvPicPr>
            <a:picLocks noChangeAspect="1"/>
          </p:cNvPicPr>
          <p:nvPr/>
        </p:nvPicPr>
        <p:blipFill>
          <a:blip r:embed="rId4"/>
          <a:stretch>
            <a:fillRect/>
          </a:stretch>
        </p:blipFill>
        <p:spPr>
          <a:xfrm>
            <a:off x="5804535" y="1267460"/>
            <a:ext cx="5122545" cy="5405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3" name="文本框 2"/>
          <p:cNvSpPr txBox="1"/>
          <p:nvPr/>
        </p:nvSpPr>
        <p:spPr>
          <a:xfrm>
            <a:off x="308940" y="809615"/>
            <a:ext cx="4333875" cy="398780"/>
          </a:xfrm>
          <a:prstGeom prst="rect">
            <a:avLst/>
          </a:prstGeom>
          <a:noFill/>
        </p:spPr>
        <p:txBody>
          <a:bodyPr wrap="none" rtlCol="0">
            <a:spAutoFit/>
          </a:bodyPr>
          <a:p>
            <a:r>
              <a:rPr lang="en-US" altLang="zh-CN" sz="2000" b="1" dirty="0"/>
              <a:t>4.2 Warm Start LPMF (WSLPMF)</a:t>
            </a:r>
            <a:endParaRPr lang="en-US" altLang="zh-CN" sz="2000" b="1" dirty="0"/>
          </a:p>
        </p:txBody>
      </p:sp>
      <p:pic>
        <p:nvPicPr>
          <p:cNvPr id="10" name="图片 9"/>
          <p:cNvPicPr>
            <a:picLocks noChangeAspect="1"/>
          </p:cNvPicPr>
          <p:nvPr/>
        </p:nvPicPr>
        <p:blipFill>
          <a:blip r:embed="rId3"/>
          <a:stretch>
            <a:fillRect/>
          </a:stretch>
        </p:blipFill>
        <p:spPr>
          <a:xfrm>
            <a:off x="4114800" y="2769235"/>
            <a:ext cx="3962400" cy="3149600"/>
          </a:xfrm>
          <a:prstGeom prst="rect">
            <a:avLst/>
          </a:prstGeom>
        </p:spPr>
      </p:pic>
      <p:pic>
        <p:nvPicPr>
          <p:cNvPr id="11" name="334E55B0-647D-440b-865C-3EC943EB4CBC-19" descr="wpsoffice"/>
          <p:cNvPicPr>
            <a:picLocks noChangeAspect="1"/>
          </p:cNvPicPr>
          <p:nvPr/>
        </p:nvPicPr>
        <p:blipFill>
          <a:blip r:embed="rId4"/>
          <a:stretch>
            <a:fillRect/>
          </a:stretch>
        </p:blipFill>
        <p:spPr>
          <a:xfrm>
            <a:off x="695325" y="1313180"/>
            <a:ext cx="6719570" cy="316865"/>
          </a:xfrm>
          <a:prstGeom prst="rect">
            <a:avLst/>
          </a:prstGeom>
        </p:spPr>
      </p:pic>
      <p:pic>
        <p:nvPicPr>
          <p:cNvPr id="12" name="334E55B0-647D-440b-865C-3EC943EB4CBC-20" descr="wpsoffice"/>
          <p:cNvPicPr>
            <a:picLocks noChangeAspect="1"/>
          </p:cNvPicPr>
          <p:nvPr/>
        </p:nvPicPr>
        <p:blipFill>
          <a:blip r:embed="rId5"/>
          <a:stretch>
            <a:fillRect/>
          </a:stretch>
        </p:blipFill>
        <p:spPr>
          <a:xfrm>
            <a:off x="695325" y="1715770"/>
            <a:ext cx="6720205" cy="281940"/>
          </a:xfrm>
          <a:prstGeom prst="rect">
            <a:avLst/>
          </a:prstGeom>
        </p:spPr>
      </p:pic>
      <p:pic>
        <p:nvPicPr>
          <p:cNvPr id="13" name="334E55B0-647D-440b-865C-3EC943EB4CBC-21" descr="wpsoffice"/>
          <p:cNvPicPr>
            <a:picLocks noChangeAspect="1"/>
          </p:cNvPicPr>
          <p:nvPr/>
        </p:nvPicPr>
        <p:blipFill>
          <a:blip r:embed="rId6"/>
          <a:stretch>
            <a:fillRect/>
          </a:stretch>
        </p:blipFill>
        <p:spPr>
          <a:xfrm>
            <a:off x="3646170" y="6053455"/>
            <a:ext cx="4899660" cy="687070"/>
          </a:xfrm>
          <a:prstGeom prst="rect">
            <a:avLst/>
          </a:prstGeom>
        </p:spPr>
      </p:pic>
      <p:pic>
        <p:nvPicPr>
          <p:cNvPr id="15" name="334E55B0-647D-440b-865C-3EC943EB4CBC-22" descr="wpsoffice"/>
          <p:cNvPicPr>
            <a:picLocks noChangeAspect="1"/>
          </p:cNvPicPr>
          <p:nvPr/>
        </p:nvPicPr>
        <p:blipFill>
          <a:blip r:embed="rId7"/>
          <a:stretch>
            <a:fillRect/>
          </a:stretch>
        </p:blipFill>
        <p:spPr>
          <a:xfrm>
            <a:off x="2557780" y="2143125"/>
            <a:ext cx="6677025" cy="619760"/>
          </a:xfrm>
          <a:prstGeom prst="rect">
            <a:avLst/>
          </a:prstGeom>
        </p:spPr>
      </p:pic>
      <p:pic>
        <p:nvPicPr>
          <p:cNvPr id="16" name="334E55B0-647D-440b-865C-3EC943EB4CBC-23" descr="wpsoffice"/>
          <p:cNvPicPr>
            <a:picLocks noChangeAspect="1"/>
          </p:cNvPicPr>
          <p:nvPr/>
        </p:nvPicPr>
        <p:blipFill>
          <a:blip r:embed="rId8"/>
          <a:stretch>
            <a:fillRect/>
          </a:stretch>
        </p:blipFill>
        <p:spPr>
          <a:xfrm>
            <a:off x="309245" y="4098290"/>
            <a:ext cx="4034155" cy="619760"/>
          </a:xfrm>
          <a:prstGeom prst="rect">
            <a:avLst/>
          </a:prstGeom>
        </p:spPr>
      </p:pic>
      <p:pic>
        <p:nvPicPr>
          <p:cNvPr id="17" name="334E55B0-647D-440b-865C-3EC943EB4CBC-24" descr="wpsoffice"/>
          <p:cNvPicPr>
            <a:picLocks noChangeAspect="1"/>
          </p:cNvPicPr>
          <p:nvPr/>
        </p:nvPicPr>
        <p:blipFill>
          <a:blip r:embed="rId9"/>
          <a:stretch>
            <a:fillRect/>
          </a:stretch>
        </p:blipFill>
        <p:spPr>
          <a:xfrm>
            <a:off x="7851140" y="4007485"/>
            <a:ext cx="4226560" cy="672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3" name="文本框 2"/>
          <p:cNvSpPr txBox="1"/>
          <p:nvPr/>
        </p:nvSpPr>
        <p:spPr>
          <a:xfrm>
            <a:off x="308940" y="809615"/>
            <a:ext cx="4333875" cy="398780"/>
          </a:xfrm>
          <a:prstGeom prst="rect">
            <a:avLst/>
          </a:prstGeom>
          <a:noFill/>
        </p:spPr>
        <p:txBody>
          <a:bodyPr wrap="none" rtlCol="0">
            <a:spAutoFit/>
          </a:bodyPr>
          <a:p>
            <a:r>
              <a:rPr lang="en-US" altLang="zh-CN" sz="2000" b="1" dirty="0"/>
              <a:t>4.2 Warm Start LPMF (WSLPMF)</a:t>
            </a:r>
            <a:endParaRPr lang="en-US" altLang="zh-CN" sz="2000" b="1" dirty="0"/>
          </a:p>
        </p:txBody>
      </p:sp>
      <p:pic>
        <p:nvPicPr>
          <p:cNvPr id="2" name="图片 1"/>
          <p:cNvPicPr>
            <a:picLocks noChangeAspect="1"/>
          </p:cNvPicPr>
          <p:nvPr/>
        </p:nvPicPr>
        <p:blipFill>
          <a:blip r:embed="rId3"/>
          <a:stretch>
            <a:fillRect/>
          </a:stretch>
        </p:blipFill>
        <p:spPr>
          <a:xfrm>
            <a:off x="1979930" y="2269490"/>
            <a:ext cx="7767955" cy="2698115"/>
          </a:xfrm>
          <a:prstGeom prst="rect">
            <a:avLst/>
          </a:prstGeom>
        </p:spPr>
      </p:pic>
      <p:pic>
        <p:nvPicPr>
          <p:cNvPr id="7" name="图片 6"/>
          <p:cNvPicPr>
            <a:picLocks noChangeAspect="1"/>
          </p:cNvPicPr>
          <p:nvPr/>
        </p:nvPicPr>
        <p:blipFill>
          <a:blip r:embed="rId4"/>
          <a:stretch>
            <a:fillRect/>
          </a:stretch>
        </p:blipFill>
        <p:spPr>
          <a:xfrm>
            <a:off x="1979930" y="5233670"/>
            <a:ext cx="7734935" cy="1451610"/>
          </a:xfrm>
          <a:prstGeom prst="rect">
            <a:avLst/>
          </a:prstGeom>
        </p:spPr>
      </p:pic>
      <p:sp>
        <p:nvSpPr>
          <p:cNvPr id="8" name="文本框 7"/>
          <p:cNvSpPr txBox="1"/>
          <p:nvPr/>
        </p:nvSpPr>
        <p:spPr>
          <a:xfrm>
            <a:off x="1492885" y="1539240"/>
            <a:ext cx="8093075" cy="368300"/>
          </a:xfrm>
          <a:prstGeom prst="rect">
            <a:avLst/>
          </a:prstGeom>
          <a:noFill/>
        </p:spPr>
        <p:txBody>
          <a:bodyPr wrap="square" rtlCol="0">
            <a:spAutoFit/>
          </a:bodyPr>
          <a:p>
            <a:r>
              <a:rPr lang="en-US" altLang="zh-CN" b="1"/>
              <a:t>WSLPMF</a:t>
            </a:r>
            <a:r>
              <a:rPr lang="zh-CN" altLang="en-US" b="1"/>
              <a:t>算法 </a:t>
            </a:r>
            <a:r>
              <a:rPr lang="en-US" altLang="zh-CN" b="1"/>
              <a:t>= WSLPMF </a:t>
            </a:r>
            <a:r>
              <a:rPr lang="zh-CN" altLang="en-US" b="1"/>
              <a:t>模型 </a:t>
            </a:r>
            <a:r>
              <a:rPr lang="en-US" altLang="zh-CN" b="1"/>
              <a:t>+ MAP </a:t>
            </a:r>
            <a:r>
              <a:rPr lang="zh-CN" altLang="en-US" b="1"/>
              <a:t>估计 （</a:t>
            </a:r>
            <a:r>
              <a:rPr lang="en-US" altLang="zh-CN" b="1"/>
              <a:t>+ </a:t>
            </a:r>
            <a:r>
              <a:rPr lang="zh-CN" altLang="en-US" b="1"/>
              <a:t>相应因子图</a:t>
            </a:r>
            <a:r>
              <a:rPr lang="en-US" altLang="zh-CN" b="1"/>
              <a:t>/</a:t>
            </a:r>
            <a:r>
              <a:rPr lang="zh-CN" altLang="en-US" b="1"/>
              <a:t>概率图）</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3" name="文本框 2"/>
          <p:cNvSpPr txBox="1"/>
          <p:nvPr/>
        </p:nvSpPr>
        <p:spPr>
          <a:xfrm>
            <a:off x="308940" y="809615"/>
            <a:ext cx="1708785" cy="398780"/>
          </a:xfrm>
          <a:prstGeom prst="rect">
            <a:avLst/>
          </a:prstGeom>
          <a:noFill/>
        </p:spPr>
        <p:txBody>
          <a:bodyPr wrap="none" rtlCol="0">
            <a:spAutoFit/>
          </a:bodyPr>
          <a:p>
            <a:r>
              <a:rPr lang="en-US" altLang="zh-CN" sz="2000" b="1" dirty="0"/>
              <a:t>4.3 </a:t>
            </a:r>
            <a:r>
              <a:rPr lang="zh-CN" altLang="en-US" sz="2000" b="1" dirty="0"/>
              <a:t>特征选取</a:t>
            </a:r>
            <a:endParaRPr lang="zh-CN" altLang="en-US" sz="2000" b="1" dirty="0"/>
          </a:p>
        </p:txBody>
      </p:sp>
      <p:pic>
        <p:nvPicPr>
          <p:cNvPr id="2" name="图片 1"/>
          <p:cNvPicPr>
            <a:picLocks noChangeAspect="1"/>
          </p:cNvPicPr>
          <p:nvPr/>
        </p:nvPicPr>
        <p:blipFill>
          <a:blip r:embed="rId3"/>
          <a:stretch>
            <a:fillRect/>
          </a:stretch>
        </p:blipFill>
        <p:spPr>
          <a:xfrm>
            <a:off x="1663700" y="3565525"/>
            <a:ext cx="8404225" cy="2559685"/>
          </a:xfrm>
          <a:prstGeom prst="rect">
            <a:avLst/>
          </a:prstGeom>
        </p:spPr>
      </p:pic>
      <p:pic>
        <p:nvPicPr>
          <p:cNvPr id="7" name="图片 6"/>
          <p:cNvPicPr>
            <a:picLocks noChangeAspect="1"/>
          </p:cNvPicPr>
          <p:nvPr/>
        </p:nvPicPr>
        <p:blipFill>
          <a:blip r:embed="rId4"/>
          <a:stretch>
            <a:fillRect/>
          </a:stretch>
        </p:blipFill>
        <p:spPr>
          <a:xfrm>
            <a:off x="309245" y="1499235"/>
            <a:ext cx="5982335" cy="1376680"/>
          </a:xfrm>
          <a:prstGeom prst="rect">
            <a:avLst/>
          </a:prstGeom>
        </p:spPr>
      </p:pic>
      <p:pic>
        <p:nvPicPr>
          <p:cNvPr id="8" name="图片 7"/>
          <p:cNvPicPr>
            <a:picLocks noChangeAspect="1"/>
          </p:cNvPicPr>
          <p:nvPr/>
        </p:nvPicPr>
        <p:blipFill>
          <a:blip r:embed="rId5"/>
          <a:stretch>
            <a:fillRect/>
          </a:stretch>
        </p:blipFill>
        <p:spPr>
          <a:xfrm>
            <a:off x="5537835" y="1499235"/>
            <a:ext cx="6567805" cy="1476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算法改进</a:t>
            </a:r>
            <a:endParaRPr lang="zh-CN" altLang="en-US" sz="2800" b="1" dirty="0">
              <a:latin typeface="微软雅黑" panose="020B0503020204020204" pitchFamily="34" charset="-122"/>
            </a:endParaRPr>
          </a:p>
        </p:txBody>
      </p:sp>
      <p:sp>
        <p:nvSpPr>
          <p:cNvPr id="3" name="文本框 2"/>
          <p:cNvSpPr txBox="1"/>
          <p:nvPr/>
        </p:nvSpPr>
        <p:spPr>
          <a:xfrm>
            <a:off x="308940" y="809615"/>
            <a:ext cx="1708785" cy="398780"/>
          </a:xfrm>
          <a:prstGeom prst="rect">
            <a:avLst/>
          </a:prstGeom>
          <a:noFill/>
        </p:spPr>
        <p:txBody>
          <a:bodyPr wrap="none" rtlCol="0">
            <a:spAutoFit/>
          </a:bodyPr>
          <a:p>
            <a:r>
              <a:rPr lang="en-US" altLang="zh-CN" sz="2000" b="1" dirty="0"/>
              <a:t>4.4 </a:t>
            </a:r>
            <a:r>
              <a:rPr lang="zh-CN" altLang="en-US" sz="2000" b="1" dirty="0"/>
              <a:t>结果对比</a:t>
            </a:r>
            <a:endParaRPr lang="zh-CN" altLang="en-US" sz="2000" b="1" dirty="0"/>
          </a:p>
        </p:txBody>
      </p:sp>
      <p:pic>
        <p:nvPicPr>
          <p:cNvPr id="9" name="图片 8"/>
          <p:cNvPicPr>
            <a:picLocks noChangeAspect="1"/>
          </p:cNvPicPr>
          <p:nvPr/>
        </p:nvPicPr>
        <p:blipFill>
          <a:blip r:embed="rId3"/>
          <a:stretch>
            <a:fillRect/>
          </a:stretch>
        </p:blipFill>
        <p:spPr>
          <a:xfrm>
            <a:off x="426085" y="1603375"/>
            <a:ext cx="10581005" cy="3321050"/>
          </a:xfrm>
          <a:prstGeom prst="rect">
            <a:avLst/>
          </a:prstGeom>
        </p:spPr>
      </p:pic>
      <p:sp>
        <p:nvSpPr>
          <p:cNvPr id="10" name="文本框 9"/>
          <p:cNvSpPr txBox="1"/>
          <p:nvPr/>
        </p:nvSpPr>
        <p:spPr>
          <a:xfrm>
            <a:off x="441960" y="5414645"/>
            <a:ext cx="10598785" cy="645160"/>
          </a:xfrm>
          <a:prstGeom prst="rect">
            <a:avLst/>
          </a:prstGeom>
          <a:noFill/>
        </p:spPr>
        <p:txBody>
          <a:bodyPr wrap="square" rtlCol="0">
            <a:spAutoFit/>
          </a:bodyPr>
          <a:p>
            <a:r>
              <a:rPr lang="zh-CN" altLang="en-US"/>
              <a:t>最终的 MAE 和 RMSE 相比于 book-average 分别提高了12.6%和10.0%;</a:t>
            </a:r>
            <a:endParaRPr lang="zh-CN" altLang="en-US"/>
          </a:p>
          <a:p>
            <a:r>
              <a:rPr lang="zh-CN" altLang="en-US"/>
              <a:t>相比于 LPMF 分别提高了30.5%和8.6%。</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9270"/>
    </mc:Choice>
    <mc:Fallback>
      <p:transition spd="slow" advTm="1927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832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FIVE</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形 7"/>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grpSp>
        <p:nvGrpSpPr>
          <p:cNvPr id="10" name="组合 9"/>
          <p:cNvGrpSpPr/>
          <p:nvPr/>
        </p:nvGrpSpPr>
        <p:grpSpPr>
          <a:xfrm>
            <a:off x="4887548" y="1720840"/>
            <a:ext cx="2416903" cy="3416320"/>
            <a:chOff x="4887548" y="624875"/>
            <a:chExt cx="2416903" cy="3416320"/>
          </a:xfrm>
        </p:grpSpPr>
        <p:sp>
          <p:nvSpPr>
            <p:cNvPr id="11" name="文本框 10"/>
            <p:cNvSpPr txBox="1"/>
            <p:nvPr/>
          </p:nvSpPr>
          <p:spPr>
            <a:xfrm>
              <a:off x="4887548" y="624875"/>
              <a:ext cx="2416902" cy="341632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结论与</a:t>
              </a:r>
              <a:endParaRPr lang="en-US" altLang="zh-CN" sz="7200" b="1" dirty="0">
                <a:solidFill>
                  <a:schemeClr val="accent1"/>
                </a:solidFill>
                <a:latin typeface="微软雅黑" panose="020B0503020204020204" pitchFamily="34" charset="-122"/>
              </a:endParaRPr>
            </a:p>
            <a:p>
              <a:pPr algn="ctr"/>
              <a:r>
                <a:rPr lang="zh-CN" altLang="en-US" sz="7200" b="1" dirty="0">
                  <a:solidFill>
                    <a:schemeClr val="accent1"/>
                  </a:solidFill>
                  <a:latin typeface="微软雅黑" panose="020B0503020204020204" pitchFamily="34" charset="-122"/>
                </a:rPr>
                <a:t>展望</a:t>
              </a:r>
              <a:endParaRPr lang="zh-CN" altLang="en-US" sz="7200" b="1" dirty="0">
                <a:solidFill>
                  <a:schemeClr val="accent1"/>
                </a:solidFill>
                <a:latin typeface="微软雅黑" panose="020B0503020204020204" pitchFamily="34" charset="-122"/>
              </a:endParaRPr>
            </a:p>
          </p:txBody>
        </p:sp>
        <p:sp>
          <p:nvSpPr>
            <p:cNvPr id="12" name="矩形 11"/>
            <p:cNvSpPr/>
            <p:nvPr/>
          </p:nvSpPr>
          <p:spPr>
            <a:xfrm>
              <a:off x="4887549" y="624875"/>
              <a:ext cx="2416902" cy="33675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1638"/>
    </mc:Choice>
    <mc:Fallback>
      <p:transition spd="slow" advTm="16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0" presetClass="entr" presetSubtype="0" decel="100000" fill="hold" grpId="0" nodeType="withEffect">
                                  <p:stCondLst>
                                    <p:cond delay="1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ppt_w</p:attrName>
                                        </p:attrNameLst>
                                      </p:cBhvr>
                                      <p:tavLst>
                                        <p:tav tm="0">
                                          <p:val>
                                            <p:strVal val="#ppt_w+.3"/>
                                          </p:val>
                                        </p:tav>
                                        <p:tav tm="100000">
                                          <p:val>
                                            <p:strVal val="#ppt_w"/>
                                          </p:val>
                                        </p:tav>
                                      </p:tavLst>
                                    </p:anim>
                                    <p:anim calcmode="lin" valueType="num">
                                      <p:cBhvr>
                                        <p:cTn id="14" dur="750" fill="hold"/>
                                        <p:tgtEl>
                                          <p:spTgt spid="9"/>
                                        </p:tgtEl>
                                        <p:attrNameLst>
                                          <p:attrName>ppt_h</p:attrName>
                                        </p:attrNameLst>
                                      </p:cBhvr>
                                      <p:tavLst>
                                        <p:tav tm="0">
                                          <p:val>
                                            <p:strVal val="#ppt_h"/>
                                          </p:val>
                                        </p:tav>
                                        <p:tav tm="100000">
                                          <p:val>
                                            <p:strVal val="#ppt_h"/>
                                          </p:val>
                                        </p:tav>
                                      </p:tavLst>
                                    </p:anim>
                                    <p:animEffect transition="in" filter="fade">
                                      <p:cBhvr>
                                        <p:cTn id="15" dur="750"/>
                                        <p:tgtEl>
                                          <p:spTgt spid="9"/>
                                        </p:tgtEl>
                                      </p:cBhvr>
                                    </p:animEffect>
                                  </p:childTnLst>
                                </p:cTn>
                              </p:par>
                              <p:par>
                                <p:cTn id="16" presetID="53" presetClass="entr" presetSubtype="16" fill="hold" nodeType="withEffect">
                                  <p:stCondLst>
                                    <p:cond delay="4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6" presetClass="emph" presetSubtype="0" autoRev="1" fill="hold" nodeType="withEffect">
                                  <p:stCondLst>
                                    <p:cond delay="800"/>
                                  </p:stCondLst>
                                  <p:childTnLst>
                                    <p:animScale>
                                      <p:cBhvr>
                                        <p:cTn id="22"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结论与展望</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2" name="文本框 1"/>
          <p:cNvSpPr txBox="1"/>
          <p:nvPr/>
        </p:nvSpPr>
        <p:spPr>
          <a:xfrm>
            <a:off x="338538" y="925545"/>
            <a:ext cx="11616623" cy="1630045"/>
          </a:xfrm>
          <a:prstGeom prst="rect">
            <a:avLst/>
          </a:prstGeom>
          <a:noFill/>
        </p:spPr>
        <p:txBody>
          <a:bodyPr wrap="square" rtlCol="0">
            <a:spAutoFit/>
          </a:bodyPr>
          <a:lstStyle/>
          <a:p>
            <a:pPr>
              <a:lnSpc>
                <a:spcPts val="3000"/>
              </a:lnSpc>
            </a:pPr>
            <a:r>
              <a:rPr lang="zh-CN" altLang="en-US" dirty="0"/>
              <a:t>本工作主要的工作：</a:t>
            </a:r>
            <a:endParaRPr lang="en-US" altLang="zh-CN" dirty="0"/>
          </a:p>
          <a:p>
            <a:pPr marL="342900" indent="-342900">
              <a:lnSpc>
                <a:spcPts val="3000"/>
              </a:lnSpc>
              <a:buFont typeface="+mj-lt"/>
              <a:buAutoNum type="arabicPeriod"/>
            </a:pPr>
            <a:r>
              <a:rPr lang="zh-CN" altLang="en-US" b="1" dirty="0"/>
              <a:t>用 </a:t>
            </a:r>
            <a:r>
              <a:rPr lang="en-US" altLang="zh-CN" b="1" dirty="0"/>
              <a:t>MBML </a:t>
            </a:r>
            <a:r>
              <a:rPr lang="zh-CN" altLang="en-US" b="1" dirty="0"/>
              <a:t>观点解释了 </a:t>
            </a:r>
            <a:r>
              <a:rPr lang="en-US" altLang="zh-CN" b="1" dirty="0"/>
              <a:t>PMF </a:t>
            </a:r>
            <a:r>
              <a:rPr lang="zh-CN" altLang="en-US" b="1" dirty="0"/>
              <a:t>和 </a:t>
            </a:r>
            <a:r>
              <a:rPr lang="en-US" altLang="zh-CN" b="1" dirty="0"/>
              <a:t>LPMF </a:t>
            </a:r>
            <a:r>
              <a:rPr lang="zh-CN" altLang="en-US" b="1" dirty="0"/>
              <a:t>算法。</a:t>
            </a:r>
            <a:endParaRPr lang="en-US" altLang="zh-CN" b="1" dirty="0"/>
          </a:p>
          <a:p>
            <a:pPr marL="342900" indent="-342900">
              <a:lnSpc>
                <a:spcPts val="3000"/>
              </a:lnSpc>
              <a:buFont typeface="+mj-lt"/>
              <a:buAutoNum type="arabicPeriod"/>
            </a:pPr>
            <a:r>
              <a:rPr lang="zh-CN" altLang="en-US" b="1" dirty="0"/>
              <a:t>用 </a:t>
            </a:r>
            <a:r>
              <a:rPr lang="en-US" altLang="zh-CN" b="1" dirty="0"/>
              <a:t>R </a:t>
            </a:r>
            <a:r>
              <a:rPr lang="zh-CN" altLang="en-US" b="1" dirty="0"/>
              <a:t>语言实现并运用到 </a:t>
            </a:r>
            <a:r>
              <a:rPr lang="en-US" altLang="zh-CN" b="1" dirty="0"/>
              <a:t>Book-Crossing </a:t>
            </a:r>
            <a:r>
              <a:rPr lang="zh-CN" altLang="en-US" b="1" dirty="0"/>
              <a:t>数据集。</a:t>
            </a:r>
            <a:endParaRPr lang="en-US" altLang="zh-CN" b="1" dirty="0"/>
          </a:p>
          <a:p>
            <a:pPr marL="342900" indent="-342900">
              <a:lnSpc>
                <a:spcPts val="3000"/>
              </a:lnSpc>
              <a:buFont typeface="+mj-lt"/>
              <a:buAutoNum type="arabicPeriod"/>
            </a:pPr>
            <a:r>
              <a:rPr lang="zh-CN" altLang="en-US" b="1" dirty="0"/>
              <a:t>用 </a:t>
            </a:r>
            <a:r>
              <a:rPr lang="en-US" altLang="zh-CN" b="1" dirty="0"/>
              <a:t>MBML </a:t>
            </a:r>
            <a:r>
              <a:rPr lang="zh-CN" altLang="en-US" b="1" dirty="0"/>
              <a:t>进一步改进算法，合理地运用了辅助信息，得到了较好的结果。</a:t>
            </a:r>
            <a:endParaRPr lang="en-US" altLang="zh-CN" dirty="0"/>
          </a:p>
        </p:txBody>
      </p:sp>
      <p:pic>
        <p:nvPicPr>
          <p:cNvPr id="18" name="334E55B0-647D-440b-865C-3EC943EB4CBC-25" descr="wpsoffice"/>
          <p:cNvPicPr>
            <a:picLocks noChangeAspect="1"/>
          </p:cNvPicPr>
          <p:nvPr/>
        </p:nvPicPr>
        <p:blipFill>
          <a:blip r:embed="rId3"/>
          <a:stretch>
            <a:fillRect/>
          </a:stretch>
        </p:blipFill>
        <p:spPr>
          <a:xfrm>
            <a:off x="6215380" y="1347470"/>
            <a:ext cx="5183505" cy="571500"/>
          </a:xfrm>
          <a:prstGeom prst="rect">
            <a:avLst/>
          </a:prstGeom>
        </p:spPr>
      </p:pic>
      <p:sp>
        <p:nvSpPr>
          <p:cNvPr id="6" name="文本框 5"/>
          <p:cNvSpPr txBox="1"/>
          <p:nvPr/>
        </p:nvSpPr>
        <p:spPr>
          <a:xfrm>
            <a:off x="338455" y="3338195"/>
            <a:ext cx="8440420" cy="1476375"/>
          </a:xfrm>
          <a:prstGeom prst="rect">
            <a:avLst/>
          </a:prstGeom>
          <a:noFill/>
        </p:spPr>
        <p:txBody>
          <a:bodyPr wrap="square" rtlCol="0">
            <a:spAutoFit/>
          </a:bodyPr>
          <a:p>
            <a:r>
              <a:rPr lang="en-US" altLang="zh-CN"/>
              <a:t>1.</a:t>
            </a:r>
            <a:r>
              <a:rPr lang="zh-CN" altLang="en-US"/>
              <a:t>选择更好的</a:t>
            </a:r>
            <a:r>
              <a:rPr lang="zh-CN" altLang="en-US" b="1"/>
              <a:t>推理方法</a:t>
            </a:r>
            <a:r>
              <a:rPr lang="zh-CN" altLang="en-US"/>
              <a:t>。采用 MAP估计并不能推断后验方差，不能给出对估计值的把握程度。为此，我们可以采用近似推断，像 Expectation Propagation；我们还可以用 MCMC 进行推理</a:t>
            </a:r>
            <a:endParaRPr lang="zh-CN" altLang="en-US"/>
          </a:p>
          <a:p>
            <a:r>
              <a:rPr lang="en-US" altLang="zh-CN"/>
              <a:t>2.</a:t>
            </a:r>
            <a:r>
              <a:rPr lang="zh-CN" altLang="en-US"/>
              <a:t>用一些其他的</a:t>
            </a:r>
            <a:r>
              <a:rPr lang="zh-CN" altLang="en-US" b="1"/>
              <a:t>评判准则</a:t>
            </a:r>
            <a:r>
              <a:rPr lang="zh-CN" altLang="en-US"/>
              <a:t>来衡量算法的表现。但是对于推荐系统，预测准确性可能并不能满足用户需求</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3277"/>
    </mc:Choice>
    <mc:Fallback>
      <p:transition spd="slow" advTm="43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99730"/>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结论与展望</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pic>
        <p:nvPicPr>
          <p:cNvPr id="3" name="图片 2"/>
          <p:cNvPicPr>
            <a:picLocks noChangeAspect="1"/>
          </p:cNvPicPr>
          <p:nvPr/>
        </p:nvPicPr>
        <p:blipFill>
          <a:blip r:embed="rId3"/>
          <a:stretch>
            <a:fillRect/>
          </a:stretch>
        </p:blipFill>
        <p:spPr>
          <a:xfrm>
            <a:off x="759460" y="1070610"/>
            <a:ext cx="5384800" cy="5600700"/>
          </a:xfrm>
          <a:prstGeom prst="rect">
            <a:avLst/>
          </a:prstGeom>
        </p:spPr>
      </p:pic>
      <p:pic>
        <p:nvPicPr>
          <p:cNvPr id="8" name="图片 7"/>
          <p:cNvPicPr>
            <a:picLocks noChangeAspect="1"/>
          </p:cNvPicPr>
          <p:nvPr/>
        </p:nvPicPr>
        <p:blipFill>
          <a:blip r:embed="rId4"/>
          <a:stretch>
            <a:fillRect/>
          </a:stretch>
        </p:blipFill>
        <p:spPr>
          <a:xfrm>
            <a:off x="5678805" y="1168400"/>
            <a:ext cx="5122545" cy="5405755"/>
          </a:xfrm>
          <a:prstGeom prst="rect">
            <a:avLst/>
          </a:prstGeom>
        </p:spPr>
      </p:pic>
      <p:sp>
        <p:nvSpPr>
          <p:cNvPr id="6" name="矩形 5"/>
          <p:cNvSpPr/>
          <p:nvPr/>
        </p:nvSpPr>
        <p:spPr>
          <a:xfrm>
            <a:off x="704215" y="3547745"/>
            <a:ext cx="5170805" cy="647700"/>
          </a:xfrm>
          <a:prstGeom prst="rect">
            <a:avLst/>
          </a:prstGeom>
          <a:noFill/>
          <a:ln>
            <a:solidFill>
              <a:srgbClr val="00B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5756275" y="1070610"/>
            <a:ext cx="2090420" cy="1902460"/>
          </a:xfrm>
          <a:prstGeom prst="rect">
            <a:avLst/>
          </a:prstGeom>
          <a:noFill/>
          <a:ln>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8290560" y="1070610"/>
            <a:ext cx="2090420" cy="1902460"/>
          </a:xfrm>
          <a:prstGeom prst="rect">
            <a:avLst/>
          </a:prstGeom>
          <a:noFill/>
          <a:ln>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矩形 9"/>
          <p:cNvSpPr/>
          <p:nvPr/>
        </p:nvSpPr>
        <p:spPr>
          <a:xfrm>
            <a:off x="704215" y="2973070"/>
            <a:ext cx="5161915" cy="647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04215" y="5102860"/>
            <a:ext cx="5180330" cy="1173480"/>
          </a:xfrm>
          <a:prstGeom prst="rect">
            <a:avLst/>
          </a:prstGeom>
          <a:noFill/>
          <a:ln>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矩形 12"/>
          <p:cNvSpPr/>
          <p:nvPr/>
        </p:nvSpPr>
        <p:spPr>
          <a:xfrm>
            <a:off x="695325" y="6023610"/>
            <a:ext cx="5170805" cy="647700"/>
          </a:xfrm>
          <a:prstGeom prst="rect">
            <a:avLst/>
          </a:prstGeom>
          <a:noFill/>
          <a:ln>
            <a:solidFill>
              <a:srgbClr val="00B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矩形 13"/>
          <p:cNvSpPr/>
          <p:nvPr/>
        </p:nvSpPr>
        <p:spPr>
          <a:xfrm>
            <a:off x="7157085" y="5113655"/>
            <a:ext cx="2420620" cy="14058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3277"/>
    </mc:Choice>
    <mc:Fallback>
      <p:transition spd="slow" advTm="43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6" grpId="0" animBg="1"/>
      <p:bldP spid="13" grpId="0" animBg="1"/>
      <p:bldP spid="10"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背景介绍</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2" name="文本框 11"/>
          <p:cNvSpPr txBox="1"/>
          <p:nvPr/>
        </p:nvSpPr>
        <p:spPr>
          <a:xfrm>
            <a:off x="308940" y="810885"/>
            <a:ext cx="1708785" cy="398780"/>
          </a:xfrm>
          <a:prstGeom prst="rect">
            <a:avLst/>
          </a:prstGeom>
          <a:noFill/>
        </p:spPr>
        <p:txBody>
          <a:bodyPr wrap="none" rtlCol="0">
            <a:spAutoFit/>
          </a:bodyPr>
          <a:lstStyle/>
          <a:p>
            <a:r>
              <a:rPr lang="en-US" altLang="zh-CN" sz="2000" b="1" dirty="0"/>
              <a:t>1.1 </a:t>
            </a:r>
            <a:r>
              <a:rPr lang="zh-CN" altLang="en-US" sz="2000" b="1" dirty="0"/>
              <a:t>问题描述</a:t>
            </a:r>
            <a:endParaRPr lang="zh-CN" altLang="en-US" sz="2000" b="1" dirty="0"/>
          </a:p>
        </p:txBody>
      </p:sp>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5" name="文本框 4"/>
          <p:cNvSpPr txBox="1"/>
          <p:nvPr/>
        </p:nvSpPr>
        <p:spPr>
          <a:xfrm>
            <a:off x="2533015" y="1209675"/>
            <a:ext cx="7125970" cy="1014730"/>
          </a:xfrm>
          <a:prstGeom prst="rect">
            <a:avLst/>
          </a:prstGeom>
          <a:noFill/>
        </p:spPr>
        <p:txBody>
          <a:bodyPr wrap="square" rtlCol="0">
            <a:spAutoFit/>
          </a:bodyPr>
          <a:p>
            <a:r>
              <a:rPr lang="en-US" altLang="zh-CN" sz="6000"/>
              <a:t>D  =   </a:t>
            </a:r>
            <a:r>
              <a:rPr lang="en-US" altLang="zh-CN" sz="6000">
                <a:solidFill>
                  <a:srgbClr val="FF0000"/>
                </a:solidFill>
              </a:rPr>
              <a:t>X</a:t>
            </a:r>
            <a:r>
              <a:rPr lang="en-US" altLang="zh-CN" sz="6000"/>
              <a:t>    +    E   </a:t>
            </a:r>
            <a:endParaRPr lang="en-US" altLang="zh-CN" sz="6000"/>
          </a:p>
        </p:txBody>
      </p:sp>
      <p:pic>
        <p:nvPicPr>
          <p:cNvPr id="6" name="334E55B0-647D-440b-865C-3EC943EB4CBC-1" descr="wpsoffice"/>
          <p:cNvPicPr>
            <a:picLocks noChangeAspect="1"/>
          </p:cNvPicPr>
          <p:nvPr/>
        </p:nvPicPr>
        <p:blipFill>
          <a:blip r:embed="rId3"/>
          <a:stretch>
            <a:fillRect/>
          </a:stretch>
        </p:blipFill>
        <p:spPr>
          <a:xfrm>
            <a:off x="3025775" y="1051560"/>
            <a:ext cx="1268730" cy="309245"/>
          </a:xfrm>
          <a:prstGeom prst="rect">
            <a:avLst/>
          </a:prstGeom>
        </p:spPr>
      </p:pic>
      <p:pic>
        <p:nvPicPr>
          <p:cNvPr id="8" name="图片 7" descr="00D44A97581BBCCEF3F0EE02BF784C09"/>
          <p:cNvPicPr>
            <a:picLocks noChangeAspect="1"/>
          </p:cNvPicPr>
          <p:nvPr/>
        </p:nvPicPr>
        <p:blipFill>
          <a:blip r:embed="rId4"/>
          <a:stretch>
            <a:fillRect/>
          </a:stretch>
        </p:blipFill>
        <p:spPr>
          <a:xfrm>
            <a:off x="2533015" y="2480310"/>
            <a:ext cx="7299325" cy="3301365"/>
          </a:xfrm>
          <a:prstGeom prst="rect">
            <a:avLst/>
          </a:prstGeom>
        </p:spPr>
      </p:pic>
      <p:pic>
        <p:nvPicPr>
          <p:cNvPr id="14" name="图片 13" descr="&amp;pky754610653&amp;water&amp;"/>
          <p:cNvPicPr>
            <a:picLocks noChangeAspect="1"/>
          </p:cNvPicPr>
          <p:nvPr/>
        </p:nvPicPr>
        <p:blipFill>
          <a:blip r:embed="rId5"/>
          <a:stretch>
            <a:fillRect/>
          </a:stretch>
        </p:blipFill>
        <p:spPr>
          <a:xfrm>
            <a:off x="3025775" y="2910840"/>
            <a:ext cx="828040" cy="551815"/>
          </a:xfrm>
          <a:prstGeom prst="rect">
            <a:avLst/>
          </a:prstGeom>
        </p:spPr>
      </p:pic>
      <p:sp>
        <p:nvSpPr>
          <p:cNvPr id="15" name="文本框 14"/>
          <p:cNvSpPr txBox="1"/>
          <p:nvPr/>
        </p:nvSpPr>
        <p:spPr>
          <a:xfrm>
            <a:off x="3025775" y="2993390"/>
            <a:ext cx="959485" cy="368300"/>
          </a:xfrm>
          <a:prstGeom prst="rect">
            <a:avLst/>
          </a:prstGeom>
          <a:noFill/>
        </p:spPr>
        <p:txBody>
          <a:bodyPr wrap="square" rtlCol="0">
            <a:spAutoFit/>
          </a:bodyPr>
          <a:p>
            <a:r>
              <a:rPr lang="en-US" altLang="zh-CN"/>
              <a:t>book</a:t>
            </a:r>
            <a:endParaRPr lang="en-US" altLang="zh-CN"/>
          </a:p>
        </p:txBody>
      </p:sp>
      <p:pic>
        <p:nvPicPr>
          <p:cNvPr id="16" name="334E55B0-647D-440b-865C-3EC943EB4CBC-2" descr="wpsoffice"/>
          <p:cNvPicPr>
            <a:picLocks noChangeAspect="1"/>
          </p:cNvPicPr>
          <p:nvPr/>
        </p:nvPicPr>
        <p:blipFill>
          <a:blip r:embed="rId6"/>
          <a:stretch>
            <a:fillRect/>
          </a:stretch>
        </p:blipFill>
        <p:spPr>
          <a:xfrm>
            <a:off x="695325" y="2917190"/>
            <a:ext cx="6906260" cy="856615"/>
          </a:xfrm>
          <a:prstGeom prst="rect">
            <a:avLst/>
          </a:prstGeom>
        </p:spPr>
      </p:pic>
      <p:pic>
        <p:nvPicPr>
          <p:cNvPr id="17" name="334E55B0-647D-440b-865C-3EC943EB4CBC-3" descr="wpsoffice"/>
          <p:cNvPicPr>
            <a:picLocks noChangeAspect="1"/>
          </p:cNvPicPr>
          <p:nvPr/>
        </p:nvPicPr>
        <p:blipFill>
          <a:blip r:embed="rId7"/>
          <a:stretch>
            <a:fillRect/>
          </a:stretch>
        </p:blipFill>
        <p:spPr>
          <a:xfrm>
            <a:off x="695325" y="4816475"/>
            <a:ext cx="3850640" cy="762000"/>
          </a:xfrm>
          <a:prstGeom prst="rect">
            <a:avLst/>
          </a:prstGeom>
        </p:spPr>
      </p:pic>
      <p:pic>
        <p:nvPicPr>
          <p:cNvPr id="18" name="334E55B0-647D-440b-865C-3EC943EB4CBC-4" descr="wpsoffice"/>
          <p:cNvPicPr>
            <a:picLocks noChangeAspect="1"/>
          </p:cNvPicPr>
          <p:nvPr/>
        </p:nvPicPr>
        <p:blipFill>
          <a:blip r:embed="rId8"/>
          <a:stretch>
            <a:fillRect/>
          </a:stretch>
        </p:blipFill>
        <p:spPr>
          <a:xfrm>
            <a:off x="695325" y="5563870"/>
            <a:ext cx="6906260" cy="761365"/>
          </a:xfrm>
          <a:prstGeom prst="rect">
            <a:avLst/>
          </a:prstGeom>
        </p:spPr>
      </p:pic>
      <p:sp>
        <p:nvSpPr>
          <p:cNvPr id="19" name="文本框 18"/>
          <p:cNvSpPr txBox="1"/>
          <p:nvPr/>
        </p:nvSpPr>
        <p:spPr>
          <a:xfrm>
            <a:off x="695325" y="2550160"/>
            <a:ext cx="8686800" cy="460375"/>
          </a:xfrm>
          <a:prstGeom prst="rect">
            <a:avLst/>
          </a:prstGeom>
          <a:noFill/>
        </p:spPr>
        <p:txBody>
          <a:bodyPr wrap="square" rtlCol="0">
            <a:spAutoFit/>
          </a:bodyPr>
          <a:p>
            <a:r>
              <a:rPr lang="zh-CN" altLang="en-US" sz="2400"/>
              <a:t>低秩矩阵近似（Low-rank matrix approximation，LRMA）</a:t>
            </a:r>
            <a:endParaRPr lang="zh-CN" altLang="en-US" sz="2400"/>
          </a:p>
        </p:txBody>
      </p:sp>
      <p:sp>
        <p:nvSpPr>
          <p:cNvPr id="20" name="文本框 19"/>
          <p:cNvSpPr txBox="1"/>
          <p:nvPr/>
        </p:nvSpPr>
        <p:spPr>
          <a:xfrm>
            <a:off x="695325" y="4130675"/>
            <a:ext cx="8357235" cy="460375"/>
          </a:xfrm>
          <a:prstGeom prst="rect">
            <a:avLst/>
          </a:prstGeom>
          <a:noFill/>
        </p:spPr>
        <p:txBody>
          <a:bodyPr wrap="square" rtlCol="0">
            <a:spAutoFit/>
          </a:bodyPr>
          <a:p>
            <a:r>
              <a:rPr lang="zh-CN" altLang="en-US" sz="2400"/>
              <a:t>低秩矩阵补全（low-rank matrix completion，LRMC）</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35265"/>
    </mc:Choice>
    <mc:Fallback>
      <p:transition spd="slow" advTm="35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166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188657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pic>
        <p:nvPicPr>
          <p:cNvPr id="4" name="图形 3"/>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2" name="文本框 1"/>
          <p:cNvSpPr txBox="1"/>
          <p:nvPr/>
        </p:nvSpPr>
        <p:spPr>
          <a:xfrm>
            <a:off x="822326" y="3810625"/>
            <a:ext cx="10801350" cy="1106805"/>
          </a:xfrm>
          <a:prstGeom prst="rect">
            <a:avLst/>
          </a:prstGeom>
          <a:noFill/>
        </p:spPr>
        <p:txBody>
          <a:bodyPr wrap="square" rtlCol="0">
            <a:spAutoFit/>
          </a:bodyPr>
          <a:p>
            <a:pPr algn="ctr"/>
            <a:r>
              <a:rPr lang="zh-CN" altLang="en-US" sz="6600" b="1" dirty="0">
                <a:solidFill>
                  <a:schemeClr val="bg1"/>
                </a:solidFill>
              </a:rPr>
              <a:t>欢迎各位老师提问、指正！</a:t>
            </a:r>
            <a:endParaRPr lang="zh-CN" altLang="en-US" sz="66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2272"/>
    </mc:Choice>
    <mc:Fallback>
      <p:transition spd="slow" advTm="12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par>
                                <p:cTn id="17" presetID="53" presetClass="entr" presetSubtype="16" fill="hold" grpId="0" nodeType="withEffect">
                                  <p:stCondLst>
                                    <p:cond delay="40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6" presetClass="emph" presetSubtype="0" autoRev="1" fill="hold" grpId="1" nodeType="withEffect">
                                  <p:stCondLst>
                                    <p:cond delay="800"/>
                                  </p:stCondLst>
                                  <p:childTnLst>
                                    <p:animScale>
                                      <p:cBhvr>
                                        <p:cTn id="23" dur="250" fill="hold"/>
                                        <p:tgtEl>
                                          <p:spTgt spid="2"/>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10"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背景介绍</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0" name="文本框 9"/>
          <p:cNvSpPr txBox="1"/>
          <p:nvPr/>
        </p:nvSpPr>
        <p:spPr>
          <a:xfrm>
            <a:off x="309245" y="1368425"/>
            <a:ext cx="8625840" cy="1753235"/>
          </a:xfrm>
          <a:prstGeom prst="rect">
            <a:avLst/>
          </a:prstGeom>
          <a:noFill/>
        </p:spPr>
        <p:txBody>
          <a:bodyPr wrap="square" rtlCol="0">
            <a:spAutoFit/>
          </a:bodyPr>
          <a:lstStyle/>
          <a:p>
            <a:r>
              <a:rPr lang="en-US" altLang="zh-CN" dirty="0"/>
              <a:t>Book-Crossing </a:t>
            </a:r>
            <a:r>
              <a:rPr lang="zh-CN" altLang="en-US" dirty="0"/>
              <a:t>数据集：</a:t>
            </a:r>
            <a:endParaRPr lang="en-US" altLang="zh-CN" dirty="0"/>
          </a:p>
          <a:p>
            <a:pPr marL="342900" indent="-342900">
              <a:buFont typeface="+mj-lt"/>
              <a:buAutoNum type="arabicPeriod"/>
            </a:pPr>
            <a:r>
              <a:rPr lang="zh-CN" altLang="en-US" dirty="0"/>
              <a:t>维数高，样本多：约</a:t>
            </a:r>
            <a:r>
              <a:rPr lang="en-US" altLang="zh-CN" dirty="0"/>
              <a:t>7</a:t>
            </a:r>
            <a:r>
              <a:rPr lang="zh-CN" altLang="en-US" dirty="0"/>
              <a:t>万用户，</a:t>
            </a:r>
            <a:r>
              <a:rPr lang="en-US" altLang="zh-CN" dirty="0"/>
              <a:t>18</a:t>
            </a:r>
            <a:r>
              <a:rPr lang="zh-CN" altLang="en-US" dirty="0"/>
              <a:t>万书籍，</a:t>
            </a:r>
            <a:r>
              <a:rPr lang="en-US" altLang="zh-CN" dirty="0"/>
              <a:t>43</a:t>
            </a:r>
            <a:r>
              <a:rPr lang="zh-CN" altLang="en-US" dirty="0"/>
              <a:t>万评分。</a:t>
            </a:r>
            <a:endParaRPr lang="en-US" altLang="zh-CN" dirty="0"/>
          </a:p>
          <a:p>
            <a:pPr marL="342900" indent="-342900">
              <a:buFont typeface="+mj-lt"/>
              <a:buAutoNum type="arabicPeriod"/>
            </a:pPr>
            <a:r>
              <a:rPr lang="zh-CN" altLang="en-US" dirty="0"/>
              <a:t>稀疏：不到万分之一被观察到。</a:t>
            </a:r>
            <a:endParaRPr lang="en-US" altLang="zh-CN" dirty="0"/>
          </a:p>
          <a:p>
            <a:pPr marL="342900" indent="-342900">
              <a:buFont typeface="+mj-lt"/>
              <a:buAutoNum type="arabicPeriod"/>
            </a:pPr>
            <a:r>
              <a:rPr lang="zh-CN" altLang="en-US" dirty="0"/>
              <a:t>不均衡。</a:t>
            </a:r>
            <a:endParaRPr lang="en-US" altLang="zh-CN" dirty="0"/>
          </a:p>
          <a:p>
            <a:pPr marL="342900" indent="-342900">
              <a:buFont typeface="+mj-lt"/>
              <a:buAutoNum type="arabicPeriod"/>
            </a:pPr>
            <a:r>
              <a:rPr lang="zh-CN" altLang="en-US" dirty="0"/>
              <a:t>包含书籍和用户额外信息。</a:t>
            </a:r>
            <a:endParaRPr lang="en-US" altLang="zh-CN" dirty="0"/>
          </a:p>
          <a:p>
            <a:pPr marL="342900" indent="-342900">
              <a:buFont typeface="+mj-lt"/>
              <a:buAutoNum type="arabicPeriod"/>
            </a:pPr>
            <a:endParaRPr lang="zh-CN" altLang="en-US" dirty="0"/>
          </a:p>
        </p:txBody>
      </p:sp>
      <p:sp>
        <p:nvSpPr>
          <p:cNvPr id="12" name="文本框 11"/>
          <p:cNvSpPr txBox="1"/>
          <p:nvPr/>
        </p:nvSpPr>
        <p:spPr>
          <a:xfrm>
            <a:off x="308940" y="810885"/>
            <a:ext cx="1708785" cy="398780"/>
          </a:xfrm>
          <a:prstGeom prst="rect">
            <a:avLst/>
          </a:prstGeom>
          <a:noFill/>
        </p:spPr>
        <p:txBody>
          <a:bodyPr wrap="none" rtlCol="0">
            <a:spAutoFit/>
          </a:bodyPr>
          <a:lstStyle/>
          <a:p>
            <a:r>
              <a:rPr lang="en-US" altLang="zh-CN" sz="2000" b="1" dirty="0"/>
              <a:t>1.1 </a:t>
            </a:r>
            <a:r>
              <a:rPr lang="zh-CN" altLang="en-US" sz="2000" b="1" dirty="0"/>
              <a:t>问题描述</a:t>
            </a:r>
            <a:endParaRPr lang="zh-CN" altLang="en-US" sz="2000" b="1" dirty="0"/>
          </a:p>
        </p:txBody>
      </p:sp>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pic>
        <p:nvPicPr>
          <p:cNvPr id="3" name="图片 2" descr="rate"/>
          <p:cNvPicPr>
            <a:picLocks noChangeAspect="1"/>
          </p:cNvPicPr>
          <p:nvPr/>
        </p:nvPicPr>
        <p:blipFill>
          <a:blip r:embed="rId3"/>
          <a:stretch>
            <a:fillRect/>
          </a:stretch>
        </p:blipFill>
        <p:spPr>
          <a:xfrm>
            <a:off x="0" y="3277870"/>
            <a:ext cx="6319520" cy="3245485"/>
          </a:xfrm>
          <a:prstGeom prst="rect">
            <a:avLst/>
          </a:prstGeom>
        </p:spPr>
      </p:pic>
      <p:pic>
        <p:nvPicPr>
          <p:cNvPr id="5" name="图片 4"/>
          <p:cNvPicPr>
            <a:picLocks noChangeAspect="1"/>
          </p:cNvPicPr>
          <p:nvPr/>
        </p:nvPicPr>
        <p:blipFill>
          <a:blip r:embed="rId4"/>
          <a:stretch>
            <a:fillRect/>
          </a:stretch>
        </p:blipFill>
        <p:spPr>
          <a:xfrm>
            <a:off x="6336030" y="3280410"/>
            <a:ext cx="5546725" cy="3257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265"/>
    </mc:Choice>
    <mc:Fallback>
      <p:transition spd="slow" advTm="352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背景介绍</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0" name="文本框 9"/>
          <p:cNvSpPr txBox="1"/>
          <p:nvPr/>
        </p:nvSpPr>
        <p:spPr>
          <a:xfrm>
            <a:off x="434340" y="1367155"/>
            <a:ext cx="8369935" cy="2030095"/>
          </a:xfrm>
          <a:prstGeom prst="rect">
            <a:avLst/>
          </a:prstGeom>
          <a:noFill/>
        </p:spPr>
        <p:txBody>
          <a:bodyPr wrap="square" rtlCol="0">
            <a:spAutoFit/>
          </a:bodyPr>
          <a:lstStyle/>
          <a:p>
            <a:r>
              <a:rPr lang="en-US" altLang="zh-CN" dirty="0"/>
              <a:t>机器学习算法是计算机所遵循的用于解决一些机器学习问题的一系列指令。</a:t>
            </a:r>
            <a:endParaRPr lang="en-US" altLang="zh-CN" dirty="0"/>
          </a:p>
          <a:p>
            <a:endParaRPr lang="en-US" altLang="zh-CN" dirty="0"/>
          </a:p>
          <a:p>
            <a:r>
              <a:rPr lang="en-US" altLang="zh-CN" dirty="0"/>
              <a:t>基于模型的机器学习方法（Model-based machine learning，MBML）是一种可以为不同的实际问题构建量身定制的算法的通用方法。</a:t>
            </a:r>
            <a:endParaRPr lang="en-US" altLang="zh-CN" dirty="0"/>
          </a:p>
          <a:p>
            <a:endParaRPr lang="en-US" altLang="zh-CN" dirty="0"/>
          </a:p>
          <a:p>
            <a:r>
              <a:rPr lang="zh-CN" altLang="en-US" b="1" dirty="0"/>
              <a:t>算法 </a:t>
            </a:r>
            <a:r>
              <a:rPr lang="en-US" altLang="zh-CN" b="1" dirty="0"/>
              <a:t>= </a:t>
            </a:r>
            <a:r>
              <a:rPr lang="zh-CN" altLang="en-US" b="1" dirty="0"/>
              <a:t>模型 </a:t>
            </a:r>
            <a:r>
              <a:rPr lang="en-US" altLang="zh-CN" b="1" dirty="0"/>
              <a:t>+ </a:t>
            </a:r>
            <a:r>
              <a:rPr lang="zh-CN" altLang="en-US" b="1" dirty="0"/>
              <a:t>推理方法 （</a:t>
            </a:r>
            <a:r>
              <a:rPr lang="en-US" altLang="zh-CN" b="1" dirty="0"/>
              <a:t>+</a:t>
            </a:r>
            <a:r>
              <a:rPr lang="zh-CN" altLang="en-US" b="1" dirty="0"/>
              <a:t>模型的数学表示）</a:t>
            </a:r>
            <a:endParaRPr lang="en-US" altLang="zh-CN" dirty="0"/>
          </a:p>
          <a:p>
            <a:pPr marL="342900" indent="-342900">
              <a:buFont typeface="+mj-lt"/>
              <a:buAutoNum type="arabicPeriod"/>
            </a:pPr>
            <a:endParaRPr lang="zh-CN" altLang="en-US" dirty="0"/>
          </a:p>
        </p:txBody>
      </p:sp>
      <p:sp>
        <p:nvSpPr>
          <p:cNvPr id="12" name="文本框 11"/>
          <p:cNvSpPr txBox="1"/>
          <p:nvPr/>
        </p:nvSpPr>
        <p:spPr>
          <a:xfrm>
            <a:off x="308940" y="810885"/>
            <a:ext cx="1436370" cy="398780"/>
          </a:xfrm>
          <a:prstGeom prst="rect">
            <a:avLst/>
          </a:prstGeom>
          <a:noFill/>
        </p:spPr>
        <p:txBody>
          <a:bodyPr wrap="none" rtlCol="0">
            <a:spAutoFit/>
          </a:bodyPr>
          <a:lstStyle/>
          <a:p>
            <a:r>
              <a:rPr lang="en-US" altLang="zh-CN" sz="2000" b="1" dirty="0"/>
              <a:t>1.2 MBML</a:t>
            </a:r>
            <a:endParaRPr lang="zh-CN" altLang="en-US" sz="2000" b="1" dirty="0"/>
          </a:p>
        </p:txBody>
      </p:sp>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pic>
        <p:nvPicPr>
          <p:cNvPr id="2" name="图片 1" descr="3DD36BAF0968FB14FA5CBF156BCED103"/>
          <p:cNvPicPr>
            <a:picLocks noChangeAspect="1"/>
          </p:cNvPicPr>
          <p:nvPr/>
        </p:nvPicPr>
        <p:blipFill>
          <a:blip r:embed="rId3"/>
          <a:stretch>
            <a:fillRect/>
          </a:stretch>
        </p:blipFill>
        <p:spPr>
          <a:xfrm>
            <a:off x="695325" y="3103880"/>
            <a:ext cx="3867785" cy="3201670"/>
          </a:xfrm>
          <a:prstGeom prst="rect">
            <a:avLst/>
          </a:prstGeom>
        </p:spPr>
      </p:pic>
      <p:pic>
        <p:nvPicPr>
          <p:cNvPr id="5" name="图片 4" descr="644FBE86C2E695F17026124B489F0844"/>
          <p:cNvPicPr>
            <a:picLocks noChangeAspect="1"/>
          </p:cNvPicPr>
          <p:nvPr/>
        </p:nvPicPr>
        <p:blipFill>
          <a:blip r:embed="rId4"/>
          <a:stretch>
            <a:fillRect/>
          </a:stretch>
        </p:blipFill>
        <p:spPr>
          <a:xfrm>
            <a:off x="5022850" y="3224530"/>
            <a:ext cx="6156960" cy="2961005"/>
          </a:xfrm>
          <a:prstGeom prst="rect">
            <a:avLst/>
          </a:prstGeom>
        </p:spPr>
      </p:pic>
      <p:sp>
        <p:nvSpPr>
          <p:cNvPr id="6" name="文本框 5"/>
          <p:cNvSpPr txBox="1"/>
          <p:nvPr/>
        </p:nvSpPr>
        <p:spPr>
          <a:xfrm>
            <a:off x="2299335" y="3397250"/>
            <a:ext cx="7593330" cy="2584450"/>
          </a:xfrm>
          <a:prstGeom prst="rect">
            <a:avLst/>
          </a:prstGeom>
          <a:noFill/>
        </p:spPr>
        <p:txBody>
          <a:bodyPr wrap="square" rtlCol="0">
            <a:spAutoFit/>
          </a:bodyPr>
          <a:p>
            <a:r>
              <a:rPr lang="en-US" altLang="zh-CN" dirty="0"/>
              <a:t>1.假设被明确地写出来：能够让我们更好地理解算法为什么有效，更容易地发现哪些假设可以修改使得更符合手头的问题。</a:t>
            </a:r>
            <a:endParaRPr lang="en-US" altLang="zh-CN" dirty="0"/>
          </a:p>
          <a:p>
            <a:r>
              <a:rPr lang="en-US" altLang="zh-CN" dirty="0"/>
              <a:t>2.一种推理方法可以运用到很多不同的模型：修改模型并不需要改动推理方法，从而可以只专注于模型里假设的修改以提高算法效果。</a:t>
            </a:r>
            <a:endParaRPr lang="en-US" altLang="zh-CN" dirty="0"/>
          </a:p>
          <a:p>
            <a:r>
              <a:rPr lang="en-US" altLang="zh-CN" dirty="0"/>
              <a:t>3.对于同一个模型，可以选择不同的推理方法，从而可以更好地权衡算法的速度与性能。</a:t>
            </a:r>
            <a:endParaRPr lang="en-US" altLang="zh-CN" dirty="0"/>
          </a:p>
          <a:p>
            <a:r>
              <a:rPr lang="en-US" altLang="zh-CN" dirty="0"/>
              <a:t>4.如果用 Infer.NET, BUGS等采用 MBML 方法的框架，我们只需要修改模型，整个算法的代码就会自动生成，大大减少了工作量</a:t>
            </a:r>
            <a:r>
              <a:rPr lang="zh-CN" altLang="en-US" dirty="0"/>
              <a:t>。</a:t>
            </a:r>
            <a:endParaRPr lang="en-US" altLang="zh-CN" dirty="0"/>
          </a:p>
          <a:p>
            <a:pPr marL="342900" indent="-342900">
              <a:buFont typeface="+mj-lt"/>
              <a:buAutoNum type="arabicPeriod"/>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5265"/>
    </mc:Choice>
    <mc:Fallback>
      <p:transition spd="slow" advTm="35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背景介绍</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2" name="文本框 11"/>
          <p:cNvSpPr txBox="1"/>
          <p:nvPr/>
        </p:nvSpPr>
        <p:spPr>
          <a:xfrm>
            <a:off x="308940" y="810885"/>
            <a:ext cx="1205230" cy="398780"/>
          </a:xfrm>
          <a:prstGeom prst="rect">
            <a:avLst/>
          </a:prstGeom>
          <a:noFill/>
        </p:spPr>
        <p:txBody>
          <a:bodyPr wrap="none" rtlCol="0">
            <a:spAutoFit/>
          </a:bodyPr>
          <a:lstStyle/>
          <a:p>
            <a:r>
              <a:rPr lang="en-US" altLang="zh-CN" sz="2000" b="1" dirty="0"/>
              <a:t>1.3 PMF</a:t>
            </a:r>
            <a:endParaRPr lang="en-US" altLang="zh-CN" sz="2000" b="1" dirty="0"/>
          </a:p>
        </p:txBody>
      </p:sp>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2" name="文本框 1"/>
          <p:cNvSpPr txBox="1"/>
          <p:nvPr/>
        </p:nvSpPr>
        <p:spPr>
          <a:xfrm>
            <a:off x="591185" y="6274435"/>
            <a:ext cx="10755630" cy="583565"/>
          </a:xfrm>
          <a:prstGeom prst="rect">
            <a:avLst/>
          </a:prstGeom>
          <a:noFill/>
        </p:spPr>
        <p:txBody>
          <a:bodyPr wrap="square" rtlCol="0">
            <a:spAutoFit/>
          </a:bodyPr>
          <a:p>
            <a:r>
              <a:rPr lang="zh-CN" altLang="en-US" sz="1600"/>
              <a:t>Mnih, A., &amp; Salakhutdinov, R. R. (2007). Probabilistic matrix factorization. Advances in neural information processing systems, 20.</a:t>
            </a:r>
            <a:endParaRPr lang="zh-CN" altLang="en-US" sz="1600"/>
          </a:p>
        </p:txBody>
      </p:sp>
      <p:pic>
        <p:nvPicPr>
          <p:cNvPr id="5" name="334E55B0-647D-440b-865C-3EC943EB4CBC-5" descr="wpsoffice"/>
          <p:cNvPicPr>
            <a:picLocks noChangeAspect="1"/>
          </p:cNvPicPr>
          <p:nvPr/>
        </p:nvPicPr>
        <p:blipFill>
          <a:blip r:embed="rId3"/>
          <a:stretch>
            <a:fillRect/>
          </a:stretch>
        </p:blipFill>
        <p:spPr>
          <a:xfrm>
            <a:off x="3604895" y="5325745"/>
            <a:ext cx="4982210" cy="701675"/>
          </a:xfrm>
          <a:prstGeom prst="rect">
            <a:avLst/>
          </a:prstGeom>
        </p:spPr>
      </p:pic>
      <p:pic>
        <p:nvPicPr>
          <p:cNvPr id="6" name="334E55B0-647D-440b-865C-3EC943EB4CBC-6" descr="wpsoffice"/>
          <p:cNvPicPr>
            <a:picLocks noChangeAspect="1"/>
          </p:cNvPicPr>
          <p:nvPr/>
        </p:nvPicPr>
        <p:blipFill>
          <a:blip r:embed="rId4"/>
          <a:stretch>
            <a:fillRect/>
          </a:stretch>
        </p:blipFill>
        <p:spPr>
          <a:xfrm>
            <a:off x="3071495" y="1508125"/>
            <a:ext cx="6050915" cy="704850"/>
          </a:xfrm>
          <a:prstGeom prst="rect">
            <a:avLst/>
          </a:prstGeom>
        </p:spPr>
      </p:pic>
      <p:pic>
        <p:nvPicPr>
          <p:cNvPr id="7" name="图片 6"/>
          <p:cNvPicPr>
            <a:picLocks noChangeAspect="1"/>
          </p:cNvPicPr>
          <p:nvPr/>
        </p:nvPicPr>
        <p:blipFill>
          <a:blip r:embed="rId5"/>
          <a:stretch>
            <a:fillRect/>
          </a:stretch>
        </p:blipFill>
        <p:spPr>
          <a:xfrm>
            <a:off x="1251585" y="1706245"/>
            <a:ext cx="10029825" cy="1834515"/>
          </a:xfrm>
          <a:prstGeom prst="rect">
            <a:avLst/>
          </a:prstGeom>
        </p:spPr>
      </p:pic>
      <p:pic>
        <p:nvPicPr>
          <p:cNvPr id="8" name="334E55B0-647D-440b-865C-3EC943EB4CBC-7" descr="wpsoffice"/>
          <p:cNvPicPr>
            <a:picLocks noChangeAspect="1"/>
          </p:cNvPicPr>
          <p:nvPr/>
        </p:nvPicPr>
        <p:blipFill>
          <a:blip r:embed="rId6"/>
          <a:stretch>
            <a:fillRect/>
          </a:stretch>
        </p:blipFill>
        <p:spPr>
          <a:xfrm>
            <a:off x="2500630" y="3891280"/>
            <a:ext cx="7531100" cy="704850"/>
          </a:xfrm>
          <a:prstGeom prst="rect">
            <a:avLst/>
          </a:prstGeom>
        </p:spPr>
      </p:pic>
      <p:pic>
        <p:nvPicPr>
          <p:cNvPr id="9" name="图片 8"/>
          <p:cNvPicPr>
            <a:picLocks noChangeAspect="1"/>
          </p:cNvPicPr>
          <p:nvPr/>
        </p:nvPicPr>
        <p:blipFill>
          <a:blip r:embed="rId7"/>
          <a:stretch>
            <a:fillRect/>
          </a:stretch>
        </p:blipFill>
        <p:spPr>
          <a:xfrm>
            <a:off x="3913505" y="2368550"/>
            <a:ext cx="4111625" cy="2801620"/>
          </a:xfrm>
          <a:prstGeom prst="rect">
            <a:avLst/>
          </a:prstGeom>
        </p:spPr>
      </p:pic>
      <p:pic>
        <p:nvPicPr>
          <p:cNvPr id="15" name="334E55B0-647D-440b-865C-3EC943EB4CBC-8" descr="wpsoffice"/>
          <p:cNvPicPr>
            <a:picLocks noChangeAspect="1"/>
          </p:cNvPicPr>
          <p:nvPr/>
        </p:nvPicPr>
        <p:blipFill>
          <a:blip r:embed="rId8"/>
          <a:stretch>
            <a:fillRect/>
          </a:stretch>
        </p:blipFill>
        <p:spPr>
          <a:xfrm>
            <a:off x="3604895" y="287655"/>
            <a:ext cx="5158105" cy="382905"/>
          </a:xfrm>
          <a:prstGeom prst="rect">
            <a:avLst/>
          </a:prstGeom>
        </p:spPr>
      </p:pic>
      <p:pic>
        <p:nvPicPr>
          <p:cNvPr id="16" name="334E55B0-647D-440b-865C-3EC943EB4CBC-9" descr="wpsoffice"/>
          <p:cNvPicPr>
            <a:picLocks noChangeAspect="1"/>
          </p:cNvPicPr>
          <p:nvPr/>
        </p:nvPicPr>
        <p:blipFill>
          <a:blip r:embed="rId9"/>
          <a:stretch>
            <a:fillRect/>
          </a:stretch>
        </p:blipFill>
        <p:spPr>
          <a:xfrm>
            <a:off x="3604895" y="828675"/>
            <a:ext cx="5052060" cy="396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265"/>
    </mc:Choice>
    <mc:Fallback>
      <p:transition spd="slow" advTm="35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953135"/>
          </a:xfrm>
          <a:prstGeom prst="rect">
            <a:avLst/>
          </a:prstGeom>
          <a:noFill/>
        </p:spPr>
        <p:txBody>
          <a:bodyPr wrap="square" rtlCol="0">
            <a:spAutoFit/>
          </a:bodyPr>
          <a:lstStyle/>
          <a:p>
            <a:r>
              <a:rPr lang="zh-CN" altLang="en-US" sz="2800" b="1" dirty="0">
                <a:latin typeface="微软雅黑" panose="020B0503020204020204" pitchFamily="34" charset="-122"/>
                <a:sym typeface="+mn-ea"/>
              </a:rPr>
              <a:t>背景介绍</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3" name="文本框 2"/>
          <p:cNvSpPr txBox="1"/>
          <p:nvPr/>
        </p:nvSpPr>
        <p:spPr>
          <a:xfrm>
            <a:off x="611660" y="1248220"/>
            <a:ext cx="2646878" cy="584775"/>
          </a:xfrm>
          <a:prstGeom prst="rect">
            <a:avLst/>
          </a:prstGeom>
          <a:noFill/>
        </p:spPr>
        <p:txBody>
          <a:bodyPr wrap="none" rtlCol="0">
            <a:spAutoFit/>
          </a:bodyPr>
          <a:lstStyle/>
          <a:p>
            <a:r>
              <a:rPr lang="zh-CN" altLang="en-US" sz="3200" dirty="0"/>
              <a:t>我们的目标：</a:t>
            </a:r>
            <a:endParaRPr lang="en-US" altLang="zh-CN" sz="3200" dirty="0"/>
          </a:p>
        </p:txBody>
      </p:sp>
      <p:sp>
        <p:nvSpPr>
          <p:cNvPr id="6" name="文本框 5"/>
          <p:cNvSpPr txBox="1"/>
          <p:nvPr/>
        </p:nvSpPr>
        <p:spPr>
          <a:xfrm>
            <a:off x="1444559" y="2927102"/>
            <a:ext cx="7878445" cy="706755"/>
          </a:xfrm>
          <a:prstGeom prst="rect">
            <a:avLst/>
          </a:prstGeom>
          <a:noFill/>
        </p:spPr>
        <p:txBody>
          <a:bodyPr wrap="none" rtlCol="0">
            <a:spAutoFit/>
          </a:bodyPr>
          <a:lstStyle/>
          <a:p>
            <a:r>
              <a:rPr lang="zh-CN" altLang="en-US" sz="4000" b="1" dirty="0"/>
              <a:t>用 </a:t>
            </a:r>
            <a:r>
              <a:rPr lang="en-US" altLang="zh-CN" sz="4000" b="1" dirty="0"/>
              <a:t>MBML </a:t>
            </a:r>
            <a:r>
              <a:rPr lang="zh-CN" altLang="en-US" sz="4000" b="1" dirty="0"/>
              <a:t>构建解决 </a:t>
            </a:r>
            <a:r>
              <a:rPr lang="en-US" altLang="zh-CN" sz="4000" b="1" dirty="0"/>
              <a:t>LRMC </a:t>
            </a:r>
            <a:r>
              <a:rPr lang="zh-CN" altLang="en-US" sz="4000" b="1" dirty="0"/>
              <a:t>的算法</a:t>
            </a:r>
            <a:endParaRPr lang="zh-CN" altLang="en-US" sz="4000" b="1" dirty="0"/>
          </a:p>
        </p:txBody>
      </p:sp>
      <p:pic>
        <p:nvPicPr>
          <p:cNvPr id="7" name="图形 6"/>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597"/>
    </mc:Choice>
    <mc:Fallback>
      <p:transition spd="slow" advTm="759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TWO</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构建算法</a:t>
              </a:r>
              <a:endParaRPr lang="zh-CN" altLang="en-US"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329"/>
    </mc:Choice>
    <mc:Fallback>
      <p:transition spd="slow" advTm="53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pic>
        <p:nvPicPr>
          <p:cNvPr id="5" name="图形 4"/>
          <p:cNvPicPr>
            <a:picLocks noChangeAspect="1"/>
          </p:cNvPicPr>
          <p:nvPr/>
        </p:nvPicPr>
        <p:blipFill rotWithShape="1">
          <a:blip r:embed="rId1">
            <a:extLst>
              <a:ext uri="{96DAC541-7B7A-43D3-8B79-37D633B846F1}">
                <asvg:svgBlip xmlns:asvg="http://schemas.microsoft.com/office/drawing/2016/SVG/main" r:embed="rId2"/>
              </a:ext>
            </a:extLst>
          </a:blip>
          <a:srcRect r="80561" b="-400"/>
          <a:stretch>
            <a:fillRect/>
          </a:stretch>
        </p:blipFill>
        <p:spPr>
          <a:xfrm>
            <a:off x="10491122" y="122553"/>
            <a:ext cx="1391938" cy="1376663"/>
          </a:xfrm>
          <a:prstGeom prst="rect">
            <a:avLst/>
          </a:prstGeom>
        </p:spPr>
      </p:pic>
      <p:sp>
        <p:nvSpPr>
          <p:cNvPr id="6" name="文本框 5"/>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构建算法</a:t>
            </a:r>
            <a:endParaRPr lang="zh-CN" altLang="en-US" sz="2800" b="1" dirty="0">
              <a:latin typeface="微软雅黑" panose="020B0503020204020204" pitchFamily="34" charset="-122"/>
            </a:endParaRPr>
          </a:p>
        </p:txBody>
      </p:sp>
      <p:sp>
        <p:nvSpPr>
          <p:cNvPr id="7" name="文本框 6"/>
          <p:cNvSpPr txBox="1"/>
          <p:nvPr/>
        </p:nvSpPr>
        <p:spPr>
          <a:xfrm>
            <a:off x="308940" y="810885"/>
            <a:ext cx="2472690" cy="398780"/>
          </a:xfrm>
          <a:prstGeom prst="rect">
            <a:avLst/>
          </a:prstGeom>
          <a:noFill/>
        </p:spPr>
        <p:txBody>
          <a:bodyPr wrap="none" rtlCol="0">
            <a:spAutoFit/>
          </a:bodyPr>
          <a:lstStyle/>
          <a:p>
            <a:r>
              <a:rPr lang="en-US" altLang="zh-CN" sz="2000" b="1" dirty="0"/>
              <a:t>2.1 </a:t>
            </a:r>
            <a:r>
              <a:rPr lang="zh-CN" altLang="en-US" sz="2000" b="1" dirty="0"/>
              <a:t>刻画书本和用户</a:t>
            </a:r>
            <a:endParaRPr lang="zh-CN" altLang="en-US" sz="2000" b="1" dirty="0"/>
          </a:p>
        </p:txBody>
      </p:sp>
      <p:pic>
        <p:nvPicPr>
          <p:cNvPr id="8" name="图片 7"/>
          <p:cNvPicPr>
            <a:picLocks noChangeAspect="1"/>
          </p:cNvPicPr>
          <p:nvPr/>
        </p:nvPicPr>
        <p:blipFill>
          <a:blip r:embed="rId3"/>
          <a:stretch>
            <a:fillRect/>
          </a:stretch>
        </p:blipFill>
        <p:spPr>
          <a:xfrm>
            <a:off x="3148965" y="3387725"/>
            <a:ext cx="5575300" cy="3162300"/>
          </a:xfrm>
          <a:prstGeom prst="rect">
            <a:avLst/>
          </a:prstGeom>
        </p:spPr>
      </p:pic>
      <p:pic>
        <p:nvPicPr>
          <p:cNvPr id="15" name="图片 14"/>
          <p:cNvPicPr>
            <a:picLocks noChangeAspect="1"/>
          </p:cNvPicPr>
          <p:nvPr/>
        </p:nvPicPr>
        <p:blipFill>
          <a:blip r:embed="rId4"/>
          <a:stretch>
            <a:fillRect/>
          </a:stretch>
        </p:blipFill>
        <p:spPr>
          <a:xfrm>
            <a:off x="7955280" y="1856740"/>
            <a:ext cx="3077845" cy="1308100"/>
          </a:xfrm>
          <a:prstGeom prst="rect">
            <a:avLst/>
          </a:prstGeom>
        </p:spPr>
      </p:pic>
      <p:pic>
        <p:nvPicPr>
          <p:cNvPr id="16" name="图片 15"/>
          <p:cNvPicPr>
            <a:picLocks noChangeAspect="1"/>
          </p:cNvPicPr>
          <p:nvPr/>
        </p:nvPicPr>
        <p:blipFill>
          <a:blip r:embed="rId5"/>
          <a:stretch>
            <a:fillRect/>
          </a:stretch>
        </p:blipFill>
        <p:spPr>
          <a:xfrm>
            <a:off x="802640" y="1715770"/>
            <a:ext cx="5933440" cy="1590040"/>
          </a:xfrm>
          <a:prstGeom prst="rect">
            <a:avLst/>
          </a:prstGeom>
        </p:spPr>
      </p:pic>
      <p:pic>
        <p:nvPicPr>
          <p:cNvPr id="17" name="334E55B0-647D-440b-865C-3EC943EB4CBC-26" descr="wpsoffice"/>
          <p:cNvPicPr>
            <a:picLocks noChangeAspect="1"/>
          </p:cNvPicPr>
          <p:nvPr/>
        </p:nvPicPr>
        <p:blipFill>
          <a:blip r:embed="rId6"/>
          <a:stretch>
            <a:fillRect/>
          </a:stretch>
        </p:blipFill>
        <p:spPr>
          <a:xfrm>
            <a:off x="3916680" y="695960"/>
            <a:ext cx="5158105" cy="382905"/>
          </a:xfrm>
          <a:prstGeom prst="rect">
            <a:avLst/>
          </a:prstGeom>
        </p:spPr>
      </p:pic>
      <p:pic>
        <p:nvPicPr>
          <p:cNvPr id="18" name="334E55B0-647D-440b-865C-3EC943EB4CBC-27" descr="wpsoffice"/>
          <p:cNvPicPr>
            <a:picLocks noChangeAspect="1"/>
          </p:cNvPicPr>
          <p:nvPr/>
        </p:nvPicPr>
        <p:blipFill>
          <a:blip r:embed="rId7"/>
          <a:stretch>
            <a:fillRect/>
          </a:stretch>
        </p:blipFill>
        <p:spPr>
          <a:xfrm>
            <a:off x="3916680" y="1236980"/>
            <a:ext cx="5052060" cy="396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1634"/>
    </mc:Choice>
    <mc:Fallback>
      <p:transition spd="slow" advTm="616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SUZ4cGJpQmNiV0YwYUdOaGJIdFNmVjU3VFNCY2RHbHRaWE1nVG4xY1hRPT0iLAogICAiTGF0ZXhJbWdCYXNlNjQiIDogImlWQk9SdzBLR2dvQUFBQU5TVWhFVWdBQUFVQUFBQUJPQkFNQUFBQ2p3OUpkQUFBQU1GQk1WRVgvLy84QUFBQUFBQUFBQUFBQUFBQUFBQUFBQUFBQUFBQUFBQUFBQUFBQUFBQUFBQUFBQUFBQUFBQUFBQUFBQUFBdjNhQjdBQUFBRDNSU1RsTUFSSW03M2UrckVHWWltVlF5elhhZi8vdVRBQUFBQ1hCSVdYTUFBQTdFQUFBT3hBR1ZLdzRiQUFBSlRFbEVRVlJvQmIxYXpZdGsxUlcvYlhkUFRVM1hUTFdTUmJLYVRuQVJsRkN6aUJDSTByMW9VUmV4SnVDNEVmTUtkUk0zMVlRSWZtQ3EvQXU2QlNjaVJLb2ttQkFRcTBWRTFDVGRna05DSUhZam9xdWhadU55cU1sTTlZdzZZNS84enYxNDk5eFhyMTY5Nm43dFhieDM3ejNubm5QZXVlZnIzaXFsaW16bE9xSDlKaVQ1SHMvdHJZV1RLYU9GaUJGM0xhUkM1MVl2cmtaWFV4QVBNVFhETEdnWVVDanJ1UndDbnRLSSszYnhnaDVSd1FLcTBwL1dRVGdROENTMCtzWnJreFdvVk9uakxhamFMUzYvUzNUOXBUenIzSXA4NytwMW9tMkpXbHVuNjNLYzFkL0IxN1ZqaFA1d0krNFgxK25ja2p5VXF1elg2R1plOG9QUGljN0d5TFZiY2JmQXp2b3VVVmZRbTl0ZHBodGluTmxkdnB2bzZ4aWplU2J1RnRocGR1c2tDZGMyaUZieTBxZkZ1bkN4ZWp2dnVtbndvczJtMkNYc2NDWFVhQmF0Q2luNDJLWkZLZEZHRnZJQllXVmFHOGd0bmR0RjlIQXNKOUU4OVoyYTkvcGVpQjE2MHJwcDRNZUg2alQ5ejYrb2Jjd1NyZmx4Wm0vMnFqcE9zVXVkeU8zOG1VUVR3R1BmcWc2NVlNcytyS3JDcXBUNnBDRVh2UGlRSEtrcXZpeWk3K3pjbkhlWEFPdHdnL21ia09qYm1NYmNydG9SUTZWNjEyS1lVdVVvbEdIbmlsSURva1dEMHZwR29CYlc3ZHhRSjJNZEtGWGJBRWNaQnMvSHlSWXN6OU1EQWVQQnJtSWp4SlBiMWxuekx2YTV2cUpPK0Z5SEhWWmhHS3hFYmdkWmdjTzFnUHZ5a2xMd0tXdkN2VVlBTEdqUTdMS2RiMWhxMkdIbDNWSlBYbkFLR2xXZzBwdExaSzNncU1LZ1FrbXphUVhFRGlmRG9GZmhpQUlSQnRGcU5wY2ZXUmhVSmFKTFJrRGU0WkV3R0tzd2FZRUtZUkN0UlNZVEhTd01sajk4RXZrYzdkd2pxMSs4L1lHUlF6d1JCamxTTk13VTcvQklHSFFxSEZHZ1FoaEV1NDFJRndrSENZUGx5MW80L3hpK1pTU0pud2lEN0JZclpxSUhXd3pESU05YkZZNG9VSWRCVklVb0F4bnRBR0h3MmI0WHpmVWVabHErSVF5eUZWM1JNN3pEaVRESTgxRGhXb29MQTlWVVBUM2paTk9Id2Q4NW9ZTDNyN1VzN29Fd3FKRHdUWWpsSFU2RVFZMTNnYjVNY1dHZ01yNDJ3Z1plVTRkQmxtLzRSUk9Qbjl6MWx5ZnZpNXlZYlJDTEc4SWdLODJFWnQ3aFJCalVpS3pDVVFzRTZwSUdJNDd5QjA0YkJtY2llaFJPc1VQdUhQUHl6NHlJUWRtTE1NaG1wNjE5UnVleFNCWmZXZ0Myd2k5SExSRE90YWpoT0dXeEpVOGJCbnYwSUMvZkVpWHZRcDlGOUprQjRHZ1RqemtUYXZVT0l3dzJNQlcyU2pSTUpoRWdWRnpWZzExYWc2K3cvdk8zMzl1VVA0Z3pFZFpXNml6aHRxZUNhaENEWStab3BuY1lZYkR0NGE1M2dSSlptQUduM0hHMVF6ZzBUQmtHeXhFdGFlbzFZeUM2ejZLZ1hiSUR2SFFZNUVpR3Z0bGhZS1JvUW1SRHYzaldGVUZZYzBOTkdRYWZjVVVkMUgvRjAxUjlDTmoxWXgwR0ZjN2MyeWhMZG5sKzNoOTBQUnBiTWh3NTBYU0k0am1ZeGRWcHcyRGZIYllnMFZsQnVBTUJHMzVzZU1ESzIvQkNyYmxPMnFHNFFrTWRDLzFDN3VrUXBhZVdZWVF0OXVUY0RadG14WXJpY2swdlBna0J1NTZNNWNGelpvY1JFOE9hVk9QdXNCZVBxRkNIS0F1bnBaUXdlTWZQd1YyM1J6MUwwK3ZFbGdaNFEwQWh1YlJCeTZPUGtzcnNzR3JxbUNaV29Gc2hqb09jVG9LbVE1U2VRZjYrVW1zRVFLV2VYUVl2MXhZVHdLYXIwWkFvcFVCYys4VzFGZFpZSG56d05EdU13c0dxWGxDRUFqbVRKRldvUTVSR1E4RzIzMitMRmVqKzBjbkc3NUdyS0xJK3pQWXJCZElDQ2sxWUhqaDQyaDJHT1RaQ1JrYUJuSXNUS2pRaHlpRDNhUy9oL00reldFLy85Q1BkM3ZsWGdtYVpmbXRuV0dNYkFvb3dKMDVCamdjT25zL3NhaXpndHdXNjdtb0ZqcXJRaENpRGZGcmNjdWtaNXZzTHlUaEJOQWF4elVrWVFwWndBc2VqUmZ0TnN5UWxETUlDTllXa0NrMklNc1RoZStHaHVFZjBOOGwzYkIvbUc2UTJuTUhPZXVSWlMzV2VobGJzbERDNDR3NGxDU3VzaWk5RkpCVWpwVjRrK3F0bms5V0RRQzdlYTdST1lKSTc5ajRVQ2poanFJeUdRYWZBRVN0Y0YvY1JxaDQ0ZnltaXNLb2JMMkkxOFdrOXFkQnkzV29YQlpNMWlvRzRaVEJVWXdVbXJIQW13TnlTRzhQVng5cDRtUUlJY3BTTThJZzY4YkQwN3liUkw3Vmd4KzBHUGZjcGZPaEhBVzJ2d0VDRnBSLzJjVkZzdndvYzV3TG5YdzVHZ1VESndYcVlpcUdxVFljeWdQK2d0VEd1bUIzdTY0a3cwSFNjQmZJeWY4MWdVV01KajB2blB5RWpCYS9MYUwwdzA1MTIxU3VXMVBZZXViaDZ6bHlzL0VwcnJZNGZFajYvMzlWQmhtcFArbGc1dW1sNTlmZFdMOTRmdVhvTGsvZG9DZ1lxck1LaWozL2hTN3NlQ3VNVkl6K2YwZnZrakFTK0V0NXVTWkRvOTUxRmk3bHhYV3phcG9lNUt0YlBIRVZ2SVF3NW1TdzQwM25kNDNlbHBVejBZb0R6MG13bmtFVEdFWGF5VG85TndDOEV2R1hzT2hjdFpDNGZwLytMcWluWHFrTWlOYWU0cTU3ek44amxPNGt1SFpKMXZ1VkJCSit3cE1ySEdiVHlQLzhjNVU2UEUyaE9BaThZbHBQUURQdzAwUXA2LzRDdkVOMmJiODFoc1U1b2xqbXBJRTUzbFhwZHk1ZXYvTWxKT0FQdFpQNDhoK3NJRG9PVmlBVmN5YUJaS0tnNmhhbnppV1FOdC9qY1hKSXFWSmcwWWxYNjhlM0p0cDJHaURuVWtVaWxsVGUxaE45TGlBSFRsdVlXUGtZT1RWWmdGQy83M0Iwd2V0ZE9IdldyRmNwbVJvdnBYQkVHZGZuSFJ4aTZsWTVUK0d6TGlCUThSdzd1bG12SCtVWVQ2T0dwcG5DNVlvSlZXWjdFcytrZGJPMlNoclQ0ZXpiU2tZcWVuWitpSXVtN0gvcjBIbmVMRmlXZDNxdzdnS1dENVN5aWpNdmJFSFdhRENTcFROdS9MVGcvWmE2RzNsd3Rzd1VCdFVObkxpZ0VXTTd2amppMU85ZUZQOGZhTEVTTURDTDEzTzVZZFU2TXUxNElPSVYzWmJDZkRLcUpJajRiZThzNU1kQWlDTGlTalY0VWRDZDNNbDRXb1lXVGlieXJLRXFhRkRySC9PVkFDbFJNd1ltUmlXM0Rkb3ZqOUIvYzlad0RGL2t1QzBhWmRHRjMzbkg1SG82MkxmN3plYjh4ay81WVlFMWVNNHpGMHIvODZucGZvM0RsNVk2RCtCR2xtN0h1MEtENW5NYlVpaS9WbUdVUEF0cWE4THpZK2tOTGswSUFwL0V4MVV1SURMOW8rNWtPQkxSbjVQcklmYmhISzZTSEsrVThkT3JCN1MrT3lMWW1QSGJrNTJOWS85SmtDYUZvbCtnWUdmZjM5akt6bVQrYlQrYVNqakdnSEgvR1JEbnRFcDJtVW1NSmw1VDZnYmlDU3lkLytObVppSzV2VHlKVGpiM1dZT0s2bW4rNnVJZjJjbG53SlBMWmNOeWlYM3MvRzRYL2VoaElnaE9VYWQwSkN3c0Jmd1Zlbi8zOTFTeGEvZVExbmQ1amluL2p5VnBiQUl3bGpGdmFtYVJNdysyUWowNG1lOS9YQlVQcGNpd2VPc0ZlR3JFV3JtMkc4aW4xbi9yalR5U0VUcUlVT1g3aHFWakVjZWZpSXRrZGhGYnA1VEUvSmg2RVdGRnIvZzhNSG4walgwZ2xwd0FBQUFCSlJVNUVya0pnZ2c9PSIKfQo="/>
    </extobj>
    <extobj name="334E55B0-647D-440b-865C-3EC943EB4CBC-2">
      <extobjdata type="334E55B0-647D-440b-865C-3EC943EB4CBC" data="ewogICAiSW1nU2V0dGluZ0pzb24iIDogIntcImRwaVwiOlwiNjAwXCIsXCJmb3JtYXRcIjpcIlBOR1wiLFwidHJhbnNwYXJlbnRcIjp0cnVlLFwiYXV0b1wiOnRydWV9IiwKICAgIkxhdGV4IiA6ICJYRnNLSUNBZ0lGeHRZWFJvYjNCN2JXbHVmVnhzYVcxcGRITmZlMWg5WEN3Z1hHWnlZV043TVgxN01uMGdYRlpsY25RZ1JDQXRJRmdnWEZabGNuUmZSbDR5TENCY0xGd3NJSE11ZEM0Z1hIRjFZV1FnY21GdWF5aFlLU0JjYkdWeElISUtJRnhkIiwKICAgIkxhdGV4SW1nQmFzZTY0IiA6ICJpVkJPUncwS0dnb0FBQUFOU1VoRVVnQUFCVW9BQUFDb0JBTUFBQURFSmNtSkFBQUFNRkJNVkVYLy8vOEFBQUFBQUFBQUFBQUFBQUFBQUFBQUFBQUFBQUFBQUFBQUFBQUFBQUFBQUFBQUFBQUFBQUFBQUFBQUFBQXYzYUI3QUFBQUQzUlNUbE1BVkx2dnpaa3lFTjJyWm5hSlJDSUdYR0wwQUFBQUNYQklXWE1BQUE3RUFBQU94QUdWS3c0YkFBQWdBRWxFUVZSNEFlMDliWkFzVjFXOSsvYnQ3TnZQSnhMVVg3UElsLzV4dG5pRWhCTFNTNUZJTEpGWitheFVLVE5GeWg5b1ViTUJsSWpBckw0SUR5MmRCNktVS001b0lVR0M3cFpSMFNwMUZtSkFyZWd1QkZSS3JKMHlVRnFVdUMrWkI5a2tKTmR6N25mM3ZiZW51NmUzWi9keHUycW43OGM1NTU1Nzd1bHp6ejMzZG04UWxIVGRmbE5KRGZsbXZBVHlTbUNKUEp3WDFlTjVDWlFqZ1VyRGEyazVrdmF0NUpaQTVWN2l0VFMzOUR4aUtSTDRlbzE0TFMxRjByNlJuQks0N2xVZDBGR3ZwVG5GNTlGS2tVQUROUFRGWC9WYVdvcXdmU001SmZEcVM3ZDhMSmp4V3BwVGZCNnR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w0TFMxUDFyNmx2Qkx3V3BwWGNoNnZQQW1jWmkxZGVrMTQ5SXI5OG1UbFc1cVVCRTZ4bHM2SDhKbGdNdnpjcEVUbjJ5MU5BcWRYUzVjN1IzLzdmMStCajY3M1NoT1diMmhDRWppOVd0bzZhb0xNRmdoNWJFS2k4ODJXSm9GVHE2WEw0Zk9va0ZxRVhDNU5XcjZoeVVqZzFHcnB6RlVtc0NWQ0hwK002SHlycFVuZzFHcHA5VkV1b3k0aG02V0p5emMwRVFtY1dpMnRiWEI1SFJLeU14SFIrVVpMazhCcDFkSUtHZTR5SVVFUHRrb1RsMjlvSWhJNHJWbzZTOGdUVEdDTGhJakpmeUlTOUkwZXZ3UkFTMC9sNGdNV1RYejVORS9JVThjdko5L0NKQ1V3SjIyU3pzWDhpMWh1NnZsNjZRVFRCa1BMaER6Q2VTVGt5UWx5TnNHbXYzYy9kZU1QOVZLRG5rVEFGVUsrYWZKMWhpK2JwMGw2UVpoVUNpd3hHZXFJLzVnT3R2UmJCYlowZWtpZEhRNVNNenZISCtuVUNDY0tjTFlHVytGM0d5eXRrQ1l0bXlQbmpicUpGSmdNL2RkUmozRUN1MC9mbVROK044UERXZW04ZkNMak5uNmo3N3ovdHU4UFFVa0orZVhmZWUwL1JlZ0pwVGh6VWpiSkV4aWFKbVF0d3Z4M1NDYmJQUGZRMGVicGxFdWJhaWovaWM0SUNVb3htYjRtTUFRK3k4WmttRHIrVml0dnZ1Y2ZueDNhdTFmUHRPcWRKZTg5Zm5hUG80WDI4TWE3Ym1iWHBRdnB0SFE2MURXYmtMdCtiNzhJenJya3dxV2JiNzcxMG9WdzJLVDBlTUhGOEdGT1BrRkwrNFFNT05RMWQrdFNjVisyOWVzYzJkV0xSNHF3eWtNaU90SXBUN3VVb2sybEZ2bjVTQUZkMVFneXJaY0ZQQ1lhdUJpQ3hrUGI4cThBcGs0Q2laQUtvbWRqWlM5cVY2VEVDRi93eWdJWlZyWXF1NDMwY1pYTjEzKzhVTkl1cFppLy93UFB3dTQvOGxxOGJ2c0JUTDl5L0pZL2VSdWxTc2pSVHpCaWY0aUU0WVR6TFQxTzNNVlFFTUFTZjQwRFhYdTMvM2pnTjBFTUEwdkhsbUpiR2FORjJCRlB2SVZhT1VWZGUxZHlOKzVXaWlCb2dQWnNjc3BMa0NuR0szd1FDSkVuQk4zZ0xHYWZxZmgzTTNSSU1nUmtGTUZUa3dySjBNYnJXODExN1FnUkh2SzRqWTFhS1dWZ1Q0bzljZUZXaWlEb1IvWUJJRmVJd3pNRlhkQ05CdVJlcjhuT3pWRDlHbytXaHZaVDNuVlQ2aU5FdUVDMk5JR21TZjd2VGhxbzFEQ3d6V2srV3FteExZQnVwUWlDYmlRK3VWd25wSkJRWEFmNm9ISFNJYitoNWR4K0tSamRmUjJ3c0hTbCsrdUYwUnFEVU1XK2d6MXZpeEVuaXpBSXY1Mk5qeStJZlpOc2FFNW9DTWJvZHNnSmw3b2lTVXZEcUNNSTRVcnpzVTdka0FMc1F4OTZNcnNjV3hJNUdlcVRGMHFrUWhPd2RWd292WnpFd0VEYWd2ZHRtNStWTE1KZ085dVUvM1Q3ODVHekg0QUdtcEx4T1JuUmxsTXBnZ0EyMEtPdmNJQXgzUjFCTGsxMUcraHVTY0NaMkNpNEdKb254eFd0cnA2TXc5VXdWNnhKcWFoRTEzYnlPMW1Fd1J4WlZ3UkdwajRPNDFIc2pMOGNGcUlvaW5PWFVnQUUrc0E5QlJrRUlKc2lUbnZnZWtuUjZjWU9GN2dZMmlhck9pOEZwbXZrcUVCcXVVbUJTVjgxa1dkalV3MkRTQlpoTUpWbEJyLzNHTjRoWC9vM3N5ZmpsTGlVQW1pZUEyMGE2TFRoZkdjUjQ0azIrakZCOTJ6VVhBY3V2M1MrNERsRXRBOTM2eWtjcmI2a0pOZ0FpMFdianNXaEdEUEpJZ3lDampWYVlPdEk1VDVRVWt1N050akpsU1ZvNlJuZ1A4SllKU1NGbkVrQnowRk9ZLzFveU5xcHBkdkh0SFFLQWpobExmYTlJcjB0TzFNbE5tK3lGWE9JT0ZlSklzVG9URXJGVzI2QTVlbVYzZFhNN1NWbzZhRm04aGhkNk5KNjVoWk1CQmdQNGJmTUc3T2NuYUg1YUNEQXBKbS9CRTVhbllnM0FFQzRsazdVYktvYkJJa2lSTjlzelVMTExGcnV3b3I0dkZsKzBrcnNTa0c1M0RhV2ZpQWIyekkwYTUvQVNBc3BtbnZPZG9iNmoyeGlLL052eU5yV2FIaFlrRzZOaGpwK2lJNDQ3SzAzVlhINFdJa2lSR2N0MWZTQXB6a2YyZGZiTzZGcHUxSlFadUU1ZXlyS2RidVlDQVA0dDF5S1M2WnR0akswd0wzWHVSaERVZmJ5NVZZSzJsUEwxN3JFZ25DcFpXTnp3ZUdPSjRvd0NKWlN4UXlYNmpCYk5pVUhKemhoVlFyR2J5Z3RudUFmbHFGRlJFeGhRRGlkbGhsZHNqTFU1K0czbFN1Q2xlTHVyV0tjN1hFWnNvZEw1K0tHZ2plVEtFS0FpYTE3cmN4TmRXRGRPTEJXbmJSQ3ExSlFKbzF3YVJEZ3psY1JIZWdDblNZUVdnN05vNUEyaGhaRVJLeTFYa1R6VVJwOXRaU0xWcFNiZytDUzVSRnNtWk1OWXl0SmhBQlJFNDYvdXhQekljeU0xSTl5dzV5VUdwdFNNTjZNY0NtTFRSWGh4b0Q1b2t2WGg0WURRdzQyaHZwUGNyQzl5d2I4MkFVbk9semFjR2xia2doQkpOc2pmZTFmQkNYOTRiR0ZWeElCbTFLd3BvMXdhVURQTC9VS1lBdzhCMXhYVnpvM21jUXNEQzBJWlg1WDJnQ0xTZFpkY2tKT3JiWmwzRU5uMVhsMklVbUVRT0J3MURMM25UQUV2NnEzZEtMVEZxWGcvQnJoVXFhbE93VjBCODAwTEJYdXRFVlpMQXoxeVFXOFFzQXF3cEpITzNCU3dxVUh0czdCdHdpaTNNcGNrZ2dCYU02MkZKUElRZkExa09WTHRmd0pUMXFVZ25OOGFJUkw2VzdVYmhFZEFvV0RYYXk2bU1oMWtpWkR1SjRWMTBBSExTUjlVc0tsZXphRlhIU3ZWa08zQ0VFdTUyeGhMU1d2TjRFOGM1eW1mOXFGVzVxVXlCM3dCZmtQYzNKL2RISDR2cnNWNldEcVdjT1BxS3lPY3FOQVVkVXBVNlpTQ01SdEkxeUtaMTNzV3lFQ0orMGRob1RzVDFzM3NreUdFRmhjYVJ1SXdiM2pBNTNoSzVxeFFwWWRQMXc2OWF6bnN6RHVseTVlZlgra2plKzdlRlVic0FBRzhBV3Zvd0NWNjE0MmZGOHZBbHNYQ2xuNWFQaWlBYSthY1FTaW9EcEJoRkFMcHBhVHNOMitBT0o4cnExQ0x6TzdkWlpjWUZ2YlB3ZFBDQStjVlJxRWRQUzkzZG42c0tOMnZjOFI3bEJwS0hvaktkT21VZ2pFcmhuQ1IyZW9rUFhMSVJCYTdUNHVtdEx2QmtNd0pjc3I1ekdDTjRKVU8rUW83aTZjQ3lWaE1tenFUR1JLTjRZaFhlTjhFY2RMZSt1bWNpK0JBWHRlRUx4cms5UHJEdGxUYmd3dCtPZ3lGTjBnTjhxWS9JcE1HUndsaUJCZ1FXaE5BMFVVd0VrOTh2c2k0N3liM1dxOEI1Nk5WZndxOS9YTllDbkVKQ3pUWHJjWmZMZG11USsrT1poWEoyUzZGaFJuaSs0S1F5a2tLQXpobXN5d0JPNTRiTVRLY21YQmdKSEg3RXNoZ3lGNk1CM2c4WG9zVjJ1TDVKSHZDWUt2ZDNqUVZkSllZVVRaNzc0c3pwZzRlOVJjeEdFNVMxNjZHWHhSdm9LRG0ra1FqZnozbzgyejRnVFlPWVRFY3d2OUlaalVCN1doeFRnOGgzcHdlSGV3S0U3NUhMZ1hRUWtpeEE3RWpyUHBmZm80ZFBqMWVvRTFiWFpyQ3ZwMkJ2M2RMdnpoQW8xMmVnZVNFTFFVYWpHTEU2UjhST1l0S05iV1JoUWFTaUhnTVZ5NktqTDgzb2F5M1ZoWnJpeU1pYlFkTVFKT2htSnc2Yk9WK2xFVG9SZmlqOFg4L2ZEaVlaMFFmUC93MCtucHhTQVBic0MzVzN0Qjl5VXdYRjAxMTd5RjBHWnI2OXRDSGJjcDVBNDRqYkdoQllyZ2ZGOUJ3b3N3M3BXL0Y1TGZzOFZRV2ZzSklrUUFiZFpsOFBJMzVVazlzMXR6c09zS3owWXdmWFdBeENBR05BaHFiTzZveWMySE03ZzEyeEg4WXk2SzBrVFV6SmRUS1hBUmljTFVyd05MbVY2ZlB0MEJTaHRXY0NkRFZ1ZzBoVFBpUlpqdFJ5M2dZNGRMTytjeGlMNDJmWFV6Q0VCQWE3d05tQkhYTVRuM3VOeWdEeW5rRlRHMFhkMVF3b1lKQmUrK01BaHVsd0grR3RsQ0d0YkxMVUlFNzBwR29zaVZ2WlFuOWN4dVZiZG9sS2RYWDZVa1lZN2JtT1luMnFweWptOXNRS1dVQWtjNXIxQXVVOXlzUDA2bHdJTzJ6UmkxUHBTQnBBdTRrRkxQU3NmSmtCVTZUV0ZYek1JelQxakFpUlN3cFRKRjBSVDZ5ZzN5WkdNTG5NdFFuYTg2NEtzaHRIbXNYUTc1OEl3Y1dzMkJhYk5aYWhxM2pCVVY1dnZadWVnRDRaNjlDa29iZGl1ODNBQVgzWTJseUZtNlZkK2hCdlEyemo2NHZsdU5WWWJSRW1jOFovRklKdmpZM0I3VURKUTExVVNHbEZNcGNLVVVwOU9Gc2tHOE1GZStEWlMyckpoT2hxelFLUXFYdUpJRWl5R1hyNDRFc3NZNUt2ODFqU3JZSlVmNEtLQUxmWVdSQXJwODl4ZHMzcE8wakVOK3M3dktRT1RRWXZhQWhVdXhEbWN4UHBpdUNRY3gyZ0MyaFFucjFaZHpzRjVkYWFROXFXZDJheGtWRVBmSTF4bEYwTVhIOFFuRjYxRHNNaytqN3c4UEpwTkN4VVN4VFdlVVJPS1BVeWxBQ01hZzRpU1RTQzExSlZwcU5uWnhGQ2REY2NDMCtSbjVZSXRZajQ0NWRyajBFT1ZlWjczQnlPNHFvOTZTUWZxK0dMTTJoeFFIZHRwaWFCRmpqMmJPWVIxU3VVeXB3TnBnaHlac1AyNFJJblRWS2w0d1BTbFA2cG5kV2tCMXdQWHpBT216MStLZVlza0FlanVneVJhV2dNZTZSblB6Sm9yQW9QV3BmNXhLVVJVVGxVWUtXQlFpMWtyekpOSHFhUE9kUnNMSmtBYVRLZG5pRmdlZWNFdUw0TnR2WlNJWEIrNnZRa25JakI3MmFzQUFPckl4R01GMVdyYTlDamVBRkFOMUtJR2h2RTdRTGpYVzRRZHQ2UUR1MUNqMWFNTDI0eFloUXJlSUxjNjNRa2pLdDdyTmJzMGdRZUJaMEVWWFJqeERWZkhBTlZZQkNGckJHMWplR0FwTU1LTHp0RDcxajFNcEdtYTRGQnB4UjVsVHQwZ0JId0pTOHEyU0NLcVRvUWhVaGt5RGl3eE1sQkN3aGcwUzNkQ3kyWlAxSGpNcm00amFKZTloRk1EUTNjQlNPRFB2MHFTQTdQR0tsbEJHekZQMytDeDZwYmdXNDFSQVgvZXh3SHE1UllqZ2g5YVJtZ29KK1NVcnRYaWhZRloxYXdVVnJDb2VPZm93NFlORnI3NllZM0dCaUVCNEEzVTFVYTdRaXF3L1RxWG9pSWxLVWNTcDZGc3FPMGFxQXRUVmt4Z2g1R1FvQXBVaDArR21ER3pQbG9rR3FzSWthbGFsSzBHekI2UlpMSGI1R1J6cFFLaW05RGhCRVJta25JMjJ4ZEFDRGhnbWNJOGJ6SlZkK2hOT0JRVGU1RW5qbGlCQ2hGMlJ0anlDaVNlaFVoMHlNYnQxc0FhVUdvb2plQkNsUnc5K09XMW1sanFFTmRFeEM4cFdoSjIwR1pkU1ZFQ0xWbU5FY0VHRnJJNS8zVWtPWExSY0RPVnVWTTR5OTEyL2FSTHBPMHk2Q1drdldjSVhHR0hBcmtTclEyVW45L2lZQ1VqNW5EZjQwQ0ltNk9PandTSXpwWW9TMEIyb1hEU1ZJRUlFWEhINFp2TWRPTEJua1VPVWVDQ1kxYnExdHdzd0hVVVd0R0ZOWUlsZzJ3Syt0ZzZxdzk5ZWo2UEEybXRWb0dTNnU1UUN2WjZkR0tVMmxHM0V5dkpsNjAvQ0FLaEhVU2ZpWWtpSHlaUk85cVhIRFpjdW9oR0ZBVnVOOEFSck1ybjBGQnYwQW5KZFFOWVZESzZkdDRRcEZmVjBHYktwY3RGVWdnZ1IwS1dsQVo3US83YVRxbWhETUxzcUNvTGdDd045SDVmR0dJUXlnRjZ5dVdUcGh3QWVPcytmeERqS2lwcGhGTjAwS1pkU29CWTFZd1MyTFdVeGtIUlpPR2VDVzF0eUlIVXNGME02VEtaMG1HZzhRdkhjWjZLcGdPbTR0T05QTkN5RjVXd1lHVUdBM0JYSW9nTHpNSDRiYjhOOWdjZ0ZpK1Y0a2FoUEVpSENyR2lHV3VDdysxSU5iTjBnV21iazdOMUMxMFpHWmc2VXI2UVgwMmQyU3hIVTZ3QmxYOVhvS2VpL2VWMlJFQzZsd05sZEF2RkUzV2FXdnZHZjF1dGZYZUpGV3QwbmFQREdPcDI1R0lvemt6b1BYSk9yLyt3QWh3V2hWQ2NIU0lyaWF2eUozbFl1QUhpY2NtRHB3a0tNVTZUaWdKQjdlUGhKYXc4Q0VDNHhKb2tRS1p3UmNYYU5IRS9PZGlIYTBUVExqUktqV3hIWFprOHhCeVpOYVJUR0FYWVVMYjJ1WWVvVUIxd2hsa3ZSZENsRjJ6UjFhUDZNSVVWdHRsN2EwQ2lXV2VvczJwTXFZRzNFYXlEdllzZ0NtcTZvVDltNytsa3I5TmpoVWtxMUVaZCtSeTJGd2VOVTBnNDBTSDM0NkRrOFE3Ym9CMWk1Ums5NDF5MUN4RW5RMG1BWnVMaTY3NkNzRld2TThsSVk3WFVCd0dKbk5BZFR4Nm9vcHFIZmdjcnBLSnBYcXdCb0txZVdWczF3S1M3eHQyTFVjYXF5WDJBdVhkY2VPdGZRTTMzNEpHemhXdnBXenAvMTFPL1k0VkxLZDF6NkdMTGI0VDBDVFZ1WG5ZdXRQbFJGSFRCKzVVOFZIRXU1dFRSUmhJZ015aEducHZLNG1YOTBYdVVkcVhpM3FDKzZLNERsR29sR1VVVjNvVFpVS3l6SXRaV1BBMmJPcFJWV05ib2ltbkthcm9aMGdTVW82cFhSdGNVT2xGcXU0U3NsWGp5eFFCODhzR0syK0tXVG9UaVYxSG1NUHROTEU2UkVoajV0eUV6ZWhGdzhDQUxZdHdIUGdQeDNSVGt1ZjlreUEwb09sU1pqdUJTdlIyTGlkV3Bwc2dpeHVTUmJDcXNnT0JoMTFFTzRoRXRubG9OVmxXUEpZbWVzZkUvM2VLQkNqMHRyS0JEK2xRR09oSFl0VlM3VEJjcDNKUWErYlhOTFl6QnBzbFVhTVFRWldCMThPME96SCtUL1kwWGNYcEdtSlFieklMU0VsOVFQRFJWVUphWVpXbVhhcEw1QW9EaWdYZklMV3dkcVlHbGdWWHBDSU02bWFBRjkxSGY5ZzNGYXllbVhKb3NRcVo2eENsZTBGd1FmaDhZK3BiSzJsTkd0UUhkWWRGK3BvemNHU3o1ZGN4cktxSU5ZdG13TmpTNnpLd1UrOUxxclFlbUV1UitGQ0J2aWV5WmRhS0lacWFFWk8wUGd4RVV2cVFVbUJhTUVEQWU5OW8wYU9HcnVYSitZd0s2U2lJZUpRRzF0TTNaUGpWSTBzS3I1ZGZ4MDZadkFER3pxamJqVytDTkVpQ1JHYVdtQUIvWS9wemRtcEkxdVJjS2xtcThFRG81bUFWYkVLUVJHVUhNYkR2VnB4V2d1cWNDdUZCaHlrSjRWUjhmdDVZMGtVaW5yeFBkTVdrRHZzb2xqWjZqeStYdnFzR3Z5WFhqZGMzL05ib1pOWXJ6a3VnNjBaWDJRdTdvVmNPS1BxTkFYQ0JUMFFKdjA2cnFYcGtHQ2s2YUdGcXpNT21BQ0hqOUl4VnAwYWVrSUVTTHlpdDRzb3hiN3haZWYzaEFyaTJRMVpubTU3Z09zS0cyQUJjdFRDbk5ibnp3aVBrNmZTRDlJZ2FkSzJaVUNRdzV4UXdjdTNGRXFrc2xBczJLREc0UWdUaXZwR0E2RzZJcFdHa1A5UlJzZDJaV3VmQ1dFMXVSa3E4REdEWmRTU3UyNGpZQ0JFZzZZUHJDUnBRVE1tR3BvWWNoM2dSUVlwY2NVYjlUMER2UThUNDhTSVlLdDJLUFJPalV3M2VTMzlZSlkydWhXSkZ6YUlxVEhFVUF6dGhSdVhYazdVS2k3RFJISFFDR2tTRG1VQWxVb2h0M1F4UnFyeTVDVjN6TkIyMnhaOGprWXd0ZUlGRWZMWVdRMFV6UlBZOWtHSEJnME0vNWpRSTBxcUVhc0IwQURxMWM0RW5xY0NsK0RCQWx2eVlvRFRxRVJ0VFpncE9TREtXR0RZSlFJRWJRZDFYY05XeVcvUmhMZmQ5YVk1VGk2RDlCWHJJTEM3a2lxa1RraTR1UEVhaVJHaW9SREtkcEd1QlRFTFIrZUZIUmRJTnIzVEVKdGphSEFIUXpoU1NGdHIycFB6WllLTlRFRnRrdkQ1NkR3cENpRGxvaWVWTm1JTzdkUXNNNFJuT0hTUTJZK0dkZ2VwNkFaS0t3QVEzU2UwOUZ1STBXSXNQWXpVUm9WVE9JSFR0eEhwSXh1QmR3eG9WUnF5bVFDNEFES3ZyeUpGWHlPV1BvUVp1aXg2WFdhb0djVlVOaDBXNHNYcGIwNWxLSnEyRGw0OWpOcmhvVUo3WHNtTURRV1UrRmdDSU0xbXVWdGFXbExLNnBvdGluU1hZdW5CbzdmR3ExZjJCQmdPZTdhQW9GaGQ1WFB4Z2VXalNDY0lwVW5vcUQzQTRER3JXNXh1aFRuYVRyelYzNEtDNmtIMEtPSnlNOUlFU0wwUVNRY0ZNSFhNb2xIcEl4dWdZR203RkVDbW5QQ0E2U2RKbGJ3T1dLT3V6d2FDcStaRWM0UUpaUHV4NkVVRGVWWmNUbzFjOUdmcm9Vb2xQWTlrME5pSStsZ0NIMDJyWHZ0bEJQMVBCazJPUU10aXkwRmorb3lyVzR4WlkzeW1qSVhkVDBSQ2FTM3c1RmhsRFlnV1c5aVhvZmtUaHFyRUJGeXJxVUwzQjRBL0M3aVJhK1JJa1R3cXU1b1JQSDFYTUlSS1oxWmpuS2d6QW9NaDRpS3dpeUxObU9aaFYxYXJPOUNvQm9LcnptOG9qT1FMdTFRaW83eXJCZ2RzRHJtaEptdUNSMUsvNTRKeERJczg2MkRJWnhKdE82dGFCcXIwNCtuKzJydVhiSE1CWWZDaTZudHhqSFQ1Nk91SitMdENiSjB6WGNlMVpPUzB5QmhsT25RMGdvb1owOGQ1MmRHdUxMS0ppdDJSb3NRWWZzVzBTb2FLalZWaHpseVUrVlZTbU5XRkVLL0JLaTIrQU52RmQrVldXUkxoUWFERVY5SDFGQWdPUUM0dlZYNHlYalpsUUtlSTdJYW9RU05Sd3NpdGFrelhjMEdnaGdzaW1ObmlMN1dyVEZBVDRHUGJoVWNkcW5iS3hiclV1VkxnR1VxdjlIMHJCRGdldUlvYVZkZjJad0dIYlFwOW9ScmtKQkVKMjJSVnNqeUE0YllGcytqT01HdDBRNUdpeENoRzdMZk9xNGw3VHdpSlpsU1NGcUlGMHpNR3ErQUNXa1ZrblBzMFFxWk5RdjNXYTJHd2owSWZJVTY2MlZYQ25EYjVaeEZLWUlwWlk5S1Z2cFIrTGRGcUhac3l5YzdROVJsMjFIRTFFZWh2L1NEWEI2cVVxVXdqckRGczRkU3JMT3ZlaDB2YS9BbHdEazhXWURYVHorblNlOVpmdlExQmNOcnFUQmVTSTZnN0J4em93RnlpMU1HSjIwZGt2Z2xCcnJFMk1LNzJHVFlYcWM1K3A0L1Q4bGJDaEVpYk5LYi9KSVdUY3gyWVpvY1JNc3daM2FMdmZiQ0lGZUVyMFMzZW50UWVMQ0dOV0FYMEJPZ3A2Z3hMM3daV1RPYlpUOEdLZUJsVndvdzRwR0ZEZjRQVWsxSEdHcjIzMG9ub3VwOWFLVVhwMkpuQ0Y4MzB3TzRiU29Td0lVblBtRlJoLzBRZkZkbEN0cmRaYzNXK0xQWDRzWVE1ckVFYW5GV2VSNEdqSk1UQUZCeW5xV0JBZXp5R2JTYjlFbmJvQWs1dE14OWt4VDY3S21wOVRoVVAyNmw0WnV2bzBXSXlHSDZIWmpsUnNUbDUwMkxsWnpJd2wwNkpwQ0c0ZWp4cWdNMngrT2JVaFFHWlVuZnkyTlpNWHNDTnRiUVY2amhudW15S3dVODZTbzRDZlMyQ1hsSkpySjI0UCtSNW96V3Q2R1Y5VGlrblNFdFhQcG5pSEVvOEVCRVFpUGlsQ0FQVTRCY1ZOZkZ4eVBRMDJDekU2eTVtVkxpQnhId1FtcjdMSm4rRjVCaU9OQnNqK0dENE5DTU1qdUQ1TTl6dXBEY2hDUitWb0UyeXlqMEtidjBOWFlLMTlKWGpMUWtqUWdCRUZ3MjBSSkZTL3lCSTFMTTFrZWd6RzdwUGtDZiswcUFja0FmTFc0OVlSWmVnN0lxL3NDbG9ZRFlyMEFKRndXdFRmMWpWNHBEYlhTQkZIeE5qdjBubTlSa3JZQlRZWFJMRkFiVEdBV0hjZGZDcGZUeFdSUmowQVVhNjliV3NIQ1JITzN3U3ZWZkQ3Rlp2aExzc3VGWkZLcU0xRlk1UXVyYkhsTTREUjZXUnBkcEZzYU1Ub0RkWFpyVklBK29HZUJEQytVTXUwb3Q3Nkx3UDBBWU9IMXFWeW9SQWp4d01ORFFSaVgvNnVVbWhNWXNyOVFjRnZBbzVNemRvbzhXODEydzRWVUFGODZuaGdLK3dEclc5T0FuNjJYWDBuNWs1bnNhK0k5Q0s3TFMxK0RSYlZqWDhnRXU4cm02cUdJN1F5cGNPaTgwaXFGMGdBYWJUaFVKbFpwVlkzVW9wMENjS05CWmhLdlB0TFI2RTh2QzhVOGlQVWRlTlBxbUJVRUZjSjJ2WFE0ZWIrRHF2Y0xaMEpZU2gyeG9tUkpLQ20ycXBXM1pvV21hRjFUQnQwc2xRb0NIQ0p6Q3lwZVNURW4wRlMza0VDck96dEJrWTVYQjBRZjByQmpXS0FvOHVteTVLRW1tVEZpVlFwZ0FTdU9PVjhQUUNZdVVrcW9ON0IwZ1lSNXdZZFg0NzRhMGZuTWNLMFBVT0xEZ0UvM0dpNkpmQXhLVzZVb0ExSVNSbUEybGdkSWVEclpEc3lSbmJLUzJLbkRUM2lOUE5FTTZaQjJkSnp2MDZ3MWlhTlJTQXM0c29YL0pvektTd2d4OWFrVVVCK2VDaUxLbEZDRVFQcWVVS0cwMzRuQ1NLVm5SVXE0Tlh5VFJLdnExUy9uKzZ4NEtjRThjbXRGUXdDU3NnMTBRTlpKcW1vU2hGSlZQM3ZaQjFKN2hiLzNrQXc4OGNQOEhYZ1pwT1cybW9XaUZxZndGMG9IclJmdThmdmt6SVMwZ1AvcmF6K2tvQmtPc1VvWkxXMC9xME9neEo3MWZkK2NSYTYvU0lMc0NEeGYrZkNJOVJ5MWFYemo0bEZwUHdLVzh3eHdYWlFud3BnaDFncnVQdzN3QjJ0aGl4bEdIWE1DV0Y0NDJzUkVvNStIZkpkUksvRTRvdjhDWEc0aDBlaEVDeGhuUlE0R2QrYTR6eTVGQjFvSXpzR01xK3RZaHpkbmFEUndJLzBQVkcxbS9vRVJEZ2FEQnQ0STNEZ2NjTHRQTlVBcGNGc2V1NjlsSVo2SWJBMFpma0YxYnZBYm5YWDVGYktIQkVJTUhBN2lLcVVybkNpdmd2MUErUkt2a3VDcTFxMzhKVlhkMHlZOG9pSzQwbVBEcGhmT1Zwdytib2c3WUZIT1ZLQnA1QjZWWEF5YWdxL0NsbStYNzRCR0JGdmFud2gxYUhvR3M0OURlSk1wRnAvcmdsL1ExcGRjV1FlbEZDRVJiRnA0RWIrbnVFV1laeW9FS2dJQU9iMGc2YjRQdmx6KzJ5Yk9WT253UiswT2lUa01Kb09haXFoRVFxZTZHVWl5RVFublkvY1piUHBhS1VETFFJcmx3NmE2Ykw4SC9HV0VEaGxINklSYmRlakVrTDlSeERZWllKWVNPQWJQeWpTNU9HL3IxNTBlZmlucXFlaVVZSmpoSWRnbTY5RXl0ZUw3K1l5TDNGZ0tmRzMrOXlBWEJSNjhLL2xUWmlCVFl1MTBEQkJ4SStQSTgwc0lXK0dNWWdZU2hEZm5RUXZrR3B3QlRSbWZZVk9TNmFyMlpYb1NBVG1kWFJTWkhLc0lzdzErOHNDc0ozWHU5VEFiQjAwSTVSWUpMclAvM0J4MGxpUDVmQ0ExL1pOS2hGQ1B4amczQXdSQTRPUHphTlpwTzB0SmcrYTh2a2hjODU3eUJ4QXUrSEI2OXdWV1hzdnkrRjFzQVoxOFRQdjl1V3Y2bCt2dWFIQ0FDcVEzdGZiOG1LYnl6Yy9WVE1vTlJualV0bHo1WkU2R3c5Q2h4eUFpejhjcVM4dzZsS0prTHJUa0hRK2gvc210ZkE2YkpTdVpKT2s3aDVPYlBtRDV2R21ZaFhMcVpCdTZrd1ZUKytHWER1OTV2c3U1UWlzbXg3MkNvUzY2Ky9lMXZmL2ZQZGlLN0RaVE5XYmw2bnh6WHg5WHlZcjYxK2tMU2l2SzRlQjJmN2xLTkdxS2pYcHlVUXluaVlPWGxIUXlGM0hOdm05UDdWR1QxVlI2blpiUUVSakZQTTNNaWFKQUhlV0k0eTJDS2Z1dlpvS2pEblJnUERxV0lRWldZdFRNRThUbTI4cDB6OTluUGFtdmlFaGt0cDZsdWhwMU94ZEZoZkkycHFrNXc2bmI2MGNyNXVyblRhVmVLQ1hiRnpoREVSYTVRcHM2WUtubUcxVXlRNTJOc09wKytOZVEreFRHeVZqVHBLUjdqaFRoSE5PempPaE5WTkFNWjZObTFGSUtGNjVTSU9ySW5hYlpZamN4ZlU0bXplZWJ1U3Zhbzd3a1FXbXZZWkZ3Y3dKdy9pREJrVjRvSVNMa1pPME1RTHQybGZGaFVzdEVybDhOU1c4dWxjSXQ1Vkx2VWJsa2FxNFJzajRPK2xDaGVoK2R3ZHFXd0VDbXJ5TTdRb2RoQ2ZxZ1haNlFTeGt1dXFmd2VhV2J1VDF2dEJVUnhGenAwRVczOERKOFhoWnRFN3B6eVVycnNWSzdpd3E0VXFyNzBsSjJoYmZkYTk2eTVuaXFkNldOc2NNNmxjUWx0N3JtaXBTdUdmdktDRXhBbWFhbUFZaHU0MnRmN1oxY0tIYUxrdEowaGlGRzQrRGk4d1ZWelRaUXZaWS9yTHp1UG1taUhKNkw2YXE1SlN4ZGU3VkhaSko0bFdaYzVTTmlWUW9jb09XMW5TSVJMTGN5d040ZFBpcElBQUFVSVNVUkJWQmtzRmRkSVVTTnllQzlOcDJhaVE2eWp2SmwrYWN2NGVjYW1EalNadERabndGa1dPRm1sWFhhbDBBREtUbG9aa3VGU2t4dDU0TmFzdWpaSzV1UlJsTFQ5MlZaSC85S2lUQjRPemdMS00wQkJHRHMwYkZXS1NmSnNaY2h5akV6d2lQL08rNXErbHJNdTJDdlpmWVJ4QlhoMmVBaytMSHRyeUE3cTFvWTMzbnpyaFl4VFFHU1dyMFhmYURvbE16NkVTN2Zza2x6S3NRUzJVenF4cGRXamJQUHh0RHdkV1ZxWDRQVW1lakV0QlVzSVYwWXRoWVBDeXAzZWc0ek92TlYwNlFCbHA2ME1RYmgwdzg3SWxQdkw2SGFFMDFlNjRIWXpyWjFwcU1XeXRmNDRDdC85TXlFbzFtY1o2Vmt3aFk5OGVwQ3RIVlIwZWJodEd6TDZvMmxWaW16MGk0VzJNblNvblZrdnRyblRRRzB2NFdVRWszLzJ6WDJ6L0poTFlJajRhenI0cHNDM2RSMUwxVEpxcVl6alZDRXowTkNzU3FIVmw1NjBNdFNQTWwwNlU1TnRjTkh5TW9DYm8yb21uWGJUeVZnRFRwbTA0WHRIZzR6WTlOTUo2cFFpYW1sVEk3SENkWFl1MTlrYmpWQlJTUnREWHdlbS95N3owMWtVUjVPbjA1ZFdhalF2c3k3ZmFEVHFXQkFRaGhIbWI1YmsyTXFDTjFqVXFpOCs0OC94K1g4Nm9ydGo4VHNlc3NsUURmaW4xK3A0bEU4djlsU0d3V2xQYWh1cEs5Y090MHVqbWtYa0RmYWVHRVhaZy9IV2NaYyt6SEt6djZ1WFRqQnRNdFFoOEdvZnZOZEhWaWZJMW1TYi90b2dkZnUva0I0ME5jMVVnSWNpRWo4YjdxUkNpQUhOZnVaZlpBa1lwb3doQW9rNnFVU0ZOeXp1aytMRHQ1c29BUWg0TW8vNDl2R3RPWmlrWFBZNGtVRmY2U1dBMzRTa2p1a3M2WTByRGR3aGxWL3lHSmVZeC9jUzBDVFFvSitJQ2xvWmxub2F0cDZFTC9YbGZNTmJwK0xUWGdLbUJKaGpXb0FwaGU4SGtmRU5zc21nTC9FU3dQOWtCNDVwcTRDcHVpby9pdWpGNmlWUXJBVFFNVzBXWVVyeEE1Mzg4MjdGY3VpcGVRa0VEUWdXRnVDVndzZFh0ZENwbDZ1WFFLRVNBTWYwaVNMOHliZUttRmFoM0hsaVhnSW9BVHdpT3Y0Q1B3aTZzZmRKdkhTOUJJcVRBSHd1S05PNUdFZkxzS09mOFVTdGc1QXY5aEt3U0tCUnlDNzJuWVM4MTBMY0Yza0pGQ0tCZGlGcjh4cTUraDE4L3EyUWdmQkVFaVJRMVk3Yko0QWxWOEhHMDh1VElYeXRsMEIrQ2VBUjBReG5EQjBOVmRXTEpRNElYK3dsa0Y4Q0J3ODN4bmRNNGFUSjVmd3NlRXd2Z1dRSkxKSHo3ZkVkMDRmNDU1U1QyL0sxWGdMNUpIRHdNRVpNNVh1ZytZaFV3aUwyQmZLMTdiR3VmUWxNd1p0ekdERnRqdFhWTy8zQjBySGs1NUdUSlZERncxQmpPNmIxWVRPNUdWL3JKWkJmQWxQMFc0N2pPcWJUUkh4cU56OG5IdE5Md0NXQkt2MjQ1TGlPYVVQdWpYN2VSL1pkb3ZibGVTWEFUT200anVtaTJodU5mSUVuTDFjZXowdEFsd0F6cGZBL3g4ZUttRzdMdmRIbDAvYW1zeTRNbno2WkVwZ1hYeGdmeXpHZFVudWpVL0tiVVNlenc1NnJVeWlCYmVxVkF1T3dDNTgvWW5xZ1ZIUFJ2NDkvQ3RYZ1pMTzhLRXpwV0k3cHJQYjFtcG54UHoxeHNrWG11U3RkQWwxaFNzZHlUQi9TckhCYlVTeTlONzdCYTFJQ1g5Vys4NWZmTWExMHRHTW1mZlVmUzY1SmtmbE9sUzBCK01laCs3Sk4rRnF1OGk1bGFackV6UEFQMkQ5UCtjUW4vdVkxL04vT3BzSHpNRjRDSXlYdzg5Y1JRcDRyd082b1FlNGoveTJ5V2U2SXFhNzFMS2dlMWtzZ1VRTDhINTJ0TVNEOEh3NTQ1ZmpBQ1h4TVdyKzAyVCt4ZlYvcEpUQmFBblA0YjNNdWh1c01jbnA0NDEwMzMzd3B6UEZwRXRnUDBLK2QwVTE3Q0MrQmtpVUEvNVVzY2lsUHQyUkdmSE5lQWs0SmlIOFpKVlIxNElUMEZWNENrNUpBL0IvNVRvb1AzKzVwbHNEL0E5REN6R2JrbEp5SkFBQUFBRWxGVGtTdVFtQ0MiCn0K"/>
    </extobj>
    <extobj name="334E55B0-647D-440b-865C-3EC943EB4CBC-3">
      <extobjdata type="334E55B0-647D-440b-865C-3EC943EB4CBC" data="ewogICAiSW1nU2V0dGluZ0pzb24iIDogIntcImRwaVwiOlwiNjAwXCIsXCJmb3JtYXRcIjpcIlBOR1wiLFwidHJhbnNwYXJlbnRcIjp0cnVlLFwiYXV0b1wiOnRydWV9IiwKICAgIkxhdGV4IiA6ICJYRnNnSUNoUVgxeFBiV1ZuWVNoRUtTbGZlMmxjTENCcWZRbzlDbHhzWldaMFhIdGNZbVZuYVc1N2JXRjBjbWw0ZlFvd0lDWWdJQ2hwTENCcUtTQmNibTkwYVc0Z1hFOXRaV2RoWEZ3S1JGOTdhVndzYW4wZ0ppQWdLR2tzSUdvcElGeHBiaUJjVDIxbFoyRmNYQXBjWlc1a2UyMWhkSEpwZUgxY2NtbG5hSFF1WEYwPSIsCiAgICJMYXRleEltZ0Jhc2U2NCIgOiAiaVZCT1J3MEtHZ29BQUFBTlNVaEVVZ0FBQSs0QUFBREhDQU1BQUFDd2NmbnZBQUFBUlZCTVZFWC8vLzhBQUFBQUFBQUFBQUFBQUFBQUFBQUFBQUFBQUFBQUFBQUFBQUFBQUFBQUFBQUFBQUFBQUFBQUFBQUFBQUFBQUFBQUFBQUFBQUFBQUFBQUFBQUFBQUFBQUFBZVlhZnBBQUFBRm5SU1RsTUFWTjFFbWU4aXF6Szd6V2FKRUhhbFlKRlE2ZVhmMW42YmNnQUFBQWx3U0ZsekFBQU94QUFBRHNRQmxTc09Hd0FBSUFCSlJFRlVlQUh0WGRlQ3RDQ3MzdWx0WjA3ZjkzL1VrNGFpaEJBczAzNjgyRlZwSWVSTFE1MmZuM1kwRGdnSHpxZkQzK0hlMk5FNDBEanc5Unc0WC8vd09ILzlSTnNFR3dmK2RRNGNMd1QyQnZkL1hSRGEvUDhCRGp3RTdILzdmMkN5YllxTkEvOHlCODViUWZ1MXVmTC9zaHkwdWY4TEhMZ0oyQStiZjJHMmJZNk5BLzh5QjA2Qzl0OS9tUWx0N28wRC93UUhPQ0gvOTdmN3lObHV0aytuKzNpNHJjaXErL1h3OUJtdE9KM1c5VnR4NEM1bzN4N2ZpaXd2TWZ1L3cvTUozLzVkdlBUVjEvdjkrN3ZXdDJvdEdnYzhISkFrM2VVem42NkJPT1FGeWNYNzl1KzZHcjhPZjIxM3hDTzRyYzRFRHNodSs0cldhZ0pSN2laQS9Vc2MzK1BoYjdzUzNuZVFTSG5Kbk54TWJ4VS9sZ043enRLdEpic3I4d1hpa0RXamFJUDY4OTlhZUljVk9SZ0RtMFhuMzlQbEN0N0I5bnJaUDE3ZzlaakV0Y0tYY3dCTkNSd2YrcHc4ZVBJdjIwellyQlZodzNKTW10VHhFUjZMM0FMZzZiZzhWdkpBWGk2M2pZQkpISkRBL1RPZFI4aHB2VEFHZ2RGUGszaHVOd0kxOGpjaDkzaG1yRjkvMmFiZmQzdGUydjJFdm13Q1crbkhjZ0JFRm84MXhCWjVjci90TDl1L3cvV3lpbU9Kbm9sbHZXN1h2K3N5ZXV4NE9Xd2Z5U0lEbnRLYlNhM2FHd0RiYlcyYm54M3ZycHdHL3J2Y3ZBeHVWbmZkR253TkIrNEVkaHMwMHljckJvZXR6SGJ4R1BzT0xxdlZLVDg3dElSeFE0T3JRUHNJTnhlSEVpNUpyUks1ODFUVG5kUU5lL1dUWW9QcDY5NWF2aWtIeExpdklnNGtnOXNibXQvN0JvM1Away9qUTUvVzlyUThGMXdMSFdXbFJDbW1OaGZlS2twdktoM1UzTUkzbFN5WFJlbHJ4NkRXWExRalcvM3JFa3BQR2JuZCtpZ09TRXFuVXJ4Y1U0U2RxdGhNa1oyeGJMR3IwN2dTd3RtU1loWjAwLzdIM1Jubm9qZ1UzUUp6WEZwVkF0bVYrUWg1bFRHajF5Ujl0MHhRWXpDcEZiMDlCeVF0WHlsZXJtbWRFZTN4K3pZaitMczZzU3FoeVRWZjFZVnlQQ3lOWVBVZmxjbGVwUUpzVkFUTHV2TVlJTVJzaThqSW5BcmFzN3o0NkdSc1pzN3Q5aFFPaUJ3dmFuU1pEb3lyUnlFb2JGVFhTckkxSnd4WFRhK0V6WnFDVWF0WHRZeXR1K3EyQTVZVW82LzI0cnVKNFpXdnB0UVN0T2RWTmkwRjlOcnNleFZmdjdDeUtQNEZET0NZT2VoSmozRkFncm1VTFVUbGtUVm9SQTI1RTB1Zy9lY0hOWWYrakRFbThlcU04WmhUbzJ0UWsvYTBSdlU1aTJnNk1ZNHFvMDdiNVRkeVFGSlFreC9oeXZPRWtKMllFN1Q0WXgyUTc4TXVRUVNheGgyYTczYWxHdllZZmVsNWsxT0pvREdYNUYvdEE3VEJkSnNxUXJUNlVxenYyZExPUG9rRDVGNHZoOEJvNmdqczFQa2xKYkNNTFN3Yjk0aWFOVTl4VHBrazJaUmhJVVNwMGg2OEExZlFmSktpV1pMT0tYTnJiVjdMQVJFRGJRTm5IbUcwdjVlQ0FOTlFkZEtjSlFPTisxSnhRWFlRVHdGNlNGVUF0VHVGM21yaWp3QmswN2ovL0loNUw3cERObTJ0OUxNNUlFSGQ4bkJINDY2aGtjUXU4ZkVuTUJGQmxub1BFenFhM3dUdDYweVBaZmQ3Nlo1eVI4N2hjWEN0Q3FjamkyazRlYnlpU3BQTTUwenI0YjA0SUhBdm1JWjZtdG5tS08xb0o4QWx4MHJqK0JhNjBEVldNRzY3OERsT2RrWlVmTDhGeUNMSTQ4T2hGaVg1VXN6bEJ5ZGdRVGRrWVM2Mjd0Ym5nTUI5Y2R4UVFLbEJnSUwzdW4wbW5Rdm9KdVNTWjNxTDllNGlSS2ZTY2d5eGQ0eHpQdmU4bzhqOGREeVhFN3AzcUpEMUdOVjZmaTBINUdteE5NaWVTUllKbDJiRVdiL00zK2JIUkoybVRtYlNQYTA1V3VkcEd2TXV6ejJBNTc3L3ZXMDJtLytBcnY0VC9tODJ1N05uVXlIRTVNWGg1UW5EdWoyK2FleG9yZDZWQXl2Qm5VR3RoUWk4RmFBcGdqb1dJVXlLSWw3WDVmVGF5TVZKZVFSaC8rWFcrUVlBMy96ak1ncUZNRElkUllVZG5JaEpkQ29EdDFzZnlJR1Y0TTZKSVEyT0hHdk9qeUJSeHQvR0w2WDloZ203Qkd6YTQ5ZlJVUnZXWlAyNjBMM1lLTGdSU3dSU0h5am9qV1Rrd0Vwd1o4OVJ0VGhraTJidkIxSG02WDJXRUYxcWRiWVdpZno1My8zQVpRYzlXYVVLMlZueXFMNlFtcC9OZW10S3JleTlPYkFTM0JuVHFzWGhvcm1HR1lYM2JVTDNueC8wbEt0OGNKQUtlaHB1L0RYNXFRL1FhbnVlUThtVGxTNDhqak5zMDY2K2pBUHJ3SjJjMjR5elRSdnlzOE51ZEIrMFdDRXN6K1lDUDFKL21xdFVvTGY3TDN6bXNkZ1RzVEdNN2Z5UEhzSDRLWHgwV3FxQ2dyQy9WbTRWVXZqTnVqdlg1eHVyclFOM0VVSlZjRG1WUERkWEI3QXdZbHo4a2ZvRERqUjNHRXFjSDFCRGpZRTVGQWJ5cWRYcER1dEZWNWpOVDhnREw2RXVsZFk1ODZvbkZRMzMwMkwzbUJ2LzZQazZjSmRldTNSenpGeUdlNjNuRy9jQTU2UlBzdkNDVWt4L0lSWGE1c0NvTCtNUzN0aW5EMjdoUm9QOVdXNm9VUGNWRFVSZnlnUzRhZmtzS2FuaVJ6a0dENW41cXRSQU9tQzc4OGtjV0FmdTRqZ2FjSyt6WVFtSEtlK1UzSlViWVBIWTFpRUdzem9oMXpxNkQycER3SWVtT0FWblZMWFdsVUNybk9ZZWNEVlVwa1VqalU0NU5uSWtDc09UZStZMFJwMjN5eS9qd0Rwd0Y4ZFJsVnkyN2pOdERNcHVWbU1jZ3B1UFE4MlE3azV0L1B5UWVyRTBCOXJPbWpsaDdpRmxEMHdyMVFHMnhBVVVGOTBZNXJ0REw5amp0ZEpQNXNBNmNCZkhNWlZuWUJYdjBjM2MvYVZvT3NQM2ZlZkJBNlNxTURqc0VETG4zZDRhc2NseXMwbkJEZHRiVnhnZHBFOFc0aVo2ZXRmcTUrZUhIMmd5bEo4MDd6Ym8xVVd4eDJpbDM4S0JkZUF1SmtlVnJFWGdqa0RPMkRPd3liS1R6UkkrMk5hdVdiWnI1QmtRbXl4SGdjSVhkYjdxa0tDdUZET09uVlNUaTZ6QVF4Mm52eW5aVTIzWXZsSTcrM0lPdkF6dTFXSWRMd1FscURyVEc1ZmdWNmFDRldZSkg1YjZyMjd4cjJpUk01K05IcUJUTXJMdWZUK3NyVlFHZnp2SjFSY0pEaWs0cGIrNExjMEFoczF3TGE3YXpyK1dBNnZDWFlXMFdIZTF6TXRtQXJMdTlvSnhEMGFXZ0ZBVFVNZkRnMnNRQVlpNlV1eHgxd0pUYjM1SEhMcFQ2TUkrb2pHN3Z1MlQ0TTBYY0J4aS9GbDh0eWxwcFcvUGdYWGdia0hhS3ZPeWk2aldrYkh2WFhCRVlIL2w3VnZxN1FkdUwrVzVMTXRML2tad0s0cERBVjBLT2lIK1Y1UkFzVFBKd1ZuS0NQb2dabVFqb09JZ3JjSlhjT0JsY0E4bWVCSVhqVVI1bDVhWEpGYng4Uk9kZ0tGeDV5eUFndEMrTWNMSjBnZDlUZmI4RlNzTEFYMG1IeEUzVHM2RGVWZDY3T3VHME4yczFGZHZaOS9KZ1ZYaHJrSjZDZXRPZVhDMWQzQ0l3MEt4K3hxdUt2OC9Cc2FkRVdWdHhKSDFMQmpZamdRZ1g4a0RJQ0xOSWJyMm94UGhxQjdjU0YzaTJEUjFNaHF0WFg0d0I5YUJ1eU16UDh2TVVDaXQ5dkRvRENSYjVDbm1FcGR6TzRpaUdTem1NcU4xOThJZDhLazRBakFwUlFtWWczS2hXRzV6ZEhrYVIrV1pZNGhXNVRzNDhHMXczMTJDMGVjbit5YVpTMWpheDhCenAvRFkyb2ZqMk5pTFZ0QU1nKzVKbEZBOXBYZGRVaWJhMWNBeVpSSW45Kzhpb2xYNkFBNDhIKzZTV1pyRkc1SnZRN3F4Y3hySEMwQ2JHa2ZvL29QbTA1dG9nNnEvdS9IeFgzRDN2d2MzM2FxSzZiTTJCdGc5V1lZYk5xOWE2VHR6WUIyNGs3UGQ3NGdOR0xBRTNDbGFIZlNhWFBDN0l4UE41YWczUitoZUEzZEJKOEM3Y0hnK1RVbWs4aW9hN2dmNzhtNzlNWnAvdS93V0Rxd0RkMGtNcWVMMUpManpZeVhCczUrM1hJN1FuWjBKM3pCdXVBL3lCMmJmbkszTCtqc2MzVS9OWTVnanQ4SlA0c0E2Y0pjMzRneTR6L01ySGRhZDdKbVp2Zkl2RTJrb3czWmlUeFhPdkJmdXZwK1ZvR213TDVQTnpaTys4b1lhZnI2MG1wL0dnWFhnTHIwYWNKOEh4SExzenZZc0svOVZ5OFR3TE1RRkNIZXZEb09xeWVNQW9GS1ViTDJiVG5KbXNocUpnZ2I5c1NUM0NLM2lGM0JnSGJqTDFwQXFZQnhHemhGdC9qU2MvVElKWncrV1dTQlA2RTdXM1F0M1lNSDRBYnhwRDlCRzh5TVBKT1BOMDNMTTQzZzBVanY5WEE2c0EzZlo5MGxNR1BLSjAxTmpjYS9qWUg3ZlBmUkRveXdrNFo3UXZlb3hHM0JPeG9ZWXhwam5iQlBMTTk0TXNzdWQ5Z3NjYlArL2tBUHJ3RjB3clVvZncxM1ZCRzcrRWdDdE5CeFBTL1V1M0lOMEZUMmhPODE0ak9HdWg5RUplTjVqYkNzR2Y5U29kSWs4eVJDQUR0VThocGNHYitXZndZR1Y0TTZaWWkzY2xUeVZoZFV5NXloU3RjQk00NDhoVmU1WHJlRUszYW1TMTV2QXhOb3dyNEh4d3ZDT1NvcDFrNzVqclhyejZNdG5GSUhWWVN2N1BnNnNCSGZlQnRNOGR2SHo1M0dTb21uRFhuR2lXaHQrd3JpdTBKMUdkQStZNU9YQTNmWUcvb01aM0RlOTBrTTZWWDhLN1g2dlhqY0czd1o5dDR2djQ4QktjR2VJYU5hT1MrWWw1bitzUUJYWGlEY0NnNGp2VHFyUjh5NG1SUTdkaXplWlZwUU5VOEdtTlVCdEdOT0V2b0htQ21sdEIvZU9jVlNncEFTb012anlmZWN3MUtDSGR2RXZjV0FsdUxNRHJJR2FrZGlMM3lSbVUvZUdMYVZvdXpPWDIzbCtzaXQwSnkzV1c5ckNyRkJkeFN6QVZZamhYMmdlRmNmdDBNTlFlb0hCT2xiZ3k3ZmFxbXkyYnRxandWYzRYWUdRNDhGV3c2WHlGV2I1c2k1WGdqdC9nRklMbnRsV0JzTTdkZDRnMk4ycmIya2ZIREFFUEoxakM1aFdMdDFoelJVNnk5VW1MZWFmRmViS285cVFhcGdZWEYvakhCejBxbmpxNEVwRTh2NmI3QUhDbFBaL2g0aWEzQnlmY0g4VlFyWUY1cGJLbnpEdlp3MnhGdHpaaUN1MmhteWxabUNxWm95OTVEdGhsUklHLzUzMS9JcDhKYU9VUjZNaC9WTkFROXdESEs4VW5IcTY2eis3QzdXaEg4WGx1UTdVM1VBL3lBaWdKa3J6ODlBeXY4NDZoTnkzZjljZ0RCcU5wWEt0ellmZVd3dnViQk1WR1FiSkhsaWJhWHpEeCtvMDM0Rjd3NDJuSGsySDhhUG51LzJsNHRmalhLRTdmQkJ6NERJWFo0WFJlMmR6OGFMWVFxK3dpUjExb0VMUmdZTzRBZFlsc2VOQSszdTQ4bXNSY29RZkE3THdYaXJYV2YrSmQ5ZUNPLzhrV1pxcjQrZnRMTjY3dUVqT1E2NFhOSlk5bUhaanZZRGdVczJnUHJJcmRLZUg2cXBlUVVHVkZFQUdRNlNjMHFrWjM0VzVSdkNGMVJ4WHdMVG1vRWFpSlNHUzZCUlAwdnFaTjlZakJOTVhPV25CR1piS244bUZWY2RhRGU2TXVZUjJERm9IV2Fxa2h1c0dSZWM1QjNTb1VxNGpZZVpTdC9mc0M5MnBsdUxMNUNkRE0yQzg0MmxBZnI1QnBtU1F3d0F5RXFZOEJ2WS9qVk5oUlpRSVFFYUQzOUUxanNQMnV0OVlNTXJRck4rZVFjamY5bnI2dFZnSW1WVEY3K25wS0pYM05ULzdiRFc0OCs4c2pjMEd3U0xLRTA5bUhncmh1UFBRR1dYSmd4SGJqSTA3S1J4b2JTNS82Q3I4U2tzQ29yNENuUkY0SXlNNkt0WXVTZTJRaUVLNEVLalZLdHIzd0NSdTk0L2JiVVBITnMwQndLZDV1ZXgyZTV3QXZTTnNnNi9USnhIR1E3R3VNd0NQUmZTam1lT1c5ZGZ6Q2ZrelFqVG8zWFNnU3VYMTgzbkxGdXZCbmQ0QUh6K3BUVml6MUxDWFNSZ3I1OWFQc0Jka09BRUFPZWNvcGo1MCtrSjNaR010WkluMUNMNFVnMTR1UUQyUTA4R1JiQ0VFOVJacURYMFFWRHFHZmI3OTdrK1h5TVJmOXYxeGdoKys1Nk93MCtXYXpSeENMdDJhWHJPTENsVVMxc1NFbGNyanVwOTd2aUxjSVFFeWhpUlpOSlByWGs2aWxHZnhoVUlvdWlENjdMeDBqWXFDRGg4ZEpFbEJkMlNwUTB6bHRFKzJFU1VndGtkMFJySlNtbTBjQ3NpVjRRblIzNUh4N242VHI2c3lBRGMrZVp0emtzSUk4SjkxWHZxYXpmRUd6Z1VlbDBHdlVVdnY2VXhDZm5aQ1luWjdGb05MeTBjcmxYc244dDcxVm9RN1Avc1dpeCtaM2FxRVZwWjVwRGh5SUVGZHdBajlUVk0wTXVOQnpKc2Q1b2ZkMmFKbVFNM21nTTFvbkIyWngvOXhCeGFqNW5USk9SSVlYbzVFNlhTV2p5c01kU1NnMVJQVThMYXFhaDQzTkllVXpScXR4cjM1aE1pamxObjV3QnpNS0xKVWJoRC9PVVZyd3YzbmpLTFF3NXNNVVF6L09XeEM0UjM2cFZGdktPS2dDODRYVFF6WnZCOTgxcGlOcDJVV2NGalNZeE1NM0YyTTQzOU1hQnVteTNCRGR0Q1JPQ0pXT2E1K1RtZUcvdkcvQkFScVZYTGlDcG52dUMvMWZBbENmbzdNemR3ZU96RENGTDVTdVVyNGg5MWNGZTQvZDVTVHc0UEVaSU9MY1ZnaWJpY1dtKzR6d1FneHJ6NHQvN2orYlIvM3JCa1lyS0F2ZEVmcjU3R1NnNjdwNGlGb3ZQNXV6c2RKb08rQ0U2QUJqc1FSRWFoeTZWRGkwWFhwdFhGS1hIZUhpUnc2QmwyaGhCT3VqcnBHdzVObENNR2ZBOFVqc3hJbzZwYmVMcFVQU2Y3TXEzWGgvdk96NHhYWWtzQWNFbG1jempUMDVqUHloNTNlSUw5ME1ESzE4Sm1OakZRTVNmS0Y3ampKZWwrZVIvcGZhS3NmRmQrcUd4THR2VUpONEZFeEVqQWtjWUtNSXk2S0JhVUNSUXNSRWhJVkdTTU9hMm11ZWFtOE1JbFBLRjRiN3ZCazV3MVR1SWZyeGR3WXJlY1ZLcEFadnNMZDJIL3FpZkdGN2xUTGc1dSs0KzRNb2ZSL090eG56YThiSUgrQ0lZakxKb3VRNUJTYVJQWTViWkFuSUpRc1JjaVBwRm95Y29GdVNEYitBMXBLNVlIY0QvNi9QdHpYWWc3bTQ2WkxHSVRiSGtuM2hlNG83NTdlTkZiZ05IN3VteE81RVhBZUgrTnRUSzM5akh2b2s3aVVsTVFEYXVnTzQ0czNuejdRNTZWdEtVSmdQR1JuTmljSFBEWWNRdm9sRXJQY081LzNyZmU1Y0NlVE9wMnhtelRLVlRyemhlNEkxYW11TERncG9pbnV4eDAvRHlOL2QyY1hGaFdxZmJmY05wV2VFRGFRUW9sS1lNRlVYMnN4UW1EZTlFMmZuQkZIdFd6Rms2VnlIMS9mdVpZNFloWVQzcFY4dERtV2IyYlR2WGRKSjZVY2ttVDNxR2YweDgyZ2NGUS92c1FVeEZSTkVmY3o0Unh0cW10b0NkMnpiS0JOVWVnczUreVhhS3NseFBUcFdFSHJ5NEVXd2pMZnBmTFNSTjYvL0lQaFBnZGwrQ2liWTNGWWtFczZCU1ZzcW1XRHR1WnVzSVBJaVZWUXRuMURsenpBNE14UHRCblZoSmhxUllqUjlWakpRcFRLSjdMNmZacDlNTnpwV1M5OVdjdjhQYnZzTVFldGhkNVFYTE9XcjlBV1AyQ2J5U09YV3M0dHg1WDNEYzFjeUhzQ0lrT21uMnhRVzAxSUxvZEFZK0JxWkdlRzZsczMvRXhmcWR5WXhXY1VzZTh6d3lsKzRUVG40R3lmY1QwZjhDbUUzbEtUNUpTU2NKZ2RtcXAxMEJhWjByc2VlekhoNEJ1YUlocmwxZHBBbTZpRHFVSlVTNGpsamdOSjJGMFcxRmhrVGJwVUhxYjhxZjh4Ym9KanFyaStkdHJUZ1FZWkhaVjAza0lPQWtGZWJDazlqa3JIakNiVmdlUW1zTit5TmxiVG1XV1lIL01OWFFyZEpaTm40eWhQYlRVaEJXYkxVd0Q2Z0NqdWxrdFRLdGQ3L1p5N0pjMzkzak1CVFY1WS9BejllMzNSUjZFTk1jZU1GS0Y3MURsVFUraW9La3I5WjJZdzl6YTZkWmJnOS8yWFFuZFJCODVFUU4rdm5GVVRVbUNZK0JxOWl4YVBpSE94RWhhbDhyaXZEenlYU01maXdEdlBDbU10ZlYxdHF1Rjd6U3BDMlJFTUNLUkFwNlJPVU5nTEFwaW5CZFdMU2tpK3lWSWxNTEtUZGFYUVhkVEIxTkM5bXBEZ2UyVTRJZUdwdmlha21neFh0bFNlR2ZOVGJzdFMrZFQ4RzA0SzFyWVF5cWxFajc5d0V5cWg2TUhCQWtVNTNxSy9DNzVqc1U3b1B2a1BqVXZxSkdtenpBM2FjL0IxSlRvd1cxbThaejA2eXJZS0JSV0VzQ2RhV20rQmUyYWJBQ2VUS1NLS1N1V0I3TS84TDZGN1FXRys4ZHhnZVVxcHRKVDY5Q1Y0cVVOZ0Z4K1g1TEQ0SGpmb1M5MVJTRWRONzZBdEtlM3lwYTBXdVlNaGlFOU5pUU9ZM1hzZ2d3aTlUVFFaZmtKa29KSitGR2NrUXc2V1pxY0NuQzJWTDhMOFYzWHk0YjQ4c0ExbHdIRE9WTWJlc2dnbDdjZUNRbjVQVVpNZ0E2ZEVFMHdYaUhySlZxa1RXT0FtbXVRTUlrYTl5MFoyMWlTS05aMGFEL29KRVU5VTk5Sjdvc1dDWlphT091a3JKMmVsOHFUQko5MlExRlNKZys4OEpaQkc4eU9qS2UxZ3RuTUtBcFhIQTROcGVsdlg4Y3NxSUZ0WkhLUWpqKytBZDVxUnluSE54YTlob2s3SFF1Q2NVMnBpTWN6dExZdDZQeUdsSElLTUlyRkh4Z21nQjM1enl3ODlsTXF0cWJ4OUdVZERVeFh6ZTB3UFZKYlBLdzNrYnZJZk5QczVvN0JzU1dJOFgxd0VLTXpBSzRZTGh1UUZldGY0VDVHS2IyeUJUNDRLMFFaVExVWUZJYjdRUFd3TDV0WUYxWXRGYktrOHg0Y1B1Qy9HL1VYaDQxSU1BcGM0bzhxbmpMRGoxM1YvUFZnQS9sbHhZR2w0TUZldjByUVlNZnR5YTJLOWN4cFZYSDBMUUNZYi9JUkk2RjVpZVBBMmNwRUthaTlMWEVybDVtemV1ckN3a205TmUwd2NpRXh1Y2VOcWk1K0RxRnVDVXh3UEJHOUdKRkRzM3FxQUFhNVAxUWllTXd3bTQrd05DelNDL0lSSTZGN2ltRkNVNVN5R0JGYkNwRlN1VGVJejdra3c5TGxwK2NCbXNMS1R6VXZvby80L2hIazVqOUhWR1FybXEzaVBqbkhKVHZJa3pOQ2RiUE9zTDVKVkUxTHl1c1JqelNZbWFEN0crcFRLamFidlhlVE1kTDczSkpnNk1FRWxNVmg4R3VBYmxTeU5QU1lRN1VPYzNjMmtVa0M3VTFjWm9mdU95MmJwdkVVSWlWa2dOaXlyU0VrZEdGcTJWQjZQdGNUNS9ieXJQd3o2Y3pSUkRuS21PNXJyKytuM2ovc0pISmhINWYwMGQ4amZ5OXdlcHM2QTRtQ1hzc29HZlBjYmc5MnhmV0ZRV1UxSVVVR0tlc29tSmlnNHlXMHpBS1dsY21NeVU0cmtjeHlvOVdvTzE5ckY5TWozZ292c2k5dTA4eS9oQUFXNHJ2aUhwQjg4Z1dOMG5IZTN2VHhLZHpHQTQrRlZOU0ZGT1JmUTVGS0x2Tk5tVEoyc29GSHVtVlZGblpCcXFNRTYxSzJGYlVON3hacDhYVldLNDF4SWxkQmRsY1p0eHFVNlAwNVgrUFF3L0dCazhYT2sxWVNVWWpieFdmTzVXL0luTW9sSFhPZFMrZEt5Z0QvYlYzM1V1bFNDOXF3T1hIcFNyYiszNGdDbDJFcklJWXFEYnp5VVNQaXVjTzZuWDNjY1BHOHZwd3Q3QUZmTFZGWVRVbUlqSncrdFZBN094TnBRS1pXWEtIakRjbkhSckZtL0lkV05wS1U0UURiYmt6Z0l1OWplZ1RtZzN3Zkg0VXkvbW5INHpiNzFWMHRJMFlrVjlXUnN0U0djTFRObmxKK3YzaC9EdTIwUGhnZmg1ZVpDOWNSRHM5VHVRaU8xYnQ2U0EyU0JzeGlNU0JhN1VFUVpONkZuRXZrcDVLNFArZzI1USs1SnJscENTcUY3VUUvR2JvRUJaeUk2WDA1K3ZzdEVVbm8vNkx5T0ZhODVBUjJGeDhIbHpMMkd4RGJxdWh4d28wd01Rd2xsVEMwNTB0dXhXTjNwblpXTXdxZ2xaTno1bUUyeXVXeHR5NkxzVzA4WTVjdUpHWm1KREFtaGVQdzlyS21zb1BycmFVT2kyOVczY29BUTZMSHU0aHVYVUVaOElzSFNYbGNpVE9zLzFGaExTR2xCWk1QQWN0WVJpb2F2VDgvYzYrVkVyQXZFcURLeU8vK2xPU3haenI4eC9IZDFMZUNTQTdlKzNvZ0RoQW9IUGNFM2RsVGxYNG5WMEM2LzFLZ1dWUkpTTXEza2JnUFNjckVEem1NNjNISFR6SWdTSWlhaDVyTm9pS3F1ZXdwMGdDL3pGcVNzTzlIV3U4RUJMOG9xUW5kMm8vVjRsYldHRnZWV0VsSUtLaVF2Yi9ucS9LVmFnemZrME9qbHg0MG52WWx0ZHh1UDc2U1BzdUJkWXZ6QlMvU0NBN2V1M29rRFhwUko0RmRDR1V5TjdhcUdhSnczNndMRkQ2NGtwT1NUeWg2MmFjMm1XL2QzV2tFbkxjeVEvVnZvSGlmSnJkcmlIUENHelA3UW5lTHpmSWFNbkVvbElxNGtwTUFJU2RSWmtUczc4NWI1UjRSWTVRVWEzcXY0VHZyMFJXK012aGNyL21GcW5BbHhmK2pPTlJVOEM1TlpHNlJXdDQ2UVV1Z3V4dDMyQVVwd0xwVi9tTmlJQ2t3MlRENXNHbzNjR1J4d29zd2Z1dk5ycC9rOEZ2ZVV3cldPa0VKUUlaS2RwNEk0aG82R1pmOUw1VFBZL3BLbWQxYTFNMS9mZkFucGJkQmxPRUF4ZVRtRDR3L2RXYVR5Y09SSDJWUHJYMGVJYmJibHMxVWxSeHpobk9xZG5xK2w4cjdtcDV5SjF0YTNRajlsRW8zTzZSeWdETGFlUlk4NzlZZnVIQ0ttem5yb1RjS0NKR1ZVUjBqb1RmOHZ5cW1neFlpU1hFb1JPaTZWNjJQUHVQdUU5OTJQdkpEcVZ1Z015bHZURCtFQTZmczhPR1VXZ3RIc3ErUFJaRGxxTmhRSTJremx5Wk1xUWl5YkRIdGZQSVNTL28vb0xML3g5dVEzNHA3enZydGs3TnFEdEFOUitHY3VmQzkxaXhOb280eDV4dVlqcjBCeTFyMktrSHlzZ0VRd0NjVVhVMHB2Mk92bHU4dmhjTFhISjBiY0gxZW9XTEh4SlVxS1ZaWC9yMmROZUdYa0w3dGYzN0lGdjZsOUEzakFpMGtYeDBQSmtFenE5aW1OQ0gxRlpQaEQ5eCtXcGp3ZTVEWDBaSEpWaEppaE8yM3BtVUU1RDA0NnpIQkR0SEo4N1A4S1U5d1dBb1VmeUZnZTZMMWZ2Mmc4NVgxM21McmdQUW1ua2lYNWdCdjd2eGZvcmExRHVONlZkMmhIQ2huc1lDL3ptK25SNUZnejVCVUlHekVsaTFaRFNEUmVjc3E1UW9mUkszMkxUaW0vYitrRmVRQ01sZEVIa2k3OGxVNU1TQmdLSmFIOUtUY2thbENXNENuREx6a0lyTFdwK1pjY3ErOExwT0JqazUzbytSWmtsNU5XVUsrZmNmNk00Wnp2a1o5dVZkUkJCU0VXbGxuZFdEVUM3VlF6WENqL2xmSUxmeHNIUy9MaENuUVYzb2JIOEQvZGhGREdldW90Y2JDTUxPVlR5WmsrR0xoYUwxR204RW1nVDAxMm91dGJrc2lLMEoyZlZUTTBBN3VTaWk5Y1FVZytWT0RYYzh4djFIVFNoUU5hSmk0dHYwbDlMRkVVVnRmektYaDdGS0VvYysxcXZ1YUVuNDJ3TmRacktLc2FGVVRKSHlwVjlWeXFEQXJ6RGZGKy9vWHZSa0dxSEQ0VnQzOWt2QjVhK2tJY3h4YlorWGdHeTFKVzZ3SlNkSGZDUXdpYjdyeEtQN0l5TWRSQnRKQzRoMkNGTVduNVZsNWxUVXVpYm5GbklNZ0NKZmV6ckJnMGV1b0ZKek9yZjdENGdoUFBIOXZyNmZlSmt3VlAzdEs1cXpJVURHRGVnVjExNUV6bnh3ZmFJRHpnMjVCOFhPZzNMa2YxeWJQTHFJSlFsYVhER1NaeDZqM25LZkx6YnBvblhFRklvR3Y4bnpzLytFU082TlFJa1Y3VDhwc1liUUp4M3E1QWJCejRTVzdSKzFuM3NGVlppUlplV1JHbTdMK1RqLzNqdGF1K0JodmtDZG1xKy9VMWdORnpJdTdyWU5GYVo4YjZWWDdnN3I3Yk0yU1ZMOGJpdXVWbEY2a0t5K3lra00xN3htRWc4NnN2VTVrUXdsbFdyKzdZdEY4eUk0K3BKL1ZpUURFdDM0cjdTODVPdnVWdkx3aEsrRDhtNHpYWHpLby9KNnNDamJmZi9la1NtZmpMdmo5T0Z6RUtzRDU1M29TZTV2L0hISkZGL3UzNmQxMUc4Und2aDIzcUw4SnMwNXZ6cHpXbEJ4SDhVekF5MUVkQXcrQW1sS0Jpc0JVVjQ5ZU1jd2RVMHJyckdvUUJxNHVEbXhEVktHMVl3V1cvaFRlZ0VDL1FGYkNTRmtuNVBWUkhiMG5YV0RUSW9mOTZEWExpdlp3K1lZTmtZMVJPU3BYOFB3bXAwbGhnSnlWbWpKVHZ0NllFdHhkMEVlTmVlSDlHRjdTYWNlVFhSVkpvb3lTUG9WVFg4VUsxNVUySWRHdVl2ZzJaQkR4b3F5eXg1MTlUd1VxV01vMXBwK1M4bmdRamVjZ0ltWnVRWkpudm03MEVMQlVLRndYQ1VuTkorVkYwUEUzUGlBSnVYUm01UlpuWnhneDd3VG56eTF6M0xGV2kvbFZlUzlucU9nN2NFMnNNRHV0U2tHYm5sQzBRMXpZVlo1aHBlalBieldvRjhsRXlUWklsa3pWMHRraDZOVFY0UjkvdHhFWVRvQUhINVhUYS8yb0pnTkZrQ05TcTZrTXB5eTFUZ1JEeFA2R0R3Mm0vLzVVRHZFdE1SdEtodUZ3and1SkxiSlVvanFoQ3Rwd01SMVF4ZjBvMmRCbVBNai9JdEJJS1NDYnVZN0hsN0gyWUFRVkJ4cnkyWWREWWZZRncxbVEyZENEQ1lxMXZxRnI0TDRwREVWb1FrTmVyY2t2MXlyZmlScXVNVU9rTVVqVDU0SmxoZVh3NGVJaE9ySmIwdGxOWE9FZ05JVEZSZjRmdWsvYlJGSXhUQ3MwTm1jeVdrN3JYbEdrNkdIRXd2ZjBPZDBpMzZvdFVKSS9WYTlZellBT2g0S1BZc2JzQ3JvRW1YMTBISWhxV1J1anEyaWVDQWdYWXFBaFVtMlozdUdpcG9EM0xDNHFyaDNoUHZGWWhDTHM2SEE3YjdmYUtCL3lISzkrR0k0WG95cnhRNmVhMVJaWVFsaTlad3VRZi9DVFYvbGJOZDV5ZEpaTFpjbEsvcGQzTUFBQVUrMGxFUVZUM1BwUDl0cUY3bDM2ZDRvNUt3alN2OGRpMEtnQlJKR0xhTFpRVVExVUhzN1lFQ1d6ZFZUN0I4bG9TTkcxcVZhMEU3ZmxFVW5qdktwSlhWUFJaVlYwMWVsOFptWlRpR2dVbFR4cHREeTFOU0UvUzZBeHRVRXBoWHlsYmpzTHNvNUw4QURYQzdZZDUyWm00dXhQR1p3QVl6Sk53TnhLeENhTllUZER6eWhvMGFrZy9oYmNFMmxsejZMczk2S3RxM3FoRitxSmxrbkMxd2hxbENoclBwZGNHMEpKcVBnZ1l6WHpmR29SaytFc2lhUmlJYkRuWk5wOGdFYXVyM1k0TXdVdmZOZ053YzdCeVMwNE1xQmJSN05sYmlLcllXRHZxWnJjcjFmQ09kczUrZFJqTXUwL3hlNGVxcXhkTXQ2bjV4SjJQd0lpcmszZk42a2dJdFpHVUpIS0NlNlphV1lPUVFORG9QN3BCRnB1eTVTVEt5Y3hHdmZNbDRVSXRlWU9iREVsN1BYUXlVU25iY2k1eXVKYmxLeHQzbmZERjc2S1F2TkI3RTcxcmF6NUowa1Iwa2lWYmlCZVA4R3dEbUxZeG5QcGI5NnVxWHBZa3BEQWZWSHFXNGMyV283QWJBVWs4YkVYVnVObHp6b3N1ZVk2TVl1Z09EVG0vRlZtVVhHZVQ3cU54dDladVVxZFRHcUc4dnM2OEJ5Q1BZVGFhaVpqM1NDbWdtbGhJRmQrNnpZbFR3b2xMdDFHNXlYZ1RDeEl5bXZUb0VtWFdrc1pzT2ZHWWViVkpuMndZakVLNGVLSHlIeENUWEV5R3U2ZWhSSXpyWUJKQnRsNmdrRERLdXJHQXZPNStMOTFUN2pBeE9nNnFNUndUZ2xvUEQ5TmgvdmtSTjY3REpYL0d5UkwrOFVERzlibERFYXpLVUlWRU4vYVJieEYzbGtWWlhHbUpjelEvRnB1eTViakFvdEREQ3pNNWVnZ1g2MGg4YnNpSys0TGFlbldFSElERGpHY1FrWEQ0VWh3VlJGTlZkS0hYNmJtV0Vrb3V6d0RPL1JZZ1MreUsvbGl5S1ZRS2o0MlhUN2xpY0FJaU53U2xleUhCN0pNbys1RTN2K2swQVh4ZUtqUGFnb1JZYTRlc3NqenliRG54bUwybmM4bkVFQzRzS2w1YU5obnU1ZEFkNXNVZTVBd2tHTHpCdmsxbFk3UmR1Z2dST3BXV295aE83R04wbUFsdG1RTnFQVHdzT2FhcVhDMDJiMW54cm1mUHRiUHB4eEVlOXQzZURReVg2WGhCUWpJajBHMTBjRElLeHk2UGt1Mm5ianFaa2Q0NmRKZGY3OHA0V1prWjRXMEtVWXFwM2VuYmZNYlFYSVNKdW5YMFNISG90QUphNTJtZXhoMHRHeDd3ak9qdmJSTWZ1N05uVXlIRTVNWGhaUzFpNDF1Uy8zU2l1VHZ3OWJBYjBJdkhOa29QUUhWd2Z2SHU4Ymk1amhSQjFOZHloRVNkams5UnFWamhVYjRjeVdPdnFIdGhadHg1dUg3djBIMHkzRDJoKzQ5OFpjU01sd0tmYXY4alRJb2lYdHZwMVBySWpVbDVCR0hqNVRiVk4vaUJrZWtvaG1QQmlZanBCRjFoQWNEUERzblNNQ2tEQ3lyazBiOThObkV4UWd5U0ViU1dBczJYb3dmRnB1VlNNdTYwb0FNR0dCUTl2MGprclNnc1k4bzhvWHRJelpkWU5PN2JkWTN5NHdodFhYM05ya1E2ZmNJaXMybFhYa2QzVTRRbWlZNWhna3hwSDl5STJLUEdnSDRSSm9xemw1TFMwWWRGK2VmWkZpTkVtYmpjUWhMekJMQy9taWxIVDVLQ3BVZlJvWHp2MEgyeWRYZUY3cklUVng4cTVCY3RsRkRtS1Z5OC9qKzYxTlVxa3ovMlgvRlJjbVdlS0lsMEZGR0x4b3VPMk1LQkRvaHlkMHIvM2xzc0R6eEFESnFPUGl3eVhKakZDTWtTRE1HTUdmeFo1UkNzSVp2MjNmZXBzcU84ZCtnK0ZlNml6VXVlb1BnQUt6amRLTHptNm1VWFpKVUNuR2d4V1RZYW1aNUNjbjV6YWRTMHYreTg2S0p2SVg3Y3lLRUZQWlYzc2Z0aGltZlIzc0pnU2hESzk0ZlZ5MUtFNU1hQTZadVpUN01jWjNHRktSYS9QRXk0cU5iN09acVh2ei9SbVpkbXNSN1hhQk1oV0VTZ2h2MWo0c25TSWh2NDJzNWhpUTlvM1gvaHplcGlUOFNQSVlYRkt3U0MvaFIrc1dsZklleXZtU2xucWg1UytNUDRGZVd6cUNuNjRkWTdXNWtRRENvc0I2aFUvb0Nma2JrVUF5YTJubS9CVDMybEpzSmR6SFpwWXFMYVMwNkFUcHA1RjFhdjIvdEpLNTVCR3h4dzhMa2pVK0ljWHdBdEFKTjgxaEkzaG5TaUtweEwzczlQNXl3WFJWR0wzWUVpY0EvQ0YxU0g5RDM3YWwxQ2dOdW0wUzJWTzdtQnVGZ21PbklPV0ZsdEl0eDlvYnY4Qk84eTd1SmdZbVRVc3ZDQ1VreC80ZHptT1JabitKSThlakRvTXR1Z2dBcG1JbWhBUFY0ZyttcmQvNlNUYmtQVU1iaG82RVFhd2VxL1IxUzBKaUhBYlZNU1N1VUs1OVZiS0FibVFHcXI1OTJjQm5jSjNVdmlHdEt5bHRjOWJhcVVkOG8xQll2SHRnNlpuOVVKdWRiUmZWQWJRanFhWW5PMnRhNEVXdVZGVUJaeVpLYnR3am5oRlBCSXBnRzhuTzlsUkZ5YmZMb2VJYUJKa21uSFpKYks0N3JXT1dWU3JKakJhdnlNc21sd2Q3WUtnV1ZSRkt0bmlySWJieUFQT2pnRU41K2k0MEZSMVVXbk51U0pjMHR6MUhweG1Ic3dFdFYrT2dPS2l6WkZBaXZGcHdXWUxhK1EvVFBvYTY1RkNLRFFWR2lsOHA1QzdXekRQeUdIUmFaWWFtMmZmYzhKM0JGWkVnZGE4bzh0UUduU1VZd3JSOTJYTDYzOWp2NnBiUng4ZWlRRm1mTk9UeEdiTEV3UVI4cDBoeHBvQmtwNXpsRFgvazhHQlhyTEtqOXBIand0VGNuQU9pMURqRTFxdVhRZFFrQnRtOHF3Vkc3VFRRdkE3RU9YelV3STJqMDlvWFFhM01WU2xPZ0w0ZUlpWm13d0dQSTFzNFRBYzlsWlpnbVB0NWtIZlpRdTRCZit1aXJFcHY2eXU5K2RrR2J6enhQVTFTS3VQSXlQck1DakkwVS9DWjZXT2l5SWJFbDE2NzB1ZlhjTlFrQU1Pcld0MFZzcTE5cEU5OUJQa3dFUUZobXBqQnE4OG5RUzNNVlNXT0pQY3dyKzQrSVR0TFkzNWZjNllVeVc4S21EMytKOVduQXpiUU5LT3Q0ZHRXRnRkK1hDQklKT0xmUkhNNEJoZGNrL3pubXlyMEJnVmZFS2hOeFB0aG91bFJmb1I4bGdsd2xaWE1SRW9iZVZpeWZCbldRN0p6a1J3Y1NKNWV4WTN6TUJXZmMvd2JpSDFTVWdUSFhtUWFWRkFLS3VWTU1vUkpFZnAxUFVrOTJkUVhkVDZlcjZDQ2V5R0JrY2gxcGRwbTZ5czlQMTFFNEdIRURyVGpvVW9mVG1hSi8yVkowemRDY0lBQStzbUhmQU9mY0ZLYWtJalZIRGZjOXkwalpURjJBLzhMYkpUN0hTUGVSdnVDY2FKQ1NpZS9xcCtGQ1dNb0xPaVJudjdtdE9aOExyV29KTlA0Q0JvU2MwM0FMd0tuSW5XWGNSc0JMTndYOWNQaXlrbnZWdXU3UzgvT3pSeERUaDBMaHo5S0w3d2NJRmhKT2xEMkptb1VGZXpzb0c4MjcyR0VKM3MxSk1ZenYzY2dEVDhSZjZFOXhLYjh2bjE1c0M5OHJRWFhGYjRhazM1K09qdCsxQlVabmtYcWpNQlk4aU1KRzNxTUpWNWYvaHUwK01LRjIvU01jSTk0S0I3VWdBOGt1SjlLNnU0NFNTUllYa3VqaGs3NTFJY3N6MUhhdHM0R2RRRDlkZlZSN2ZqTjRwY0JkellobzdtS1pvQlNWWFNaNnZ5eFJTd2p2MTJpbVVWZzNWb3h1T2g1OHEzOXM0Y3BjMys4eWxxNEU3NE5NMWUzUEF2bEFzdDZsczVHa2NsV2Q5VCszc3l6a3dCZTdPMEYyNlZyWjRxQU5YVUUxU21tYkE4bkRmWFlLU0pVMmhETzViME1kQW1WSDBZaE9NY1BlYWJLZzY2TjVIVXI0Vyt6RldmQ0JwbEVWSHpkUFRTdDZWQTFQZzdnemR4Y2RVakE2Slp3cGloVWNJb2k3VDNwZFRCd1ZMUlZSNkFkaDNyWjA1UW5kNlBVQUpXN1R1TUczMnV5c2ZadkFRZHl4K2xNRlIxdERMY0NNZXVaMS9GZ2Ntd0YyRXl6WjIvY3NiU3E0TXZVK2ZsNDFpcW5SQW1zUm1ORC9XdjR3NWM0VHVOWEFYQnNMVUNvZjVnblk4ZlY1RlkwWFlsM2ZyajdqdmR2NUZISmdBZDJmb0xubDUxYUljc3ovQU5HYnRicU1aY1FmY2VmamcyWSs3cmJ0bTIyaTNJV2ZDcmhKSzNYQWY1QTlDYS9VL2UxSWFxNmc2Ui9jK0RhdjIzMjUrQndjbXdKMkZ2eGdWUzNKSXNjM3pPZWVBT3cydkJCSlRCbmVFN210WWQ5L1BTdENFMkpmSmV2TzBaTjVRWXdxSFdwdlA0TUFFdVB0Q2QrbDRJY0NObUZtTzNkbWVaZVYvMUo5OXlkYTRFQmVnZWxFOUdhVnZxTHEwRmlSbkp1dk5VOUNRYm5Bb3BMVmJYODJCZXJnN1EzY3g3dXVFaS9uTWZGZ3NxdEZ0d1llNzAvNTdRbmV5N2w2NEEyK1Vod21tRVJkYWtSTE9lUE9rKzViYytndUR0djhmeG9GNnVQdENkK2wzcFhDeERIZXlad3RKdUNkMHA0ZFV2YTRNT0NkWlF6eFZmcXlIOXBGZDdyVGZWQUphdXcvZ1FEM2NmYUU3RzNldnVhdGxGTkZncGVGNFdndTVyNTdRbmVEdXhUQjQzc3NIMHNpVERBRzRHRXRIRDdWTDF1cS9Bd2ZxNGU0SzNVVW5XSWljTTN1S1ZDMHdVeTV2SVVpNVFuZXE1UFVtTUxHMmVKUkQzN0ZXdlhuMDVUT0tZTTRpdExhZng0RnF1THRDZDA2VXJmZUpGQW9vREh2RmllcUY0bU5YNkU0anVnY0VsZWxWRGJaSTNUZTkwa002MWR3azZ0NWU4VzRNdnRtRHRkS1A1MEExM0YyaE8zc0FtdlR2NEh2ZDEwS1NHNWw2ZjF5aFl1NFhWcXhBRlZ2ekE3UkJ4SGNuMWVoaFJjL0Jua3FoSmlrNEZXeGFRL1JPWnRFVU9qM0dVVUV1SlFDK2ZNOXhVTmVoY2Z2L3ozR2dHdTdpcHB1K0tPMlRhZjdqSFVxdTRHaHZBeEp6L0FhOEhpN29rZXNJSWhkRDB5YlNINm1iTG5HUS9WM3gzT2pEKzlSWnlSa21MZGhiMm1FUHlSV3FxeDZCU1hIRmpWaHRvSWVoS0JFWXJHTUZma1BibTFDc29LSlYvUkFPVk1PZERiZHBJWGdUVEFFSS9QWU8rckFBNDRMSVhmN29sNGZRQ09vUWdnTGpNVnd5L2gyZXpyRUZyRjhXamw1SzRDUi9vcVRFK3NHUlJmN2FmYnZrclA5aGRTaUNYaFZQSGJnWUtjM2Y1ZmNBRTZMYWpYZmxRQzNjSGFFNzIzOEY3ZkFCSmJMSVdFRVJ5NTVGNFcxNE5GZDZ2ZzJWVGw1bE1BWEIwUDNPaTVOZG9UdS9JdHZQb0hTR005TTRWR3FYbFBlZjNZVWk2RlZ4ZWE0REhnNzBROUpkdS9IZEhLaUZlemwwWjl1dVphSnU0bFNpcjYrSVpjZm9VMEFDNlJiVkNHSVh1aUxBWG1nWHNFUFRZZXdoN1BhWGlsK1BZOTNSRVpjNVFZSWlsemxUcTcrTmprdGtjL3VDeXJQTllOU0xwZ01IY1FPd1ZHVm81YkN0K21keW9CYnVMUHhqQVBWelA5SVdXT2RJOXdWd3RoVkpRelFhejkvc3V0OW5RaHVvRDBXK2N6RGZnMEhnZ3BwMVlOcU45UUlpemRZM2d3NWRvVHRwR0dOT2d4N3BBcG1nQnlwcFhlTU96RFdDTDZ4bVVoY2ltMEdOdkpaTW1yWWIzOGFCV3JnWFFuZnVidkNUdngzSGJtSzBDWTE1eXdiN3h5RVBTSzVFSkt0ZFYveExpS0ZhZjV2UGVCc3dLSU5yQi95NHRCQk85RjM2UW5lcVpRWW9mWTk4UnZtRkJmQSswSnhBUnNLVXg4RCtiNFBuTkthblhmOExIS2lFT3h0T3pXVkVadTNZdEdjK1E3ZVZnSjJzcXdwaVluZ1VhcE1yb2E4Q0d1aWN5aUF0RVl6WVptemNPZGl3UXYvQmlMN1FuY0NibjlPZ1I3a2dwVFFmNzhEeTdmNXh1MjNvQ0R5T0JvUlA4M0xaN2ZZNGdVOWhoVkZSczNiNmpSeW9oRHR2YU9zaXM4SDRGVUxxakpHN0I5eWhHOXNGMWlsUEQ3M3ZhU1RrY0N3dFA0RDlFZmJDQ0FrQXhEOFp1TGdwRmQwZFgraU9iQXdLcG10YU9DSFd6d1lmaHlZd3ZCekpGa0pRYjZGQ1pua0t4TGJpcitCQUhkd2xVWmZhMWZ0bWp5aUdJeEczd0tiamxvdklxaGt5ZCt2S3lFUE80QUdsUElzdnBFTjBRZlRaZVNHRWxaSkZhYUNZL3Z0Q2Q4UlVUdnNNdW9zdlNIY1dIMEdJV3lqbllVbHd6bmdrL0dLUGl3dnhid2h5bEw3YXJXL25nQS91OTl2di9uVHFCZWR3MnU5LzVkaWZMbGVCK3A4ZzJtUWFXUnV6Umlna1NjNjR1NlEwY3Q0ejZnSzI3cjlkMmk5MEduNUlZeER6ZG9YSmlTOTBwMHhkTHJaSSt1eHU3SWh2cHlUYzdpbzRUaVM4NnVDY0tKM09tK0VxV1IzcEdLdFYrWFFPK09BdStmaE9wdFNUd3o0RHpRR1BDRCtKVEE2cWhBc2pkT2RmUmVuOGdOQWkvRWNSQjExd3ZxUm9EejkwZnZCWjQ0clFmWUxadkV1eVEvMUNWNWhNNFg5UXRiSW1JWWpwV3BYS3U0cnQ1UHM1NElQN1l5UXpJN2dmdHRmOXpXbWphRUNQWHNDTk95T2hacnJQQkNOc3JqNHQvN2lDRzNMUDVSdUhhKzRMM2RFdHp6LzFNK3h4ZUJVNGUvM2RuSThURkViUVh0MktKTUhVS0haUG5QMGhQZTNxcXpuZ2cvdUNMRUI3NW5Nb3lROUlwRGVRZ3Q2ODBjL3Rjdmc3bUEvVCtQQkpybkJpTVFNUjRUL21BK3A5ZVc0ZEFOOEJ0anVwK0ZaZElLVDlieHl3T0NCd2Y1ck9wMURUTnhyNTBYbWZBUjBPbjVlZ3p2OXU3UTUwTFh5aE85V2FaSnB4SUhqNXIwUDQ2R1RHL0xvcHRKUEdnWTREejRaN1lkTzlvd3RPQ2prOTdNbVhBNGc3N2M3UDFvTjlYUzFmNkk2K2ZOVWpkVjMvY25MZm5NaU5HS0c5ZlhCcXpLaDJQWThEQXZkWndscERBZHJrb20vTUhSYXFra210R1hwWWQ1UGZNb3dxK2tKM2hHcmVEWW02TTAvdnh4MC9EeU4vZCtmSkRvTTVUaXY4ZHpuQTVtdWViYXJnWHJUcHZpbnNPSlBibnczZFlVeTAvdG5jZkpHbXZTc1NvQlJsU1QwaHBkTVNkVVVxVzRYR2dTVTVRUGliNllwVzBJTVFsUVJiZUdFbTE1cjhEc3RtemtQWklYMlpKS1dFdVZQU0tlZ0N0Q2c3NVY2NzgzWWNJQnM2S3dpdW1SSTU0Qnc0bkFkdmJpaWRGRUozYUlFd3MvU0IwbWwzNit5eXgwUkRTUy9ncEVvT1FEZHVPMmtjZUNFSENJQlBFOWNvMlg0cTdWd1ZRbmZnMlJ5YzdUUERQN1ovMTk1U0E1RExuZy9tREtkcW5SZXVmQnY2WCtRQVNiVHltdlFxdkVCa3NDL2Z2VENURzZjWXVrUEQ2VUNEdDJ6VmdYbExMRHljUy9GRUtUMk9TbWZHRG9GS1JydlpPTEFPQitTTmtlZVlwLzdwczB2R3VuYVRMSWJ1V0JOUzR0T1F0azlmSmNIKzZLV1YvalVmU3RTVkhwOUJuZE5TNk1pOWRydy9CMlFuemtxQkx6Y0pmRFdWd3R4SE1YUXVoKzVBRnFiU2V0ZmJUeWQ4cjFsRnFHeCtDOEpwRjY2a1R0QUxLV2tFUDJHdFp1UEFxaHlRWE4yVE5wTEFsMEJuZnErOXVqS2NaamwweC9xQVNPTkoybUdQMGRYNEN6ZWhDS0NMQnp2emxHZ284Z1hjLzJLZDBIMzczemp3YWc2SVJadGlKT3RKaDA5UC8xMEI4MWZWdUViOWVVSjNyQTc5MVQ4aWxMNEVMeU16MnZrWlg5cUV5M3lZcHljVW5DUGRVZWlydExQR2dmZmhnRHhvODZ5dHBBZjhqTXlsdEpQOXcyK2xPeElLcUJZYzFRYnN2bVVSU29rTVJqc0ZPVVZOZ25tNjV5akt3UXphUmVQQVZBNVFRcW9lTkZPSDg3V0xuc2V4RzRDMjJwWmNoV0VQWUxaekNnS1Z4d043MjJDS2Zsc0dNdWlINTJROWhsTm9WNDBEVXprZ3licjNpa0FCYlU0dkhiTHBkYVJ2cm1HakxlWFlHVU9iTGNVM1cwY0NEbElIUlFjZ0hhVGRhUng0SVFmay9VdmZhNm5Qb1pNaWpMSnhKV0pnSjZ5VVBxOGdlbmVDVDNFZHJyODVCeUR1Q2pUTnMyS2dlTmgyM2pnd2d3T1NuTSs2dURPNnJtcTY0WitRd3pZWVJMdC9sQVh3L2hKVkJUcHBRVDFUeGFwV3VYRmdNZ2ZFblQva25kekpYVmMwSkl2T0huVGxieTZBbFhWNDNoV2t1S29Da2MyVGQzR3FWWG92RHRBREpiQ2w5Rks4VTB6QmlTOE1ubXVnQkpyQzQzd3Z5blJJeXJjczNhSWNiWjA5aXdQODZsZjVkOWZYcEFjZ0xrKzQ0SE9wZFVIeGNmOTBUWFUvUFgzSU5ibmYrdjZYT0VBN3ptRGZuZW14TlZpRDFwM3NKY1lXZFdoZmc1eldaK1BBOTNKQS9Qa1hPcWhnMHpHYXVDTWxMMG05ZmUvaXRwazFEb3c0SVBtNlAyTlhldFJpNlV2ME1DNzBwN25KUy9PMjlkYzRNT1FBLzRUUkswM3I1ckxGTGU4Rzl1SEN0S3ZHZ1JVNFFHNDB3UDN2OElKdHJSWG0wN3BzSEdnY01EaXdvOGRIQWZEdVIxeU16bHBSNDBEandIdHo0UGFXTDh5OE44OGFkWTBESDhzQi9zMnlweisxOHJIOGFvUTNEbncwQjI2blMzc1cvS05Yc0VEOC93Ty82VWNwWG1vY3V3QUFBQUJKUlU1RXJrSmdnZz09Igp9Cg=="/>
    </extobj>
    <extobj name="334E55B0-647D-440b-865C-3EC943EB4CBC-4">
      <extobjdata type="334E55B0-647D-440b-865C-3EC943EB4CBC" data="ewogICAiSW1nU2V0dGluZ0pzb24iIDogIntcImRwaVwiOlwiNjAwXCIsXCJmb3JtYXRcIjpcIlBOR1wiLFwidHJhbnNwYXJlbnRcIjp0cnVlLFwiYXV0b1wiOmZhbHNlfSIsCiAgICJMYXRleCIgOiAiWEZzZ0lGeHRZWFJvYjNCN2JXbHVmVnhzYVcxcGRITmZXQ0JjTENCY1puSmhZM3N4ZlhzeWZWeFdaWEowSUZCZlhFOXRaV2RoS0VRdFdDa2dYRlpsY25SZlJsNHlMQ0JjTEZ3c2N5NTBMaUJjY1hWaFpDQnlZVzVyS0ZncElGeHNaWEVnY2lCY1hRPT0iLAogICAiTGF0ZXhJbWdCYXNlNjQiIDogImlWQk9SdzBLR2dvQUFBQU5TVWhFVWdBQUJmUUFBQUNvQkFNQUFBQlVHbklEQUFBQU1GQk1WRVgvLy84QUFBQUFBQUFBQUFBQUFBQUFBQUFBQUFBQUFBQUFBQUFBQUFBQUFBQUFBQUFBQUFBQUFBQUFBQUFBQUFBdjNhQjdBQUFBRDNSU1RsTUFWTHZ2elpreUVOMnJabmFKUkNJR1hHTDBBQUFBQ1hCSVdYTUFBQTdFQUFBT3hBR1ZLdzRiQUFBZ0FFbEVRVlI0QWUxOWU0d2t4M2xmNzk3ZHpyNzNiSW14NG45bUUwckpQMDdtb3FORXltTFlhNGdPbFljekYwV1NRY1BtREVRRWdtSVl1eEtWa0xFbHp5WkgyVlFFWTg1TVlrTU9sRmxEVXFUNGtWMUFodVVBQm1ZZFJaR1QyTm0xWlNFVzhwZ0JLT1VoSk43ajdWRmFQbzZWMzFmdjZxNmU3cDZablIzdVZmOHhYYS92cTYrKyt0VlhYMVZYOTBUUmhLN0hINXBRUmFHYW9JR3Awc0FLZTM2cTVBbkNCQTFNUmdPVlJvRCtaRFFkYXBrdURWUyt3QUwwcDZ0TGdqUVQwY0MzYWl4QWZ5S2FEcFZNa3didWVWY2J3QS9RbjZZK0NiSk1SQU1Od1A3QmJ3VG9UMFRab1pKcDBzRGZmdVlILzJWME1VQi9tdm9reURJNURRVG9UMDdYb2FhcDBrQ0EvbFIxUnhCbWNob0kwSitjcmtOTlU2V0JBUDJwNm80Z3pPUTBFS0EvT1YySG1xWktBd0g2VTlVZFFaakphU0JBZjNLNkRqVk5sUVlDOUtlcU80SXdrOU5BZ1A3a2RCMXFtaW9OQk9oUFZYY0VZU2FuZ1FEOXllazYxRFJWR2dqUW42cnVDTUpNVGdNQitwUFRkYWhwcWpRUW9EOVYzUkdFbVp3R0F2UW5wK3RRMDFScElFQi9xcm9qQ0RNNURRVG9UMDdYb2FhcDBrQ0EvbFIxUnhCbWNob0kwSitjcmtOTlU2V0JBUDJwNm80Z3pPUTBFS0EvT1YySG1xWktBd0g2VTlVZFFaakphU0JBZjNLNkRqVk5sUVlDOUtlcU80SXdrOU5BZ1A3a2RCMXFtaW9OQk9oUFZYY0VZU2FuZ1FEOXllazYxRFJWR2dqUW42cnVDTUpNVGdNQitwUFRkYWhwcWpRUW9EOVYzUkdFbVp3R0F2UVR1djdhTzlqVHY1OUlDOUh6cUlFQWZiZFhQMDMvTThNZTNISlRRK3djYWlCQTMrblUvODArOFQvKzMrOHk5cEtUR2lMblVRTUIrbmF2enJHZm9XaVhzUnQyY2dpZlJ3MEU2TnU5K3R3dDd1bk1NZmFpblJ6QzUxRURBZnAycjlZM1JLekgySTZkSHNMblVBTUIrbGFuempDNXZGMWc3RHRXZWdpZVJ3MEU2RnU5T3Z1Q2pLd3k5cktWSG9MblVRTUIrbGF2dHRpRE1sWm5KMVo2Q0o1SERRVG9XNzI2eWRpZWlCNHc1ZnRZMlNGNHJqUUE2SWM5Yk5XaldOMXVpUEF1WTMyVkd1N25Vd1B6WHE5MjhXMml0VE52SGxPcjMzQTRKa2JEc2xuOS9qVGxwMitJdE5ldHk3d2p4bVN3eXRoWlN5eGxtdkJ0NXVlS1YvamNUdkd5VTFoeWpURzF0ck9rdXlDbis5a3hBZURTY2QvaWZpYkI5bnFxMmxqdTR0VHV5Q3pZZ2NzaUNLdmZUSlcvR3hJYUR4VnY1Znl0NG1XbnIrUmNqVEgydVpSY2E3TGo1eFVVVWlYS0pYUytYYTc4S1pSKzZ2WldraXVUVXJXZmx6bXJ0WDhzUTkyNzFPRlpLRFBpSysxSGtpcDlqY1EvOHVWSC8yd001RFAyano3NW52L29DSzJnZjJFOFQzYkdOWGs0TXBhTXJNWS9tNlJRMEkvVHE1MGFPMDZXdml2aWVnSXMxTnJuVGxMbXBCRGRtUmRxY2RqTEgzZnVHalAwNjJsc1RiNzFtNmwrR2dCOXJ4czRlWmxQcGNiS1QvenFmM2hqZk0zSCsySTVVemZIVXViRXgzWDYwbHJIRHp6OXNMaWV1Vm9NK3JPeFBWelk4ZE4vcThpd1gyRDdkdXZ2ZFhpd2s3ODZsdVB4QzR3MzU1bnJWOWxiZVcwcTRhcDAybWJVN28yV0pSdjZTNHk5cW91ZHQwQ0g2LytHcjFtZFYreFVwY0ZNbFViVjIzYjVjeEhPc3ZvdEY3V0luZXprTi9qQUdWZVZGQS8yNG1FK2s3d1NXSytyUzZ4YVRjS2VvRDFJSGtuTGh2NEZ4cTdsVmZpYXpZKzVublk4OGkrckRTNlJaelRJTWxTNmZQWW5YQmZyUCtScHlmQkpXZEJmL1BLejNHYmZlZzlkajc0RFNqemV5YXRtSlhFZTV0ZmtFdU5Obk1temJUQzUzYzlqa3BzUDBVU2ZzbzlkNW9VWGE3eUwyWDAvSW1ubjFmTXF4U3NiK3J2bjJkWC9yNy8zVDZDWnZ0S0NkZSs1ei9IeVZScTF6L3k4UjhmZkZLdFY1WUpaMENjdURjQjlTN0w3VnAweGNjNTNBUDhuMGc3a0plaitma1h5TlVROEc2d3F1L2g5SlFZbjlrVk4wRURzbGhnSGxMYXFvSzRLcUhocW1Zc2pQQ1gyK0JTNzE5QTk5Zzd0U2tvUlVZNUtvNk15TzBLbm9hQkY5UEhlT0JrUGduN1hmZ2cyRTdQY3BVNDk3UkRDbDdZRXB0akdPTVN2Z3BIbG8yUENma0VOVW1MZlRaekx5WVErSG5FM3h5SFAxUEtJdmU4alhQVDBRbzVLbDloMnVVYXUvcWR5NWZOS282dlNsaldQYUZEK0lPaDNISGc5QjNmZmhsZWE2NktOUnBtTlE4SDJqUHNOdUR5RG1hVForbEx3U0lyZE5Cbno3S1J2WWxGMHdWMXVSNW5RYjBqZjFpWWVTN2pTS2ZHd2RDdzFlcGxndWZXU0oyUFg3aE9abjZQU0tIWVd4aDZtYnRKS2JVeFBpaFJibURlUDFDcDNpUHNnNk1lTVhURXNaMUQxTlJQMWhGcWVmQ3dqblgxenVPVWJIdEt5U1RSOVdIMTZsS2g1VVdGZDhsWFI1RHkveEk2Ylphc3VWaDVBS2xid2RFdWgwenpQR0NzK3R6TkhwZEZ1cWZseEJnN3l6bGpiTnN0WXVjR1hWL3NBNk1NUGRwYjFhSXhIalZZRkhYZnR4SE9PRW04QVl0b2FSd05vODhoeWF1ckpGVVRiZGIyVTRFbm83K2I2Y0ZielNnV3IwM0VnRkVzdHkzcXBGaXdrdGlONGVwNUs1OHZZck1XMjdTeXJla2U2cjhhSnFYd2tiaUFlQUgxYVYreFkvTHNKRkZ0WlBEam5zeVc3am5XT0lsTHdZWkp5aUhqRDVyT1FNUHBSVkhWbjJ3em9MekpuTTNZSU1USkphdmJJekN4MTZobVlmTmJUbFd5bTlFVmxjbFE2dzlRcGtEVERaTXBTZkFxZmVWbjVMOGxxUm9zUGdIN0NUUWVjQmsvaXN6NWIwbkhXQzVEMWdKVmRMM2tiaU5uRVRFbU41RDUrTk84YXV3em83NDdaamxpU2pta3J5K0k0VkxCbGJ6Sm9EalhQOUJ4aEQyZWdTcU8yNDdscVpwN0FSMkxHM3U1Sm42NmtBZEJQdXVtYlVNMGdnKzIxSlZDQ08rTSt3VXBZajJ4ZDBYcGZIc2VNbHRLV2JjbDk3ZEFQL2NYVFd1TkdFYjcwVU54R1pyZHk1SnlxYndmTE96MUhVWTVLOGVHV3ZXTHlmQk45bzA0SEZxTTRrMUlEb0E4cjRQZ0RQYlJvWjRDUU5jODZLTGxlaUNKNG42NGZQb0RqZ0N4YWRLdEZ3NjRqSmllcXVJdHJQL1IzM1cyaEFiV1Z6c0thVVEzTTByVGpKR2o0SnVwWnBRNjNwaHlWUnEyRUVYT3BUZXovb0d0K3dFU25OalFBK3J1SmxVb1ZUUm93N2lzKzd6YTVYb2dpVW5CekRPcUk5ZFpSK3NnTzJIY2NaMS8xdGJQTVhXSi9uc3Z4MmY0WXhFbXd3SGJFZGlMcFRLSnQxM29KR1ZvWnN1V29kS0hZUlBZK2RQQmZPSlBHbHF4MEFQUTdpUjJkTHRvMEFQcEwyZ3BiSWlUWEMyS2R1MitWR0RaNEFHa3VjK0tlYnhicE9mc1JYdWgzNVFxaDNSOVdobXk2dGJ5TjRHelNjZVpnVStIbE5MOXV4aEluUjZVcmhhYnJQMEsvL0VLNnppbE1HUUQ5MkhscVJJWlVnYzNiam5uUEF5MDhXM0k5RDFDMng3T3ozNEkwR3lTSS96enRtaU9ORC9wTENnQ25zUUcvT1ZCVkpQWkVMdisyZmp2ajBWQ09TcU1pajVUZWdHNTViQ0p0RzdtU2JPaVRtNzV1ODQrUjBMY1QzUENtWTJkbDNsRjZRN1NlR0ZFdWw4SXhtay80WXdiL1d4U3p6aHprZzM1WFBoS2I4MDBhaGNYSUtOaWRtbTM5bXlrSjU3S3NkNDVLbzVveUZpbVdPdUhUNkpXdjZOaDBCN0tobnp3dVJFUEJlb3FVYWxiRHA1amR4TFkrcURwc0xCc3IyRVBoenhGVzQ0ZFNvaUJoMFpIVkEvMGx0VnUxL0tLUGZzUzBhZDdXditSWUJhdWhPU3JGODl4dHE3UW5XUGtDSnZrQlByR0g1QXlUc3FGUE5xQnBTVVpEd2VNNDZoTGVuVS9nL0ZWZFFnUWE2ZEdRS0ZFczJvWThXMUgwMUhIZlZ4NER0V25TUGREdnloRlQ2UTFxbEdGUkxoVDdIdStWWXpHTzBpM21zVWRybWFabnNFcXg4VC80YVg3bG9OaGJIZU5vMlJoNFpFT2ZqalBaRmRDMmIzcjIxQ1ZXM05JeVBVNXU2L09IaG1NQkd5WVVyTG9yN1l6dWFOdExjdFZuWm9jSHAzZXUwZ1VtZDNRYnhoYVlsbTM5bnM4ZTlUSzdNVWVsOHdOTlg3VGF3TDcxNWJIcDhOUVpaVU8vbGRqV1B3Sks5clBsV2ZaNWtPbHRmZTd3cUEzNWJHNEZjckNDeGdSOFVma3RTWXFPdlZCSlF4OEdTbDNKYVNuSmFZajR0R3pybzVWcDZROThpekplTEVlbEM3NmRVczEvcmdQa0grcG80Y0IzWC8zQkppLzh3WGZISjc4a3lUNTcvZmpqbjdOWXpOeDcvQ2tUdFVrZVVDUW11MkFvRy9yVmhIL1RHT3pxWC9SNWtPbHQvUWlMcGZFNEE4dUE3cDJvbHZYUWROZTJiU25vRTdHNkJreGxBNVg0azgrMmovOUcwMXRrOUczOW1YdmYvQmhuL2JYcnQzL2VxZU5QWDc5dG9RQVBTdTY5NzcyOFFPV2VkeHgvZk1jcFcxZjJxUEtaK0cxOW1WWFB0R0E1S2tWdk90eWRDQTRwczF0Tko4a1RTVGZyRXJ2SytHcnI3d0ZmRW5LVkJtTnRleWQ5cm43Y051ZFdGcGowSnkwU1QxMTVTZG5RUi9XMkswRG56Z2JaeHpYZkE0L2tlb0drUVp0NFUvTWt5OHVuR2VYV1F1Yno1VTBGZCtLand0cmgyUVN4dXJiemF2TG40OUhOU1p1ZEpPM2NRcXo0WXNuWDlKTVdTRzBjeHh5aDJDWnZzNzlwQ0xDU0JBcndMTzZqV3pLeGN5eWVJYVR3d3AraHlBbTJ3UjdRL1pPOTc1cWpVcmh4VFNPSkc2SkR5aS8yM1RSUExOMnN4cy9nV05kNmhOTW9iMm5TcTJJSVlqMzkzcTNvZGRZYzAzdWh2MmdNWnNkRDRxa3JMeWtiK29Db2JROXhBQ0VUWmxSSlQ4SExyaEV6YU9yTUU2Q1JQR0pza3hRUDF5QlJKM1Bac01aZU1xeVViQnI2VmRDcTY0WXBWeUswekc1OVR4UjlxNTEwM3RZVVc3b2ZsbURvRkwxMDBsd21OVjFpUDdBVi9aRitUWlQrQWVtRmZ2VEhKMXVYbEYxYW9KSjBrcU43RE9QL1ZRc3ZVWVQxbDdCZVh6MytYTFFzZDZhUjJIVHFzaUtEVllxTi9SMnJzQjJrUThyT2UzSjJwZ21ubXpXRHRsMmdOWVRveVNQUjZEMlFZQnhlazVSejlQQlNpNzNvSVRGVkZBOWxRcCtzL0liRnA1cXpNWFBnREJSSmVKUllMeUNaK0NiaFlsVlRJdGdEcDh5NUcyYzNyYmtsQmYwUzFmaUxWdW9uVGNwWnNsZlRsTEQ0WmJ5RFgyZU0zc1QvSFVvWTZ1cmRIMFV4Z05iNXk4QkF4OHoxSDJLODJ0ckdyc0w0TGkrNUZ5MXdRU3k4b0Y0NE1EZXArbVdBcVBMdnVFSGxpWmtpRFZZcEp1d2JmdEtsdU5naDVYU3o1dUd3enNLUm1oWGZLNENiMEk5cVlwYXJhUy9qQW5tMWJTbC9SREdYcE9tWEtpYzFFL3AwMW1iZkVNTldPS2RpVEk0TTFkaDJLZzB6RncxbzV5Skd5VFNuUU9FSWJVRmx6eC80dEl6aE5IN29YMlNQQ1BhN3ZtTnFJMi9ydDJIbWF1ektMTDNOMlRPN1pIQUlOcWphK1pmMDRaeVlsN3lwOE5KUlRhVmkySlRib0h2bnJWSDB1SnJFWjUwbkhwUnRyc0VxalRvWkI5ZytncDU0dStHU0hVbzNxN3JOVHpUdTFOYzVGVkIzYlZhZVJxenEzbTFjUTZiV2dpUzViRWh1Y05xeVA1blFKd2ZuMEhBN1lBd0dhTUFsdkxSRWdVYmlHQkN5c2ZtaHZjNUU2WkpSNG1RNU5RbHF5RzlTRkI2MHcyT3loZ3gxbEJOeTBUZU9CNDNKSWhYTzBMUERCcnZUMk1ZMEdadFRvRDI1YkRYMlE1WjgvcUxHaXpYWnRZVDFtajNab2psRW5pVzlvT1lManlDRFZRcUpibnFJb20raUl3b2RVdlkwcTc0WFljSmlqMHJ4c1p6WWJxeUxTamFWOFpxajV6ZndGcVNScWFWSXJ2aWt5azNMaEw2N3JmL0h1WjFwUERPcnpyWXlOU2FOVnI2dm11Z0lJWEtkc2g4dm94Zjdtdm5Zb2IraVpxN2xXSGFhcmdzQmRDQk4wY05mc3pTZU91eUV4aGROdnpjRksvRDlXUkdDWXUvd2tDejVRbWRkWkdpOFVMUW5yQmZsMFY2YlFNaWFOcWFDd3Y0ZHJGSXNOSHc5aDMyV2dvZVUwODFhSlZUVEU2TU5JUVlFZUVuMTZaRTZEREpMRGpKR3U5QkNKVTNpbTNqdFp2bkRtZEJ2V2VmcUs1OEh5QTc5REdRcW5NeTlWQUhTNUhvaWxZYVVhRU1pbzN5MEFWYVpVZ0V4Sm0vczBMK29UWkRhUHJURng3QWJyamNVa3lNaXJ3dDQwNDdqdXNqWTFHM3FLaVcyWkVsMUVLbWw4RUlVQnp5eVFIbkU1UWJuY3FSR0xZOGxmaG9vWnRTV3lJeXFjcnk1NmUzQ2g1VFR6Vm9pdzRITkVHV21hSTlKRFMrMHRzOXIycVFVbU13clBMYVlKbEVVUEwvd1R5YjBxN0R6ZjhLdm4vaHNIYXZWYklYd3VqQW9kMUtWa3NIYVM2U3VJVzBqa1Raa0ZDSm1yYnU0NWQzUmZNY08vVTIyelptajJaYURvZXJESWt4a3E0U3k5KzQ2S0dJeGtaSVMrNEpCVzFjR1dHend0TjExM0ZCUzlmNlJMb3owT2lNTDJ0akFEMW45UHU0MEZXUjdpUUQzQUpWR20xN1NYTFBJcTZXZmRMTXVraXlRV1lsRW5weENER1RaNHFTTmRkeUFHN3BoamtpUVlDcFVqZWY1aFg4eW9kK0FFT2I2V045dy9QRi9ldjM0NmU5TERBV29OcEVDQXZqYnFZMDBkSnE5ZkRac1M0ZFdZN0RLdEs2d0gvdWE1ZGloMzVEOUFHT3FlazFYeHJ2cG1oVXRINnp2OE0wOTBmVWQ4Y2Z1WEozM1MxNHQxVHBWRWdUOGducjdNa2dyUTlvZkpVK2ZGczM4NytGcDAveU9McEFNREZZcE1PcmJtM3Nkc0g4NXlja2JWOEp5Z1hpejFnaTFWVFdPK1FpbDBjcXZybHF0MFVxZUNvbEtQQ1EzSlVXNVd5YjAyMHhmOTczcGV3elRsUTYrMHY5c25iRy9adElRQWdhYVRnSkZ5TGxKSmg0Z3JabE1IQ3IrRkFsSVRySC9zczNYMktIZmxrWVhKbms3WFQzd0o3b3BuVlVzaGVBTDFnSm9xMzlLRXZVVTNyVVhEM1NMa3NyZm9UMDFYUVZNS0pZY0RiRThXUGwxbVg2Z2xLSExtVUNPU3RlWVo0cUw2THpteVk1aGtoMUtONnQzQmFVYkJoRXdsbnFWMU9GekZzM2Z4TEdtR3VZaDJhWUNwYThzNkZjQUs5OWd3ck9MRnc1Unk0L0g3TUV0cXpiSTNMZWlJdGhLYit2VHcxeHIxekZGVWp5aDByNERHYk41R1ZNQ2dIeGI4STA5SnJwNGpWWkpQY2wrNlMyMkZtU0pycHFxTFlveXdSVnFGVFNhNklEWTZQaEFBa0dWbE8wakdKM29tbUNPdmhNdEM2T3ZFMUVpMHovSVUrbWFiMkVEenA5SFAzelIxSkFWVXNKYXpUcllSK0cyWVF0amVVV1JxLzNiSmRyQkJoN2xSbmFTQkl2a2RVVlM2cDRGZmZJd1BSem4ydXhsMGRjek1mdExWazFZaFloMEs0MG1xYVJWcGlHVnZSbHZFK2VGY1hDdEFXYVhzOHFkTXZTMW5mWFVQK3EyL2pLWmU2QmczZUdOeGJQZVRWS0hjMVRKRFZXeWJzclF6c20yTXZvcW56YU9NcDNFUEpWbVFUOTZBenJpSzZhS2pKQVNkdDNrLzJHZm8xcE1iMGh1bVkxQ0lFVWtyL3hGWktEeGNuZ25TZGJNWEdqNEZnbGxRUjgyUjY4M0xENEg3S1Fwb3g5eXVzWUwvWWFXVjdPZzVaWTJVVHAxbUFBT3JoMkIyWG9XcmUyS3FDckhadlZqUE1OSkQzVWxTanppNk9hZDNVcDJBRFpDdERQZ3dBSWw5MVhWS29QaUFNVzFENmMrY1RvQStua3FYYk9tRkZXaHVQOGhldUl4TnlrZDh6ZUxQRHU5K3VnWlcyWW5jME93YlRqYWVTQTVORGwyQ08xUFh6ZDFpU3pvazV2ZTFLVlVBQU5DYml3anBXTi9PUmFiR21rb3RGTnp0cjJIcTVoaVJmZmYvZGY3VFpGVWlCN2MwNGJ3cTZrY21SQ2JxWFA4RGs4ZE5kLysvWXlxc2VlZ01acFJwRUJ5TmRrQnUwYWI4T0kxV3ZnS1VIVytrOUZqN0ZmVFcyQzFUS3VmcTlJTDJmN2xCNkNRWHlqUUt2SUVtbTQ1Z0VyajhjREF5RTdtdTBCN2hzek9hNmhGZ01tV29UWElsTHAwVlprZkhteUJKc1VMYUxjOFI2RGRqQU9nTUZXY25KdjFST29SMGk0bjBzai85MStIeVpJbTNzQnNTRjVacHZkMHF0RHZjbmx2LzNzamp4VWFlVnVmODJva05Rb3RiY2hhNE1XYkxveXNralltYUZ2Zk13YnJOcWtsTmRZSmVTb2RBSDMrU1BlSEhIYitpQ1dzTEFBcnU2SEtpdTFZSHNNa3Q2NlMrU09Ldm9uWkpOWkt3UlRnb1RXMFAzVVp2V1ZaL2FybFdHcU84RllzWXdOa213Vy9EL3FFekQxTkxBTG9Eck1PVTNrcCtWUkNrbG9SaUJOWmZFTTdQZUprb2JiVnhXTjNlSjZRRW5vN2UrUnRmZDZDWkpkaUx0SGFoTFkzakM2c2tqWW02SmtZKzlpL051VkVLQlA2ZE1odHNFckJQY25OeE9rZ3p6ODAwYXlRSmF3czBuTDhOVzNLamt4elVUQTJTMkhFTEJKc1lpZlhrNnJxSWFIZjhIR0VORGNVWDl4M0dkdFJVUi8wWVlLU2t4dWE0REZFdjR1Q3Z1dSt2bUtmdW5mNWlxOExxcDFVbmtnNFZhc1B4MEpjdnNFSmUwVWdHdTNTcXp6RkJuT0oza1JEcCs2cmROcjhnTGtXRjNySVNDUWt0UDV0aHBmSmhINitTZ2RaL1NqNnFiakFVUjViV0NsejFUanJVS3QyRlE5czhDREQzcHl6U0dDT2gxdzdabG45dG85ang1YUdMNk91U1BIcEZPbVdDcXM3akVUU1N0QXFkMFBsajNDWFgxeHJnZDEyQnB2WXlsSGFjWmU1SDVEL0txbHYreG1zUE1sZlJjMTBhZEJaWllDL3kxWjB1S0M5a3VNY1lGejBUbTdQb0lXN2ZYb3UzclY2aVB6K2o4S3FKTDZSa09YckYxRHBCYytNYmJXT0R1Mi9QWVVDcXdDQ3FXYlJmcXhHaWUwcXR1M0tzSXR5MDJKa2tVQXQyMVpPaVdBRzlERTRuYm80UnlScTVWTUM1TkZqMUxmRDAwbzdUVENJcVltZ2hMUzZhRS9zTGFKV2hXcWRwUUw1MEcrQTJybXVLTm9DZHp6SDRkZGh1aXp3bHdPQU5FMHF4ZkhhS2JkbCtaY0hCaTN1QXdETFY1YW45VCtBOWJnalRkWU9Ud0dWNWtBL29sZTFYbkVxeTIrV3M2MXZ1WXJ3N3l5enN1YjZHNWJYZEdSUGdLbnFCaVZrUUovYzlQVWtIY2FrOXNRb0Q0WDBSck1QK3RXMDA3U2JZSkdzb21CY2ZYR04vRit6M25DSjdlbEZqUS9YNm4vMGUzOERLNDlmL2k1YzMvdmI3d0tyYlpmRDROZzliVkI0YWJBWk1KaTBTQzZtekEyblhNK2E4K3UyNTJ1VmhPTnI4QUo3U0J4QVozWWpFTStBZmhHVnJ0blZPc0xKQ0wyZyswTGZsNlBTTEdGbGt1MENyUmxYRVN0NWEvTU91TEZzakUzU05XNmdxcVBnUFFQNjVLYnZKVmtBM2kvYmFRQ2VuZ1ZBMExmektOeEltK1RZaTVVa1lXNThVNTJXSi9obG1CbDc3UHFoNzA2L00zRjZzQThVcFBMZjBCcW1mUTFUTm5ZdGhNa29FMm9sclJsNlh6bTFkdGM3YXo0WUo0TVg0R2dmTmFLWEhPdVE4VFMzaUVyWGpLbkxhTXBjQjdVMU16SXBPZFVzeHdYYVpIcnBCdjlnMi9DcEc2UWgwZmFhSEwvSUVCUUlaVUFmZ3pQdG1NQ01hQWVIV0tNSE5PNHdTSzFoS1NvR0xtKzZJdENJNnJ0Snc4VE1GOWVBaC9RUTVTd2gzQTNOVzRIR3RmcjhHYUdSOERtTFFGTU9ESEFqbHlvQjArdW9LVldnVUVJMXFkQ3UwU1o1OFlhSlZSTGR0cTB6ZXBKRHc5WDVnVTJyQ3hkUktYRHJEQ0pOYkFWV1VkdWdUNUpZd2tvcVlFTDNRZGVJaWxHd3AvazZzNW5qNGlWeU5FV0JRQWIwVzh6MkppVWZERVJMNDBoRW9iN013MEM4TElQcVJpTmpYVVhFdldkTjJtNU9xWmo1NGhxdEhhNTRhYUdUZloyUkJYMzRsdXU2MExKRm9CTUhCMkJsdGN1blMySXBiMHl2VGkwYmFCaXpJa2lSc0NHWlpHN3JIOW1OUHBBY0FLSWRTVWkzcW5kZ0ZsRnB4c2xOaXplQ0ZWUjdrb1NDS1pKcVZpVDlNbDZrWm93N0N2YVI5dlV0eXBDejJjb3ZVc1M4ZUltZzlJdjRnMktlVi93bkEvcFZYNS9DcGpqbXpMYjZtRlozRXJWaU5GZ0RsMmUyN2E1SkZDOGV0YjY0aHBZbmhxTmlBOHU0bzhLWlQzUFhiQW5ua3RKcThtUmdycWxTT2g3dkYzNmhHSTFMMTFTeEllN1dTazVRZDR3ZkxORWlZSUh0ZTMyZUNMRHJvelFkYzFHbjlmbEczRDZpbFIranhNaC82TDZRU3JGc2VFbndHUFE3K0NCbnFsbVlTb3pKc1h3enVaSGZibEpkY2phYmx4NmZSU0p6TGlwZmNKQmtpYndNNkRjU2JqMm5nc2FUdnI3ZWxzSXcyRSt3SnUrbTZhVEJ5S2FOcEZPaVVNVDY0aHBzZXdaTERMeER6UzNMNm0vYUVsWlM4NWFtZHdPTDdMZ3BVelk5dFdNbXVzR3pONis0ZEdWaTBLZFpzSEpDZE1tZTVOQVNvNkRlcExoZFVqcStJa1B0S0dCODc2UGNrdVRYU2pJbUpvVlVHbFV6ekF4eHNLN1BZdzJZY1pEVEZsWlM5RXhId1g2cXNRWExSVmhiRll0SjlCTzFYU25VSXBFNVJ6ZXQrZ3NHTTZEZk5tc3F3d2hZZHJvRDRwM29YR09UVkJJR3BCNFpJcTFqK3hlcVdQbTcvY1cxR2lycCsxaGdqalRwV2REdk9oSW1CcXFQSzA4RDFZYk1YSE0xd2xPUDFIeFQyNWVsaHJpNTdqd3hPRkJzeVdlaFVWb1IyclZLQWpvY0x6d0Q2V0tPbHZKY2xNNnE5OTNjUWlxTnVnVTl1ZGVqVTc3aWJiUWxyTXBIdTdaa1dQbzFGQVBXNklDcC9BeDJRNVE1dUNFS1dpUUk5cEY0c0M1eXl2ejZvWS9CYWRZZW1oM2sxbE1ySmNMYk1FTkJ2YnloUzlOTTV0cDROTWROTUdYTGhCWnM2OXlEcFBzK2FsUm1rck9nWDNNRXNzYUtJVTJIYUtaUlJzYjMxZUtxSEhTckJmbWxhMEFLZEpzNFc5dzExckhCa1RBamxHbVZSSkJXR2NzOFE2ZjNCR0ZMeWp6dmRpS3Z2WmhLbzRadXQxZG1rNWg1a0ZNTFpjcGFqeUxnRlZ5UkdaZzYxeEdjRitNMUZ2MFVINHBjaTBRNlVQU1ZrN0tYSC9ya3BxK25XY1UyblBocXc2em44TldZQkVFMTRSOUZIZVVKSkFxV2kxYnF0dGRGVTB1eVlzN1ArZHhNRnZSZENmVllXWG5YcHdiSVJFK2t0Mlgra2E1ODdsM3ZsV2tOdVZaYlVBOUIvczZibWpLcitFMjY4eGJCSnRPelVzeE9rTEVnOUlDUzI3SVlsTEdCSUgzV2lmZk9OdDNwdk1rVzNUWW9RbDl2MGp2U0lnSHpSekdWNGsycGJVV1NjOGVETkViSDdKTlh1bG5pTFVwUmJzMEE1RWpNY1QzZXR6QTI1QWp4VjEyb3BITGwrRnVjbERPWGFoSVZ5N244ME1mZzFJNmx4YUJyREErbFF0SU5uZHROV2luWUNOYzEvSVlMTkUxWk12Q1Vzd2VKT1pLckpjWGtncjI1bmdGOU9Balc4cWlpOVhlUU1aT0lTakNmYU9WVWRRaTYyUmY1TmZZaUQyeEtzdzBSemVRb2l1VC9RcmY3Ymlta1hCWXBFSUJxdUNEc0R0S3Z5WkpIQWkvQ0pkWWN1Z0xydFIxUkN1TFFTTEN2Z2lxTllsMlRUZTBOZnhOS2FxWnp0RkE2Uy90bFNOa1U4bE5lVDBoSmIvUHlENUdRTHZrTDZTS3F0bHRBVFRuOEt5ZTRsN3I4MENkYjJrenphWmxSU1ptN3VqTVFjVDd2eWtuYnhpK2dPSXpsOFNIUEdPbG4xZjNuWW5MTkhDOU1NVy9adTFFSzRiRmFSWWxTUU1GTkhscGF4MjFWOFlFK2JXSlIxdnhpQjBlVmpPcnEyUnJSaU1rWk95NEM2ZlIxSmJwNnlDcmRjQkFsYUZEdER1ZEhlaWVETHl3aXNiOHMwaFZlNkJ0TnZGckJvY3ZGNVordm9YU005eWJkelZWVXBkQzFxc2tRWjRWd2tKT0w0ZWFubTJXN1FGMnpQdXZ4OFNydC9JeVkyYXRYQkRPTEJHcS9pVVNwQ3JldXZKZ2YraTNtdWphU0M2QmlPNkQyeTNDWUFseFkwZWRDclVraFdxa3orV2VkZVNJTnpuK2R0S21xVkFmVk5GWEV1bS9hUzdJTTZPdHQvVFhTWDZRK2tRbVFHWEJiTEdWd21aMm9UcDNSUTRSbzVFS213NEVaTGF2eFFSS3VwOWtNVGpsSTJXWkE5Z2FuQVJDNHJqdjdQR3FWN1BGZWszaEJ1cWlpeWpXMnJOd3Z1QXM3SWtQOUZsVXBKT2dybXZ6NzB0TmI2VUtXc0RMVDh0ZmdVT21KZDVQM2dIRGRhTFN1bzdoeTZDMFNnR3lEY25id1UvYnlRNzlyNzkxWUxOczJ2bEd0Y2ZYaFFvcHBYcGZHT0xIbTdKa2FjOTdsMWNWS0J1QTFLVWdKU3ZEMUFtdVhYVEdzTTZDL3BpeVQ4b01GQmMxNUF6cDV6dVFkYVErQWFNZ0J4OVVWMEs4K0pLTDhSWnh0R1M1OHN6YnJGWTA2YmR4N3FVRWpyaUxGc05aOFJ3SXZ3Z1pwRHVJWmJFdjNWYzN4R0tPb3NFcXhxYXRrR2ZhdWhkSU0wQWZYVkNRMkdMckFnNDExa2NWSC9TVzFSK0tTd0I2SWRiM2lVdlR1aFQ3WkZUV1RPNHg2cW5zcEZTN252c2xkVHVxbENpWTdNcjl5VHp3V1I3L3lHVEIxWmwzNm0xYmJxOWNDZGV3T3pvRCtwcG93M0cxSVRBWnFUR2gyZHFEMmlJek54ZHFVRW8zc0d2RzFtaFh0c05TUXRXN1RGd2w3MWdkSFlvcFpaSHY4VTFDcXY2M21DN3pJalQ3TjRTSVhURzBNMGk2cFpSU2lFaXBkTU1nczBnUmZHUzJVemtRZkhNcUlYTTN5R1A5d3V2NmF4QUVwOEVDZHdyTklZR2MyWUd4VWptUlU3SmFDZmlYazJnSUFBQXN5U1VSQlZPWFhIbjJXdXA3ZCt1U1BmakhKQTJodjZyUUxqdjJGMTlYWFdULzU1VS9XaWNmYjN2Tjd1QjU5WTR6d0ozVHVzSUdmZWpmeHdhajhsT0x3ZisvbENlejJQL3ZSTFpVbTc3RWVkMGpJZ0g1WCtnUnpXdnVjbUxad2pDbEs4RVgwcVJQUldaV0dHZnRFSTZ3dHpuTFR2TlJWS3pGeXpXMVowdnc4S1pqaTd5U1RaNFE1NnJ3a1psaitPVDd1dXV1U1MxVHowZ2xYQlRqSUpmd0tHU1g2anIyOGV0WmtYVXFsRjFRTEZhZlNkMCt6b0IwbEdTeXU4YWZickRsWHUxL1dRUC9KL0Q3UkxxUllKSGdXOSszb2ZjZjkwcEtBSUFWOW9GdGZzaTh0dm0wTEVsVkxoU2hpVytPR1pxRUN4ejltY1JreTJGSE1wR2RCUjczMXRlY3loWktWUmtrMmlZTFliWkhhMW45S2Iyc0tKalhHNGhzdVB6dFdxZDMrVGNRLzJHRi94U1JEdUhVUnE3VFo1Y3JyajVzcUQ4c0FOVldycE53N1JwSkJnU3BkWlQ4WHJYNEo0dzQxSE03RW9zVk95VHJoNVNGZUh1azNKV0VYbmRiVjR3TmRya2NsN1RlTHE0QktzWk9SbGtuSlZ1enVDQ3RJZWt4c0NpQ0dQcnVtK1h3WWZ5LzA0cGFNVnVyNGI1bGZWSGtXQ2ZabDJYV1RvMG9VdXFlZ1QzOHQrTXpURHovOHpQV3I3amx2enU1STY1UE9pT3pZVmRnZWhucVBRK3IxK09rZmFkcEZod3dmSEQvd3pNUHZoRnhpUXh0Y2F1d3FraDUrNWlvN1RsVEFEYUN1SndQNk1lZjAwMTkzcGk4UUxkVS8wZHJReE9uQURNN1FQaE16OW1lc3JNWDZYMWV4RHpIOEc5QVBxMWdVZmViMm5va1VDMkVPM1UrVlhJVmJMend4cWtFcXdTa0p2TVFTTDBoWE9NS3FxMjNweC9aYnlxaFVPQmNwcWNva09NSUt3dVdyKzVyREY5NmlnMUgwM2ZIYkRuVjAwZjRiT1pzRWZ5Vm1uQUJkdkZBZ0JmM0JWSXRtemx0TjJMS2U0MElPWm5QNnViTkdVRlRtaHo2c2pMeTA0ZEdDclczb29DZXcrbSt1cy92ZWRObVR3NU8rSHA4OGxwVlhNUDFMRDNvS3pyMDdmdlBuZVByWDZoOXZ5Z0pPU1Fzdlh6SWU1a2ZhdDc5bzJIRUh5RVNMaDJxdXJTdE9hRW82d3Bya013bVZoSDVVMC9zcnkreCtSK0lMYWUvVXlaOXNwT1ZNem43b1kvcVZsL0VHbEpTdGRSVTZmL2ZZWGRvVWJTQzI5YmVLbHAybWNwVi85WTdqcDM4K0xYcFo2RCtoRjdNWEVncGNIbjM5UDBhRmtYOXJMai8wNFlRLzh1U1RULzdQMzdLOE9FV3phWk9yeEhOeVA3QTN2NHEzYWNtN2sxYWMvb3hLMHZ0RXVFNTJrdldYZ2Y1dkhOSzdZUW9UVmRyWSsvQU56UkJHUVlmUFB0QzJ0cUt5SEI0Y2tkb25TU3RzZzI3T1ZkMXpvdWNxMHZJTTlRSU5uRmNHcEVEWjZTbXkyc0grM3h1Qi9jU0hLVHc3UEFPRTN0MUhadWVLTEZIYlJxQnFvSS9kZ3NzeTYreHZxKzdLVlhXYXU4TnpwTGFVMi9zcGlSdUhxYVJ6azdCZ2JmR1VhTlNSeDBLVUlEK2pvby96di9sYXJHT2JiY3NWb1l6VjM5d0FiVXZ1aklrWE94cDdodDAwcVViL3Jhd1F6dy85WFRWUHhXbWN4NlpkNXk2VXNBdEYyOWRJZUxoRjZjNjAzSXpjN3FDekJXOTFKU2tEL2JYdmdQYVNmSUE1dzllNzR2MHh3ZktTQXBoYnc1bkVXbXFUWGRTdUpIT3RQcVpDbVoyU2NVNnY1bE5aNXlDaDRYaURCUnRVU2V6b0ZTUTc0MktieDAwaFFROHVUOThScGd6MEw1TEJYNVVQUHk3UjB5SDVvcERnT0UyNk9YQTcxdy85V0Q1TjhlQ2N0ODVSMUhtS0pBeERzYVl0S3lVV0t6NGRwU3F4ZU1ESFAyQ1MySklzQS8xTHg3LysvaWVmYkF1WGFmN1ZKNS84azlmcmg0RFUwZ1RlenJEeGxjUnVrK28xeCtyanlJalkxRno5L3BTb1Q5eE1KWjJqaEtGUTNNcmFGL290K0JLKzY4MENLR2VxdHdYanBIWEVXdzVHbkRMUXAxTnR1SnFjZW8ySHBmY2orTTFuS2NkVU42SFFzck9ybjdIRFl6M3FUNG5WMkU4bG5hZUU5b3ZsVzNPUXRhdlBnZUQ3MlN0ZnliZ3BOZzFBV3hEeDBPWmZCdm93azNSZDV2UXRIaWF2UjE4clUvTlE2eWp4M05GcjliR3R2NkZsZHdPcjVyQ1htM0ZPWWowWEJFVmF0U3JYaStteWJZNEV6NDhEdERUZEpGSnF0RHdWRngxTzIxQVJ1cGVCZmhUejl1MXcrazBlZnBXSDFVOWo1UFBjaXRPSTkzcGlsZXFGdnRyVzk5U2xYb1h6WkoyTHBFdmxENTFjZEhGanFXSHVEK2lycGVuci9WYVpzd3BhZmdnZFczSGdXZ3I2TllLN2ZNdVEvODlrNHRuSXZIN2VkVlpORmZVdUpoWTAvak04UjRrSjBKSzVzVzVGem1Pd2JSeUJnczNiZlMxT2hIRFI5YUZDTXR6NjNDTTF1aFQwODdTMHFxeHJYc0ZUem04bDUzTWxsN1BNM2MwOGs3TDRXdXptVWpvOWNuZkE4bWtyazNkbUx4M2pVTzdENzR6Rmc2VGE4UU1Qdi9OcVNiZkNjWEpndUIxbllLelFqNm9uVy9sYVBQMFNOV2Qwb3o0djlEdjJLMmVPVUQxNXZOOUpQRmVSR2MrQjlJRU5uR1Y3QS9OUElmTWkrUmk0QlBSakhpNEovVmtRNmVYb0FTSzJtT09GL2xLbVEyalhlZHJoU3ltL3l3djlPUE00MXV2N3B5M2ltZlB2T2dZd1g1eEdhUThwbjJkZWlaLyt1NFIzK1ZkOWN6RGF0MzZubjBmajV0UG8wYThKWVpaM05xbkdDLzNvWUloZE0xZmFNY1M2dXJXS21RLzYySytTWnpKVXFidnB2bXd0QUF1MGU0bXRGeWcxOWlKSGx0SGVaSytVZGlrSStucU1WeEhwV3lLT0dmcERmS2piRW1ZOHdabDByL3FnajFNZHpvSi9QSlcvWnJnY3ZGSkcxT3JabURUc1Ardlo1dUNrWDBaaVhoYjA1dUVtUWI5cHNWaVRBMkYrVE1jdXU5cTFzaXFaYk5CNmpLRXFWaUJ2R3p1L2l2bnY1ZitsQ3R4OTk2WEVvNCtCR3BoTHVaQURpNDh0azU0azlRVzN1V0crNG9RWElzM3lQT253ekV2M1o5WVpFTVBMUGpNbVBzTkxVUEVzeU5yeXlVWk5yVjlwL2NPdmxHODBmTVd2TWNxcTBrVUJ1VnZKZllNQ05HTXAwdEZ2R0QrdXpYOFp4ZzNycXpJSDZIQ2JkdVdYUkd6dW45dXBJNFMvMlIrQmVCeWtsWCtSNXZMMUhaSDJBYlZOZ1M5R0hUK0FGOXpOSWloTmRNNVRWaDhyM3NCLzBDOWVkcXdsNGV3THIzUXVWbDFYaXYvY3YvM1B1bndOZmE0amQzRkFyWmpVL1M1V3hUUTNIUnZ6WXBYeCtPanpUbXd0SEthNXpVRzJvQUZvUURuN2MyVldKbjdOMFVFR3M5VHpsd21wUVFOVG93RTQ2emNnek9ib3V5ZjA0ZndyVTlPdUlFalFRSTRHaExNL0JxTWY0YlRpNkZOSGpyUWhPMmhnYkJvUXp2N21HRHlWS2o1SU1qYXhBcU9nZ2RQV0FEbjd6WEVZZmZvK2E0bnQzTk51VitBZk5KQ25nUVpqNjJQdzlPbFBmVHdQZlBKcUQvbEJBMmVtQVRqN0w0L0RSMzlDYlpPZVdVdEN4VUVEcFRSQVIrNUgzOTdCcDlNU3J5ZVdFaUlVRGhxWXZBYm9md0wzUjY4V3AzbW00MTJTMFpzU09Od3RHbWpBMlIrOXJYaWZkcWgvSFJxOTVzQWhhR0JJRGJUR3NqTlRZN2ZEbVpVaGV5Q1FuWkVHcXVNNFk0aEh1WStja2Z5aDJxQ0I0VFJBUis1SFB3aGZ2WXVQNkE2bjkwQjE1aHJvUGQ4WTNkbkgwVFU2Q1JTdW9JSFhqZ1pXMk9YVzZNNytjK3lWMTA2VGc2UkJBNlNCM3ZQMDErUWp2a3RYaWNmeFVDeDBTTkRBQkRVd2cxZkdhV2UvT1ZLZFQ0V0QraVBwTHhDZmdRYXFkR1J6WkdlL2Z0dzhBOWxEbFVFRHcydGdobjlCY2xSbmY1WTlOTHdJZ1RKbzRDdzBVTDFEdFk3cTdEZjBFWVkvQ0krMXpxSWJRNTJsTlNDTS9xak8vckk1d3VCOGVMQzBPSUVnYUdCU0doQkduLzZwYXBSalBMdjZDTU5xK0JqSnBMb3UxRE9TQmhiVnQrSkhjdlpuekJFRzhhK2ZJOGtVaUlNR0pxQ0JYZTdwb3lLY3dCbCtaNytudnpjYkxRLzFCYmNKdERSVUVUUmdhMkJaR2YyUm5QMDV5MWU2T1BwM3JHd0JRemhvNEhRMDBGRkdmeVJuL3pscnZtZ1pqcWNqY3VBYU5EQUdEWHpEK3JyejhNNStwVzJkVyt1YS8xTWNnNENCUmREQXFXZ0FmMzl3cUJuakx5S014NjVUaXdRdUh2K3krRy9IWC9tVjMzNTM0bDhQaTlDSE1rRURrOVhBMzcrSE1mYm5WSjBmckNIMnFhSCtESUVvemJXaE9JWjcwTUIwYWdEZmdLZnJpcEJPL1JuQ0VKOWdvNzlWc1M3TCtabk9oZ2VwN25ZTnpOTS9oVjZQTjRRZVpvOGZlUHJoaDUrSmgvaDRHaDZHMmRmZTNhN1kwUDY3UlFQNHkyam5NcXVIdTBVRG9aMTNxUWJVWCs4cS9QZnZVajJFWnQ5MUdwQnJCb1Y4NTYrMDdqcGxoQVpQa3diK1AxUjNtQjg2RzRTRkFBQUFBRWxGVGtTdVFtQ0MiCn0K"/>
    </extobj>
    <extobj name="334E55B0-647D-440b-865C-3EC943EB4CBC-5">
      <extobjdata type="334E55B0-647D-440b-865C-3EC943EB4CBC" data="ewogICAiSW1nU2V0dGluZ0pzb24iIDogIntcImRwaVwiOlwiNjAwXCIsXCJmb3JtYXRcIjpcIlBOR1wiLFwidHJhbnNwYXJlbnRcIjp0cnVlLFwiYXV0b1wiOmZhbHNlfSIsCiAgICJMYXRleCIgOiAiWEZzZ0lIQW9SSHdnUVN3Z1Fpd2dYSE5wWjIxaFhqSXBJRDBnWEhCeWIyUmZlMjQ5TVgxZVRpQmNjSEp2WkY5N2JUMHhmVjVOSUZ4c1pXWjBXMXh0WVhSb1kyRnNlMDU5S0dSZmUyMXVmWHhoWDIxZVZDQmlYMjRzSUZ4emFXZHRZVjR5S1Z4eWFXZG9kRjFlZTBsZmUyMXVmWDBnWEYwPSIsCiAgICJMYXRleEltZ0Jhc2U2NCIgOiAiaVZCT1J3MEtHZ29BQUFBTlNVaEVVZ0FBQnE4QUFBRHhCQU1BQUFDbmpUQ0NBQUFBTUZCTVZFWC8vLzhBQUFBQUFBQUFBQUFBQUFBQUFBQUFBQUFBQUFBQUFBQUFBQUFBQUFBQUFBQUFBQUFBQUFBQUFBQUFBQUF2M2FCN0FBQUFEM1JTVGxNQU1ydnYzYXRtellraUVIWkVWSmtWcEtPUEFBQUFDWEJJV1hNQUFBN0VBQUFPeEFHVkt3NGJBQUFnQUVsRVFWUjRBZTE5QzR4c1NYbmVtZWVkNlhuS3NXSmJJdlRJQzBheExQZTE3K0tGdGZHWnNIZXpEaEI2RERpSlgvUkVKTElWUmZTWVhYUU5qdWhSRE1xYTJOdGpsc2lFb0V6RFhYQUF4ek0yaVl4eGxCNDdqb01UeE56Z1dKWVZLVDNCSm1EaTBMTTdzM3Z2M21WdjVhdjM0enk3dTJhNU0xMGx6Wng2L1BWWDFYZit2K3F2djg0NUhVVWhqSTdBVWt3UXRnU2pDWExsNnJXcjhhM0IrYjZmc2puWnR5cHkzdmRiZVNFUkVCZ0xCQmFvUXBEbnhGaVhXSW9Nb1ZpSHJPYTZoZGt1eXd1S1pZRVNFbU9DUU9WRlBTdzFjckR6WHlEazZYL2NrY2tCcmgvL3ExQ2pZNnZDSTRUYytjTVBXbGtoRVJBWUd3U3EwSWhOTmRyVzZZNktEeFloRGZLa1dXUHVHVUkyekl3UUR3aU1Fd0pkckN5WDFZRGJsbktvN09MSVBLbVNaMHl5NnFjSnVXRm1oSGhBWUp3UXFQMFNNVFNpc1RiazJHZHZycEE3WnQySEpnbnBtQmtoSGhBWUp3VElRWjJjcWdIWE4xVjBzTWpNbldueWxGRmw3dGtWZzYxUkVLSUJnWEZBWUlKRVRXMnpWY2l3VzZ5cDUyZTBFd1RBVmZlcjlnbzJEbUNHTVFZRUpBSUxONk1wUXRaRmNrazVDR1Y1MmV2dWJianVPNXI2b2FoTG50ZkpFQXNJakJjQ2s3ZWlXYUpVWVBucFlVZmZYRjhrNUVEVm5uczJxcEhiS2hraUFZRXhRMkRsNjFFVWs1dGkxTk9XWTI4UUtCcEg4NFRzcXhyVi9VaXZneW8zUkFJQzQ0SkE5VGlDMFNiWG1yMW5oeDEzZkFPYWRLUnFQeFJObUVtVkh5SUJnZkZBb0xzVjBVMFcvdFBRdTh5dkEvK2Z4LzZxSmJsRUVTeEJiTGx1RE13bVZBZ0lYQkFFYXRzUjFRRVloRFQwTi9oMTRQK3o4TmozOVROTnNBVERNZGJBSUlZS0Z3Z0JaZ1FTZVFRMXdqRldCTGU5TWlRZmlxSndqSFdCcENRTVpWQUVjSXlGMENaa2xWNUhPY2FLb2tQbFhJUWxHSVZqTElwb0NHT0tBSTZ4RVBZSVdhUFhVWTZ4S0JmNS9na3N3WENNUlFFTllWd1J3REVXd2h6aFQ2YVBjb3hGZlNEeUZBeVdZRGpHR2xlUkN1T21DTkJqTEdvQ2NwMFk1UmdyZ3J0Q1BITzRUUGRhNFJpTElodkNtQ0pRNVU5SDlBbDdTSENrWXl5NjduRVVxU1VZanJIR1ZLTENzQmtDOUJnTEFadXNEVnhHT3NhaWowYnRNRzdVRWd6SFdBeUs4RzlNRWFESFdBakxoTG5LUnpyR29vdlVEY2FNV29MaEdJdENFY0s0SWhBZnNKSGpPVC82bHVKSXgxaDBXN1ZOdVIxdTR0K1U5UklKelE0aElEQTJDRXpJTnowYTlKMlAwWTZ4b0pmY2FVOHRRUnhqU1JmaDJJQVpCaG9Ra0Fnc3lIZUhkK2tqczZNZFkwVlJnMzA4Zy9rRWNZdzE5SVB5c25QaEdoQTRyd2hNeXM5VXpCQzhQVFhhTVJaOWdPTVlRREJMRUVwR2Qxb2hCQVRHRW9FcCtaSXZIQSszb3RHT3NlQlVaTWZNOXpFa1krUFRUMk1KYlJqME9DT3d5NCt4QUVFTm02elJqckdpYUplYWY5d1NoRGVFK3U5RENBaU1KUUxOZFRuc0tseDZveDFqMFFmYVlWbHlTeEJuV3B1U2RiZ0dCTVlOZ2NhUkhESE9uWTdid3k0eTlHMHNoRXYwRlg5dUNXTFB0aU5aaDJ0QVlOd1F3QXYxSXVCVE1NKzFObVZxd09zTTk0SFFENkJ4U3pBY1l3MklZQ0MvVUFqUUYrcGxhSkdUb1JjWjRRT2hIMERqbGlDMlcrRVlTeUlicm1PSGdERGgyTGdQalY4ZEdSUUk0UVBCcXZkZnVTV0l0NG5ETWRhZ0tBYjZDNE9BTU9IWWVDNkpWMGVHR1p6d2dlRHRrMzh2VHEvQ01kWXdPSVk2RndTQkZXTlp3YS9PR2FuQkJsZ1RYbytZMURkNXpYQ01OUmlDZ2ZwQ0lkQVVIMmRpZzZvUC9hekVCSC80TnNJSDBNVHZJb1JqckFzbEoyRXdneUd3cUQ1U1FldjFobjVXNHYzeWc0SjlxWnR3WSt3UDFwZEFIUkM0SUFoVS9xQkZ5Ri9xMDZicElaK1YrUEEveE5mVC9wU0IwdVNud3BWZjdoTHlYUis4SURpRllRUUVCa0lBYWtXRDBxelo0WjZWd09KRUE5dWZWWmtsQ0RjSUM4SGhQdEQ5Q01RWEJJSFd5ZFZyRDhUeXZSRU02cDdPTUNPYkkxY2VldVNCbU8zV3B0OUpPVXlmM1B2UXRhdFg4RlJ2Q0FHQmdFQkFJQ0FRRUFnSUJBUUNBZ0dCZ0VCQUlDQVFFQWdJQkFRQ0FnR0JnRUJBSUNBUUVBZ0lCQVFDQWdHQmdFQkFJQ0FRRUFnSUJBUUNBZ0dCZ0VCQUlDQVFFSkFJTEJNOFhYYnQydFY0WGVhRWEwQWdJREF5QXZKNTZLSGZDQnE1QjRGQlFPQWlJbEQ1RUg1VDhMbHY2MXpFc1lVeEJRUytnUWpnSTBFM3ZvSE5oNllEQWhjVGdhNzhBZHVMT2J3d3FvREFOd2FCR3YwOGNRZ0JnWUNBWHdUb3o4aUVFQkFJQ1BoRkFML1B4Rjd1OXNzMWNBc0lqRGtDK0NUSjhaaERFSVlmRVBDUEFINUZac3MvMThBeElERG1DS3pnZDgvR0hJSXcvSUNBZndTcWhCejQ1eG80QmdUR0hJRndqRFhtQWhDR2Z6WUloR09zczhFMWNCMXpCTUl4MWdzaUFQaXRuc0hDYWxhMy9ISEthaUhrZTBBZ0hHTjVBTEVFQzMvcTRJOVRpVzRIa21FUkNNZFl3eUkzV0QxLzZ1Q1AwMkFqQ05RRElSQ09zUWFDYTJoaWYrcmdqOVBRZ3drVml4RUl4MWpGR1BtZ21IL3NpM1c5eWZxZHRQQnBYWDc2NXE5MHNscjF4eW1yaGJzMy96OSt6UTFmdVZ0ZmVhcUdZeXd0UjU5L21EejBpenJwTy9hdFVyVk8wamxMeFRyOTdmUnluZXVQaytaNURtTGlGOEVrVHV5NmZ1YjlYdnh5ZlBxekI0TTIwdzF2WXluSTNzTHUxQ3M2S3NOM1pEWm1MWkI4eFRvcE1Rbjc0K1I3akdmSmI1cVFrMjkvODZPLzh4aGcvSHVQUHZyb0Y0SG4ybGsyU0hsenFFL2VPMkE3NFJoTEFmWis4dG8vL05DN1IvZ0plOFVwTTNLOWpHSzlKck82VWVDRlUrVnpQUHl1d2ZodWpsYkpuUjNXUDBMdXNPdEU2OHlmeDV1dm4vNkhmL2xaMkJxYjZjZ3NDZ3pkNDVFNHZJMGxBSnNnZjRQR3VtVElYd1JPeDkzT3hXL2EwNUM3WXAxMDdEcnBLUytjY05iQ3dubjVhZFgrQ1JkZmZVWTBuU1h2NmFnTmtWczlwVzNDQ00wQWFWZGd1R2J6MWwyMDg4Y3c5ZmhUSFRwcUlKSUJvUTlNK3V3MjVDcldjK1hhOGNIcHZDbFcvQ3pIUnA4UkxaejFnNjd6OFhleU5xdFo4MjJHWXVrdWxydWRGNWlxdGNVSGQ1aTU2bnNZUE80UFFxNWkzUzdYakE5TzUweXhGdVh5aERPaU5ZN1NrdjZKOUhLd0RVcDFTWHkzWWpGcmk3QkxieWlDNkpEa0g0NnhKQkpMcE1Pak00U1VsRzFaZFlEckNyc0p1WXExWG82ZEQwNFQ1K3NkMXhuNWNSYU1mWitqdEVqS29UVTBWVS9LUW9OSUFVbmp0ZXdxMWxSNEcwdmdOTW0zdzFHRTNVdEpheXdONFlJOCtMVVFjaFZycllDRktQYkI2WndwMXNyell1eFZRdmhtSzFvNkxZZlcwRlMxSTFGMVZ5bHpHcStFWW9IOElJMXcvUEwyeUN2RW9Gdms3TzRXLy9Kd3JtSnRsTVBlQjZkenBsaTlkUUZOVjUwUnpUNVZEcTFocVNya1pKdlhCZDdyMlZ3U2l0VlVYY3l1TkI0bG1BV0ZlZEhPWGZSSFE4T0hPdkFlK09CMHpoU3JKbTVRVkNOU24rYWtuVEhhYmNtc2pWMm9NRi9tY25jSUNjVnFoSThLQ2xBUDFiYy9NTm5zWkNJOVlvRVBkZUJkOE1GcE1NV2FlTThEMzlEUG8xVFVKa2RKZTdUOHpJZzNwS0E2ZkJaaVl6ZExpUEJKcGxWSktKWnhqRlg1czV1WUVTYStITC8rUmhSVi9tbjkxWnVTdzYvSFA0Zm9peCsrNzRkbHpnVzh3aWhlNDhQcW5hRjU3RU1kZUM5OWNCcElzVjRjazIvc0I3Mlc1REVJbHBFbmhRUk9udkduKzdEaEZvc2pubjNPYWN0VkxOUlQxTmRmMFQvdHpMZGUvK2s2V1BWZi9qdTFFekZ2VjY0OFJsNFQvY3JwLzMxMzZhUFQvM0VnQmw3aTh2TkhKWWpPbmdUT0FFd29OR0RGV21XUnh6Zlp4ZWMvSCtyQSsrT0QweUNLOVQ2b0ZiRitsR2JwZFQ2UllieHlaV0h4WjBSN3hoblJ3cGIzUHRnTTYwUjRUTEJpY1cyZS96NmJncVZjeFFMMXNTUnI3Y3lRdFI2ZVByaEV0dCtQRlhaQmJ0WXVQUnMxbmxvNlBZaWlla2wzMmJMVVNjazc3NnA3a0VkMTVtWHp0YjhwMnVoS1UzQmFURlllMi9haERydzdQamdOb0ZpUUZCbzJEQ3o2cnpRU2ZxTGxaRUVmWS9scE5ZL0wrMDQzZVRHMFdaaUM5YlZrQlZleGNHWWpWWDd4T2FqU2MzUzFuU1hQM3JzRGExQ3V0NGZiZU02blN5SHRsblNYTmVSS25leEJJcWVTZDJvMDhaVUUvZGxuMUtRN3ZGSi9wKy9XZktnRDc1TVBUZ01vVnBmcGxWelVhUmRtcE12YkgwYTVzcUNiV1ZGK0pwMTM1akZvODJYZXlCTTNPNG5XWE1VeWpyRW1id01xTmlQTmtoUDJIQ2dSRzhOYUorcnpoeDZiNVk3akpnZHg0Yy9MaVNEUldXVHNEc0lwamNFd2VmSUp6eWg2L0xRekRJT2NPajdVZ2JQM3dTbExzWktqRm84bW1oTnJUVzBpY3NZN1dGR3VMR2hXVldtcjY2eXpqMEdiajNncjgzSHlNV2xYc1hiMVBuMXZMWnJtSGhBNEZsZkJZa0pZbHhVWVJIVytzTFhMS1ZackVGZE5McGcxc3NrSDh3TCsxMnMrSUVoQ09GcFBmS2dENzRFUFR1bUtOZDhRMndwanFKaXZhVEIwNlZMYXJhbTg2SCsrNTJYeGtWRnhvR2l1TEdoTzNjd3pvZy8vd2FmZjhQRFplT0RSS013NEZxckorZFpWckxZK3N2bm9hclRIcmJKSnZsVE5DbE93OGhOUkpNaGE1b3lsQityRVpzaTJtWE1QdlNNNm5MN2RmcFV3RDB4NFlpeFdKbHNWWDQ0MWN4cTc5MTEvcXNxR2lXQVZQNUwxZXZJaEdwa3g2dFdIT3ZBKytPQ1VybGhONlFnekJudElrWDNvcFRkMFZ1T1dqcXRZbjVKWkd6RlZWQ2FTSnd0R2ZYMk1aV1RTS0V3dUJPazhkQXBIVE1iY2FLTmNsdFQrU2ZHMEZldmozNHB1L01ZSFZXbVBINUd1OEhxVDBxYU1va1YrU2xiUnZGV2RsRWpiMnZOWDJHQ3RmMDhmR0xYeXdJU01ieGlrNlZHczBXNlFib2owQ2dXNVRibkZBdDFjaWZZTDJObkZQdFNCYy9UQktWV3hjSFNqRG94VTU3SHYvTXVPU2lFeUp3OG56TXdvWm5kaTA4b2JJSkVuQ3dZYmZZeGxaTklvNUFWaEVIdkpZWkNkaFBQbXNpcHRKM1RYVkt6NW1IVkQ3eWl3azJKVnEzeVJYOUVUOXh6MzFpeVpwb0JxeFkwczhuVlBaZi8wbDc2ZHRmVGQ3SE1GYjZpajFadHlVUVZSSHBodGRiYWt1Q1VqUzQrOW9VVkg4bkwrT1lRdjBzU3JrbVJsYzdDYmVLV21MZXNIMVRYeVl6N1VnYmZnZzFPcVl0RnAzMWlaV0d2ejVPYXFQYkREcFBLQjRMODkra2JVTnU2dVhha29sU2NMdXE1eGpLVXpXV3p4MCsrSmxmUE9LUnN4dVVzTVQvZTBmRWhITWJVVWk1emMrOUMxUjY3R3lvZE9EN0FRMmh5enBuWWNUQ2ZXTU1VeEdibWVOTDZYZ2ZiOWt2THpTQmhtY0E2WWRNZThMcXZsWHFHQnltaXJ2QVhWMW5MSjh3b2hzSVlNN1pxSnZHb2x5M3lvQTIvS0I2ZFV4YUpQOTI0NHc1bHpKYWtTWjYwTHNiSGdPMXdLa3pteVlOUTFqckdNWEJIRm9uVTVtVHQ2VGt2NnlDbXJlVFBCZUp1S2xXaXNJaDZMRWpzcFkwTzF4M0hkTGJIamlhS1dFbkhWQXFBdzdneE5iYW15SEREcGpya2NTazFyWDkwdzFFeTFVemJTdDVabGRaaFh0bm9CblE5MTRFMzQ0SlNxV0N0QS9kZ1p4cFI3VHk4WmQ5Q21qVWZZNCtUSWd0RUl4R0xOU05wUjlENjcwQ1lkSklXbDRjQ2dUNXc3NVNyV2t0QkR2cDVNVURYN0tjNnN4K2R0dXBRdGJ4cjgwNkk0QlV0a1UrdGlSK2YrQ2dTL0k1TTVZQjZtM0dKWnpiNzJMVm1nelczWUJLVlRDMFM4L2kxcXhHbDc5TkxjRW9RKzFJRXo5Y0VwVmJIMmdKN3JGanhVVm8wWVVkTzhuK1lvc2FYT1dzdE1zdlI0aml3WUZhQTcrMGJTanU3bUZkcWtnNlM2NUh0TThpbDNpY2xWckJtK1BDeHlXSmZwVnVrSzU5YmdtNjhZcGlKT2kvUERudDZhS1VLc3o5YWJFalZqeWNvQnM0NWJqRTZVQ0tCYzAyU1ZPQ2thdWpRLzFuUTg3RTIvdHFBUGRlQUQ4TUVwVmJHcVFOM2RuUGVkMjVEdHhvSWpOem14NWtPdVMzTmtRUk5GNk9DcWtiU2p6YnhDbTNTQTFDeXhQZXpTWTY1WTVDcldGSi9tNTdnd1R5TTFLeVlxcWxIaVlLdG1yRHlLclJscFlGbHp3NjV6cXlBVWFpSElCcE9hakFsajFtWE4wdFR6YUU1aWJVSktIUXdrbWMyNnJtYXh2VXhTRHBmalF4MTR5ejQ0cFNwV0QyQmEweURhaTdmczRjNWtUbml3bVM3YnRBT2tzbVhCWk5MTlBNWUNWU092ME9ReVVMeHB6dHUwWnQyeGpYTVZhNWQ3SFlUNXZJTFU5WFhXL0x3ODJEcU9acFZDc0pMa3Z3bHVTTm9GbUVZcys0QXF3b0VneVFaejcwN0wyanJaUE0wVS9lcnlxcEZSZGRKR1VVRzA2YTd4U3dtenFJQkRmckVQZGVBdCtPQ1VxbGlZbGZUZDRXMU5XTk1XOHFvcFpna25oZXRqZzhlRytKOHRDeWF6ekdNc1NsUjNaMGF6NXJEeFdiME9DQlk5eDNHYXExakNibDdoc29VUFM4M1h1YlNLYmRNRXBxbmVWa0huSnRQbXNvWnJIK0RtclF0RzJXQTJidGNjaGN4cW0zb2R6Ykk5cFBmTmpMTHhXY3R6d1dyVjNkbTdMSzlVT2gvcXdCbjc0SlNxV0xoWnhOR2JPZGNLcWJrWmFyQ0FmbE1sQm8xa3k0TEpLUlpPTmpOUHhqRmxDeXRMNXZpNEdnNXl3VzdhV1pkekZhdlBSYWpLRjVNSjh0ckdEM0EyeTRKTC8rbmYxRTZIakE2bnptV3hheDljMTV1Z1RERHhUWjYrWVRKbXRNZXlNVTB5WTFYU3JDUkVRNVlVWEp1bk95NUZkemdWZGRtSXRBOTE0S3g4Y0VwVnJOWXRvSGZaNnIvckZFdzFTM2lObnVXbXNyZ1VKekpsd2F5YWZZd0ZLdGd1VDVyRVh1S3o1Rys1ZlBDOHVwV1ZxMWpmekQ1WUdVMitnbGY1Ri9VZjZ2RFl4TlZWRmxsNitMNU5ucFA5djJiWlpKeU9ua2R0V0ZXd3hFZ2pOUlBNNlZPY3FLVVpsaFlubHNBMGFZMFR6aEtud1dTZHRKd0Y4cDBzKzYyR2V1MDVRcFpXcjN5ZUQzWGdyZm5nbEtwWThXMmdaMHRuMWRrQVREcmx4dmo3aWYyWlVWZ1V6WlFGczJMdU1SWUU2OWdrOWhMdlB0V2hmR2IvUW5QRHR6QjBBckZjeGJJb2gweFUwcndHOUYyZVRZdWhzU25LQkxQN0pIM2wwRnFKTEI1R291ZElBbDJ4dG8zeXN0R3U4SWJWRGNXYThicko4cUVPZkRRK09LVXBWb1ZzTlZ4REFiZkNDbnZLa0xleWFhS2U4Q2dtU0xJek1tWEJySUpqckMwemJjVmh1NnhaR1I0U0MyS1NuamJkblExN2szWG1pcldRMk9aaFpNNHhGbktvOTJLYmp6a0x6QXFHYzZnWE5rNmM4Yi92ekZPN1lMK1pRWnVUdlNEN1pHN1lGdFhhbWxPemRKRVBkZUNOK2VDVXBsaUw1S2puT2xWYmwrMEJkaVZRZGpaU3VMR1dteXBCa0p1UkpRdFdKWmdqMjFhR21kZ2Jjbk50OG5EalhiRmVyNWhyNGFHdDNXZXVXTk5wcHhqdU1SWjZYbGZUVGhhWU05Z2ZWNU9PWDNmVUxBMXVhMlpCRTRwbExEcG1VVjY4SzJSaVFwcXBqSGdvVmxuTitGQUh6dHNIcHpURldpQ2JLNEJ2MVJnQm5lT3NVTTlFZDZSanJOem5SbFVIZGwyZnBTcEJwR2YzM0N3YU5nNUFlTlhxbHNGaXhSYjBNMWVzcXEzSXZDZUF3ajF4YktrMUprdXhxczlGZUkvRjl2WVpBek9qZFAzYk56UEEzZElOc3l3N3JyNERQbWYxdHBZelFXWXp5eWp4b1E2Y3RROU9hWXFGRjRPcGhiRnRER0RKTm52d21sb211aU1kWTVWVExNeWFSdCtjYUQrdjBLRXRtZXgrWFJDMnplbGwwamJOemx5eCt0WWRFVDBDRks1OTBGQW5WRm1LMVZxUG9oWGM0WTVna25NeGRteU1panBMM0lkeWNxckxvdTRyZWF4eUNKM1dvWm05b2RCRVpXTSsxSUczNVlOVG1tSk5FK3Bhc3p3Mnk4NU5XTGFGeWh6N1NNZFk1UlNya2EzVzFCTEsxSG16bXdQRUYrUlQ3YjltVGQ1NEZzTmtjdWFLbGJwTVE0dk1mUi90RUdZV29Xc1ppalZMbmY3VXU3ZGo5ajg5N2g1ajBZZDN6V1U3dlphYmk2Y0VyOUNBeW5LT1lpUzcyUzR3bDBWeDJvYzY4Rlo4Y0VwVHJCVUlqQU9CNjIxZnNRRXlSNzNuMkE1bVdYRThReGJzaXNZWCsrd0NwR0M3T0E3TUJNbWdHVjNDcENJR0pnZEdYVXplcTBieXJCVUxMOGtacmNrb09uVlp4c1VWaWlXV2hRd3dyMU56RFBPZk5ScUhpVXk2eDFnOVZDdWhqN0s2dUxaUlN3UnJHcGlXUFhYb2gwcjZVQWZlc0E5T2FZcFZ2Y09lQzhKL0ZhcU9zQjVtdTdSN3Ryd3BGdVVpR2JKZ1ZjWnltbTJOb05DYUZLMmFReVh3blFvVkxKbXFXd3ZZV1N2V1hOcEtuRHpHWXJkTzNLME1NTmxqbjNUcDJTekdBOU9rYWJ6TngzbllaN0V6RVR3MmlXYkt1ZnpOS3RseEgrckF1ZnZnbEtaWVRZaHREN2diWTNDOTdlMXNld0FUcGxGeDBHaUdMR2cybFkvL05iVHcxTi8vWUVmbm1USC94MWh0UUNHRDJSSWVTbHd6MHY0VWErS2UweDltakdmdk9mbFpwY3FYMGxiaTVERldoSzl2RXpFbnBvUEpuMDZqdStoOW8vc1owVVA3R09zSjFMcVJRWnFkWFpYdzRicHVrcUg3Wm5LMHVBOTE0RDN3d1NsTnNScFlybGRzQkYxdmV5dGxJNzMwcHZqdEI2TStxcGVRaFQ5KzRPWlBHSUJmMS9mb3RwR3RvN0JkdHRoWG5EK2o4MGFLNFRFUEZheE5GYzVZemVuWG4ySzFUMkwybU1JbjR4T2NDWFpFNzFmU2xtbXFIcXZPOE9yS1VaZ0FrMUZlWXFPZ3E4aVJVek1sMlZZdVJscFlhWld3QnlwdmZVQUJSazZwR3ZaMDJ2WXVBMXUzOXlsOUtKbmxReDE0VXo0NHBTbFdmSmsrUjJBOXVXTGpRYmRnRkRBcmZESW05NUtuT3Rqam1MYURSVklpNGNoQzVWTUV3b1dIWVg2dHd5cy9UdTY5ZXUwYTNucS9Zczk5aXZVZUlkdnpEWUo5OHBIS0d5VHlzVCtQdFJqOGJkU2tmaHdaTEY5eFZMVzIzdDRVYStIa1lJbWNkcUtKK05aTzlFZXFqVU1WTTRhVGNvd1Z4UVVyVnBPWnl2VEZrUTJEVTBhMFpSMWovUlg0MmpzWmxESjdzU2JSWWxmSVVrNG9aWTdtMURlTGZLZ0Q1K2VEVTRwaXpWUEE2ZmRramxXMzFROHBpaHlVcnFwQ0hzR04rb3Rvc2Y0YXlLSHprSVpEbUo5MEZLdEw3dXhFdjMvYVdTNjljZXBoVDk0OCtVejByOHd2Vk9TM2FaYituaVVWOWtOTEpoMk5yMGp2R3l2d3BsaFZHQXcxM0lQdW5RNzdxVGFCZE51NEg2eEIrbTgzK1dBU1BYbksyMk5WWXR4ZVBsOXMwVWh1c0kreC9nME9sZmR6NmZGbUdSWk1NeHpuMHRmTEtIY3VCMTNvUXgwNE54K2NVaFJyaWRuZXNYTGFvckU1eHhNRU8wSVBpTVVxTmZiRDZKTTNSOXpqMklyMUVjSitWN3UybGZZOU5xY0hJdGtuNUtOc0FJZm1GNEhTYVpPNTMyektCT0pKQ2lObjJqcWI5YVpZOUtlSzJ1VFpPVzRVdE9XblltcHBTM1F6YVIvUUtWSFlERGFZb3VmTC9GNVNDM2ZkR0V4NmxESmJsVVd3U2NoN1pTTHIya1lOTTJ4bkViTDhSc0tubVV1ZVcraERIWGdEUGppbEtOWXlneElDcWgvU3ZPUk0zWlAyRVE2Njg1K0V6NnIrRHl6YklSZUp0RUpMRmhaajdpT1pmcWI4TzFaMWNscjdBY3A1TXMyTGx0YWtrV2U2cjZoMGlKbmZvRENqTTlaanVMNFVhNTVxYzVQY2F2T0ZmMDlxYjJ5NVNrUS9jSmRjKzREYWVNL3pZZ3RNMmZOZHJuWFVuNWkvbXRBS0ZCQlJjZjQzWVFkdWlrVG1CZC9jd0hjOVkvb2ZGdnUxYXorWlNja0sraVg2a005QmwvcFFCODdOQjZjVXhjTDVNRUlWMEhSNE8zait4WFM5STNQS1VEcEdnNWx0aTBVT1VRMHo3dERCa29WRG9SdkdKRnpFbU5vdTJKOGdvTktnSFpsdm9mWUoyM3JmcEZMeDlodTV6V0Z4TnNwOUtkWXl4YnFManF3eTVuQ0w3N0JJNnFheG50UU82czhRaDBVV21MS3JyWFVlQTlteHpNdThVaEdqU0Z4N0JDMmQvQjNlazB4cVdLNHhObmdIVWZRRjFPUDl6eUZHVVZkMjFTVDc4T2V5d2grYVpHN2NoenB3bmo0NHBTaldIbHVwNEYzVGd0a1RVNkFjeTRwMDZNcU1xcEJtZHU1WUJsRlowYjJhc2dCclJYemZHM2VWN2JoZDZtU2F1aHBleWJQamdjMk14MUg1TDdIOXFDWFhnV1JMOU1kNFRBdlpsMkt0MENXb3JRWU03VDJpaldPRjJhZFhLOUJwWk0zSzRTZS94enpQQkZOU0xaRURIa1ZWb1greUtPVzZBaW9kSGl6MHRBSkJ2aUEya3gxTFlROS9ZZksrVm1MZG9odExRcUM1K2xBSHpzMEhweFRGNnJFSFlxZ1JzQ1Y3N1g1SlpsZGE4WUlBS2lBQW9vYUlyRFhNMVpTRktwRkMwQzB6dTdMbXFEZHpsVGVzZnRlcWJEL21ZeUc4T0Y3UlpuQjJiU2p4Z1M3MXBWaUhsOEd6UWNnMlp3MUFhUVpkZ0RkNWp2R2ZUaVA3UnBwR3FTNXM4VHdUVEVrMUpVZFdWL2RNRnFWY0R3M3QrOUNmRWZKUFVtaU1MQ0FvM2hOR3QxMGIxYUJUMGFybC8rSFoxRDdKQ211cVpqTGlReDA0VngrY1VoU3J6eVl5YW9PckdhMitiby9qME1FRHk5c0dwNENLeVR0blZ5bVpNbVZCdjloVlZiSlN4QVk5a2F0cjdvY3gwdmhndWhYdkNYZVZkcWJSeVR5TWRWUEcvYjNvMkQ4Q3oxaHQzNkRrN0RiZ2VxQWJFekZqR2xGbHdFb3FwUW1tTEcvTG05clNTTW15NUxWdFBUR0YxRjlQMGhnNVFGL29OQjdaZExZUEJwbU83cVp0WTkrSUVhU0gwd05kTlJIem9RNmNxUTlPS1lvbHRLaXU5Kzd6M0JyUlEybktCVXBrNGFYaERvL0NPT0cyZ0NZZUtHYklBcVRtZmxGM1Q4bEtFVE5RQ2hYSHc2aU95Nldvcm41OEZ3SnlWRVROckxOdFRlVnJ4YXJmWUE4OFNoU2hVR3ltZ0FXeHFoc1RNZlF6WVI5QStpV2xBYWFzT2krVmppNktzZzFabUx5Mk5Kd294RnB5Y3BBazBqbkcwOUhOaEg5TGsrbllpblRONkt5aFl6N1VnVGZ1ZzFOU3NhUVdkWUdpR0NSN0hOb2NjTnRlNXdINExWR01hQmtUd0dSbXhRMVpPTlRhaE9pQlJaYVo2R2xLU001T0psMUtBWGI5V3lJYjByeWVRdUZtV1ZMblNiSFk3NWZEeEpNTEN4U0t5VCttbWVSb01JMGs3SU82dm04R21MTHJrL0tlMG9mZzVVMlRoY2tyc1JabCtqNi9NUG1UcE1neHVrMVAyRHFwUkZibXloQ3VXNHVCa2ZDaERweWREMDVKeFpKYWhKc21wWG5HblJiNzZyNnpua3haY25Cc0RIYmdxQ0VMc1JhbGRuSml6dUFNY1pFbE5kVi9tWk4vN2VuMllBZmZ6aWRtcFZvVGtmU2tXRXRVVTZCRmwwWDdVSGNtLzdoMlJKYStvTXZ1cWtQOUdkSUlNOENVZGJRYnFxdWVmSkpseVN2ZDdwanFUQ1hPVERzMXJodHF1S0xXVFlmSVNvNlRZa2t0d3AyVVZwWDcwa2pVc09VTzkyaE40QVhvWmRSQ3NHeEN5d0sydjJvMmJwV2UyTFE1UjE5UnYxRzJXZEJWWW1QaldHN2RQUXZGbXZndTlBVW0zb2JvT3R6dFRFOVNGUXZUaUdzZllMRlZlUnBNaFVPOEpxTTlBMStaNTE2eFhLb1ZqcFpSWjhtYVM2VFRmY1A4ZzJLVlFIL0ZxS0g1REJmenNjN3dsbjF3U3E1WUsrSTlRVHBiaVdsNzE3VVpITVdLTllqQWMzODRYSGd0TFF0WUJxVWJBbzhtdWozSWFBUHp0YUpFL3pjenlOS3lzVXFzcTN5amJaV1hqSmcxZksxWXJKVTkzWFhvR0JzUkZLeVQ2RUU5NlMybFFyRWxDRFdZc3FieENNMmgrMWtUU1dOY3dVeE5iaXdiekxOdFFZQ3YzMmFHSUd3YW5ES2lVN2JpWmxDVnkvYWhEcndsSDV5U2lxVmVub2E2Q0R1ajY0SlpreXJIT2tJblNUbDIzSzVWR1IvbXFtV2hxWVVHT3U3MklJTTNwbFJKU1cyaWd3eXl0T3c5VXhKTUVVa2o1bm5XU1prblU1Qng3bW1MQzkxaTBvcWJuZWdJSGVLYWs3dUxQTGxVYURBbDBTNS9aNU8rdUJrN3E1RWtNYThyU2dSRWJpdlBmalFNV09iMWw5MHdPVHJ4Y1ZJczdtMEhBRzAxcGRXT0hUeGExcUU5SmxYMU5qd3FPYlNESmJVczFQWE1DNHZFN1VFR1Y5eGJ1VG1pSys1cUJsbGF0dVZFTExkaW5abGlHWDA1RkZORm1tSlJ5MnpmR1l1K2E5UnRLVjBna3FpR0drYVEyVmxYTkc2Ym1vMDhiZHd6ZTdOYkNuMklUbGJiQStmN1dHZDRvejQ0SlZlc2VGME1DZENJS1Q4eExkcUtWVFhtdFpaak93d0tqNUlGSEJJcG9jRkF0OG94QXFYc1ByUXh4WGpLWklQWlgvc0I0THl3QlNxOVd0M1VkNThybGo3Qm85TWI2d3BHbHVnRXBwSEUzQkViYzRJQ1U5WmNKQy85RVJrYXFMd2pDekt1YVB6WUtrSkdOcWhOazJIVlRGZzh6TVFZclZpTFpGdU1uT3J0Qm8xUHFDeFJFdG1LMWRWT3dmSzdJY25LdVNwWm9JOXd5QTZXaVdjQUFCdFFTVVJCVlB1K1FoSTljS3JKSkNpUFJCeWJrcVFvU3Jya0ZmYXNudDZoMVRxUnBKVTVaN1ZpbVp1Vm1wRHR0RDBXNW50M2lOUXMzNUw5VTJES2pHbGp4NFE5YkVJckpaMjh0bHhUczQ5SzhxNUlJbld0bVo2SWJxSnJpczZJVEpsVmpQeGhvbFJlTXhkVVZxWThRZ1hzZlhCS3JGamlyUUkwVGU4UnM2dlVSK0ZVZit3OVZrczdoOHZ2aGhRdk82SmtBWU5URHFsRHVYVGF0Q2twVU40UTJTdUdnWnBDNldaQmNOZFZIclQ2V0NXeUk3RlJ4YWZ6QWlhZVdqQnhFOVpvRDlLOGdudXViNEYvZkdsVjlsaUJLVE82eG5SQnBVZGlKY3ZkSzBqMnJid0djanBXanBFd0hFZjBvU3gxK3d3U056cEdpaldsWHo4SGlNSWg1ZUpoZVFYcEZucERVSlRmRGJrc1JWckpBb1JHdmEvYkxqWDdVUTVkUGFIdW1yWmRSbXRHTnZSd1d5VWh4WmRWSWp0eVZvcGxlQUdvUmJ4SmU1Q21XTDNrRUp2NkZDdTV4Nm9ZUThSck5hYTNKbldReVcxcUM1VlNTWkZwT0k2UWl2WHR5NnFBL0RFNng2b3FkelUxNzltc0l4M3dHaUJMc1NqOG02SU0wK0NXSmhzaXBoVHIwSERNbFQvR3F1bDVzbXRNK3lVNjBqTlhSWmhKY3FySXEyb04xdU1lQ3liZW1taVg3aFIzYUJ6S3hxNGluMTM2eVNIRzVzS3J3QlNWWnN4RmhHN1F0azF1eVRodDNNNUZocDU0N1NMNjd0YXh5c0l1OVhtVnlJNnNqTGdsTnpuN01PQTRQeCtjRXFhZ2NncXk5NzZac1dEb21oaUk5ZVFGTlJsWFJjRmU0YzB5b1VpSksxbG9hcUhCa3FpMVBhV09rV1c4RU5rcXQrckl5bTFUaG5hTHJTUmFUOHMvRWg0VkN5anVpMzVCeDdna1Eyd1BSSjY2MUUxUlpybFVXN1QrS1RCRmpVTlQxcW5XSENsV3FSRUltSEwzTWdMcWhzeThGV2g3WGJFcGFVeXIxemhWUlVRbXNsN0grdHg1Zmg4cjF1QlFZNEdtdXZKb0NIRWUyc1RJb200R1dYQ1ljdnRsV2FtcmtvV3VGcG9CTm02eHZ1L28xVkdwSmptUitkUUF0U2hMVklYQ2IyZ3lqNHJWczJZcXJnMlE2UnU2TVJhak52aWFuUWY4OVJsdHd0MWUzektvNlh6bzFEWktXWFRGVlNQWW84VFlwdG4wRUJjTmg3SG8ybFIyYWxmZkwxVlFpZEZLUnRoWFZNbUlqM1dHYy9YQnlWMnhUQThndGZIb1hhMHhGNFk1a3A2NXptT21Vdk5hMjVESWQ1LytLSzN6NG9mRngvRSsvOERKejNVa2w3bjZnenVJVDN3NXZ1OS95eng2VllyVjEzYVdaV09ZeE1tNFBoK21reXR0SWNwcXlhbGNNL2NFeHNMbmtKbEptRHZiT3UxUnNUQjJ5YmNybHdIN0hSVldUSWZvU0ZyZDZwSUNrM05iVUlZRlRkUGFXN3dnNi8raGhwT1Q3S0hPV2hZMWRFbjNacmZjRE91K2YwUjVVN0hMQ3BtTm81NFBkYUR0KytIa0twYnh6QXY3UVJocWg4UUovS3ZtdklocDdBN3JELzd4M2REaWp5SDZ4TTBhWFRLK2liejZUYXo4djVDMzNVT2VFNFNWK3R0bzVrVHQ5S1gyaDNxVUxEVDBnZ1BFYUEvK2MwZFV6cjVnRHBlVEFIckZuQitaTFRsYzZxcHY3SDBRWTBWMkNIVVNFckNwVXg0Vnk5QnJhQXB2QTBQYjFvMnhHTFg3VnEwOExCcUdRMTNQVXB6SS9zQUNkWXRjdG1vbkVtMXROZkF5M0JTblJhTU9idE9tU3JhdGpxaHNOOUl6VFI5WmVDSGZ4ektjZ3ZTVEp0VCttRWlhVkh2bUNvNzdxL1NGMnc2WHFMTzR0cjhFcWdYeVZmb014d2EySUoraFB0aDlqdDdrYzFFUGd0SzkwOEdlVjNuL1VLWVVxNi9udnoydVl5MWJpT1J0TUsrUXZtT1JSaVZtdEdTMlpOWkR2R1hNRlZnaTE1eml0Q1RtL0FPZDcwK3hNQW9KS0tSZk9ndjBSQ1BieEJLaFZqYWVCOEZmazZXNEtqQkY2ZjFHR1FvMVdHYStFVzg1YXhyVnhjd3RGblV6M3BDVk1ZUk1rMUhTMEd1M0hKbFpKVE4rZDY5WVRYbExhZi9wR2VJV2RFUGhKUWRsZmZNQ1lpanRlb2dhbmVyM0lOMkxVQmVjZVRUZWdmUWw1TmJvS2pZbGNUemNnS2YxOXN6TkhXUzJUUEZVc3REVzgxK1AzYkdLSTBTb21ReDZFbTRLaXorekphZHl6YkJ1b1pTMFkwVUJtMHVEeko5aUFVVjVqSVZKUzBickNjTU4zVFRYSitZNXRESVVtR3drN3NjaGNYUGw4cDR4VWxCc20wVlBJR1BkekxEaTZPdUJ6RUI4UThienJ1UHpsYWFXaVRYZDN6NlBFNVNPaTgyMDNsV3hiNnBRYmFJQmVCN2owbHZEMThjd1k4WGtyZXhHWTFHYWhPRkhEMlBFaEZmYmdaSTkwd2NkWDgvb2xRVWxDMTE5bS9wUVVPd0pMSmtSNU80bFZ0Wk5pNXlnRWhiT3JKYWNxbjNES09sYmk2aERxSk1ZclU1NDlBckNpcVVvMHJDclJidW1oc2FMMkplYnpXbVFHZ1MyT0Nzd1dZM3JjdTBUOVhGenBkSkcwZWRmZWlEWnFpdGRvS3pjR3M1ZlZsVnh0UGpGbjlBSnRtbTdJZE83NUxRajQzblgxSThsNWxYSUtidXJWNndKeTVTQVp1QmN5TElPK2NBbTlYRVJmZUpKM1NBc2NWdWdhT3hESkJBaEpGNmpGV2JKQ2Z1U0E0U1BtMzN6OEhhc2tCT3VLazF6RmxTeVVOWFdmTXpNb1JsYmlDamZaRkRTaHptQmFYdG1TNDVVUklZL0JrYVMrRHBVc2dFengvNjZvcjhWQ3loaVZtTEJPTUhySnRZWFREaHlSbVBFK0thZmpaRUNreFUzdUh1Uk04Yi91bEVkVmtmU3hxUHUzbzRpNTc5M3JGV1JQYVc5YlJURC9NTjk1NkdtUmlCejBxOXhjcHVSVGxnaTk2NVdyQm5iN0dzQzJxTmR0dGhZSXdQa0haM0JmWWMwalZ0OWhFdThBOVQzNlU5VjhWVURVczc5aGpQaU9nY0IySk9mdE9pcStSbFZsU3lzS0lzZEN3TlZ4eWtwYklobkJ2VWQ1dXU4SjFGbVMyMjlGakJ1ZTFvb3NWbkFBSXJERlBXL3FPQlBzWGFWYlEyajhKV3lnYXFhdm1ST1hhOXNOQXNvbnh6SU1uWlZZTkxVckFrenpXaXBaaUw2VTkvMm5hY0VrRlJ6a2F1Z2d1bTZrRTVqU3NwQ1RjM0t1R1UzWkc3ZUZSSlNpaTZQaHlxN1d4VnJsZlp3ejBTU2Y2UHV5YVl6MDRFTWl4UWo1NE5xeUQwV2JpMmR0QmJwQVg5OWgvcE4rWXlLK1pCcnhTV3hLYUMvUG85N2VjRHE5MDBiUjhrQzdLRk5Wa3hkS0hRaVpwOEY0em5aLzZ0eVd1OExGYzVxS1NFVmszcS8wamUyVzlsTjBhbkJSTWFmWW1IQTR2eml1dkVCZXZ0TDhlZ1g5VDVzNmY0dFF1Ni9VeWRwVElGSkUxMlRtR1kwakZVS2NiZVlUWDNtelBIN29CRmZzYUxWWWRlcmZySTA3dWh0SHNFdHM1ZE9rWjI0UUk1MkVwbkRadHlsaXJYQXY1SXUzUkI4ZEpneHljMkdoTXNZc1pKNm1sZVZXNUlleURlQk9LeUtDalFVK3JSR3kra3RnTDRoeURsK2I1MGFFbUxUVkROdnFaSUZZTDdCNnRBKzBGNDF0bGt5OTNRc21oYXFETDE1SnlQUGFpa2hGYWpSWVRYb3pNOTd5NVBaLzZ1V3ZlTlBzUm9ZTVpPM1N0MVlwU1lseXJKRDFGTGJsZ24ybGRGWHFSU1BLRENSeENKeWJCZlh4WUVFelVYY0dneWpoSUliTThmN1FHTHFHYkJHWVAwVWZDZWxPdUdXM1JCNStSZnNFZklKQmltOVN4VnJsenk5Q2xXNGJBK2xSY0ZidC9Ob2l2NGFoZ29ZRVlzdmtyY3lSUGV3SHMxL1B6TWxPTzdxclJ0cGJ6MitUeTBSdm9wRnNjbEx5MEpMQ01MaE0yd0ZxZkI3bUhzNlJ1MGR2b21yeXMxelZrc0pxY0NRMENrYWpOMFd6OGo2MzdUUThxZFlNYm5aM3FLTlBtSDZDdVpjSWV6aDFteUt2bFgrVit4dXNGQ2l3WXcraWZLbk9vS2FYYjRGMVpWZTFCQjNGNWxGVkZGYnF2bmZBc1hwZ2NrQUZyTTlCVlZpd2E5UHZzY2t6STdQdUpORk5tbHh5VjJxV0gyZzlIYjd4ejh4bGwwSzNsRnlVRzFUcG1DVDNLQWt6ZWV3ekd4aUxWcWpLZXFlNEZJT0xsakRhT2pwT3dYUHhnYkxRKzFORmhFcG9XNm94S2JMV2JKZnBTdldIRi9mY2svSHdLSEY3dTE4TEJZc3hqT3RwWVJVUk5lRm9pK2IwcXc3bGhKcm1ET0NQNjhnQUxrMVRkZUdSZmJMWUxKaExLazdNaDU5N0xFZmFkRmI4L0t2UFlyd3BaZkZpTDlXbGNxSVVxelB2b1FTazV2L1Q1Wjg3TEY3ZU02YnY3Sks4N0E0MmN2UlQzL3BEWlRnOU0yVS82T1AvZDBZaVp2c0xrc1dkR1YzWk9OeHJsRGZRcDdTUFZYa2FSRjRodE95aDh1N1N4V0xJa2Q5Z0hhQU5aZTZyQi9LNVlhUjk5aVhOV2VnSUhRbG01QUNVSldXaE5JbjQ5Z0NPc2p2azMwYXBHUUJqOXljZE1DOThReE9IcUdnVmFadythZGpJSCtjMlpWdmtacE11NWZhVWxJcTVtUG1TcDVvRlh6dGxiTGtJVFpuQkgrS2hhNTlmVDcrbVdoQzdWMTVjeEl3bXFMVG9CMU84TkY1Tnlnd0phbTZ2VzJaSTZ4MXpETW5ZaFprVEJnOG1vYkZYbi9nOEsvQjY3dGg1czNYeVM5RWxUOXhWamFUd29tckxiR1RQMVR5N2xRc1NCOE5pUWtrUm1Zbk9jNFZxVE9zQ0Q5QWVCQjlJSDRkTlY2K0h2MlJ0Q21VZzFqcFV5dzJYYWlsSEl1VzY5NjBYbnJrZGRIOHo0TXp0aG9IUy9FK2JTci9kQXdFOC9ITkF6eEdkWEpBcVhsSWJ5a2hGZEg3eWEyZDZOKzIwR3E1QU1nNkJxVTNVeERiditQb2ZlU1VrTzgzK1VmbUF2a3Blck4wT0huby82d2FYWkZScFZpdGszc2Z1b1lmd1ZSN3BDYTVRbjhaOHlvK0tiUEpxSC9yOURQQ1ljS1NTN0Ztem1MM2ZmZHZTNjdxdXRCNjdkNldTdEhJTFAxVlQvTFVwcFdaazBnNFZISm9DNHZ1VHNXaUxnSUVHeWVNcFdlNGpveWhPY1l4VGxENHMzYjQvYmtyY3ErQzVXdWRWNmtMZllJb2Jrb202aERJZW9yRFZLejVGaFV1cWs4ZklTY3gxOVpkZEREemRJeXgvaWp0eXFscUJubnBMU1dsSW5vTC9WbFc4aDJNVFlsL0M5SjN4Mm05S2RZVXV3MWZpTy85U2JzVGg2YjViUmRscEpSaVpaVGIyYVppMlNYWnFSVkhZQmJ4VVBXUGQ3THBuWkthbGdlblpJamszYWxZZk1VNjJYRUhoT21UaXJZYkZoMmpFWSt3ZjBlSEVpMStXZnppTytMU0FsY25oekFzR1JFbFZQclVOUFpkMW42YlB2cit2ZitJMGthZmJ6MjR5aUs1cDJPTUl2ckF3eWZ2T3VCUi9qK2pKWFRCa1lybzh3K2Z2UDB6WnRYYytLUzl2bnRUck4xMHlPRlMvWHB1ZjVLRkF5bFdoVzlpazF6eWN2Ylc4a3FMeWlBWW5TS2E4dVYzcDJMUjE0WGxzWk01bHNxMTk1cEpGWS9KZ1lwblJLUlBnNzZnd05YQy9MMDY0WnVnRHNiTEJvTUNXY2c5SFRQWW1OR01sbkJPczJhU0RSemZJN2ZOT3Q0VXF5bmhNcmtqYmordDdCU21KZ3ZBdE90TUtEdlJ6czlOVlk5eWl3c0tGN1J0V2tCWnB2Z3VWU3k0b0t5ZFNjRlE2QVByQlFFYjRBNGp3UkVLSjJYdVBWR3JLY1FTczlhMnlLS1hmRm5JUHgwejJKalJqSmJnRHpreXlRYU9kNGxWMzV0aU5TUmNUbytBbEpOVGxNd0gwNm05SkxmR1RuNXVzcmVmVzF4UU9HMFpLd1hFaGNWM3FXTEI4THIzcTRXZFZ3Ujc3bkdqS2xHUkdmbEFqSHplQXI0c3pQSExXNHlpSVRaZ1VML1ZLUHAzSFZFdFh4YnlUOGRVeTNZa295WHNIMGVTQ2h5cW91TTZlRk9zV0o2Y2E5NDgxaWg1N0tycTVZT3B5SGhrZVZCRGsxYnJIL0RLdy8zZlRlN3BoMlBFYXQydGlqWFlrR1lzdDJCcVhmbVlCYlpUdHpnQmN3cnVyck5FTE9iN1MwejkxRnhjTEF2NXAyTXBQY2xvYVZTcG1MZDlGOTdjN2JDZ005YU9nZVd3R0V3RHJxbGpJMUUyR3BjbFRLWHJGKzhuVXV1bFoxNE14WExGS21Xc2FtOXpLSGJkT09LOGdlUGpJMHFyTm1Ec25VbjlTa2l4TE9TZWpxVjBJNnVsS0JwTktwWWRYNEt2RllzZVk2VU1BMW5MZzFwT3hXQWFEVlczakVUSjZNUXdua1RGdTVLMU5DdUtnU0lYUTdGZzFsbUdVQW9FVFhtSUxCODU1M3V0ZUlmU1FuellGYytHNHVSM1VvbFNzU3prbm82bGRDT3JwV2cwcWNBanVHdFdhNzRVaXgxaldaeGxZbUJCTEFaVHNzYTF2MmtrU2thWEUrZWVKU3N5c3JsQko0cDg1aGRFc1Z5NVNnNjZJZDE5TFdGS1g2SlBVQ3p4QS80WjZhL3YwNzFXRlg4OEZNdEM3dW1ZWkdOY3MxcUtScE1LdUZIdG1jV1hZdkZqTEdNQU91bzJxVXZTWThWZzZucVZZZGJ2NjhlYXdlQ3h2V0lIMkNCTUw0aGlGVTgzc2NSTit2M1kwOC9Yc1VBaFRGRWxvNEc1Ritudjd2SlFMQXRFYk01U1Q4Y2tHK09hMVZJMG1sUlU1QUJrVTc0VUM4ZFkyNUtuYzUyV2lEcjVXY2xpTUhYTlpiRVAxamtsWXYzdEVrU1pKRzJmcDFoK3ZxM0UrK3BEUmQydk5HV2lrQ2lvQzgxSUZJZ01DRDVYRjV3OUg3QzhPYm9ycisyenVIcVhxUWM5bWRPc0NtVkJiWmxTVDhkRTIrWWxxNlZvTkttWXMwK3g2QTVveld4MjZEaU9zZFEwNHpCWnpOcDlPWFF5V1FpbUpNUjE5MzRqVVRJNno1N21MRW1jSUp1M0Q5Z1Q1WU5tK0ZBSDNxWVBUc01yMW1HQlN3ZUMzMkg5eExONnZMK1YrRTcwcTBLSGVsSXVwMkVuTnJZNEFmNFh5Z0syVEIxR25YbzZwdmpvU0daTEkwa0ZIcjdmMUczUW1DL0Z3akZXeCthc1UzMzFGSzNPeTRrVmdtblViVzBhaVpMUlN5TnRzUzZKSFVMSnhnckpmS2dEYjhRSHArRVZhMWx1b1RKR1BDdmQwZnFKZ1VQeU1tSEg0VDBGb1V4NGFyWm1QRXhUS0F2NXAyTXBmY2xxYVRTcGlGcXVROHlUWXNGMW1xMVkweEsrbEhHbVpCV0NxZXNzRy9kQTV4YkUrTWVBQ29neWk1dWp6V3dKdmo3VWdUUDF3V2w0eFlycUJjL0F2UEhIZURjcjkyd0lFQ3I2UWNLWmwzZEU1bHpyZXc5RUZKZENXY2cvSGRPTVZDeXJwZEdrWXBhOUthTWFRY1NMWW4zeVN5MG8xdmQrN1pkTXpqbytQNWdmclJCTXpibDV2NDZYamMyT3BCbVZBZTNhd2w3NVVBZmVpQTlPSXlqV3J1TVdLeHg1R1lKQ1djZzlIU3ZUZ3FBWlRTcmdiRDl3R3ZPaVdIMm9GUXNPYzVuc25YWmt0TVMxRUV6RlkzR1llM240cEtvL1JHUXk5ZW51SVJqSktqN1VnZlB5d1drRXhWb3E5NUV3T2U1eTEwSlp5RDBkSzljR294cE5LcUphNHVrSUw0clZGQzlPYVcrT1BhUUZhVUhiMlJtcFFqQlZ2YVYzcUdqNXlKL3NsS2ROVXZZTERKNWtqWUljSCtyQW0vREJhUVRGaXJydU5xTmc1R1dLQzJVaDkzU3NUQXVDWmpTcFdFNXVkcndvVnVFQTJsa3FsMWF6RU15MFNpOVEzb0luSjZydXJnOTE0Tng4Y0JwRnNlWUdQRmJSR0dUSENtVWg5M1FzbTYvbmttNXlyLy9DS05aYzVpRlh5Z2dMd1V5cDgwSmw5UWFaSVVwMXlvYzY4SVo4Y0JwRnNhTDJyVklqSG9Tb1NCYnlUOGNHYVdrVTJxV1VLZVdGVWF5b080Q0x1eUxQTkVZWjY5blVUZm1salZFYjhxRU92QTgrT0kya1dBdnVXYzZvMk9CN2hBV3lrSDg2Tm5yNzVUaFVVL1lITDVCaUxRM2laaWgrdDZmY2VQMVQ3U1gycUNPMzRVTWRlQ2Q4Y0JwSnNhTGVTSDZoVkNnTFpDSC9kQ3lWby8vTVNwcEQ2d1ZTck9oZkQrQXkrT01iL2dmdmgrTkhCeGhGeVJaOXFBTnZ5Z2VuMFJSci9pOUtEcm84V1pFczVKNk9sVzltSk1yS2o2WlVmNkVVSzZYcGtFVVI4S0VPSEVrZm5FWlRySEJITlFKQnNUUVczNUNZRDNYZ0hmZkJLU2lXTHlFSWl1VUx5U0g1K0ZDSG9GaERnbitHMVlKaW5TRzRaVml6ei9ITEI3NmRDbkFtMDdEbVpHY2tmWENhSU05L2pvYmZ6V2dqWkJjanNNZ1EvTDJ5dDYyWVlhQVlCb0VWcmp5ZHRMcjhzNW5pKzBWcEJGYWVEMDZpUmZldFBhdWRrTWhIWUpmZjBhQlkrVENkZFdtVjM0WlVSeWhlWGFMaGRyaytWQmx4K210eFpUa0Z4U3FIZFI3VkxyOFBRYkh5UURyN3NqYS9EV3RwTFFuanJ1VGhtUTlPUWJIUzdzTmdlVUd4QnNQcmJLanhhamtMNnJ0RVpqTk5YbGJ1UFJkL25Nd3VoSGhBNEZ3aThJUlFyTFFuVStqYm95eThzOHpRL0hFcTAxcWdDUWpjelFqZ0Y0UkVTTEgzaEcxWDdpUHEvampkelhpRnZnVUV5aUR3Z2JyVUswSitjTld1c2ZobnV1ejB0KzJ5Wk1vZnB5VHZrQk1RT0VjSXpELzZKVU90cUJLOStpdS9LUHYvMmNkZW90V0t4bTYrK1o5M1pLRjc5Y2ZKNVJ6U0FZRnpod0RlZUVnRTlVSlRJMUdVOFN0SmROaitPSjA3RUVPSEF3SXVBdjdVd1I4bnQ0OGhIUkE0ZHdqNFV3ZC9uTTRkaUtIREFRRVhBWC9xNEkrVDI4ZVFEZ2dFQkFJQ0FZR0FRRUFnSUJBUUNBZ0VCQUlDQVlHQVFFQWdJQkFRQ0FnRUJBSUNBWUdBUUVBZ0lCQVFDQWdFQkFJQ0FZR0FRRUFnSUJBUUNBZ0VCQUlDQVlHQVFFQWdJQkFRQ0FnRUJBSUNBWUdBUUVBZ0lCQVFDQWdFQkFJQ0FZR0FRRUFnSUJBUUNBZ0VCQUlDQVlHQVFFQWdJQkFRQ0FnRUJBSUNBUUcvQ0ZSYUJ6NFovbXJxcnpENGJDSHdDZ2ljQndSK24reDc3T1ppUGVWYjhSNzVCMVlCZ2ZPQndCZUlUOFZhcXBHZ1dPZmp4b2RlbmlFQ0gvOEQrZ01Kdmxhc3lvZmVHcE9nV0dkNHZ3THI4NEhBRExUcVFYK0sxU0RrdEJFVTYzemMrOURMTTBSZzVzcUR2NEhmTVBXMVlyM3gzaDlmclFiRk9zTWJGbGlmSHdROEtoWWRkRkNzODNQclEwL1BFb0dnV0dlSmJ1QTl0Z2dFeFJyYld4OEdmcFlJQk1VNlMzUUQ3N0ZGSUNqVzJONzZNUEN6UkNBbzFsbWlHM2lQTFFKQnNjYjIxb2VCRDREQXUwOS9sRksvK09HVGQ2MldxcGFtV0hQMUIzZFFlZUxMOFgyL1FKa3Mvbmw4MzJkS2NRdnU5bkl3QmFwemhzQVROMnZrS0lxK2liejZUZVRwVW4xUFVheEsvVzNrRHZTcWR2clNPdVcyMkxyNTdYSEpZK1J3amxVSzlVQjB6aENvN1MrUlc5RUMrV29VdGNsR21jNm5LTmJrYzFHUGJFZmRPNTFvanFwbi83bE9ORlB5aVlxZ1dHVkFEelRuRElGRnFBRWhuY1k3ME85THBOU2JVU21LZGJnUnJaRGJNemVwT2RnaUI1TlBkeENKQ1UwV2hxQlloUkFGZ3ZPSHdPU3pWQVBlK2hUdE9WdHNhT1JUZU5UV0RTYzNhQWtOS1lwVjI0bW15RFA5TlZxTWRhOTJSQ01OckdFMExNUXVMNlJmeFlyb3Y2QllDb29RdVRnSTdHN1JGU3Rlb3lPYUphZDhZUFVVVFNDTWhKWW5GV3YrWm9RVjY0UnBaOVFrUDRqdEZrSmZXSmJUYWR3NExTVUxpa1ZSQ09HQ0lkRGVqeXFFbkhUb3NCWUk0YVA3cWF2SjhPb0RYcGFtV0hONFZYR1BrUHNaUlpNUUtDdENRMXhuSDBseXUvcGRqSVQrQzRxbG9BaVJpNE5BZlNkYUpHSnZ0VXhPeWd3c3VXSk53NTQ4Sk9TQTFXNFRzYmRxNlVVdWoyMVFyRHgwUXRuNVJLQUM0MitPQ0EyWUpERHBpa05Tc2ZiVzZkWktXSGNONlEyTXFlTzlPQVRGS3NZb1VKdzNCT2EvbnpvRHhSSXpWZTRnSzZsWWorOVRaeUNXTFJwaWNwbGRZV0VpdXpnRXhTckdLRkNjUndSV3BEN3RrbWZLOUQrcFdMUVdFYTZLZVNLY2dVdUVySlpoRnhTckRFcUI1dndoVUNYUDgwNTM1YUtUUDRaVXhVTG1EVlpONmRPeWRJWGtjd3ZPaXdKOFF2RjVSYUJMYnZPdTE0UVJWekNRVk1XQ1I3SEQ2aWw5bXBLYnJnSjJZY1VxQUNnVW4xTUVhbVNkOTV5VTh6YWtLdGFrUEFPYmx2cFVMV2RZaGhYcm5JcE42SFlSQWxLZlprdHVpbElWYTRVK2hFdkRublFLdHVWQ3lQTXovNGNWS3hPYVVIQ2VFWUMzZ2UrT0pzc2RZNlU4ZVlIaDc4cU5Xbzg4eWRHSXl4MWpoUlhyUEF0UDZIczJBbGlvT3F4MEQwKzU4L0NGbEVjbDhwNjhRSzJtWEovNjVKZ3h3YnEyeWJrdHZTU0ZYWGp5Z29NVC9sOVlCR2JrN3FoSjE1cUYxMkNnOWJTbis5WWtBcW1tWUVOdTFPVHpGbkJpZEtMb3k2Z1VuaFdVeUlYck9DRXdKWGRITGFvYkszUzlTWDI2ZlZPQ2txcFk2akVMZVl6Rm5JTHo5S25lMUtmYnYwOXlDNmFnUWlKRUxoUUNjbmVFSnlXMm82aTNWamk0Tk1WU0d6VThlSGpBT0J6U1RkZWM4R2prOFF6T2l6eDBRdG01UmFBcGpvVnhFclVUUmJXRHdvR2tLUlkyYXFpTWdBY1BPUU8yMTVvU2p6bnhyUFQvUWJIU2NRbTU1eHlCaGpnV1hxWjdyUW54UmxiZW1MQW83YnZsTTlLamVFayt5TnVpanpqMThGY1VEcVYvdm9nd2xBY0V6aE1Dc1hqSWo3MC9QQTM3clNoZ2FVdm9pM3ArZDBXNkZtdlF2a3E4VThRc2lycnlVY1ZpMGtBUkVEZzNDR0JyZFlOMWRvazZNZG9KbFhFRzhvbVB2d2d2WEQzOTN6LzRDYXRnVHg1alZlVjNNOXBRTEh4akpqOVVQdkhMbjRVSDhpZS83Uk9kZk1KUUdoQTRad2pnb2RrTzczTDlaalJUOUVJV3pFQVo5czJCOXVReFZsY2NZMFhYeVZHbFZhU21lRHRTaENJVk5Cc0w4WURBM1kvQXJOd1VSWStUdHhVK0xMRklUcTVjZmVpUnExZWNyd1kyeFd2NCtoTnFpK1NwVnFGUDhKQmN1ZmZxdGFzUFhBbjdyTHRmVWtJUEIwUGdqVDhtNmYvWmlYNGVRdWFWdk02OHZNTXBQL0p5V2VQWFd3K3V5bmk0bm5jRS9qOXg4WjNSc3NoQnhRQUFBQUJKUlU1RXJrSmdnZz09Igp9Cg=="/>
    </extobj>
    <extobj name="334E55B0-647D-440b-865C-3EC943EB4CBC-6">
      <extobjdata type="334E55B0-647D-440b-865C-3EC943EB4CBC" data="ewogICAiSW1nU2V0dGluZ0pzb24iIDogIntcImRwaVwiOlwiNjAwXCIsXCJmb3JtYXRcIjpcIlBOR1wiLFwidHJhbnNwYXJlbnRcIjp0cnVlLFwiYXV0b1wiOmZhbHNlfSIsCiAgICJMYXRleCIgOiAiWEZzZ2NDaEJmRnh6YVdkdFlWOWhYaklwSUQwZ1hIQnliMlJmZTIwOU1YMWVUU0JjYldGMGFHTmhiSHRPZlNoaFgyMThNQ3dnWEhOcFoyMWhYMkZlTWlCY2JXRjBhR0ptZTBsOUtTd2dYQ3hjTENCd0tFSjhYSE5wWjIxaFgyRmVNaWtnUFNCY2NISnZaRjk3YmoweGZWNU9JRnh0WVhSb1kyRnNlMDU5S0dKZmJud3dMQ0JjYzJsbmJXRmZZbDR5SUZ4dFlYUm9ZbVo3U1gwcFhGMD0iLAogICAiTGF0ZXhJbWdCYXNlNjQiIDogImlWQk9SdzBLR2dvQUFBQU5TVWhFVWdBQUNCVUFBQUR4QkFNQUFBQnNMd0IwQUFBQU1GQk1WRVgvLy84QUFBQUFBQUFBQUFBQUFBQUFBQUFBQUFBQUFBQUFBQUFBQUFBQUFBQUFBQUFBQUFBQUFBQUFBQUFBQUFBdjNhQjdBQUFBRDNSU1RsTUFNcnZ2M2F0bXpZa2lFSFpFVkprVnBLT1BBQUFBQ1hCSVdYTUFBQTdFQUFBT3hBR1ZLdzRiQUFBZ0FFbEVRVlI0QWUxOWUzQXMyVmxmNjNtdjVrcFhxblVTL2dqRnFMSTJKRUFZd1YxaWJBTXQyTHM0d1NRandJa0xKekNxT0tta1VpbVA4TnExNWhGYVJVekZVT0FSWGdwTVFrVkQxb2FBUXlSQ3FpQ2JWRVpGQ0lFVVpTbDJVcTc4TmNKQTJWQ09wVjFwZmZkNVQzN2Y2VDZ2bnRQUGVhZzFPbDMzcWsrZjUvZjl2bDkvNTlHbmV6eHZtbytsSnNQeEZsUEZUMUhjUmRlTWRGYzNFb0VWbjhpd0Urayt3KzdkZitxKy8rS05oR0xhbFY0bVM3TkxRODBsSHVkOGdRSEtUYjI0dzhud1NxVCtDcjlpemhkTUpSMXFQOTJHZlEzVmJtR3M4UG1mN3hweDd1S21JbEQ3MGo0R2lVTDdwVTh5OXNJLzdZcExkNTR1QkZaZllHeE5WNm5UWmkvbzF5NThzeEdvbzdQWWxoQUVsM3N5N0FKVGhzRCtjN3FwUFcvbWxRNTdiY3AwZE9vTWdVRHZ2WXh0eVBLZDUyVFFCYVlOZ2ZZT1k2ZWFVdk03RGZheWR1MkNOeHlCeGs4eDlrV0pRV3RkQmwxZzJoQm9uVGFaYnQvT0htT2IwNmFrMDZjOEF1eW9xYTB1TjdmTDErUktWaHdCLzZTbERRRXhSWmd4eHdrVkY5K0pOMllFWnBpSDVlV1RxSlVhYzhzRll3Yjg2cXBmWXQyZVBpZVkzOEZqSkdINXF4UEx0VndWQk80ODhPYlVTSEZGUGxLb2lueE9qcEVoc0hqcEhiTlhWWFdkdlZuR3V1cmFoVzQ0QXJNdmVvdE1yaWJmZFkrWXBwY1BDdys5ZlNiMmt0QlRCRzlWbXgxT3I5NU9zNXdJcktLajhObURLUGU4V2tYTVdkNWx1ellJekwyR20vK2hGSGQreDZ0cmx6TGVCVzRxQXZWenorc3hkaFRxZi9EU1RjWGhCdWk5LzdKM1MzcDl6K3Zzd2ZCdWU4RU5NSHhlRlhzN0hpMFk0QzhkL1kzdzdQNU9JUUx0VGUrdTJvU01LWUxudGhkTW9abkxxOVRZOVR3c0owZExTbWRiNVd0eUpTdU9RT3VVbG9iMklpa3hSZkRVb25IRlJYZmlUUUlCUGp0ZzdQbXdMYmU5WUJLWVgxRWIvb21IbHhWUG90WXhSWERiQzY3SUV0VnNGdHNMY0hTaWQxYmM5b0pxV21ra1VtRjdnVmRqN0RDc2pLWUlibnZCU0lDZGxrcXd2UURIQVF2M3BycnRCZE5pVjRzZTJGNUFqNHkyd2lTYUlyanRCUmFZYm00VXRoZmd1TTBZZnlmSmJTK1lZaVpnZXdHdEZtNkdLcDd0ZVc1N3dSUmJ1NFJxdEwzQW82RWozMlRrdGhlVWdQQzZGTUgyQXBvTm5uTjVhWXJndGhkY0Y5Tk5SczU2K003cVdiaSs3TFlYVEFiMUsya0Yyd3M4dkhzUzdpQ2hLWUxiWG5BbGRxaHNvN1M5QUFjV0RMWndjdHNMT0JyVCtRZmJDMmdvRU80dW9pbUMyMTR3bllZdXF4VnRMOENCUFNqVVg3anRCUnlONmZ5RDdRVzBSTUFYaUpiNVhuTmZmNE41T3BWMld1Vkh3RC9pZWZGQlhGcFpjdHNMOGlOMzdYSmllNEhuelljN1NmZ1VBZHNMYUREb0RvY0FJVEFqM2xsdDBkdXJibnZCRkxPQ3RoZDQza0w0b1ZzK1JjRDJndTBwVnRpcFZneUJPK0o3K2Z2MGhSdTN2YUFZZXRjcU45OWVRRStQSVhVNFJWaFFHNUt2bFNaTzJMRWdNQ3RlWVFVdlh2YmM5b0t4Z0Z5TlN2bjJBZzgvZ2JHR2w5RjJTS1k1OVRIOGFvam9wTGhLQlBnelp4SUFjOGNYUGJlOTRDcHRNZWEyUTFOallXZ2JhOFI3MU5pKyszR0VNV04rcmFybno1eTV4QTBzR0xqdEJkZktlTVdFalV4TmM4Rndpb0M5QnU3TE5jVXduT3JjL0prejE3RE8ySzdiWGpERnhvNU1IZUJURmVFVXdXdEYrNDZtV0dtblduNEUrRE5ubmgzdnFaeDMzQ09tL05CZHQ1eVJxZW1yNk9FVUFlOHBiVnczSlp5ODQwT0FQM1BtMWVQTjlsZUM3ZkcxNUdxK1lnUWlVK09yNk5FVUFVc0h6dmRmc1ZFcTFIejR6RGtVS0dBWDhwczNGUkxSaVRJYUJJU3A4VlgwWjNaNGxmakcwZlpvNm5hMVRBRUM0VFBuVUpGajdmZVdwMEExcDRLSmdERDFBWHVsdGNlVDNQWUNFNkViZmhVK2N3NUJ1Qlc5dDN6RElabFc5V2VqWDc2WVk1ZlIwd08zdldCYWJWMUtyMVh0b1JKMm9XaFhwYXB6aGFxTFFQM0ZVRGE0L1BVdzVMWVhWTmRhVnlCWisxV3QwYVo3eEtTaE1XWEJwV2IwY3poNEl6V2NJdURyQmVvM2xLWk1XNmRPWVFTV0RUYjAzU09td2doZWt3SzF2NEIzei80cTl3R0wwZWp2Vi80aVBuNzkrOTFyb29BVGM3d0kxSDQzWU96elVTZUJwdWJkSTZieEFuNTF0ZmNZUDdZaHdVdzRSWURwK2JGMWRVSzVscXVEUUVRSDZRd1czU09tNmhobnRKSjBMaDU3NnY0OS9sTVkzbHU3VkhmejN2Mm4zdnU0ejNicHdoMDNIWUhnNHY1VGovdmlwV1dnOFdqM3BrUGk5SGNJT0FRY0FnNEJoNEJEd0NIZ0VIQUlPQVFjQWc0Qmg0QkR3Q0hnRUhBSU9BUWNBZzRCaDRCRHdDSGdFSEFJT0FRY0FnNEJoNEJEd0NIZ0VIQUlPQVFjQWc0Qmg0QkR3Q0hnRUhBSU9BUWNBZzRCaDRCRHdDSGdFSEFJT0FRY0FnNEJoNEJEd0NIZ0VIQUlPQVFjQWc0Qmg0QkR3Q0hnRUhBSU9BUWNBZzRCaDRCRHdDSGdFSEFJT0FRY0FnNEJoNEJEd0NIZ0VIQUlPQVFjQWc0Qmg0QkR3Q0hnRUhBSU9BUWNBZzRCaDRCRHdDSGdFSEFJT0FRY0FnNkJ3Z2owdzk5SnkvMzN1Y0l0dUFMWEZ3SEhqdXRydStLU08yc1h4K3ptbEhEc3VEbTI5anhuN1p0azdhSzZPbllVUmV3NjUzZld2czdXRzdmc2poM2pScmhLOVgva0M2OW44bmpsUDl1T2preG5UM3poSjZva3ZKTmx6QWc0ZG93WjRFTFZmK0pKOXRhZkxGU2ljT2FaRDRpYmZjTmFkbFVrdjIzUG1uN05JNWMvNjErKy8rZ2FLekZlaXR3c2Rvd1h5K0ZJOWk1K0gzNURkN2hhc2txSHJUQ1c3Z3UrS2F1YWE1bSs2QlBFRjlkM3ZETjJpdHdnZG93ZHl5RnVrWjloYi92OVgwQzMvY1VoNnNoUnRNYnZod3hmY05uTlVkTzF5N0xVdlB3dlAvOTdUY2EycjUzb29jRGpwOGpOWWNmNHNTeFBzaG4yTFZTNHg5aFcrVXJ5bE54SDE0Z2pkVnp3NWp3Vlhiczg5Y3MxeUh5SHNSZXVuZWhjNEVsUVpKK1RZL3JaTVFrc1M3UHM2ZWU3VkhabTdFeTltOFBhaDZYVnFIREJKZjhydVhUMXNidmJNWUV3Q1lyY0ZIWk1Bc3ZTTkFoMndxTEg0eDdDd3R2UWtUb3U2SlpXbzhJRmJ6MEloVnNlK3p4c1RDQk1naUkzaFIyVHdMSXNEVlpZTnl5NndOakxaU3ZKVnk3YkYxem1xK2lhNWVvTFhGdE1nSDJ0TkpnTVJXNEdPeWFEWlVsNnpUNk1DaTR4OWtySk9uSVd3K0laanJSeHdmTTVhN3BlMlJxbmtiejdqRjNIU2RCa0tISXoyREVaTEV2ZUh3ZnNHNktTQVJ0enR4eVFLMGoxQmRkMGJTMGQraHE3MkExejNHSnNNejF2SlZNblE1R2J3WTdKWUZtU1JuWFpWM1hHUFlLOUdkWWVzQU5td3RHQTYvYllwMkVEalk4aVlqSVV1Um5zbUF5V0phMk9KY05vOGJETjJGN0pTdklWRzdlMVozN3NjYUZMUG9FbWt3dExodEhpNFNKakwwMm16WkcyTWhtS2pKTWQxV0hHWkxBc2FmNTl4dGJEb24zR2prcFdrcS9ZT0swTkNiN01aNHlkNXhObGtybXdFQk90ZzZ3dzl1b2tXeDVSVy9zVG9jZ1kyVkVoWm93RHkvOTlsTXZRdDc4NUs5czhZeWRoSG93TDFuam82ZTJzUXVYU3gyaHRDUFJoUnNlR0p0cktkMmdYeFlQLy9MUjRHV3VKSm5zdGpNZTRJT2t6TFV0L3pWcTBkR1IrM2F0Q2tmR3hZd1RNeUFZcHA2VXN0OXRneVdKa3VIdXhOMWlGSldhVldTS05xS1hHdDBYWFBURkhtQi9UY3Y3NHJBME5jSi9Sc2FVcGQvWW03YUo0Y0dSampBOWZib2V0WStkaDRoeWh1VjVjd3BRUytYV3ZDa1VDYmovZGx5djFWbmxheVpYbFVUQWpHeVFsYkdySWNydFo4aGNpUXl1cGYvRm1QcWZYZlZEZ2dYYURYWVJGYTgwZjFPc1lXWGhzMWlZSmU1d3VZb3hETVF2Uk1JZkNKWTdhNkxkYnpKcmpGa09vano3b0d0ZkRYUlRRdlNvVUdSczdSc0dNSWlEbHRKeTgzU3o1aTVCaE5ubG12MjhrN1JkWURtUk1iRFY0ZWp5dkNJM08ydDBCL0RBcHAwTi9LdG9ZYm02K2xOeUhEN1NlTXdMZDIybFMxaVgvMjVPU1NzUVgwTDBxRkFtNEFZY2RGM1FId0JvSk00cUFOQ0NCUFVMZGJvUHBSY2dRSkw5VDJEQmVoaXVnZ3phQW5XR2o1S1ZVZFRUVzlyeWxWalQvbGpWN0hycGNPclRiLzVZQmhKWTFaM0FNdnFESFVseHpmWVFPdUlqdVZhRklRUFl6MW51VW9mTE9FWW95NHhkLzk3ZSs2MG5SQTZybUJrTUZRQm9zYkkzUmJqZExlbjR5TExCZFMza2VoYVZxUGEyQURuTmFwOVdQSG9JbHRWSXVmaFRXcHBiYllsMWVFK09ZaVBUV041eW9xTmFMS2x3bU5BWmY0RWNqcjJWMjcvNVRPTjVEZis3ZkM1M1d5Z2lmaDVxNjMvVUpISFU4OWlQL1Z3T2tLaFFKdUlERGpRc0tNZ1BiN25Ia1dZWW9BSklHYlZwUTNtNURrcUdUdkxpSEpyWTBFUXJvMEJiTEJTaCsyNmhFcTIrb1lNQ2hIODdhRUFEUDZ3ZFhRVEQ3K254WGwrNjJlRlNxUnhZSmo5NFhZQkVyVko0MDBJOXRMbGNuRHlsemFSRFRQZXhWOVFhWldDOUdkVldoU01BRkhJb2RSWm1CbXdWSDhoaGJnVjBBSkZVb05TUnZ0K0hJc0p5eXF0V1J6NEs1SlBsMXdMVHFUVXI0NWpoZVRRZzQ5RU5abXlRa2IzNmlST1doSmZaZ3pZdzZIdlFYWm9hc3E1Z3YrS1hQTk4vNFZiRTJzcXFJcGUrejZPbVAzZnp6STN0WklhYjd5b2UraTBQLzlWL2d4MmZvUW4wL3Fpb1U0U0lPTjBjb3lvemwzL294UCtYUmptWStFNlRhdTE5LzhaNWYxNUtMQjlYdE5od1pua21lQ2ROQ3lhWW1tYW1EbGpBUXhGNTVqZW43K3NWQTNwSVJJN0EydFl4SHRBUERsdHZ4KzZqbTUzSDNhWXFZdnVBUnJFdmkzM1phaWF5MFFPd3VtTG1IQXl6RWNVSEIwTE10aWVTc2VyTFNiYnFqajVEenZ0cTcwUEM2cUtVcUZBa0lqdUY4UVFsbVlHaXdJWkJJT1JzZ3pUUVlheko5YkpWU01pRkozVzdEa1NHUVZoMW9pSmJRZE4wTUhRWnk2eEZuK3JvYnZzR3pxU2VPSmh5UXNRM3hWTDJyUEMzWEtKbXlucXVTUERRWGgrVFcwTE52d3hkOGpGMytFNi8yNllIUlIweU0xRXQ4cmVOSXl3QTJ4QlRwNlU5QnRKeEZnemJkMjhhNmFrdnpERldoU0VCd0RNZU9Fc3hBa2ZVYytPb2cxVnJzMjdyZXJ3WHMrM01VVE1waTNtNWVXVElzcGp6c09nYWMrbjJpNjVBa0ZvKy93eTdXOUF6K2tDdHZlbDBpSEpDeGg3TTJWWFdBU3VJUEVvN2pjNXAyeW9xOWtDZjlyUHVDSlQ4Y2Qzd3ExK1F5b2Q0ZSsxbzlaZEQ4YzhheXI1NjNXTmltKzVuQkN4cE1iMFdWVm9VaUFXUWFraDBsbUxFdlg4MUx4VmdINmVud1ZiTVZQM2w0bmxvWEpjWnZ0N0prT0VoK1NPMDFBZWZMbWlTNkRscjBZTEFkZTR6WUhzTWtJWUJ3UTFxYkJLK2prdmdBNGt4WEdubHEwWXI5b0tLNVkzUmY4THJJK1FpZmtMc1NMZU1pTXg4YURwcC9jVFNUQkt2dUlNYTZFcWJtSzNkYUZZb0VNT3VRN0tpamdvTE1hQnRUWTRWUUxLU0JOT05IcTFXUlQ0amx6SGNadjkzS2txR1Z2Q3FHaDVibWxuZE5oMVFoRitPUDZlYUhIbU1QdGhlUWRNT1BDL3FvSk5vaEtkdndkMlNRQnhZTWoyaW01YnpTZkFGdW5jT3dWSDFnUkpLek5ub1N1bTdrSFRTLzE0elBkSXdDZVM5c3V0ZUFXYVFDcjZhanRtVlZoU0lCUkJ5U0hYMVVVSkFaTFphNVM1OEEwMEI2UnJ5QmpuZlJUL0xhSkpadjRIWXJTWWFabEM3djRHRmd6QXQxSFdMaW1KZnQrUEIwcFR6cHpacTFLOGlHWTBPTFVjRlZuaFozNmlwZEM0SEg1c3liUHR5cUV4MTU2eWxqSjYycXRLRG1DMjdKZFRjNDI3VzBRc2xwaXl3MjY3S1l2MSthWEhxN050Mng3Y1FRdks2dU5acnJ0UXlFeDAyUkFDSU55WTRTekdqR084RUJ2WG1FQmxJZ2U4bGU2WEhjQUpZbHlUQ2IwdVcxWG02WXowczFIZXhLaHJHTHhzSWhqMnZHSFd4YStYeHBJN0EyTmRRaXpwd2FUZDZPRDVVYThRZ2plNjRMelJmMEZEeStaRUt1U2xTbXRyRndpSGlMK2VjVEhLV3FKVS9JcGp0OVpWZ3ZlNERyeUgxV2hTSUJSQnJTRjdTb2hsTmRUK3lVNlJyWG5va094a3Z4bFNZemUzU2xRRUp2Y0JSRnpza3V3bG9tT1hMd2RpdEpCcHZiajVwZFp0dG5qT245ajlJaFdUS2t0Qy8zNHVrOXdaVjRRdm5yZ0V5VlFQZFZucFpyWEJDOE9GQkwvREZDMnRncHIveWFML0RWVTVWZXlmSFNJdnNic1lZdDVyK1RqNWl4aW1LWFZ0M3h0TTNZbjBad240WUZxMEtSZ0ROZ0k2Wk5lSm1USGNXWmdmSFNjOVlXWTVFS3BEbjF6Z3Zjd2trc1g3N0x3ZHV0SkJrYXhtRFBhSHorMHV1WXJ6d29IWXlNc1lzN0xQeUEvN3MxajNDUWNOUEdpaGE1SElHMXFUbi9aYkRHdEdCZDkzL0lNaHRMTHlLbHlLdDhBVDVOZGloaXNWOUlCQXVkZTg5M0tmL2luOHBTRnZQank0Z3l1WFRBcXZ0QnJQL0RZM1h4SUtFcUZCa0JPNG96QStPbDh6eElLNUE2eWw5ak04OUduc0x4UEpiYnJSd1phc292eGR2d2VzOWhoY3JvQUpRT0E1bTFpRjdVSHpjMVg3QlFzZ1BVcW8wSFIyQnRWRmxqT3kxejhJTVhsazNYZ01lT20vSEdDMThyWDRBYlowMFVSd2Q3Sk1JRnpuZWlPMi8rSlZuSVluNU1mMDVrZXRtQVZmZCt6SHRTUjdzYnRsQVZpZ3pQamhMTWdEblg4d0N0UVBLMWJxYXA1bzU1S2hGNUxMZGJPVExjTWVZQW9ucCtyb0Z3eDlvdUVrUXFIWXljNXNVZFFRdDlTcmxjZGpKazFxMWZEVzl0cW0yWm5ZTFo1cmFjSU9hZmUwSWp2Zm1DWWVVTGdLa3NpNDVrUzE3a0QvU2lnY3ZxdVN4ak0vOXgyZFVJV1N0OXlHRlh1NHFDWjdIK2I1OHg4WFM4S2hRWm5oMGxtSEdnRGZrR1VWTXhFaVRzR0ZZbVBCdDRncWxLSklkc3QxczVNc3duN3pSYXdEcEozWHlxSW5WSUZnM3NpYmJyemhpUHROalF1M1hpYlE1dmJhcnhEdHRlQlpQWHROckpDUnBIY3dTeUsxL1EwdHdpNW9pS0MwYWJhUmVRT1V5dTc4aHNOdk92Smh0WGxzc0tXSFZ2eHZxL05oRGNDMnVxQ2tXR1owY0padlJOSWlWaUswSENMaTFsd3A3V1NTUVdIVWl3M1c3bHlGRFhaSWsxVTM4bDNKU25SVXNkdExoNDhJNFk5ZDQybHU0YXR2NGxYcmJROWZEV3B1Ynd5UjdhTnJlck5iMFNHMXJQYURldmxxMVlVUGtDZlFNTEZwdEt2T2pRZXpWcXU3TWxoYkNaZnpaNTBDZkxaUVNzdXNlM0YzZ3doWEQ4VmFISThPd293WXl6bkhlekJBbmRrREpoWHc2dU1veWlKMXR2dDNKa09EUHVBcjBSTDlqMFBNaXFQMFdST2hnWnpZdmVtOExyMmpGOGlUcmFJNWh6cTlvb05MeTFxWlo1NXRIVDhnMEtSOGRkWFdYRTNSMytsc0lYVTBRZmpkWWVpcGJLL1FUdEhmRjF5bituRmlGdHp4VHgwVVp6N2lPYnpSK3c2azZBcldsMTBDdHNyMFhYVmFISThPd293WXltZElrYU9wYWdCS25QeFBNWDVLcnJqc0ZTeWhwbHZkMXN2aUNiRE1sclY0dlV2OU1DOFo2U1FlcWdvdUloYkkybWQrWHVvYURvdlhpV2ZXMlJKRjZtM0hXQUpzeWJXTlZEUGt6dmYxVktQTFNLMndWWmRWbmpqeFJYamRSNEJUbXZwUy9BWXdUMW1BSTliUEcxL2g3akNQc1ErMGkyYmpNLzdsSDlscFY1Q3dTc3VzZTNGOUFyYkR0UnBWV2hTQUNaaG1OSGNXYkFtc3EwYVNCTGtEcjZpUFFnU2Q2VXF1eTNXeWt5WU8waXFhRm5hSWlQaFZHTmIzbldEcUdkT0Y3U3E1NW54akJCVHlvWkRuZzdHOWJTK1gxQkhaMTBTKytxNFo5akJqMHVNNmVQaXlWOUFleWtJUUVkdXZHc0dkZHdKdkpRZnRwbWZyeFBjcGhSV1ZheVZYZXd3dGhlMEljOFFoSko4K1NhSjBLUmdHTTBERHVLTXdQakpiMVBTVVpBZ2dRcGxZVkEycGVUeTloVDdGaVdJc1B0NUVFTmZ6K0hQUDYya2tMcW9LSmlJWjJvNTNyYWdra2ZQYWxrZUhoclU4TnRERzc3MEZJVEl2NUlzU003UFMxVDBhRDBCYkM0R0UrakRyUjhWTEFxemZ5YTFGYnp0L0k5NGtvUndLcjdnZUhPdkNWZlU2a3FGQW1BYkZJL0N4UGdNSmF6TEJBVVowYmU3UVdxVDRVWUo3SnBpSlhQbGNnUzJBZXBEdTEyeXlERHpLT1gzOG5yV0h6MDR2MTdvclpiaVlPYWNFOCtMYXNkaXN4NW5pbldsV3ptQWdHK3lLWHFHVWtvNEUxdFdPdktaMjBxMnNMb2hYS2ZxSHJpanhRRHk1ckt5dHY5OXgycEl0a2g2UXYyRFl2NytpQXh1eGJrd0Rzczh0Q1dBNnptYnhjWTBUemlQN0hHQmZqNy9odC9YRXBpMDUyZU5PczdNRDRLZVNSODJiNmdMc1ZuWTZSSXdGc1poaDNGbVlIeDBvNVgrOUhtdHo0cjhiTUhCRWkwMEhJa3MyQkNIaHVSeXFTa1FKMXJHZjdaVkpreXlOQzU4UGwyd0kvN0YwMzJRamNxdDZyM1Vhb3VoRzV4bnBIZk9WWHhRZ2NSVTN2MzQwcVlTK0pEWDExcks2UklBSVhYUkxIUm5BUGUxRERXSmpsOFZFRHozeTBsbEI2bVdJM3BJdFBIZmZZWXc5Ni8ydjhVTVZsbjZRdk1HNmxwdEd5cDVKZisyT2Q2OGo5L0V4bG80VTRjV3RkbU5YL2R1R2N0dGF1bzIrd2VLZVRWZmdPYXNYZUtCSXZ1SHUxR1BSY1pVQ0xRdlZ0VktBS2hjQXpEanVMTU9JQmpYMm9CU1AyZVVVQ3BrQUFKVTNUdHJvQXIwUXlxY3F2UUFCbjZwR1IwYUF4T0o4T2RpNk1WZHRuMVp2d1g5N3hQU1lvY3k1QnFNQXkxK1hBRno3LzFPMFBvRUdWZWJnZzUrTmtPdktqWW1HeUl5R0hPUVVxanF6d3RBMWxxZkluVUk1T2NTMUh3R29ZTVV3Q3BhMFlFYlVwZ2Yrb3RONy9kTzlQY2VpeFA3Rkw2Z3JieFNid21TeC9HL3paWFJQeEpXV2UwbW44MS94UEwzamZDaitQYjlhOWpQKzZ0K0VKamkrN1FLekNFZmgwZUtIYWx0bFdoQ0dURVlhZGtMbmFVWUVZZnZYejc0bG52WDRrdlVVcFVZZ0VCRXYwRzA1NU1neTh3bG1Ga2dnaU1pQXgxRElVYjRIM3ZZWmR1QUdIcmpuWVBpQmI1dWVadjBaazZvUjJWSUhRSVkyWkFaUDA0VnhrdG9hYnVWQ3pwaGFNQzN2YUd0Vnd1YTFQSkZUNEY4dlhIL0xjMTgxQVdqSTNvcEIyMUJ2c1dYTTQrZ0MzWHRmaTBvUFFGdmJndjJFd3A5dWU0anVwUGNsYXJMNWpQNm1oa2ZUTlFlaGE1NzdBL1E1eDg2RE9vTzFMTjdRWC9GbzlDRG1VOWFpck1vNjZPSWdFSGJRaDJsR0RHR1dNZjQzdzYxai84cTdDUklYRWZVVmU3SjJQaEM3UkpuNHlXZ1ZHUm9RRnpkZGhMdDhPSlhZZTlPV3loWWM3WVpMTVlObk1aYVhLNnFXS0ZEbUZNaDhPdC91eXFqSlpRSzhGSlc3TG1pd3A0eTBOWW01cTV5NzBpaktnODhxMVk3enM3WUtIL0ZxMjROdjlCQ1YrQXR1Q1h4ZEZNNnJ0NEJwcWk2VWZLZE5McUN4WnlQN0djeGJNTnRMYlhlWTBhdnMwdXVseUFRZDBSYll4c01WdGlQOEh6aG4rcVFwR0E0ellFTzBvd284a3VHOTlJTU13bUw4bHpsQVJJTkRubDl4bVBoUytJVVk5SGl6K2pJc01TZFcxdDltSW5YUE01RVAyRm45U3Y3WWZQdldoeDQxd0lFMXM3L0RsQyt6R2YvdEtQZER6MXZTcWZMWFNtVjJUTFVEUXVvSllUSE13cVQ4c3hSOENHRWh4MVpPK0s5ZzhlaWxCNG50UDhCSS9CdmJEREE4Y29kbWhtVHJ5UzQ0S1c0UXNDQTk5WTZTV2tzZ3UrSlBPQUVIN2ZTU3lEZG1uMUJlQ2FsaVV0dUE4clk1VHp3WERBaUo1L2krY2UwSjFpaVpSUlhVdi9BUk9FN2VpQ253VE4rY1VWVW9TZ0c0b2R4WmxCNHlWTXczR0FJYW04RUNEUjB2d2VSNHIra0FubHhVQmdaR1M0Uy96dW9hMDEzc2FzRUNGeGxTUFlESVZCa2ZNd1JIK0ZEaFJlOHZGVS9zanpQaWxycGRqa282ZDNoeUxiTC81QjB2SDdJa3ZpT1VERFExbWJhajdnNHdGNFpHVzhQdThhVmJPckxPWWM2cEhGNDdzdlZCRkxTUHFDUm41ZjhEVEUranptTVNpaXI5dGJhcmQreTRTdmF5aXFXWXVKeUxOVG5sdTAwNGlNTmFBNzVTZk9rbXQ2NnIxTnVLcS9ZN1pRRllvRUVISW9kaFJuQmsybzN4UUM2aWYwVVdHcXZJOXdIK2IyQlNNand5cHhxU1BYZTlGZm5KSlk2UFlQNlR4d3JJZzFNUWlyaldoMVEwTzJjT3pRempkUTdsc2VudFo4MUo5dzJBWFRKQTE0d1EwdFJnVlhlVnFPY1VHZnZ3NUFQZDJPS00wM1ZvZ0xuUGNqUFVVVTVrM1JZMkNhN29uWXJIT3lMM2c1cWVpU0g1a0hIYmFhd2lUa3RvNEx3TTZqaFB5eGFPb2tDSVVvKzFuay8rSzY4MUlodU1qTWp5ZWVOYXFxQ2tVQ0x0d1E3Q2pPREJyeEEwWTZtb25QNTNpeUFHblFGM1I1dXVYUDZNaHdUS0MwR05zTld3R0pPVW9ZeTJ5SE1iRy9jNEo3VFVsOHlpRjBRQkN5UlY4dlFtV1p2UllLMUMxcjJtZy84VmhIbWRRajRFV0hzRGJWZnNZOUhVMkZwTXRyYnByTkhzY0V4eUJpSzh3QnJ5QmV5VEdMV0s1MFg2RGQvVkJDdXpMTHdkdEdYeS9xU1pLWk9iUXJxeStBZ050YW51VGdNazFVTVdJVkN4SzlhT1lhMTUzWGNLeUI5UXQveE5nUDYvVldoU0lBRnNjUTdDak9EQkJERENrYjZjNWJnRVMrb0N2Ukl4T3FLeGtkQmtaSEJob0NlcjVjbWtCSHc2bVA4MUhZVk94dlI5d1pnZElQV1lRT0NFTHhuYWhRTXo2SWpsVVdYdTVMb21uSjN3MzE3Y2Zsa1piTkdneDR3U0dzVGJWR056NWNucmdObHNJaGsycXlMWVlCVWRRWml4YldhRUZkbEZMWkUwTFNGMEJzN2U0M3I4eXk2azBYZ0gxcXBnMWNXWDBCZk56dVFFNWJCSjlEenFsN3A4M0NzV3RjZDE2Mm8vTGhHbGQvUmF1eUtoUVptaDNGbVhFZ093azhhMDViQlpUM2tYbjNtMWNhcGhRY0hSbWFKL3hSVURpbzU2dEUzSU5oVkxnV2E1TmZMa2tLdGNSTWdNZHJobTZwTHJFOXNOQnVxM05WckZmYUVzdkVEVzF0TkNwdS9CNG12cEVNL0owc1haNk9PZXpCV0VZNEFBU2oyWUtlM3g1TzlnWEM3Y2JMb1pzVzNoWStlek9lSEx1MitnSnNrOXFLNWJOZnpoTWR3T1hES0xrZDdUR0s2UjZtQW5pdFZvQndjUlFWdzZrcUZCbVdIU1dZMFZjOWF5dnlwUW9YSXlSQU11OSt1dG96OHFtTDBaR2hSbU1QVEI0RjdlQUR1RnZBRE1mYStLeTRNZURnSlBNaG1OREJxQXl4eVVNYnBjMnFjaDRxY3BoUUFPaU1Ia3FyYkpXblphOFhpQnNmdDRFWUlTM0Vsd0RPSkd5OGdUa0R4bk90MGRTZzdndUVHVkFnTUVZSlJnMTlaUnowNzlwWXdzZ2xMcEo4d1k3SWtIbytvT3ExQmp1Ulc0anBIdFlCckxhMTJ0cUdSNndLUlFBc2pnMU5UaFhNdzQ0U3pEaFRxMGNOU1NmVnFoWVNJSmwzditrWnRPd0k5a2RHaGhXYS91UEdGOUNJbVNIT1hiUE44RW90cGZlTWZaRkNCODk3UnVNRG9GMnoxV0xHVmRJWGlCc2ZRSWkrTHY3R3N0Y3k3ME1nc2g1cEJ1UGx1OVdRWC9vQzBDU1hMNmo1MmpwRjlwTE1jTDZnVHlwcEE5dFdOTG1JNmM3MXhrREE2RUZNUWxlRklnR2tWSVRuZ3NzL0lDeU85SjZpQkRQVU1KNStjT3hFTmpjWUVDRGxYanNjSVJsbXZocnlZTks1RllrRkdmaHpzaVJmNEs4TCtmdkdFcmJRZ1hpanRrZ0IyalRGbzZwV3RSS2k5cUhPQVJsVXVqZXpxanpXcGhLcjBkb2Y4VHZxZWZmRkRFRFVHTHNmZktVdFd0a1Z1YkxPaFgwQlhQZW1yTlJZdFpHeGVpREpGNmc2OU56eDhDTkhpTUY3S2lLK0VTMVF4SFRueVJoVXltRWpSZENqdEhXZVFuK3FRcEVBVWczRGp1TE0wRmVQMFBTMmhHUXdJRURLN1F0R1RZWURKUi9jQW1jOFpPa09Tb3FIUzNzaTl0allGeWwwb0ZVejlXMHUzQkxiSW4veWVjNWtVSExHdkNrQkdYdElYeUMvdmVUTGRaRmVmQW1nSWJ3RUZ3eFRkem1KQURoSGVhVk44QVZOWS8rR1h0bUJqcW9PdDU1SmhlMit3RS9BUjVWVElkMm1FR3VYVWt6ZHc3eG9TVHhsQ2lPQWlNS3NLaFFKSU5VdzdDak9EUGhFQVFPZ1RHV0dBTW4wQmJnckpiVkNaT1hmVVpPaHorUXRqcXI1clF5enl1YTB3SDc0NFJ6NmVvNXZkQUpDQjMyK3dWLzV6VEV1cUtRdkNCOGNRZldPOUhtTmN3MEpDZ2I2YmlzYVhjbm5pQ2dVeTV0OEtYMUJ5NWdqTkJOOWdUWmlwMWNsK1ZwdmN2VjhBOUJnWFVWOGdiYWVSRnplcHNaTTNjUG1WNlhiREsrUlNRMG8xTGhBbTVKZUJVVWdGSTZOU0VUekJBMXd5RUdRbVJoZEZXY0dGSTZHbHVZdWJVdjE0ajZpcWFuc2RvbGFTWHdhTlpLTzhEc0FBQ0FBU1VSQlZCbTArbzRqRjViZ0N4b0VsVHFVTWtJSGZjbVpob1Y1MWd1Z3FhcG9GS0dBUzFqZTJpU0R2eGxKQWgwaVQ2Nk5kOE0wODM2b2EzZENvTnhDVkUzeVNmcUNNMlB1M3h5OGY4TTZjRHZ5NVYxK2hiWERyQzBjOW5GQjAvQmp5ZEpSaW5iejBwVHBpT0pNM1NuR2kzKzlnTzliVVpPR3FsQWtnQXJEK0lMaXpJQUZOamxBNGE2dGJoUzJuUVJJZ0Z5N2RaSjlRU0laZnZhM1B2UGVieHBzSVpNTTJuU3dFM0hMN2d1VzJSdit0amhha0ZaNUxxRUQvWWFLaXEzckY0T0NSVEZWSEJjc3kvaytvYmRGa3M3SUtLR0plVC8wdEc3ZGVNWWlzaWVjcFM5QUJkcDlEVit3YVMwaHRvRHdST3daZXNtYVMwWGF6VjlrWEFBcWNnUlFKKzFBWEtPNlRkM0Qxa0NlOHpBVS9VV0VtbXBXaFNJQmhCckNGNVJneG1xMHhnSlVhT3h2UUJTN0VDRFJ4bFdPTTArSEFkUWluRkVpa1F5a281cXN5ekpaWklCdmthVWFrVG50NndYejJuUnd6cEJXNklCNXBDWjFMMTN4U0VMdGwrT2t6RU1GQW9nMmhMV3A3ZWh0VElSb0dZQ1A4T1EzcHFWczVwdzVVRTJpOXhRVFJKazVNU0I5UVR2dUMzYXNaV0NhVFprQXpwaTNuMHlSZ1NUenEwcGsxb1RBUVRRdlFMTGtzcWw3V0JBSXJCdFZuQUc3UFJGVEZZcEFTaHdiUWl6anZNclRVdWNJSlpoeGJDd3F5NG1rMFhKMElVQWkxcTNKRFBBRkNhVVN5ZkFPMzlwTFpKRUIwMEhaSDBHRWRSTEIvaHlocC9WQlZPdUpsRmJvZ1BtcnR0cmV5clVxV0VWZk1LYzhHdlNNbGxPbHRsSEFXRXVubWZSV2xJRGU4enllT2ZGYStnSlFSdk1ndnFyT0xBcSs3c29ZMkdsRFh0Z0RXZWEzbDlKais0cVhhRHpzRHd6ZG84eEE0RkF2NTdVUTB4VXhWYUZJQUtHU1VJTjZPRko5UVhGbWVEMG1QZUsrUHNFVHlHaG5BWktjaS9FMDlMc0pNcVdRb1dsalJoWVp0T2tnaHB6aDBwRFZGOVEwRXZJZVlsdHFJWFRRbGt5UjVpZXBJTXRSb0lyN0MrcktvM1dpUlZMeExFbkpidHdQWkwzdEtBMkk3NmhzR1NIcEMrckdPaUNxMjdXVzdJdjFDMG9GUzdhc3VWU2szZnhGSk5UV2t5QmpPSVkwZEE4Ykl3VFdWTHNJQllpUkVWV2hDQWsxaEM4b3pneU1sZVdxU1UvcmR5VXlXa0NBUkRmaWlZekhIYS80S0dNcDBFOG1nNVVaV1dUQUNHUTlhb0NtZzNzVWhuL2c1eWcrUEMxSWxjSWNHbG1GRGthUGlJV3QxNHdLN0JlcnNTZFI5bHdGWWdOb01ZUzFxU1c1V013WFFMbFpOQkpFc2hoNzcvUlIzVUhTZld4VFF2b0NXRnpPMWZoM2tCVVo5SEx3VGVweVg2ZU1pdFpEU2VaZjF6T2xocHZLUUdnOEhCc2F1b2VsaVR4bVBZaFE0NnVxVUNTQVZFT3dvemd6c0QxRHpxM1IrSWFKa1hrbFFNTDRXdllzL0dGTHdvMlVUQVo0azIyemJycktJc09CR3RySlJRclk5V2lncG1OZElMTDhxY3dpZElBUDJaU1JPU2F6bEZkK1AwVVdSR0FtNmZNRmZ6Q1I3eGY0bTFJWW1pTFRWZTlWR1JVRk9reUxvdFVla2VIWWhwNUlqSitsTDRDZFhwR0pOT1VZOU1hVXJHL21vdUduTEpJUXNKb2YxVzhsNUIrSVJsNHBWMVBZMTlBOUxJS0d6Rmt0Qm9sYWYxWVZpZ1NRS3VtT1hPVnBDZVB4VU12aXpNRHdXUGJxcVA5MEFHQXRRb0JFUTZwREdZODdWSnVkeTJnRWtzbUF2c25Dbnl3eTlOWFFEbzIreHB1Q0dVLzBObm00dWFORlVUKzRMcStGRHJoeHRtU2tOdUNRY1piQXZvSktwdFo4Vko5d0hNcGNDWUdBRjl5d3B1YXdOc3Jwend4bzZFdWdOTVF6WWxsdlB3S0xSOEFMeWp1aG85Mmh0NXRQN0ZHTm40MCtLTDc4eC80Ym41VlZJQ0I5QWJ5cjVBd2swT3JRczJQRXFYRlY2M0tNVE5xRjFmeTUzMU5FUmRwNkVubW9FMTYzb1h2WUdxQlY4bE1VSnBvYWg2dENrUUJTbGZjRkpaaUJQbDcwR2VRZGlRMmV4b28vcEd0eENKQm9XOHV1aVBUcWlldFB5V1N3ZjhVdWl3eG5pblU5NGZadEk0dzd4bXlRMU5xUjBnb2RjUHNmYXBHV3dZVk1sUUhicS9CMEF5WWQ2N0prUWlEZ0pUZXNxU0FzRHUxdXN1YlM5bGZTRGx3KzB2V1Z0bEdadWo2bUIvRWZpcnJDN1FYTDc4UjFyZmtlaXA5cFhMNmhTVjNDY3ZEZ0wva2FScG92QUtKS0xseEkxeUtxRGM5TjFVdlRKMmNFemN4TTJwWFYvTUIzVzh1VEdvU1hPNDh5WVBBVERmb04zY1BVNDdnd0IwQjZYVlpkRllvRVJJQ0VrWG8yTzBvd0F3NVVkQ01nQ1RleHdZb3RDWkcyVWJ1dmQ2cTRHQ0JmV0NpWkROYVAwTm5uQ0JvWnRMNEZ0Ti9talVEKzNiQTE5ZGY4M0I5MVhCc3lVUmdheE51V2tSMDFUNUp4bGtEZnh1ZXIvWDZCdGxoTVg0T2t6bkJtY0hCM29QZUR1R1BFU0JyZ2tWdTRSVTluOE9uUVBxRHNQZXppMlR4NGNQWktGLzJseUVsb3lIRUJpcW5iSDNlZG5va3lSa2VnZVNBTUpkWkZmTkxaNmd2Z2FvNlNDc1RqdGVFZGd0R1NocUY3V0tLamZFWVkwUUp3YTdLMnFsQWtnRlE2ZGFXQUNHVDdnaExNZ0YzUG8wWU9vb0ZTbkJWU0JnRVM3ZGxUdDM5UDcyRmxYZ29razJIZnlwOE1Na0JVd1RyYzMyS3RodzFTdi9WbVhReDBTVkpGNWM4d1J6Z1J1VkJ4d2l4SDVBalB2WHpaekVKcFZ3RkVLMjl0cXJrdEVLRUwya214ZzIrQ1M4VW9rZzdqbTMrNExjWEtIMjQwbWxRY0VBT090NUR0NVlVSGV3Z0g3R2oyaFM0Q3ZqNlZrNzRBNldweEZxNGxBYnlHTmpNQlk2amkxTU5xZnJpYXpJS2lWalJ5R0lYcll0eG82aDZtQmpwOUVVVzloVFpwRURTL2FvcEFUQndiUWp2anZNclQxT2pNU09RWEpaaUJPWUpvclIzMTlqRldxR1lFU05TQmkwSzBLcEJrcldReTlOVkdBVlc5ZlZ5Z3lBRG1pdTBGSUtBSU5qVzNGTllWLzZVUXdDYUdQc29Yb0lZajBUVENXeUtjZHE3Z2Q1QURwVm00MitnMWRPYmR1Qkx6V2o5T3Y1SWlodXRRbk1yMzEvR25zUWRmOHNVekNtSU91TlU0cFVDTDdkSXBQSlF2NkRIVkJucmdIWkhEUEovSmRvZ2thYndOeTFsOUFVUTBhMDI1NnF2ZUhhUmNDM01hdW9kUklNU3VYczFIRWJHcElnVE5yNW9pQWNUU2J6UWxZWjV4UVFsbXdQV0wyeHJldmt2dHhWaWhSQkFnRVowVUI3VjNubFZXSGtvbWcvMnV5aUFENWpEblVRdjd5cG9OS2I5by9Sa3haSWdpQUtod0hNb1h3TEdjaUFMNzdMSXJ3bW5ueEo5aVNDdVVsaFpBdFBMV1JzMHo1c2picHgwR3h1QXdiSDFXNjhlcEZ4UndZQ0N4aVJ5dFEwd0FNT3BmWlJmaE02VTIrK2FIdk9TWjdpU1ZMempRd0Z0Vms2MVB2T0dJbDRyK2FLdDJHSnZoQjQweURxdjU5WjgzaU5VL1VGMUwrZzIwSnpwNlEzZGVoSVlCUjNyaEJtQmJVeEdDNWxkTmtRQnlsbVpIR1daZ3RYY2poQUhyN2J5L2lMRmljeEFrZXQrWHhwYmhvWWFjeTUvNWV5S1NuNVBKMERRNUhKWEtJQU9ZSzBhajRab1hMOWJUM0ZKWVQwdkp4aU9hcWlOVXZnQXE0QTRJajRhc1Y4VFl6LzdnZE1TZU1XL3NVTmFtUmhhVVE2UExOcmh6dWgvZXhuUXREdmp1cmdqcmJ3eWVoUU1pZncvcnhaaHNITERvQjJoUXp3N1AzOUw3Zk9VTDlJSFVzYXpiZUx5QTRnZHlTa2Y3dmRCR3htRTEveHhmMGVBbDQvVVBWT2ZMVmxCVnFBRC9USHJYekFrMGREZ0FvdktPbEZQNGdxdW1TQUM1U3Z1Q1Vzem9pTTcyR2ZDSW9EQlkwUk9wbENKQU1vWjhXTnNUWTRTTzZxMHBleklaZEpSNXp2QlBCaG4ycGRlQngzNlRLRmVYdlZ3VXM2aUxUSEdCTEljTHFVTkR1aU13K3lRcW0zcUMxTG55cFZaaUpFSXlIQnRHbkxoWTVXbkpJK3MxeW5oZ0RvRXdYbWZQdFdPdUVOblFFL0xzWWQwdHNWNUFUMXNQOGNTQUp2L3pjTE80clk5NEZoaHlqd2NDQ1JJdWxTOUF0M3ZPMC9HbkplOTRGRGNBbWxVcnNtZGEzeUVLRHB5dDVqOVFKZVAxeHl1Z2hhSHRNTEt2Zmc3UTFKMlMwWTRPV3kxQU9RMmV5bENFNUNyRERxNUxLV2JVeGExOEZrMHFEVmFjNlV5Vjl4SGdrck00ZU5YRDBBRDBlTTNnWVNJWmNDL3I0SWZGRS9ZYUtUSzA1ZkwxTThyVUdOaUtsYkNvbXA3c0VxS0lsaG93YXI3Z1dPaU4zbFJmZ0tOQ1N6L2FmT0lvS3ExT1lOV2V1aHBGS0FCaVpheU50dTljRW9JTlUzZmd5aDYwaEd2V0pKUTNDY1hWeGR5OWoremJHRnpRY1BwZ2s1WUpvbTFuOHY0MlJrTEtGeUNuYUJnT0VpWDUwVUoxTzFHWVR1QkRON3lFMHprTVEvTHZSMTUvYVE0aUU4eGZWMk8yZVAyeXJpaEFyaTFzdithcnZnSUxZdHRtemdQdG9TcFNmZ2ZGb2crM2gva2t6YStZSWdFRUs4R09JWmd4ejE3bEVNQnlQOGdEQmlzYXVuVWxTUFJHNkhZSUhEcC80V1JwcktXZU5TRTVrUXpvaWIyVjExLzhVRGVxSXpwWk93WkZoaGJxMzZPc3RhWTJGcUNmMDlRUDFIMnVYL1BIN2lxTDFHRldlQUI5V2hnV25HbXc5d1V2ZUkvOE03T2VSWDNXYlNhVnZBcWdVUWxyVTJ2NzdJVTFtR0hEYkpsWHVHbkcwUlg5SnEwOEFETVBMN04zODQ3OGdHWmVUeC9TQUlwQ09QeW9YblA4cHZtQytXaHBpVy9UT2VKbE9NNmlnakNtSVR5QU5sbU04ajdDSHJ5RGJjMTh4VWwwVFNlcitkdEt4U2F3aWdUVVNxa2c4UzlNLzZqZTF4aTZVMjcwS1ZxWDlXR1VNbWRWVmFFSU42WlNYeW1LMENxazFuZDVhSWxETUdNeHVwZnFZZ0V0eGdxTlJCSWtzdnVibytaYmtTL2hYeU9NYmxZaFdSSVo1dG56Sy82RDE4dk9KY3FmUVFhZlBlanNVTmFQNmtzOStCRk4wUnlkUCs3akJiV3VIdk1saE5xZWlKRTZvTzhJSTgvWTE0ckU2TnpCejVFdk5iNVNqWDNDK0lXWTE0bVZLbkVaa0dqRnJVMHRuYUhnKzVyaVpoTnQ3MU45cCtKS25UdDZJeGhMbjFCUyt4V01kTFl4SEZpbkt4emljUW95N1BJSWMveW0rWUlsWHppWFkrRlN5ZUdvaDc2OCtEUFJyWGxYdHhkUHVjMGU3bmtmZnY1QXVPMlo2QU5VcU9HQ2dsdytuck1sR3JMVXp6T29QM09NdlovM1JlZ3JOSk1hdWlQM3NxOHREeXo5SnBxOFBGS1ZJRlFWaWdRUXJRUTdobUFHZWdPNkoyRGRjRmpBWWRGWXNjMGorQjhKRXJvUmNWK2c3eitNY21DQlNGM3d1Q1F5WVA5SDR5MWRyNjlvbTRNTVlPaUw4K1RCbDV2c0s2TW02WXFwRzkzN3ZkZVRET3pCL3hQcHYvU2hSOE9ZNy92Y0dvOVRPandkRXVaTDJQT2t2M2I4TXU4MmJsM0dmUUVldVdtNVJoRU11R3diMXFwV2Vab2EwTVF5K1R6WmNJUElnZkdhT1dlUFNoMGJIV3FmTy9JRitBSHFNK20zeXZrQnozRENBOUlGMFBoTkhab3Y4T3FNSmhaOEplS1VCL0NuamJhTkhuYko1OHZ6TTRIeFV5VElXUXQ0UzBGVCtBSVkwVGkyUlowWW9zandRUDB5VXhqWWh3dHJuaUw4TzBadllPaitqLy9rdTZpaHkrLzdJQjBmb3BmbjJZTlFhMWxiVlNnU1FMWVN2c0RueGNveDQyaytEWGhYWkZ5T2lHUUZsbHdqb2xDOEFvbFdvM1o1MXJveVA4M1gxTjFOcVVsa09BNzc3aFYxYytVZ0E2cC9kY24vZm05R3JuMXhBZENiS1Z0eUdQQkhJdEVSTVl5dDgreEtoNlVtKzNHdjl1bDRyMEF6a0NOa2hlc3hKancwejM2WlZ6RzZQd0dYYnNOYTRTcFBTL0lGd0orT0FlZmtJN0k3V04rcVBpckd2bjMwaEIveHY0TkdXSzk2bnhLckpmSnBnM1FCNXZaUTNSZk0rS0dsK3hwdDBCZGNtUEwrREh0eHovdTFnS0VsNDZCbWNleUwrVDMvdWg0a2w4ZTJ5QTQ5dXlJOFdMOUlDYy93RlVkUFAxanovandmN2NnMFhYZE9VZGxLR1BoYlJ6SnJHS2dLUlFJdVgxRjJETVdNSmYvQmtmY0l1OUFna2F3d0g4NHFrRHp2ZGFFUFFCZXlLNkZzTU9adnlTc0tKSkFCZHlqUDE1U0dUdlFGaWd5WURwNTdIMmJvcmpHazBBNXRGT2tGRjQrOTlhbjc5NVIvYXJON2o5MS9DbEdpZjlGMFdQVFpZM0JLMjFwZEZKeVA2TjFTdFlRNWV2cmFTYXhRdWN0eTFxYTJnRHNkTy9GMisvbzZxVXFNVFcvd1ErTGgvdkJhZzkzVHhuWFJ5ZyttY0dIUnV1RnNkRi9nZll4ZC9DZlArN1JCbTkrOGZEYm1QdC9GTHBxTWZia1NKQXcxUTlMQW9xZGh4REs3ZC8rdC9JZVA4ZFBIc045MkdFMVBCTFVhQitzWDJmaTVoVkhNVWdPYVhUeXJ4K3U2ci9nQVRUL2UrRFhRSW5aVWhTSUJGN1NvTHhpT0dSOGpabHh1YTRqSURSN0c1bFY5WE9EVld1d3RlOTVLd0w1Umxic1R2TzBneGs0N0dZSm9odEdSamlRSEdlWTQ5VC9wUC9hOXFrVUtIZXR6WVRQSmNxVVoybHZHSzNsL3R4dlAxSW9XeHR0R1g0cGNEVVhSZUptUzErV3NUWTJGM3Y5aUw5NHdicS9EZUJ5dWw5VklpYWQrMlpNWFg5NmwwUEpuTDcrVHgrQ1BOTGJjR05BeFJrS0dML0IrR3lOdG4xM0VXdFB1WEY3dEo1NjhlSjl4WjFMc1FyVGNqRjc2aE9kSy9qTnJlQ1BQaTlldmw4UjZFcHprb3hkUG1KWEdkZGVMV01OVm9VZzVkZ3pKakk4OGVmRWpSem9za2hWdGJjSGVtQ09BUlJnRlBJNCtXaThIUHUyWTE1NlZERXplYnB1eDdBT1hpZ3o3ZHBwN2MrR0FjNkNrUFVJM3REVUhDTHJHRTNyR0hKdi9tR1BYV3FKOFpEbHI4L1l3dE5LM1VBa1phay85aEFnYVo1L1BlNHlvZ1l0OTRmejZ3dXArTkxFS3M1cSt3UHZaZC9odi9NdEhaaTIxYUVCaHhzYXZCS3ZNR1dnOEY3OCtNTHlSbDFZL0puV3ZXT3ZJbzd0ZXNDb1VLY21PRVRORHNxSmg5TGttU0V2LzhNbUw5L3lrRGlMQ0IrdXhDTnNsSmdTaDYrNmJscmJsVldSb2k1czBsbzIvVlJlTFM3NDBkYkRrT3hDajBwYWhPdzFYSDFxeUR4VlYwdHJVSmhaUWpmRjVoaHdkdFJ5Zm1MTXRyQ0YyaUtPTDJkWnl4M3lCbGlLRE0za2d3cFBLc01ld3Y3a3VLNk5BVDh3aXd0aTArdUhFbnpQS2lvczh1b3U4ZEs0S1JVcXlZOFRNRUt5QTFYWTFsREpCd3ZyYXFaWS9LWWpWN2pCSmRCQkpHUkd2eU5BU3BXSzVJV1FzSnUweVU0ZU82QjM5Mk8wem4wQzF0Tll5MGtwYW05YzY4OW5IL2l5amVpMVpQcjNUNHVMQlZqUmF3NU9sZFo2R05jU3U1MzFXNU12aEMxYnNQYk9vSVR6RC9HRlhNQmRORmMxazQ2cHBia3BMcTUrdkp4bUZvNHM4dXV2bHFrS1JzdXdZTFRNRUs4THg4bi9zUmtobGd1UjUvVU1kMVlUd0xkSDE5cktIOTRvTXZsalJpdGZheXB4MWFpV3lkSUJuT2VmWk1lVGMxc3BSZHhIMlprYmtjQmRsclYyODFRWGg0VktLK3FJUEZqMEFmNHl3SkxhU2FYdVFFeXU1KzJwaWtrbzRFTTU3UDdZWW9MS0kwSkpnU2hTUlZqL1drOVpGT2VPY1IzZTlRRlVvTWhsMlpLRWpXSEdMTC9MSWJqY0xKQUI2ZHFTam1oQmVaUytHS1dxZlVrSk84RStzRmlWT0I0dmRwRms2d1AydGMyRVEyRE9rT3NzeDVUWUtaRjlNeHRva2g4SXhVU29BZk1JVE1ZVTc0b0ZqY2lDMzViQS94N2hnTHZTamlXM3doTFp3NnUzWWlzeGdzYnV4emlLdC92MkU5YVE4dWhzdFY0VWlrMkZIQmpNa0svZzNZZml2blhPd3NrQkNKdDlBTmVHaUxqcXBaZ0V5NE41TTZIVHVGaG04WittQWg5amJYT3o0WkxZbUdKeWdWSm5veVZpYlMzWm1Ecll0MGtybko2ZHdmTjFnN2lXUk40Y3ZxT2NaT2pYRWNDQytJaU1hVXVlRFdGZWZWai9XazQ1VVNUMlVyYnVlTzNPOVlGSVVtUkE3MHRHUnJPQkw2YlB5RnN5NmovQ29TL1RpQnJqeGk1NVlwR0lpRU04aHJ4VVpFcWVEZUlNNjErcDFXR2VXRHFzc0dnN0VKN08zaTNnY0tYOTZZRUxXSmlFVWtFa2lTZWNucDNBQnJaajA4VDg4Y3ZpQ3MyMlJPZVVzM2hydzRpc3lnMlU2TVErV1ZuOUxURDBHcXNuVzNTaFNGWXBNaUIzcDZFaFduTkZxVWgzL3d5TUxKUHhhd2NCR09GRldQNHR2Z21Bd3VxSEhXOEtLREpnT0puVTZLcE9saGxoVWxnNTF3YWo0WlBZZ3RwUVlxN2ZVNVlTc1RiSmx1ekxwL09RVWpsNG5xZmw3UXJWc1gxRExNeXpFMDRselh1WEFpb3hvU0o1cnNjWEYxUHI1OWdKWlZBOWs2Njduemh3WFRJb2lFMkpIT2pxU0ZmeHBUUE5FSUpWMUgzbmVNNkdWUllHRXMrZ1BNQmc5VGNnU1JXdGsyQmNyV29NbDVndmNwbGs2SElzRml2aGt0aVAzU0E0S1VEWm1RdGJtNGpYTjdjR0RJaCtJbVZ0ZFRNWTY4QVg0K0tVNHNuM0IzV2dkU0pTd250RUQ3UEFFT2Z5MFpxUEkyN0Z4WTFyOThDeUpyV2ZxYmtoUUZZcE1paDJwNkVoVzlIR3YzbFljeWdJSlM0ZTdCcW9KRjJKS1BwODR3eE1GTlRKZ09paWRra2lPenN1Q3ZMRjQyMldXRG0zQnFETnp6TElrSnJtMlNzdkdUY3JhSk45eDBteGFDQzgzZS9URUcwUFBzTk5hc0NYU2N6eEgySCt6ekp3Y2dBdlk1YWw0ZlRFNUYwL1pqOVp1UkxhMCtsRXRWanJ0UjZidVJyR3FVR1JTN0VoRlI3SmlIaDY4RlRweFFpc0xKRy9wb211Z2FyL0FZN3Nqbm5KUWhBd3QvckRiWHVOWkZxbFVzU3dkMnVLZWI5S3kxUWRrd1Z1Sk14U1pwWGhnVXRZbXllNmF2bTFRMkxiUVVPN05XV2JQQi9JcEFqMkxrTXVJZzZWNVRMQ2RrS0JINDZZTnMvSFhIbTV2Nm1teGNCQmJma3FySCt0Skw4ZUt5OHRNM1dWT0NsU0ZJcE5pUnlvNmtoVjRiYW1ocmN0bGdlVGR5clZjZ05IY0hnZS93OVFBMUxDR3ZGQmt3TWd5ZVpBK256WFhrQlZtR3JvZjlTNXdXSWY2WTVGMkxqZW4yc2tWbXBTMXVUQk43YmEyU2JmdzlkMHcrdDk4dlVqKzk4RVRheUtjd3hmYzFiaWlpc1ZEZUhubWhNZngxeDdTbmhJdXlvOWtoSFdrMW4rYzRndThMTjBOR2JOb1BpbUtUSXdkYWVoSVZuaTNnNjg3VWpobGdlU0ZYOVJXQmV3aHVWSFF6K3FxSkJrKy9pY0V6TmQ5NGFmc05TN2xYK1BQMGtGTWx0RjdyV21QUldvRnBpRjJHVzJ4RTdNMk5iNGZXNU8zQ1pRYWx6a3VhT2VaSXRCclZVZThIYjdydEw2VDNPWkJiRnFUWEgvdHY3NEQvTGo0bXMrRlhtYWd5a0s2VjRVaUUyTkhJWFFpYkxOQVdzelpkMFpMOWJLREdEQ2RpSkJrT0lPbCtTRlNZdWYrWlRjV2szU1pwY05xTkM2WUl5SHZ5SEhMTEkwU1JuNEVYS2NOYTcxNHVJbERMZFpZTXhXSlhNbnhXZkxVK3JKOHdYSk9aeVBHQlQ2dFMvUlNjRzFJK0xsY0tmVmp0M1I0b0ViYlVVajNxbEFrNENwTmdCMkYwSW5nelFMcDJQNXV5SUJ4R3VGb2Y1NWxqRm85U1laMjlGMkNwRnZqanBqckRyUVZqOGpTNFc0MGIyblFXc1l0T1FNOXl4STEzazZ1NjRsWm0wdlRpODIrYzRtb1pjcnlCU3Mvb0dWT0NaNkZmaFZiZHNEem9KdVk4MjVzNXBkUy95SytmL0RVZXg4WEQ2Z0dxeXlpZTFVb01qbDJGRUVud2pZTHBFL3ZEUnJCRnRNT081Qk8xZzBjSjRPdHJpaXVrK1FsNG1XeWRGZ0tOeTVoSlFyNzhPdGJVZkU3YkQxZTBTaXVKMmR0a3ZaMmdVZXZOdTJ5ZklHdGpDMXVQd1N6eGJCN1pTYkZicjFjeXcrMkZnYmppdWhlRllwTWpoMUYwSW13elFKcDBBVDJtRG51OEJmWmc2NDlYY1FXSU1QdDZEbVZLSnA0enRTaFI1UFVwZUNIYVZ6UVFKQWYvUlRLUmxuS25DWm5iUzVkNThVeVFzb3lvL0lGZC9qYXk4ODlvSS9RcUUydHNoa1JXQm5TZFlsNnduTUIzYXRDa1FteW93QTZFYXlaSUpud0oxNnQ4SWRUL2F5K3RoQVplcmtlWWRCZTNHNmlYRHhoQVo5RXJmVmU4RnJzNkxib21Ddy9YWnhlU2M3VUNWcWJKTG9UZTF5ZlUwcVJyWmI4MEU1a3lYZHU0Wk9vSDJkYkMvQUo4aHZNZ3lYckk1MldGZEM5S2hTWklEc0tvQk1aS2hPa1FZUGFZenI0T05lSE14OG9GaUxEU3M2RnExWDUxcVZkTlBwaXdoUEJ4UkdleHo4Zi9LQlEzRnpFU2lwWk9INkMxdWF5OVhNdTZDUW9JdllnSlNUbmpyN0RMdDlCMzhZN1kxK1JQRFNzalhpMU5yL3VWYUhJSk5tUkg1M0l5dGtnNWFURElydDgrOENueU9ObEM1TGhYK2RickZqNTNuZzc4ZXZhYi9yOGkzbi8zZi9ySXVsaitlb1cyWE9mSjJsdEVtcnBUM09MWnN2NGYwNXNzU1hpUHY3a0pabGgrYnN2ZHhOTDE3NG5NYWxVUW43ZHEwS1JTYklqUHpvUitOa2c1YlVTeVBCVjNZek1veVpEUm5OWGtUeEphMStGZnE3TllSQnc3QmdHdmV0VzFsbjd1bGxza3ZJNmRrd1M3YXR1eTFuN3FpMVE1ZllkTzZwc25WSEwxbVIwbkZ1clBlQnA0a21HTll1TG5Hb0VIRHVtMnJ3eDVmanRudkNrcnM0VDVZZEhZeVhkNWZRajROZ3gvVGFXR3VJdEhUcnNyOTMzZUZyV2JnaFpsd3RNR3dLT0hkTm0wVFI5OEYwbk91enpnSENFT09LSDdHblN1TFJxSWVEWVVTMTdqRmVhZmU0S3hDdThabHQ0WjVvZmJ6YWozZFdOUVdBL1lzQ1JSV1BIRGdzbzF6a0tQKzRlSHJiZGdNZFJXdkxHdk91c3VwTTlFd0hIamt5SXBpakR1NkxiM2ZZYkg5RUFFVG13VjljZE54QUJ4NDZiWS9TbEQwaFh3QzcrTUtiM0ozeVYrTFl4YllDT05la3VxNFNBWTBlVnJERldXVDd5b2Jlcm01MUNsMS96d2FPb3hlVVBma1pNSHFJODcvdmNzMk9WeGxWZUxRUWNPNnBsai9GSzA0L3VjdjIwR3pXSno2Z01ITFlWaGZGSzZHcS9PZ1Q2QS9ZWG41SDNQTWVPcTdQTGVGcDIxaDRQcnROUnEyUEhkTmd4bnhiTzJ2bHd1cG01SER0dWt0MmR0VytTdFl2cTZ0aFJGREdYM3lIZ0VIQUlPQVFjQWc0Qmg0QkR3Q0hnRUhBSU9BUWNBZzRCaDRCRHdDSGdFSEFJT0FRY0FnNEJoNEJEd0NIZ0VIQUlPQVFjQWc0Qmg0QkR3Q0hnRUhBSU9BUWNBZzRCaDRCRHdDSGdFSEFJT0FRY0FnNEJoNEJEd0NIZ0VIQUlPQVFjQWc0Qmg0QkR3Q0hnRUhBSU9BUWNBZzRCaDRCRHdDSGdFSEFJT0FRY0FnNEJoNEJEd0NIZ0VIQUlPQVFjQWc0Qmg0QkRZQ2dFYXNIUlVPVmQ0V2xGd0RGaldpMmJwTmZ2dUo5ZlQ0TG1oc2M3WnR3d0FuelM5Z3VzTnd3RHA2NE5BY2NNR3lwVEcvY3J2L3RIelBtQ3FUWHZFSW81Wmd3QjNuVXNTcitoOTRUekJkZlJkR09XMlRGanpBQlhydnFGZTAvOCtvenpCWld6eTlVTDVKaHg5VGFZdkFUT0Ywd2U4K3ZSb21QRzliRFQ2S1IwRmg4ZGx0TlZrMlBHZE5reld4dG44V3lNYm1ZT3g0eWJabmRuOFp0bThiejZPbWJrUldwYThqbUxUNHNsUjYySFk4YW9FYTE2ZmM3aVZiZlFWY25ubUhGVnlGOVZ1ODdpVjRWODFkdDF6S2k2aGV6eWZlRHlleWpoeTU2OGVQOGVCVDd4K01VUGRTbVFlVGlMWjBJMEhSa1VSWDVrTFpkR2pobTVZS3BhcG84K2FMQlR6M3VFZmV2YjJVTUk5ei9ZZXg1bHIrU1MwbGs4RjB6WFBwTk9rUmR5YWVPWWtRdW1xbVZxSEs2d0Y3MDc3TTg4cjhPMnZMdnNXYzlyNVh2LzBGbThhc1ljanp3eGl1Um94REVqQjBpVnk3SU1SODlZdC9VRGtPd1dlOVZydkJPQk9mWlNIa0dkeGZPZ2RPM3p4Q21TUXlISGpCd2dWUzdMTE81Nm43MzdlUkxzTm50aGxxWUozZ0pHQ3Z6NERieUJGRDh1VHNJMHozTVdGMGhNOVRsR2tWQlh4NHpwcy9uK0RvMEwvSFhTYkpGZG5KMVM0QzZMcG9YTnVDT2c2M1hLUW9mekJTRU9VLzdYcE1obHFLMWp4dlJadlhQbzFSaTc2SkptaTR3OTRCb3VSR2Z2SDkwZlBMNzFpT2ZCSCtjTEJCSlRmZFlwY29leFVGZkhqT216ZVhQUFcyWllKNkRqTm92V0NXNHhQbWZJMHRiNWdpeUVwaUpkcDhoZGRwRkhKOGVNUENoVkxFOE5RejY0Z0hVdUZyNUNjY2dEYy96cFlxYW96dUtaRUUxQkJvTWlzMkxFbUs2WVkwWTZQcFZNWFhvTFBUNWdlMXk0T2VIMEQvSnRNSEFXcjZSTlJ5eFVqQ0s1TmhnNFpvellDSk9xYmxXc0ZPNkx4d2Q5OWx5ZXhwM0Y4NkEwRFhrMGlud3hqejZPR1hsUXFtQ2VPbnN0bEVxNmdETjJua2RPWi9FOEtFMURIa21SbnR0NU1nMzJUTlNoeDE0TzA2UUw4TlZ6dzhSU1NIQytJQTJkYVVxVEZHbXdqVHg2T1dia1FhbUNlUnBzTTVTcUdia0FXSEk3ajV6TzRubFFtb1k4a2lLTTNsM0pQaHd6c2pHcVpBNWhYK3d6Q0I4ajRNRkNONCtrenVKNVVKcUdQSUlpMklHeWxrY2Z4NHc4S0ZVdnp4SmpKMXlxRldIb3VYemJDOXdjb1hyR0hJOUVraUt6NGtsVFJqdk9GMlFBVk5GaytQb3VGKzJ1MkZOV1oyS3gyNjRCUXdBQUFkUkpSRUZVK0pPRDJ3N3Z1MzJIRlRYaytNU1NGRGtRVDVvOHg0enh3WDExTlMrd2FJdTUzRzE0Um91SmQzY2drdHQxZm5WMnFWRExraUp0ZXRoODU5c2RNeXBrbkZHS0lqY1pyZ3Fueng4ajdHK2lFZXZiYU51aWRUY1NGRWhNK1ZsU0pLQmw1dFZ6cU91WU1ZMDIzeGZiQzQ2ajF4THdmZ0lXRURxbm1jbzZYNUFKMFhSa0VCVEI2dkt1NS9YWE03Vnl6TWlFcUpJWjJtTDdTQ2ZhWVJTdUcvaDdtZEk2aTJkQ05CMFpCRVh3bGlKWTBUaksxTW94SXhPaVNtWm9pZTBqQWR2aEF0NmlQY2tyT2ZhZFl3QnhXRW1WbkZDalJVQlE1QzR0TGMxRXkwdHBUVGhtcEtGVDNUUWZYem5rQng4QUlqUkxieVk5aytNclorZ21vcUxWMWM1Sk5nSUVCRVh3NFN2UG00OTJyS2ZWNjVpUmhrNWwwekFIUE9IQ1lWeDN4QU8zeVJjMHNucjhYLzJWTCswdzlzTC8rcGUvV2xuVm5HQ2pRVUJTWklYZVplOWsrWC9Iak5IQVB2bGFzTU9veTF1Vm42eXArUSs5WDg2YUltQVVLSTRzcnpGNW5WeUxJMFZBVXNSclB2QVd3azlmSlRmZ21KR01UY1ZURnNYWEtmZ0FrQXQ3ekw0aWM5djVNcnU0ZC8rdDc3MS96M2RyQmhXMzhORGlTWXA0VDdQM1pMNjI1cGd4Tk9CWFZzRjN2ek5zdXZhb0dQelZQbnY1blZjbWptdTRlZ2dJaW5qZXY3ajQ2dXFKZCtVUy9YOUpxZ2E4K3p6ejJnQUFBQUJKUlU1RXJrSmdnZz09Igp9Cg=="/>
    </extobj>
    <extobj name="334E55B0-647D-440b-865C-3EC943EB4CBC-7">
      <extobjdata type="334E55B0-647D-440b-865C-3EC943EB4CBC" data="ewogICAiSW1nU2V0dGluZ0pzb24iIDogIntcImRwaVwiOlwiNjAwXCIsXCJmb3JtYXRcIjpcIlBOR1wiLFwidHJhbnNwYXJlbnRcIjp0cnVlLFwiYXV0b1wiOmZhbHNlfSIsCiAgICJMYXRleCIgOiAiWEZzZ0lDQkZJRDBnWEdaeVlXTjdNWDE3TW4wZ1hGWmxjblFnVUY5Y1QyMWxaMkVvUkMxQlhsUWdRaWtnWEZabGNuUmZSbDR5SUNzZ1hHWnlZV043TVgxN01uMG9YR3hoYldKa1lWOWhJRnhXWlhKMElFRWdYRlpsY25SZlJsNHlJQ3NnWEd4aGJXSmtZVjlpSUZ4V1pYSjBJRUlnWEZabGNuUmZSbDR5S1NCY1hRPT0iLAogICAiTGF0ZXhJbWdCYXNlNjQiIDogImlWQk9SdzBLR2dvQUFBQU5TVWhFVWdBQUJ3SUFBQUNvQkFNQUFBQVJKRGNjQUFBQU1GQk1WRVgvLy84QUFBQUFBQUFBQUFBQUFBQUFBQUFBQUFBQUFBQUFBQUFBQUFBQUFBQUFBQUFBQUFBQUFBQUFBQUFBQUFBdjNhQjdBQUFBRDNSU1RsTUFpYXU3UkNMTjNlOVVtV1l5RUhaMmJVZm9BQUFBQ1hCSVdYTUFBQTdFQUFBT3hBR1ZLdzRiQUFBZ0FFbEVRVlI0QWUxOWZYQnN5WFhYZlUvUzA5UEhTRy9qcEVJZUpDUHMxQlpacWlLeGdkMFVsR3NVQXdrSkZDTkk0aXdWeDZQWXNMc3NHS2tTczIrckhET3lrM2dmT01rb2xYODJkcmxHdThZdWU2bGlaRklKQ1E2ZXdRbkJCUVZTSUdZWHR0WWo4Mkg4ajB1UExIblNlbmQ5T2FmdjdlN1RuL2REUGU5ZDZkMzd4OXp1dm4xT24zTitmYnBQZDkrWmlhSTdjaTNlM0xnajdkU05sTERBRjM2K0JGRk5jcjRzMEk1M3o1ZkE5NUMwMC9Hcjk1QzI5NmlxL3oydVBiQ3EwRGNHdFFkV0ZadGdjbjJwVjN0Z01HTUdadFQ0YWx4N1lHQ2JWbzNkeksvRmNOVlJhTlZ3WWZMOGVBdXdxYVBRU21JVFJxaTU1eDlHLzZzOU1JdzV3M0w1eU1lN0RKdmFBOFBhdFZMYzVnSGkwMi9acWoyd1VxaWt3Z3dBbkErOHZaNERxNGhOTUpubW4zN3luNDJpMmdPREdUUWtvMC9kZU9LM295dTFCNGEwYVVWNTFSNVlVV0JBck5vRHE0dE5PTWxxRHd4bnk5Q2NhZzhNYmRFcThxczlzSXFvSkRMVkhsaGRiTUpKVm50Z09GdUc1bFI3WUdpTFZwRmY3WUZWUkNXUnFmYkE2bUlUVHJMYUE4UFpNalNuMmdORFc3U0svR29QckNJcWlVeTFCMVlYbTNDUzFSNFl6cGFoT2RVZUdOcWlWZVJYZTJBVlVVbGtxajJ3dXRpRWs2ejJ3SEMyRE0ycDlzRFFGcTBpdjlvRHE0aEtJbFB0Z2RYRkpweGt0UWVHczJWb1RyVUhoclpvRmZuVkhsaEZWQktaYWcrc0xqYmhKS3M5TUp3dFEzT3FQVEMwUmF2SXIvYkFLcUtTeUZSN1lIV3hDU2RaN1lIaGJCbWFVKzJCb1MxYVJYNjFCMVlSbFVTbTJnT3JpMDA0eVdvUERHZkwwSnhxRHd4dDBTcnlxejJ3aXFna010VWVXRjFzd2tsV2UyQTRXNGJtVkh0Z2FJdFdrVi90Z1ZWRUpaR3A5c0RxWWhOT3N0b0R3OWt5TktmYUEwTmJ0SXI4YWcrc0lpcUpUTFVIVmhlYmNKTFZIaGpPbHFFNTFSNFkycUpWNUZkN1lCVlJTV1NxUGJDNjJJU1RyUGJBY0xZTXphbjJ3TkFXclNLLzJnT3JpRW9pVSsyQjFjVW1uR1MxQjRhelpXaE90UWVHdG1nVitkVWVXRVZVRXBscUQ2d3VOdUVrdS9nZXVQUzhjWDFiT1B0TmtsUHRnWk8wYmxWNFgzd1BQR1ovaGFsOG5BUzIvdlFuZXljL3VSNllhYlgvTyttSEhvK2YvT2JnR3Q5SmhoTUNyYkFLRjk4RHUzSDhzdzgrK3gxZkhzVHhIOTUzMzMzWHZ6ZU9YeWxzSmkvQlFnLzkrL1RidlpWS1BLendIUGliYkVUN3dHRUpyU3BDTWluUUNxdDM0VDF3TVk0L3dheXlITWQ3TFBGNzhmOHRiQ1lmd1V6MzVILzk2UGVCbysvN2FwVjRWbDBQL0xINEgvM2xIL25XT0g2dGhGYlZJSmtZYUlYVnUvQWVPQi8vUW1LVWd6aGVUMUxkc0IzbjRHUUVmSmRnaWszWUIvdXNyQWN1eGorRFNoN0g4VW93WmU4d280bUJWbGlQQysrQlYrT054Q2pRWDFMckhQKy93bWJ5RU16MDNzcWVnb2V2ZUtxVmVGUlpEM3prRlJaK1FuZ1JldEFwWWFWU0pKTURyYkE0Rjk0RDIzekNhNG5sWC8rUENwdkpRM0RsZHZKd09uaFFWbGtQM05wTVZHNkhqN3c5aGc3NWFIS2dGWmJ5d252ZzZtWnFremorUnBwcTN5cHNKZzlCLzQzMDRXb2NzNm5CVTdmWW82cDY0QnpYODNJY2MrV0xhWGJYYTA4T3RNS3FYWGdQakhjVG0wREk5SHBxbmY1MllUTjVDRnA3NmNOT0hCOTU2aFYvVkZVUG5QcDZxc3VNSE5XS2EzZFhLU1lIV21HMUxyb0h6dkd6UDlncDRWUGZjSzJ3bWR3RWpmajBXdklVSENhb2EwZFY5Y0J4L0lIVUhsc3hONi9iUUZWOE1rSFFDcXQ3MFQxd2lvZWVVM0hNSGErNVY5aE1iZ0tZVzlNbUxvV095YXJxZ1FkaXNtK0dEcnpkZGc3NlpJS2dGWllUUEhDL01ORTVJaGp6aGNxeTZEYlJJS1RHc0FHVGJzVXN4SEhRTFI2Y0EvazJVcVVzM283anpVU2dZY3gzbWlzbFlLWXdFd1F0czIyOUFod2tIK2xsVWZTYkswblpNM3phTUtzVUtwbDdiNkhxQVN2M1YxSm1NSENQMG1SclBVMWszUjR4WFhYaGd3blIzTStteExBV1NsK3htWXZqb01jYzBheVlYaTJDbGpOcEdXQU5HbGp3cHYyaUg4ZnJGdGttVjJUSWtxdXBRcUJaUU0vVlNObEtNWDlUUkdIUVMyZU9WcUF1TmZoNWhmMGR6SHovS0czc1dCd0hSbC9KMi82cytmcmExWFFmY0VwMHZXNzhhc0lQNWtDKzE1TzNBWDg5bUxiNW5vZFpzWnhKeXdCcjBNRElzSnNJTkpURG1pbmhKRW9NV1hJMVVnZzBDK2k1R2lsWjZYZkFBMTg3TkloNVYrcW1uY3VvVUt6Z2Nqd3FSbkRXMnYvK21zRkJIZ2NhajV3RmplNTc5R2ZMcVNxenZCTkdQM3l5bjFTQ3ZaNmdVZWhpQzhENTE3b0FhYjZrU1hNQnUvaXMwcWhCTTlONlgxb0JoclVOcGU2a000WXN1Um9zQkpvRjlGeU5GSy9VdU8vNXQ4QmJ5bkNkUFBqQXMya3ZTdGx3Ulh0aDFpR2hwdEs4U3M1WXdrRmZST2ZrKzhqSm9mYU1nM25WWEQ3RFhzK09WcnQwOXZldlAvYzlQUWJPVDcvNStUOXVZVlBTcExtQTdZajVuVFhzb1duRnB4YlpKbGpra2NYVGFqSFFUTkE5ck0veXFNRUE1aDlyQ3F0eWlpb3NTT2FLMlZ2SjB3a2twOHdkREhJY1dLREJ4Zmo5V20wUG1CQTA3bW0xUzJmSEhCZThtN0V3Yk5LUUlmTUxwMCtzNTJ3cEY3QXR5anlLUERTK01EbW5SRW0xeGQ2SC9ta2VBbzhzSHZKaW9CbWdmOVAzMks0SFBRM21lOVNJYjk1NE5Ma2VlNnFYendPVE9WUDBqcWVmK0ZpZXRsYVY3eUpNSldPN1lQTGtuMXpQdzZSSW5iNzU3UWR5SEtoeCtwU1FoQ1ZPbi96MGhxelJUL2M1UllrSHpKQWgyZmowNlNkVGNHN2N0SGlnWXRLM2crRFhoSVRlUko0ZUREdEtDamMzVGJpNGUyWXJOakd6YU9LU3hRdGlWQkEwRFhUWU9MVmU2eGI1Z2hVNUZGV25UU1lXWHhGNG1yN0VkODZTT21OVG5lLzBVSmQ1MURQZkdDYkhnUnBIVXh5K3NJT0tsK0lWdGJvSHpKNW4zMFJsY3VhY1p0TGZoeE9SdzF4TUhjQXF0RmUxVjh6ZE5GQnpUeUV0bjJrMDQ5aFlkSnZzWExKNFFmUjVvQTAwRGZTWmg1NUsySi9lU0s1MENsazN4UXRYNGxMME0rbnE1TSt6SDM2NEgwWDVjR2FyYmY0YVlWSno0WHF5L0h5RjhYanVZZFR1NzJReUtWSUJqc2FOYVdQWmV1cUNYSC81dVlkUWhOTUhraCt6d016cHJtaXV5MC8wMHhLM0I4Slc2STRnbTNCQ00yblVqUGtKWFViRExtQXBHVEJibzNrM3pURGdNaEJBMCtNTktrU2Fkc25pQjdFb2FEcm9VZFNHWGlIUEJXWStnajEvd3lKZnNDS1hvdERBUExUOWkybERNNzhCbWJkbXROcXdiT2NNb0pmelFYc2FNc0dHVWlaTEJ6YVhkS0VPZlB2bWdMN3N3UytCZGFVRGQ3UnRYRGVZbmZoMG9wZ1FqUXlUd21Ta1JQcWtycHIwQU1zcndnR24rbmFka3dacUJqeGxBck5mNHpJNDcwNVpNRnh4Z2xnVU5CMzBLSUlRU3BFT3YySHZGRExFQTQraUVQdVRNL3hub0xOelYzSTBmRVYyYmxIaldObVpoRnlPNFU4UVp5WmE0Tjk2SldoREw1SjVtTDdJOWgrODhTOUZYbEo3b3llZzJlSkdrM3dubFRKTWlxRGthb3pMYUJrVk9UMTJ0aDJld2J1VEJ0N1pHZEdLWjBzRFFyY3lPVGhsaVNJUGlHNFB0SU9tZ3g1Rk1NU3B1ajVpZHJGTTRZdFU4Q2lLL1ZPTzlUTzkyTmd1MUJvYWt1cjgwYXB5ZEliTDhCeHJBRTZjZFdjclo3MlM5emdRNTNWQ0FOTEpiNTcyMU1uRkNTYndXQ2M4SnBvMFRJb0w5UDA4VFhxQTVlUnQ0S1c0Z3BObVFBSXpUbDMrUHM3ekRwNVRsaVE0STYxVEVBdURwb0VlUlNBYzdTRlJOQjEyMGlDQ0owbVBvakFhMEFtbW43VWgzYkR0VC9UVVlSYUczWUNUSUx5eVliNHdyRXk2dXI1QUllUE9LSG9SNkhkNW5hRTY5am5CUE9hL2hzRUpKM2UzbUJUNjIyYWVCajNBY3ZJdWFQOEd6K0RkUmJNVW40NW92VE9tWVdqUDdnUXVXYUJ0RDRpRlFkTkFqNksrMmtPZ3VTMDVTSjlSY1N1NVI5RU9uU0RZTCtxcFhWVG5kMW1Ga3ozR3BjWUtyYmlsUnRuMFVmSDBNWERYWmZJZkI0NVYvOFFWeFRadmQxYnQyaTR3RnpLamNjN3c3SGVMU2R1YTE3Z2E4UUNia21CQXkyc2xSVHluUjY3RHJPakhKWVM5SEVPWFEvc2pXZXFTQldxTTNTQVdCazBEUFlvR0tuTm9ydWwrWVZDS1d6N2xVWFNvQmdzSTJJcXZvUVBMTGd1RzdQdVVDS3duZDVyb2d4THBSdnhKWUwrdVVvS1l0OVFTbXV1cmZRN2NsUnNnaXViaVYybFZGNWhEZGYrUWtoanBoZVRIMjR6eXZBVVdrMEprb20zYTJwbHh2WFJ2a3JYSFg0ZmhVQUhEUWJPZ3hBMlNnUzJWUytNZTNXQ3djWUV5aHl4WTJ3TmlZZEEwMEtPb1MzcEVJbG83bDcyVHVpVStQWXF1S2tzNDZLRGV2aDFGTGN2QXBxNGxRVDZZZFl6ZHl4SmlNNUxMOFg4Qm1SUUhaM3RaYTI2R01NSlIvOFJWbGJSdmx3YmRycDJZaFp4N2tVeUdBeHJ5dXFWeVByR1lOSzhCUGNDbXphMiswVkxIV0Zldkh5cWJnMDVoMllOY0dqZEo1T0ZpNTVIZkE2TERBejJncWFCSDJDTm9Ed0h4RHBTQjJTVnY2WEtQb2pCUzdSQytPRjhvSXlaNWhzbEYyekpRVzB0R1VRTzQ3bXFVWmJQdDEzQmo1WnBLRGkwZXFTVTAxOVZQd09qaTlsaWhkSUE1MUNkZHlsNVA5ODgyMnRoTWlqQnM2TzFZOGg1Z2s5clQ4VDUwWldYM3lVNno0SVZkYXpxWHhnZnEySzZ4U0xKMldkZ3pENGpGUVZOQlovUE1taXBRNTNVMUh6am5WaFNYY0ZRV2pONWY4N1EreFZuUk9oMTFMUW1QQVBWTld1TU02ZTQycnVQMlZBNkE3a2d0SVRrYzRZNUlQdXBSK2NiS2lHTUhjeUgraDVRK0l6MVVadFdNeXVaanEwbTd4cUJqRWtJSlI4TVpoYzZlNFBHK3NzYXgwd3hQOG5oOEtrUXVqV0VyUmZGOG13SjJXYkNtRDhUaW9LbWdzMFB3STFXZWpySmJwVDRMa0hNcmlrczRLZ3RHb1RKaU01c2V5ejBOK1hCb2VHM2ZpTE5sN1dLcHBYaUVNdEpSQWhnY2E1dkpDay9VWVVSTElDLzd3bVZsSVdnSDh6ajVBYzFjeTUwb3l0VWZxVHhxMm1wU1VIQkhyV2JOdVlGTnF4Ky9IZzIxZlQ4cnpWTDZKc2EveXVXSHVUU0d0WHJtMEdTVmhZbnVBN0U0YUNyb3VNK3E5aENJUW05WkRSeXEwSzBvTHVGR3BCbmNpZkY1NExFZUR5THRxaEZ2akdtZkoreUxKOGQvQ0djMXNUNmp0bnc3M2RweFlJVHp2SnpYMVpNZks1aEw4UW9UZERiZjl3Tno5VWUzNWxhVGR2eUxBYzdORFd4U293R2F0TFZqQVN2TmNib1ozdzNuZ1dqMmRTNm80MjZWaGRYMWdWZ2NOQlYwM0dkVmp3Tmg0MmZiSVdLWVlyZWlzS0JTWkVHUGZOWFRhTmUyUE9rWkF6WU1NdG1IUVo1bTVLUFZOMkR0YWZEdmtVbE4xazFUMExpeU40SnpLUEVsWllWbEJmTTRuVEdYODQyTFovUkFxMG5oL1JRbGREU1VUQXJjd0NiUEw4TysyWUUyRjlsb2x2akFxblFHUjZONVovMHRZL0ZnTUxUSmtsVHlnVmdDTkFWMHkzRmdOTncwaEF0WjRGYTBvL1ZXOUVqU1czVWhGbTJPWlJ3SEpzZUtPbTJwL0NMRXlPYk9GYlRvMlM0YWE5TTQ5R1k2aDdaNGIwT0JiR0F1OFozWGc4MWNNcC9OQTYwbVplOWs1V2pjRFd4Q2ZBRHhESmhEOFNzYnpYRWFJeXptR3pmemFUdzBOaHdOald5eUpKVkFhaVVXb3lDV0FFMEJYVGtPL0d6UzN2R0tJVnpJQXJlaVlDVkYwVTdzM1VPZXQ4MDl4bkZnRk9GVXVoNUNneXU0endqTTFIVXl0T2labnZyYUlyUUQ5THRTbUNGZHl0ckFGUDlEMFZ5UlZKNVV2djdvWW1BMUtSdDFpTXd1WWpld0NjWFdOZzR5NnRHNGhXYUpnM1VwMzVzaCtUUWUrOE1wbE5BaVM2cHEzd05pQ2RBVTBPbHhZQ1BkeUc0ZXBRMVA1dVpXZEZWVGRBaHdlV1JadHMwOTZHNGJxdUFZeGUrclJlVnlRNXpyZXZxOERDMXV1dmtOTlA5c3FTRnhoMXNET1ZqQVhEcE5sZmtEbnlWSTgvbjZJeUZRa2xhVDRybHJ2S0xVczJhNEtvNjkwQVgwTEF4cktEd1dtdVAwT3hHTm5PZlMrVFNHbHhPekhOb2lTNnFuRDhRU29DbWcwNkJxS1JYeEIwWldBNGNxZEN2YTFYcnJGc0RsYWJWdG0zc0E0bE9OQmozd1NDc3JrMjMwVm9BTWhGU0RUbWp4bXBzZFZGOGpUM0ZYalFiV3MzVFd0NEI1SE4vRUM5eWV6d3lFbVMyWnJ6L2FLTEhNYWxMMlNvZzY3MXZwM2NDeTZpOWk5OEtOdjNWQ2JkTEFHNkZNWmFpbzJwbFFLY2w4R3FQaER4VTZJMlBLd3F0MFBTQ1dBRTBCSFFYalBlU0szS1BqVFUvaTdsUVVSd011Q3phTVN6cTVjVytLMHJUTlBSMXpyTU5wOFpwSlhyaGtua0hZb251WnlLT3ZoSlVhVi8wazZSR1FaWmZVdVV6M2FVd3c4ZlNSWHh1RXpKM00xeDlkOUZhVHN0Z3hSOTl3QXB1ME5rQW5ocWxJaVVkTW1pYlhWeDJxWEJMbjNZbkIxY08rbXdrK01XVko2M3RCTEFHYUFqcWRIenAwY1BZTGU1YW5Ua1Z4TkRnaW5GRzJiWkxYazFzMnZ4cnFEcEtndnFjVGw4ampUZ0k3N1NDTDFaZmY4UkdROGkvODI1Y2QvUER3WWlTZk5icmFjZ1FXa2ZLcENXWVR5UGtsNi9sU1ovTkFxMG5aU2xyWjBMVUw0QVNXVmNkdHJHUk5qbmQrR1RSMHpMbkZhM252T1RWZVZZZDNDMHRERmw3SEMySUowQlRRY1ZkbmxMYlUzT0ZOVHZUdVZCUTlicDAwUFlhOGIrQlhaNU9VRUF6OU91R0JTWXg4VnJTeU1sbmNTWUQzMXNuV1BMN3d4cTlESzB2c1VPVEJmNFhzT3NuajRjWkk1QTB3OGVpRFh6bmZOc3ZaSDBXYmFzSnFVdnpDV21ZSUIzeTQ0ZTNyUUxhTmhTL3BLcThVR1RRSFhGKzRNM3VyQWxweU9UVnU2enRvQml0REZsN0RDMklKMEJUUXg2Qm8yaEFlbU42Snk2a29lZ29WWUdCT1ovUXhkSXNSelNkcDhJa2RyUlJYLzN0YVdZa3MyMGxnYjhDSUpmMU03L1FHL3V6WWphZDZEZ2VCRVk3TUhvc2duZloxWVJvYkdXQmlWTUF2MGFoZjlKejkwYzdFYmxLb0MzSWYyVWxJcVJOWVZvZHRZK0gvY1N2ZHpLRHBjMzIxaXFRZExabFRZK2dGSkhiUmVMQ3NJUXV2NUFXeERHZ1U5TGJzSVZOWmNUSVg2SXgzcDZKamRac1F1OSsrcHkwWW1jeW51SFpjMDRxQnJ5MWUxV3BsWnRsT0FsdjI1VHVuWWd5aGJZbDdveG5IdjZTMTB5VWQwZ0JUcTVzbm03TS8ybGxaVFlwVkIza21KQ2V3eUNIWnhtS3ZJVzlpUHIyOE5MeVMvNTVUWTRpd0hLTWtaKytVeFF0aUdkQW82TkFuMGg0eTAvS0dmRnpNczkrZGl2YlZqUmNZSEY3MXRUWmxzeWdlQng1cFZNRElLTk9xNU1rT2ttWHlRU2FTbEJtMExZTGl4bGRCUVQxWVhTVlRkaGt3YVdPWXp0a2ZkYklrYnpVcFBnS2xzemNKdUtiV0tIUSs2VjBZVjlQZzBrdGpGMUl2emFreHRyeWgweXA1cHl4ZUVNdUFSa0hmU250STR6K3N4cWVLUEJQTE9CVWRLUHZQTUI2ZnJ2dUV1RXJqTzE0UjE1SWpua252eDFDMnE1VVZ6ODZrWHR3QmJ2bXBtL0tBNVoydE9QNTdCdVdBSEttVUFWTm5tTE0vNm1SSjNtcFNmQVFobkc5WE9xRjJBb3VQTzhsQWp6SEtyYVE2Ky9UU2tIcWVaRjZOZTFtUmtGTVdMNGhsUUtPZ2cwSEU1VnhwTkg3M0w3a3UvNmhpdFp0VDBTNEZaeHB5ZTFaNlhyZ2NmNTBuNVYxZlMrS1RWZEN3aEp5U0tVc2xPd25KV3gzYUkwOTJDeUpyOXZ2VU4wQ0lELzY2V2ZPWVRDNWx3TlE1NXUyUE9oM0xXMDJLVDNBNHRGTFFRaWV3V0NuWnhtS3ZGTjBsRDJ5YU93UlVlczlPa2hmRU1xQVIwSEdUUzF4eXdhSkt4bjVkU05SU0UwNGFqUVhKdW9EQ1U1ZE5YdStsYmh5L2wyZnM5dzZQbituanNWelhpbUpnVldEV0VtUmFvcCtlRHk4RHQveitESlhsZGZMZGh4cFRYRmJLYytjeVlPb016K1NCVnBOaUN6aDFqZlNtOUx3TFdLdzN4N2VBZ1JHTlozMDBPbjlIUHEvR0hiSWdzTEp5eWlJUmhKUU9ZaG5RQ09nd3RzWDRHOVhQUGRUenlOZFdSRkF5WktQUHFwV2wwS1VvN3J4ODRrZnhlc2RmL1NTay82eUZsaGExWThzcGNWK3NhMlZWNEZWZzcwVFNxU24rN3hjNHk2NnJqOXc1SE9HNHU4NzhVQysrYlZBZUVDM0tnS20zbmJjLzZuUXNielVwZTlMTmlraWdsZ3RZWkhDVmR4UmdKSWNjUHcxck9Qc2pyOFlBbkNWb0l2eGQ4dnRCTEFNYUFWMGVCOEkrSFkwT2lHQndqQXJ1NmJqZXExVE1sWEVwaWtzNGVaMlFYeHhhL0IrUDlaNSs5emRyM0ljS2xPbkRnVG1RNEJJOGV4R2pNVGV5bDdnbm9jbDJqY2VPQWpWNmc5d3IzQjg1UVlmSVZnWk16b2ZmOC9aSFhsKzVXMDNLYWh4bmhYQlF5d1VzTW1qeWlXOUwzVi96MGJDR3N6L3lhcXg4U1hmbWM5Y2Zla3FEMFNXTEg4UXlvQkhRbDZFN3BUck9HN3Y0MmNxWHF1RlNGQ2VYOURwOTk2Y1BKZSszd2RUL0lQemx3dTE5V1FhcEptZEVTN3QwTFprOHdIbGU3RWZTdW9YU0hlN0UrSTdiVVY1U2NGZTZ1bTdIOGM5cHBNdWtRaGt3TlhabjJ3dTFtcFMxTUZDbkxyMVZsdWRXdHV5RnpvampvRlUxU1BIUVdOdXdGT2IxUUJ6aDF6azlkbno5ck1zbGl4L0VNcUFSMEtGTDhQQmdMbisvNG1xVXU3c1VIWU5OYkJ6L1pSemozNzh0ZmpVKy9YYjZmS0FzS0pJbitxdWxXSXFldlpNOFBzTm5pN05BSUsvbFpRUkEwMUFaejByV1ZkcGxFaUdYQVZQbGRzYlRDSnRKV1FPb05CMUs5RlpaM2dVc1BKd1MremdETlNEeDBGamJzQlRtOVVCb09WN2g5SmNmaDl3R3p5VjNseXgrRU11QVJrQnZ5aEZwT251cHJRcGNOdWRTdEM5SEE4cjYzOFh4MTVMOE0vSHBMbm15R3I5QmNra1MxNUpIV3VrWXl2YTBzc0xaT1JGNTZtOTFlRm0xMVgySGFFdkw0OWFxWEtPV0FWTnZQbTkvMU9sWTNtWlM5bUJ3Q2thMGtwQkNGN0JRcFM5T2RvOVZWL2JRRU03ZVpFNk41K09lRWgvTnhtSlVTTm03WlBHRFdBWTBBanIwQ0I2Z3pXVmEyR3VIL0E5NWkzcXdNcENqQVdFR01lVFBwTmxHUzB6WVdHTHJMamhXajlMcS9EYTBsUEZudWU5aUo4SDI0M0p1TGsxdCt1MGJvOHd5ZWErZ0RKaDYyem43bzA2VzVHMG14U2Z6OFh2QWlIVDRzOUc3Z0lXNmZCdUx2VkxFb3k3azRhR3hOV0VyeTZueDRQWllXWUtTU0REbDZwTEZEMklaMEFqb1lOZGJhZnRMMURBMlRYT1hBVlB6a3RRdVJidHlOSkNWNFgwbytmOUpzQVFqYjFXMkxITWdScHlFbUNWaGxKSFRUUHB3eG5HKytSOTFZcDRYT3duc0xlVnRYcHgxaDdiWGFKMWxrRytkRnNCWnR4eUt5NEFKekpUajJzRXBWVzFEYVFzeUtJQng4UzRRMlV5S0hBWW5oeTFORTUweDVGM0E0bkdpRUtTdHZsTGtwckUwSUlxS2FKd1N6Y2Z2aDI5R2tUNU85aVBUS2k1Wi9DQ1dBVTJDanZ1c20ybjdsL2xXd3krbkJhVnZCc0pZSUxrNUZNVWxuT2dLb2pZNDNmdEZCbnFJZEVlSTZNenFZOFhJakJDUHNrUU14Rmwxb2RCNnJmTWE2bjBtL2Rvb2ZuY1U2SGJVcCs0YzFEMmlUMkZSTDljaTdJRUVBOTFqbEpidFU2S3NOUDRaak9NeWptdjlIbWd6S2JRK0R5dnVmdVpYQ3p3ZTJFbStaNHpXNjZsbis0N09rS0Z5RVkxVFZvTjRBNWNvaDRMejBOaEdjTWtDWkVlQ0RCSXFpR1ZBazZEak51RzFsUGxzZWt6VElNNUMyODJmQnFibUpja2RpcUo5MW1TdE5EVlU1b3d4N2IrMjd0STNJMW5VY1Z2bkMyWDI2MGl2bWVSaCtLVFhMWHN0b3hSSHVCRXR4WTNVSFZxQSswUWlYd1pNSUlacHhYV1JNVDlwcFpRSERtRGVCa0xEbllYZ1NjSUJMRHhzcWZJUk9qY05xV1FraTJpY0VNL2owUlZJY1NSNDBYY3prMEtITEJrZ2xnRk5nbzdldko3S3RMeVRKSEwrUGs1S1pidXA1azV6c3FKRFVWekNIY2xhU1FvbU1Mb0ZCM3VKY212UjVvRURNNUtGVnhyTkZjeTNXbVdNNHc5dDZCSWsrZllyYnhZWGtQTERMWHRsV1lyZUwzT1F3b0kzbEJJNUhKYWVBNHNjMTVieHdIazBPb3dkUml5dktPS0pRcWZqQjRYMVZzRUN4TWlPenFCeDFyTkZORTVvQjNqMEFHMXZDbFk5WTd4M3lKSUJZaGtQbEtBakhseWs2ZFF1Vi9uV0RIOFErdTVRRkpkd0k3MHR3RjBSaDRZd3RrVkwxNHhraDlsZFIyL1Z6SGZYWkZsUGswaytNVkl3d3FtekVBNHpxdnRlemR5SldieWZ2VmdxUDM3U2FJY1VERTlKcG1qU1psTDhhdEplOGlWZDRqazJ6aHdxZllzdG1pVkd3QUZ4SktudE5KK1h5aWFwYTVMQ1NPWFJlSjY5RHRNbXhvZXgvVWhqWlpjRmcwNGlQOUNvSU5vOTBBK2FCQjFFTWdhMjQyMU5zTkJaaDZKamdNWm9DZ3AzYU9FcW1jOHNHM2UyNDhBQ0RrTmJVdEpMZE5qZXNxd3JsZG95czZ5SGJoaUY2bk9nL05hYUhVd0VYTG04UHBhblAwb0J0WlRGcE5qaFdBY0VPL3I4QURnNWdJVXZOWk5CQjhPdVhkbXNuV2FnNkF1WkhVbGhwUEpvUEdBVEhuZy8zK3pBTGUyUnhzb3VpeGwvcXlDV0FVMTZZSk9JeE1YcDdmUFVoTzRPUmZ2NlVJUE5IMnRIZVZCcGpZdGw2UzZXNDBBOEJOL2pKR1h2WXdFY2NHalJVTmpQc2ExUGw5ai9iaWswNUdqSXNSUFQrTUhQYmNYeCszNFZyODlkaDlhbHl5cWNra3llL21naFM0b3NKc1VwY0J1Zk5pM0xhWldSQTFqNHVkRnJzaUt1cVBkbDFrN3pCeC85Q3FqNVc2anhSNy84Y2FCZ0VrZ3FKWlZENC9uRVpoQlBDdHZCdUtad2dZeGRGbHhtSzNFWTI0bTVKWWp0SHVnSFRZSU95S2I3TDRMaGdpR1llQlFvd2ZYUmdwV0JQbDlnYzZ1eEdpc2NrT0hROGdJSFRoY2pWVXdZOTRUVjFTY0ZjcXM3cERJSVNoMlNQREdTMEdzbFZQaDAyZWhOeXlURXNZTUpaSDI1WEkrZUlRUkdneE40SjJZK1B0M0Fkc0QwYWtjMEd1ZlBOV0NqeTNUU1JvaXVTVklYRFl5bG9tZk9tVXMyeVNDWHhvT1kvUVlwdmlFOFNrbG5UVE02WkduNlFTd0RtZ1FkSkZKN0NMekRaWHQvL0hmcEdaT1NadUJRZTJTbkhZcDJiUWh2S1NGTEZJMUpFTmVVR1BGR2NTM0owK2tkL0lYRVFOckRuTmxwR2pmaFpHQ3prWTBYaUwrcGxQZEJRTkwvNE5tWWJEVTV3VHdtYXMzMDZONlV3aDB6T1dZRWcwWVVXRXdLVTJEaWVHRGJETFVkd0VidFYwVUR5VjdVbnN5N2FPRE5JOWt6SDlGT2NDUTVwckkxQnE4Zk1acXVqSWZHNXRhdVE1WU1FTXVBSmtDbng0Rk1RdmpvVy9wcmllTVh6czV5dHl0cVB3N3NrY0VmV1MwVGYrckhGRm5XME5pSVpGSEZmWXNRaFlwbWxjWHkwR2pFeVF3YVYvMXRGVW8ybE9vZE1xRTZ3V3pSQWJ2cG5ZR3orNlBTdkpxeG1CUjY3eTZycEh5MVFDVkxjM1pnNFRlT04wbDFYQldzeWJ5TEJvSlZXZXVTWmtWSmpxbHNqUWU4cHh6TEVLclBXNWJNZUlrMmgyZUFXQVkwQVRydXMxNlRFckJVVnlvdW5yU2hudU5TZDRrRWhTOWhWOVIrSE5qbCtLY014MlFPTkY5cXdHaE5PN1NDa2R2YllYMkNpbWZ3djNma2drWVVqeVNQdENTNi96b3R3MkZHc3hqOVNwNFRURVd0NUdkTEtWdWF6dTZQdExhV3RwaDB3TzJIc3EvTCtuL2o0WlB2bERtV3NnTUxQNDgySWhVUjUwMlpkOURnVUhza2FpVS9OU3F5V2lKVFl4aEUwbDQrbHJIdEFPYllYK2wrS0gzbG1MRzB5NUlGWWhuUUJPaTRMN0N1NmlQK05vTVdGejkrb2RSNjJxNG9yZytPOUtyNEpyTlNlRUNDa3pIdkc1SnFZRVN5TFRxV3lvcUZVZzExS3dka29Bc2JEeXNjNFpUSHVJdW1lRE11OGNSNng3RVRnLy9XVGFuR3h0UlAyOGpzajdTeW5qWk5DckNzcExVQUM1Nk1vdCtKYjk4ZnJ5dyt0RXRZY0NHMU9XU3NCSys0RnR1UlJBNGFYSFdPUksyR3Nnb1F4V2tpVStPQkNQU2h3L01Rdmh1dlBSTy91MHNESkxzc1dTQzZQTkFIbWdCOUdheHhxQ3JVeWRtNVZLcENPYnVpTUZrUm0zT0dBekY4SlNWdHNpMW0rVkdUTG5GUVJnQmRYcHR6T09jQzk4dW5pcEU2SUdrK2FnQmNuUzJoWC9IaG1ITWdQeG5pOUVCbFVSUXRhejdNT1NYM3pQNm9WbGR6cGtrSFVvTWhNZTZsK09zYjBRKy9NaWFMTmVkZTR1b3Ywa2J3SmNGYnNzRGVHZlQvSmJiMERNa2lTMk1ZUkRiVDJoZ0NKMG1ZMGQ5MCtqVTRreUREZzEyV0xCQmRIdWdEVFlBT0hVTHRJYkRWcmtWeFV0RmdLYnVpWTJFYzJoQjQzQ2JOTjBrUG5qV0V4MEJwamNhb0h0VUFBQkltU1VSQlZGYUhiUVN0UUhtYU05T0dWMExJdFF5dEtDNUpucWxKcUttRXdJMnV1VEdMMFJDL1hHQXFpNkpvMmJKUzV4enlySXBrWFNObG1CUjZyL0Nmc1R3SGJXeXhXV21yUzRSM2VlQTBuV2FnUmJBZU9SRzFkd1k4OHFFanA3WjJWdVhPOHNCQkxFWlE3Q0M3akJwank3ZENxaytrczh1U0JXSVowQVRveDhiMjFqeTFqcXBvc0p4ZDBiNTF0b0t6Qk5sQlFZSXRzcEV4RmV2ek5hNHhqcWljTUFYeXFJTVdGMHMzZXRzS0FVRGlIWk5sNVFPNTdHQ0Y0RW54TDhqSExOVWlaMTB1TUtIRkkwbm0velBkclA0bytWaFNoa2tIUkZVU1Q3eVFoTTRkZFh5MEEvdWlkaGdFTmlDVE9FOXJrU3Y0S1owS3ZERkhoc1l3aU1qMlZ2bUlETEVsNnhtenBNUHplcW9zV1NDV0FVMkEzcEtqV2dySE1RbjFMUWdGS2JJcjJsUnRucllFVTdsY0prRVpuYlRoMmFFcUVCaGJXZGZPYkNsZFY2MmNPM2RaVzRWZ3ZMeWVpL3BZR2U2VG4wMGNhWlE5c3NoMGdRbWRnSkNOZHpRV1NqYWpQeXAxall4dVVqRG9xNklTam0rcHdidEpMQTArdVNjZXUrYkFWY21CMWUwcWtObzdnN2J5YmVoRExXazBjOVlmOEdrUGlmb2NFWWd0VjdEZ0VvbFM3TEprZ1ZnR05BRTZtSlFFQkV3ZUNqVktPSUhMcmlnQUk0Y3EwU3FFRFhRU2d6aGU0Z2xMM1pHb3lCTG9HN1JrYVA0c0MzMmNNejFVZUNaZlR0blBSYnRGVnExQWdIL2JvdXNJQ3U0S1hpNHdvUk1rZGY0bjNqcWJTY2IrZVNZUDFFMEt2ZmRJTnRQakJ6dVgwNWNjQUE0cHZNTURGOVFnaG9VeEpLcm5CbEhuSGZ4N2lWdXM0YVUxdU0zb2F5VXBFNlQ4R3NNZ1FtWlRpS21TeHZsM1pCZkkreHAyV2JKQUxBR2FBQjFqNFcycURNd1pYbDFwM2ZKcHE2SVlvU2MyVnhsRDV6dVVKVEJ5SVNMcHhUc0V6MGNkT2tWRzBmZERZRXVJUmJWaWlTWGRKakR5NjlzcGRvNm8wNTU4Tk4yRlZlQ0d6TE1VOUhsWjVBSlRMSXFZSTE3YTFYZ29XWDkvVktwYU1xcEpvZmVTalFwY1ZHOHltbUVLSWZpSkZON2hnY2Nwaldoc1ZWa2NXenNEKzhPNU5VYVJoTnpmSnFndENiL0dJUFNlSkFLTmtoN2VUb2R5bU5nUCtXT3JMSmtnbGdCTmdJNWRpVWdYTFlLMGNvcmhjZ1cvV3hVRk1OWFJJRzBXcHJWOUtVRkhnYnlsaDh6SENyaS9BcWNHdTVLMmJBcU1vcExpVEx1aUZ0bHp1UE1tQlpocFFYWlByN2tRa3dqTEJTWWZ4aGR5akkvKy9xZzNyK2RWazRMcW02VEdRZm82QkhUS3BQZ3lGZDd1Z2REbGJ4RVdrT3dxWVkyMU03QTNMNDRZMlhDVDNYd2ZYbzJGeXlVY29POG5nMFl6RlFzd0duSG1WbGt5UVN3QkdnZTlBUjJXQkJtTnY3NEYrUjB1enVUdVZrWDcwTGJZZFNOdHd6eTlMYlBpZUpnVk5UVnBjYUVpQXB6LzlpbklIVW5Ta2luOHR4VzJhU2JvRjlGTTN1MUlYdld2UU1VUno3d1R5ZDdMYytKK21VYlpEakNoMjd6T0NLYVVuVlhCUTBsNCs2TlMwNVpSVEFxN0ZlUW5DVmo0elFTQThtUmd1VXFGdDNyZ2wzcDZIUEo3WUFZeWMxbzdBM3NKZGNUa2ExMnppYW1VZVRWdUtyK3h3R0pneG5FckhVUmc1Ri9uM0t5eVpJSllBalFHK2p1dnZ4bTdSUHpCNSsvRDZ6cjcwV3pJWnl2TTVTMTlOeFI5NmZxYld5aEwvT0FEMzNHb3MrV3ZKYkx5WG1xM3BGS2JPRUxqTTgvZGp5eE9IM2dXMVhuTDQ1QStPZEtaRmMxUHY2bUxUT01uZGxQS3htYytEbjBLcm5jOS95ZTh6QlpTblg0S3hibnZ2dWRRbnZqdm1pUlg1WmpoL0lhdVdCUWRLTHRTSmpNczhmWkhPd2twcFNiRkx3VW9JdzJNY0d6Q0h2T29vRU9GdDNqZzl6Mk1Xc2UzUDgxYmVPbjY5eVlsRHp3N1NzcU16cEFVSDZkTkxFci80RHlNdTA5alhHaHRVSXArbkF6YnZLZERITGpPbnh1eTVBTFI0WUUrMEJqb3pQMllOZFFQUlZ3dVd0aTdvZWlBaUxDdnR6VkxsaUxRQmFoOHl5Um1obWhEdi83SnVzNnJjSDZaODl4SlNmRUZpZlNpNTFVbTR5R3ZKdThuK0t1bituVkE5OEljWU1JaHhoclNOYnEzZEhJejcrdVBabTI5aEpvMGFwTGV5U3Iya240NzVHZDFROVZERFdDNTdpTFFCbzc4WWhwWnZEYVJpSzk4WDlCV0FMcThtUGRwREhpcG85YlZaS0VDWWNVdTR3VkxpZzNPMUpCL3lJV1ZkeFBFRXFBeDBEOGxtZExVQjdnMEU3d2JpaDdITjUrKzhlaWpqOTI0MlZPaUhpWUR2RU1oWkxtaWpyazBnbHVDM2tHdnA1LzRiVUZXUG5FbHZubmowY2VlRXB2SEVVVHdOK0ZmY3g5NzZxWXFpdEhFTTFRWVNKKysrNThMcEdsbFphUENBU2IwbWlQd3Z4OVpWU0lBeW9Xa2ZmMlJWSE1rcVVtam9hNWpPNWtVVzd4OFZWMEdHTUJ1blQ3OTVLTTNic294ZEpnZ0RVRHoxYjFCa3dqV1l4dVlYM3lidmd0bUU5dW5NYXppOWhXYWRGS0VHZXFRbGNNWW15UWdaOGlTQzhRU29DbWdLK0xkbVl5aHFML1pvYlJoaCs2RTRnOG5pTUhWejZMQ1QxdFNPMmNVZWlDOCtWcTJKcjcrbUUydG1QVFNUYlgzUm90dnVmSDNnWWNJVG52cWpsUkJZSmswZGhyY01FbXVzNjU4LzlpSE5hVS8vL0NUSTl4clRkOFRhSk0rWkpkRm96ZXlEZy8wZ2FhQWJqQ2NmRUZCUmFma3lOOFVyeGNsVXZaa0REOTVzU2ZTQW13cmlpSFk2WUZEM2gzenFIczJENFEvakYvUFVoVGM0eGFyQStHSjRxSUZnV1U4N0RTNEFabGNhZ3hwRmEyTXhtSVBxU2tuYUhNT3REYW5Gem84Y01nMU1BMnFncTd6QzVoLzZmN2UwKy82bU1uUWJuU3pYbHJTNkludGdKNkdSMU1kZzUwc3F2dGdpWFFBcHdldXhyZGZmdm5sTC82bnJvekgzUnJsNjQrTmYvSDQ2WlBmUlp5Zk04eGhVZ2prTmxsMThKTU5Ub2YzZ3NBeVVqc043SSs4QjFSK3gvOUpmWjIyWXFUemFheVNMZk5BdWt2V2lYWlpWRUl6NS9CQUQyZ3E2Q2JIVUNWL01Sa0UzbWZ3SzZEbzB0OEc2ajQvRlo3RDQ3VEd1eVREY1I2QVpQVUtwbWE1TVpoc0RqQjc2WnRUNHh6SGdkNTlDV0dBNlJZRDUwU1p3dGpUSENZRng3dkc2c0x2VndpT21PQzZhTyszS0hYMGpKMEdWcjZzaVlhTWYzUkNtUy9qZ2VQVThXQTYyaEdjN0xLSXg0NUVjZEJVMEIxc3oxNzhOMkhIL3VOYkFQUXY2YndLS0xxQXl3RHhNeU5UR0x2UGtiZlVMcFBOVUwyVjg1SHZLRjNNRGlZRWU4bmNQNXRqVVJRTnRSZWhiWGFZZ1FINkFmZzd1UGowU0grY3c2UmlkNFA5MU1xbGJjR2lBTEFaTkIyK0M5dE5mRjFVdHlYeWFLelRkZEpkWE5nclBSTFB5c2p2Q2x4OG9LbWdpK1lESnhaN2JJRDlEWUQ1clJyckFvb3U0cWd2dnA4NXhoZDI1cjhoMmMzazJTcVQxU3VZd2wramxwZmRBNkhIMzJKMXJtcEJ1Q1FrcVhhT2lmSUxNVVltQ3pBK0dtL3Q1VEFwbkFudHNnYkh1R0Y1TlpFTkN3b0F5K2pkTkVPK0FkNWJGeldkaVR3YTY4UjhxcGMvblFzMXlzanY4a0FmYUNyb3VtaWg4djEwa1g0TUErMUlaVnBFVWJaUE1kaExHUFEzNFQ3N2VwSmhud1A1emdrcFBUL0pCajlaUzBTMmV5QXNpamJaYy8vWGtsS3RyL3pqTk9HK3phV0xJTmlTTjc0c0JTOS9qdHlVN0Fuc3hLeXpCSHM5OUdDVHBmR2pDTENjeUU0RGMzUlNJYy9LTjRmR3ZEVnhYMDRIdFQ2Tm91eXlDQnBIb2pCb0d1Z090bWN0WHVUUTR2a0wrNlU0eWJHSW9sczQybmEyRStMQlB0ekhjc3pGSHhwYmszelBZZW9TdDBVaXV4MU12aWlLU0djL2s2NEhmRXhzdy9DNG9iSEtZVkkrQi9hd0d4OGZDUVpjbWJPdkEvbktsOFZBZ24vQXhGVDZJa1NYdnFsYlJuN1hIT2dCVFFNOW9GYVUxWXNDMlQ2Z2ZFZ2ZGUm9xQngvK2F5Ky8vTUliQ1gzM0oxNys0dC9hMmliTTdvd3lwTUhBeVhHOFFqbmFQYkRENTV4SDltbmwwdWxHancrSitDS3Qvakp1RHBNT2tyVVR2S3F6QXk5YVNuREw5R0FyalZoRXplaW5lYVdWMWdnWGtuWXY4Ym1XUGJiS29oR2EyY0tnYWFDYkhJT1VySW9sQzhSUWFqY3I1SUhndjNDbGdTZEwwMEVMWHJRbit6SkJCTCt6VEpyME5OQTFuQTc1b2lpUWJKZmwybk5WK1o1Q3dqL2JwSjBrOGdEaTdXaVJBTUJ4T3ZNY0tCWlJnVFMyc09teERmWWgvVC9LUWgxVHNyUjdvQWMwRFhUSktXUnFVZm9KN1BlU0l4ZHNwQWhRSGFEbVg1bENUbkFwRTBGYjlxYVE4dDhoWGpQOFZDcHR6dzZtV0JRRmt1cUFkVDdHYkF6MlhOZllacHQwaVFINjl0dHRtQU9ueEZCYkRGamVxTFV6aUpVdnJ4WCszc2VqekRsMUdXNlZKYlBwb3FEcG9HYzJVS3JDRkJuYkIveExrWnhURVVVaG5JYnJOVWFhdnFvRWxwUFhQQVpDNS9hNmttNnhjQVhzWVBKRkVhOTExbnNyRGVxQkQ3N1B2cW54eTJIU1ZWaElmaWxldVF5ZTJGeVQ1RVdBNVZSV0dyR0k0clhDM3kvQjdnUjhZL09JY3JiS1FpdFkwMFZCMDBHM01qMXo0VEtKVFE0QVpjVnJpaWdLYXcyNGZvNEoxT2l5akNwY1Z3N282b1B6a0J0cUsyUXJtR0pSRkVvanNpakFRVTI4Y2NUNVo1dDBLVDY1SDBFWnhBL2RQdVJrQWVmQWpqa3p5MVlDcFlieFQzWGpQNmN3SzlJeEpXRlIwSFRRSmFlUXFYNTgrNGp6dzJsTVpMQ3duS0tjblhidlpHNmVhd1FWeWphMDhOeitlNkd3S0pLVFZnRHBZZnZsSHdnMlBmNzFlMUVDVzgvWkp2M1M0eWZmQlJUVGYrcmtHaUVzQTZ5VlpxaThMVXRhQ0poc2ZLWDMwMTlUK1ZsbFVhdFljbFlQZElObWdHNWhHYUNJUnA0NGpXMVNudVVVcFJ4SWVvNyt6VHdwUHcvSktYVmtjdXpFd0tKb082UTJTdVRaMHBjSTBGSnBrNVlCMWtxenlyKzVFRkx2YkY1V1dUTEpyQjdvQnMwQVBiT0JVaFVBV0xGamdsOXF2VVc1bEZPVWNxRHA0eHp2Z05ENkZVb1A5QWphQ2liRUVIc2hoY1lSTVZsWUE5Y21aQXptWlUxYUJsZ3JUUy9XTFdQSU9Ja0NxeXlaRFJVRXpRQTlzNEZTRmJZQTJMV1VFaVprTll3cXA2aExqa3RrV2VPcVU4M3lKV0VpTHA4VnpBNC9BT2Uxem5pSDM1dVRXNEJEeUJ6cURNdWF0QXl3TmhwWStiNnF5M1FuOGpaWnN0c3RCcG9KZW5ZTFpXcWdCMjZtaEhqc3E2ejJ5eW5xRktPWjUzMWxKL1ZkZk5BbjIxV0pHRll3ajdXTnJMTktqQjRvNG9ZK1pEWU1qaVZOV2daWUd3MjhMYWQwR0VPK0NSWFlaTWx1cWhob0p1alpMWlNwc1FyQXJxU0U2SUd2VXliY3ZOMHdBOTJTaUhkcEk5VlBrek5UTHV4eTZnMno1RWNPZnh6TTk3K05hWXBUbExqakt4TEM5L3VRR1JsTVNwcTBETEFXbXBraGJBLzloQ0hVNUFzc3N1Um90QkJvRnRCek5GR2lTaHVBWFUvcGpDaTBtMjd0dFJTL0xORktTdElQeEtlOEJLVW94OTh3eUdiVGlIQktlRVVMRE1rdUh0TWJOSVVMOEUxZGNZdytoSXpGdmN1WnRBeXdCazF5L2dSaStYOEpxN0RhT1FnTVdYTFF3RmNGaW9CbUFUMVhJNFVyd1g2YjZGL0dUc3piOWhOK256OHF6TmRLTVBNSmEzSFZDLy96aGlIaDlKOU9paGEvbXovcXh2QmJVZkM3UnNhU2tWY29jUitRMDZFbWRIVUxpM0ltTFFPc1FRTS9YbmI2TlB3UTFsM3dRRU1XaTJYTW9rS2dXVUEzT1FZcCtUZC9SdlF2SE5SMmdqQzlCNWswVXAzNVBZUUpGdC8wTFlKTkMvcTd5RlFqd2Fka2ZxK0dWRVdrNEdEeGV4SGFTZFRGRS9tOVNUQ3VlWjdkQWpDNzNwV04vN05MWG5QSWJZRUQ4TURkM0xYcmluZlNBdmhXV3BqOXNEc3BkZDFXTVFzMHF4Zm9GRlBnQXRmR05mck9CZGF2VmcwdEFJR09lQVdqdGtpMUxJQXJoUDFxaVZSTEU5b0NlQnk0SFpwcHpTK01CZnJtLzlxSFlWeHpxWTRGWUhkWm5HNVZSNnBhRW1hQnJ2YXlSRzJXQzJpQklUa2F2SURxbld1VjhHV0pvM090UVMxOHBnVWFzQXhjeWF4VlY3Z3JGbmlSdko5MlZ3U29HNTI4QmVBdFJQRWE4T1JicTFzb1pJSFZXTHcvWDRpdXJueU9MTkRXL2tYNEhJbCs0VVdGTjBUTi8ydTg4RnJmWXdvMnVqWElsWVg4aFhwMHJDdzJ3UVNEbDBMZkU0eFp6U2lzQlZveC9aMmxzTHhyYmhXeFFMTUd1U0pJbUdMQUN6SDE2R2lhNVdLVndISDgyc1hTNkFKcDA3OExYd0M2UU9ZN0g2b2N5RzlqbncrQjd5RXA0YTNzbFh0STNYdFQxWmxlK20rcjk2YjYxZGI2a2ZTZmVhc3RaUzNkbVN6d1l2MU85cG5zTjBsaWVGV2lmaWQ3a2dhdUFtODRpdGl0Z2h5MURCWUx2RkIvTWRCaWxRdFdkSVgvamVjRjArdENxTE4xT3JvUWV0UktlQ3pRT3Qzd1BLMGYzVTBMVE9uL2JIdzNoYW5ibm93RjVzVmZPa3gvYkRJdDFGeExXMkFnM2tmN3djUFNUR3JDYWx1Z0tVQmVUbjhodE5yeTNrdlNYUktqWTJUN3ZkQjd5UlFYVjljRitjWkZaK2ZpcW5rK05SdUs5OUZtcXZacmhlZlRvRldVdWk5QWp2cWJWUlR3SHBacFRvNk9jL1dYeHk1b1I1Z21YejFyN2wxUUpjK3JXbTNwZHBmcTN3czlyeWhteUgxQWZ2ZC82eWlqY3YzNGpscGdrYnl0ZTBYOHZjQWRGYUZ1Yk5JV21PbXRpU1lhNGw5Y1JGR2R1SnNXZUlTTWptUHhMeTUzVTZLNjdlQVdlRUg4UVZZVUxkWGJiY0h0ZXhhR2plNktKRCt1OTZtbE1TNVNhdXZEdjhxdWozNzJjOWUzYkgvUGM1R1VQV2U2WERuOXJRU2N6MzcyeTU5VS8ySDhuR2xTaSt1MGdQZ1hPUGc5dlBxM21weG11anNQV2d3VS9yRjVkNFNvVzUyc0JlQlh1TWhGSXRMSk5sdHp6MkVCL0JOZGNxM2tJS21ybkRjTDREK0NrS3ZlYnFzU2dFMkNEQ1NQcWlSYkxVc2dDL1JWa092dHRrQjJEY0VHLzhpRFh1c2htTlk4S21hQkxRcHhIUDlSeGNTN3A4VzVvbUlUMTk5ZnVZamRvYXVpZk9zaTZuaGVkY0svMHFIWGVkWGpuTXY5L3dIUjg0a0RGWi9HL3dBQUFBQkpSVTVFcmtKZ2dnPT0iCn0K"/>
    </extobj>
    <extobj name="334E55B0-647D-440b-865C-3EC943EB4CBC-8">
      <extobjdata type="334E55B0-647D-440b-865C-3EC943EB4CBC" data="ewogICAiSW1nU2V0dGluZ0pzb24iIDogIntcImRwaVwiOlwiNjAwXCIsXCJmb3JtYXRcIjpcIlBOR1wiLFwidHJhbnNwYXJlbnRcIjp0cnVlLFwiYXV0b1wiOmZhbHNlfSIsCiAgICJMYXRleCIgOiAiWEZzZ1FTQTlJRnRoWHpFc0lHRmZNaXdnTGk0dUxDQmhYMjBzSUM0dUxpd2dZVjlOWFNCY2FXNGdYRzFoZEdoallXeDdVbjFlZTB0Y2RHbHRaWE1nVFgwZ1hGMD0iLAogICAiTGF0ZXhJbWdCYXNlNjQiIDogImlWQk9SdzBLR2dvQUFBQU5TVWhFVWdBQUJQNEFBQUJmQkFNQUFBQ0tJUlNyQUFBQU1GQk1WRVgvLy84QUFBQUFBQUFBQUFBQUFBQUFBQUFBQUFBQUFBQUFBQUFBQUFBQUFBQUFBQUFBQUFBQUFBQUFBQUFBQUFBdjNhQjdBQUFBRDNSU1RsTUFNcG1KSWtTN1psVHZxOTBRZHMzMVNwRjBBQUFBQ1hCSVdYTUFBQTdFQUFBT3hBR1ZLdzRiQUFBWjFVbEVRVlI0QWUxZGU0d2t4MW52dlp1OWZkemM3Y3FLRkVVOFprSEJFaS92OGY0RHhJeEZqR1JzWlZmWUNFVkUyZ1VKQWlGaVQwSDhBeEl6SUpDSUZMZ0xBaWwzNTdpWEFCRW1vRjBrSHJJZGJzYkdjYkNTZUJjaC9nQkZuZ1ZIU05qZ3VaaHc5dDdjWGZIN3FycWUzZFZUM1QyejRLUkwycGw2ZkkvcTZsOS85ZFZYdFQxUlZLZDZCTUpHWUpGZGUrMjExNTYrd3RZRWZmLzQydlZYbjB3S2VTSWVZa2pIaHhiSllreVZqMWwxZGFFZWdad1JPRWVJb2JUR2lacG1JWWN0aXJZNDViNUZzOEhyYXZ4WmcxSVhja2VnZWY4Nll4OTcyeUFobWdlRVh2NXdMa2ZTK056YlFYckRvbnlWc2RjZmZkaXFxZ3YxQ0V3WWdTM0dlb29FQnZBblZXRkNodTJ4TDVra3A5OWdiTmVzcVBQMUNFd2VnU0ZqbXVnOCsxZGR5TTgxV0l1OVlaSzAvdEZFc3RsUzUrc1I4STdBRHJ1cDJocDlDMUdxUGl1emNIZUZ2VzQyWEQvRDJNQ3NxUFAxQ0V3ZUFjYnVLS0x1ellIS1Q4b3N2MzdXUUc0VW5mN3lDaHRQWXFyYjZ4R3dSMkNPc2YrUk5jK3ppekk3K1h2cHpXVjJiSkMxRGx1MlBUVGE2bXc5QXA0UlFBUkdybUxuNHk5NmlMS3FOMjZEZGFCYnJrZEQ5cVl1MXJsNkJFSkdBRTdiVVVLMy90OGhESkttdTQ5Z3phWXNZZnFOZHRodFZhd3o5UWdFamNBS1l4Y0U0VVBqVlp0ajdpbXozSHkxWXhhanZiVUdZNGVxcW5VWU1iYXZpclBKZlBySEtNMUdkaTNWR2dFKzBwdFcxVXdLTFduRUZsTEJ1MU5zMjFENW9PTWN4ajBBYmswUlhJL2dTZXFpcXA5cUJwMUY2a3hWWmkwc2F3UmdXNUMrbk5VMDNicGhFdjVyN256VUZkeUk3K3FxUmp3ZTZGSVVOZUQ3amRUVVRkTXYzTUdlU1RHRGZJc0dwY2JmREViV0ZYbGkrTnRoQW1UdnVUbHcreEM5UStNcmVwQjl5bXBmUUt4bFhTMWRJa3kvK2VHL2V5NVk3T1VLTmY3S2pWdHhyaFBEWDh6NHF1T1U0Y3FwM3M1cEEraWF2Mmdac2VldU50RFhveWczL05mUVVSNGx2bmltWlM2NGk3UFhISVZHb0tGdmJ5RytJc1JKK0crdXI0S0FKcmMyZ0s3NWk1YmVwRU13K09BSjAyK1VHLzQ3WSsvVm1Vb0s1R3Y4RlJpc3lxUW5nYjhrL0RlMGp4TElyaXNEbURKLzBRWmlMUWRxNndUVGIzNzQ3NUl3czFKd3llOGFmeVVIcmhUYk5QRFgrUFZQNEZnVTBwVnJUNy95N2IrUjZvY0kvejNQRWkvUWJaY0dNR1grb3U1K0ZDMnhXd2tEcHQvODhGK3NTRjBWUmNvMS9vcU1WbFhhNnZocnZNU3hwei9HMytCMGFvbkNmL3pnOHFiVHdvdUpBVXliUDRUL0lxdzRrZzNmVTdSUXp3di9uV2JXWG5HV3FwQzZHbjhob3pRdG1zcjQrOHhJSTAvbS90YnVIYzRzYjBicmQ3YjBMb2pkL2c3Mm42aEltNzhJNGI4SXFCTFVOUDNtaHYrZ0pvR3FMYjVncWNaZndRR3JSRjRWZjM4bk1XZDkvNzdWcHk0ZzlEWGpEcWJoekFWSUJBTTRpRExNSDRYL29nVVppNlBwTnpmOHQ0Ti9GckgwbGl2VStDczNidVc0S3VLUDREZCtaUThmMy9XZDMvS0pYNGdsQ2krYXZkbGpkOCt4TlRKZWQ4MXFuU2NEbUdIK0tQeEhYRDJpNU5Odlh2aVBqdlVicDF5SnAxU3E4VmRxMkVveVZjUGZmTXl1WXIzUlluTGwrY0FQQ2dSYWgrYXhMaGlSUllTQnluUUF5UUErNTJ4OTBPVlErSTljdmd2MHRVV1FYc3F4Y0dkSjg0QklxNlVhZjlYR3J4aDNOZnl0czc4aGRaZVlqcnd0amdnSHBxR2pNUGZOQWNoYVBnY1FteUJQT2xzZkpKYkNmMUhVRnp2RU5QMUNnbHdNVThsT1E2aGhxM1pkbVZLTnZ6S2pWcGFuRXY0K214d0d4YTNYbnQxYzN3RUNQRGh4ck1EckFNSUFNbnZubDE4T2hmK2lhSTlkeGllZmZoSCs4NTdkYjdMN29HZVRNMWI2cVBGWGFmZ0tNbGZCWHlOT2psVzFyVk1NeTRTL1E5MFBsSCtQbC93T29MbkxwaGtwL0JkRmJiNEJ6S2RmWU5GN1dtS1pQUSsxRnpWMzJWeU52N0lqVjRhdkN2NWVrUEVPckQ5dUdNcHBCbDdUWlI3KzQwWFE5WFM5a1NOa0RveXl5Rkw0anlaM2NpWWZwMndVYzF2SXMrN0gxaHVub1BhQ1cxMjhYT092K0ppVjU2aUN2NUdjRFFHNHkwWVhOZ0NFWFYxR2NWT1VrTnZYOVVhdUJmK1BZb0IyaW50VTNpQXRZdnFGSjdsTFZWbXB2My9haG4wV1VVaGRqYitRVVpvV1RRWDg0WDRucUl2dGhjVjVHd2hkSnBlbG1JbmxZUUtyLzNNTTY5K1VBZVRoUHpyeWdtV3dtSDdoU1Y2MEdIWGhIRnNsUDNOYjE1VE4xZmdyTzNKbCtDYmg3NUdmQjdoNHV1cUtoelU3RkhWbzN6VmF5UkFsTFZTN0o2ZHBuQ2RWV1lPY2xyVVUvM01OSUEvL1JkRjVXa3lMNlJmNDdWaU11bkJ3SzZJQTRKR3VLWnVyOFZkMjVNcnc1ZVB2TXpzY2V1SmowNUcvSjdkYjZZMUNCdDRpTWtROVRSenJmNW5jc3hva0Njd2Y3WCs0QmxDRS95TDZEMHd4L2VhRi8vWnVVNlJhR21RcHVjeDNqYjh5bzFhV0p4ZC9QeUtBSno2UEI0NE81ZTNUamU4WmpZUS9UUXlqOTZac3pIWUF5ZnpSL3E5akFFWDRqL2JjQm1MNmhTdDRTMHB5dnVmd0FOQmpjTU9wTDFHczhWZGkwRXF6NU9IdldkelE0NDkvMzIveDlKdGY2K2hvc0Q5S2FnaHZIYU1WaU5HdjJ5QnJ5T040UklBbHFzS2lZdURtRC8vczRScEFFZjZqYWZXOVl2cEZsTVlYL2pzL2hqaDBRMmxTMGd0bmF2d1ZIcklLRERuNEkxaTlyK09YclpySTN6UEo0S1laT0VGcFg3YkNSQkZRN05SaVI3ekNOWUFpL0VkbTdWK1NxSjgvL05lbCtIZHNoU0Z0SmVHbEduL2hZMVdkTWdkLzY0eTlNMGdCOWpXd1JOQUpBYi9MVm1sTmxTRHpvaXFJRE15ZnlMZ0djR2RYMU1lc24vREVwbHpSS0Q2Yk1kSDJ6VzBZczdsUXZzWmZvZUdxU096SDM0dU1mVnVZY09ETmVra1Z2THllNXJSS0I0WXhURWlrK1hNOXdEa1pUQjdKMmR3Zi9qdkYvYzBkeSs3cUhoVEwxZmdyTmw3VnFMMzRhOGFNenF5RXBCWG52cTlMaThhWmg4eFlqT0NRaXZNQ0RtWCtYQS93b1dSYXhuOWdKdE12L01yRDdQNjA3bEQ5bnZtYXJXekNnRm9YZjR1ZmpGL1pET0RMSUtuQW1pRnRjdFZKNjdONlZFNjVGMzk0OGRuQWt1OHZ0R3kvQ3c2YjNxVjk3dXNZWS8vd2NNTDhUQnVsUCs2WW9yVDVzd3pnTTcrTVJZejRWNUt1bUxLYjl3OForMmtweVJRUlJhTjlLa080WllkdG10Q1NnNy9QeCt3YURVWHp2YUVDRkYwRlZpV2pTT2FrOVZsOUs2bmNpNzhkSzZSc3FYSUxYVHZ1Z1VWdVQ1S01nRGRLNG5nTUhFV2VWbVV6Yko1cEsrRUJKaTB3ZFpUNE1xYkZGOVBuUlUxbUJHWkJiUEFOV1dhclZoYVVzL0dIanJ3em11OS9DbFo0TTRoZEUxVmcxVUlLNUU1YW45VzFzc3A5K0RzbG5TNUxTM1pobmNtcGtyZHZHVk1zL2RiQ2E2OCtHWCtFdDV4blY1N0dEekdZUjYxT1dhd1BTdVNlWmxmd0d3MHhoKzFaSGhjOFM1THdJdzdPOU0zbHZpRENncGVjZFZCMmJ5ZlZXdmhyN3JDL0FNT1p1d2dHYkUvaXROc3JzTnFDQWtzbnJjL3FWbW5sUHZ5WjA2S2xLYU1BSTdlbXE1dXhXZEwxMmJtNXZ6YnJHMDkzekdKb2ZsM005NjJzNkU2b0RFVm40ZTg5aVhudS8wcGgvRlZnVlgwcGtqbHBmVmJmU2l2MzRXOWtSWlF0WGFrQ1pzYWVycFNIVW5YTnJIT05aRm15Z1k1VTEyWGlEN0h2SXk1eEM2SVBDOG11d0ZwSWp5USthWDFTTC84dXI5eUR2MFV6Z215cFNoZG8rMjJncWh0OUdUZFJWYlBPOE0wUEtGbng0TzhaL3A2NXJJOUhNN3BtNHE4bGoyWFRQNWNVOC84cXNHWjBhbkxWU2V1emVsUmV1UWQvUzVaYlp1bEtGZUFhalhWbGwzMVVGMDRtZDBtc2JqaitPbW1WY0FpOEtjT21HZmpEazVXSWhudGR6TFJXWUUxZlFVRE5TZXV6dWxSQnVRZC9sd284N2RoZzAyR1ByMmQzQjFiZlRxQVFid3NsSGlPRnljR2JFazZ6a3diK0lIQlhOR0dFNWRMY3BQWG5LN0Q2aGVhMG5MUStxeXNWbEh2d3QzZHNLY2d0UVB1YkNVSGorNHU2U2JtU3d4cFBTMWVWUWpTOURKNG52UEFiWjh5cEJ2N1dtVHowZzVobTFzSTdRMWxTVllIVkx6U241YVQxV1YycG9OeURQOFkzRkN3bDNnTGNMbjdzcFBIYjk4YkJlM1plYWNVYk5pUXlZSWdMTGhLeWxHbjh3WEJLMGNnbU0zRVdTN3F1QW10YVdFRE5TZXV6dXVSVmpyVUEwc2NzNHVoRFZDZWZhOFIvOVY2RnBsc3NjcEJwUyt6cC9nN0pEZjlsTjYyc2FtN25jaUlCZ2U4cHJIMDAvckN2TFFjSFIzeHVtUDE4Y1FJYWZheno5OFhqbHpPTXJpbTdUTjZucjR5c3dqeGU1UUFta3JFNGdHaHM0aU5Od044cGZXUnFjbS9XZWZqdjNWeHUySUdaeVRJTFVDeXFPWmNXQ2JzRk9MTkpOZjZHT3VhSHFmM0lJSi92VDVnZlBLd0xNYnJJam4vQUVEV2RyRWZmZElSUGt1SlgzcnkvaSt1MStNLzNHZnVtZHcxa1hiYjlPMS9rUGtKZ2ovNkRIR2xmaWozQjd5VjExblVSUGRpdXJGbmpENWZVUzhUQng3aWdKUy91VFBKUHNsa2IvZkUvdmV1UmZ2b01taFpkTXBldHI2U3dvbXg1eWxkdU9TK2xhSGV0VGRKcy9LMFU4S1BnbWlQOFI3Ni9Yb2NVdllJcTlHMDVSL0ovUUtyK0JDajgwZmxiMmJFdEhmNXJQdkRCZU5KQkd3OXJhN3dLZ1REVFlyOVFDcS8rN2RGWFhYQ0loRnpsRzEreW43YTVPMjIxV2lYaFB2eDlUeXBjUzBPWGxXQjFFSnFZKzJiY0xRTGlTYWNHTzc0aUV6cHd1YkoraFQrczYxWE1wYTJodUFlUFptK0MvY3RtYmNRZjRMMXJUY05Oc0s0elc1OUZNcnRDcnZMdUVmZk9sUGF6Ui9ZdldHWGo3d0IzMGszS1pWU3lSQVplUDNlR2hzU3c1alRPdmlqUDFDVGR2VkZabzhKZnk3QnlJdzNGSjY3OStXcHJBdjZ5V2M4bmNJWmJidngvUXVVT1EwQzJ2bWxJRHBDUnEzeHZyVy81Uk8yTzdhV0Y0ODhYa1FiOCtReElaamo3RGVNQjExQ2VaT3ZtbjZxRURxakp1TFJFaGIraElVMUhZcmpjU2ZqTFpyM0V3MVFRQUJNNktOMi9MTVpzZlZtVU02akxWUjczeFB1akVyMXpkeERKWHpNNkVZNi9xd2FYbWQyUWdNYW9UdDJ4TVJWbDUvdmJ1ajZleGdPZzhEZlNzemtzbGhWd21ZUy9iTmFkdGFTckdMSkQzZXNwNUxMMVRVRndpSWc4NVhpSHhaREp4dzdDemg3QisrMFpVclB4dDJMUkdPUVpXY0QvQXE4K0FQNVlKNE5pbGxYblRJMFlDYmtUVTE2bnhCK3RxM1lUTVc3NGJ3TCtzbG1iN0ZnTUZDM1c5c3QzTU0yWnJTOU5ONU9hWE9WNGg4V1crZWkyNlMzTUE2TWYyZmhiTXFNTkJuVldGamQ5azlmekNYZ3RpMlNHZFFkeWg0SjA3RXpEc1pMNGc4MVQvNnZuaFAvZ2IrWEcvN0paTWZNa1hJQ3pZUk9xajA2MnZ1cHlneVRrS3NjN0xEYmtWVVBhM0IwY0VobWJZclB4ZDRadG0wUjVlY0QvT0drSEVxYzdybmw2azdhOXl3YlJ1dU9tR1UzaFdZay9lcHhXRTdZRGFlT1Q4Z1Q4WmJQaVJpVUxFTFJYOTFPTks4cldaeERNTXB1ckhPK3c0TytQU2pwdzlpaHFHWWRWVUp1TnY5UGhjUXlvbDZkZkx1R081ZHFGNlEvRHZPVW90SFZmVEZWenFWaVNySGpVSkV2eUVuL21rYXN0YWVNVlRlNTFack5pNXlrSmxTTmtaYm1UR2Iwb1ZKV3RyNUNJOHNTNXl2RU9DLzcrcUVSOHV4TU5iUmNwRzMrTjhJVXM1blA1c25Hc2hKVXRMSDg5aFRqUEpoWkZNSFhWSFRhRk5HUDB5NU1PVFVLUmwvaERYRWtKYit2d0h5ZWFZUDg4ckgwNTlIaG01WmlsOVplbzhlZ3JJYWtFUzY1eXZNTUM3VklxcGwvM0Y2eXk4UmYxZ3lQMEs5cVhKa3RzMlNPcGQzYmZRK3Mrd2dBcnlHaWQ1S0Q0MHJZbWt6bUpQL05Zb3dqL3pmK1pwc20xZng3V0h4NWZGQUpnTXFZNi8zcjBSYWY3VDNXZ2NlNisrUEh2SnMzejN4by8vZ1hLVERQNWxITWRlSVV0VU5GSjlHSDZ4VXQ2OXBNUy8vTGdyMjB0VWt3R040OTdma0hXeGJqTmxuVFpNS3Z2SmxzelJiZXk3ZThUUHZTeHZQTi9lRzRseU9EamtvOXhYb0Y5c3YzenNsSi9NV2RjTnZ0ZE5lL3BhclAvNzlUdnVaM3grL3MwVVBPanV6OFRUem55dzk4cDViL1l1RWU3b3Iza0F0c2Rla2tlZXFLVEIzK3Q0Rzd1YUhoamJwK3lZNlA3bVoxYnRqZGxOcUEvbTdCQXJiUi9XS1RLWFFyNGF4VFhPYmdoeFV6QVh4NHJpVmh4Ym9JVVcvYmJvKy9NSGJ3OCswSTBmSDJBWHpIRGhMWitaNEMzS1Vxd2xGWG04bm1VY3pKNmhTMGUza1BCUTlNdlRIL1BsT0RCMzNMb0JBSHBlc3JEdUVvWEd6bytMOS9QWnVxYmJuNUxJa1NJSmYyRHFob2svakJTY3BFQSswTHhra3ZiVXZZRS9PV3hrb2loOGN4S2tWVytQZnEyZG9IMDI4dDNPNUE5WXB0bmJnMlFpUmtWcDVnOHlya0cvZ3JiV0laUmFmcDF3bitlOVMrcTFhbW0vSzVpZHRjUEZCNEZIYk40TmhUQytRcnlXcHV4UGRzVC9sYnpHRUxhSlA0d1U4ajVGZ2NzU2RGZThoelRmcXUrYUpMNW8rL2ZORVhuc1JKZHJFSUdLVmEwenQycmYwRDBucDlTMTJOV2grbmI2ZUNOc1crc2I1UEtOdHNWMnk5NzJsMmFxWEpTS243QmFrZjZaT3NkTXYxajNpSS9QUFlQL2Iwb1NYSy9nV2N5RFNMQkdESjVUck1SMnhPOXBKbm05N0p0eXlOYWdGdEFLS05NNGcrZXN0eE1XV2Y4RVk0N1VwNkRQengzWmhpY25Hd3ZLMFRnbWIwc0phVll1WFc4a0RURHRpakJRKzFvcDVneTlUVXdNYTJ3WTJGSXV1eDNSWmhzWFZvanFFakptWjV5Y1FIOEZiYnQ1T2c0VGI5NGNtVzBUbEQ0OExla0poOUI1L3M4WUd4YnQrRkd5WkYvMEppWE5jRjBjMTNIMjZORGlHR1BUVTQvRlA3MnBQOEh2SkFMTXkvajdDbjd0d1dDbmlreWh4VmtHK3k0STZsVHJQd1VvNXo0cVhWVGtOSXEzcXp1U1FuMG5hbnZOTzQzYnM5am5MQXJEY09lTkJDb0p2RTkzaXcvWEMybGxRdUIvQlcyM1dRaXBPa1hyb2Q4TWdXRkQzK1lRaExkZ3M3M09iVHUrQVl1YUN4SSsrN3JuSDBTeXRlZmN5R09VSUE1dTVTVHJQRFhJcCtkMGlXSXZZakpSSmtpUE1YVy9Mc0hnaU5PbW56a3NJSmlwQ1oyZmhUR1pzVUtRVHZSSkhoYnlIU3JqMFMxK016VWR4WXhuaTE1Rzl1TWRUanRTQXBFS2RYdjZTa1gvZXJ1NDd1VlFJNm1YemY4NS9QL3FPZnlhUk9pUEo5OWE4VkpneVNtM1dWMmQrQmhtVnIxdXFVYlltbiszYTBxWHVFUDFwVExtbWNmNUdiaVFNZnNIUHhoRUd4bk40ZVZCeXowbzUxaTVSZVJQTU1SdGRJdFJLSnJNNnQxWjlDWXFlOEFuRzNweDZzVHM2WmJORVBsdk0vOEIremhBL0FIZDU2dkZXUHRlbkFTbi8wakorV0NFSkwzQ1ROcHp1ZjhuNXU0bmozak1jc1RVTDZ0K2MrNEl4OHcrZWRHcUxIdWk5a2FtbGY0dzhYMGlLbExaOVl1NGw1dVU0a25CMzg3MEdzWnhCeFdtb0krSXVYd0l4TTJLNjBRSldqb1FJVWNSN2Q2c3I0SEQ4blVKdU1oNzd1T2hxQVBxWDVQVDdtNHdyaUhiN3hKa2twOCtzVkk3bEpCSlMvK01FempqaUx6WlJDWmtJdEVUdExHZ0JGdWYwTDd6VDdXYXZYejM5c25WZXpmZW9tYzVpL2VHL09hVjc3eE95cUpWdmpEdlBzWUpDMERlL1F5eExsa0FpUGhEdjY2VUd3K2hqUmwrMWp4WUk4SEpFT2tOQ3NlZk9sNFJ0UUs1Rk55cThQMHlkdU5Cd0ozQlFtaHpGV2VvWThaSzhma09vQVcrZ0VYSkQ3OVlrR1ZYQTlWSWZueE54K3pXN3FyZ2pyMXVlSTRQb2hVWUEvaTR6L0hqamRUdEZPdGdHS1JMaWRpc1phVEtUQjA1T21QeHQ4aUcyOUdQeFQvVlJSOUZzN0lod3lMNCtBUHR1azQ4UlVUb1g1VzNQUnRRM09hbGJ3eVNRRi9SbDJNVVoxbTh1aUR1ZWx4WlFwMk1CaGFlMXJPTkpYam1lRU9BKzRNVklycEZ4ZlUwZnFSOCtNdmVoRVgvMkdMT0Yzb1N2ODJhY0oxaXJTV3BwMXFEWCtWSmQ1UXFZSThDL2cvcEtmcFhaZFhsUFVvcDFEakwzbzNZMzArTytMMWlsZGtGSitrT3ZpTFhocC9BY0VPTTNsWkY1eVpJYzI2TVBvdkplbFg3eDdLdkZtZFpzcldCM016NFB3S2Rrc2EwR2hJeXpHMVZGU2VoUDhTazd0MFJCMUovWUI5RHY0aWNyQmUvcldIaWMrWFJ1N05iZ3Y0elg3cnc5ZWp5dlVHL3FKNy91UDRmUU9TT0gvZitBOE15UzcrME9UZ3o4dmFUY2NWWEZaRGtUL3JNbVYyOVl4Y3NpUStHRDA1OXBaUnF0OStqVVpMa0hMNUEvYVkreThtMDIvNkY2enk4TWNCS1BDRXo2dUdmcGx0c1BHcXpJdHZQZzBlL3grOEJzSHVSb1dTaVQrZm1EVCttbXFlOVBHSStnWDJseTVCS0t2RkY4YWt6bjRleUVWT205MHVJY2RpaWFJdzVRaDBDbDBVRWhIVEw1d1BCLzY1K0d1K3BOQ0h6S2JUQ3hRWGIvYmN5bnY2ai8raGcwbVg1UDkzdVJ6KzV1ejFnUGNTaHpjSDFMWmdQS0dockpiTU1LYU5KUFNHOVZDeVRJeVZieW5FaGNteFZHT0hNUEJpZWZpUEZ1RkhrWmgrNFY0NjhZbGMvRVhSMzM5U0lmQjQ0UFRpSzdSWURuK0x4dW9rWjJET0plRUhpZzNMRk1ncXljVjNHRk5YV3J0MXVRZm1yai9ENU5pNm8xQW1uUDZqUlArQnlWZS90UE45bVZlcGp3bjRnNjE5d1BQN2cwckVWMWltSFA1T0JVWHJvMkd5aDdKeVE0OWFJS3Rtb0Z3WTA1Nk1Yc3RkRDZ4REJsRjBuNVlWSmtmVDgxd29Fdy8vVWNEemRqTDl3aFhjdFdWTnhKOU4vbFZRS29lL0pRTlEva0U2SjZOZnJTTk5GTWFxNlhrdWpFbUZCMlQ0ank5L0d6d3NJZ1NHeVNtbFBBbi84YTIwRjQ2NENBUXhMOXF5YXZ6WjQwRXJ4SUZibFNxbjF4OG1vRkxrcW1Jb3JXUjdWOVZGWWF5YW51ZUNtR0J1ZXB3YXh3bzJlV2FMSE1MVGh2c1dKSWV6R2grQlRNa1AyT01ReEoyOURtZFBoZi95NG4rR3dxK21iRG44clR2UGRlYUluVHZ1aVBwUG04SEVJRlpYWGhBVHpJMVFLRUxBa01IOXdDWEQrUXlTVTBvNXpwcmVFb3hMYkp5c2VsUGh2eHAvN3RnRzJiOHRHYzZRM00xWTV2SytoNHkvcVN1MmdnbGhySTdZTUtaazU0dk9KeVFSdXhINVg1ZndsNlF3T1pLNklGTXJjWGJQcXcyZDlBL1kxL092TTdoQitCdXk1TkdXektmMDJTeFpsZjdtc2RFa250QlJ6VUdzaWpySmhERXR5VzRtUjFEb3hNRmgxSXhQUkhuVTZDZWd4NkluMFRoMG45dmEvcmwzZGlMK21wKzcveEdBNkUvZTlybUI1dDE0VE9lOXVYYUNQZnJTUkVHc21semt3cGdPWlBpdkpRL1R0WUUvL0Z1U1NtRnlGSGtCNWMyM1k4UDZaenZFc1pBRW5lbTNVRzgrT3FBcWxXcjdwNFlpeVV6eS83WVVpb3o3T0Fwdy8zQVlRQ1ZqQlJyQzZ2WXhDbU82Sk1OL3d5VDhGNzNBMXBxalhTMHVUSTZtNTdrZ3BxRzRWaHFYT1JIekhpVlh2MnVLcS9GbmpnYmxKK1B2eWpYOGlpZk9PV2o4blFyWmZWTm5NM0FmOVBRZHhPcjJNWkNweTQ0RVo1dmNQa3J6N09iSVdQMEd5aEc4OGpPTXFYMThqWDZ1bEMrN3J3K0l0NDhmUDZVVEl4ZWtJUHF1OFdlT0J1VW40YytscDNJM1pQck5ZaXpKR3FoditlcEFLSDMrcWxUKzdPaXBWWm1mclhLdEpTOVg0ODhkblJMNG16Zk9kTHJpSnBSTHNaWml5dWhJS1RtbG1ES1VpNm9hZis3UWxNRGY0aGRkSWNIbFVxeWxtREs2VkVwT0thWU01YUtxeHA4N05DWHc1NHFveThFalVPUFBIYW9XK3lXOEh0Q3RyY3N6R0FHTTg0KzdCN0ptb09hdEpiTEZ3d1NkdDFhbjM1Szl4Zlkwa3JFWitKYThpbWwzdXNWSHBUTnRzYlc4MUFqVStFc05DU3BxL0dXTnlpenEzc0w0KzE5TVdKLyt4MTJiN0FBQUFBQkpSVTVFcmtKZ2dnPT0iCn0K"/>
    </extobj>
    <extobj name="334E55B0-647D-440b-865C-3EC943EB4CBC-9">
      <extobjdata type="334E55B0-647D-440b-865C-3EC943EB4CBC" data="ewogICAiSW1nU2V0dGluZ0pzb24iIDogIntcImRwaVwiOlwiNjAwXCIsXCJmb3JtYXRcIjpcIlBOR1wiLFwidHJhbnNwYXJlbnRcIjp0cnVlLFwiYXV0b1wiOmZhbHNlfSIsCiAgICJMYXRleCIgOiAiWEZzZ1FpQTlJRnRpWHpFc0lHSmZNaXdnTGk0dUxDQmlYMjRzTGk0dUxDQmlYMDVkSUZ4cGJpQmNiV0YwYUdOaGJIdFNmVjU3U3lCY2RHbHRaWE1nVG4wZ1hGMD0iLAogICAiTGF0ZXhJbWdCYXNlNjQiIDogImlWQk9SdzBLR2dvQUFBQU5TVWhFVWdBQUJMa0FBQUJmQkFNQUFBRDJSd2h5QUFBQU1GQk1WRVgvLy84QUFBQUFBQUFBQUFBQUFBQUFBQUFBQUFBQUFBQUFBQUFBQUFBQUFBQUFBQUFBQUFBQUFBQUFBQUFBQUFBdjNhQjdBQUFBRDNSU1RsTUFtZS9kelZRaVpvbXJ1eEJFZGpMWThUOGlBQUFBQ1hCSVdYTUFBQTdFQUFBT3hBR1ZLdzRiQUFBWjUwbEVRVlI0QWUxZGE0eGt4MVcrczd2VHN6dTlPN09CRUdFVDBwTTFRaklCZXRsZFdUaUJkR012a0lkUXI2SWdJVUIwYXlPalFPTE1nQ0orUmVyaFIwUjRpTmtFSW1SRTFFTVNoRUorOUdDRlJDR1d1Mk1KYkFta1dZS1JnaHpSWTBlS0VDRDF1bWRKdks4VTU5U3R4Nm5IZlZSMWJ4dmJYZEwwcmNkNTFLMzc5YWxUcCtwT0o4a2lMVVpBajBCN2N1SGl4WWZQMVY5TXE0NnlNK2N2bm4remJzL0t2WWRCdWk1Yng1UDdMang4am0zTDh1SzZHQUVjZ1JHaUJKSkExNEFXOGtab3hBbXZDcEkyTHkzUWxUZGlyOG0yTHo3UDJPUS9QaUR2ZlI4czBrZjNaQ25uK3VRL0FLSTJKTUVqZmNiKzdKOWthWEZkaklBWWdaT00vYThlakFHN2VhQkxlYmsxUU5kM0ZNRXg5b0RLTHpLTEVaQWpjSXF4YXpLZkpLM3JCN3FRbXp0MXZjRW1pdUk0Szh1bldCYVoxOEFJckRLMnEyN3pmV3hMNVFzeXF5K0J0NldvVDl3c0lGODB2eVpIWUoyeHEvTEdWOWpuWmJid3VuNzdLR05uSmRsUlBVbktxc1YxTVFMSm1MR2hHSVpxUHdBajQyc3J4R01iZkhzeGxJc1JjRWRneEppc2ZPcDZSMmFMcjZObVVtZUhrcTY5SVhPTDYySUU5QWowVlZCMEtTaGcxZDlPdW94ZEVvSnFWN1RFUlc0eEFuSUVHSHNwelZZYWI1ZDE2WFh0UVZxdVB0eWh4UVRtMHlPTU5VVmRZOHRvdkJ1RkovNFowOTJRL05xVHlZZHllUGZ2RzhKV3QxTXQzUnVXdGlXeW1FeVN5M3FCaUhSck1KOUNNRVB3VmxuSFlwNTlFUnhFU0hkZnoreDcvdjlPWW9VUDVSeGNaUlh1K3Z1Sm5PWGtZRlRxYWlNeFNTcjF3ejNaZ05kVDJGYVhzK3F5am54Um9wbm1GK2lhMlhET0RWMFE3bXBpcjAvVzNXREVDMnJpUTlQMU51UG1WbkUrSGNuMTVwSnQ5d3phMlJRVzZKck5PSUtVdWFFTGZLZHQ3SFh0RG42YWFVMGJMOXQwSmVzNEo2N0xTT3c4d2wxalpoaFBzNnVMVXVnSVZOZ2Naa2F3Q0VQbzJEZjVwOTFEYmJ4czA1V01yd0h4Y2NhK3kzbm1FZTRpNkhyeTZhLy8rVVBpV0lmZDU1eHlKRnVPeE95bWVlckNYZ1RybXd1NllIS0R2b0gzZFlCOXRKSXlYbzdwU2taTm9LMHlsdTRBV2VHdTcrRmVvL3FZWFBpK2ppVTVvcWpSZFlKTERwNk1JOWtpdXBvazg5U0ZIUXpYTnhOMFBYTFBaeHY0TUNabnpsLzQrTDkxbktIaTRhNXFYOGNXREFwcHZCelRsVUM0QzlLT1FLVVY3dUpQMy9nNDNETGt4aFEwdW1BMmh4U3dyNUNxaTJTTDZTc0dhMks2R0tVTG1jTDF6UUJkajdiNFhlcVBueml3YnFDTzRTNDhhU3BpQzJhek1GNnU2Y0p3RjZRQlkxZndhb1c3ZnVtZXo2TEt5Y2RmeHhNV25CVXBzZ1VsamE2VFgvLzlPZ3QzR3lMWmdqb3BpZWVwQzNXRzY1c2FYZFVQNHpNMjArRlZPUUQ4Q3F1SDI4a1Mrd1k1eG15MHY4RGVEV1hYZEsybEx2WlMrcEE5NFM1d3lmU0s4MHNBaHFrUFVXaDBRWS9ndTdwaGRMUmNJWkt0bkhDTGFwNjZVSFdndm1uUlZZVjV5MDJUSVIwRjJJbSt0dFo0SU9uTDJBSnRoRHdZcnowbjFnWDFQTnpGSFM5MGZ6emhMaEJNRmdyb0ZqU0JjSnBrb0d0ZHJsYkRKRWF5aFNrUjFQUFVoU29EOVUySkxnNnVDNC9CYy8zSmo3M3VzYjk1U0FMTjhGZmdzVGRIc1BvYVp6MTlORjZ1NlVwNHVBdHVxY2FqNTU1d0YxZzF0VHNPZEQzR2dyMXdIREtTREhSdGtuTkRoS1lvRzhsV0pOYmJQazlkMklGQWZWT2k2eWsyK1dRSGRteEVRQ3VwUE5PQ1BLUURNaGhnVHY4VXJSa0VWYjJPRnhxdkwxcGhlbVEvSXFqaGxrNG5pU2ZjQlllLzZGejRPT2k5UlBSR1pBMTBkYzNiS0NzdWtxMnNlSU51bnJwUWNhQys2ZEMxeFBnNmJabVJFNlR2aFlKcHBBQWQvTVFnZ0pCcys5QlJlb0dkczhMMDJEcStsZEtBN1lPY0o5dzFZSXpHWjlFTk8wdkZodWNOZFBVTXkxaGFXQ1JiYWZtVWNKNjZVRytndnFuUVZXMmdVZUdSTE9ML2ZKTkJTZ09nMk1nQm44NlVmZW9tcFczcDV4cWM0dHFqRlR3L0VsQ0JWUUhNcTFhNEN5bmFwaDQwb1ZTdkk3QzR3a0JYdzdDTXhjeUNJcEt0dEh4S09FOWRxRGRRMzFUb3VveVJCa2hvTkRvOHh6OTZVS1EycGNjbWFldll0R21hQXl6dXQwbEpaUHNjdWxBQWdYdUpGZTVDbXByeE1nakdYUTI5UWt6SWhhSUx4Tkc3S0NzbWtxMnNlSU51bnJwUWNhaSthZEJWcll1SkNGZHI1SzZQUVpGdW9mQndGN1lESFhueGpIRGduT25hcnZvbFFRS28zTGJEWGRqVXNCWjFsbDZpb0d5V29ndm0reGhMR01sV3RvY0czVHgxb2VKUWZkT2dDMUMweFc4V012UjBETXhrZFBFR1JlR2VRMDRkWXpaR2FReCtGOGE4akZSUk84cXdITGpsQ1hmQk4wbS9ESUtzZFVPdklheGtnYUlMVnFUWFNySlJza2cyS3FKMGZwNjZzRk9oK3FaQjE0N0VGQ3dLRFhlOVpkZ3VpRW9KOXh5bk9HbVA2QWl1TVZnek9zWnJSU0VSVE50TG5uQVhmSk9NdFdrQzVYU3Fwc0tEOGhSZFJ5M0xXRkpRSkZ0SjZTYlpQSFdoNWxCOVJlaDY1ak5nRUhpNjM3d3hmb0JIK0NYcmxzM1lNVHdXbUEvUEN0NU5uYVhTeGp6ZVpSdXZFM3AyN1ROMjNBMWx3VGVKVHNnSjJrd2owRVoxbE10VGRBMHN5MWhPUWhMSlZsSzZTVFpQWGFnNVZGOCt1cjRFajFXbG9YbG42RVh0cGxXZzFQQi91NFovQlpidHRHRDFPMTVndWpCV2J4dXZJOXBIMjJmc1dSYzM4RTJpNGE0RVEvZWV4WUhWN2R3aVJWZmJzb3k1akxveGtrMExDTWpOVXhkMksxUmZMcnArZzVFMDJiTnVlMTFOUTJNRFRUd0VJZWRDNE5uVTA2SGY4VUxUaGZ1TWx2SGExRExBc2F1N3VCbFlvTWJWUk5QcVpHQ1JvcXRtV3NheWtpTFp5b28zNk9hcEN4V0g2c3REMTk4eVBJTHdlNy9JMDYvK3QzRmZVTmk4MFJGVlhjdG1qSlJWUXdKb1ZjQ3NhYVFKWG53M2cxc3R4M2gxNVh3S3UvUE10NkhjdGhaMUFHT3ZXNmMwRldjb3VocW1NMW5NbkZKRXNwVVZiOUROVXhjcUR0V1hneTZjYVA2Nlk5eU5VYWlvMG82MXV1ckp4U1NuNkpHRjRzRGplSTJGd2JHTlYwL09weUNsSlU3aEtKV1lxVmxxK3l3T0QwUW9RUmVzU0dPV0NKRnNwQS9scy9QVWhiMEsxcGVETG5oNGJ5aDNwL0JZbTVTeUxoZVR2TEpPZ2wvZ2lOditFNWl1bE5jMlh2VHRzN2FCVjZHcllaaElETVpNNjNiQlJyc3lzeURPdnl0Szc5VE5SN0s1Z2tyVXpGTVhkaWRZWHphNnZzRFlENVM0UXlTcGE3OGRpK0JkYVlmY0xBSDZWWndCU1NGSjAyVjdYaXRrY3dtWHdoMU9UVDVBbGhIdXVnemxTNlE5Smt2UUZScmJFZW9pMldJNkd4eCtpbEpDbUlMdkxSTmRFSWovVVNJNE53dVBkWXNRUUNlYXVnakg2YlY3RGpNMzI5WnRrRk9tQzE5bnBNdkdmUXFkWmNNYXBnTFFHVHZRc21EVGs0SmFONFRrQ0xvQTBNMmsrZ2VOdHo0WElnQy9CekZzUVRvazhUeDFvYzVnZlpub09zcHVxa2xDM2szR0ZYZVBPNlJ0UUlyVkQ0MWdaZmN0SWFyNm4wQjY0eDhKTFRGZGh2RjZBbzY4dmtnSUcyNjRDM2MzaVNTd3RkVGFrWmFBTEVIWEFMNEhsUjQ3WTlybFFsbVJiSVZ5ZlFUejFJWDZnL1Zsb3F1ZkhtYjMzWlJkaCs0L3JhdHBHNEpCQXA2R25BQWNORXhrKzY0aXZTNXNCK1BGeVpKRThPa29STmQyMXpnTkNYZkJNUXM3cENGa2hWd0l1dG9BMXU3a3VlUlJ1UWRmVGs0a1d6bmhGdFU4ZGFIcVlIMVo2Rm95QTVYV2JabEZtQWtsS3JBQlpxeHRTY0QvZS9qRjgyY21CN3lteGY4cmVQMXRzaGwzcnBxNkFERXY0VGdkWS9Ednc4K29HRCtjUEh3TElVdXpBeHJ1d2tPeVArYVFCRmNRZE5VWSt6S2ZuUGZaRHdmSWlXUUwwS0JKNTZrTHRRYnJ5MEtYOXJYMXpXVGx3TkRvVFpza2Vkd29aVEdKK3JXM1VvTEsrUTR0NXVmM2lSR3NmZzNpQjJWbjhoeXhCRjBOZHRqbm51ZXE4ZDNKWWVaTmtXeEZZcjN0ODlTRkhRaldsNFd1bHVGSmVlOU5WYTRiN3JROFVxaWE3MVlHck5VMUlmdlJQbU0vUHdzOUdsMjRJazFQTklJdHZscGFkaVJiYWZtVWNKNjZVRys0dmd4MExUdGhLWHBiVm41c3JBcmZGeFdFdEVTV0tiWmdRcjZJNlR3QTRmN2Z5V0I1a3Y4YktkOEhXVE1vWG8wdWlPM0lHYkhPTmhSQlVTYVNyVWlzdDMyZXVyQUQ0Zm95MEhYRWNJZTg5NllydXpRQXZ6S0RkMWExNkx3Y1BINmREai9sbnhjaHNKS1pQQlpKb3d1Y1NSbnZhT2hWU2w1L2VGc2tXNkZjSDhFOGRhSCtjSDBaNkdxSExPNTdaTkcrMXByQnlzMDNsRTRkaHJzNm9yYnlWZmd2WDBPSEJDcVFLaXZ0dWd3YVhSRGJrU0hoZnNBS0o1TE43VW1KbW5ucXd1NkU2OHRBVjQrZU5TMjYwWWFPa2IrL3dlNFVrYytvSGNKZHBKTlF1dG54U2Y1RUZyYlk0ZENsMStnYTZKM05HbFhrOGhnMWtXeUdqTEtGZWVyQ1BvWHJ5MEJYRUVhWU9BVHh5TDk4R2xhUC9obXE3SWlWcDRPVktvMnc3clB5ZXd2WlNqUzYyaER1RW5ROWJTU3pPVVZMSkZ1aFhCL0JQSFdoZnErK1plNTZORVgvMXZqdjE5WGw5cjhmWGN0MDgwWXdabDVnOHNHOXcyWHdzc0dBSEdUU3piaGgzZHdReDVEdWNHb1ZHbDAxSFNIdUU4bGZ1SjJ2dzhkMjh2WDF3M2RNM3pkSHNVK1hRelREQ3E4KzJPaURKQ2NzZFB3aDVhTnJpY1F4QzdzSHpoNkV1eW9jWEM5MkNzbG5SYkJ2bllnQS9UcTBINnRFbzRzY1pXcm9tZjlrUTQ1amhnWVAyMG9kQjN6eWh4a2M4ZFVlWGZIQ1NuRDY5VlgvcDAxOGxNb3Z3NVR5RVRsLytXM1hzZkxiUU5MWmV3R0gwRDcvVUtMTDBTUTcxb0ZDdUVleU1SUXBWcUVMWWp2eUM0Z3ZnMnlsOHBiNzZsdnFWK0JocXpRT3YvSHJ6elNVREQ5alJLMUhWNFNVOGl5WitzWjZnRUJhNjdDalpQclJ0UjRRUDBSbjd4WS8zd2RLTGluQmR6MER0bXFYS2xrSDlVTmFFWk5YNkFJVEwrZEFHRlV1dVByQjM2cnJPY0F2M2NNMlBqd0FXcGhBYnZoWm9tczl1cUpsbFdITTFEZDZtSDdSZDR4ZFpOOTBzczcreUlrL0htVDFvTTFZTTBtZWg1RTNvcXBaNUxPcUIyMVhxU3pjK0w1Q0syTHlDbDB3M2NOWGhpY01haHhBcmdlMnVWZGd1MXkyaXZnLzErTVo5Qzd0ai94MGRjbVd1M1BOMU5mL0tIV0JlN3RhdmQ5MkRXQkE3ZVM4dFNHRjFOTEh6TjA3dXQ4bzIrL09WVDV6SlIzZU53cUlxU3MyTTZQUUJWZzlLNXJ3cE04ZTVEOXgzNmNPeGdYb2N0bU9pUTErNks5N3pNTlVIbGh5ZFFVS0NDVFAxTWVHRGVJVE5iYTAzUExveXB4MkdtTEIzb1dud0wva1d2cGR6Rm1udTlKL1ppSE5UYlJlaFM2WVowOExLZkFtdURwZ1ZJUXVsNjB0KzlRakw2OUU5NDh5dXJwbzYrenpXZnJnRjFHNjJpY3kzcGt2ank3bmJWblJmempubkRyemFEeW1uNXZLamdwOGswd25IZ3ozOUl0R2hhNTlQVjR3cXVxQVVSRzZYRGIxcjFZMnJabTg3STFtMHJtNk1rbG4wcENsRC81RjVCRnQ2WTEzNXYzb1dnOXd6MkZHVEZkWDZQMU8vM3pMRHNTNjdXQWp1S1dkS0N2RW9WUG9HdWtJS3NCQ2hTR0swT1d3VmRsa085VkNKaFpIYlZTRm95dEtTbm1tTEgzd0x5SWgyQ2kzell4L0VlbEgxeEcyWFZvcmpKcFlYWFdaZWRDcnRJZ1lRdmdta2NVSlNJQitxQk01TVFJNWowSlhYKy8rd0tncVRVWG9jdGpnVkxpQUpremxVNFBmdUM5SGw5RTYrMEtXUHZ4RkZQVmpUdWEvaVBTamE5VmM3T2YyZEtDY2FYeSsrbzJ0WEticEczZHNMSUV4VTQ1NHRIaUZyb2FlZDF2cUJ2RUZKbVhHdkRvY05uRG14YlFLMzIvZjh0d3JwbFNsbzZzVVZ6eFJsajc4UlpTUmlnWU42RTM2MFhVOFlQWFZWZjR2QkVSbTdWdGtqd1U4ODZiUjJnYmwyMFlOTDZ3NW9SVlprWHUrUy8zUHNRU0RxZExCTDBTWHd3WmVxWEFQU2JqSTdXVk1qYU1yUmtnQVQ1YStVWlAvcDNINHhOVGU0SmYwdzQrdWlwNExDSzAvMjljTHhRWThpQTAvMWN4ckhTejFvS2JqcUlrOTM2V21lMzVtVHNrdHNsMHVtem9jQnJaTFRiQk9OMk1xWEYweFVzcnpaT25yYi9OZ3NYQ1BhbGVJUkQrNmtrYjV3TEpjTW9MUUxqeGc2ZDBSSFhjamkrR3VJUldNYXdwekVjbGJrUzRyN1ZMK05DOW5ScEFtblNSWUxlakJLRUNYaCswMzVlL0x3T3FIVGhxdTdzQWFqNjdrZU9QQkRvaFplMzM5aDk0VUtLNlEzS2VQTS9Ibm9BYWZocnZnVFdudkxlK1U5cC9BNEtzTk9WaVlrckJhWVgrbklYRENYYmhrOU5tR3VQTmRNSlRnVGZBMG9LZ29ScGVYRFFWQjJHeURDNXpSaDZlTDFjYTc4RURCV3Yvd2M0Mlp4NFk4K3ZpZDRBOEE2eDl6TXNKZFdlZ2FtN3NzT1FNQ2c2Ynd5Y1Axd3h6aTJUWEJDa0lGb2JqVU1hQnJlMnI1MG5hQnM3VWhoSFZwRUs4QVhWbHNLR3FkdUc5QzlIUVh0NHVyZDVJMkRNSUl6dGdkSndaM09qV0syOVhIbTlKZlJJSHY0QzRXalhCWEZycE9hTWh3RWRrZklMYXBXdUVKcDBxd3B2cnZIZFV3OHd3OEsyVXlVWGkxTVJPenFkQ2wzOVJvTWJJSFZvU3VERGJzNGNqbkZtSkRiSEoxN1Y4QkROODZjYjBESWx1bTR4Q3JoUEM1K25oaitvc29NSmZ3bWNNSWQyV2hxK0x6WVlnbW5lM1NaZUlPb0V0T1Q5V2F4OG5XZkZQbXdGUUpOeklWaE5zMVB6NmxUR0JYNk9wTDJ3WE9PRkZrbyt1cm54c2FTalBZa0liK0t5Q2JEV2F6ZTkra0JEMy9sd2N5VDZ0dEpsZFh2d05SOCsvVWRwRjdoMHlOSisvOUN5bFFYak4wa0dxSHlkWEhoZkVmQU1hMzBiaDNhdjRpU29iZkJaM2JraDNKdi9acGlHc0F6MWhPV0pkRFhwck4xK0ZwSFdtM203ZjJRUE9CaHk2d1NxRnJSL3BkOFBNd3A3VVFDMTN3alRVc0tBeWI4THRNTmhBQUtOMlFjaHcyYnRtMlJiUGEvSUF5M0thc2RwZ2NYUlVZK25VMnVjbmxkRW53RDc3MFVncHY0MnM4MVhHaWc2cDJtQng5cVN6eGl5aTExRFFQbEp1RXJWbm9Pa0svc2FKTHZndGdOcjBiM29oN2ZXSVRxVkluTTZhUGM3cTZsaGs2eFg5UklvM21OSUlWdXNic1ZpcW5wcjR1V0xiUXRhOXVWeWpOWUlQV1RUYnBDS0xFWWVPdkxra1RpYTNEbEJSWHZMVDZrcFNBVjBmWDhUdjh6WXIwZnlLTUpNN1Q5NktzcFh5T2ptR3FBMVdiVEk2K2xCRERYWkFHcVh2YTN1QWw4WkdGTHRqQkdGSzZyRHlnblJ3c2dkaWhmT3BIZmI5dmtDVWx1QjVBVFUzS3lRWjRYWjFnS1M2RFF0ZFI4VlJoa045TnlDeDA5YUFiVGRJTUwyV2xZTERZZ0tSRjBPK3c4UjhGbHQ5U2JOMU5oZUpDbUZZMzArcjAwOUYxRk93R3dHYkltMnZhVktJVU9hTUlBVGs2ZGxNU2w4blJseEppdUFzU0dCWTBXMGE0SzlOMlFUZmxsNFl6WjMzQU8yNWlMdUFVMk92MGpGZlBlQ3BaN0xIMU1NK1FqZlpLSDRxblkyVlJQb1d1bGRTTkFBTmgvSUNSaGE0RzZEV21nZ3cyUHZoRHBjaGh3MWNGVlN3SFc4K210SFoxdnE0QmNPMUlOUFkxN0ZFSzZ5anRtTW5SUVZTYlRCbjNWaDl5eVdCWThNRWI0YTVzZE1IejIrWnMrUjlqODdGdTRvMXNBY3NKZVpmNTdMR3RUNEdhQThuOGFBdEtQeVZMVTEwVnVzRFdkRUFTek8vVWROa3pJNklhcGlPUy9Hem9RSkUxaDh1R2l4SnBwTEIxTnhWcFYrZnJ1bndWVGFSQVlGMTc5U2pGaWpEbDZDQ3FMU2J2dllrZkFPWkhkL2ZBdWUra1BVOC9zMlpHSEk5RGc1Snk2WHlOUEdXb0JkZVRPN293Vlcxcm90bm1WbjczTVJ3Yzl1RDNmd3pUUFE5aDRXZG5vME9qNnpMLzd2KzI1YlZidHFzTG1sTlRMZFg3MmNDbnB5YlFaVU5iTEQwTWJNVXZLQ1M3dWxpWERNNkJLUkV5VWltV2FjL1JRVlJiVE41N095WGYxTmxFTzJPR3U3SnRWM0t5em00YzhIdk0rN0JuOURvTURidi8zb0IvaTVrbjNkdUdJMk9sd3pkNktjTXJOYnJnUDlVTmsvOWlrNkVoeEVJWFdJVUpYNGdySWo4YjdKSHRLaElldHJmWWtwNnlWK2lEU1ROR3EwdnBBbmY1RWxjRS9uQkhhWVF2WS8yS0ttRW1Rd2V0ZHBtODk3WXFFUSs4dHhJejNKV0RyZ1RXWVRkL3hlaVRXNEF2MTIyanRpMmV1OVJwTk02bThCNExXcE4zL1dCbk5wSkp2Q3RKdnN4WUkvMXhVeUxjUWxmeTdPRnpsci9zWlZ1eFRLREx0dEw2QmFYbXc5ZXZ5anl0ZHBsY1hRQ3FQYzY3cXMrblFmeWg5ZE9EcGhTWlhqTjBrR29QazZzUFRrZkloU1VBK3lYemRGZDJSQUw3OERWNGpPLzR0UStZM1RKTHNDR3paZFR3cVJFaWF4Mmo5aFZUMExZclNkNy8wT1JuaGxiUGJYUkJzNFV1TDF2WFhZRGJiSllpZjlGbWNycTRLdGNHNjlhTXZkNzBTOHl0ZFpnY2ZSQnBFWkdiSkFGanQyZUd1L0pzVndvdlpTaTg1K28zMmR1dC91MGd3NXM3VnUwcnBValI1ZXV6aTY2cW1zVjg5R25kQ252QWJpekRadk1reFV3S1ZGMFNBRUU1ZzExSFduRkZHYWJ1V1NsbkRPdkE5b1lzOFd1MlZ3L04xV2NWdGlBek5CalRRdnV2N01xMTc1Mjg4NC90eWxkTU9SeGRheVY4Z05GTlBsMnR2RUdQUXhrMlRTMXl4VXliTWdLcXRtMEU2L2kwSTYyNG9neFRUd2tHeC9EYXpoVkRhaTY2a3VUdi9rVGhpK3psR2hKZVZZVndkQzJiVVFMZmFKd1N3UUdNZHNwVWdrMlM2bXN4VXhjOGEwd1FiZDdtR2ZuUnZpcHpBZGN5VE9vSGdIRy80VTVyeXhCZmdDN281d2V6Zm9YS2tQTXFLWVNqYThsYzFmakdZU1MyOU5hdjZkWVNiSnBZNW9xWmVpSU9DNnV0Z3lUNTF6M0ptZFNHS2xzK1U0Skovd0F3eHRvbVpLR0thZ3JSVmI0dnJ3YktjSFFkSVpEeGo4QXB1ZkFaTnpWQk1adW1WYmxpcHJvSVVSM2ozcjE2eVJkT2FDZ2hBWmtTVFBvSGdQa3VGUGwvZmFobmdTNWp0TVBSUlNGamlGS0ZrYlJ1MUNrcFpsUDhPbFBJQkRIVVM1eDhnQ0dRWmIzZ1dMTlhtMXBvZHE0TUUva0JZSHpuNzRZcGJZRXVZenpDMFZYYk1nUzRoVk9UVGxyNUJOMVlLV1J6QmNFV2NaRXVtQkJUWlNQY0VGcVZzSVp0VHJrUjRCT2JWVmVHYVowSWhrUHdwSVJTRitneXhyWUlYZnZXdG1KU0xadzlSdXdNcHJxeDZpNW1NN3FWRm9xWlRzZ1lhZzM5cnpIOGlmVDROWmtMdUpaaDZtb0VKN0EzVHRZdHFHaUJMbU80aTlBMXNtMy9rdkRZRFNtMElNTExmT25kVVEyRmJJcVNaSXFaanNqdThaT3BqVXVLdWJhdHN1VXpKWmhPR3QrMk50c3dwUy9RWll4SEhycXFYL25RTXdDU1QzN3JLM3VhWi9NdE91L044ZWl5Q090b2drSTJUYXB6eFV3REdlNXFnM2QvWER0QmxaaHdVakZUOWVrV1kyL3NxQjRlMWVjeTByb0Z1dFRZWUNZUFhmc0NJOGFoR3l2QVl3akRBdXkrcVNSUEUwQjFFWnNqQnl1S21kb2kzQVhueFpwSnI2bWtITFA4SWRXUWx5bG1BbXhoNmtncEszSjFMQ3NXNkpJandhLzU2RHB6My9tTDU4K2RJYlBCa2w2V0dYSlVBVHhkbGJRdEtXUlQvQ1JUZ3FrTG9PSUpqalAwU2RkcXUybDEwR2N4VTJ0eS91SzVPdm5TZkpwWWRkUzFRSmN4NG5ub01naEZvVnMwTWZxWTRLWDFHTFlTVENmdWw0LzNlT3RIaGtyM1NzekVHTVdrVkthWkJicU1BUWxFMTBtTWlJZW5LTFlvcHJSdis5OE43Mk1TeFdUcFdhRExHSkJBZEMzL25NRmR0aERGRnNXVTl1aTluYkk5STNSUlRJUWZzd3QwR1FNU2lDNkRkMUZ3Um1DQkxtTkl4dXdqOE8rOWpLcEZJWElFWUNDZnRzT3JrYUplSld4anZzRHJ2RXJ1NW1XOURkanpoR1FGNzEvV0hyM3N5aGZvbXRraldLRExHY29GdXB3aGlhMTRaYUxyL3dCM21DZEl5bm9LVFFBQUFBQkpSVTVFcmtKZ2dnPT0iCn0K"/>
    </extobj>
    <extobj name="334E55B0-647D-440b-865C-3EC943EB4CBC-10">
      <extobjdata type="334E55B0-647D-440b-865C-3EC943EB4CBC" data="ewogICAiSW1nU2V0dGluZ0pzb24iIDogIntcImRwaVwiOlwiNjAwXCIsXCJmb3JtYXRcIjpcIlBOR1wiLFwidHJhbnNwYXJlbnRcIjp0cnVlLFwiYXV0b1wiOmZhbHNlfSIsCiAgICJMYXRleCIgOiAiWEZzZ0lGeDBaWGgwZTNOMFlYSjlJRDBnWEd4bFpuUmNlMXhpWldkcGJudHRZWFJ5YVhoOUNqRWdKaUFnWEhSbGVIUjdZV1ptYVc1cGRIbDlJRHdnTVZ4Y0lBcG1iRzl2Y2loY2RHVjRkSHRoWm1acGJtbDBlWDBwSUNZZ01TQmNiR1Z4SUZ4MFpYaDBlMkZtWm1sdWFYUjVmU0JjYkdWeElERXdJRnhjQ2pFd0lDWWdYSFJsZUhSN1lXWm1hVzVwZEhsOVBpQXhNQXBjWlc1a2UyMWhkSEpwZUgxY2NtbG5hSFF1SUZ4ZCIsCiAgICJMYXRleEltZ0Jhc2U2NCIgOiAiaVZCT1J3MEtHZ29BQUFBTlNVaEVVZ0FBQlpvQUFBRXJDQU1BQUFCZ2w4WURBQUFBUDFCTVZFWC8vLzhBQUFBQUFBQUFBQUFBQUFBQUFBQUFBQUFBQUFBQUFBQUFBQUFBQUFBQUFBQUFBQUFBQUFBQUFBQUFBQUFBQUFBQUFBQUFBQUFBQUFBQUFBREZCZDRlQUFBQUZIUlNUbE1BUkltNzNlL05tUkNyWmxReWRpTFZJUFBmeFRLNHB2TUFBQUFKY0VoWmN3QUFEc1FBQUE3RUFaVXJEaHNBQUNBQVNVUkJWSGdCN1YzcG9yT2dydDF0dFhON2grUDdQK3NKQ1NpenFGaHR2OVVmZXlzeXJvUkZDSWgvZi9oTlFlQnd1MTJ1VXhJZ0xoQUFBa0FBQ0t5THdQWFcwZSsxYmlISUhRZ0FBU0FBQkNZZ2NGZkUzSFhIQ1VrUUZRZ0FBU0FBQk5aRTRIMFdadTRlYTVhQ3ZJRUFFQUFDUUtBY2daY201dTVTbmdZeGdRQVFBQUpBWUUwRUxvYVo3MnVXZ3J5QkFCQUFBa0NnR0lIclNUTnoreXhPZzRoQUFBZ0FBU0N3SmdMdlJqTnpnNDF6YStLTXZJRUFFQUFDNVFnOFc4M01aekJ6T1dxSUNRU0FBQkJZRTRHM1lXYll6R3ZDakx5QkFCQUFBaE1RdUJwbWJ0OFRVaUVxRUFBQ1FBQUlySWZBMWZpWk82d0Fyb2N5Y2w0UGdjUHJkaWJ6b2psZkRuWWh6OWV0b2VDMnVkM2hwN09Cd2ZXWElHQmVOTUdiSmw4aU1GVFRSdURBWndzb0JsYVR2OVpzL1R4Y1pDNG93UjNPaGJFeHcvVlhJTkR2WjhiSkdWOGhMMVRTUnVEQVU3N1RnMTF4VjBYVFozVjVZSHVqRHlZZGJ4MkQyczRDMTBCZ2x3Z2M5TjZNcnRsbDlYWlJxV2NMTC93dUJPRlhRbmJqMnhZeEhUYlFYdVhFQVR0WUhkdTFtSnNmNTY3NTJlTmxvT08rY20xOTN5OEJ3dEdjRklVYXZYQ3NTQktlN1I3d25rLzNIYWtuSFRmQWhyUWIvTDYzUk5uTGFpclR5eCsxWUtEank1UmpoZFRhVWRmaDRJd1V1RmZ1a3FEbUZEN2JoVC9WaEs5eGRoWDEzamszV0U1VVhPYXhNOVBMWDdTYm9lUGJhWEdxWktOdmkwMktWQUhmSG41OXlXb1NxSGwza3BRSm44UE1EK09kNjV6Z3R3U2ZGelhCc1A3dm1jM1E4VVdLc1ZKaTRSM1NYTE93dlZJNTM1bnQrMjVPRm9GRFkzOFNaTm00bG5BL0IzU0R6Wm1LaTlyUXEwSXNsL1BYS2doMFBDYlA3Y1AwMGZtMGZyMTlYWFpWZzhmbGN1cTNleXViQzFienJ1UkRsUkZUMksyVm9VOVBuYXRRczdHYW83WjM4NFVLQWgxM2xXZGZkejM3L0tJRGJRblVwaCsyUi8xOUFWRHpFampYU01zaThvNFdQNHJud2w4NFlhYzBiYXRiVkEzdEZZblBMOXN2cEdibytDSjlXRGR4YnpSM0N4ZXYxNjNtQnJsZjJvYmVMYnVyMXlQbGpSeFE4d1pTeUJiSlpvVzNJYzdzTi9LQy84U2FYdml5cS9TV1c3UlMzeml0Z281SFJibVB3TjVvanV2YlBpcTVkUzFBelZ0TElGNCtHOGpPYWgvRmV3c0orOEYveDdZN0xXVG12Ny9uNVhTTEQ5RmtVY2NmeEt1K3UxRG8rTTVFMG0vUFdMNGJmMmN0cTFrZHFHMU5OS3ZsSmY2RllMWW52b3RxcFJSbVJBWTFxTGtRSzBRclFLQmZ6KzRLSXYrelVVRE51eFI5Z29NVHdTczNnWHJTYnFqNWVabStjQVFkWDFsQnBtYXYxMHk2RHY2TURIUlEyd3c0MnoxS2NIQWllT1Y2MGg3VW5WRHpRWGwwM0syREJXMkhqaGVBOU1Fb2d6OWpKMnIxd2JaUEtBcHFPd0dzejBWTmNIQWllTjE2cVo2MGl6NUVwM3lvMytTNnpFeTJMcXIvY082RFB5UHcyUDNEcUFSTmg5b0drT3doSU1IQmllQjFhNndzMWNsMFdMOUtkMW5XNzg5RkxTOEJPbDZPMVNkaTltOEMvdDZycHpYaGc5cldSTE5hWGdrT1RnUlhLemFXRVplNU9UWHJFd1ZtRURNMmlNYWt1bUdZMlVJUFYzTmVDS0RtUEQ0YlBVMXdjQ0o0MVVxeXNib3ROVi8xeXpiTnZHcEF4MWRWa0ttWkQwZkJURjQxbUZyVVY4ZUgydTVTZkFrT1RnU3YyUVJ4RE03anhEcjFldXNYKzg3K3F6YWwyVVBIUzVINlNEenpVbXVGTThZL1V0K3RDb0hhYm9WOHR0d0VCeWVDczFrdGU2aVhiTGFqNXJldXdZSjNhcURqeTNTZ2NtcDViMG90NkFidlRsVXU2YnV6ZzlwK1duNkg0NG0rODljMnAxZEdNeE1jSEFSZjM4L0gvWFc4bmM2Tjg3V0k5L05Bd1JjS2JnMnJQaTVTN0RGOGIvRDZQRHp1eDh1Tkt1YnVOSDJZTjJwTkpwOEc2Nm43OFMyRDFXaWRvT09qRUgweWd0R3BEaStjWkdHSDJtYmhxZjZRM3FtbVh5dnEyVVFPcXhXQnFFaFRmeGJsRHU0OHM3bUNsOUZhV1JzUFhMYjlrcm05TXZPK1g0Wk9aTmVGeTdsM3JUcUlSZjJhUnVVN2NQcWhmNlFlTE5rZkpkOUFwQTloTENGbUxBTldWK0psR1E2NnRDeWZYMDhOYXY2a2hCK0t3KzVNTkc5MnVmVTJiVitMVmFoWmZWTlFyR1d4Z3djZTVYS2oxRHljRGpiMEpiN1MxT3lGRGxrT2J4U29LUE9wMlpqc3gvbFpDS3JROFY2NzluRFJLNDUzdU8wZTZyYW5Pa0J0UHlnTlltUHJhNnY2cTZ4ZSthK0wrb21EOWNiWDFwOVljSC95dG1VMXY4azdZVGllZkJIdjFpcVh3OTNqUnBYclEzY1lpMkdsWEhsd3NpckJUSGx3anZ4dVQ1ZGhBdkE4RFZSL3N0cnJOWFRrbGo1M3FINXRoVlY4NlBnSTFoOTlmTldhUmw5WCsyaTVYMWNZMVBaeklndU9DV0ttalo2ekxFNWxpMnlsbHZGZ2JhYjZzZnV6dU9rd1VjdFhMRjNEai95bnZzcE52NEdhTlM1aVBGdnBMYndPbW9OZG9xY0lrbGZnT0xHUzVpL05SNk5pSHA5OHl0aFQ2SGdNbGEzQ2htM05VYzNmcWxyN0t4ZHErekdaa0U2ZXZhVS9kdVlHeEVZMWluTndLbGgybHdWc0s1azg2RXh1WjlzWjgyWm9zUWhsVDZMbVArM1REajBPcW1HbnVjaWFiY3puK0lBd09Wdm8rR1RJVmt3QWFpNEVGMnBiQ05UeWFFS2dEdDJJdmVzRVNUblRxRmtzMjRDYS85Z09mank4QTRHazBIQmxqVTNnYWRTc3Y4UVFsa3l1bTVEOHl5QmN2STA1S0FZNkhrQ3lZUUNvdVJCOHFHMGhVTXVqNmRtL1kySXkvSkdKM1RScUZySU5DWktwK2Q1NkpDbm1jZWpEWlJOK0lqV0wyUnphL2ZTOXdwRDdTeUI4aWkra3dxY0JodEtnNHdNVzIxK0JtZ3RsQUxVdEJHcDVOQ1pLNyt2dThzblZrTVhxVURNUEJ1RTNWN2tpSVoyeUtreWs1ajhaYndKd2JxSFRPb2dUQ2VCRFA2bDZpN1l4Qi9sQ3h3TklOZ3dBTlJlQ0Q3VXRCR3A1TkUzTmpya3FGRHpzYmpDbFZLVG0wTFBBZEJwNmdtZFJzN3gxR3pSZ2x0R3NELzIwZHBNWU9KYjloNDR2dzY5dWFsQnpJWjVRMjBLZ2xrZlRMM0E0UzNMaVhBZ3QySnJVSEh3V2hDc1NlbEZtVWJNMHdNL3NQdVA3M3ViUXo4WGJtQU5KUWNjRFNEWU1BRFVYZ2crMUxRUnFlVFR4eTNyV0twdlNnUmNodFJVandkZ3BYN040RzV5eFFEV0RxZGx6UUZQd0xHcU9mODQ3ZEtLTXdXY08vWFRtRkdPSkNwOUR4d3VCK2tnMFVITWh6RkRiUXFBcVJLTUplK09ic0V6TkhsMVRVUWtPVGdUbnFkbFpkMVROcUVyTlVyWnI5eis3YVM5Nm1kMXlkYll4QjVLQ2pnZVFiQmdBYWk0RUgycGJDTlJLMFQ1QXpVSE5xMUt6WGdoMCtQL1crU05RVUFjcm9OOHRGOWxFYUVXYmZ3a2RuNDlkL1pTZzVrSk1vYmFGUUswVWJYMXFEZzNZdXRRc20wenNoVUR5UDRkN1RsTDQ2YmNRdTFQZ2QwbWxtQndPSFo4TTJZb0pRTTJGNEVKdEM0R3FIVTJkNWtrblhheFB6YUZUbWFrNVpHeFdoY0R0blh0Um16R1JoVUM3bE5lVUZ3SEZIMzRMTjJYWEF4dzZYZy9MNVRtQm1nc3hoTm9XQWxVeEdoMjNLYkF6TDlPZlZYM05ObWxLSStwU3N6NHd3K0xXS1l1QW10alg4bVZ3ZzZIakZaVjNjVmFnNWtJSW9iYUZRRldMZGhmSTI5dnJjWGpMdTlUZlRjMnlFRGlZMjNSZTh3U3d4Q3J2VmxvQjVJcEF4eWZJWS9Xb29PWkNpS0cyaFVEVmlYYVZnelNhL3BpajczZG82QjBmdzhITTB4WUIvOHdwY3pXTy80d0xDVG9leDJXYlVGQnpJZTVRMjBLZ3FrU1RKVFA3UkxWZm9HWnBsZG1SUEdrUlVGQTFaelBYZjl1RTg0ZU9WMUhlU3BtQW1ndUJoTm9XQWxVaG1qNUEyZGxZOWd2VTdDNEVUbG9FTktpYUw1ck1Qbm5mWkJUN0R4MlBvYkpWR0tpNUVIbW9iU0ZReTZQUnQwYlV6OTBrOWd2VXJCY0NkY05hcjRXRndKbnZBTlk5MllnTGg0NFh5dUFqMFVETmhUQkRiUXVCV2h5TnZqVVNNdk1YTGdNZXcvZEo1Q1ZGV2N5Y3RnaG9vOXAvUGR2YTdHRS9uMzBOSFo4TjNRb0pRYzJGb0VKdEM0RmFIRTArc21jOHNpYTc3N09hSTlRc3IzN0xRdURKTzdqZk5MVGsvOXNjMXV6T0xFcVM1dUpBeDNQb2ZQb1pxTGtRY2FodElWQkxvNGxsR1d3cnM2bjVNREJTNHJDTVJIRDJESTNhKzVwajFDdzc0SlFUbmZ6T3pqdmJFMkZiNWFWdDZQaEVLYXdhSGRSY0NDL1V0aENvcGRIaVJyUHQwSGhhSnlzbk9EZ1J2RGsxeTBLZ0duZU84ODdRSDlDOUhzWHhVM0dqTTNSOGdIZjdLMUJ6b1F5Z3RvVkFMWXltRmRJL1cwSTRUYnkwWDB6TmYvMTNEMmN1QWpybzFqNGdGRHJ1d0x2eERhaTVVQUJRMjBLZ0ZrWVR3N2J6Y3hFemVNL1VMS2RNV3k5UzMyTE9aTk9PaDJYNSsyMmRjRi8zV0gzbytBVG9WNDhLYWk2RUdHcGJDTlRDYU9LTkRWek44cmJHbnFsWlNOYzZXTzdjV1R6ZG95SjY5RjZ5Q05qbnBTNzZqMUg1OHd3blZ0a05kTHdNcDgvRUFqVVg0Z3kxTFFScVlUVGg0TUJxRnZqM1RNM1NrNnpYWkpvdXRybE5oaDdhWWJGa0VkREJ1TjRuWEtIakRyQWIzNENhQ3dVZ2Ftc1pSWVhwRUcwYUF1SVg4TTh4UG5TTXYzeGE3MkdkUUNlMjZyQmpReGVXV085TEJNc3A5d3QzYUVnbU1uaHdMUkxzeTF0TjZGdlkwMkRKeG42YXZYU3hzU0NiMG4wSUhYZngyUFlPMUZ5SVB4OFFHZk1lRnFaSHRESUV0RUo2MjVxYmhzUEZ6L0hxaHM4NENka0dub1BBOFN1RlMzQkE1TEw5STNDaUNOa21naTBPMWczakZiNGg5aUhoVFphRndLaEZYWVpRTEZhL2x5NXNXeXg2SWd3Nm5nQm1rMkJRY3lIc1l1d01uRkNZRE5HbUlxQXRRR2UrZnlLM0xmTUdNOC9aZXNOWi9BTWVrZi85aVZza21PTWtnbVg3UitCRUVjWU9QUStzQ3Y2M3NmLytaSlRvdVRGMXJwelkrYUdKUGhVbkwzNy8yY0JnbVBJaVptNmg0eGx3UHY0STFGd0V1WGszdHJzN2xGR1VGcEVtSWFCUDBHZ0dvSzhuOWNvelc3eUswZXpORFZlWmcxdVJ1YXlyMkgrSjRJQlZqOEpKUHNGcnQ3Yy9IT3Znbm9QNzF2R09iR05OVThjYVd0QkhVUmRjNVdEVWNLTE11akdIaHM3ZDZBd2Rud1g3YW9sQXpUbG9yOGZqNVhJN25XUnp2M1RnNW5TN1hTN0hGZnBXcmliLzBETXhLN3ZXbUgrMGU1Y1gxNWo1Mmd2OVk1ZnFuU1FqeEt6a2NpYVpzRWltQlQ4dmw4c2czZlpFdDJxbnd6c01WbVY2d2FRSERqL0w0Uit5RUVpRGc3VWk2RWlQRFgwbnBOcU4yVXZuRHpLNUFxRGpPWFEyZkFacXpvR3ZaN3JDeWU1Zll4M2xrdVBaTEFUSVN1WmZlM25kajNUZHlqQ29MZVN1RlQ3VWpnOUxLaXdTblhZOG1OZmg5S0tqRlp1ZEplS2JzRU41STF3WTdITGdtNDMxMCtIOXBvT1Ywd3BDQTcxdmljL0NLWmJJSEJwYWZxSXpkRHlHNHc3Q1FNMDVJWkRhdG0zVG5OMWYwN1M1bnBmTEVNK0tFREQ3d1pnY0I1YWhUMUsxWnpOZElXcFdzbEhDb2I4a0VTRkRSZVZGd1lhYVd5TmhsUW5sb29pZk9OZ1BWamE4RmF5TGRLbjVUMytiUlZVN3N3T0RGZ0lYYnFYSWdXZ09EUzA5MFJrNm5rTnp3MmVnNWczQlI5RkpCSzZQNCszY2RzM3B5NXo3MS90SlZUdjc0ZXQ3RjNpN2t6ak1lYUNkeG0yRmwxRG1GSTgwZFJBQU5kZkJFYmtBZ1ZJRW1zNVkvcVVwcHNhVFEwTTlrMzVxSm9pL0xRS2c1bTN4UituL0hBSzB6TGwrbStsY09sak42OE84WmdtZzVqWFJSZDVBSUVEZ3R0NGlZRkFXQXI0WGdZR2EvK2Q3RzRHYUE0R3ZRWUNXM2VBRS9ocHBiVmpSLysxM0NQM2ZoclZBMFVEZ1gwSGd0ZklpNEwrQzQ4KzNjN0NhLy8vbjI0b0dBb0h0RVdpalo0VnVYeS9VWUdjSUROUzg3b2FlblRVYjFRRUNIMExnZW1uYjIvRE85cU1iVGtENlVBMVF6RmNpQUdyK1NyR2gwbCtEQUw5TVBweG1kTWJwaFY4anVtMHJDbXJlRm4rVS91TUk2Qk5CeklFZ01KcC9YTjcxbWdkcXJvY2xjZ0lDQVFKeWFtbHZLcmY5VlJBVEFVREFSZ0RVYktPQmF5QlFHUUY5Z0pLMm1vK0o4L1VyRjRyc2ZnQUJVUE1QQ0JGTjJDOENjckNiOWpXVE93TjdtdmNycTMzVkROUzhMM21nTnIrR0FKMHoxK3BUNE1pQ2RnNTQvcldtb2owMUVRQTExMFFUZVFHQkFBRTZ5WlRkR2VyanFtWTFNSWlFQUNEZ0lRQnE5Z0RCTFJDb2pJRDZ2bFdyVHRsdlZqeW11WEtka2QzbUNJQ2FOeGNCS3ZEckNMeVA5SkdyNWdhVCtkY0ZYYlY5b09hcWNDSXpJQUFFZ0VBTkJFRE5OVkJFSGtBQUNBQ0JxZ2lBbXF2Q2ljeUFBQkFBQWpVUUFEWFhRQkY1QUFFZ0FBU3FJZ0Jxcmdvbk1nTUNRQUFJMUVBQTFGd0RSZVFCQklBQUVLaUtBS2k1S3B6SURBZ0FBU0JRQXdGUWN3MFVrUWNRQUFKQW9Db0NvT2FxY0NJeklBQUVnRUFOQkVETk5WQkVIa0FBQ0FDQnFnaUFtcXZDaWN5QUFCQUFBalVRQURYWFFCRjVBQUVnQUFTcUlnQnFyZ29uTWdNQ1FBQUkxRUFBMUZ3RFJlUUJCSUFBRUtpS0FLaTVLcHpJREFnQUFTQlFBd0ZRY3cwVWtRY1FBQUpBb0NvQ29PYXFjQ0l6SUFBRWdFQU5CRUROTlZCRUhrQUFDQUNCcWdpQW1xdkNpY3lBQUJBQUFqVVFBRFhYUUJGNUFBRWdBQVNxSWdCcXJnb25NZ01DUUFBSTFFQUExQ3dvUHBwRERUaS9QNDkzZS8vK1JxQUZRT0RyRVFBMXN3Z3ZYZnYrZWxuV2FVRFRuZXBraEZ5QUFCQ1lqd0NvV1dGMzY3cm5mQXgvSytXMTZjN1gzMm9TV2dNRXZnOEJVRFBKN05SMWNHZjB1dnR1dXdiYzNNT0JDeUN3Q1FKVnFmbDZQelZkYzNvRkhmdDllTnlQbDl1NWFmZG9uWjY3cm81LzlmQzZuZHV1YTg0WGgrbWZyeHMxdkd1YjJ6MUFaaE9oanhUNnBDWjhSVVZIMmxINCtFZWtWdGhhUlBzV0JLZ2I2dDl5RCtOTDVhUklxRHM2elNjemJQanR6M0ZBM2d5M3ZrN2xpMjhPbEkvNnRZeEF2NWgydUVqckpiaTdmQVBuUGJydVhOenU3NDc0UTFMN2JrR2c5ajRDQXpYZi9FZFQ3OGt0d05ibjlkNTJUbWJVMDRmZjFGeFhqMy9zYXF4N0hSclZ4Tk9ERnhPdnFzT2YxZVdCTEhJcitFTE03UmpVcTdkdVhnR0VpU1BCZWJuc1A5VnZTVzMvZUtPR0V4QTRLT3JnMzJWQ3FsaFV4Y3hzRWo4VUhUa0VkSDhkTDh4Uk83VEdGQUNMTGRtcmFyeGpFYi9QWFh1bFAxN3dsVGpiZ1NhRzVGZ1lBZHpVc1BNejVkQkE4OG84dGg4OTIyL2QzUEp6VXJQRjh0bnJFaVc0M2kvazcyelBwOWYrWnM2ZlJhdXN0THNpRC82VmRzVkV2bVFRaXFWRkZwZTVkS0pLU1N0VGlsTml5YzJWM0EyTEhjMVA1Yk5vSFlWN2tuZUhEV2szK0UwemluYmhTS0NRcHN4TFdqYzdqbHFDY05xVHpFa05iWS9rMHowLytEMnBiWVoyZ1JJODJYcVJQdEUxaTd2Y1prMzlYTUZDcEtxdkx6UG0yREdpdXFnMncwUFB0YmcxbHBWU0h4ZXlheGU3VmJudGpiTXZXdWlUVUhXRFpYaGFOZ2hxZ0t2NHg5TjRxcEVsL2JSL2N1V0dya3pONytNeXhQcmFPaGUvS0RXbmdiTnU1bUJkb0FScXRraUVySXlTSzgrcXoyVUQvNncyL0VpaW5rTTZoMW9tdDQ2bjdncDVHUndqeE1HTGhOM2tqTmROb0xoeVdjTkoxM2lkejhsbDhLNDd3WG83ekxLeHdFaXNoRGtYZ0VlTkdwM2hYRi9jOUhXdDVvUFNxUHJrLzV0U1d5QndsWFFPMWlWS3dCc0Jodkgxb2RRR2h2T0lzTFFMbUtBYWlaaC9MQ2FJaXNPeitKZ056cHk5akpYeWRaang5RXJ0WHVwamw4Rm8wRHRWRGIxWnczZll5dWkwRUdvOTlzVnpPVmNqTVRWb1pTMmI5NzJ2U1gzaTdHWEpKdFlhL1pnci8zTlM2M0diY3pFRDZ6SWxZTmVSclNRZVZaZFh0cDUrbDVlNVZVenFnUEpiUnByTVJVeHl3a3FSOVgwdVp0UVEreXdPcXJJTFBiOS9ZZ3E3OVRhazFickJWYWpaV00xUmdUWFZxRm1Oc2RFaS92NGVGN1dlWS8zc1h1ZTJlT0hkWFJmalV1akNURG41cjBwdFBqWVRzWjZnQkR4QmNVWFkrejhuMXJlaWZrOHMrZVBSOVJTYnV0a3kwdVIreWoyVTN2T05XcUlzaklVTzdkcndxRG90TnBxWktyMWNqQWZmQ3hZTVVveFgyRG9qc3VpRXNLMUh6Y29wRStkY016aTBSOW1Da29oVzJKNTBOTzB1YVk5TFI4OUlFYjhxdFVoVGk0SW1ZejFCQ2RUTTNCL2wyVXJKenNxaTFhNm8zOUg4ZHhRNE9FVVhyYy9KMHBUMnF4NGVzYTYwUjFlek1tNWpkWjBrSURic1BQVEVrUm02ZGNTYW5xNlJUb1ZrTFRFeUw2RllLVFoxTWlpOG9ZWjVWcjlPZUdrYmV1SHhycG9oL3JBNGd4Y1drNGgyUFlvZnUzWE5yVVRzeWNFL0s3WEpTRkNDT1ZpWEt3SDNmSytEL1AwcDZmcDhQVjczbXZvOVh0cW1NWXg1Ri9kY0ZsZE5zc2xHWjFhYUxvdHNuZ3NmVmpHYWlRM3A1NnoyVWJYZVFzSis4Qi94eldraE0vLzlQUytuVzV3TnlhS09QNWlEbE9wU1k3eTRGalcvdFZHMjJpNnJuNVhhZEVrdnhucEVDUlFKaDJ2V1ROaFRsYldxZms5SDZxTXBCRlhDTHR6c05xVWVuRTArQys0THk3d21VMnBVRWxmUjUyS2VGUDlDWUh1TDc2S2tGalhqa0VFOVZkdlR4YXMxMHJqWlBLUVo2WlZEeEVsWGI3Mk1lcTdYR0svODM1V2ExOURSMndwWTU1V0F6Ylp3aUdjSmpLbVhYL3VxK3UxbnZxOTcxZnZrRi9WY0ZsZVc4OGp5cmxCVk1LMHBMbUdGaUtyeDRXZyt0YUFFQnllQ3ArWStNVDVSV2tVMlV3UTVrbDIrVjA2c3ZZNnVYMDdvVGl0cVMwSThpZUI1N1NoT1ZWZHF4Y1dxaUZXd3ppc0IrNlVpRmxETXBUUlc5dzJSR3F0YTdlZml0bFRFdWlobnNVR3l2WGlIcm1aVnBleHdVb1JKb2pjbmdvdXluQitKdWtGV0N0TnlWaXNJSXk2b2ZLK2NWcHpFbGxOSDZNM1NTRytlazE4OFRVSThpZUI0SHRWQzYwcHRRclVxWVoxVkFsbUdpbFNLWFZieEZaTkliQW5hREtsa2pWWjdvT3dpL25sYkNTWVdLQXdmT0ZidFhIYm9hbGJEZHJiT2R2MlQxNG5lbkFoT1psUGxnZW9HRmFtWjNlaDVoTEs5Y2thYkhteEwwYjZaZkxFemNuYVRKTVNUQ0hiVDFyNnJMYlhTK2xYRE9xc0VUREd4QVg2R3NiWVZVcVdJMW93bnZMeVlvbVROSmxzeExtbTVqWm90WTlwRDFRMWpLak10bDc5RWIwNEVUOHg4WW5RMS90V2tacFZmWG1iWlhqbXg5bjkvZE1BSS85YllMZWRXSmlHZVJMQ2J0dlpkYmFtVjFhOGkxbGtsWUlIR2pHUFpIRGJKa2JvTlVtVjRWbzdWK3pQeUszaWpwYkpzc2pRbk9yK2k4M0MwamtFRU5aN2tlU2RJRWd0STlPWkVjQ3lIYW1GY1prMXFWdnFSOThabmUrVzBocGtYZmxmYUxlZFdKaUdlUkxDYnR2SmRkYWtWMUs4dTFqa2xFQUtPVGNvRjZ4aHBweHF3QlZLcHVxd2RybWVQNGY3YmlRWHp5QmlEdjg5SFppL0JQb2IrK1FZWHF0SVZ4b3BFYjA0RXI5cE9GbWROYXVZMWhLelBOOWNySjdYMXFyZHhyclpienExTlFqeUpZRGR0NWJ2cVVodXRYMjJzYzBvZ1lvMlpRTElGWWNvZWpjOGpOUXJsV2hGRUVZbWhGaHJOa2s5MmFxS21JalhjQi9XZzRPV0pDdGtsZW5NaXVFS0J5U3hrNGFBbU5mT0JLT0crSjZzR3VWNXBSUnU3TkZ0cjE5c3Q1OVVnSVo1RXNKZTQ2dTBLVXN2WHJ6N1dPU1dRWjFFZFVwUXc1Wld2anlPVngzSFZwOUpXZ21maG1vdjRSYkxXRlVzaE5uYXUyc0JjNW1vNHovcGdjb210WjRuZW5BaTJFdGErMU5Lc1NzMHF6K3k0bmV1VnhRMTg2cXFmSzB4aUNndE5pQ2NSWEpqcG5HaHJTQzFYanpXd3ppa0JkL3o0QW9nOEtwYjVwNUhLb2JqMk05bnlSZ0JsWFJFRnRSaGZCUlNWSDVIQ2xiOXVPdjV4MDF5OHg2bHRUL2J5L3VGQ24rbzdSMTZlVS9vME1sWWNqaWRLM05KM2FETmpWNkkzQjhIWDkvTkJYM3U1bmM2Tjg1N0wrM2xRSDRHaDROYXc2a1BWbVlvOWhxUGQ5U2tmd0tXS3VWNDZzOXdlN3dVRlFveEc0VUUzK2tRSDVucGxMcDMxakEraUpHRXNmMHRTTW9YVUxIQzl5OXBZUy9ZWkpkQWNFKzM1c3VacjlVR1JYUC9WNDBOckVWT3BmbzlJLzZvK0lQMjZVQzlzOVNMS2t6cGJlMXAvNGRtVFJQNlduUXpVSjJaL2RVT2Zja0JaMkwrWUtWcmdhbjVJZGZpYnA5MHR6WVhaZURSSXRFcmlSdDZ5Y1ZQNXFQaExmVFllcXNxR0MrM3cvbHBhMTdLREsvcFpCdEZJbGMvVW4wVzV3eUVtcGpwODBBeTNndGJnL0JycUxReXF3SUdhMy9lTDFOS3ZCNWR6SjBqb3pBdjFhMGdMN1lTSC9wRjZFRmtKNEFIR3FtMFBqcm5JOUVvVEpmOWZIMFNaazNnK0ErOHBwT1lCWXQzV3h0cGtuVkVDZGhzbTNya1ZuVFZxTE9kNG5HOUVtL1NBdm5wTVBVTlAyUEw2YldxaC9vOUtYNXZlcXFNd05mTTN5RlNuNk8waU83dXRyalZxQzg3Q2pmTkI3TzBWcHQzY1dqOGZydDJ5ZFhwbEhvOTZwK2c4U3NWTnlYaVhyaUVlVWE0S0dXK0pxYzk4MWhKUnREY0FjZXN6cEtNS3V0MTVoSGp6VWtZb3UxV29XWDFUVUt4bHNST001bW90VWMzWHYrRkp2OUhHUERML05UV2IyeUJocndMOEpFTE52TE01dDRpUTZaVWxlbTBPb3F6MW5YRklMWTE2YmF5SGtqSktvRlV6YW1rSmZXajZWU2JLeGZSSHRZRkVQZFZXWGw2L2gzb1VTTitqWmpwSVdoRUUwNU1wZk1odnN5dERyRU1YbjFxVncvR2lmdExjRTE5Zkx0RnZNbkxYdDZZblhrbDhHTkRBZlc5VnRWaTFSdUtSRWNqMG92aEw4Y25OZkw2YXp3bHdNMlM2OWFwaDNkSmppeTcwOXoydDUrcnlaYlgrcGx2Zi94TlEzT0Qra0dOTEM5N0h5ODF3UEpuSWRNYjRVQzZIdTZncDF3ZURhUU4wa0ZMbGdaR0RDbU0wNkdsZk1BMXJwOHRBdGMvVFFQV25vVnlyblNsSm1DaVpYbW1pcFA5UFBvZ3luWlU4Z2RTU0NGWEgyaW9wb3dReVhZNHZaZ2tCaWNGR2tuUG50ZHgvTkRYbjlidXZTSW4wSDlUZHRNNVR3WFJBcERJQktTSDlZclA5UHUrUFhtalFSdmF0bGxSSmJDK0xib0pFNG5qMUorZDlOQjRWejViUnhtZHF1cHlrSW8vRk0rZHNLNDZpVFRtblR1Y3BGWFMzNmFnNGFUT2VTbkpyYTJ0S1gyKytrTFlGclk4SGF6UFZqOTBmZTB3TnQ4cVY3VVYrNUQvK3pwcE56YnBDWWx4WTZhMktIclErQnFES0VCSTRUa3hTOWRnRnpqeVIvNWxlNlVZTTdzd09yb3JibUNHMUFHVUpXQUZydTZTTUVzZ3lWSTZhV2J0SWNuNW5WSnJuc21WT3Y2azY1ZEtYemtBRm5xUzNhU1BWYnRLVzEvMGFZSFN1TWFsbVF2SzVKQkxENGw0bk1nOWFyazNMVXZCSlppemV3NGlYOWVGQTNnMHB4aHllN0pTdnFDcTU5NERBT1h0TGZ5eStnTmlvZ0RnSHA0SkZWUU8yTldQWDJkMXB6YnpwNnl3TjlsVDNpZFNzUEhmcTUyREE4S2lHSllINDQvbzYwbkp2TXIzU2plamRtUjFjTmJjeFEyb2V5UHAyRGF5ZGtqSktJQ04vbkpvbG1mSi9Lb1VPVmdwSk1hZFE4eFRwTTVNMFJPYXlKcVhObHJCdk9LMzgySTNHeFRiUzVwYWRJQkFyTzU1cWh4UWpNYmozKytTZzBQS3N0ZEY0SjNPNnNGU285eTZibFRhclF1ck1lZU9RZG9LdEtyblFpTDNyanhZVWZSbzF5OGdmVUxNYyt2eDRtQmJvT2ttaDRlREp1dVFPWnBRaWIxV0l3TU9TU1UxVGtxRThlVkFOSzZEck4vY29mZmtFTTNXOUNKNTkxcE12Wk5oenN2eEhwV1pEdHc3V2RnbTU3eW1JazIyTW1oVlZPam1xRzFMbktkUThSZnJNQ00zVktMNk1INWxlb0twRGU2T20vekk5UitVWi9VbERocTBNMFVpRmdXeFFCa1JoSjFZOG1OcWl4N2k0TXFDa0hPb3NCWTdHbzJGVGozdDYyREhqTUkrUm5tbElrVFBueE1lR1VjNDBxT2RVYWhhdUNBbFNWYWU3bXcwOUJqc3hqeDBZK0ZFYzhUdzF5d0FWMnYxRXZoa0Y0bFFHU0ZNdDY3OUE3ZENoOVRSMXlmV3ZmdWducEJiRGV4MnNuWkl5U2xCQXpkUnBxWTZSbnVVSDV2VjdpdlM1RnpZdlkzd3hHWVJtdTlOR00vWG1qbHIrSit5N1RxNlJHMmxsa2k0aktkSkJLZjRZVXBqcCtoQXlYSW12SXlBSERyYk41dkY0cjM1ZUxsTHFXVWhielU0WkxKeGhQV3lvRDE5cDZKM25pUXBNdEpwVDFNeFZOcjd5b1RaY2tiNGhmVGozaFdBd3pLc3VmL0VuWXB6Y29ndXVwaWdXbllPRGVTTC9NNzNTamVqY2NiT2FET003c1V0dklMVVlVdXRnUDgySTFRQUFJQUJKUkVGVTdaU1VVUUpOelZGZmdTUWplMG94U0lTYWFhM0lLU2F2MzVPbFR6dEpUZmJ2eTNuc0RGcnB1THFROG4rK044Q1VtUHh2eWdsNmR6SkY1b0ZrbHV0bndtcFI4VWppc084TG5RN1daVUc4TSsvS29JcktJR2hNYUFwUUJyZmFWV2Y5V016Sk9tdm9uU0ZQeHBld3B0TWNHdElPdHk2cVdqS2FCSE1xRGc3Rk80dWFaZklRTkNCck5BdVdacGU0aForNXpQUktFeVh5bjdkQWtreW1XdHVSckt3Z1NNMENvNzljQitzK2UzV1JVWUtlZnAwRWN0TS80eTRVUmpqT29lWUpmYlovK3lFc09oSmlObmFVMDdKaW5TVEZSRXBRUWNJbWRXeG03WTYwaURBc05PMXFwcjFpOU90SHJ5R3BWTEhIdVNSZXp6RkM2emFmdkI4K0dUSlArWUY5OFRJSmRLYzRNamtJTGRpYTFHelhtU3ZERlhGdEJ4WE9TaDJNcTNtclFpOGUrcG5kUGYzdk1kQVhTajVCU1VPa1RLOGNJb1ZYNXVTem1xdUFmT0FIMWRicERmK28xR3pFVjhIYUxtQWhOYitGai9xKzNtZnRxMlpldjZmM1dlZWwzTDdVVFMvRWNxdmpaNmFHc0JNNHdxNURHMVgzanJ1YXBXY0hscHdaUFhwT0tJaEhtNXAxaWVKSEg0cVBYWEVjeDhWaHh4Snk5NnhWYmtWZm96NTZUV3AyV0VXVndQb1cyTkx6cUZrMjF2djZHRHBSK3BieGhXcTFUK2RXakpuVVREbm9OeURhVjNRMlpSVlJmQW1wcGFDcWo3VlRVa1lKNUZGOE5VTS9FNGVHdjF1VkNqaDROa0dlbXFkTDMvQ0YwNVpOYnd3elJ3aHhWcjJZUGp3YWN6SVM4b3BOWHFVcU1ZaGNvRXZpSGZ2NXlXaUZxSFk4bnFSSmdWNXBiWHdUbHFrNWJHZE5hZzRxVkpXYUJVWFg3bi8yQTVvanN1Rm1OV3FtTnp1NWRXUWlCTTBlaXA5MEJha2w0YXFPdFYxU2hwckxsZ0hGblJlODgzUndGU05QelgrVHBSLzJaYnRSRzF5TDQ3ZHJrN1A1cVhWaXl2SjV6TTRrN1dxV3ZobE9aY3hHTUdNdmxzUTduTFFSUEw0c1NaVWJvV2E3K3ViNkE5UnNpdXIvVjZWbTdkQjI5UDNXRDJoOW1lNkZhclVSZy91RTd6SzlNaExiRHpLbjdkam5VZmx4RnQ3L20xS0xnTFlpMWhrbEtLTm12WWVxTzk4ZDVmUmFNVUxOWG15K3pVcmZOVkppeVQ4YnhweEVPOGx5R0V5cVVkb21OdGtrWGMyQ2RYUzJJOExTbkZBYVR3b1VnM3RrNU9FNlRjTWdLK2FndUlReExaWnJFRnRZTTV3KzFLVm1HU1B0MlJJTlkwbXZqcUNwREpxd1hrYTBPVGRqSHlkM1ljNm9IRnNneitXUmZmWnZTaTBLeVdwWXo2Um1NYmpNS3ljc0tESURidmV3ZDBoemFsT3ozUkdpZ0gwMlVPOW5ybGdyQVN6WHdSbjAyQkFsc29uYVpETGFhaWRuYVR5QnNzVFZMSlJTQ0wwNnpaTmV2VisvazRkSWNNdERadVMrRUxpOVIxVlg1aE4yS2NPR3d4UVdLMU16N2FmUktsbjdzT1ovV21vSmFhNkVkWWFhdFNVWXBZZUJtdlhiVXBxZGFYRWpjaHl1bVVuSEhLTmhjMHVrWDVaVG1QZEtJUXhIUFpPWmFqbktoRW16V205eWkvcEN4UHNrM3FEU2VCb3libUptNVlxanNUYU5ZMHpIRVlyZUdhMEovVk1KOHpnUm5MV2FiZEtVdXRXbFpuSGoyQXVCWTR1QWVpRXlEVlNtVjZZVGVVL01DUS9WOXRKQmFoN0N3MjExckZYV0dTWFE0MjdVRUxhb1dkNDZOWjFNL1k4b3c2anBJYzBzbG42dzZEN0F0TVVWd3hHellHZFhodVdTWThLa3ExbDd2V05pMDJ3c0ZTMk5KMDBRMHpESzkxWWJ1ZGJXZmZUeUxqclgzbDZQdzF2ZXBmNXVhcGFCWVRDM2gxMHQwZmFyd05XdFpsVkkxZjFka0pxQ05QbXJpcldVa3FIbVROL1ZteDIxUGFLM1gxdnNiSjkzeHVVVVVmTUU2ZStNbW1XQzBWYXNGWU9aSS91a3ExbEd6WEM2VG5JUWY3RitoNlEwbnVpSkpCMXI0TGl2V1o4OTBQVEhISEZEdjV1YWRXL29mZXlqaTRCQ3phRTFMMURUMzB5djdPTVVYVlRhM3dXcEZhQmRDZXUrcEl3U0NKM2FFN1UrbFZaR1k5WHA4eFF0YnZaM0tveFQ4MExwRDFYYjVFcWN1UEZkeG5NcUpQWnR6bmVkNG00eGIvdTNxNTNDOVR5SVhWU2w4WFFHb3c0V2pzZERWRTlSVHRseUk4TzlmZjdPTDFDenRNcHNpU0ZrbzA1QUd3NWxOWCtDbW1rNGxoNithQzhkcEdiTExuMWRBK3NoOXd3MXl6ek5mUTNJSkJTbjVUQ0h1NzQwT2ZYMDdFNm9SNmw1cWZSTnhiYjZyemVxTktPZHNxeUNvL3NoeE9rYTRXNTU0SjIxcGdzVnFjbUFXaHBQSjJVYjJ3ekZ5VGFNVUxNK1FObHhpL3dDTmNzd1o2aDJmQkZRVHVqTG9KbnBsVW5za3crVzd1K0MxSkxRQmcrV1ltMW5tRkVDM1htaksyN0N3RTRmKzN2ZmJ6Sko1b2RHVWFXd0VXcGVMbjI3VFp0Y2EyZEJmQ1NiWENOaCtrd3lHY29pQTRHdVI4ejE0TEJ4YVR5cGc1Q1BLKzlJN2RpMmpsUktvc3A3NFI1Q3YwRE5laUZRWTk1NkxZemd4QjcyMEl2VHg4ejB5ajdPaEl0Ris3c2d0UWxJMHd1M2V2ZkU4bjJMT1NVUS9vMVlaakxxUjE0Qy9Mcys5S1RaZTJFNVQ4MFZwRDhKdmxVaUcyNk80alcxeEtRbjJXVEVFV0lPWmVIczhKeFdTcWdmQ1hXV3hwTUNwWEV4dmpjVjR2ODhvcVJpNlFNQXZjZmZSODNEQzVKOTIyWFFFNjR0V0FTVWd6ZUdPV2VmajduSTlVb1RaOUwvK2Z1N0lMVkpRRlBrK1ZpN0plV1VRSjRaRjVxZFRqc3E0L2JSWGViTkRqc0UxR3pyZHczcDI3VUxyejl5WHJOMkFJMjlDQmJXTGhMQ0VHYjZybXhzaUVXUW9kR2RzK2dDUko3YVdDdU5KMmtsZHM2THpQR1l3YVBUTEhvc0xpOWZuWDZDbXUyRndQN1RBeHIxMkQ5ZVNzak1RWEs5TXBaZlFkamMvVjJRV2dHNFhwUzVXTHZaNUpSQVp0VXhEZEpUWThycTJrYWVpMDF2bTQ5WmFxNGhmYmRWN3QybnptczJkbk1FRWJkQ28zY3k5UGtzWmlVVEFSaUVqMVpNRVZyTWo2bUZwaGNCU3VOSm9XV3Vaam5zeXRUS3FxNjZsT0lEUTkrbTVzTmdVVXRzZDhHaXp5UUkvdWkrWnR1cU1HMFUvVmFDSjlHTmptQjB4QXo5RWppcExITzkwaFE1K2Yrcy9WMlEybVNjVllKWldIc2w1WlJBcUNabW1za1QxZjlKZEY2TzZwYTUyZDc2bGFQbUt0S1BWS0lQTXVZc3MwRDVuNHd2c00vYXZSQzY4M3c1YnBTeU82bnhRRlJCS3NmVi9MWVBNWk1uTWFISmdHbWVsTWJqb2d0ZHpUSlJUNHhNOFFIWTN0Zjh0RFl0ZkJrMUMwQnEzRGw2QjNzRm9sTUIzSDh5NHMzMXltaUdoWUhUOTNkQmFvWFFCdEdtWSsxbGtWTUMwYmVZQVNiOVd0bHFSQ0l4RlZNVGNwdmFjdFJjUmZwZXM5emJ6NXpYVEdWS1V6TGZZSExybGJ3VGZEUFdGeGRrTE5DWHZXbFBrTGFIUlYyS1NMTTM2VXJqY2VyUm9jSzBSQTE4a2JMcHNYN2R4ZmVCU2ExRVZiNlltdlhibStUTEtWa0VYT25iZ0VZSXVmOFQ5M2RCYWprd1I1NU54TnJQTFVmTk1xOHlCR0NuRk5lajZtYlVhV05kVWRtUHRyOHpRODExcEcvWGJzTnJzMFVsTmx4TnFCWWJ1REhnVFI2T0wvcHN2c2FsbmdxY0VabUlTZCs3UGtyamNZbVNOak5VbUhxcDlzZkdjbFlVeGRzbW92a3YxdkdlcVZsbWlKWUQvUmJibVdqYTBYOS8zRFF3K3AvN1QvU0pCR1o3WlNaZHlhTkorN3RrVEliVVNvQ054Sm1FdFo4K3F3Uko0MjF3UFpMc1loU2k5Tm51b2huOXJpTjl2MTBiM2V0eHB2L3M5TXhxTUw3MnJNUExSNG94emtyWHUrbXc5cEJPekZQanpxRHcwbmdxQzlZU1c1NUR2dTZWc3VaaittQk9VUW1laVlydG1acUZkQTNXREliRjAzM3pwU085U3hZQlpYWmxXeTU5THZvaTJ5djl5SlB2emY0dWM5NXJKZ014cVNDMURFVDVSeE93OWpQS0tvRjA1NGdpS3Z0SGxqRVVzUWFyTW1LN1dUU2cxNENpK2wxSCtuNjd0cm9YcW5ISHBlbDFZWHdUUGx1Vm13eG5HdmVITXdqSzFEcWtkUmEwVFFkc3VSWEVVK1dOMVVmRjRSODNQMnBkYTJCTVJQTmY5Ry9QMUN6RG9DV01KcWJ3K3BRdm11NUVXMithcS8rcllURXlzZWxqWlh0bEgyditoZG5mRmVtNWJxYVFtb3ZIakx0aXJQMjg4MHJBM2RlbVdFa3V6TUE2cUM0alNxWk1qWDd1VElreStsMUgrbjY3TnJzM0xvMElLTVYxRWtNdDR4U1JTWWpPenpQVUJHcS9MSFpKdExhbnR6UWU1U1R5enRTbkw0MXJIdTN3VW1YL0ZlWkR4d29vQnZuRFdwNUlRT0NNU1gycDdsQTFCTXZNd0I2UDVCbkxLREFGWlc0UWFqdFBMNnd4TE1HK1BIeGx2L2pYVjR4Tm5vakYwMGVRWG1sWk12MlRXaGV5djh2dW90R2NJYlVvTE5NQ0M3SDJNODByUWJ6N3lnWU1FU3YzbGRCUVVDSzFlVUE2U1ZTLzYwamZiOWRtOTBJZTFQeGMxeHVwblV3a1FsVDdaRUpjY2t2OTNFRmFwT1B4S05mS2U0dWNIZG9GOGRTdUEvWEwxS2V2R052WFVVb1JWWExHYTByVk5Cd3VOR2t2WndxTUFZYWlMSWxncnkyVVBkYzc1R0FtMjBTd3BhTzZWV3lmRExFUHppTEswSEtPRnAxQ0RuSDBGWXZQRlpvYlI4YjNVZUowRTAyOWV6WEJLV1JCRnBCYUFNbXNnQktzL1l4SGxJQTdwZC9WZU5EWHRnaDNvZERTb0c3dnVpYlQrajFMK21FdjlCdTIyYjBNZGltWGExRzFHS3pRMkJ2U2lxZEo3b01qRzNnYnQ4c3d6R2grUnl5Tk44SFZMRjdVVUIxVVRYa2s4QWorUkFNWWF5REw4Mnh0OXBIUktTQW5tV0w1Q3FuZmN3eUNCYVpnRVVzWU94eHFtTWhkdFZVVmwxR2kxN2pVdVhJeVhPYWtwakxqbjJyY3dQVW0xUHJQTlluTlJxMDRuN21FMUQ2RGM2U1VNU1ZRSGFmMTdDWGIzQks5OVR1RlV0TmVsN25Vakg3UGtiNWZZS1JsV3dWSkZ5VUFMUGZreExvd1c4VUpUdWZFbStmNG1naldSVnB6aVkwUUQ3QXVXYXUwTEpPQ2VPV3Vaakd3NDZ5ajM4WnZCbVc2bmhSR1BHd29Sck0zTjF4bGdMTWlTMlBGa2tnRUI2d3ExcjV2cVpzWDFuMlhrL2FzK1dqcUxaRUdQcklraGhad3Bjd2ZycklOcDNrUS9GY2FueEh2MCt6QnpIN1RMY2gxbFFCSWJSVll4ek1kVndJV2phdEczS09OUFNPVTY4M2VyOVNEZkdKaWRZdnE5eHpwMXp3YWVSeW1hVEdNMmV6NUdTWmtRajAzKzdLWWZyV09mYm8zeTBGcmltQzI2MmY5TE9TMnZ6V1I2SDloUEJsc1FzcXljdW92V1IvaWMzVTladlUxZWJXaUpLd1o3WVgrY1lQdWw4dXRoN0E3M3k0WHBydHB3Yy9MNVhKaXY0V0NzajNScmFyVU93eFdaWHJCdDl2RmFheThUU29LVGFydGE3WnBPeHY2NWliN1gxVXM1UERyOFVoTlB3M1ZwbGpOaVNwek9ZYVJzL25YZkFpcDFVUnpOSzhwU3NDaXNiV1JBM3FMZzdzaVdRRk9ER0ptbDgycFJobjluaVg5OXFSME5rNENvd0NzR29FSlR6R0NHWWltbGlaNFJCZlQrcXlVaVVkV0lwMlU3YXp0NmVjSDFmbjU3S3VyYkszczVkVm53QmRsOFVaZDMzYW1xdUd4WVlEaWtKWE12L2J5dWgvcHVoWEcwUlp5cDRkYlBZbVNxUHlYY2RScHg0Tlo4M29aRFBFVjIycERZZ2lVdW9iQnh2S1FscjNaV0Q4ZDNtODZIeVl0VlFJOWdiTU5rQjVYUTlOYnUxL3N5cG5yZEpsdXptdmNRV3Byb0pyS2M1SVNQRlUzSDFTT2xYNGdZcVhWcnovcTR1MUx1T1Q5VUozSVZXMnVSMGEvNTByZjk1cWsydnZoY0FVWS94emJxN3dTUW9VajhUa1NVVWFNbVNrcHorVmJwcFN1ZVlVOFlISXZpY2ZNTllqY0pJMy96MDdXelJaOFJ1ZlkxNG8rYjlPZWpXVklHYlJ0MHpUbjg1bit0Z1Ntb2VheVlFUE5yWXBPbVZBdWRDbXFRaTN4ZzlVd1lnWHJJajM5MWQ5NVVOVU9iSTRCQmxvaXlJK25PcW9lVm9lRWNrVzkwbFJaVlZ2L0dJSXRxWm5nc1lmRmYxWnF2cmpXdVorbUJQd05rMWErR01Udkh0cmVCTEx3VktlVjc1eTBqYkFTVHg2RHF1ZjBlNkwwVGFjTjNLeEJvVnNFYUJmbmJMT1pWd0V6RkNCdHVyNW8ybi8yT01ScTd1TnlKbW0wcCtobmRLZkZPN2F4UTZ5c1BLeEx4ZU54WnpOSHVqNk9ONnBYYzlxQkg5V3E5ZWpsOVg1UzFjNmV3bnYzbHI1VG1TcW1Nd05SS3M2K3dpRzFmY2xqcUkwbVRpSGUxbUdEL3VTNTYwc2RwTjgyNTh1anQ0YUdIT1FxcDkvZktuMi9qWFEvVEVybStWdksxNU1paFc4ZXBFYm5tZE9GemV1K3JBSk5HZUd5ZWlUN3lMSXFJUFZrQkFxbE5qbmZUeVdnTDVpUTBkQ2VUOGQvczlkTnc3bGZ4U3IxQXJqWkU3Y2x0d0c0TWZkNHArWU1veWIvSGl1K3RFNDBnU3pLUXZrekJnZGhVUkpFV2cyQlVxbXRWZ0ZrL0VrRTlEYXM3TXcrWFIvZTZCMXNCRXZIMzlrVE5ncDNWcWVQVk9kV1NMaHFBYURJSi8yUld2L3JoWlJLN1YvSDZVZmFMMXNzcUFlbTlpcGsyOGtMclk3WEtCdDlkdy9WUW1CaWo4YnU2bHF4UWpRa0ZmbXYxTWo3dlFOdlJjQjJrVldwMUhaUldWUmlPUUt5R2twOWNNN01ubGNCdjlnWCtZOXl6NnVRY0pWNDRSVmMzc2ZxNUZBcXRUcWxJWmZORVdCMnBTNVk2SDJrK3I1dmJhc2RrR3JDTzRmU04yKzFxWUJxL2I4M1kyL0xwZ3JLMzdQdFhqZ2pKdnduQkFxbEJxeCtCWUhoallkQ2l1S3R3K0tyWkZmelY1dFYvd2I3WEM5dGV4c21ONC9jbGtGTHI5VXFhYUZTV0tsd1dRbUJtVktyVkRxeTJSd0JwbGZxZys1YmtwbHFpUWVFOXdPcmQwbUtEc25KWkxmeG8zK0NmbmdiemlDb2MrdzFxMUFPYXRoYWEwcjBramVNbE5vVi9kclRNTEtFTmYzTmtIbFNDN0VBMWlFbTN4SFNkNDJ5QlI5dFpUTTFxeGNTdm4wVmpUaGlMZjdaaS96MVVxK1IxQlNqZVMxQzdKV3UrT0tMRjV2bjZjRk1xWVdGRlVQY1Ivem5zQTVCMjBYSVlMOFVWVWUvUDhoMFJySXM0L09pbkxlSnBQd3pYKzJUR1lkTjNxYnZUZVcydjhvbVZkT3AxVjRFSEpTdTU0T1JpeCtYVVNpS2VWSUw4NUdqYkVmUWRSLy9jMWhIVU50RDBIQkdUOUdHS2szTktxN2FFLzM5dmtoYUNjeThyYjBIQ1MydGc1N29hS3Y1V09pRG92bjBpdVB1OC9DWThudXVaYjR2eFhhOTlQT2tGcXNQc0k2aDhnVmhtbXVKWm9zR1N6bXJpRm1jdk02cm1WVWZCSTRzdU45KzQwMDVqZnRGQVhKbkZBM0JKR2YvOFBNUHlnUkY2VE1VOUFwQnFkU0EyeThob0NkTzFIbUxYRXpVenhzeGxjbmMvQWt2clpxNWY3L3huMU5KTlRHNGlOMUp0bGpSQ0t6b3ZDaGlybHc4VzRMQURLa3RLUTVwZDRlQW5qaFJWeXl6SFNuK2laaE1IYzczSTV0ZXFVWCt4MGgySjZWbEZhS1RUTm1kb2I1bmIxWUQ4em5TQ20vUlNKM1BCVStYSURCZGFrdEtROXJkSVRCUWM2RU4vRkRiNTlRNnpyd1RrWFlIQUR2TlYzU3I3cUhCeW12RlIyTHJHYzlZbldqY0xSdW94ekxDOHdVSVRKWGFncUtRZEljSXlDc2sxSFhMamVEN3FlbWErRW5YTzJ4Z1FaV29EeFNPU3dXWjdUTEsrMGhmaTJwdVpTYXpXdUQ5a1JuUkxvVlJYS2xwVWl2T0ZoRy9BNEhoZ0tOL3VEY1NOLy9NSEdDNTJ0RkU2c2RIcXVVWUlRY2dzRFlDdyt1QVB6NnB6d0pKZHVJdjdEYkp0ckgwSVEzVzhHYVVnb1Y0UUdBdEJFRE5qQ3haaXIrOVRhTllmMmh6QmxZQWk5RkNSQ0N3RmdLZ1prSDIvVXZPOHlYS2NyMFZiWHhlVWdUU0FnRWdNSW9BcUhrVUlrUUFBa0FBQ0h3YUFWRHpweEZIZVVBQUNBQ0JVUVJBemFNUUlRSVFBQUpBNE5NSWdKby9qVGpLQXdKQUFBaU1JZ0JxSG9VSUVZQUFFQUFDbjBZQTFQeHB4RkVlRUFBQ1FHQVVBVkR6S0VTSUFBU0FBQkQ0TkFLZzVrOGpqdktBQUJBQUFxTUlnSnBISVVJRUlBQUVnTUNuRVFBMWZ4cHhsQWNFZ0FBUUdFVUExRHdLRVNJQUFTQUFCRDZOQUtqNTA0aWpQQ0FBQklEQUtBS2c1bEdJRUFFSUFBRWc4R2tFUU0yZlJoemxBUUVnQUFSR0VRQTFqMEtFQ0VBQUNBQ0JUeU1BYXY0MDRpZ1BDQUFCSURDS0FLaDVGQ0pFQUFKQUFBaDhHZ0ZRODZjUlIzbEFBQWdBZ1ZFRVFNMmpFQ0VDRUFBQ1FPRFRDSUNhUDQwNHlnTUNRQUFJakNJQWFoNkZDQkdBQUJBQUFwOUdBTlQ4YWNSUlhnVUVEcS9idWUyNjVudzUyTGs5WDdlR2d0dm1kci9hNGJnR0FsK0hBS2o1NjBUMnoxZjRjT3Y0MXlvYTd0cTdCdVJ3VWJlS21Qbi9CZVQ4ejJ2S1Z3TUFhdjVxOGYyRGxUODBpbjlQajdkcSsxWFI5RmxkSHM1TzhJVW8yakdvLzBHazBPU3ZSZ0RVSEJYZnMyMjU2MGNmNnNEci9YSnF1dlo4ZWoxejBmQ3NKZ0xYazJKZzJ5SituN3YyU24rODRDdHg5bUp1ZnB5NzVsaXorbnZLQ3pxK0oybUVkUUUxaDVpUUNVYjkvQkY3TUlROW1TTTZOdUc2eGt5cWgrZTRXZ09CSjdzd25LSHcrU0tmc3lMbTFnbCszMXVpN0dWMUlOT2JmczJ5VFBhYUdqcStWOG5vZW9HYVF3RmR1VXRtcVZuWlpFVElxdXRmeWJTaVNiWERDMkdlQ0ttQndKT3AwcG5QQ0gwcWFUakJkeFd6ZXkwcVZKR1grdjJpM1F3ZFg2UWFuMGdNYXZaUnZyNWtOU2xIelc4VlplajNEM1VMdzlsSHN2cjlsU1hqVVBCRGNTZi9uR0N0MXVkRlZUQ3MvM3RtTTNSOGtXSjhKakdvMmNINWZSYy9CWFgyRERYenROcCs3bEcxa3lWdXFpSEFzaGxHUkpXdjNxeGhENVFxbUp3Yy9GUFhzMys5S3NSeU9PY1VKSlpnTjJIUThkMklJbHNSVUxPRzUzRlJpM3JXejZaZUYwSTIzbHlHNEpsMk9vV2JIbmZ6RUJCZGRkTWErbXpkNENyVWJLem1xTzNkZkNFMVE4ZGRMZG4zSGFoWnk4ZjB3L1lvcS8yWm5zZStaVStzekFYd04zdW8xTDFsRVYzY1BJOTZNUFdDZWFpa0ZRQTM4c1E3MHplaXJxbzJveUFUeS9sWWRPajR4NkN1VUpCUnY2VnFYS0VxMjJaeGFSdDZ0K3l1MkpVM1lxVjdIck53c0M5THVVR1hNY0cyN2YrQzBubFM0d0V2N3Vkd241eFkwd3ZIU2xsTHZFV2h5WHE4b2ltMkQ0U09ieStEOGhxQW1rT3NScWhaa1hDNE1zU0VEWmRHaUdhOUVEYVFuZFUreXZzdEpPd0gveDNiN3JTUW1mLytucGZUTFM1VDZqZnhCL1dhdTJwTzBQRlY0YTJSK1ZWUENMdnVQeld5KzRrODhtckxVMmpYMDZ4YXpXT2M1L0g4Q1RSMjB3aXhJb0t0eXVLNytIUXR5YUQrWVdxR2puOWFueUxsZ1pwRFVQTFV6QnU0SXZaWWJMb2Q1bzJRMlFna09EZ1JQTHVZc29TME0yUTlhajRrVFBXeXFoWEZnbzRYd2JSbEpEZzBRdlN6YWl2dklZU0ovbmlOSmU2WGpNUkcwR1FFRWh5Y0NKNmMvYlFFTkVDdlI4MDBrMjNEZWRtMENvN0VobzZQQUxUOVkxQnpLSU9zMnZKRzJ0aDZuK3pYQ25ORFNDVUVFaHljQ0s1VWFDS2JncmVjRXlsTGdubGkxaDBEMzAxSjJzSTQwUEZDb0xhTEJtb09zYytxTGZ2bVk4YXh2SmNXM1dnVkZvR1E2UWdrT0RnUlBEMy9LU25VMnVONlZyTmUydXd1d2VMbWxEcG00MExIcy9EczRTR29PWlJDVG0yRmdMMWR0SnlGVUVTTXRNTVNFRElEZ1FRSEo0Sm5GRkNlaE10Y2o1cHBhNGgrbGVZV1dkUW9yMlltSm5ROEE4NCtIb0dhUXpuazFGWmVjWWdkZUNNTHF0aWpFZUpaS1NUQndZbmdTb1hHcytFbDN6V3BtWGI4NkZmUWwrOEFqRFlCT2g2RlpVK0JvT1pRR2ptMWxXZlJOUnJaaHJpbWd6Q3M2cjhVa3VEZ1JQQ2F5QWhycmt2TmRLU2hmbm52dkVaQjBQRTFGYVJLM3FEbUVNYWMyZ3IvUmp1TFBQTGVWZ3R6UjhoTUJCSWNuQWllV1VoSk1tM1BScFdnSkgxeG5DdTlONk4rS3h3SERoMHZsc0pXRVVITklmSVp0ZFZ3UmZsWHI2dUgrU0ZrRElIRDhVUWY5R3ViMHl1ejhKWGc0Q0Q0K240KzdxL2o3WFJ1T3R0ViszNGVLUGhDd2ExaDFjZEZpajNhOGFTeTErZmhjVDllYmxReGQvM2dZUTdCTXBtTU5XN1JjMzFDYmZXOWRORHhSV0w1UkdKUWM0aHlSbTMxNmVwaFQ2WmNwTXU2L1RqTUhDRUJBbUlidG9KZnpFSVVnY2lzWk5wZlMxRER5YzVtY3dYVFhxc05VNTlvSlpoTEcwVDZ2bDhNTWJ2MTRITHVYYXNPWWxHL3BsSDVEZ2tQL1NQMVlKTFQ2eTRsdG5YMzBrSEhBelhjV3dDb09aUklSbTNsd0pzdWF0dEpGenFGK1NFa2g0RDZEc0h0em9pK2VaRzF0Mm43Vkt0UXMvcW1vRmpMWWdjUFBNcmxScWxaaTkrbFpYV25xZGw3TUdScFBwZ2lFU1pSODk4ZmYwYUhVdHBmUk95eG1Ya0JIWjhKM09lU2dacERyRE5xSysrVjVLZzVQUGdvTEFBaEF3TEV4aGJsNksreURvLzU2blZSUDNIeDN2amEraE1MN2svZXRxem1OM2tuRE1lVGlVeGZQeGpLNVhCM1I2UnlmV2ltdFJoV3lwVUhKNnNTVExZSDU4anY5blFaTnJrL1R3UFZuNFp5dlhZbWJ3OW1MMTNVSmtnbXl6eUFqbWZBMmNjalVITW9oNHphNmtYemFBL1JFODh3UDRTa0VRaU9DV0ttamIxdCtTZE9aWXRzSmRkNGNNTHoxSi9GVFllSldpNE0yZmdZWk0xZmdMVDlFcm9kWWp4YjZhMzJIVFFIdTBSUEVXUUlhZUtwckF6aWwwOUpYdUUwUGNrZk9oN0hlVWVob09aUUdCbTExUjBrU3MyU3JBdnpRMGdTQVZLL3M3ZjB4eU5jUUd5VVE1eURVOEV5aUFac0s1azg2RXh1WnltWDVScE9lSVN5QjZ0WnR5Tkh6WC9hcHgwNkxWVERGcmk3M21Zdm5WUHhKTElqRDZEakl3QnQveGpVSE1vZ283WjZZZ2xxRGxHYkZTSjA0MWlTWXU4NlFaTDFOR29XK2d5bytZK2RGSStIOWRGZGxic1VHb3FWVGVCcDFLeS94QkNXVEs2YmtQeW5vSGFWOTUyNnVaYTNYUlowM0Vaamw5ZWc1bEFzeTlRMk5KZkNFaENpRWRDemZ3Y3poai9pMHBoR3pVSzJJVUV5TmQ5Ymp5VEZQQTdmSkdJVGZpSTFwOTdscDNXS2tQdW5hWUw1RW5ac0c4dTBuS0RqMC9EYUlEYW9PUVI5WEcwZEtqRVpTTEpwTzZOTTJuLzF2MTVvRzliTENBaFphZzFackE0MTgyQVFmbk9WS3hLNlVWaW1FNm41VDhhYlFLUTNhek5kOExBNDRDNjV0NitvRGhabkF4MHZobXFyaUtEbUVQbU0ydWJvTi9jc0xBUWhDZ0ZOelk2NUtoVHNzRFdEVlpHYVE4OENFMTdvQ1dhWlRxVm04VHNFRFZodU5Jdk9tSGRlRm0xMGhvNExtRHYrQzJvT2hiTk1iVU56THl3QklSb0IyZFhpTHNtSmN5RzBZR3RTYzNBK0ZWY2s5S0xNb21acGdKL1p2ZDVYZlEraW9Vc09EWVdPNzc0UGdwcERFWTJyYlpSK2RYOVpOdEVNYS9QVEllS1g5YXhWTnFVRFV6VzFGU1BCMkNsZnMvZ0RnbDBPVE0yZUE1cVFaNWtHVmNudTBLQlVzbGpzK2JsREo4b0N5UzQrTkJRNnZnRDl6eVFGTlljNFo5UzJZSWNHcURsRU5CMUNiN28xdmduTDFPelJOZVdRNE9CRWNKNmFBeUZWcFdZcDI3WDduMTNkODJMN2pjN0JLSk1HMjNvQ0hiZkEyT2NscURtVUM5UTJ4T1NUSVIrZzVxQTVWYWxaTHdRNi9IL3IvQkVvcU1QRWdINmpjMlNqNFdoVzBQRlJpTGFPQUdvT0pUQlRiYmwzZDNqbEpBUjBZc2o2MUJ3YXNIV3BXVGFaMkF1QjVIK09lc0VtUXVORzd6YzZUN2Vjb2VNdWxEdThBeldIUXNtb2JlNXRRRkJ6Q09XMEVIV2FKNTEwc1Q0MWgwNWxGbDdJMkt3S2szM05mN0lRYUpmeVd2SWlZQVpGZldqb1pNTVpPcDRCZFIrUFFNMmhIREpxcTErVzlWWjRKQXRRY3dobGNRZ2R0eW13TXkvVG4xVjl6VFpwV3NLclJzMzZ3QXhMVGFvdUFscW82dTlVT2JzUHJjZkpTK2g0RXBxOVBBQTFoNUxJcUswK2VjN3FjME55b2VhdzF3OHhjSlZBNEM2UXQ3Zlg0L0NXemM3ZlRjMnlFRGlZMjNSZWM2THBpNExOV3VETmNXdVhaQWtkTDBGcDB6aWc1aEQrak5yS3Rpbm40eGw5ZXFGbWZ6dHIveGdYQ1FUME4vQ2EvcGlqNzNkb21POHE5SXhaZnhHUXdEUTc2T1o4MlJVNm50REcvUVNEbWtOWlpOUldyQ0gzRlFtVGdleVlIU3dsRTQ3L1dRUmtJbUovbS9RWHFGbGFaZndNYXl3Q0xudnZCRHFlVmNvOVBBUTFoMUxJcUsxc29yV1AraDJTaTVlMDloYXBJZitmdk5JSEtEdW8vUUkxdXd1QjlSY0JsNzZ0RFIzZmZYY0NOWWNpeXFpdFB2VEIzaGJWcHhkcW5yeFczcWYvRnkvb1d5UHE1MjcrNHFEdjlqV2JrL04xdzFxdmhVdEZ2ZnlNSStqNFVobXNuaDdVSEVLY1UxdDVaaWFxZGxxeGsxYll2V29YOG1QWDlLMlJrSm0vY0Jud0dMNVBJdk1yR1dEcUxnS2FrMEhicUlGUXFDSFE4VUtndG9zR2FnNnh6Nm10bkNybXpMOTFCdHJYRVdhSGtDU3cwZWhVQUFBSHlFbEVRVlFDOHQ2N1A5QjluOVVjb1diOWdYVmVDRHg1Qi9jbjhTaDQwTDltc214NkJoMHZ3SHJiS0tEbUVQK2Myc3A1UExHMVBubUNEUm9obnNrUUdjMkNiV1UyTlI4R1g0ZkVEdll0Sm9LeloyaUVPeHlYdlhJU28yYlp6S01HY1pwUDlWczFrbGlVUGVoZnpoNWdLVXZveDRLTys0anM3aDdVSElva3A3Yml0b2dSc0xzbUgrYUtrQUNCdU5Gc096U2Uxc25LQ1E1T0JHOU96YUlwYXR3NVZqbERuekl5MjVqbjdKYnp3SWVPZTREczd4YlVITW9rcDdaeVRHUmc2RkVtOHFKZy9ZTVN3dnI5U29qV1BSOHk0VFR4MG40eE5XdUZJTDlEcFVYQWd6NzI4T1lETmtjZm9PTnpVUHRvR2xCekNIZFdiY1U0amt4UWVVb2NNNmZEQWhEQ0NPaE40ajRhWWdidm1ackZkMlU1ZTI4eFo3SnB4OE95L1AyMmx0L1Q2YW44dTlRZ1puMFFkWHdUcVBrRUdIUzhYRHByeEFRMWg2aG1xVmxzT3F0Ym12VGNjWllzbXB1TS9wbi80bzBOWmlBeStPMlptb1YwTFZtZm95UW5ldlN1c1FoNGwxZE51MFVmbmJJVkN6cHVvN0hMYTFCektKYXMyc284TlZ3SEZCTXdZbW1FK1NORUVCQU9EazVSRmZqM1RNM1NhYXh0T2szMDFYMFpldWdndmFWYW9ZK1hhLzJ0TEFzVUNUcStBTHpQSkJValVGbDg0YXIxWjJxd3YxSkViUzJqeUttaTlFc25TTjN3VVpZViswNVF3TzhGaUYvQTN3bCs2QmgvY1EwOXJCUG94RllOdGlZazF2c1N3WExLZmFqcmszWm9TQ1l5ZUxCWUV1ekxFNmx1NFNMZzlTaWJ2NXVVUXM1U0RPajRMTmcrbWtpclQ3Zk8wVmdmYlVxdHdtVHltS1JaM3Ryczl4TWU0c0llWDZ0S1A1bVBuckY1UURjTmg0dWY0OVVObjNFU3NnMWNTWUhqVjdDUzRJRElaZnRINEVRUnNrMEVXeHlzNWNCTHZrUHNROEt1eVIwaFd5aFJzNDNaUG1Pa01HazJHblE4Qzg4dUh2YlVIRXdzZDFHOUxTb2hrQXljNE5kQnFYWHJUVkxaYUE2SndFK0tleHNCT1RUZm5lK2Z5RzNMdk1GZ25xMDNuTVUvNEJHNVdiUHloOG8vOFpZRXdYcVdhTmVDcjBYbW5sRC9oTWpEdFYwWkpYcHhwODZWRXp0L3dZQnR0akdmK3FLQ2lzOE1nSTdQQk82RHlXUzJwQ1Qxd1VMM1hKUTVhckc3QngxVlY1c1BmbkM5emR4WEE5YlljelAzVURkOWdrWXpBSDA5cVZlZTJlSlZqR1p2YnJqS0hOeUt6RTI0aXYyWENBNVlWZDdtRERaVWFMZTNQeHpyNEpBWWVSK2JzYWJKeWg5YTRPREtWUTZHQnlkSzVzWnNZNzRGcjlsa0VoVTlnbzRYd2JSeEpGRjRSYzBKOWRxNGZwOHEvbm84WGk2MzAya1lxc2o5ZnJyZExwZGowTGZZR3JKV2dlUmp6MzYvL2xUTnY3Z2NNU3U3MW5ncGFMMkxZV1htYXkvMGoxbnBUcElaOVBSTU1tR1JUQXQrWGk2WFFicnRpVzdWUHJSM0dLeks5SUpKRHh4K2xzTS9SQVZvY0xCMXdSWUhHL3Ayd0lScnM0MjUwbTQ1VlRKMGZBTCsyMGZWL2pDaTV1cGo4L2FObTFDRFlUMVVEVlBPejFoSFEyNVBSZUFERmJPVmwrcWVReXBjQlFpUWxjeS85dks2SCtsYUg5bWpMZVN1RlQ3VWpnOUxLQ3dTblhZOG1HYzQ0bnkySXN1QmQrS2JjSUxWUUJFR3UzT2lOeHZycDhQN1RhZkFoUXBpR2twNk1xaUpDU3o1YjdZeFY5c3Rwd3FGanBkQXY1czQ0c0ZUcWhrWWg3dXA0eWNxUW1yYnRrMXpkbjlOMDBaNzNsV3hSU3ZmNWVCZXBFbmtFelg5clRLTWNjamtPQkFSZlpLcVBSdU5KTENWYkpSdzZDOUpSTWhRVVhsUnNLSG0xa2hZWlVLNUtPSW5EdmFETlRXYllGMmtTODEvK3Rzc3F0cXViOHNSRHhrK2N5d2VmUnB6KzZvN2s0V09POExaKzQyZVU1S0d6UnZlOTk2K3RlcW5LYVZSOWpPUjlGckYvQVA1WGgvSDI3a2w3MUhTdWI5UEVLNzNrNnAyMWhOODd3SnZkMEZqWkphdzZORFBnbExHbzBESHh6RmFNNGFpRnY3TlVhSTFLN2Izdk45M3hTanQrWFIwM0pCN3J6YnE5MEVFbWxselVkVWRHK04vLzJCdHc2S2c0eUVtbndzWjFsYytWeVpLQWdML0FnSTBKWjNUekZ0WGY3ZmNuSG9nemJZSTZBMUNORkRQOFlwdFczZVVEZ1Qyak1BTlhzSTlpMmZ2ZFJ1V2JlRnMzcnVzVUwrdlFvQzZWcDF6NHI2cTFhaHNOUVI2ajhidzVtbTF2SkVSRVBoM0VYak5XZ1Q4ZC9GQ3l6MEU0Tkh3QU1FdEVLaUNRQnM5SzdSSzFzamtYMEJnOEdqZ3JZbC9RZDVvNDFvSVhDOXRleHUySWo5d1pOaGFTUDhyK2ZZdkJNS2o4YStJSE8xY0F3RjJEUTZuR1oyRG96cldLQlI1L2pBQ2c5bHNYci82NGNhaWFVQmdKUVQwMjF0bVF6S001cFZ3L3BleTdjM21ZY1QvbDVxUHRnS0JHZ2pvTXcvTW02RXRqT1lhcVA3YmVlZ3p6V2xyTTk1cis3YzFBYTFmZ0lBK1FFbGJ6Y2ZFK2ZvTENrRFNmdytCM214T242SDE3NEdDRmdPQlNRaUlZMURQUE1tZGdUM05rK0JENUNnQ2NoNDV6T1lvT0FnRUFrVUlrSVhUWG1TSEJsblFtSUVXZ1laSWVRVDY0Mm5oYmM0RGhhZEFJSTBBbldUSzdnejFmUkt6R3BpT2pTZEFvQUNCM3FWaEZqRUswaUFLRUFBQ0RnTHErMWF0bW9JMk9KREdBUVkzOHhIb1hSclFxZmtnSXVXL2pzRDdTQis1YW00d21mOTFSYWpZL3Y1SWZiZzBLcUtLcklBQUVBQUN5eERvM2MzWXBiRU1TS1FHQWtBQUNGUkVvUCt1WmVaYlp4V0xRMVpBQUFnQUFTQlFnRUIvQkIyT09TcEFDMUdBQUJBQUFwOUJRSzB2OHcvYk5ENERPRW9CQWtBQUNCUWcwTnZOK09CSkFWcUlBZ1NBQUJENERBTHdOMzhHWjVRQ0JJQUFFSmlDd0xQVlBvM3pjQ1Q0bFBTSUN3U0FBQkFBQXZVUnVKcFBCYlk0QTZBK3VzZ1JDQUFCSURBVGdYNHhFTnc4RTBFa0F3SkFBQWpVUitDdERXZnMwNmlQTFhJRUFrQUFDTXhHUUw3WGdPM05zd0ZFUWlBQUJJREFDZ2hjNlZSRE9KdFhBQlpaQWdFZzRDRHdYMGYycVZjaWxmN1dBQUFBQUVsRlRrU3VRbUNDIgp9Cg=="/>
    </extobj>
    <extobj name="334E55B0-647D-440b-865C-3EC943EB4CBC-12">
      <extobjdata type="334E55B0-647D-440b-865C-3EC943EB4CBC" data="ewogICAiSW1nU2V0dGluZ0pzb24iIDogIntcImRwaVwiOlwiNjAwXCIsXCJmb3JtYXRcIjpcIlBOR1wiLFwidHJhbnNwYXJlbnRcIjp0cnVlLFwiYXV0b1wiOmZhbHNlfSIsCiAgICJMYXRleCIgOiAiWEZzZ0lDQkZJRDBnWEdaeVlXTjdNWDE3TW4wZ1hGWmxjblFnVUY5Y1QyMWxaMkVvUkMxQlhsUWdRaWtnWEZabGNuUmZSbDR5SUNzZ1hHWnlZV043TVgxN01uMG9YR3hoYldKa1lWOWhJRnhXWlhKMElFRWdYRlpsY25SZlJsNHlJQ3NnWEd4aGJXSmtZVjlpSUZ4V1pYSjBJRUlnWEZabGNuUmZSbDR5S1NCY1hRPT0iLAogICAiTGF0ZXhJbWdCYXNlNjQiIDogImlWQk9SdzBLR2dvQUFBQU5TVWhFVWdBQUJ3SUFBQUNvQkFNQUFBQVJKRGNjQUFBQU1GQk1WRVgvLy84QUFBQUFBQUFBQUFBQUFBQUFBQUFBQUFBQUFBQUFBQUFBQUFBQUFBQUFBQUFBQUFBQUFBQUFBQUFBQUFBdjNhQjdBQUFBRDNSU1RsTUFpYXU3UkNMTjNlOVVtV1l5RUhaMmJVZm9BQUFBQ1hCSVdYTUFBQTdFQUFBT3hBR1ZLdzRiQUFBZ0FFbEVRVlI0QWUxOWZYQnN5WFhYZlUvUzA5UEhTRy9qcEVJZUpDUHMxQlpacWlLeGdkMFVsR3NVQXdrSkZDTkk0aXdWeDZQWXNMc3NHS2tTczIrckhET3lrM2dmT01rb2xYODJkcmxHdThZdWU2bGlaRklKQ1E2ZXdRbkJCUVZTSUdZWHR0WWo4Mkg4ajB1UExIblNlbmQ5T2FmdjdlN1RuL2REUGU5ZDZkMzd4OXp1dm4xT24zTitmYnBQZDkrWmlhSTdjaTNlM0xnajdkU05sTERBRjM2K0JGRk5jcjRzMEk1M3o1ZkE5NUMwMC9Hcjk1QzI5NmlxL3oydVBiQ3EwRGNHdFFkV0ZadGdjbjJwVjN0Z01HTUdadFQ0YWx4N1lHQ2JWbzNkeksvRmNOVlJhTlZ3WWZMOGVBdXdxYVBRU21JVFJxaTU1eDlHLzZzOU1JdzV3M0w1eU1lN0RKdmFBOFBhdFZMYzVnSGkwMi9acWoyd1VxaWt3Z3dBbkErOHZaNERxNGhOTUpubW4zN3luNDJpMmdPREdUUWtvMC9kZU9LM295dTFCNGEwYVVWNTFSNVlVV0JBck5vRHE0dE5PTWxxRHd4bnk5Q2NhZzhNYmRFcThxczlzSXFvSkRMVkhsaGRiTUpKVm50Z09GdUc1bFI3WUdpTFZwRmY3WUZWUkNXUnFmYkE2bUlUVHJMYUE4UFpNalNuMmdORFc3U0svR29QckNJcWlVeTFCMVlYbTNDUzFSNFl6cGFoT2RVZUdOcWlWZVJYZTJBVlVVbGtxajJ3dXRpRWs2ejJ3SEMyRE0ycDlzRFFGcTBpdjlvRHE0aEtJbFB0Z2RYRkpweGt0UWVHczJWb1RyVUhoclpvRmZuVkhsaEZWQktaYWcrc0xqYmhKS3M5TUp3dFEzT3FQVEMwUmF2SXIvYkFLcUtTeUZSN1lIV3hDU2RaN1lIaGJCbWFVKzJCb1MxYVJYNjFCMVlSbFVTbTJnT3JpMDA0eVdvUERHZkwwSnhxRHd4dDBTcnlxejJ3aXFna010VWVXRjFzd2tsV2UyQTRXNGJtVkh0Z2FJdFdrVi90Z1ZWRUpaR3A5c0RxWWhOT3N0b0R3OWt5TktmYUEwTmJ0SXI4YWcrc0lpcUpUTFVIVmhlYmNKTFZIaGpPbHFFNTFSNFkycUpWNUZkN1lCVlJTV1NxUGJDNjJJU1RyUGJBY0xZTXphbjJ3TkFXclNLLzJnT3JpRW9pVSsyQjFjVW1uR1MxQjRhelpXaE90UWVHdG1nVitkVWVXRVZVRXBscUQ2d3VOdUVrdS9nZXVQUzhjWDFiT1B0TmtsUHRnWk8wYmxWNFgzd1BQR1ovaGFsOG5BUzIvdlFuZXljL3VSNllhYlgvTyttSEhvK2YvT2JnR3Q5SmhoTUNyYkFLRjk4RHUzSDhzdzgrK3gxZkhzVHhIOTUzMzMzWHZ6ZU9YeWxzSmkvQlFnLzkrL1RidlpWS1BLendIUGliYkVUN3dHRUpyU3BDTWluUUNxdDM0VDF3TVk0L3dheXlITWQ3TFBGNzhmOHRiQ1lmd1V6MzVILzk2UGVCbysvN2FwVjRWbDBQL0xINEgvM2xIL25XT0g2dGhGYlZJSmtZYUlYVnUvQWVPQi8vUW1LVWd6aGVUMUxkc0IzbjRHUUVmSmRnaWszWUIvdXNyQWN1eGorRFNoN0g4VW93WmU4d280bUJWbGlQQysrQlYrT054Q2pRWDFMckhQKy93bWJ5RU16MDNzcWVnb2V2ZUtxVmVGUlpEM3prRlJaK1FuZ1JldEFwWWFWU0pKTURyYkE0Rjk0RDIzekNhNG5sWC8rUENwdkpRM0RsZHZKd09uaFFWbGtQM05wTVZHNkhqN3c5aGc3NWFIS2dGWmJ5d252ZzZtWnFremorUnBwcTN5cHNKZzlCLzQzMDRXb2NzNm5CVTdmWW82cDY0QnpYODNJY2MrV0xhWGJYYTA4T3RNS3FYWGdQakhjVG0wREk5SHBxbmY1MllUTjVDRnA3NmNOT0hCOTU2aFYvVkZVUG5QcDZxc3VNSE5XS2EzZFhLU1lIV21HMUxyb0h6dkd6UDlncDRWUGZjSzJ3bWR3RWpmajBXdklVSENhb2EwZFY5Y0J4L0lIVUhsc3hONi9iUUZWOE1rSFFDcXQ3MFQxd2lvZWVVM0hNSGErNVY5aE1iZ0tZVzlNbUxvV095YXJxZ1FkaXNtK0dEcnpkZGc3NlpJS2dGWllUUEhDL01ORTVJaGp6aGNxeTZEYlJJS1RHc0FHVGJzVXN4SEhRTFI2Y0EvazJVcVVzM283anpVU2dZY3gzbWlzbFlLWXdFd1F0czIyOUFod2tIK2xsVWZTYkswblpNM3phTUtzVUtwbDdiNkhxQVN2M1YxSm1NSENQMG1SclBVMWszUjR4WFhYaGd3blIzTStteExBV1NsK3htWXZqb01jYzBheVlYaTJDbGpOcEdXQU5HbGp3cHYyaUg4ZnJGdGttVjJUSWtxdXBRcUJaUU0vVlNObEtNWDlUUkdIUVMyZU9WcUF1TmZoNWhmMGR6SHovS0czc1dCd0hSbC9KMi82cytmcmExWFFmY0VwMHZXNzhhc0lQNWtDKzE1TzNBWDg5bUxiNW5vZFpzWnhKeXdCcjBNRElzSnNJTkpURG1pbmhKRW9NV1hJMVVnZzBDK2k1R2lsWjZYZkFBMTg3TkloNVYrcW1uY3VvVUt6Z2Nqd3FSbkRXMnYvK21zRkJIZ2NhajV3RmplNTc5R2ZMcVNxenZCTkdQM3l5bjFTQ3ZaNmdVZWhpQzhENTE3b0FhYjZrU1hNQnUvaXMwcWhCTTlONlgxb0JoclVOcGU2a000WXN1Um9zQkpvRjlGeU5GSy9VdU8vNXQ4QmJ5bkNkUFBqQXMya3ZTdGx3Ulh0aDFpR2hwdEs4U3M1WXdrRmZST2ZrKzhqSm9mYU1nM25WWEQ3RFhzK09WcnQwOXZldlAvYzlQUWJPVDcvNStUOXVZVlBTcExtQTdZajVuVFhzb1duRnB4YlpKbGpra2NYVGFqSFFUTkE5ck0veXFNRUE1aDlyQ3F0eWlpb3NTT2FLMlZ2SjB3a2twOHdkREhJY1dLREJ4Zmo5V20wUG1CQTA3bW0xUzJmSEhCZThtN0V3Yk5LUUlmTUxwMCtzNTJ3cEY3QXR5anlLUERTK01EbW5SRW0xeGQ2SC9ta2VBbzhzSHZKaW9CbWdmOVAzMks0SFBRM21lOVNJYjk1NE5Ma2VlNnFYendPVE9WUDBqcWVmK0ZpZXRsYVY3eUpNSldPN1lQTGtuMXpQdzZSSW5iNzU3UWR5SEtoeCtwU1FoQ1ZPbi96MGhxelJUL2M1UllrSHpKQWgyZmowNlNkVGNHN2N0SGlnWXRLM2crRFhoSVRlUko0ZUREdEtDamMzVGJpNGUyWXJOakd6YU9LU3hRdGlWQkEwRFhUWU9MVmU2eGI1Z2hVNUZGV25UU1lXWHhGNG1yN0VkODZTT21OVG5lLzBVSmQ1MURQZkdDYkhnUnBIVXh5K3NJT0tsK0lWdGJvSHpKNW4zMFJsY3VhY1p0TGZoeE9SdzF4TUhjQXF0RmUxVjh6ZE5GQnpUeUV0bjJrMDQ5aFlkSnZzWExKNFFmUjVvQTAwRGZTWmg1NUsySi9lU0s1MENsazN4UXRYNGxMME0rbnE1TSt6SDM2NEgwWDVjR2FyYmY0YVlWSno0WHF5L0h5RjhYanVZZFR1NzJReUtWSUJqc2FOYVdQWmV1cUNYSC81dVlkUWhOTUhraCt6d016cHJtaXV5MC8wMHhLM0I4Slc2STRnbTNCQ00yblVqUGtKWFViRExtQXBHVEJibzNrM3pURGdNaEJBMCtNTktrU2Fkc25pQjdFb2FEcm9VZFNHWGlIUEJXWStnajEvd3lKZnNDS1hvdERBUExUOWkybERNNzhCbWJkbXROcXdiT2NNb0pmelFYc2FNc0dHVWlaTEJ6YVhkS0VPZlB2bWdMN3N3UytCZGFVRGQ3UnRYRGVZbmZoMG9wZ1FqUXlUd21Ta1JQcWtycHIwQU1zcndnR24rbmFka3dacUJqeGxBck5mNHpJNDcwNVpNRnh4Z2xnVU5CMzBLSUlRU3BFT3YySHZGRExFQTQraUVQdVRNL3hub0xOelYzSTBmRVYyYmxIaldObVpoRnlPNFU4UVp5WmE0Tjk2SldoREw1SjVtTDdJOWgrODhTOUZYbEo3b3llZzJlSkdrM3dubFRKTWlxRGthb3pMYUJrVk9UMTJ0aDJld2J1VEJ0N1pHZEdLWjBzRFFyY3lPVGhsaVNJUGlHNFB0SU9tZ3g1Rk1NU3B1ajVpZHJGTTRZdFU4Q2lLL1ZPTzlUTzkyTmd1MUJvYWt1cjgwYXB5ZEliTDhCeHJBRTZjZFdjclo3MlM5emdRNTNWQ0FOTEpiNTcyMU1uRkNTYndXQ2M4SnBvMFRJb0w5UDA4VFhxQTVlUnQ0S1c0Z3BObVFBSXpUbDMrUHM3ekRwNVRsaVE0STYxVEVBdURwb0VlUlNBYzdTRlJOQjEyMGlDQ0owbVBvakFhMEFtbW43VWgzYkR0VC9UVVlSYUczWUNUSUx5eVliNHdyRXk2dXI1QUllUE9LSG9SNkhkNW5hRTY5am5CUE9hL2hzRUpKM2UzbUJUNjIyYWVCajNBY3ZJdWFQOEd6K0RkUmJNVW40NW92VE9tWVdqUDdnUXVXYUJ0RDRpRlFkTkFqNksrMmtPZ3VTMDVTSjlSY1N1NVI5RU9uU0RZTCtxcFhWVG5kMW1Ga3ozR3BjWUtyYmlsUnRuMFVmSDBNWERYWmZJZkI0NVYvOFFWeFRadmQxYnQyaTR3RnpLamNjN3c3SGVMU2R1YTE3Z2E4UUNia21CQXkyc2xSVHluUjY3RHJPakhKWVM5SEVPWFEvc2pXZXFTQldxTTNTQVdCazBEUFlvR0tuTm9ydWwrWVZDS1d6N2xVWFNvQmdzSTJJcXZvUVBMTGd1RzdQdVVDS3duZDVyb2d4THBSdnhKWUwrdVVvS1l0OVFTbXV1cmZRN2NsUnNnaXViaVYybFZGNWhEZGYrUWtoanBoZVRIMjR6eXZBVVdrMEprb20zYTJwbHh2WFJ2a3JYSFg0ZmhVQUhEUWJPZ3hBMlNnUzJWUytNZTNXQ3djWUV5aHl4WTJ3TmlZZEEwMEtPb1MzcEVJbG83bDcyVHVpVStQWXF1S2tzNDZLRGV2aDFGTGN2QXBxNGxRVDZZZFl6ZHl4SmlNNUxMOFg4Qm1SUUhaM3RaYTI2R01NSlIvOFJWbGJSdmx3YmRycDJZaFp4N2tVeUdBeHJ5dXFWeVByR1lOSzhCUGNDbXphMiswVkxIV0Zldkh5cWJnMDVoMllOY0dqZEo1T0ZpNTVIZkE2TERBejJncWFCSDJDTm9Ed0h4RHBTQjJTVnY2WEtQb2pCUzdSQytPRjhvSXlaNWhzbEYyekpRVzB0R1VRTzQ3bXFVWmJQdDEzQmo1WnBLRGkwZXFTVTAxOVZQd09qaTlsaWhkSUE1MUNkZHlsNVA5ODgyMnRoTWlqQnM2TzFZOGg1Z2s5clQ4VDUwWldYM3lVNno0SVZkYXpxWHhnZnEySzZ4U0xKMldkZ3pENGpGUVZOQlovUE1taXBRNTNVMUh6am5WaFNYY0ZRV2pONWY4N1EreFZuUk9oMTFMUW1QQVBWTld1TU02ZTQycnVQMlZBNkE3a2d0SVRrYzRZNUlQdXBSK2NiS2lHTUhjeUgraDVRK0l6MVVadFdNeXVaanEwbTd4cUJqRWtJSlI4TVpoYzZlNFBHK3NzYXgwd3hQOG5oOEtrUXVqV0VyUmZGOG13SjJXYkNtRDhUaW9LbWdzMFB3STFXZWpySmJwVDRMa0hNcmlrczRLZ3RHb1RKaU01c2V5ejBOK1hCb2VHM2ZpTE5sN1dLcHBYaUVNdEpSQWhnY2E1dkpDay9VWVVSTElDLzd3bVZsSVdnSDh6ajVBYzFjeTUwb3l0VWZxVHhxMm1wU1VIQkhyV2JOdVlGTnF4Ky9IZzIxZlQ4cnpWTDZKc2EveXVXSHVUU0d0WHJtMEdTVmhZbnVBN0U0YUNyb3VNK3E5aENJUW05WkRSeXEwSzBvTHVGR3BCbmNpZkY1NExFZUR5THRxaEZ2akdtZkoreUxKOGQvQ0djMXNUNmp0bnc3M2RweFlJVHp2SnpYMVpNZks1aEw4UW9UZERiZjl3Tno5VWUzNWxhVGR2eUxBYzdORFd4U293R2F0TFZqQVN2TmNib1ozdzNuZ1dqMmRTNm80MjZWaGRYMWdWZ2NOQlYwM0dkVmp3Tmg0MmZiSVdLWVlyZWlzS0JTWkVHUGZOWFRhTmUyUE9rWkF6WU1NdG1IUVo1bTVLUFZOMkR0YWZEdmtVbE4xazFUMExpeU40SnpLUEVsWllWbEJmTTRuVEdYODQyTFovUkFxMG5oL1JRbGREU1VUQXJjd0NiUEw4TysyWUUyRjlsb2x2akFxblFHUjZONVovMHRZL0ZnTUxUSmtsVHlnVmdDTkFWMHkzRmdOTncwaEF0WjRGYTBvL1ZXOUVqU1czVWhGbTJPWlJ3SEpzZUtPbTJwL0NMRXlPYk9GYlRvMlM0YWE5TTQ5R1k2aDdaNGIwT0JiR0F1OFozWGc4MWNNcC9OQTYwbVplOWs1V2pjRFd4Q2ZBRHhESmhEOFNzYnpYRWFJeXptR3pmemFUdzBOaHdOald5eUpKVkFhaVVXb3lDV0FFMEJYVGtPL0d6UzN2R0tJVnpJQXJlaVlDVkYwVTdzM1VPZXQ4MDl4bkZnRk9GVXVoNUNneXU0endqTTFIVXl0T2labnZyYUlyUUQ5THRTbUNGZHl0ckFGUDlEMFZ5UlZKNVV2djdvWW1BMUtSdDFpTXd1WWpld0NjWFdOZzR5NnRHNGhXYUpnM1VwMzVzaCtUUWUrOE1wbE5BaVM2cHEzd05pQ2RBVTBPbHhZQ1BkeUc0ZXBRMVA1dVpXZEZWVGRBaHdlV1JadHMwOTZHNGJxdUFZeGUrclJlVnlRNXpyZXZxOERDMXV1dmtOTlA5c3FTRnhoMXNET1ZqQVhEcE5sZmtEbnlWSTgvbjZJeUZRa2xhVDRybHJ2S0xVczJhNEtvNjkwQVgwTEF4cktEd1dtdVAwT3hHTm5PZlMrVFNHbHhPekhOb2lTNnFuRDhRU29DbWcwNkJxS1JYeEIwWldBNGNxZEN2YTFYcnJGc0RsYWJWdG0zc0E0bE9OQmozd1NDc3JrMjMwVm9BTWhGU0RUbWp4bXBzZFZGOGpUM0ZYalFiV3MzVFd0NEI1SE4vRUM5eWV6d3lFbVMyWnJ6L2FLTEhNYWxMMlNvZzY3MXZwM2NDeTZpOWk5OEtOdjNWQ2JkTEFHNkZNWmFpbzJwbFFLY2w4R3FQaER4VTZJMlBLd3F0MFBTQ1dBRTBCSFFYalBlU0szS1BqVFUvaTdsUVVSd011Q3phTVN6cTVjVytLMHJUTlBSMXpyTU5wOFpwSlhyaGtua0hZb251WnlLT3ZoSlVhVi8wazZSR1FaWmZVdVV6M2FVd3c4ZlNSWHh1RXpKM00xeDlkOUZhVHN0Z3hSOTl3QXB1ME5rQW5ocWxJaVVkTW1pYlhWeDJxWEJMbjNZbkIxY08rbXdrK01XVko2M3RCTEFHYUFqcWRIenAwY1BZTGU1YW5Ua1Z4TkRnaW5GRzJiWkxYazFzMnZ4cnFEcEtndnFjVGw4ampUZ0k3N1NDTDFaZmY4UkdROGkvODI1Y2QvUER3WWlTZk5icmFjZ1FXa2ZLcENXWVR5UGtsNi9sU1ovTkFxMG5aU2xyWjBMVUw0QVNXVmNkdHJHUk5qbmQrR1RSMHpMbkZhM252T1RWZVZZZDNDMHRERmw3SEMySUowQlRRY1ZkbmxMYlUzT0ZOVHZUdVZCUTlicDAwUFlhOGIrQlhaNU9VRUF6OU91R0JTWXg4VnJTeU1sbmNTWUQzMXNuV1BMN3d4cTlESzB2c1VPVEJmNFhzT3NuajRjWkk1QTB3OGVpRFh6bmZOc3ZaSDBXYmFzSnFVdnpDV21ZSUIzeTQ0ZTNyUUxhTmhTL3BLcThVR1RRSFhGKzRNM3VyQWxweU9UVnU2enRvQml0REZsN0RDMklKMEJUUXg2Qm8yaEFlbU42Snk2a29lZ29WWUdCT1ovUXhkSXNSelNkcDhJa2RyUlJYLzN0YVdZa3MyMGxnYjhDSUpmMU03L1FHL3V6WWphZDZEZ2VCRVk3TUhvc2duZloxWVJvYkdXQmlWTUF2MGFoZjlKejkwYzdFYmxLb0MzSWYyVWxJcVJOWVZvZHRZK0gvY1N2ZHpLRHBjMzIxaXFRZExabFRZK2dGSkhiUmVMQ3NJUXV2NUFXeERHZ1U5TGJzSVZOWmNUSVg2SXgzcDZKamRac1F1OSsrcHkwWW1jeW51SFpjMDRxQnJ5MWUxV3BsWnRsT0FsdjI1VHVuWWd5aGJZbDdveG5IdjZTMTB5VWQwZ0JUcTVzbm03TS8ybGxaVFlwVkIza21KQ2V3eUNIWnhtS3ZJVzlpUHIyOE5MeVMvNTVUWTRpd0hLTWtaKytVeFF0aUdkQW82TkFuMGg0eTAvS0dmRnpNczkrZGl2YlZqUmNZSEY3MXRUWmxzeWdlQng1cFZNRElLTk9xNU1rT2ttWHlRU2FTbEJtMExZTGl4bGRCUVQxWVhTVlRkaGt3YVdPWXp0a2ZkYklrYnpVcFBnS2xzemNKdUtiV0tIUSs2VjBZVjlQZzBrdGpGMUl2emFreHRyeWgweXA1cHl4ZUVNdUFSa0hmU250STR6K3N4cWVLUEJQTE9CVWRLUHZQTUI2ZnJ2dUV1RXJqTzE0UjE1SWpua252eDFDMnE1VVZ6ODZrWHR3QmJ2bXBtL0tBNVoydE9QNTdCdVdBSEttVUFWTm5tTE0vNm1SSjNtcFNmQVFobkc5WE9xRjJBb3VQTzhsQWp6SEtyYVE2Ky9UU2tIcWVaRjZOZTFtUmtGTVdMNGhsUUtPZ2cwSEU1VnhwTkg3M0w3a3UvNmhpdFp0VDBTNEZaeHB5ZTFaNlhyZ2NmNTBuNVYxZlMrS1RWZEN3aEp5U0tVc2xPd25KV3gzYUkwOTJDeUpyOXZ2VU4wQ0lELzY2V2ZPWVRDNWx3TlE1NXUyUE9oM0xXMDJLVDNBNHRGTFFRaWV3V0NuWnhtS3ZGTjBsRDJ5YU93UlVlczlPa2hmRU1xQVIwSEdUUzF4eXdhSkt4bjVkU05SU0UwNGFqUVhKdW9EQ1U1ZE5YdStsYmh5L2wyZnM5dzZQbituanNWelhpbUpnVldEV0VtUmFvcCtlRHk4RHQveitESlhsZGZMZGh4cFRYRmJLYytjeVlPb016K1NCVnBOaUN6aDFqZlNtOUx3TFdLdzN4N2VBZ1JHTlozMDBPbjlIUHEvR0hiSWdzTEp5eWlJUmhKUU9ZaG5RQ09nd3RzWDRHOVhQUGRUenlOZFdSRkF5WktQUHFwV2wwS1VvN3J4ODRrZnhlc2RmL1NTay82eUZsaGExWThzcGNWK3NhMlZWNEZWZzcwVFNxU24rN3hjNHk2NnJqOXc1SE9HNHU4NzhVQysrYlZBZUVDM0tnS20zbmJjLzZuUXNielVwZTlMTmlraWdsZ3RZWkhDVmR4UmdKSWNjUHcxck9Qc2pyOFlBbkNWb0l2eGQ4dnRCTEFNYUFWMGVCOEkrSFkwT2lHQndqQXJ1NmJqZXExVE1sWEVwaWtzNGVaMlFYeHhhL0IrUDlaNSs5emRyM0ljS2xPbkRnVG1RNEJJOGV4R2pNVGV5bDdnbm9jbDJqY2VPQWpWNmc5d3IzQjg1UVlmSVZnWk16b2ZmOC9aSFhsKzVXMDNLYWh4bmhYQlF5d1VzTW1qeWlXOUwzVi96MGJDR3N6L3lhcXg4U1hmbWM5Y2Zla3FEMFNXTEg4UXlvQkhRbDZFN3BUck9HN3Y0MmNxWHF1RlNGQ2VYOURwOTk2Y1BKZSszd2RUL0lQemx3dTE5V1FhcEptZEVTN3QwTFprOHdIbGU3RWZTdW9YU0hlN0UrSTdiVVY1U2NGZTZ1bTdIOGM5cHBNdWtRaGt3TlhabjJ3dTFtcFMxTUZDbkxyMVZsdWRXdHV5RnpvampvRlUxU1BIUVdOdXdGT2IxUUJ6aDF6azlkbno5ck1zbGl4L0VNcUFSMEtGTDhQQmdMbisvNG1xVXU3c1VIWU5OYkJ6L1pSemozNzh0ZmpVKy9YYjZmS0FzS0pJbitxdWxXSXFldlpNOFBzTm5pN05BSUsvbFpRUkEwMUFaejByV1ZkcGxFaUdYQVZQbGRzYlRDSnRKV1FPb05CMUs5RlpaM2dVc1BKd1MremdETlNEeDBGamJzQlRtOVVCb09WN2g5SmNmaDl3R3p5VjNseXgrRU11QVJrQnZ5aEZwT251cHJRcGNOdWRTdEM5SEE4cjYzOFh4MTVMOE0vSHBMbm15R3I5QmNra1MxNUpIV3VrWXl2YTBzc0xaT1JGNTZtOTFlRm0xMVgySGFFdkw0OWFxWEtPV0FWTnZQbTkvMU9sWTNtWlM5bUJ3Q2thMGtwQkNGN0JRcFM5T2RvOVZWL2JRRU03ZVpFNk41K09lRWgvTnhtSlVTTm03WlBHRFdBWTBBanIwQ0I2Z3pXVmEyR3VIL0E5NWkzcXdNcENqQVdFR01lVFBwTmxHUzB6WVdHTHJMamhXajlMcS9EYTBsUEZudWU5aUo4SDI0M0p1TGsxdCt1MGJvOHd5ZWErZ0RKaDYyem43bzA2VzVHMG14U2Z6OFh2QWlIVDRzOUc3Z0lXNmZCdUx2VkxFb3k3azRhR3hOV0VyeTZueDRQWllXWUtTU0REbDZwTEZEMklaMEFqb1lOZGJhZnRMMURBMlRYT1hBVlB6a3RRdVJidHlOSkNWNFgwbytmOUpzQVFqYjFXMkxITWdScHlFbUNWaGxKSFRUUHB3eG5HKytSOTFZcDRYT3duc0xlVnRYcHgxaDdiWGFKMWxrRytkRnNCWnR4eUt5NEFKekpUajJzRXBWVzFEYVFzeUtJQng4UzRRMlV5S0hBWW5oeTFORTUweDVGM0E0bkdpRUtTdHZsTGtwckUwSUlxS2FKd1N6Y2Z2aDI5R2tUNU85aVBUS2k1Wi9DQ1dBVTJDanZ1c20ybjdsL2xXd3krbkJhVnZCc0pZSUxrNUZNVWxuT2dLb2pZNDNmdEZCbnFJZEVlSTZNenFZOFhJakJDUHNrUU14Rmwxb2RCNnJmTWE2bjBtL2Rvb2ZuY1U2SGJVcCs0YzFEMmlUMkZSTDljaTdJRUVBOTFqbEpidFU2S3NOUDRaak9NeWptdjlIbWd6S2JRK0R5dnVmdVpYQ3p3ZTJFbStaNHpXNjZsbis0N09rS0Z5RVkxVFZvTjRBNWNvaDRMejBOaEdjTWtDWkVlQ0RCSXFpR1ZBazZEak51RzFsUGxzZWt6VElNNUMyODJmQnFibUpja2RpcUo5MW1TdE5EVlU1b3d4N2IrMjd0STNJMW5VY1Z2bkMyWDI2MGl2bWVSaCtLVFhMWHN0b3hSSHVCRXR4WTNVSFZxQSswUWlYd1pNSUlacHhYV1JNVDlwcFpRSERtRGVCa0xEbllYZ1NjSUJMRHhzcWZJUk9qY05xV1FraTJpY0VNL2owUlZJY1NSNDBYY3prMEtITEJrZ2xnRk5nbzdldko3S3RMeVRKSEwrUGs1S1pidXA1azV6c3FKRFVWekNIY2xhU1FvbU1Mb0ZCM3VKY212UjVvRURNNUtGVnhyTkZjeTNXbVdNNHc5dDZCSWsrZllyYnhZWGtQTERMWHRsV1lyZUwzT1F3b0kzbEJJNUhKYWVBNHNjMTVieHdIazBPb3dkUml5dktPS0pRcWZqQjRYMVZzRUN4TWlPenFCeDFyTkZORTVvQjNqMEFHMXZDbFk5WTd4M3lKSUJZaGtQbEtBakhseWs2ZFF1Vi9uV0RIOFErdTVRRkpkd0k3MHR3RjBSaDRZd3RrVkwxNHhraDlsZFIyL1Z6SGZYWkZsUGswaytNVkl3d3FtekVBNHpxdnRlemR5SldieWZ2VmdxUDM3U2FJY1VERTlKcG1qU1psTDhhdEplOGlWZDRqazJ6aHdxZllzdG1pVkd3QUZ4SktudE5KK1h5aWFwYTVMQ1NPWFJlSjY5RHRNbXhvZXgvVWhqWlpjRmcwNGlQOUNvSU5vOTBBK2FCQjFFTWdhMjQyMU5zTkJaaDZKamdNWm9DZ3AzYU9FcW1jOHNHM2UyNDhBQ0RrTmJVdEpMZE5qZXNxd3JsZG95czZ5SGJoaUY2bk9nL05hYUhVd0VYTG04UHBhblAwb0J0WlRGcE5qaFdBY0VPL3I4QURnNWdJVXZOWk5CQjhPdVhkbXNuV2FnNkF1WkhVbGhwUEpvUEdBVEhuZy8zK3pBTGUyUnhzb3VpeGwvcXlDV0FVMTZZSk9JeE1YcDdmUFVoTzRPUmZ2NlVJUE5IMnRIZVZCcGpZdGw2UzZXNDBBOEJOL2pKR1h2WXdFY2NHalJVTmpQc2ExUGw5ai9iaWswNUdqSXNSUFQrTUhQYmNYeCszNFZyODlkaDlhbHl5cWNra3llL21naFM0b3NKc1VwY0J1Zk5pM0xhWldSQTFqNHVkRnJzaUt1cVBkbDFrN3pCeC85Q3FqNVc2anhSNy84Y2FCZ0VrZ3FKWlZENC9uRVpoQlBDdHZCdUtad2dZeGRGbHhtSzNFWTI0bTVKWWp0SHVnSFRZSU95S2I3TDRMaGdpR1llQlFvd2ZYUmdwV0JQbDlnYzZ1eEdpc2NrT0hROGdJSFRoY2pWVXdZOTRUVjFTY0ZjcXM3cERJSVNoMlNQREdTMEdzbFZQaDAyZWhOeXlURXNZTUpaSDI1WEkrZUlRUkdneE40SjJZK1B0M0Fkc0QwYWtjMEd1ZlBOV0NqeTNUU1JvaXVTVklYRFl5bG9tZk9tVXMyeVNDWHhvT1kvUVlwdmlFOFNrbG5UVE02WkduNlFTd0RtZ1FkSkZKN0NMekRaWHQvL0hmcEdaT1NadUJRZTJTbkhZcDJiUWh2S1NGTEZJMUpFTmVVR1BGR2NTM0owK2tkL0lYRVFOckRuTmxwR2pmaFpHQ3prWTBYaUwrcGxQZEJRTkwvNE5tWWJEVTV3VHdtYXMzMDZONlV3aDB6T1dZRWcwWVVXRXdLVTJEaWVHRGJETFVkd0VidFYwVUR5VjdVbnN5N2FPRE5JOWt6SDlGT2NDUTVwckkxQnE4Zk1acXVqSWZHNXRhdVE1WU1FTXVBSmtDbng0Rk1RdmpvVy9wcmllTVh6czV5dHl0cVB3N3NrY0VmV1MwVGYrckhGRm5XME5pSVpGSEZmWXNRaFlwbWxjWHkwR2pFeVF3YVYvMXRGVW8ybE9vZE1xRTZ3V3pSQWJ2cG5ZR3orNlBTdkpxeG1CUjY3eTZycEh5MVFDVkxjM1pnNFRlT04wbDFYQldzeWJ5TEJvSlZXZXVTWmtWSmpxbHNqUWU4cHh6TEVLclBXNWJNZUlrMmgyZUFXQVkwQVRydXMxNlRFckJVVnlvdW5yU2hudU5TZDRrRWhTOWhWOVIrSE5qbCtLY014MlFPTkY5cXdHaE5PN1NDa2R2YllYMkNpbWZ3djNma2drWVVqeVNQdENTNi96b3R3MkZHc3hqOVNwNFRURVd0NUdkTEtWdWF6dTZQdExhV3RwaDB3TzJIc3EvTCtuL2o0WlB2bERtV3NnTUxQNDgySWhVUjUwMlpkOURnVUhza2FpVS9OU3F5V2lKVFl4aEUwbDQrbHJIdEFPYllYK2wrS0gzbG1MRzB5NUlGWWhuUUJPaTRMN0N1NmlQK05vTVdGejkrb2RSNjJxNG9yZytPOUtyNEpyTlNlRUNDa3pIdkc1SnFZRVN5TFRxV3lvcUZVZzExS3dka29Bc2JEeXNjNFpUSHVJdW1lRE11OGNSNng3RVRnLy9XVGFuR3h0UlAyOGpzajdTeW5qWk5DckNzcExVQUM1Nk1vdCtKYjk4ZnJ5dyt0RXRZY0NHMU9XU3NCSys0RnR1UlJBNGFYSFdPUksyR3Nnb1F4V2tpVStPQkNQU2h3L01Rdmh1dlBSTy91MHNESkxzc1dTQzZQTkFIbWdCOUdheHhxQ3JVeWRtNVZLcENPYnVpTUZrUm0zT0dBekY4SlNWdHNpMW0rVkdUTG5GUVJnQmRYcHR6T09jQzk4dW5pcEU2SUdrK2FnQmNuUzJoWC9IaG1ITWdQeG5pOUVCbFVSUXRhejdNT1NYM3pQNm9WbGR6cGtrSFVvTWhNZTZsK09zYjBRKy9NaWFMTmVkZTR1b3Ywa2J3SmNGYnNzRGVHZlQvSmJiMERNa2lTMk1ZUkRiVDJoZ0NKMG1ZMGQ5MCtqVTRreUREZzEyV0xCQmRIdWdEVFlBT0hVTHRJYkRWcmtWeFV0RmdLYnVpWTJFYzJoQjQzQ2JOTjBrUG5qV0V4MEJwamNhb0h0VUFBQkltU1VSQlZGYUhiUVN0UUhtYU05T0dWMExJdFF5dEtDNUpucWxKcUttRXdJMnV1VEdMMFJDL1hHQXFpNkpvMmJKUzV4enlySXBrWFNObG1CUjZyL0Nmc1R3SGJXeXhXV21yUzRSM2VlQTBuV2FnUmJBZU9SRzFkd1k4OHFFanA3WjJWdVhPOHNCQkxFWlE3Q0M3akJwank3ZENxaytrczh1U0JXSVowQVRveDhiMjFqeTFqcXBvc0p4ZDBiNTF0b0t6Qk5sQlFZSXRzcEV4RmV2ek5hNHhqcWljTUFYeXFJTVdGMHMzZXRzS0FVRGlIWk5sNVFPNTdHQ0Y0RW54TDhqSExOVWlaMTB1TUtIRkkwbm0velBkclA0bytWaFNoa2tIUkZVU1Q3eVFoTTRkZFh5MEEvdWlkaGdFTmlDVE9FOXJrU3Y0S1owS3ZERkhoc1l3aU1qMlZ2bUlETEVsNnhtenBNUHplcW9zV1NDV0FVMkEzcEtqV2dySE1RbjFMUWdGS2JJcjJsUnRucllFVTdsY0prRVpuYlRoMmFFcUVCaGJXZGZPYkNsZFY2MmNPM2RaVzRWZ3ZMeWVpL3BZR2U2VG4wMGNhWlE5c3NoMGdRbWRnSkNOZHpRV1NqYWpQeXAxall4dVVqRG9xNklTam0rcHdidEpMQTArdVNjZXUrYkFWY21CMWUwcWtObzdnN2J5YmVoRExXazBjOVlmOEdrUGlmb2NFWWd0VjdEZ0VvbFM3TEprZ1ZnR05BRTZtSlFFQkV3ZUNqVktPSUhMcmlnQUk0Y3EwU3FFRFhRU2d6aGU0Z2xMM1pHb3lCTG9HN1JrYVA0c0MzMmNNejFVZUNaZlR0blBSYnRGVnExQWdIL2JvdXNJQ3U0S1hpNHdvUk1rZGY0bjNqcWJTY2IrZVNZUDFFMEt2ZmRJTnRQakJ6dVgwNWNjQUE0cHZNTURGOVFnaG9VeEpLcm5CbEhuSGZ4N2lWdXM0YVUxdU0zb2F5VXBFNlQ4R3NNZ1FtWlRpS21TeHZsM1pCZkkreHAyV2JKQUxBR2FBQjFqNFcycURNd1pYbDFwM2ZKcHE2SVlvU2MyVnhsRDV6dVVKVEJ5SVNMcHhUc0V6MGNkT2tWRzBmZERZRXVJUmJWaWlTWGRKakR5NjlzcGRvNm8wNTU4Tk4yRlZlQ0d6TE1VOUhsWjVBSlRMSXFZSTE3YTFYZ29XWDkvVktwYU1xcEpvZmVTalFwY1ZHOHltbUVLSWZpSkZON2hnY2Nwaldoc1ZWa2NXenNEKzhPNU5VYVJoTnpmSnFndENiL0dJUFNlSkFLTmtoN2VUb2R5bU5nUCtXT3JMSmtnbGdCTmdJNWRpVWdYTFlLMGNvcmhjZ1cvV3hVRk1OWFJJRzBXcHJWOUtVRkhnYnlsaDh6SENyaS9BcWNHdTVLMmJBcU1vcExpVEx1aUZ0bHp1UE1tQlpocFFYWlByN2tRa3dqTEJTWWZ4aGR5akkvKy9xZzNyK2RWazRMcW02VEdRZm82QkhUS3BQZ3lGZDd1Z2REbGJ4RVdrT3dxWVkyMU03QTNMNDRZMlhDVDNYd2ZYbzJGeXlVY29POG5nMFl6RlFzd0duSG1WbGt5UVN3QkdnZTlBUjJXQkJtTnY3NEYrUjB1enVUdVZrWDcwTGJZZFNOdHd6eTlMYlBpZUpnVk5UVnBjYUVpQXB6LzlpbklIVW5Ta2luOHR4VzJhU2JvRjlGTTN1MUlYdld2UU1VUno3d1R5ZDdMYytKK21VYlpEakNoMjd6T0NLYVVuVlhCUTBsNCs2TlMwNVpSVEFxN0ZlUW5DVmo0elFTQThtUmd1VXFGdDNyZ2wzcDZIUEo3WUFZeWMxbzdBM3NKZGNUa2ExMnppYW1VZVRWdUtyK3h3R0pneG5FckhVUmc1Ri9uM0t5eVpJSllBalFHK2p1dnZ4bTdSUHpCNSsvRDZ6cjcwV3pJWnl2TTVTMTlOeFI5NmZxYld5aEwvT0FEMzNHb3MrV3ZKYkx5WG1xM3BGS2JPRUxqTTgvZGp5eE9IM2dXMVhuTDQ1QStPZEtaRmMxUHY2bUxUT01uZGxQS3htYytEbjBLcm5jOS95ZTh6QlpTblg0S3hibnZ2dWRRbnZqdm1pUlg1WmpoL0lhdVdCUWRLTHRTSmpNczhmWkhPd2twcFNiRkx3VW9JdzJNY0d6Q0h2T29vRU9GdDNqZzl6Mk1Xc2UzUDgxYmVPbjY5eVlsRHp3N1NzcU16cEFVSDZkTkxFci80RHlNdTA5alhHaHRVSXArbkF6YnZLZERITGpPbnh1eTVBTFI0WUUrMEJqb3pQMllOZFFQUlZ3dVd0aTdvZWlBaUxDdnR6VkxsaUxRQmFoOHl5Um1obWhEdi83SnVzNnJjSDZaODl4SlNmRUZpZlNpNTFVbTR5R3ZKdThuK0t1bituVkE5OEljWU1JaHhoclNOYnEzZEhJejcrdVBabTI5aEpvMGFwTGV5U3Iya240NzVHZDFROVZERFdDNTdpTFFCbzc4WWhwWnZEYVJpSzk4WDlCV0FMcThtUGRwREhpcG85YlZaS0VDWWNVdTR3VkxpZzNPMUpCL3lJV1ZkeFBFRXFBeDBEOGxtZExVQjdnMEU3d2JpaDdITjUrKzhlaWpqOTI0MlZPaUhpWUR2RU1oWkxtaWpyazBnbHVDM2tHdnA1LzRiVUZXUG5FbHZubmowY2VlRXB2SEVVVHdOK0ZmY3g5NzZxWXFpdEhFTTFRWVNKKysrNThMcEdsbFphUENBU2IwbWlQd3Z4OVpWU0lBeW9Xa2ZmMlJWSE1rcVVtam9hNWpPNWtVVzd4OFZWMEdHTUJ1blQ3OTVLTTNic294ZEpnZ0RVRHoxYjFCa3dqV1l4dVlYM3lidmd0bUU5dW5NYXppOWhXYWRGS0VHZXFRbGNNWW15UWdaOGlTQzhRU29DbWdLK0xkbVl5aHFML1pvYlJoaCs2RTRnOG5pTUhWejZMQ1QxdFNPMmNVZWlDOCtWcTJKcjcrbUUydG1QVFNUYlgzUm90dnVmSDNnWWNJVG52cWpsUkJZSmswZGhyY01FbXVzNjU4LzlpSE5hVS8vL0NUSTl4clRkOFRhSk0rWkpkRm96ZXlEZy8wZ2FhQWJqQ2NmRUZCUmFma3lOOFVyeGNsVXZaa0REOTVzU2ZTQW13cmlpSFk2WUZEM2gzenFIczJENFEvakYvUFVoVGM0eGFyQStHSjRxSUZnV1U4N0RTNEFabGNhZ3hwRmEyTXhtSVBxU2tuYUhNT3REYW5Gem84Y01nMU1BMnFncTd6QzVoLzZmN2UwKy82bU1uUWJuU3pYbHJTNkludGdKNkdSMU1kZzUwc3F2dGdpWFFBcHdldXhyZGZmdm5sTC82bnJvekgzUnJsNjQrTmYvSDQ2WlBmUlp5Zk04eGhVZ2prTmxsMThKTU5Ub2YzZ3NBeVVqc043SSs4QjFSK3gvOUpmWjIyWXFUemFheVNMZk5BdWt2V2lYWlpWRUl6NS9CQUQyZ3E2Q2JIVUNWL01Sa0UzbWZ3SzZEbzB0OEc2ajQvRlo3RDQ3VEd1eVREY1I2QVpQVUtwbWE1TVpoc0RqQjc2WnRUNHh6SGdkNTlDV0dBNlJZRDUwU1p3dGpUSENZRng3dkc2c0x2VndpT21PQzZhTyszS0hYMGpKMEdWcjZzaVlhTWYzUkNtUy9qZ2VQVThXQTYyaEdjN0xLSXg0NUVjZEJVMEIxc3oxNzhOMkhIL3VOYkFQUXY2YndLS0xxQXl3RHhNeU5UR0x2UGtiZlVMcFBOVUwyVjg1SHZLRjNNRGlZRWU4bmNQNXRqVVJRTnRSZWhiWGFZZ1FINkFmZzd1UGowU0grY3c2UmlkNFA5MU1xbGJjR2lBTEFaTkIyK0M5dE5mRjFVdHlYeWFLelRkZEpkWE5nclBSTFB5c2p2Q2x4OG9LbWdpK1lESnhaN2JJRDlEWUQ1clJyckFvb3U0cWd2dnA4NXhoZDI1cjhoMmMzazJTcVQxU3VZd2wramxwZmRBNkhIMzJKMXJtcEJ1Q1FrcVhhT2lmSUxNVVltQ3pBK0dtL3Q1VEFwbkFudHNnYkh1R0Y1TlpFTkN3b0F5K2pkTkVPK0FkNWJGeldkaVR3YTY4UjhxcGMvblFzMXlzanY4a0FmYUNyb3VtaWg4djEwa1g0TUErMUlaVnBFVWJaUE1kaExHUFEzNFQ3N2VwSmhud1A1emdrcFBUL0pCajlaUzBTMmV5QXNpamJaYy8vWGtsS3RyL3pqTk9HK3phV0xJTmlTTjc0c0JTOS9qdHlVN0Fuc3hLeXpCSHM5OUdDVHBmR2pDTENjeUU0RGMzUlNJYy9LTjRmR3ZEVnhYMDRIdFQ2Tm91eXlDQnBIb2pCb0d1Z090bWN0WHVUUTR2a0wrNlU0eWJHSW9sczQybmEyRStMQlB0ekhjc3pGSHhwYmszelBZZW9TdDBVaXV4MU12aWlLU0djL2s2NEhmRXhzdy9DNG9iSEtZVkkrQi9hd0d4OGZDUVpjbWJPdkEvbktsOFZBZ24vQXhGVDZJa1NYdnFsYlJuN1hIT2dCVFFNOW9GYVUxWXNDMlQ2Z2ZFZ2ZGUm9xQngvK2F5Ky8vTUliQ1gzM0oxNys0dC9hMmliTTdvd3lwTUhBeVhHOFFqbmFQYkRENTV4SDltbmwwdWxHancrSitDS3Qvakp1RHBNT2tyVVR2S3F6QXk5YVNuREw5R0FyalZoRXplaW5lYVdWMWdnWGtuWXY4Ym1XUGJiS29oR2EyY0tnYWFDYkhJT1VySW9sQzhSUWFqY3I1SUhndjNDbGdTZEwwMEVMWHJRbit6SkJCTCt6VEpyME5OQTFuQTc1b2lpUWJKZmwybk5WK1o1Q3dqL2JwSjBrOGdEaTdXaVJBTUJ4T3ZNY0tCWlJnVFMyc09teERmWWgvVC9LUWgxVHNyUjdvQWMwRFhUSktXUnFVZm9KN1BlU0l4ZHNwQWhRSGFEbVg1bENUbkFwRTBGYjlxYVE4dDhoWGpQOFZDcHR6dzZtV0JRRmt1cUFkVDdHYkF6MlhOZllacHQwaVFINjl0dHRtQU9ueEZCYkRGamVxTFV6aUpVdnJ4WCszc2VqekRsMUdXNlZKYlBwb3FEcG9HYzJVS3JDRkJuYkIveExrWnhURVVVaG5JYnJOVWFhdnFvRWxwUFhQQVpDNS9hNmttNnhjQVhzWVBKRkVhOTExbnNyRGVxQkQ3N1B2cW54eTJIU1ZWaElmaWxldVF5ZTJGeVQ1RVdBNVZSV0dyR0k0clhDM3kvQjdnUjhZL09JY3JiS1FpdFkwMFZCMDBHM01qMXo0VEtKVFE0QVpjVnJpaWdLYXcyNGZvNEoxT2l5akNwY1Z3N282b1B6a0J0cUsyUXJtR0pSRkVvanNpakFRVTI4Y2NUNVo1dDBLVDY1SDBFWnhBL2RQdVJrQWVmQWpqa3p5MVlDcFlieFQzWGpQNmN3SzlJeEpXRlIwSFRRSmFlUXFYNTgrNGp6dzJsTVpMQ3duS0tjblhidlpHNmVhd1FWeWphMDhOeitlNkd3S0pLVFZnRHBZZnZsSHdnMlBmNzFlMUVDVzgvWkp2M1M0eWZmQlJUVGYrcmtHaUVzQTZ5VlpxaThMVXRhQ0poc2ZLWDMwMTlUK1ZsbFVhdFljbFlQZElObWdHNWhHYUNJUnA0NGpXMVNudVVVcFJ4SWVvNyt6VHdwUHcvSktYVmtjdXpFd0tKb082UTJTdVRaMHBjSTBGSnBrNVlCMWtxenlyKzVFRkx2YkY1V1dUTEpyQjdvQnMwQVBiT0JVaFVBV0xGamdsOXF2VVc1bEZPVWNxRHA0eHp2Z05ENkZVb1A5QWphQ2liRUVIc2hoY1lSTVZsWUE5Y21aQXptWlUxYUJsZ3JUUy9XTFdQSU9Ja0NxeXlaRFJVRXpRQTlzNEZTRmJZQTJMV1VFaVprTll3cXA2aExqa3RrV2VPcVU4M3lKV0VpTHA4VnpBNC9BT2Uxem5pSDM1dVRXNEJEeUJ6cURNdWF0QXl3TmhwWStiNnF5M1FuOGpaWnN0c3RCcG9KZW5ZTFpXcWdCMjZtaEhqc3E2ejJ5eW5xRktPWjUzMWxKL1ZkZk5BbjIxV0pHRll3ajdXTnJMTktqQjRvNG9ZK1pEWU1qaVZOV2daWUd3MjhMYWQwR0VPK0NSWFlaTWx1cWhob0p1alpMWlNwc1FyQXJxU0U2SUd2VXliY3ZOMHdBOTJTaUhkcEk5VlBrek5UTHV4eTZnMno1RWNPZnh6TTk3K05hWXBUbExqakt4TEM5L3VRR1JsTVNwcTBETEFXbXBraGJBLzloQ0hVNUFzc3N1Um90QkJvRnRCek5GR2lTaHVBWFUvcGpDaTBtMjd0dFJTL0xORktTdElQeEtlOEJLVW94OTh3eUdiVGlIQktlRVVMRE1rdUh0TWJOSVVMOEUxZGNZdytoSXpGdmN1WnRBeXdCazF5L2dSaStYOEpxN0RhT1FnTVdYTFF3RmNGaW9CbUFUMVhJNFVyd1g2YjZGL0dUc3piOWhOK256OHF6TmRLTVBNSmEzSFZDLy96aGlIaDlKOU9paGEvbXovcXh2QmJVZkM3UnNhU2tWY29jUitRMDZFbWRIVUxpM0ltTFFPc1FRTS9YbmI2TlB3UTFsM3dRRU1XaTJYTW9rS2dXVUEzT1FZcCtUZC9SdlF2SE5SMmdqQzlCNWswVXAzNVBZUUpGdC8wTFlKTkMvcTd5RlFqd2Fka2ZxK0dWRVdrNEdEeGV4SGFTZFRGRS9tOVNUQ3VlWjdkQWpDNzNwV04vN05MWG5QSWJZRUQ4TURkM0xYcmluZlNBdmhXV3BqOXNEc3BkZDFXTVFzMHF4Zm9GRlBnQXRmR05mck9CZGF2VmcwdEFJR09lQVdqdGtpMUxJQXJoUDFxaVZSTEU5b0NlQnk0SFpwcHpTK01CZnJtLzlxSFlWeHpxWTRGWUhkWm5HNVZSNnBhRW1hQnJ2YXlSRzJXQzJpQklUa2F2SURxbld1VjhHV0pvM090UVMxOHBnVWFzQXhjeWF4VlY3Z3JGbmlSdko5MlZ3U29HNTI4QmVBdFJQRWE4T1JicTFzb1pJSFZXTHcvWDRpdXJueU9MTkRXL2tYNEhJbCs0VVdGTjBUTi8ydTg4RnJmWXdvMnVqWElsWVg4aFhwMHJDdzJ3UVNEbDBMZkU0eFp6U2lzQlZveC9aMmxzTHhyYmhXeFFMTUd1U0pJbUdMQUN6SDE2R2lhNVdLVndISDgyc1hTNkFKcDA3OExYd0M2UU9ZN0g2b2N5RzlqbncrQjd5RXA0YTNzbFh0STNYdFQxWmxlK20rcjk2YjYxZGI2a2ZTZmVhc3RaUzNkbVN6d1l2MU85cG5zTjBsaWVGV2lmaWQ3a2dhdUFtODRpdGl0Z2h5MURCWUx2RkIvTWRCaWxRdFdkSVgvamVjRjArdENxTE4xT3JvUWV0UktlQ3pRT3Qzd1BLMGYzVTBMVE9uL2JIdzNoYW5ibm93RjVzVmZPa3gvYkRJdDFGeExXMkFnM2tmN3djUFNUR3JDYWx1Z0tVQmVUbjhodE5yeTNrdlNYUktqWTJUN3ZkQjd5UlFYVjljRitjWkZaK2ZpcW5rK05SdUs5OUZtcXZacmhlZlRvRldVdWk5QWp2cWJWUlR3SHBacFRvNk9jL1dYeHk1b1I1Z21YejFyN2wxUUpjK3JXbTNwZHBmcTN3czlyeWhteUgxQWZ2ZC82eWlqY3YzNGpscGdrYnl0ZTBYOHZjQWRGYUZ1Yk5JV21PbXRpU1lhNGw5Y1JGR2R1SnNXZUlTTWptUHhMeTUzVTZLNjdlQVdlRUg4UVZZVUxkWGJiY0h0ZXhhR2plNktKRCt1OTZtbE1TNVNhdXZEdjhxdWozNzJjOWUzYkgvUGM1R1VQV2U2WERuOXJRU2N6MzcyeTU5VS8ySDhuR2xTaSt1MGdQZ1hPUGc5dlBxM21weG11anNQV2d3VS9yRjVkNFNvVzUyc0JlQlh1TWhGSXRMSk5sdHp6MkVCL0JOZGNxM2tJS21ybkRjTDREK0NrS3ZlYnFzU2dFMkNEQ1NQcWlSYkxVc2dDL1JWa092dHRrQjJEY0VHLzhpRFh1c2htTlk4S21hQkxRcHhIUDlSeGNTN3A4VzVvbUlUMTk5ZnVZamRvYXVpZk9zaTZuaGVkY0svMHFIWGVkWGpuTXY5L3dIUjg0a0RGWi9HL3dBQUFBQkpSVTVFcmtKZ2dnPT0iCn0K"/>
    </extobj>
    <extobj name="334E55B0-647D-440b-865C-3EC943EB4CBC-13">
      <extobjdata type="334E55B0-647D-440b-865C-3EC943EB4CBC" data="ewogICAiSW1nU2V0dGluZ0pzb24iIDogIntcImRwaVwiOlwiNjAwXCIsXCJmb3JtYXRcIjpcIlBOR1wiLFwidHJhbnNwYXJlbnRcIjp0cnVlLFwiYXV0b1wiOmZhbHNlfSIsCiAgICJMYXRleCIgOiAiWEZzZ1hGUm9aWFJoS0Z3aklGeDBaWGgwZTNSeVlXbHVhVzVuSUdWNFlXMXdiR1Z6ZlNrZ1hGMD0iLAogICAiTGF0ZXhJbWdCYXNlNjQiIDogImlWQk9SdzBLR2dvQUFBQU5TVWhFVWdBQUF6NEFBQUJUQkFNQUFBQ3NaOC95QUFBQU1GQk1WRVgvLy84QUFBQUFBQUFBQUFBQUFBQUFBQUFBQUFBQUFBQUFBQUFBQUFBQUFBQUFBQUFBQUFBQUFBQUFBQUFBQUFBdjNhQjdBQUFBRDNSU1RsTUFFRlNKdTkzdnpabG1JakpFZHF1dERRUkdBQUFBQ1hCSVdYTUFBQTdFQUFBT3hBR1ZLdzRiQUFBWVNFbEVRVlI0QWUxZGZXeGsxMVcvWTY5MzdmRW5vbGxJMG1aR1RSdlNBdksyUWlGcUJiWUVJUkVmblUzSmJvUktNb1ptdDN3cHN5MGs0YXNabHdiaXRuVHRLaUtOMUtZenRDZ2ZRTEJWUWVrZkVUTTBiYUdsYUF5Ri9BRW80NktxU1lUYWNaUDE3SVlrdnZ6T3ZmZWNlOStiOSt3WmU5YTdJWDdTenJzZjU1NTc3dm5kYys2NTk3M25WYXI3NjQzMTdtbjNLWGVqZ1llV2R0QjZ1RjNkUWF2OUpqdlF3TkNaSFRScXZiaURSdnROZHFLQlRQRzlQVGM3b09zOXQ5bHZzRU1OUExReDFkRXljK1YxcGZiTkg2cDJWTmlDOGd0SkZZdnpyblQ0K2FUcS9US3JnZXpqUDN6dDA4Zlh1bGJIcUw0eFRudHBXZXQyRWY4K0hLOHgrUWw5SktFOHE3L3JTcGQxSitJSkRWNmxSUTFOMTFyM281OCtHNlA5ZnEzUHZGbXB5Ni9SK3ZkalZTWTdrN2hramV0MVI5elVTYTMyeTZ3R2VzWm5NQVltNEhuWnN2cGJyWCt2VTYxallpaVJ1Z042MXVVTGlmaEZpTGZKREpSL2Zoc0s5UU1iU1VhOFhhdUxvUDR6QytYZTdFY1ZIUnhXK0xHU1BzZis2U3F0NXp1R2RGZ3ZkWlNoWUZLdnVtS0dONG1xdTdKRnJZOXVUVG1zOWNiV0ZCZHZiYWJWazM5VHkzb2xHQXgwVTVkc1FXOVVKZU1TNWJnL3RPVU43U2pIOVAvR20vU1lIOE1FMnliR0lDOXhwRWUyRncxNXJqZDh4c1BKK24xYS83b2Z5SVRXTC9tY1NZMmtxSCttN1FnSDlWeXNTYTlaR01kMjFvRlpGRXJkYXc4WGx2NWdiL2lva3Arc21hSnVWd1Bwb1lkOGtFVXlsK0R5aUtLODZlaUdZdXRaT2U4cXVyNGRnUEszaVRFS29GanZtdUZGUmpqVUl6NFY3K0F1MFZIemdBRTlGeDFkS3psNnpnaGRMb1pvTVI5bHNIMk83Q2ZaaVVwYnNwOVRrbnVGSlE3MWlNK1FIMnBaUjFmL1RDbGNqcUNIVVgwdVVSc0RFdFZOeHdBczVSTWJiRkdZaGZJVHQ4Qyt6VEpJbG56MmxaWHFGWjhCbWZzd2wxaHczTkQ2MThMUkh4QWN3bEtsaG1VNWFNVUNxNWc1UlpzbDV5cmJUckFSclRlVDI3NENTbnZGUnhWNWJZZGlmaWs2UVBpYWlLdXBwU3cvQnlXY0NsWXpZcFhkQVQ2ajkveDNWSXJPM09mZmtlOHNmSVdVOUl4UDArMWR5TEhFdkVZR1JVZUNjUmY4V2hXVUtnVHBkWnZQeGlLK2tSM2dFK0g4L3kvVE16NDVGeEtqSVZ1U2FBVXI4WXVTVVptMHdMZkNBZGRJTEs2YTJNZkhxOCttZXNabndpMUEwM0swNDFsaUpRNldwUEcwamFNYzZ2aHpIc3ZqNEQ0K1hwazd4R2ZNclRGRjNibjZBMngyWGVBK0ZBMi9mYzl5cU9QUGVXeGxZeDhmcnlXYjZ0bCtsRGFITXdPQVlqYk9qQXI5VHFNV3BFUEtVWEdDdGRnQ1ZkakhKMVFVcFh2SHAyQmlBREtWV0hnQWJpajBDOUJpSkZqd0hZL0xvWTZjODlqSzBZNERDTi9vMVpycUhaK0syYjNVQU1WVWg5SUs0VllqOUhVaDVTRTUxSkZ6SGx1TnM0eDhTTGlmM29uOUxCc1RRYWdXMjF1U05pdEFqYldLazJWT1J1K1RZbml4blg5ckg1K29wcERyM1g2R3pQSmVDaTFGdUpKVjFWMXVNTHBaRlJyVllNUHo1enltRWdjU0Y0UDlqUDNvemNuUDZ2MEk5akRWT3o0VEZFTmpxWkFvTEpCMkVzWHpMbjhvTGJ4ZVpNUHo1enpVWktBWXdlZXlMeng0K3ZvVEtQLzg4ZHZlNGxncTljUjFwUk0vVjVXc3V2d0w5NTIrN25hVHp6Nys0TFhYSDg4amZmWHg5azF2WjVyTTQyKzY5cHZ1SFl1LytNclg3N25qbDFFejhJZWxFeit4d2lUbS91aDFwWTFuNGJGSElFWTdXc1YwbHo1ZGVrK3NGVmRGN25FaEk5MytadDNTL3VPZGdaQ1hmZmJCSDcrK2lGNEg3bzBKRnNVbjg2azcyNzhsUXdNamRMWHgyM1UxOWl0ZUFCeG5LVFVPWGNhZjlvQUVLNGljclUzS1NaMXZhMUpGZmtReEZBUVEyUWVnRjc1SVBYQjJ4b1crUnJkTDdieGpnZGNjVHFCMHlXV1ZnaG16SVU5VGtnendTYlRRK3AyT0JnOVFjSzFSanNKTGM4WStYdElud1NaUGhlNzZhMU8zT1pVcG42dGZraHg0ZmhHZGwvVEdxbW14ZVBMWVhYZmRjYnhFNGRCNCs4VE5sSzViWG5FaEU3djlFeU1relJXNnpHQVJ6TDdPak1kMVlXb2krSXdWZFB1NDFyZVlHdnhrcnRGbm4vbG1zYjAwSFd3N1lUb3JpbndSM3NHWllrcTZaNllVUFkzaFYzTWFRU2dYSVJOZ2MrSUxNVzJOZnR4UGdNOW82WDFUQmVaMGxYNjJxckl6V3ZCS3d1ZmhOaWJZRytYVU5BR2ZiUG5kSzJTdW0xNHNqT2QvcGk1djZaZS9qQWYyRlJtREoxRHF6N1IrbThyY3J6ZElPclhvUkRYNHVIVGRrSGNJeWZpRTNiNUdmMFNwZjVBdGlzTm5RSi85MXovLzUxSXd2c2o2a3kzbzU2dnEwcEorbCtsSXFXbmlvakpQYmtTV0VncXN5VkRXMVhEa2JZUkpGS0NZeldvbWRuamplQUtKZFplVWN4N2t4eFlXRmdwYTM0RGJ3Z0xCZnVWcHpLVU5kZmhsTmNqSHJvUDZBOVF5VS9EUExiNStEM3EwZXY3TTZUTFMrV3pKRUpXWlp2eGFzTFgyazczMmFTU2ZVdzhCQTdQeXpoTTd1ckpGOHlTWXZIWmVxWm1ralRVbTBEZUlkTkc2aGF1L1V3U3gxaitOb2pHVGJOOWRwZnBPSVJPNmRVSVdlSXBjdVVBc1ZoWTNDWHYwNU0waHRKK0szaVRCb2VROGJ0VFY3NW83ekM4OGx5NWl0Sk5nTjllSkQ3bTlGMndiVlJCUDV3cmNiVUwydFMwdmhxbXJjTWVXRW0rZmJLaEMzc3dGVys4ZS8yR3luM0xNbExxQzhZR1d5MkJ3MkJMbHlNcnRGYjVqOFREd3lkaW5URGpOcGNsdnJzUHVTWERERERSeFk5MTB5NmxvaDlqcTk1cm01RTF1cVZwV2xTUWhvOTIrcEE1YkpVSEl1bTFGTTBSLzBlbjljOHdYZFFFK1VPNFJRKzJtaUtyd1FqNFJ3YWNGWkpZaDBWRTF2UG0xNEpwZU4xNktWNWVTNE9CRWNMZUQ4dkpPS1dKK0pqclBoN1F6ZW1NRTNNaEQwYnpKNnZkWGJYV1JqUU5acU5uYUQ5STE0Rk91R3hxbzdLaEo0Q2ZuN0FkSldNaHpoNXlGdC93T29laG1GVnF0Z2VqSHVLVy9BeGJVMEZWbTY2TEp1R1NLY0piL3F5YVJKbVM4MjNMZWtLTzdPZGRPTmJVdXViYzVRQzB2NmdiNExQSkFVVlpGczR5NEtsVU03V2NSRGdxYXdCd21keFpjNjJZRlptMzVTSTVFK0ZaQUYwKzIxNGlpRTU5cHZaR0RrakVLTTFIUW01dWJEZUJnV3RCUGljV205N2IwNngzbTJIM0pxMEVBZUkzSndXTjYxV2JBcFdwVDBQU2NTVUV6RGp4YjRYOGhpOHZVWkxJdThoQ3pYcDhwUWthN2ZkVE5ZYXhNWXNMVDBNcUs2d0xwVXk3cDhRRXhsRUVYcEtUcVFWa29WQ1hFcDRtUlkyd3dqMFI4bk5QQ25GbzEzTXdQMUxYRjVYUlNDZFdPWmcyOTBjelRsTFJLWXpzeVJzL3lLMVdNNEhPL0d3UE1TcXdUaStXYWtRSS84TDhVdE5PVkV3bVJtamRGQUp0aHNIbitoUXh1YmxBTXRHU0xrYktGSTg3UG9UaEZ5R2kzMTNnaDJkdlFqT2VWZ1dZa2wzdDhscjEyQ29ZMGVOVmdNc1JuR3VvaXRCUHdJUmdjUGtpNllkQmdvSzR0THZjY3R1SWxNQXFvNlkzamxIams3aFc2VFlLRFpZbjVMc1lCZjhNV1M4b3A1b2tVbDlibmJDTGl3d2tBVmpUNHpWc1NkT3hrYllsTmNXTjdoNXFPdWhJL2orbUZpeXFWRG9rN1NoTXkycTFZZjlRM3p4SXZ1akFiZUdIeStKVDkxSmsyeVp3WW1Ub1E0bE1EZXRQZ2tJS1BJMFVVVWplZDJaL0xYKyt1TitublhhcWkzMnBUUHpobGFhQ21mTkNFcGhSUEl5cUdQcDFKd3NCbHJzWHdrZWxmNG9rU3gwY1VEVFJuYlhjRjZYaUd1N0FWOG92eHJuTEdPeVVJYUZCcitkbVNJbVRKNDR0dTVjRm1TWHdsRFZaNm9PajlsTzFPOE1HMEVJZUFUbFpvdFYxbmtRWkRmSmFodFFaMGxZQVBtTEJhRUJXRFIrZmxEM1hpTCsvUTZWMCtiQUNSeFQyam5HTDZ1cW1ITllweHhQQVJRSXQrNkRKR05JYWlqaGdlaHQ4cG15d3lZMXFsMTF4MTVGWU9SdVBEZTh4QmttTWttSWtwUWthN0ZlR0wzaVpxSVQ3SU9KOHZzaU1oeW9Cam5TZDhCTENSRUo5Sk9CUXdBTUtKNjgrbUhSanFxallWL2ZXSE9vc2hVeUtxZE9JekZ6UUcrQnlRQjM0aGhvOHM3OEhRWll4Z0JrWFZIVStvOHFoTllqQnVMa0VFaDVranNqYzRhNW56YXNZajN6S09zU1o2TW1jVVNVSkd1MlVQQzltRmJTM0VCNkk1NVlqc0RhM25XQ2JNZlVpWjgrb2FjMG8zQkpOb3U0d2hBWjlBTVBnZkcxKzd5WUUxYm9yNWhmY2hkdnFxS0hQZDFVTTUrWkFVSXMrR2VmOGRna2VLNGwwUkRxNkRUeTlVT2o0c1ZnLzRZTEt4MW1uWExnZnpZUEdpeXBUbUF5bVRoUVErUWJmaUR0UHdBUUNPWHZCWkRKU0JtYnB1UXBGenpQVHZBd2tJbjBrd21PdkVoN1lFRHJNMGZIS01RUkMrTythVlRuekNrUWNpaE9xSzRnTzU3WldPRDFONGZJcGlWTTFrL3diZ3hTZVJiMTl4UExDUWI2aERjVC9nS2tNaGdVL1FyUWlaaGc4QWNHb1NmTUJobmxuQW5PSHJDTVN6SCtNeWY1K0VUQkFZRUk3L2dpK0ZQOGVHRmNYT3c4QkhNcmdoRVdhZksvWUxFZGRYV0NoWFVKT3dpaW40SGc0OWlzOGNrNlRpSXg3RjQxT1FqbWY4OHNTTTZMNHMwdzRaaUZXblFyb2c4dHBpNUtWTVcwNi9vWkE0VStNS2RMc3RQaFRBclprR2pBK1ZyRElMdTAyek1mR3RuK0JTdmg5RVg5QytkeVZjb1V5eE0xNHc5dVZCS25pNmNDb29waVFHbXcrTGFyRzhyY3QrOXI3VDRkQ2orQnhsQmtXdkVSNGpWU0hRWlFvb2FzNm1wMlhzaTk0Mm1JenVrRXpXREpVTHhJS1hPT1BSOGszaVFpWjJTNzVabElUQml2N05pd0oySkN3N1FoR3ZIQ0JENGxSUWh1dnMyMzIvbENKOHlKSEJ4T0lYaHN4alRzT255STdDTDBUTXBSS0lRR1cxWUtJeXphUDNvZ3RjZmpub0F6NlQ0dHNEcStNZTZkNkVIL3RKdnNxaFdSZER5K0ltblVMMmlnL1lyaHR1akE4cC9DYVc0SHE3djZBeWM3MlRPelozZ0tCb0kvcENwTlJrTUZCbmwzU3cxMWxQRzFXZWlEay9IeHhoWlh0OFBxNTErOXMvVk8welBoaW8xUWE4aUhQUFVkbG5NSzdnQ3A3ZkxYUFRvRUdDa0wzaVUyYTJqTTlnMEQwbHpWSGRWVnhvajJtZENHUS9jSzZhRFNHUXJJYmlKWnRQV1gvOHFpTUxrYlN2ZE9LeklwV1V5TUQ5M0ZKRm9zLzRxS0tMYXJCK3JvRjl4OVZLOUJaRWhwVjhNMHFlS0dTditCVDRoSVR4Z1NPVnFFVDZ5MEF1Y3dVVGh2d2JYRGhxRXNLV0NxaW5iUE9VK0MzWS9zaEN3UDJoZFo3VGRLL0ZSV3BxL1Q1RDBHOThvczhYUWhsc09oMGZXa0xjakhUTkVvVThQL2lvekw5cGU0VnJqY0duZ1hLSFJEQWNqSU1YaGhSOC9Lb2pDNUcwcjJ5RHo4TnkzdU83aWU5L2pqSzNYdUlEc29JYjBSQzNpS2RnWG1vbTFYNW8zUTZWbzVLRjdCV2ZjcEovV3hGNWZDTDdxU0lrOEVFUGFtai9Zd0xzdkNkektWQ3kvMDQ1UDhpeGlmaUZTTGhVdHNZblc1SjRvZC80SE55a2g5ZXZ4Zk5qRVNhU2FQcHhSY3BoNDVzSW5ZT0ptaUprci9nVTQvaFFMRkNQOVcyem1hdFJKWWRXS0pza0d5SDZ0VGc5UlEwOGdiR2cxWVA2VWZjZ2IwWi8wcWFlMEMvd3M3MS9jblFWaDgrZzAxSXQ2dDhPZXlYMUc1L21FZmQrU0RVUU9VaE9KMFpESU1pVVppSGxyQ2RORWJKWGZFU1J2UDdBdEdOKzFQYzVnb203N3JNNVRTc2l5dVNZZ3V0b0VWdHlHVERNY3ptTkExV3BWK3o1UWdvK0JiOUQ2RGMrcFNuMTJIWDZCTDFmbFhndEowWFJSSGxnWXdvek5Uam1TaEd5UjN4b056cHZKR0Y4SXZ0VFU2TU9IN0YzOHdRekNLYnAvTnBzampxY1FTNXdoTmpqTWxTZ0pzdEt2NXhQckd4cFAyQW9lM0NMejllTWZIM1kvNHdLWXg1eDdJNHRCYzNKem1zR2N4U1ExTGttVGNnZThTRnJ5UnVlakE5Q3pMaS9xcTF6cjRqV3pra2E1MDhFRmtUdTJPQTB2UWVpSjNLQ0w4aS9CZkswcTcxbW1WZTJ4QWNCdTh4VGc4K29EUUQ3Z005NFJ5aHBCWkpmT090RWtnSFNJbHlhY3dEbUFDVlJ5Qjd4b1hNeTI3bmdNK09YRGlkV2c1ZDZpZ1k0TEVNZFBUKzFiNUFHQm1MYWxOZ3FLUmVtVFMzOStHOFhtcDF6ZG10ODRHUFlvUUo3eU5NL2ZJWTdacG9JYkJQa1hhWjgyZDl4ZXBuQWdNM0lWaU5OeUI3eHdmR21zMWZCQjV5LzZ5VVkvUVllLzN1YkdReW5UOVBxQ1lES3RMRU5nWG93eTRwSlQxSlN2MTBnRHRQT2ZpYmNGS3hGNG9PR1h3U2hrYjdpTTZHcmRnU3B2NjJJdHk3WEhXRnhqUkpOUHhYVGhPd0tIKzl2d01iTlJjRUhhM3V3eHRBN1NBMC93L0ZpbzVNSU4zcC9CeGRheG53eXVBWmJnWUtlSTdMb05lbmNLc3lMejNrOEFmQllvdHdoVnhYRnB5SkhleFE4OWhXZjRiaHI5eks1MUhMb1hVYlozQ2FzaHVCNWVUQnBRbmFGejd4MFd4REVCUitZY0RENWFlMXArQU9GYkFpRmUvRXdVM1RUbmJsU2pKYm5ETTJxd0I2NVdMNWRTUHJMWTFDQ21VSkREdVVvUGsxdlB4QzZyL2lNaTM1Wnp2Z2Ryc0Y3K3dNOEw1dTJUTjRUTWFaa0ppL2FSNFRzQ3A5VDNDdjhBN3RUd1lmZVNhZ3pnU3FzRVQ3em5CLzFTek5GMXJiOElURkNTeFl1NENpcGhjYkVqSUtuQzBlNVRPN3d1ck9VbVhUQUFwODY1ZTAxN2J0cmxNbWVCNEFScmo3RUI1aWJiN09kcFA0V0F3OVNjNzVueElwTFErVnRYNXFRWGVIRFJralFjdHJqZzRBc0FMQksrSWdCRExBN2hQeFluUE5tR05ncWI0Qk1MZ0M4S2huYXhnYitrc3ZsVUNmOGRvRXJNVW5uS04xdzBEVWkrQ3o3K08zWU1vWGE0M1o5REY3VW1mUXVFTE5JM0RQalRyeURJQjNGYzFTRXE0eFBFNDdkZk5kZDcvamdtMjFCeHk4bTR4RlhtQ201MUF5UEY0STdrMG9UTXRydE9yTXZjcGhtTUpaemlLYnZERUtlc3RSUXQyeG9EbE9xd1ozU0JzZ1JvUmpHVjdVdDhBZVNna2VIMFFXTVFrMTJBNWFhZnYwejdWeG9HbzRBbXlUak1GcHUvSlhJb2t5YjN5bERlZUE1ektXNmN1L3BCdEZUenJ0QU9tQzMxRFJUUkh4TUxsNDhxSmduWUEzRjdqcVRkOUpFYjVCTnByUmJpL0VuSTFjdEVma2pLM09La0NuZGtwQlYxMDlONi9JcG04YnVSMVFISVk4NmlvWjJob0g1UkpUSUwwbmp1a3ZSMjBReU1WdkJCTStVWTU4MURYcTZvTzI2UzFkRVRWSkpPejF5V1ZtbldIRFV2K0ZyNldUclJzcG1Da2N3Z3FOcTJnZ2VIa3pOZUJPajRublh1T2tYRDNxTXN1cUxPVUlObjY2MGo3ajY2QTB2cmR1S1RORklRVitIOEovTGhXZlhtMVdpVHhFeTFpM2JBUW01UnMxdzFiUit5anBzaW1ORmhxYWZGNk5pUUplWTl5R0JqNXN5bWZCVm13a1A3Z0RlZlo2eTdOWDk3dnNMbHpWSEJsWEp1SVMzdy9pM0M0WUFPejBJZG9rUi80SFRaVWl2YjN2bWc4eWxCaWVSQjkyVHFDL285ajBJWDdJTDl3QTEzZjdPSCtNN3U0V2ZNZzBXUGl6Rk55eXNxRWRzOGUzUDFOV29vNzVob2NyRnR5MTh4UFRjcEtidXNoLzRtT0xnQjdQbHpBcmxtMFk1VmpxTDVSVWtnOTY0NGFPb3JYVUttZEl0eTA1QzJvYXJoWGRSQ3Q3UzZaMWxYL2dBbFN2OFBjU2ZvZnU0blJmd2J3N0h2eEdVVVh0USszVUZIM2U4YkFINmt0YS9TRzJEeTV1akZLWi91MkJJc2tWOTVxdVBsbVlwMDNMYThpYWFLV0RzSDcydjBGNHlvcEp0eWJFUmRrelQzT0FsWHd5SDBPRGlWUVdyYzFmZEZ4dFZmRytKYStqK29oRW0vb05UeUxQLzlhZWZYclJtNmVobmlXclpaY2p2SlFpWjBpMDVSWHRoUEFiWTFXSDlzMG85NXYrb3E4anVBaExZd1B1L2V0blY3akNub1ZlLzNQNVAyT3did3VnTk00UzlOcmorRmJ6L0o2YlVYLzZSLzZDUU9qTlhLMFRWRnRVNFpQZC9vOElSMnh2K0hqRDczbGI3Qkw0Z1BIYTg1QmNxZk41SDExdUk5dVB0MzhIdm1ENkpUd3RCUlBpMDZaUERZeWRMaEE4VjMzSDhKT0ZEeFhjY093bTNOaURGd0llcENaOWgzZjRQWXZvOWwzM2xYblFRN0RPb2xLL3hJdlZ1cDdEUzRJcCtaNmx5MlhWaDFxVk9JVk82SFJWcEJCLzFKZk8zeEcrdkVsZGNJcVREUi8yN2tjRGFzYW85cnpJdDg4SGp1YW9odHo5TldXd3AvN3F5YWFMYjFrOEVkSmlpYzJHVzBrMWVkZnc1VDVUazB1dEx0NjVFaTRKYzVzcW5TemQ5TENqb1R6SlR0Si9HR1c2WEZnUHZIK1dmZmVyTzl0My9FaTNyek8xUXlKcFpHSi9BVjhQdzFhblhZL2hFK2R0VHRwck9yek5QRmRzMy80RXJzTVVGaVJwTTN2eDkvL2Q4cUdvcnc5K0ROaG9MaXdvY2x4em90SzJRYm0vVDBTL040ZjREQjdGbmtsaDhkdDhkUXNVSVhPa2NCMzBnd1VTeWRQbS9VY0ZWRi9EZWxCRFdDTEVvVXU2bFRQM0Naeng4MUxEbEFJQmtyTjcvdVd2NUM5Z3hpZ3VSaFp3clliK1J3L3F3NHJ5bSs0WFBVRXA0a3lCOFMvWlRybkpZVmlRNTUwbG90dGRGQTdHTkdxS0Z2UllCL2ZVTG4rVkllTERsUURwSXQzcDVaMHRPNTdWeTBPeUtmUmQ0SmNkbjlpelZMM3dXZmJ5N25lekRjVlBMc1VFbHZMeXpIYlB6Vng5c3VFMG4ySytjdjg1U09mY0puMHhzc3FYMmg0b08yZ3FIRmlNWEpFUktrWFU4T0pvbWt2RzBEVkJLKy80VTl3bWZ3YmhOYkNYZFRIVGhWUzEzc2hnNWI5Mkt3WjdVNFJDaUduWjBxT3NJS0d5MTIzU2Y4TW4xc25HSi8vY0s4dWV1L1YvQTN1MncrdEcrSEIxVEkzaVkwZy8yM2ZFQVB0aHY3dnFhWVJmVkRhZXg2QTUxVkxLMTdoZXhidnJaSlUwdHN1SEJFZlQ4TGhudXBEbk8ydnJRYlRZeWxHM2xXSXhFcWhmcmYydUdnR0RWRCtWelBheXd2dFd1VXhVZHRlS2RNVHpVZlhSTkhmaUFtbkwrejEzTFg4Q200Z3QvVmZ4akVucjNaTzFDU0ZUMmorOTMwWDFGbnNGMnhTUWJpU2I4bjd1T0hJaDN4ZW04RW1YTCt2bXE3UUhIbys3aHkzbnRNY2I4Z1FYQW8vV3RDN3RjZ3Z6ejZWZ0hhZGxwLzVkUGxNcHhuSlM1SUN0d21vd29IeWpyamJkV2xYb3R2cWQ1OTlRV2hPZXBxa1hvMExXK3V3NE9oSTY2RzFiam9UOGNsTCtTZWMxOE40MzNrR1lVRDdCMG16VDA3QjcyS2wyWmgxMzBrR3FYK0N5ZUU1WmRKbWI0aVVLWDlCZU03Tk0vY3B6K0grVDZCUk9nRHgyUDh3dGYzZk1hN0V0VTMzMS9yMnJLNlIwWVEvT0ZWN1hLOW5Md296dlpRUTNFem5qMlV1QlhXVjg1dklYUisvVkl0ZmMyK3kxMm9vRXJSTlAvQjFYRTlxSXZxZVdlQUFBQUFFbEZUa1N1UW1DQyIKfQo="/>
    </extobj>
    <extobj name="334E55B0-647D-440b-865C-3EC943EB4CBC-14">
      <extobjdata type="334E55B0-647D-440b-865C-3EC943EB4CBC" data="ewogICAiSW1nU2V0dGluZ0pzb24iIDogIntcImRwaVwiOlwiNjAwXCIsXCJmb3JtYXRcIjpcIlBOR1wiLFwidHJhbnNwYXJlbnRcIjp0cnVlLFwiYXV0b1wiOmZhbHNlfSIsCiAgICJMYXRleCIgOiAiWEZzZ1FTQmNhVzRnWEcxaGRHaGpZV3g3VW4xZWUwc2dYSFJwYldWeklFMTlMQ0JDSUZ4cGJpQmNiV0YwYUdOaGJIdFNmVjU3U3lCY2RHbHRaWE1nVG4wZ1hGMD0iLAogICAiTGF0ZXhJbWdCYXNlNjQiIDogImlWQk9SdzBLR2dvQUFBQU5TVWhFVWdBQUExMEFBQUJhQkFNQUFBQ3h1Q0ZKQUFBQU1GQk1WRVgvLy84QUFBQUFBQUFBQUFBQUFBQUFBQUFBQUFBQUFBQUFBQUFBQUFBQUFBQUFBQUFBQUFBQUFBQUFBQUFBQUFBdjNhQjdBQUFBRDNSU1RsTUFNcG1KSWtTN1psVHZxOTBRZHMzMVNwRjBBQUFBQ1hCSVdYTUFBQTdFQUFBT3hBR1ZLdzRiQUFBVitFbEVRVlI0QWUxY2ZZeGoxMVYvM3ZWK2UyZEdJUktxSXJCSmFVUUR4VU1qVlpXUXNDTkF5aXFVbVVLUkdvRTB3ejhvbGFyTVNsU0l2N0FGL0VFUVpMWVZrYnBKNEEyRkZoUUpabG9DS04xMjdVSkl0VUxOTEVoSXdCKzErUkRRQk8xc04yUzZYdS9PNVhmdXg3dm4zbmVmL2Q3czJKNUk4Lzd3dS9mY2M4L0hmZWVlai90c1I5SE1ydFBpeFJzM2JseTVMR3BLaE03Z3hhdHZ2YW83STZRcWR3U3UzM2N4bmlYWW9Pc0NEMFZ2ZlhEMXhvMjNYbzF2S1duT2ljdFhibHo1ekhqUnBFWjdCcThxRjBjc212NE03dWRwaWVtcVNlWVYzaGtsemdtSk9IUlF5aEoyS0o5WFQra2w5UFBhbGwzZGNYVHdPbXJlZFExZFYxUm0rYnlpeXVOMTdKTUh1MW9rZWc3LzhUdWUxS0Z1NWZFV1VKMlJ1WTRRNy91SnJnTTdMSjNYSHNETy80ZWZNdUtzQ0xIMzRUeVNmdTNqMFBLU21mYkVtaEIvOGd1bU42TTdaRzhuckxIQmZqSHBqRzdNM3hGaWdhTTBXdUlPN3grcU5nenh0aFZvVyt3Nm90c1J2MVhDOC9wT0Fwd1RyeVR0V1RWNmZKdk1pWC9MSzhmU3Q0VzR5SkJMOXhwOFNkaklZV2pDOGQrMGN1enM1WHhjMGZtOWpoZ2tFNCs3RnByQXA5bFlFN3NKdTNMSDJsSUN6R2kwK2licUtZUnovVFZ4TndOMzl1Q1RRcXdtVWp6cEdGb0NEalZPdm8yb2xaamxXYnRVSWVTcHdJUzRsL0JwN1hhVDlyakdacTNEbGlDS0drMGh0c1pObXRuNHZCRFhEZk5UNHBPbU9mWSsvODQ1cHRhNS9PWThsdkkrRWVDZzN6RlRYN2VXWkVEWjk3aTlhU054RkpYdWdWSXRHMzNHSTFVaGxyVUlsYlVDcTE2OWVZcEZ2dTMvbTdFYVVjUWMrNG40UC9PTFV4YmRIdmQvNS9xZzFNNC9mOHFZTEVvL3RkZk16N3pYajJLUjFDM3JsL0xQbkJBbUhIdGZrNjYvWFlESHFXRzBZbmNtdVVOUTZoWWdNRjNVTldISzNtT0ZDdDYxeGFobDdiQytNVjJwQTl6ZzJCY1YrTW5oZ2p2KzBBYnZ2K0dtc21kdlJVc3M4cFh1UmZQV0R2bTh3OUVXUWh0anVmTkZWNkxTbDNtLzhsYVRkeU40MFRQV29qc1huY0ZaZEJMSGZrcHNlUHpyUEJzcXg2N1hQM01iRDhnZUVaenJSMVhXOVNqTnZHdWpkTXV2RVk4NVdkTUZONFNYY0NRQVA2OGpmRVUwWjY2SmNleVZ0Yy82c2x4SVBDVkdMb2l2T09OTGQ2TzV4TWVRTzR4Njc0Ynk2L1ZCMjFFamlzcXg4WlFZS01mRExoOC9UMk94MGZPMHJjUTQwbFRieHJFL3RkdjErWmFZSnI0aVVXc3JPbVlyYmJqRDZKQ1hYMzFTNzBTY1R1WGZ3OHpTdDhxVDVFVmgwc3MwT1RybTcwMEoxUjhQTFBMZXhOcXhjdXpIYkhsaVdURk5mRVdpelZxRVRMZXBrZUVPSTFhbldCS0hwSVVZSkplekRydnlMMmFXS2F1Y0owK0lFTDhxSjQwcXY4ckdhZnJrRDdhdkhYdXBreFJoakw3VkpLVklGTGNqbk1tMU5YYWpHWUZTamMwOVhFMGRwUjlLaWpBdW5qWExsRlZXYndMeHVCRGZsdmlqeXErVDdKaVJFei9ndGk2L2Vsb2lqM3FpU1VvUmxGOFJEb2V2cXdua0R0OEY1UmRFWFBBMHBHNWlsbW1yN1BVeERqMVY1aldxL0ZvM0NTaFIzUDlWL3ZVdnZDWG91dnppbFRjLzhKc3BRcXI4ZWgzdkYxSkRBQmhOMG9xZy9LSkF2S0Zta1R2TVdYNjlYMHFUZkF5dS9rQlQwYml2enljZWZhWkROQWVYcjF6OTNEK25LY29vWFZtem1ibkR6WmhseWlvamxGKzRHdm81anlxLzRvTjRPVkgrSmluQnJ1SDNPWUpHVkZ3c1JxZGpvQ3g3STdLck5Va3JndktMTW93dE5hbmVKQytmSEFNb1lQaVRDYU9idzR0aHpQelFqK3g0VkwrMDRFMldVZnBaWUlYY3ZqSEx0RlZTK1lWcld5akRIRkYrd1dmeTZzZGpuN1A3ZFY4UENQeFZkKzRTUGFqNnZaVU15OE1HNjZhelhKQkErVVYyZDFOU0kzZVl0L3o2alVlZm9jVWRmTzVoZVZGbjBKWlU5dnRSK1RVaTZGN0Q2dzQxdlBwK0IrbnNQMlc0a2VnOTRuK0JuN2JLa2pxeFFTSk1CNGVqeWkrc1l5NXpkY1R5T24vcjZxQjd6enRZTGVUa0R3MmJjR1pCeTFPYXBCV0pVSDVGT0tsUjU1L2tEZ3VVWDdCRm0wSi9QYjVQeTZ3MFFDNTFEZVRHTUtvaWs3MVo2cndDaHhCMkk5SXNBOXRMbGw4eWdGRW1QNnI4QXVYN0xjN29jUTNmM01USFl4OTg5QXZQeEVhbmkwWUx1bStLdmZQSTY1RGNCUU1ZdVlwdVFCRXF2MmhMMFM2TEluS0hCY292ckI1YnRyUG85VEYvbjVkOFhGZGZCcEcvZU96aGwzL3BXMFpMNXpRR1BQbzllUEJxRml2YVlBR3JsT1VYQkt2THltVkUrWVZVMlJhais5UGtSQ3hlUUg0QkVmWEoyVS8rR0JFMXVha21pakM1UXpzdXkvSm9nd1VVb2ZLTFFwWWtmVUt1VGN6ZnJtanE0UnZjQy8vbUJ5eUtySGVmMTFOaThLZXltTkRIb09XZjNaRmFPcGtnb3ZTZjA0N0xkQ013eTllOG93MlM1NHgyT2t1eVZobFJmdUVsMmYyZWR0ZkZYeFBMZGZiOWc5TlNGYjZSNE5qRmJoZG8xU3pMSzhYRGdDSlVma1hST1JWanBUdkVEdDBBS004RjVYaHN2Z1laMm5ubWhYQ09DWm11bkFhTnhHODhoNDZyRHRaYnZxUE1kQ013eTFlOUF6ZmlWaVd2and2N0U2MFI1VmVQT0M0bzVQMTkvcjArZlFVbEc1bEtIWTh1dVNhcFo2YmxRWk9BSWxSK2tSclNaMHQzaU5vbVdiQXhFbS96VjlxeUhEVjU1cGlKNmVGS0I4NGNGN2d6Ri9zUWFhbEtYRFdsWll4MmphT3BNZlZad2x1dUxnZklkbTlMZ1dEVzhLYlo1VmRGL0xBalFJclFXRUE1MXY2aG9YSWJQUUdHa2hTNUJFTC85K1JRdHVYaGtUWWxDditRNVJjVi9nQXFkd2hLYVRRK3hiYlgzY1VFYTJkeExlTDQxZ1h0N0NtRmFWcjBUWFR2MlM2aTlFQ05WdDE5eDFCTTdzUkFpQkkxM1FYQmJwUmRmcDBWcjROalhudDFXT2pPTlpOZWd0Tk5ockFEdWpYYmgyTmZWRDNndFMyY3RhQWlKYnZ1SmN1dkNGNW9BVTYrVDJObjh1ZEhkVmNrSEI4NGkrdHlHdG1yeEhwbmtoMHl6RGwwN2JzZUt1eDFEQWVlU3BFWXNteVN2WFo5b1BMNkJNVWlMRWFkekFleThoMkt5WG9sVTFUeUFIYk1jUlllMENVMllRbDBOMndmM1dYVlEydkx3bTJySklaeFdoTlpma1Z3RXhkMWRvaVhsN21UaG80NVA5VmNJQkpmWE10N2JBdlBCUUxnUW9PbjB4U1dtVGpvNnBpQTFqQkl0WXI0bFRKTDVmVUpIK0hpN29qeXE3TkZHN3dXcEp3TGlPbVhGR0xzZWdDeVBFYTNSZnRjWGxtV1Y2WDhNS1dKTEwvb1NMNm0zV0hVTWdhaXlJMzRwUDEwblk5RFJMYTRmR1JjdTJHZUV2ekVIa2VHbFRJVGdFdlhpUU04WTlDTmxBVHl3NVJaS3E5UGRMSDkzczR1djg2TEJiQVFxMXlDZFB2RWgxNEZFbDJERFg4VXUwVXZDWWI1S05rQlc2ek54Tnd5TEErS2RQRkdyK3N4YUcxSndJN29hM2VJaFZDMXM0Y1k2Rkl1dDhEaDZHdDN4YUdtUFVKTnlLeWoxTHozeUJ2SkNKR0JMU3A1STdpQnBHa1kwQjFXaWZyTE4wdmw5U1hlbWhESE00MXErdzY5cThCYWpMZ3F2d0lNYzlrTVVNL1lOQm16Yjh4a0IyMUxOclptdU9rTUdCUlNKS0NKTEwrbzJyNmtpbVVLRVpmTW5ERjNyL3dpcjVxOU4wZXFpZWV3cXBodE84K0hUbDdFYlNzR2RsOU45OEp1aEt3eVNwdWw4dnB5NW9vUTMzUktjRXNkeTNDWE51RElCU2hqZWUzMUVwOU43U1Q0RVowMkc2WG4xVTM2V0twRXJhV1E1VWxGQXByRWlpYSswYWF5UTFyMGpZVHM2SVpYZmtVa1V0YmVISzJtcnRmQnJzb1VJZTR0NndIUmcycHRndUtDbkVQVjRwL1NLdE5tcWIwK1lTS094RmxDbHVDeGFGL2M1Q1RkZHFXTzhSZmUrNnUvSmErUGR0MVJTUFhIR2tLTDBXU2pLRlJZcllyUnUyWVFacDg4T3dQRE9rZ2Y0YnNLRTRoWHhEdlgraElabEM0bXMwWTN0cjI5UUNGVkVVbk5HNlBtMHAybW50THlIbmt2MlhtRWdOR3VScVNqcGJacG03dXl5clJaYXE5UGFPVHZzaHpJSEZrQXhwT2xOSFR0SFJMc2ZzcDJVNjJtZ1ZDOE1tMjZ3eCt3YmMwY08xbEl5dktnaUp6c3V3b1RpTGZGdmMybXhBQWwxWkM5a1IvclhybTFCQkhiNFJsajFDd25zeHFlZFc4NjVtT2p0SHczc3BWTTA0MnF0aGZmTExYWGwxZzcyUTZrUmVFbzlpekc0WUc5Y0t2cFFMSTZTRVNkeEFtdW5Ka0pjK3p5VVBPaVI4WW80cnVLa3pyMG5oRkQvZlQzWDM3UjBhVWpvcFVodjVxZzBiZnphUFY0ZXMraU5ONnFjSU9WYzR4VnBqWVlkeG5yamdWd1hwVjRBOTFPVWpQd01kV3U3SWhiM1RRNEJNRVRZWW10NDhxQnZzUXRlenNWd0JKRmZFMnFPcCtESzF0VlhQZGZmbEc2R0k0TUJkU0VkZGVVSVBJVFVlcTI3VHE5Z0J0SnJOSXp5MU9tTmlWU2lMcE5TNUszamtsbkM0dGhqb3VQUjlFMU1WaDJJWm05ZVk5TTNiSGxIblBzSkpHWFZsdEZYRTNLSGIwaFlLeE54Ym9uN21YSzRBNzRHZXNGUEsrMmk2SjdCZFFFRGU0YklGZmZra1RNWnFHbGsrUmlHc05hcFdlV0s3enlPZTNzV0VzOGlxcFM4MDB2S25PTVR2NGZ4RlJkNDhWaVdWdCs3WHVnWnZJajBhODEwUHQ4ay9GaGluQk5LdDhOMlo2V2lLZTBUUkdsM1k5MTJkenNKa1h1QlR0YzZUaDd3UTZRaS9razc0NW9VeGJjWk9QYnJGdDV2SWVsZkxDcmhpdmZCZFE3SDJPNHlLbjZTWmRGc0wvRGErdGJETEdUVlg3dGJOSDBodWZJRXBKME9KSTFsU0hwWnNzTnhEQzh0a0hhZ2VSMHFlSU5nVTVlYkNtWG1DTFlZSDA5c2FjUXlaNUx5aDBhU2hzYVkrVE55NERlQUxYbDRJUUNhaUk3ZGJLcXVyaHRTRkwyS1MvRlpFMTEyT0Y5bVhzY0pGWjZvcDVucmJ1VjRlNjAxK3g1RmJ2aGozdmRCQTBHeTJyV0hjOFFyVENYUi8vZFFIOXk4R2s1ZDA3K3g4SGxZZGRTcWh2WkNWU096UkkwQmkvU1AwQkkvYTlLOUE3K0hnR0U4aDE0WWlGWVJWR0tSZXBZUVV0UVFFMllJWmNWVzNoUkU0R1hoM0NRZDdBZ0lUdnlQeG5pcjVoaGZHazNNVVNDWFREMlBDZnd6eGFYMldISXlaZnNITjY2cGpiUHVpc0N3K0J1aW9IRFRaaCt6WTVVWXQ2ejhIRHJvVlVPZi9JVjN0dC9lNXM3K2tvajlTOGVobklSTldFRFBLdTY1dlFNd1l4NzZhLzRRUGxLazNkenRPdHFDMVlENVpDYVBjZEMwRmg2Z2puQUtESXZNY2RPbXlEQ0NpdS9LditDSEtjYlpsWkV6WGtuQmxZNlJhd3l6RDAzdEt5VGtpV3NkSGpTdXBNS2hYRU1sQUp4MTNTaWNzZjZpUVE0N1ViRFJ0U1ByQW54MzFuOGk2aFpkVExBSjVuVHo2SitZSEI1dUFGcU1KbU01eFZ6VnoyR0x3THgwS0sweEdkdFoxYXRIVGg2L0FjU1lnbzBmT0ZUbVdJVVViUEZTOGRUWXRET3BIcmdBK3Y2ckoyZVZ6TkUvYlI1OXhZYTlHRTRKcktPL1h2Rlh0ZEhtSDRmZXRscitHZFpFaFZTYzFOWUQxamF5VXBnSnFKcnZLcklvbm9ONTdsbitZSFNPQkZBNWJiR0tmK284K1pyM014SmpWUDUxVFFpL1V3czlsU2VuV0pYU00yT2pkSS8zaEgzVXNRbUJ6aHVsS0g4dngzaU04K3I3aEFDaDJHWDNxVisrWGNmaVlYNElUNDBvemJLTDNhMGg5NXVNeWhKSVRXeFZsMmk4c1EvZmdJT1JUYXBPNFZyeVJ3SndaT0ZIOHc2U3lER0NyU2lIUHR6SUpiL242SEdVcjBmQk5naHIvWWg0UE5CY2tYVXhKNmxLSzIrWHBuM242R0NYQXNEMXk3cEtTZ0J3OGxjblNVUVk4blhwV1AvYVhwYTR2dkhZazhEQVR1ZUh4VFF5VVRRSXhaUkUydUZLRjNlSVMxdk5hZWhoZUZ4T3ZHQjlBM0lEUVBtOXgxdW5ud2cxTzZRVTZVekJKNUFoUkNuQmx2aEo1amdpa1ZXQmFjblFSRTFWWlRHRjF1ZGJOZ2pPSkh1bWVTb2hsNHpySVo0RkFtbmRCYmVwWGZadUV6ZUVhSTVSVmpEZVFFbnZ5K2U2TXpGS0tMbXRvelNjbnNsOXM1cFRhN2RTR3lOOHFpdEVDUHg5cy81MTBkRGVBVERRMGV4Vm5vL1BhOGlZUytMM2dIQXNhcXJuTXc4SkFzNXhDSnFyZ3ZSajZJSFl0SlNwbGVjd1NUYlpmeWcwMXpnZlNuQWk3Wk02bm9wZ0VnZ09IYVozUFpvUmkwRGFicGdDSEtkYzZUTnY4RUJxbDFJemJxaVNTR0VsWnRwb2djT01TODFpREd1bXdFR1FVVjBqWjFDaDJPWEc1YWkrcjYvbzU2aWVqOEFjaHNMbkFEbHdRRzdMS1JtUjZncXFBVmFMblhPYVFMdGxkMlhrd3VzRStmSVdJVVVHV3d3Qk41Y01qNTFFOVNLNUNtY3lJRzJ2YmRmNnRjcEFSOVdSTTNrTzJyMDdFT2I5VUExNE1RNnE3WVhaK3lJSW9sRHo5UUUyNlJKMHhLZldRdnV6MDB2cUc0SjJXVUJOZUVIVmRVcUgzS0kySVRVUGMrWGRDY2pwWXROUloxRENOQllsbWpTSWRaeXpKZzB5angvKzBYTWFFOEU5bGRVUUUzWWdBNElMUkN6NTZXVDFpWGE1bzlpelMwc0UrWnJybjBtOEVBRDlqYlFZRHk1NExJRVprMFV0T0o3RGNvM1FuRzZnSnJiU1FRa1lsUE1nemQ1NEsyYlhlNnRYOE04QWc4ZTZHSlhHV3RiaHlJeVZReWdUUlBVOEovT1BBVGJDa2hRUU0xV2t2dFMwZXFtbndIS0J3WTY0UlI3RGJ2WURvZWwvQmtRMGszenhSSTY3cy8vb0IyR0I5clprYVVTSTBtR3RNajZwbGxBelRXYkZIWkFqUnU5b1RhUit6bm5SV1RMajh5YTU3bjhHUkJzMTVpdURHRHRpWWhkaUdqcTZXd0MwZ3lRS0tBbU80WENvaFZJVkFKc2k0QjZaalBJU1RBODUva1pTc2Z6eHlHUVNFdzNoaWJtNFJsUzA3OVQrYlhNMlZKS0Z3ekkrZFdFRTB6aVByN09MSS9xT1l0SnRTdnVDVVExdzRHVjhzZWhOV2E2UFdpU1ZWWlBTcU0wM1ZUNVJlbWhZNlptVG40MTRmV1RIRjRlY1RnR1llZ2QvUDNzb011SkxrRVQzay9hbTBIL2tRemJCbXpYN3RCNWtMT0cvQTN6ZXlPTFBaVVdFamdyRW5Hc1FxekVCemdpNUZaem00ZEVrQk9yaGs3bFg1dW1PWUg3Q244dnBMNXcwdzJ4V2JJQ2hZWXREREhMcG9SazJVbW04amZXSWkzNk5GcXdtc1IzRWI5S0o5Ti81VmF6eFZQQ0JyUTAreFcvSG10T1RxbEs3SVlYMmhBTElYYkhuUmQrSVF3Tmc2T3dsYWlzL2Z0cXBCeTdybmNFamYwUG5Yams4K25KVmM4cDA0SHBwOU5vQk1tdDVob3Z1YkRaa2gxOElhbG13aHp1RDNyV3llYmxEMWpjMEp5UWp6UGdDWUp1UVBaVkM2dERFLzBPN0VLaWtoMCs4RllqNU9oNjNJVEFjaE5DQlkwU1l6blZoQ0ZhUDA5dkpNejNYbUNWL1FQWHloSnNlZEdLYXZXTGRwaTFxamtUaDU1RFlBbjBob3BLWndyZitLSk1VSnNIRTMzSFRWTGZBSkx4WGd4TE5YT3FpUlNEQlJLYy9Sb1c1OFJlTjBYMHdBRG5mWnVuekdreFNCNUxzUndjOElBZEoyR1JoOWMxUWprN1VVVzBFTVRPVFMwd1FFNjVwaEZ3T3dFSmgwM2JkMXM1MWNSSndFMDJrWGFzT3RUWm5LaFYxcDNGaFFCMElySEJCR0hObGh1MDJRaHY0cnZZNWpTS3dOTHlwQ1Z1Y2pmSlp4eGttOFJQaFh0a1FNenJsOWZRcldVenphZG0xYVd4QkpyU0w1M2xiaktieWY1RzZJdi83cS9UOERWVlZsZTRWT0VDWG5FaG9SNWN1ZU5yR2lCSU8vYm5jejN0RU1VaU1Nb2tVa2Q1VHdHMllLaklmOTM5UzlNTDNQT3BDVU5QU0lLSXpJT1JnMkx2UXRmSlhDYysxQ0h0eEwrM05mM0tMejhTUzhpYkQvOUlpQ1gwL3NNUTNJSE5DemZlVXUyUC84MzloQmdzTzNpVDZkQldjamJQcVErK3ZFYXdMNy8zTWJvZS9SWjEvbWNrODF4cSttNDNKcm92WVAyZUgwbjdmZ2F4c3VxNnBLbElJMUVnbHZ0WUZ2Z2x0bmk2YS92QlZzc0xjL0x3bW9qV2d1Z0hEY1REaVRjWVVZampYOFAzc2ZGQU00K2FzQXYzMkdaZGMrR3hJRUQ3ZmtEeXQ0MzBBOFdhcG9LZldPQ1AxUEdieGNzODkyRXN6c2N3cXc4LzJHV2dWRFA1aXpZejBsQ2FUT2xvNC96T1Y3Zjdoalh1eitwMU5MZkJmMzJneVlhRHpSeHFJbzIrNk16VnRuNW5MSEZuMXFRN3BFbHlEVFlDN01waXVPQ0NwU2FES1g3TmQ3N3ZDbEM4TjE3TkpmRkZqMnlEMXVVelRRODY2KzQzNEJLVHkvVUlTclRUdTIxZnhnYzZmL0JIM2pQMFVRNjB2NzE2MytUR3Fybit0TStqOUlPRE40TlIzMGVjYnIveTI1M2tlYjAwWGRaNXVWVnJlVEd6OGQ0RmFtWUw3NDI4OXZHTS8vdnk4R2JWWGI5K0lKd1B1NW9Ib3VSaElGSmZQZ3hTSE1tUWR3WGl2SWhIZUlkaEJVcDdoMEdLSXhueXJzQXhkbTZlZDg0UjN1eFc0TnJOMmZFKzRseDhCZXFMeGVjY3paalpDcFRkN3cvTlRJNGp4dmxXWU80b2ZPVmJxRU9DVlY4OUpJSWNpWkZuQlU0ZHVjTTh5M1JvY0ZhY2w5dUhScXdqUVRKVzRMbG14c0M3SHZ6L0UwZGdmS0ZQRTJzQUFBQUFTVVZPUks1Q1lJST0iCn0K"/>
    </extobj>
    <extobj name="334E55B0-647D-440b-865C-3EC943EB4CBC-15">
      <extobjdata type="334E55B0-647D-440b-865C-3EC943EB4CBC" data="ewogICAiSW1nU2V0dGluZ0pzb24iIDogIntcImRwaVwiOlwiNjAwXCIsXCJmb3JtYXRcIjpcIlBOR1wiLFwidHJhbnNwYXJlbnRcIjp0cnVlLFwiYXV0b1wiOmZhbHNlfSIsCiAgICJMYXRleCIgOiAiWEZzZ1RTQTlJRnh6YVdkdFlTaEJYbFFnUWlrZ0t5QkZJRnhkIiwKICAgIkxhdGV4SW1nQmFzZTY0IiA6ICJpVkJPUncwS0dnb0FBQUFOU1VoRVVnQUFBcFFBQUFCZkJBTUFBQUNrVVVwUkFBQUFNRkJNVkVYLy8vOEFBQUFBQUFBQUFBQUFBQUFBQUFBQUFBQUFBQUFBQUFBQUFBQUFBQUFBQUFBQUFBQUFBQUFBQUFBQUFBQXYzYUI3QUFBQUQzUlNUbE1BbWUvZEVDTE5WSGFKcTd0bVJESXhhMVFQQUFBQUNYQklXWE1BQUE3RUFBQU94QUdWS3c0YkFBQVJqRWxFUVZSNEFlMGNXNGhrVi9IT2JQZThaM3FpUk0yRzBNUEdGMHJzWVRkR0VHSTNTNGl2bUI0aWFDQmdqeHRaWVNQTTZJZVFyMjZDQlBMVms2KzRDSFpIUkNUNW1DR29IMUhvTnBBUFJaaUpFSDlFdWtQUVArbTFOOW1ZZmVSWWRlNTVWSjM3bkpuYlkzZjBmc3l0VTZlcVRwMDZkYXJxbk51N25qZFJ6OXh0Z2VlNWlackErQ2piRklIbjZ2aG9OMUdhbElYNDlNdDMvUGlab2hEWEwxKysvT3hMUXR5WXFBbU1qYklyUXR3dWxTa0lzU3FCZjRoM3gwYTdpVkprU256RzEzY2d4SUVQbFc5TzFBekdSdGxwc2VIckFqRlRLZFc4TlRiYVRaUWlQZTJDSFJNaTYyOVAxQXpHUnRuZFRhV0tFUDlXVU8vSzJHZzNVWXFJYlY5ZFNEL3ZLY1hyNnhNMWczRlJkbGJYa0hOQ2FHZmMzeHNYN1NaS2owVzlxeGVGMEJac3JVN1VGTVpGMmVwYlNoTW9LeHNLTEhZVjhQK1h0c0RzL1JxS2Z0ZmJxZy9LeXI0Q093Y0tTSG85MGsyaWVMLzBGeitXUEpPLzlCV05MU3U5cDVQWmZJcFQveXNuekFYalpnSFR2TEVUUU5teU10QVZpY2lWdnhQWjk3N3E2RVFlV3ZJaTJHWEx5a01ZNFpHcmxVTlFUeXpwak9oRzZiNG85QkhIVUpDeTB1Q1NnUlZ4YnpKUkJoUWY4TzhCUXhZdWY4SHYra1FHbzBTSzJJMiszNmtINzM1SVdlbElWTlB3TlJaaWVOK0hOeXhGL1pxRmp3SE52L2pic0tldFJlckJ0elhDdkdkVWw2N3BURWVHd0x3cEU0TkNTK0s2aXlSbHBkT2xwMkhmVjd1R1pGNjBEWHdNb0dlRlU4aUVvU2RQdjFqQ2prWmdqSDFFWDN2NWptNmdKenRFVDFTaWhNMkhYTzRXd3ZTVUFwNDgvUnRVZC9pOC85MENHMFBySGVWTTNPR3h4NldsaExqN25Iek80b2lDUmZRbFVkWVhxbVJldVJ2QU9OTE43WG01VWlBY0dnMXFRdWpqb3NFTmJGbHBjQVlBMjR0TjNYb0lsTGRGVUMyNlROQU02ZDdMTUlhK01BV09iMkpjb1RkVXk2SkpsTkF5RjI4QldWZTNSdk9lc1hNUEROQUJ2M0tSb0tlTHN1MGxOc3NGYUczcXpqbXhyc0ZqdmtFckZ0MWZzWmNDS0hsK1dCTml6UjJqL2lkUXB1SmlzMjN2Nnh2ZG9GaTUvaTQ2dHF5Y0FuMEp3eTU4QlRMTkVwdS9RUjhlQUdmWFYxT1NPVjlpbHB1NVh1QzJSYUxjeDJGZHM4bDhrUXJueEw4aSswNkJZUUlyR1Z0V0FvZmQwcDUzSHZoTnROelBhSWZuUU9nVnBuUFArajdnQ3plbitZNUgycW0zQVpuVldyTEJiV05CNkdzS2k5TVE3T1ZBWUl3dks2dmMwQmc2emJZK3hTYXN4emo4ZXhhRTdqRzJHVllkRE42R3VzZWtkRVhZMjZrRmtVekk4UnNEOWZVd1JGSk9mQWkwUHVBOTBXVWwwdFg1M2dPNzI3MDRLOTdob29LdDMyOEVjUUVNQnBFR3c4NnpPVFRYZ01JdEY4NTUrNjR2TXhGWk5EcUJIV3lrTG9pdmd0WmQwNVpBZEZtSjNVV3VMKzVGTzZseUlJVngwZDZLNDIxT3QycGkyT216cm1WbTJrNGJsdHVKV3ZPM3ZGMlNBaGwzVm8wVmQxQWl1SGNUSFdDSFlBQ0VrTlBnR05vcU8zc1ArTzJrbW5HY0tHWFdSZ01xMUlFaGlORFVCcjByTmlCRFMzUWhCTnpnVExWVnJ4U1lDaWM1ZG12UmJzQ0FyUEk2eHJwVmpoKzRMa0c3MFFzYkZBSDYyeFJlWlltV2tpbDRLWWxBMHRVRGhzcFRMMTBSR3hCWG5ITDRRaVVQcWpteEtrU0Q0NkNxMFk0d0ovcFlKdTV4OFUzWEpXZzNab1ErUlVEYnBzMkZwR0NaenBSRkdqVGtZSGthcE9hR0hxNG8xY0piZXNmRHFUQmM1bzJtdTRIdENOWHJIaGFXbXhhRFVDZXVPblBLU2c5ZDRhYmhYNDVqUmFwMHBpeVRWT2JMWHFGR1dvUnRBSnRod3d3TFFIWFBBOVZHWEZhVytaaDAvTjIzSUFnRnpnMGw0bWFVV3NKT1dTbGRnWnpwbkFrRzJGT1pFbDN1Q21jMUgwTVJYWUMxMjNJMmMyZkRBOVhzL3VEczJiUldvcGRxQmFKZVVHM3dNN2RrSTVwVW5iMkhGMXVidHI4VHZRVWtVU3BUQnN0S2I0bjYyd0RXYnBjWEhyTlFSWUJxTVlwYkhZOE1UVVV2MVF4R2JqQUZyK0FoNURndVFjZXVPM3V2QnZ6YmxtQS9PakJMb2xTbXhDRFNVREtYdWhLWXM2bk44NXBybnRmaTJmcjhwcXg0WXhTWFlvNzNweEM5VlB1NGlDWDNDQVluV2RBcjZpazZodTd3QUZXTEtSZFFaQ3BUMHJLeXVpNDFtUWV2TTArbjdXRTVEbi9OVSt6TGluZlRJRVlCOUNKOUxGZHF3NEJsZDF0QVdia1RyUWlRNzVGZTNJc2tWRUs4b25NbWhBcE1aVXJZcVNiTE5OdVNjL2tMUkJhZUtRWnN3WmN4U0lKcU1Zb1QvcU9DclVnZm01SUZSb2RtWUJ5a3puYXNNeXlHMWdiQlBRTHRiZEplY0N0bjBvZGdLbE9DQmpjMDMxWlhRK1lOWmFVTWpGY014anUxQmpkRG9NcUJSWTBBMm9wY3FvRjBvRjJXUng3NDF2ZEJvOS85L1lFSVRiQjI2dHUrWEZud1NoSUNyZTBOZ1ZLWnNtaFZ5b2VVSDFCV1FoWm5JYjRGTnNRTkVqTGkwVkFQZmJBRTR0VHpPU1dEZXcwVnZMV09yUlk1K09VSWY0V1NHaGdQUjZiaGVROUNrM2tDMUZaOTBoOEFVNWx5eTZhMitaQkRQWmFWV1BtOFo2VG5FWk5sV2ZsWFpVVC9wWFFBTitxYklSbXc1QnVoU1E1KytkTHczSDBYTDE0OGQ3YmtITXMwSjlRK1p1L0J5UmhNNy95UWdOY29tczI4MDVpUzFtZHdpQWc4V0ZaNmNPZGliNkZtUGdvWU1HNVdaZVdiekpMYWVjQ05BcnI0aVBPK2xuV2VnaU9JTmJwcTl4NUVwNVlRbjlROTZsMFdiUWZEbW1sTWlVRmtUM0YxMEd6T2cyV2xCL09TOFVuMjdYZmhCYXBsVkZiaTFxT1BXcUZGOTlndng4WS9SVC96RGdJWEE0WWlCT2lSZlpWN0N2eWc0aER0eHQ5WHBERWx6cVRoaTMyTWxRZHFLQ3dyOFpSbEhEWW5OMHJkS2RNVTllRmYrUzFRWUNnL2RGNkRMWHJ4MHJZdlk1cHVTQ28ycjlTdEFSL0Z4OE10cSsrakhTRytGNkF1UnRaZWtqU05LU0dJK0VIcDRUOEdEclVvcElNdUM2NXJEa0NMMGltS3JEeVNvNmsvdVgvK0xlclpvSFFLeHFya0xraGpNRDhianFHdlFHNFRHWnM4NmtpQ3c1Z1NGa3l1MU1Wek1ONm5YbVVTWmFNWjVrZVdMSTBwQ3lEYVBHM0xxeUhwQTNDOE5SbXAzc0N1Y21SWmVkNUlDd0EyU0dqcEhueVM4NzBNSFArR3dRSlFJeUdGNHIyNkNpeW9lTmphTUdMVFlMcGMvV1hGZEdpZ0hoK3cwcGl5UndkcGFNSG12ZUs3TEJBcFZPNXVCR0xLU2lhUUNuZHM1Y3NEcC95c0R6VjV5dTZKa01DTmxDWGNKdkJBNHVQMWpJOE8vNHNaUWRzOS8xcEpYRHR3NlFaUjQvbUVhVXpaZ2huaXJ6OWV2QUNqOWQwQnZEbmZoR1dqeVpUY2hsaFdWZ0xFRXJFQWZoYngzQi9rS0p2SUFhWlpKZjM3RVY0eXIwMkNrV21iTU1TQ2tCSE10cEpaOUlZMnJHYXJ4VmNrYVV5NVpXTFVsNDNuYWZId1h2UjNYY2VvM1pQenphcXNKRmNRc01QWHljQXRIanBOVDAzWFlNRHFod2JURlFPQTNVM2VCTEtlRVBjNDFBVkc0SFNtT3ppQ1FsY1VZNUVGS3g4NTdjZTNvbEg3ck1SblZWYldqYmZqdFRhOU5DdEdwSUhPbXRJV2I3UjJGSno0Z3NCSzR3VXNteHNjQ21aN2hBcEw0Wlcwckt5SHBJV0JuMVloa0VsdjlPQlRJejVWV3JPSGpwMEtDUWMrTzBPelBTVHJMak9za1Rack5qVjhCbzJ2cWcwUEFEMStENFIzMlg1MWFvaU9iMHBTVm5vOVZvMzRnelI5bDYzck9yN1dsbmhvVXhjeUNoMFNBTTlhTnl4OGRTSk1PVzEyRG9iclBjT2NBTFNjUWcvME40Sjgxa0xra1VEMnAvQktVMVlDUTkwM0c5TktscFZZbXFnNWIxVmtkMUczR2ZHaEcrRGNYY1BFOTJBbmZLMWF4cGx3UDlsMU1GTENBZkJDWnZZQ01COHcwbW1hbC95ZWgwbDkvSnE0aDdSZVo2eXFnVEkxdnNsRzg3R2xobndEMlJVRWx0UitMT3NOTDN1UC9LZEk5ZWRldVdWQ09KV2VGOE16K2dITjEyaGZIQXkwRGRxUEh0U21DUGc5QWtueHNvZGVOd0U1ZXhxTTEyLzB5RGxtZDhmSHphbzN0UFFYOFdrVlc2cWJrZ1RMeW0yZitEaC9RWXdOejVCMmFJQUpOeVhjcTlCSExtOEtEZENEKzVRTzAvOGFSV0NaeXRyeWlFZkhZdkNlUTR2TkZybmhLUi80QkZXcjRaS1NENnNvODAxblE1TEVsSlcraUhSL0laR2EvWXBmWTIwRFAzSmFMYXkwM28wWHpBTnpvd3lXS0FoaFJtQllSUEJnSC9SSzcyZEFGUDVjVlpaaU1pR0krRGtac05yRFcyMURzcUNDTTZ3aWJ1MVpWZFJCdW9pNEZ6U2NhUUR3c1hWRDUvd09MVHhXbHZjTVBYNG5vMjVzTzRJUWVBTFBNbGhKOFhXWWpwOVJpclFESXMzcXY2NTBLUFdOTXFxc2hFT1BQQXljVnpPSDNXQi91bVNJRHcxQUJONHhUTEJhYTZhQjM0dTUxOGl1T1gzVXdSWjRnYjFFSlp3aElBeGtJd24yNHdibjhvOXRTZ3dpbTg3WWM4VGhhbXJkWVVkZkI3SmkzNmV0cHArRkk1dzE2elNOUWpodWs5NVFVMWIxVVFjSk96emxFOTRBMkhNZEdOT09jU0ZKZnV5NkVtT0dkUXhmaFdsYk5YdjdhanovQjFncjJoWHI3cG9HbEUrRmFORUlWdU9ack9oc1FDbHdkNDNJTFpJd1Q5QmhJQXprR283R0ZtUXBPQ0hBRVpPOHdYRjFEaHd1YlQ1RTcrNzVuWml5NFRJR1AwWGdBNnF0KzFESTMvVDNsVVVhbjVyVXJqaUVpZUZtakdWV05vQVNlbWtOUlFRQXNXQ1RkZFZoUGpzTVU1WGJqcUZvSTltVUVFUjRhZ1AyOHFxVm9jcEsrYk9TaXRmYVZqMmdHaUd5NUFpZEI1RVJENDlYdUVVeGFxaW56TjJpSGhJSVQ1bjdaK1RaZDNPSmxoUjhnejdjY0x1QTJXQjB4NzRaNnBHeVVrbWVKV1Bvc2xMRytINWVaOEhZc2hKRVJqMmFYOCtoVEpJQmxKWE1EY1B1RDVzc1k5ZUR1bXZCemhzendnSEY0UVFjWlhya05vQ1NLampaSzF2QmVFUC9xYmt1SytVUHNMWm5kTTVEMVNvaDQwblVJZTRydDRqNkVMWDNxTWhxOFA0d3g3ZkNnTjFCVWw0WERwU1ZtTURac3VCdk85aEt1aUtTVFFrNzFaVkEvOXNvWFZiSzZMZ2pQelhpR0tBYXlmTHVxT25iSGJLSnE4Nk9DL20yc3pDc1VOazFzQWR0UjhPUUVWaG93Qi91T0R2ZU8vYTNIUkNwWFUxcGtxZlZuUzRyWldENnVWRUhWRXNiOEtQbkJ6MUZzbzVGR2plaDc1UXplMEQxU0drQnpRSW9YNEYzOGdPVXRJcnljdVdnTHhTZEhPOUlUZlJLL09uc0ptZGFGQTJMVUxlVmdPZ0o4WVE1SG9CcWFZdGpLeXNFSXFrRlF1VzlqR0l4NUhwaG5WR2dLZnNNRTlVWU9Ic1BUL0xxLzhNekxKMlltZ1NJRWsySjE2ZXJScG9FaW5TbFcxZDBaeFVvZDNTakYvQmwzWE80ZDlXbUhaamRCbU1HMVNvTUFTZVViWWFBSXhkUEpxeVhOcHFPdnJ2QTJhY0VBSmRjUS9EK1JGUGk4bkQ5NXRnK0s2MXBnUVc2SlZweFphWG1TUEZldEdtMDZQcDU4UGRRKzA1a3hKcTRtMklVV1g2c0U4SUhnZEZKT3ZnSmxSdUMwQ09ZYUVvd2tMUDJMVHJJdkkwZjRBSzNqUFN5WUdjOGd6OHNBSlZBeGVlQk82S0d3KzNhYWM0Tm5waUdkeHltMENhV1BxdTJaeG5VdjdwaDJ4S0NsWE5SakNMUmxEM3FhOGo2RFJZN205Wjg0TDl0TFJzamJGYzNqdlh1YUFPU3FLa0ZkdXlBRWxWMDh6VnU4TGFtam52alI3RnRRNUR2UUpOWTF1OVlDb1Jtd3lDQlJGTkMwR0NwK0EwMjZBK2hjT3NxaVZOaVdGR2c5eVpRdFhYaldPL3o2cUFOMHZ1dW9CWXRKYnpjVXpEb3J5ak55aFpnVENha1BTNzhaeURzYStTanlIYS9icG4zZ3JodTREQWd5WlJmQXFua01QZTFwNkd0THkzbjdpeERTd3d2UFNjbEw2bFl0dlRzNlpjay91WGIvSTZ3Y1ZQajRIZVJmU0FHcS93NndOTWpkbHIraVZSR2ZGczdWKzRQZDVaUURYSHB0cDhHT0NsaTZka1hPa2ozK1R2Z2YxTytmUG4wQld4OGwxTDQ4RFE1TFFSNzQyTmwvcG5UdjBDeHcrZjlRZnlmWjlnQ2JCODc4ZkZ0cS8vbGFWM2kvRDloUXg0UzkzWHg3b2IzeGEwUU40R3kwUlpjQlQzcW1wS1A1eGYxT0FkQVJ3RXpEVTBPSWUwdWh3YWJBN2UrZG1qaXZCTHpYOWlqdDB4UG5Ea0hQNk05bzR2Yit5cFMrRUFNNzBiODJUTUpPOEpSSmFyNWloaVc0VGZrSWQxMHk4MmdNbytmdFFVTGhMWXo4RHZmeDBFTlhyZTdnbjdnekhINHhFYzJYQnBzTjkzNjJpR0tNK1dVdjBHY2tjUnd4NUV4NnVackY0YVhmaFEyeUxLSk5XRzlXZU02Q1lrMHpwUlo2NUs5dkZMS0FqeUxrYUZlcXNUS21XeFR0aklxRTJKTnBEcm5lQ1VUWkpsc1UxYnRBU0U0dFl3eHArakpKRXoyWkpzeThaKzdoMDM1aUxoYVF0YUJnK1A2RVVXUEExdmVQU21PVUtsaVVseGVUckwxQ0pYTFFIVFJubEV5a0JZbkltZnZWYUxJTHVqVFFSVEJXT09yL0JQRkNIV2RUd3FWSXh6N1JFU2YzQVNySjFnc25JanBBb09VNDY4WUF2UkhSclFTcXNvakN4NGJ4bDVTTXNoSTAzekM2VE9qWWY2YllxYllQZHZvTkluN2Z6SkhOK3JKU2k2ejI5U1JqYjAvckl4TTlyZ0lycDFJT1pTekh3dkdaZUxaNnpIcmZOSE5mZ1NVeUw1WGoyYUlNWkRhTkQ5akdLRXl4Wk1KSXlPY1FSclJHZjJYNWJGRHpaM1lTU0JXalpGM3R0Z3ZWRVl5WFAya3F0ZVJhSjllNkZ6QzdYWjZTVkdVSzhFdnVWR2tFNDZ2dTcranlIbytWZkxOTld2WjR5VXZmL3VJOWZuS3hvZ0grQS9BMncvNWVPdUZkQUFBQUFCSlJVNUVya0pnZ2c9PSIKfQo="/>
    </extobj>
    <extobj name="334E55B0-647D-440b-865C-3EC943EB4CBC-16">
      <extobjdata type="334E55B0-647D-440b-865C-3EC943EB4CBC" data="ewogICAiSW1nU2V0dGluZ0pzb24iIDogIntcImRwaVwiOlwiNjAwXCIsXCJmb3JtYXRcIjpcIlBOR1wiLFwidHJhbnNwYXJlbnRcIjp0cnVlLFwiYXV0b1wiOmZhbHNlfSIsCiAgICJMYXRleCIgOiAiWEZzZ1hHMWhkR2hqWVd4N1RuMGdLREFzSURBdU1ERmVNaWtnWEYwPSIsCiAgICJMYXRleEltZ0Jhc2U2NCIgOiAiaVZCT1J3MEtHZ29BQUFBTlNVaEVVZ0FBQVpNQUFBQmVCQU1BQUFBVU0rU01BQUFBTUZCTVZFWC8vLzhBQUFBQUFBQUFBQUFBQUFBQUFBQUFBQUFBQUFBQUFBQUFBQUFBQUFBQUFBQUFBQUFBQUFBQUFBQUFBQUF2M2FCN0FBQUFEM1JTVGxNQU1vbXIzZS9ObVNLN1puWlVFRVFZTG1QYkFBQUFDWEJJV1hNQUFBN0VBQUFPeEFHVkt3NGJBQUFOQ1VsRVFWUjRBZFZiVDJpa1NSV3Z6aVNUenA5T2dqQ0lYam9IUWZCZ2o3aUlCNkVqckN1dVNJZkJYUWNYN1ZZWmRmRFFFVmxrVHQyZ283QUhNNmdYRWVtSXlKNldqZ2ZGaTNRT3VoNFRYTmVEQ04wSFlmVWduZFZrWm1kMm5QTDM2cXMvcitxcnJueVo3V1RNeDVDdjZ0V3IzM3V2NnIxWHI3NW1oTGhvenhzMzVETWZ2R2hLUi9YOXBhVG4ya0YwOEVJUnZ5cy8vWThmdkUvS0J4ZEs2NWl5SmZseElnK2t2Qm9idmtpMDIvZVZaNVdrL005RlVqdW1hN3VWVWNkUzdzVEdMdzV0V2Vwd3Z5VGxmeStPMmpGTkYrNXBhbG5LdDJNTUY0YzJsTmUwc20xNTlKaHF2K3VwNXQzSG5Eck5hVlVwZHpPOG1qUytkanI4MG90MExKMXV6cGx3STlwYkdYQmZ5dTVqaUNqM3lKSmpQdlAzSTk0N3QvYTJsSGN5WWZ0U0toWEtueitWY0t3QUhwN0k1NCs3cDBLWUZ2T3NsSHNaRm5SYVU2Mkd0cTJRaUNWbGlYekltT3R2c3M0NU5zdTlaN1cwZ1hHd1A5ODltS0JBSlUvSHJ0S3o0VVlXc3MxMWhQTnY5WXpEbDV1ZmlVdi9qdGxBTnR4VGxuRHQyMCsrbUpQU0hESFZvK2kyTE5xd2NxYXNrQ1ZITnovbUtKZmt1dXM4bVJhYy9pMHRlZGtrTlYrVGNhUWVXSkR5Yy8veTJHcjN2ZTZUNk14SnVXWGsxbmhDTWtSUmwxNTBLL3EyL0pJZFY0MFZ2L3o1NjYzRzh6OWQ4MWtpdmNyTFB6NisrYXZJZ0NGTndybHkzWEN3ZDkrRUNtaXo1dGhrNDBJMC9KeXJ4bXBoc2ZPNlY1UytCOTZIZnpzZVRyNVQ2a2tKZEpPQThneVRjRmJ5aXlzRVNqQm5ZRm5HOGltRlJTaWwyUW9vYlY3Q3ZDYVBYaEdWVitYZDlMNVU2dkxaQS9HM2RyakRGbm9TVHFVVE0rV3lPVlhVL0VHa0hLdVFLWHNXWGpWV3d1MWJ0QUdIOFhJekcvN0RDVGZVMjFraHU5ejBkdFJKbW9SVCtYWEU1WVhveUVkdXJwaUxwQ0Zjem5JM3pmbXdiQnU2Z0JQaWlsNHpvd29Ud0p1bHBsNGhiUklmVSswSk9DLzFvQkEvbTdPSlMvS1lPOEZpeE1PV3laUk5YODRjZHljYXFqUGJLbnBUaEtoR0pEcWcxODN0QW91MTU4aTJGY1g1NHkwRUY1NjhLWDNwSDR1TlVFY2habWdtM3pySXFnWlJYN0puRXdZdlN3T0NSTThYeWlxWk5kbzI5dzhpS3pnQnB3TmxybjB2WXNxaURFNkQvZno2NEpycFRsR3RUUzI0ZUM3d1ZEeHdoamV0dG9FWjZNTE9rYWJPV2VNNVd4VG54YWUvOW5Nc1ZuNVgrbUZzeklhdVJJdFRDNHA1SVpvdExwTThhY3NSbXE0eUcrUkZXcjQ1ZCtXRFZYdVdiaHVUY1NLbUxMcjEwd0JMeG44dElGTEJFTnZpT1VvcFhJRWVHNGREN3ByWjIrelFNalR6cmpsUk9CRTJEZG0rRXpnUlUvcEhYVHN6YTFUeXNvZDN5Y1hXT2VNUzA1em9GYmZBQXFhN1VWd2xSbndpYnpkWmdEUnlhNXJFeVp1eUpIK21zRi91T2hIMTNGYVA3MUVPMjNBczhEbnY4a2h1LzI4M1BHWUg2bnd1alZzK0ZLU0h0dFB4N25BWk9ZR1ROMldnUzY1RzEyS0tjUzVRQnc4RVRQSEtnR0ZRcTgzeUE3TE9ZaGhCNFBSMVFxaUZyVzVaeW9DWmI0Z0puSndwUzhacmVGbXl5clZTcVBVM1JWM3laUmRpLzZHUmw3MnJUQ3ZZN1F6RmZrNjZ4YXp5RGR1WCtRTS9nWk16QmN1dG5wSTVCcWkzNENzTlN1TlFRSkxuVXAwZ0YzZk1vb0FkMnB2N2p4Q0p6N2pBM0NLQjZxbHl1ekpTQ2ljMFpjbEU1SXhiUlNFV2VRUXJVSVFKVnRBd0sxS3psWWt6Zi9rb0VvOExITlJ2M2hxWUNYalhlQ29aNWxOWUNpYzBaWEE5QTY2TStkR052TGpHQk5MQ2JwRmZzeVVFYWQxalFRUzdQc1F3UEV3OGNHTzgxV1k1bTlZcTJHZzZCaWZpQkthZytucU9IZ2g3eEVVMDNLbWd5SXRJYVpUQ1dQaUd1WGlHQlRwcHhTSUpFMGNjM2JVeHNtZDdtT1FwZ1lFVVRtQktEVmo2ZWN0Q29sRTMzOGMwOFpMc0NrcGhUTDh3RjE5bUxpVzJQYTJhM0kyNEdPdytNeEpua2ZQS2pDMkY0NXNDVjdRUFczQWgrbno5Z1RwSHp0N2g2VVNzOHVEQzZDcTNjK3dsN2tZK25qTk42VHVIODJRY3BRRW1UZ1YrQVBnNHZpbFZhMGh3L0ZVNUFzUnVrd3pnc25BWUJ3bDJ6S2YwM1djUFRJUUtkekxkZzcvNGpFUGJyUitZY3QrMDlUdUY0NXV5ejB5NXlsRldnNU5nbjRJUERzQVNmODN6U0VwR2JGOEhvU2tiSE4yMmNYajZwb1QzMXhTT2I0ckZEQnV6d1ZaMzZKeEhBY0pXdDczcFQrcnhzcVlUbWhJdzY2bUUyTFV3MkpVd2FhZHdDcHB5S1FERkNhbU9PcGN0S3p3eGt6Wk5acWFvZTZhMHZkUm5WVmQxQ3pNRnVqRUhWbXdwbklLbVlMbVlSQlM5ZDZnTG55ZEhVODh5eTZLSzRCMDZ2V0ttNEp0ZzJwUVVUa0ZUNE1UZFRHV3Q5dzY5YTlLZEhlRTNDdVRWWGNXci91UlVDTSsrakRWdnlvSERvRllLcDZBcE9BNUhESFErTTJ5YkxlSnNFS0hJcXp0dUJsUmd5c1BCV005eG9kYmpkUUE1V040VU50UEhLV2dLS2tDbW1OQjZJeTV0dGJMdHlrV2xHL0xxeUNucEMvVjdqb3ZxRXFhODMxTnMva3kvVjlBVXVNczZFNm4xcHR5NXFjbjlvTWJBYWJ2bVp2aEMwUXN5dCtiMGxhZGUxMkZRSzRWVDBCUVVLVmNacU5ZYkphNnRrdXFIYkJ4TkpJcXVvL2pLK3dvNUxyVXJicFp2bUdKTDRSUTNwY1ZFR3IzcnJyUUlTM3pVelFkdVJzL2JoNG1tbkVmWVkxZTRLYVl6eHJaa0NwYzlCNFFOLzgrbWJMZzF0dCs1cVhUWlZYUjdaVE5jV09DSnU5S1lkRVQ2dTBKWnhjRHB0Nys3UGs1UkIydmErQWFvenNYWjU5WU5KV1VoRkFwZ0xaNWVkYy9CZkJVWUc5M211cllmTVNXRjgxaW16Smt6aE80WFdlWmFEV3RZMzVST1dKd2ZXb1Y1ZzJxd05VdUltSkxDS1dwS2c5ZTVZM3NqYXB1NHIxcVMxc1EzWlJDYXNtRVY1ZzNLN3A0cFpzME1Vd3FucUNtZWczWHNxZENIYkJVU2crQllvWU5iRFdSS2dJOTlNNE9EdFl4eTNwdnVLNTRwL0xNUGNhWndpcHV5NFlRMmJYc1ZzdGRwb0hkSWY5bmpaN0N4Y1VURjBmUlBLVGVMYnBFajIwVlNpZHdpMlpyNU9JOWpDdnUyUWpmb1RaS2RXMmJmbEtyM0dRQ1QxcTNDdkVHL3BlMVpBdFlwZE5zVVRsRlR1RXZZQktaK2YxVlhlR2FkMXNRLzdhRVZ1eTk3Q2x2TnFZR1JIVXZBcEllMmt6VlNPTVZOdVdOUmJRSURwWWRmci9IS0hTdjBzOWpJenFDSzVHM2JvM3FuYTN0ZW8yM09LYUlPdlF5dStGSTRCVTJCOUt0V0pzOVdZNmkxUjE5aUQreHcxc0MxQUhUendERG5LK1JHWmlCNDE3anJWZk1uYVFxbm9DbGVaY3cvU0ZEdTM4QVhpekRWMElmaEhhY25ESE1SakU2T1hiUHU4eVZEcCtVZ1ZDdUZVOUFVN3lMbEVoaDlUVllPWFExdUsvUkRFUTl0OUp6Mk9EMmN0L202RHJuMkErNXRHVjhLcDZBcFdJMlJFYnJJYjdyNEdrRktEc0w0cEFqZU1qUHdiclB2SE1nSTltQmlMTlNFT3B1VzFJbUVWQUtub0NuOGJuL1ppNHUrcEtDb3MydXFWcVhoZVFkVzJFWVRuTEpsOWZVYmtPT1FHbXduRFZzQ3A2QXBXRWdESnFyM2JSTU5LbzQzQmZjNVBkcGo2NnV5MFo2WnR1ckM2STBmalF4VnZlRkFibjlkQWkvZCtxWm1HN0pzd25Cb3RLQXBDK3dIbHJvVEJnQUtsbnRsejVreXFRTzJ2dXBTZVRXanF3KzBlb2U4aEtTR095NDlJRDdORG1FdjFyUFpXTk1JamhvcmFNcWMrdEdxUkZNcWNrUE5OSDhhc09XOVBQSHFBZjh6TTFMZ29abFJ0MUUveHR3OVExYnZiYmY5cUJkMnN6R3FaM1M5RXNkUmJEQ0ZIY01lS3U4TTFiNFA2SCtFTFBBa2kvNCs1SHpGQllLZEZYeG1ybGs1Y0tJTnpWWEgzSmFkUVEzczA0NG1ESzBud0NocHZEcUtvMllnQkNjbFJvMm9YbFhLT1ZpUkQrRTdYdkFkRjR1Um5maWNIKzBGNXlvME1pdVB0VmRCc1JGUjhOQ09Cc21zSWIrUWpZbTYyUW5NZFJLaU9HckdLdis5VTJORVhuMktZZmlwdlB0VWFEb01qR0xNc1BRTHhITFRPUG5ZSWZRd05WakoyMllGNEZYYXYrakNZSGNsaWtNYWx3anNsWWp1QWFsT2VsQ3l3Z09qdktjR21wY0pzbEdvMHVWOFZWMjZvQXpZTXZRK3BnYUhLNGJYMVhEVmpWQnFzV0VRdy9uVCs3LzFreWFZcFB6VWg3LzlBWU1lZnpmSmc2dUsyZnF5NFNRTFRhb3hOSG9IRVYxcVppYnNzMm9NeTMzc0NwcHM4cFhNQkJ6SzZ4a0JmK3ZzMTQ4WXpqRFRMUHRyb3NyTzlocFlxb01zd0hrQm9sa2dsRWwxODlST3VxNTRUUjcvVm9oWDVmSElFWDl6OUR0WDBHVGtTbDIrMEJYTGJmbEZ4N2JZL29iclJIQ0d4NTk5NXF2WjgvUnphVk9XMUxsYlZWWmZkNkM2NVpLck56UU9YZkdmQ042bVBONzF1RVJvaWxqcFNma0pLVi93MlZndmpzTVlVczBGNWFwSWxIaEdPY2EvZkJsYmxuL21iQVl5WXk5OXBQbjhEMGVtbDcwcitVVXMvK0xHOGMzVS96S040ZmlvazN2RExCaitEa3ZZdGsvbVZ5TXpKaGNsK1VwQjJDZVpwekE0MEVubjNUYytHZDJBcUFnY2hWRzZUMXdPa3JFL092MWVnMzNTS1k1ZWwzc25NODgvT3BsbmloemxTTFZkQUg0N0tFcWlVK1lPbytTeklzN25BcmlRcEhuK0dXL1NqR3ByMHNpWjBJZjhkK3ZpRWlxMjJrak02ZXdrQnFjL1ZIdXNVS0Zma05kT1VxYlNQSWxqcXVPVlFsazFJbkxXVkpDUk1VMmFkOStVSmpOTmIyUW1XbUlWd0Y4NU9jYTJUVWxmQUc0S0xOdTVDcklvYUNlNDIrVG50WGZ5dERPa2VQK2g1bFJ5WmwwOUg1ODNueTliNG96VG9TN2FlOTJwOGVML0lZbkI5TS9YdjRhUkNwSnBrMnp1eC84bm9wbXpjbktLTTZ4VGVmZmVRWlcwbEQ3d2w3OCtGUTJMZ3N5ZjVPOUpvUGovUkV4T09idkJ3VHVLekpub0JmUHN0RTBoTDU5OHpLV21pOEdENVBCNURsYmY0ZFZvK1p3amUvTGFWT3pIcU1rODZaSHZkOVBqNXpaYSthZ1Y5VDg0bEtPdGdTRmpsUUFBQUFCSlJVNUVya0pnZ2c9PSIKfQo="/>
    </extobj>
    <extobj name="334E55B0-647D-440b-865C-3EC943EB4CBC-17">
      <extobjdata type="334E55B0-647D-440b-865C-3EC943EB4CBC" data="ewogICAiSW1nU2V0dGluZ0pzb24iIDogIntcImRwaVwiOlwiNjAwXCIsXCJmb3JtYXRcIjpcIlBOR1wiLFwidHJhbnNwYXJlbnRcIjp0cnVlLFwiYXV0b1wiOmZhbHNlfSIsCiAgICJMYXRleCIgOiAiWEZzZ1hITnBaMjFoS0hncElEMGdYR1p5WVdON01YMTdNU3RsWG5zdGVIMTlJRnhkIiwKICAgIkxhdGV4SW1nQmFzZTY0IiA6ICJpVkJPUncwS0dnb0FBQUFOU1VoRVVnQUFBaXdBQUFDdkJBTUFBQUFzNHBpRkFBQUFNRkJNVkVYLy8vOEFBQUFBQUFBQUFBQUFBQUFBQUFBQUFBQUFBQUFBQUFBQUFBQUFBQUFBQUFBQUFBQUFBQUFBQUFBQUFBQXYzYUI3QUFBQUQzUlNUbE1BRUdhWjNlOVVSTHN5aVNMTnEzWXUwZEZwQUFBQUNYQklXWE1BQUE3RUFBQU94QUdWS3c0YkFBQU1qRWxFUVZSNEFlMWRYV3hqUnhXK2RodzdqaE43b2JzRlZyQk9oWkJBQ0dYRmdrQkZ5S21haFVvc3VnSHRJdFJXc2lYNnhvTWpvV3FSZUVoVVdJU0V5czNEVnUxYkl1QUJVYVJFd0w1Vk9CV3NFR3BYVHRVZjlxSElRU3FWZUtnY0ZydjBKOXZEdWY5bnJ1ZmVPN0d2YjN4djVqN0VNM1BPekp6ejVjek1tVE56YlVWSjIvUFVJMm5US0FwOUN2QjJGTTJrckkxTVRjSXkrQy9OL0Fza0xBT3cvRjREQ1lzSGxlOTlXVVZRSkN3ZVdHb0l5Y1BQU1ZnOHNIeHgrYytmVWVZa0xCNVlqS3lFaFllS3RCWXVLaElXQ1FzZkFXNnBuRnNrTEZ3RXVJWFNXaVFzWEFTNGhkSmFKQ3hjQkxpRjBsb2tMRndFdUlYU1dpUXNYQVM0aGRKYUpDeGNCTGlGMGxva0xGd0V1SVhTV2lRc1hBUzRoZEphSkN4Y0JMaUYwbG9rTEZ3RXVJWFNXaVFzWEFTNGhkSmFKQ3hjQkxpRjBsb2tMRndFdUlYU1dpUXNYQVM0aGRKYUpDeGNCTGlGMGxva0xGd0V1SVhTV2lRc1hBUzRoZEphSkN4Y0JMaUZhQzEzdUlReEZENjJHdERvallVQVl1eWtITUFITVhVNjFkOEo2Q24zVGdBeGRsSUY0TDh4ZGRwNU42aWpqUHA4RURsZVdsRi9jK2ErV1BxY2dhQXhwQ2czZXFkaWtTT3NrN08vK3VyUDZvZ0t3RVAvdVBETE1PNlI2ZTJRT2F3SUQ0emNSeFFOVkExSXJEOWpIOW56c0JVaWRQTXdoQ0VlY3JWLytkS0w1ck44WmV5d2JJZjJNQXQ3OFNnK1FiMFU0RCtoMHFoeHJZbWhrc1RHY0FZV1F2dHF3VVlvVDhvWTJnSVRSeG1XVXFaMW1EcFplRCtNQmVuMTl3U1kwc1JTaGZNQzZpeWV0RkhVQVJGZkxRZTdBdUNsaDZVb3RzUEluN0EzK0djRWxtZmRDTlIrZWt4QlFKTk5vYWxGVWJxd0w5QmFhbGcwd2JtMENpdXAwVGxja1F6MHdwbDBqdmtUTmJtVVFkQWhLWUNBMXllR2NBSzRja0xPbks0SXdFNEM5SWxJeEUxaGYwUUxEVDlFSk5Ja05GTVRWbmJ4SkcyTElDUmU2ZjdyV2hBWThIVVpVNUFxQUlocWtZdnRIRUpVb3ZIeHpZcXZML01RR3NRYm41d3h0enczc0Q2WGZxTSt0S0JMVWZvMWZMT2hKNnduSzI1WWRwVkVmSDc0QzNVM2N2NDFVK1NLMTBuRFk1ZytHSDcrTmx3eEU1WnlSUkQwaHhNQmhpUGtEMTFNTUdWdC9OYTg4K2hpNzdQS1BmcHdtZW5mcHhRMGVuNEhBc0ZOcDdla0pLNHpxTmdEWWhzT0dBV21ETlc3R09qdjdDcEt0azBOUkUxaCtIL1dnNHJsOG1zZVoyVGIrSExSYVhoN1ZuZjFhMEM5bWs3Nk5vdWx0ajV3THVyWUhPcm5UN2NhcHBIVVlkMU1tSCt6NWhIOUZQUTJNY0NiUis0OWwxenpXSlpMU1d6cUJtcjRKVlFVejdVWnB3ellhRXZyZjRhR1pZRDZlWnhlc05LV3EzS1h1MzM2MkZXLzUwZHUxUWxObGVyV29vS3JMUFUrU3N4YW95aHRFd1hrMHZlRjAvaXg2bXJVQkJNMHR3UlRHV3paNzlsbk9DY3dnOGJ5RFZPc0xyUE1vcE83UU1UTld1c1RXb3NPSGxyTFhVTGQ1TjFDd2haOG4zVlNlU0tUcXVQTTRsMGlIQjcyZzJaQnpFR1p0bTR1VElGaEdDV1Y4aXF0QWRkUGIrWlZYMVI2dEdtN3gwbjZuQWNuZklCQUxMbWk0ZnEwNGVhVTVvcVpRVE01MEZPRjd4T2lVbUZzaDFJU21tNjZJU1NjVGNoQlBKckZEdEZKMnpJekZSZEdRcTA0SmtjS0U1ekVhZEc5MThNc1JXaEdwNGhpTmtZdHoweHNzcVFORnJTSkpVZDU1dHRtUGJEY2IzR2hkYTA2Rlp4RVJUUWE3dFNZN0VTVnJqZk1yVmFjUktpMTJHclU3TDJCWFdCOFR0c2JLYWIwYUJuZitUbDJndTdEa3hOQnhscnc2aTlQTFhmaG90U1V3WktoOTN0eHlpVnVMaDhXckdCdG1TZ3FDcTd0VEg2WVRPeEc0ZHVoZ21zeWJuQ3NCNk1tYmtiL1NsNmJRRDV4TDhUeFo5SHBKVVpIMkkrUzlKVXlkb0x1ckM0NW9xTURlK0JrZEJKbmJzRXBtdkE0M05QcG1uTFJDOWx5ZE1PMVo4WEo0QWtxRHhZY0xic3VqNU5LR1N6TWNvdmJ2ejFIVVI5WXFoUkhsemxsZnNzMm5VQmFBQTFYVTQrWGF4RVlIRjNtQ3JQNWRzc1RtcXJST2FGTE1WSndUN1E2cUZXTk83U1VLbmRQVlBRTHQxeWQ4SGlMUnRWUm1YODVyam1OUVZoVWlxTkw1dTZnY1dQaCsreTdkU2N3cFpMalFIUmI2TnFMeS9YQ2dNVG90dGdCLzg5UjRoclpXVG5seVkyM3RJazZPR3JXSFpVd3RzYWJYTkdFckorTHlqQmVEVGM2bDl4NGkyWnJpWGhVMlVnQ1hsbzVUMUF5a3pnUFc3R0hNblBUaHgvTEhhaWVsSUlhR1RjMU9zK2dBaXJqb1h6RW1IL1JiVmt5ZGN0OVFIVk1XZVMvNlZvTFRpM3NDMU1hZGU1bW9iK0JPR3c2QTIzdFd4UVc3NWtTcFNVd1hYV25YSFQyZHhnTnV2WjQwVXZSd2RuRmo1b3pzdHI3bUhXZU9tZkFPY1RrSldiY05ibm1HbzZweHliWlQ2TXBHWHVodWgyYnl6S1hNSEY2YmlSUGVYK0pjUTA5WlZKeEw3M1A4bFhJS29WVWZWSXA5MjFyYWRHMVhNSEZuTFUwdHFYazVUUWJERExMV0ZyTWtDa1lWeUNkc1hXbll5N2lHWFdMNnBxTklLNUEyenYyOUJrcnhESmxUcWxVSHB4bG5heDFhS2J0dGN3SjUvUmRoNlFuNWdtQ0RDR3BtVkxkV0dHS2JmaTVWd1VjWU03SUtFRnZIN1h2S1dVRGdFSjluZUdlSnVPTklTUTI4MGQ0YjBlNXR3MWZIOVNBenFQZHc0YVNWM0VGMzRhWGxIczFUK0J5a3k1YWd3MGxzZVJUMEZjQm51Q0kzaUhobDN3ZExzTmRuSjZ6ZGJnSWg2c3NlNWZ4L0ZoYVVuTS91Tm0vOVUrZThHdlVuOHUvWG45d1ErZktYdXYvMkVpUUtocG5WMG5JNlVwT2s1MUJvR2JvdHFBZG5aUm5WblI5S1R2UmhtaWdLVjdaaWFhaHNiU0NSaURXYm83NHcySTFncm5XSnR0bjdnaUsxNHAyeHIySExvSEJBQjRMVlZUZEdpL3FPN1RFNTNEajFSaTZkZ3dWcDhRR1I4YmRiNDR1Vk9uVHVNK1liRmdFOVowVlEwOEFzdnlGbitpZ3hBM0x1V3U5djZOMFo5dVBQaXNncE83U2VqMFVYclVxY2Z0NGRQRXlmVWZhZjdZdEFFdjJLK0t0aG5HVzRmQWFYcXNzMUwvcmJKeURxK1NFRk42T3pHdVp1bnpwOHh1S0NDeWIrblhQaUI3dDJ4aGY2KzgwOFZwWWg0bVgrTFZmRUhIb1NsSHZFMFZnYVRKaE1ELzVoY3JuM2tGZk5BY3Y0TWlZRXB3bGEyNXN3YmVMdVdpWFo3d1lMVENJRmdVRTg1V1lKZFIyTVk5UkZJelpOK0dRcGZua2NnSXgyc1YreEo1L3ZMQVVqRytJdy9EakNvNGhRYisrRkw3SVpFUUdtZy9xL09KNFlja1o1NEVZWjl2WEkvanY4a1h5bGpaRHYyMXZ4ZzU3ZXFzT25ZOFhsdWFTTHFoNW0rZWozb2lKbnc3bDBJbWpaaDlLK3pWeDVQSjRZZWtzNkFMTzhhOGMrTXErelVadEIvakt6TUgxQUhtWWduaGhlZDBRc1hMRUlNQXN1VVhHMDdFWkFodXZUa2paV0dCNXpQQ2VtVC9XaXpHR05HdmVVN0lRR1pXdWUvbWR3MW9VV0tvNDFRS0x4Z0pMaDBIRXlOQlRkT1lJTlZBNmk1Z1AzQUJVYWRzaXpRbndqQVdXWjVZSG5wZUlMRWMvUlAvRERxbnVUWDRpaU9obEZzeEhCVXZwclp2OUIxZkZPclZQUzhXNGo0VXJJbGpPcWdCNHAwMElGend0Ymh5THJrZm9OQnBZTU1iM3hJN3lKN0VORzNwell6RDdJK2dzd0JvSkxIamw3Vzk2WDZjRHAwWmJtaGx5c0d5WFRkcG5GTEJrMnRiTm5XS29QNnFyUDIxdG5hODNKZzBNVjU0b1lIbmNtU3c2NzdzdCs2YnNDN1JhdzVmbDJBa1J3SUxYQ3F3Ym9VclhUdmpvOWNiRFNGZzAyVXVDSjBBK1RZMjNPQUpZTnQzYnM4MWdXTXpMNnBwNW4yWEtjK1ZndkhvZXNmWFJZU25WM1hoU056Z09XZEh2OE9NZHVBTmR5TFdsSTRvYUovdm9zT0M3TGs3Z1JETVU5cFcvcForZnovUU5heWxGZXQ3bDIrV1FoTkZoMlhaZkFTcUZST21yK3F6U2ZjRll0NTRhdzA1bVNBdzQxVWFHUmI4WGFudG5jeUYreXp5NnQvZ3pLWXRvS0xPUkI5UTR5ZzFmTkRJc2VNWFlEbFZubU85cTRzaVUwWHEzNnc4b2VlamQ1dDBJNDlRNHJxS1JZY0YxeUI0T2o0ZEd5WXF2OUgrS21wNjcyWHZ0dUJRVzY5Y0hsc3pUNUsydFdwOWtydG9qeG1xL1k3K3drWGtESm5uSkZZUEQ1dktCNVF6T0dENlBiUnRXQzhpMXF5Z2ZldnFUK09MWWh0MXE0ajk5WUZuendRU0wyWk5YZEhIdDV4Y2VPMG95Tmo2d3pOZHRaUWMrMmR1eitnSC84dktsSnkrOG1TSlFSajlzeGZmOUozbHZNNnpGK2xnTDAxelFHVFQ2dVBiNnpOUkplR1pVV0NydWU2WUpSNElSZjFSWXFzejMwREJOSnprektpd3RzbEZNTWc0ZTJTT0E1Y0RUWkJxeW84S0NnMmdsRFRoNGRCZ1ZsZ3JBa3FmSk5HUkhoUVZmMXQ1TkF3NGVIVWFGQmIzY0pkTGtjNnNraytEa3FMRGdQVGd5NVdiVS9RUmpRVVFmRlJaOHM0VjhDZVhwNks2cUVobVBJWW13TElSMUcrVDg0ODFBTjlxZmFUOFMxbFpDNktweDZ6RlkyRUJZV3VRZTZmWEFuN01PN21TeXFMZ0JQaDhtVVNBc2VQL2dsTlZBRnA0UGF5b2g5R2NRbGp1MlduNHlCOEtDOThEM3pJcUZkdVQzUVAwa0dtTjU1cmNYYmw5RFZBQjZUNzU4LzBKQVQ4R3dmTndLNGVhMTNrWkFJMGtoNFJwQ252VUFzWU5oVVRUNHE2SVUzNnIzRmdMYVNBd3BBMWVXcmQrNi9zdkYrbnFBM0NHdzVGWGpsd3Z1cmdZMGtVWlNDQ3hLOFhkcTc5YS8wNmg1b0U1aHNBUldUaTlSd3NMOTMwcFkrTENrWmFmRDFXN293clUwSG5rTWpZWlRjZTQ3VGpMNnhQOEJHU3BtSVIwUTVNb0FBQUFBU1VWT1JLNUNZSUk9Igp9Cg=="/>
    </extobj>
    <extobj name="334E55B0-647D-440b-865C-3EC943EB4CBC-18">
      <extobjdata type="334E55B0-647D-440b-865C-3EC943EB4CBC" data="ewogICAiSW1nU2V0dGluZ0pzb24iIDogIntcImRwaVwiOlwiNjAwXCIsXCJmb3JtYXRcIjpcIlBOR1wiLFwidHJhbnNwYXJlbnRcIjp0cnVlLFwiYXV0b1wiOmZhbHNlfSIsCiAgICJMYXRleCIgOiAiWEZzZ1JGOTdiVzU5SUQwS0lDQWdJRnhzWldaMFhIdGNZbVZuYVc1N2JXRjBjbWw0ZlFveElDWWdUVjk3Ylc1OUlEd2dNQ0JjWEFveEsyWnNiMjl5S0RrcVRWOTdiVzU5S1NBbUlEQWdYR3hsY1NCTlgzdHRibjBnWEd4bGNTQXhYRndLTVRBZ0ppQWdUVjk3Ylc1OUlENGdNU0JjWEFwY1pXNWtlMjFoZEhKcGVIMWNjbWxuYUhRdUlGeGQiLAogICAiTGF0ZXhJbWdCYXNlNjQiIDogImlWQk9SdzBLR2dvQUFBQU5TVWhFVWdBQUJnb0FBQUVyQ0FNQUFBQTQzaWpyQUFBQVAxQk1WRVgvLy84QUFBQUFBQUFBQUFBQUFBQUFBQUFBQUFBQUFBQUFBQUFBQUFBQUFBQUFBQUFBQUFBQUFBQUFBQUFBQUFBQUFBQUFBQUFBQUFBQUFBQUFBQURGQmQ0ZUFBQUFGSFJTVGxNQXUrL2R6YXVKUkJCbW1TSjJWRExWSVBQZnhVQUhIZjhBQUFBSmNFaFpjd0FBRHNRQUFBN0VBWlVyRGhzQUFDQUFTVVJCVkhnQjdWM3Bnck9nem03dDhuYVptVzg1M3YrMUhwS0FnaXlpb21MNzlNZU1DMHQ0Z0NRa0FVOG4vSW9pOE85MmV6Mktsb2pDZ0FBUUFBSkE0RkFJUEc2dCt2MGNpbVlRQ3dTQUFCQUFBaVVSZUpJZ2FOdDd5VEpSRmhBQUFrQUFDQndJZ2ZkVkpFSDdleUNpUVNvUUFBSkFBQWdVUk9CSEM0TDJWYkJRRkFVRWdBQVFBQUlIUXVCbEpNSHpRRVNEVkNBQUJJQUFFQ2lId09Pc0pVSHpWNjVRbEFRRWdBQVFBQUlIUXVCOTBaTGdna0RTQTNVYlNBVUNRQUFJRkVUZ3I5R1M0QXBKVUJCV0ZBVUVnQUFRT0JBQ2J5TUpzQ1k0VUsrQlZDQUFCSUJBU1FRZVJoSTA3NUxGb2l3Z0FBU0FBQkE0REFJUDR5ZG80VEUrVEtlQlVDQUFCSUJBV1FUTXhqTHNMQ3VMSzByN0ZnUmVabGt0SHJjOE0rdjc2dVJxc0svelc0Wkx0ZTNzOWhQZzVLRnErd2lFVlkyQWpybm8vbVZ4OVU0RDA5a3cvYXJ1NHk4ZzdwOFp3SmN2YUd5dFRmeHI0S2FwdFc4eTZQcTl2MjYzYzYvazUzQjFmZHdYemI3citmYTZmL3pHenNmemRiNjB6Zlg4QXp0MHhwamFQa25uTW9hallIdndUWTBranJNMFNaTUIvMnRFUUhGM2NidGxuTnp5YUxYbytCTEQwSjlzWVJWOExoOHY5Mm9jbm1NMDhhSFVwSnBrRE4reHN2QitGZ0lQTnRGQkZNd0NyNlpNU3FMTE9WN1hjYXJPclY2T2Z3Vlg1TFB2TDAvYXRQVDRKY3ZZRlN1RDhUR3liWXJPUE5SZ2I5bTJ5SnZhSGo5aVdJQW9NSWdjOXYrOWJkNmtWYlhOYUJOKzI2ZTJFSDNEdk9OOVM3M1Y3SmRHL0ZlSXdORnhVRkdDenI2Sm50bWpWOTVQYy9RVERFUjc0Risyem10N083RW9hTWZLZlRUWGs2ekhNeFlRWTRWVi81N1BNckJWbllGb3FMNEIzMEJnNTdzYTEyTytBWTROMi9qN0lpZWE5Yk9ueW9aMG9LcHlDSkNxSzdyVjJGYk5WL3ZXS2IvZ0sxSHNqdXpYQklUM0h3MThqUGh5UTI5NVNSMHorb0lSdVJ5dGtpV1lFTjdtcmo4WWhJbFJFdDQ5eWxMODdYMlNFTkYvNmZyL3FlOEVpaW1wSFVtWkx1Y1liOWszTUNDVmZTcndGd3hRMmZHMld4UzAzMkN4M0JGb3YrcFhjN2xjWDArYURjSTlJQXA4a0k3MTVJZDhCQ0xpWFIzWWE4WkZCVzdydWVlOSs3Z0h6UFU5aVVlcnAyOHdqaDJsTzd0RndlMG9GSDhpblJBRm45R3JaK1VxT0VrSVVUb2M3MDVyZ2E5eEZSRFQ5L2NzTVU1UWYyb1orVjM0MERjc1Uyc0IzYWNEb3NESDVJaFBPQ3JtbDZ6ZzdUbEYvNXNEdDhXcDhQbUcyVHZoNGErUzJENEdEMlZxbkd6NXJ0dFRNQnJ4c0NWVlgxY1hSTUZIZERtN0NzUWhHdENDclNaZUtYRDcrSzZDdjFlV0hHT1JGL0FLc0VYQ3N4dFpNT0Z5UXdSSVh2TVA5cUVOVWZlcWdpandJRG5pQTNZVm5CNHlveElOZUhMb3pORmRCZjhvQ3RwWDlyMTJpK1hCZTZ5ZEttQThBV1IyZU5UYmgyQ3oyd0grcmtxSWdnNktJMSt3cStBMEdrMnFUcHlnVm9wNythaU9VOTR4bkJVT3lwYUhVRFBGcVhMa0R2OGcybnY3RU9LSDl1eFdpSUk5MFM5V3Q5NUFLNzBadDN5Y1ZjU3Ara25FUnBhSnBSaUZwUXA2Q3ZGTnpyYlVxTlZCbkNvNVJaUWlHK1ZFRVJESGxlb3IzNzhmellNWDVSR0FLQ2lQNmZZbGlxdkFSQVpGV2R5dldGVzBIU2t1TWJadlFHNk4rcUNVTEVGd0VvWWZDcWppWFdZVWM0WGY3Z2hveDVVU0JlaVBYVHNEb21CWCtBdFZMcTZDMDRralp0UVdzdkNQVHB5Z243REk0NFZyUEtSNTdTWFRwaHhIUTRRaFlvakM0MlRicDNvMDVubC90aVh0dTJxREtQaUUvdGF1QXIxMUxLWmR2ZlJaOE1kMEZiejFIdmxyOW1wR3huYlF2Y3ltSSt4dHJXSHNhL211ZWlTN1kyc2crL05vZ0NqNGhENDFaMjJLNFNQa0tGV3RwQk1uK0hkRVY4RmJPeGZQZ2REUVdBOEt2dzh1SWVRVmVFOE11ZzJmZDJkaWloOXJ3NXBSbFlNQVJJRUR4ekZ2aktzZ0hVMTYwUWFSQTdvSzlMZG4ydHZZVVh0Mi82VjJUM3pMSGpzYmowcXZSVEVoMlZ3cGdkOUNGa1RCQi9TMGNSV2M5REhWd2FBOFBuR0NHbnM0VjhFL0dhVHRhNG9nb0ZVUS80TExDT0UvTVV2YUJ3eUo0elJCZW9uK0hvZm1qNlFVb3VBRHV0VzRDa3lZYUlqN3Zic0FqWU81Q242MTJuZ1BDcmhFNyttTmRFSDVJV1VtaitoSWxJeFhCUkhvUkFHOCtBVlJuVkVVUk1FTTBHckxZbHdGcDVNWVhrUG1jVDV4Z2drWE5oZ0xNNnFzYlU4eDVUUkI1MithVnRsSEZyWkFDd1lJWkU4anVNVmJiYTVVQWdHOXNRWGU4VG9nQ3VMWUhPVk41eW93MGFRQnZ2bnNQdUo0SUZlQitkN3F2Qy9UNjRpanhLb0FldWorUTd6ZlZoQ0pkdGlmeEMraEFLTGcrQjNkdXdxaTBhVDZ4QWxxNjJGY0JXWWJ3VFcweU1ub05SMXpGQlFGTXV4aG5jNkFjZVVrRUFVckE1eGRQRVJCTmxUVkpqejM1MUtMcTlUWHIvU0pFOVNFZzdnS3BtOGpHUGFQamxLRUtCZ0NVOVU5UkVFdDNRRlJVRXRQektmRE9xVlRKcFpuK05BblRuQVZoM0FWL00zWVJqQUVNRU1VVFBWRUQ2dkEvV0lFSUFvV1ExaW9BSWlDUWtEdVY0eHlGZlFoUXhLUE1TRG0wZlF1dVNPNEN2Z1FhdFdTU2RzSUJtMDJMdlR3bG1KdElJSW84RkRiK2dGRXdkYUl4K3FES0lnaGM1am5LbEttcDFWMC9vRlJ4Snc0UWNtMHE2QmlKcWdQb1c1ZkMybE1zZnZVdXg1TVhLMlBBRVRCK2hqbjFRQlJrSWRUeGFrc1Y0RlJoVjFINnovK2lLVnVRZTJ1QW5NSTllUnRCRjRQcGRpOWZqY1FtVjRSZUxBNkFoQUZxME9jV1FGRVFTWlE5U1pyN0E5NkNhZDNvMG5OaVJQY2hMcGRCZVlRYXJjQjg3QlBzZnVVbUpoWEczTE5Rd0NpWUI1dTVYTkJGSlRIZE5zU0hWZkJTZlpWT1dmMGR5ZE9FRjNhVmVBdUc3WWxPRnFiaVI2ZHQ0M0FLeFp1WXcrU0NoOUFGTlRTS1JBRnRmVEVYRG9jVjRGMkJkZ25LdlFuVGxBTjlib0t1dWpSVW1JS29tRHVrTm95SDBUQmxtaW42b0lvU0tGemhIZU9xK0FrTTZzUEdEcWRyazRNalJpUTdQZDF0UEZob2tmTEhSeWRFZ1ZpSnJQYzdYV2c4SVZVUUJUVTB1a1FCYlgweEZ3NkhGZUJPWnUwTDZ3L2NZS2ZDUTkwREVoOTJoMnY1S2loV3g4VnU1eVcxRzVqaUlMbCtKWXBBYUtnREk3TFM0RW9XSTdocmlXb3FlVHdUK0dwWFdqTW8zVzJIdGZxS2hDNmNyOVVtUWU0TElCY2RFeE9pQUtEeE43L0lRcjI3Z0ZUUDBTQlFlS2cvOVZSekE3bDBxR2RtY1U2Y1lLU1Zlc3EwQ2RLRi9JWU15TDZaRkpIVUJxb1JCVFVaeWN6OUgzUGY0aUNXdm9hb3FDV25waEp4NjAvZ0loTEVMUElVNWYyYXo1aXFlOXJkUldvMEthU2NhVGNXaTFkRXFMQVdUQnBoUEJ2V3dRZ0NyYkZPMTRiUkVFY20wTzhHYmdLZERTcC9ocUJmZUlFdDZaV1Z3RVRaNzVOc0h4M0dSZW52MkxXTFpEczd0U3VDZnNScm5kQkFLSmdGOWdEbFVJVUJFQTUwQ00xazF5MVYweEErbE9OOW9rVDFLaGFYUVVHY1BQRnNxVm5UbkI1YXNNRi9ZS3hxZkxxSUovdk1laDg1SCtJZ2xxNkZhS2dscDZZUjhmUVZYQVNCaWhXOEQvN3hBa3F2MXBYUWRkNDh4M2paU2ZSU1hIQzc0MnRyS3VDTHVSVlVFbzQ2WEN6TmdJUUJXc2puRnMrUkVFdVVuV21HN29Lak9MUDFGNmF3WWx1ZDJhQmRYdEwvL1IrZ09XQnBUSzJRMmRZNk5WUkYyZFZaOTkrQlZVUUJiVjBNMFJCTFQweGo0NmhxOEFvdkNRRDdwNXhSSHE3dmwwRmJ0dmZoYmFiaWVBTFdZRzA3Y2l0Rm5kN0lBQlJzQWZxb1RvaENrS29IT2FabWtpdXE0QjJGOU5QUFgwUFlvdlNyb0w3cGIzMFZwbS8xN1ZwbSt1OTE1di92UzcwNUdld3ppQ2tnbGxmUTdxbVlGcm1FQXJIYmVKVUwyOFFRT1NBc3M4TlJNRSt1UHUxUWhUNG1Cem9pZWNxT0oxRXBWWm1jUGZFQ1dxVWpxa0pjUFBIcGIyU1lVWVdER1NqdVp4dkZHNmtWeEJrd3IrZXp4UjRNelM0UkxOcTEvVThOQjkzQ2ZKWnN0RkF6RUFoaGk5YkRvWXRtVWNwY2kxQ0FLSmdFWHdGTTBNVUZBUnorNkk4VndHWmhlaDNWMSs4OXh5bWNWZkJtVGc4NmNwa1RsR01Va0o0S0QwemRMVWRRWllESkdjR0hIUWs2M3hNbG04MDRNSHRmZDFUVVNUYksvb2x6M3dpa1hNaEFoQUZDd0VzbGgyaW9CaVVleFRrdXdxVUNLRGZiWERpQkJNbm5SMXdGZndUams4WkgycFpjVFZNa2pLb3VQeXpLazYzam5SMTg1WWZqV1JkQk1yU3o5aUk4bTlJdDBqaDdSV2g1WUtWQnBlYklBQlJzQW5NR1pWQUZHU0FWRzBTOTFzRlFxWllnWlM1eCtIWS9JNVlmVERRWGljbVB2OThXUzRHV1JhY2pabElGVUxMQXNjUm04NjZGTG51NDVaK1l6S0tGZ3RSSUdTVVlQQVhUUmtsSWtscEJDQUtTaU02dHp5SWdybkkxWkJQc1dxUERCMG82VEpzVGhWMUZiejFtWFhFSUJ0TEV2QUtvM2xaa29CTks3WVRJSm0xUk5UcW9rL2VzeUhJSmxmUUVpQUNxd1VQVER4WUd3R0lnclVSemkxZlJJRm5WYzdOam5TN0lxQmlldno2aWFFcnQ2Ly9JdW9xdUl2OVg0U0l2UmRCakUyMkpZVldCZlo5TkNzYlozd2Faano1RTBkNGU1NGVreVI4eHF1VEN4eTRQTHhFZUxBSkFoQUZtOENjVVlrY1NvTnBrUUZWZlVtSXQvdFVTWmNHanQ2UkY3NlNmTHFJTVVtVVpUdWpDQS9iT0VPcWcvMk50R2hXVXNnRGNzb25OK05KRjF0cTA1YVJUL3ZRaDRvT2k3eUFxTXdxRVluS0lnQlJVQmJQK2FXcENhdCtBVS9pL0NLUmN5TUVXUEgydVNQdjFnMHdmTDJ2YXNnWWFidUI4RVZtL0RhZmw4QlVSMDhnZDRJMVd1SlppUXA3K2JBTWsrNnp4d0hEZjdKa0VuLzJPb2NTODZMQXh5MVpEbDZ1aEFCRXdVckFUaXpXYlBKdm56Q2NUb1J1OStUYW85cDRySjMxY2I4Ly8yUlJJTEZDRHZYdlJyZzlHd3Z0SmNDSkdMK2oyck5DYmNtR2ROYUFQSElxbm5KakRyR2V1TkhnVFUxdzZlREZqOVdHS1ZRZ2JXa0VJQXBLSXpxcHZNZjkvbnJkWk1lUW1pbjhVMXVLYnEvWDNXTXNrd3BHNGswUStIbWROVitucm11dXQ3dXRMSk9CMzdubnppYVdLTC9tVEIxdHA5QkUwMnVIYS9JMGRlS0ZlSnR1d0dZZnpscDRNSm5ZMGtsc25OZENkaHY0Z2JXdzJhVEhVRWtNQVlpQ0dES2JQRGRCSnNJYW5MK09mV0FUWWxESlZBVEVtZXQwbTYyNksxNW45Nkljc3VDazVodXZWdWFSam9Ud0dUK0g1SGc1NVRoVUp5c2JyNXdWaHA5citoTnppUFdVTHhyOHVUWXRicE10R3FaVGdSd0ZFWUFvS0FqbTlLS1VLR2lheStYcS9pNlh4b2trbkY0dWNteUNBRms0VFA5eHB3MUMvUzlYMnp6RUhKNlNjMytyZjQzcTVvSDZ6MlF6OTdaenlxWmNwMG1VMDVZeitxV2ZsVndGdG54eVNsbHdZdzZ4bnZCRmd3ZjVCcG9mbGt0c1ZXdmdKMWpRQTRXelFoUVVCaFRGQVlHbENCRDNkdU5xeUFybE1INFdLd0d6ajU5VjViVGR5MHRwcy9Kci8xWXpZY21oOXlhbzgvVFVUenRHckJKeHVTTUNFQVU3Z28rcWdVQUlBWTk3RDMzRU9qYlRXVGhJUVY1V3RtRUZmQXFoZWljL2swT3NKM2tNM3M4Ykg3VjZ2bU5GTUJudlZUTkFGS3dLTHdvSEFwTVI0RG5wMlB0OVYwSEVQdVJuWGNzK3BGdWx6aTJkc2lxWWpBVXliSVlBUk1GbVVLTWlJSkNGQUN2eWpzYnYrWWhqOWlFdks2OG40SnZOd3YzTEUvV2k0SCsrSEFrMEh3alVnUUE1VjExWHdYQm5zYmlSUlZxODdPMWpYbGJMUHZSemNjUkxIVzBGRmRVZzhMOWtYT1RmLzFWREV3Z0JBdCtNQUJsLzNIQjdtcUNPYXQvYmg5Nk8xUEN5a2hEUllpVjBOTVkzdzR5MnV3ajBxNEwvZDEvZ0RnZ0FnVDBROE8zOXZDdlg5ckx5QS9FbTNHMnA0V1cxN0VPL2JnalNIaTFEblRVajBJc0NlNTFaTThXZ0RRaDhOQUpzMDNFQ05QbElJcnZObHUrZ3NiK0c0R1cxOXBlZDZkTTMrQUdCR0FJUUJURms4QndJN0lJQTc4TnlhaVlyajZPcDBRTTVtT0xYT2FEQ3kwb3lRK3hEZjhaTzVKU01HeUJnRUlBb01FamdQeENvQWdHeTl6c0hFSjNVQTlkVlFCR2lITTMvY0JZRmZHaWRrNVhXRS9MZzRweUdWRVZEUVVSVkNFQVVWTlVkSU9ickVXRHp2ck9yZ0NOSEhlc09jWGdXQmZ4bCt3NHlQeXR0U0dBUDlIMGdYYm84dUFBQ2dnQkVBVVlDRUtnSkFkNU81b1I5c3NIZklWRXRCb2pEUDY0dWcvZXpxbS9oc0ducDVocVluTUp3QXdRSUFZZ0NqQU1nVUJNQzVQcDFIQU9uM3NyVDBVa2hSR2ZsTVhCalR2MnNKL3BLd0ZYWms1d0RqTHBpY0FFRU9nUWdDam9vY0FFRWFrRGcxdHljUmNIcGNXNGNCd0FSK1hoZDI4dHRlTGFRbDFXbHZGL2I1dXlZbDJwb0pHaW9EZ0dJZ3VxNkJBUUJBU0FBQkxaR0FLSmdhOFJSSHhBQUFrQ2dPZ1FnQ3FyckVoQUVCSUFBRU5nYUFZaUNyUkZIZlVBQUNBQ0I2aENBS0tpdVMwQVFFQUFDUUdCckJDQUt0a1ljOVFFQklBQUVxa01Bb3FDNkxnRkJRQUFJQUlHdEVZQW8yQnB4MUFjRWdBQVFxQTRCaUlMcXVnUUVBUUVnQUFTMlJnQ2lZR3ZFVVI4UUFBSkFvRG9FSUFxcTZ4SVFCQVNBQUJEWUdnR0lncTBSUjMxQUFBZ0FnZW9RZ0Npb3JrdEFFQkFBQWtCZ2F3UWdDclpHSFBVQkFTQUFCS3BEQUtLZ3VpNEJRVUFBQ0FDQnJSR0FLTmdhY2RRSEJJQUFFS2dPQVlpQzZyb0VCQUVCSUFBRXRrWUFvbUJyeEZFZkVBQUNRS0E2QkNBS3F1c1NFQVFFZ0FBUTJCb0JpSUt0RVVkOVFBQUlBSUhxRUlBb3FLNUxRQkFRQUFKQVlHc0VJQXEyUmh6MUFRRWdBQVNxUXdDaW9Mb3VBVUZBQUFnQWdhMFJnQ2pZR25IVUJ3U0FBQkNvRGdHSWd1cTZoQWo2dmZ5cmtxNGpFUFZ1bmtjZ0V6UUNnYW9RZ0Npb3FqczBNYSsyZWRkSTF6Rm91clRuWXhBS0tvRkFQUWhBRk5UVEZ4MGx0N2I5NjI1d01SV0J4Nlc5UHFabVFub2c4TjBJUUJUVTEvL250b1Y1YUVtM3ZKdjJBbG13QkVIay9UNEVQbGdVUEo3blMzczUvL2hNNGYzdjkzbC8zYTZYcGtidCs5cTJNSFl2bTRsL0xXVEJNZ1NSKytzUVVKTkcvejdOdnZwRDdWTE12bTN2YnE4cW5iSC8xV2VJVWRhaEFjRXUrYnZjdld6TWN2bnMrK3JrYW42M0kvMjNiYS9iMWJaQ1RVY0RmQVVJeWhSNWRzWmdQL0gxMWVWNnUyTUp6bEQzb3VCV0J2cGFTbEZXRmxhdUg4K21kWnVtMkVUL3E0WGNqbzU3VzZQVHN3ZE1ycks0dWxyZU9MK2ZycEhyWHlnWTNWNWZ2OHFpTlRqQXFadnFBUy9hK25LRlBZWkFCdTl2a0FhbjA3OE9tdGNjL1ArYVNrTmRTQkt3eHY5TERNbnQ2ZWZQL2FYWlZIV3FJL1dIYjlIU1hmUDRWVVl0cFpPZmY3YU9ML3BWOXJTYnBXRGxjUFZuTjdUYTYvbjJ1bTlyOVZJNGpSUDVlTDZVRWJHNW5uOXFXeDBlRC9BNTdLTk1uaVFUSWt2dzJScTU1MWYvdTZuTzE3L3Ixak9xVE5OTGx0TFAxL0dKNDlkTGpDdExYL0d6cnZ2a3BRaGpyVkJwaCtiU3JWRWFYcHNwNXFHV3N6R1crV2RyMmZ2c08xQ2d5ZVRKMEJzZXJaNkFXeHFHK2o0bUo5Z0lmLzhqZmNHMDZCS0R2Uzl5aDZzREFiNERPbEpsRmhNaWhxQitqYWRtL2ROdjJvd2h2VnNUTjZsWVdDV2g1R3JPT1pVL0dNVWFSUUdidllnd3ZlZ0orRUhFVERTOTBUbkF6RStqdUgxa29mSldQZ1QxOHZuM2Zzdm9QWHVqZW42MXVUa1ZuT3lDaVJGcGwzTnVOZmc3OFZoRjZNV21aM2o5SUVBdlQwTHh3VXZINjRqa0dCWXc0ZjU5bjZOb3FRcU9CUGdFUENKSjU4Q1V5WVJrMklZWGl2cGRaT0pGYVAyOHgwWW10dTNVRmRMalJ4d3lOWW9DMXA5cGtvdmVGL0xEU3Y5WDFxRzBWQW4zQTdQVnhqQ3JON1ZyQjlQY1hWV3FhbFoxandMMzJ6NWw0UlczZDQyV3NTeUJHcDZKUlI4SEQvUU0rcGNHODBwQzZ4LzExcnhwY2lqQWwzWFhhUTVNMlV5SUZhblk1SHJMZXZ2TE42UDBSb2RKSGZsK2FpWTdkNHhQcW0xcVlsNFVzRXFvYllFQjVaL3ByMHdSSUI5WGVKM0tYTlVlcWpTMHQ1Y0ZWMlYxVXhXcjMxaVhQSnJyU2FiZmJoZ1Raa1oyZXVUK0VldTMyZk5BTkhnWlpqL2dGY2RjTVhNb3dHZERSQmxud0RTRkNZbmFHdFZnaEp2dE5sUVhJVmNxTTAxci91WEM4UHNpVDV2MXMrZFRLYW9XbHNNOGlIbXFjS05RTEFtM0lLRTFMaVJoVm5haU5tajI0U1dNYStja0diNjVMQ0NPSnBNcXZIYnBXLzFTcXh0SnVSL0dhcGpHUmpYNVpBYldnczZvMkRlaXdOVlR6NVYrL1RHcDBHTUJQcWxwVHVLSk1FMW1RbnI3VklnUkNCMmlFdTgzVmgwMGRybnBkNWpsb21Bc1NzMWRMNnNLaUlMbmE0eXpUQU9IMlR6VHBjNGdDQ3ZhRWtRYldDMU1xNmxvYXFJcHVDZ1FvN3RMTFBkY2pOTVZKYXN2VEJINFBzbWtjWW5waytpcmY4bzJvOGZXU0VvdmE3a0g1QTZLakU1cXhCQThscmZSWmNRc3NyUU50YmtIQmZ4NGtRY0RmTHhCNFJTVFlack1oTFN0TW00QjFFR24rdzNXTURJYlB1MWo3SE5CZURXWHkvWDFwQ2tqVENFeTJTWTBRZzM0Z0Y5M1FnR0RwTUk1dFhUNTl4dWNoalc2Q21pVkdpSlc5c1FOaFFSUGgvallIbUJTNVBhSGZBUXlEVWUwM0lzeXorbnBWNlRtZVlVb1BTQnNFdURlOTBZOHJSU0c4bUZleFp6cmNaZGxVVE9DVmFLS293R2VhRXIwMVJ5WUpqTWhzUTVFL0hCTW1zVFBKQU1Ob2szNGlCZDlBTkdNNXBRU0JVb2VGZTBDYVZTNlFSVzZDcUtMQXNGNXVIQmlwZHMxR3FXYnZQenRtUUowUllnT0JaTmIrSjNpMFdUNkZlU3RiaDBaZDBScWtBOFRqL2FISExkc3VXWWpoTDIxNXJvb1NQVm9nR2YweVNESllwanltSkFXeW9QSzdWczJHVVpYa1hiS0Q3MFdJTlhFbUtPVzUvWENPSEpLZlF3cmIrTlpneW1ZcnBFR3FTWW5BMHlDQmEvN2tLUlR5RDRoS3plZnBiSVZPdGV1VjRSMGRuNEtPVWw0MzJ6bmt1bTNLWUdEVnRLcVB6U3lXRmZ3WllRSTEwRVo4MjRsOUZjdE1wWkpscU1CUGhXc0FqQmxNU0Z0cTR5N0NoVGhJcnI5YVRhMVRRZE4zMi9Mbm1OcHlPcUZER1JLaXdMaThxazRRa1VTYWVCenRsSmt0R1p1RXVvTFgxTlZwWW5qMFdlcFBIWkRuRzR1QldQNTJIS3RvUXRTYWdxNDBtSmxkMWVCb29ZV0pnRm16RUlxSUhVWmFjOXVaRnFWLzEvdlhXdlBDOHM2SHVENUdLbVVSV0RLWWtLanJnSkZqYmFWQjRiRnBFWWROYkdHU0UyWU9TM0k2b1dNZ2d1TEF1RkJBUTVna1NKV0R1dkIvcGRFa3MvdnUxMXlmbnRrN0M3a05sUGF6WmJyazFZZkVobWZ6SDcxMkVxa1cvOFZlWTE4UFU5OFNZSGFXYmdtVmNkQUp1L1JQNWtYN1cweFZ6a2U0QjRZOFFlRllNcGlRdU91QXJYUFVJMFY5UXROd1hnalB1ZU5oaWdTdURMV3pxeGVHQ3RFdlM4c0NvUUhEVTNyTGgwVnVncElKUTBSclczTy9pdFoyU3ptWEM0d3FUdTJYSjlHbzBuVmlSTlVTaFVMYnByY0huSTg2bjBKWWR3Z0tRakczLzNLSXE0dEVSUjNRTURIQVpJVXhXREtZa0xqcmdKRmxYUmNhRnprTnVySTZXaW04TStiTGptdHl1cUZqSUlLaXdMaFFlbDZ1ZEZWS1FERTJJUERVSVp4SUxSSXF6R2htS04wNCtlK1pjdTFDUnlMcjBiT3dueGxadTJNTVlsOGp3VHUvSkFJbFhYV0hGdXBnVlFkZzh1L3VkR2pwaHo1ZjBEQTNRYkU3Z3JDbE1PRWNsd0ZabHpQc28vRTJubWM1M29OUDg5cGJMRHpMUmRUQVNnc0NuaHdCTGxxUjVnbzFIRnUxaVhjN29JRW1NZTBWUFY2R0FkRWdkNzN1eHovekVhSzVkcEVCa1VaNXE4RTdXaEJ0VFBHTk1LSGJnMWgrS0VRcUlYckxITUt3b0xvVWFjcmpnaTQwNER3VFZtWWNrU0I1blBSSVN0MGFoUEp6aU0yak5ucVQvVmFkcTcvTktjWGN0cFFXQlN3V2hhYTZUMHQ0aXJZVHAvdWE0NWVFZFdoVVNpRzdhQXpoeHNhbEIvUldwYThFTXYxNlNTeHVpR3hSYVhUaVJQMDAxNDR2dDd2RHd2U2djMCtUcitJcjVtZStJZVVxMDY0SzlYY0l3SSsydmJTTU9Vd29SeFhnYkZvcm5VUTFTZ3d1eVlRSlVneGxHUmtZSnpFbkY2STUrN2ZsQlVGMHFyMGZLelBWY0FjdjRla3Y5SXNOYlJ1RldQRWhNNzc5L0lqS1B1YXhxNjA1VnB2SFFzWldLaUVsdzZJcmNKVklBYmdRYU5sMkE0ZVN1TkZ1TTVSRVV4OC9NTG9VYWNQRGdtNDB3THZwanhNT1V3b3kxV2duVnZoalNoZVF6N3NRZWMwbnVVcHFOVkFKS3ZCZ1NZNDZEbWU4akc5ZHBCMm0xdFNLWU5HTFZuQUJGY0ZzcWpMVjJKSlNDNW90TFpjNjJqU0lMRVU3NlJycU1KVklOYXNnYkFVZmgrMHE4bXIwT0lzUFFyKzlGUzZUcythS1BpUWdDZmFjMW9EcGd4UmtPY3EwRnNpemZoTnRlUGozaGtyZFBqY200em1adlJDUmltbEk0Z3l2TWF5Y0VoUDI4ZlBUWDBZdWJuYytFVDdlRHRTNlg3UFRYTzJRMG4rdlZTWjExdUFEUkdXUVRhdHpRNmhWWUcyNzJVcnNTUWtJeHc4M3I3dWpRSk5WQWJ0QmVoZU9CY1hMWm5xY0JYbzB5OGNDdld3RC9hK3FJL0JmbkRLY0cvNGRHV0Y3VG10ZjdpWnh1K09DWGk4WGV2QWxNR0VSRGtjdGZ5d3FXQm1NR1c4MVlkNG81c2UrTEpQSnZrWnZaQlZVaGtEa1Q3eFJSUzc3bStROVkyN0NuNEZITVc0MWU4V1h6VWwweW1oMUZBQmhyVklKRFV4Y1AvemVWUlBRRUtZQU1mZ3FrRHdEM29ZZ3JndkV3WEdjbjNTN3VxZ0JPSVRKNmp5T2x3RmVpK2h3NksxODhWNVp1QVM0UnF6ZlpsVTduOTl1bkpxbExnWmN1K09DWGlzZFd2QmxNR0U5Skl0Mk9NV3VWcXptdGI3VnY3alhocC81S2kwakRZeG94ZWllZTBYWlVTQjdrbmlxZmJQcnNoY001OGZCcGFZbCtvL2Y4ZWs0UThJUDFoc0JBM0xZK2xlN1VXTlB0THF4WWV0Sk1PVno4WlRJbUY0ZGhCM1JuQ3NKbndGV2hSRWlMUGFveStwcUlHeHhFOFVmV0lzMXlZQU8wVHR1L3UyZkNXdUFwRmJqdU5JNjRoQjhTNWphQXBHNW5UbFYxQXlSc0hNZVhGUXdJTk5XdyttRENhVTV5clErMlZtMjBpQzdUN0dROE02NTB2QmpGN0lncUtNS1BoMzUrOVhpd3BnUG1ZZC9udzVpNHBvakpGOElxeFQwZDhFVkFpa2tYVC9OTCtuZ1VpODZOWTJZcFRnZzFjR0JiSVpLQWlXa2RpQmwxb1VtRVZISUlYN2lJcUt0dHBOR3JnemxtdnphYmdPSUNzdG56akI5eks2c2ttenlpaDg2ZldlZHI0a1JFRkNTUmdRTi9sMDVVSCs1TzFCQVErMGFVMll4cG1RdGdpT0NYaHQwdXpXOElGMmZPZ2o0NDdNSC9jZUVPTzk0R1VKUGlnakNuVFJ3anBES210WHQ3Z0tRcXlNa3JEV2FIOHdqTThzOUZub1dMcUxOdmpRRWtRWjBNK3RMbE1JSERoN0tWRzRKNHhIcDZPK3Y5REMzQ2V0VCtKY1VWR3ptWE5udVRiUnBJSEZ5TE5iWWRiaUtoQy9zUU8yckZmOFBjZ0VsU0RxSkhjUWRHNU1XR1NwYlFSTzRXemFNdUpLL0VVSEFYelFqTlBLTUkweklaNm9rU05xTFdLTnpoV0EyVXIxZ1plR3c0U25SRjZEeDNzaHI1eWlva0JFWExKaVNSSlowZk8wYzNWMkhrdER5VEdXN3Rld2RtWTk2c3YwbXRQcnczQUhXOFpvNlJCUlcyUjVPMGpQN1ZONTZPY1NtMmc1OFdmSFZwSkk2NzNxTGRmUmFGSjk0Z1JscmNWVm9LUEY3ZFpveTdGaHMvWXIvUVdPa0l2ZVNVWTNKaXl5M0RhQ1FSVkhCZHh0eHVvd2pUTWhMZnVUMnFFaTJ1akd3NG51dHVjRDd3VEJpS3N5czczanZaQlhVRkZSd0RNOXJHQWJhbEt1QWg0M1E2Wk0zSGlnS282bU81c0FaU0dvOHc2RWJmL0UwaVBhdlI3SlB1c3kwbnhJcldrbS8vKzVXRlpzVlVrLzBKL1hXMFFhT2dXWW0zTXZxa1IvOGgzeStzUUp5aUZFKzBsTWFkdjk1eGx1ZzhlOWI2S2hCblRvV1RGNEdyaDk2RjRwdVkxZ1VNMVJBYmVic1FGTTQweElMNTV0dWtMWFdrVllvaHVIaXAzNzdQSDNiL3JQSHVlNUZldVJQTjllUUJXTjkwSWVPVVZGQVhkOFdsRW12aHRodkR3ZVBBN0dUNTJGNDJnNnhhYzFvOVhzeFFRdnltSy81NnNNRVhOMXA0SWVPUzA3VEg3dlJUSStsREpyRjRYS3FFU2FLZVpCSERFcFJQcUsrTXBhWVlzTUdzaEdXZ24wTFpEcFJ5NmVWd0FBSUFCSlJFRlVOOXNhTmFoN3lTM0RaMXBOQldXSWduRVJLZTFiZWdoMXNsMUhCZHh1MUFZd2pUSWhiYXNjSGV0Q2F6QlV6MjdTUnRmR2VFQ3Nhc0t2bjRHNWRMTEpROVVRVVVReml4bnRoY3h5U29vQzZmZ2tJZ2xYZ1N3U1BkbktqMjNXTjU3dXArT3pZdURwa05hYzNhMkQ5ZXlZN1VZSzhOOGFjZTVKTGd0MlNXTllzdW93WGU4L0tkUktPWEtwUU90WDJESTJCemtlVGI4V3E4ZFZJQnZpYlBDMEtBaXlleTIyZysrYzVqSUNGMXZDT0s4TDNCd1djTHZ0NjhNMHJvL3FDWmRrQ1VTekRPcWtZbVUzYmVWcjQ3blFWT1grR3hWNFE3Sk5QV25sZVpqTHU2OVJGRWpUa25OVStIaG91a3RtbTI5SW0yVTA5YXd3STkzVldPVzFHYWV2amhZVUZHVnEvMWcweDRnV2VqdFowdVVUYmg1ek4wc3kzZE42SDRQaWdrS0hYcHBNNkg5RlJGZXg5cTY2MHF3N2NZS1M2ZW5YTjdyUHUvVVY0MjlrSVZXZVl2ZXBkdzdoSEc2c29PL3RiYzdyQWplSEJkeHUrL293allzQ3JURU5acHhOSlYrTGdyZ2dyc0lyY2RtRG01bmV1VktBMGsxV1RreXJmZTR5amZvYVJVR2N6M2R0WTdXdzEyQzc1eWY1bkx5dC9ldDNBbGluVitTazYvUnY0WW8yTDNyL2VzT1NXYlAzMUZER2c4SWpTM1A1dENqb3ZoVEY4azNOQ2lyekxSM1hUT0ZqbHVYYTJGamM3UC9zSmFaTXY5Unl4YlJ0L2Y4MFJXeVpsMkwzK3QxQXlJVm9OTWRycnVZMVBpN2dObHlyd3pRdUNyVGh4NllxZEsyMUkydnRHMHIxWWM4TUQ3SFowNndtMWlnSzJJanZzVTJuZWNRYmJMN1Z2WlQyK0lzQ2ZlcE94MDh5MHFsTkJicFk0WXBkSGVFTFRoUmxRQ0pOaG9zR3RRT0pXeksycE5XZkRTVHE3MHlWV0FjbjhyREdjZ1JvcDNBbkdybE41c1FKdVdIS0ZnK3dNRmdUbnhJcHRsQktzWHY5TG04MW83ZE5OVDk1eVNlU2ZWekFCdzFkRjZaUlVURFJWV0NtN2FBUm4zbHJKRUdBNVUxc3NFd2NWem1jV0FRbkwra3JZQjBnYVRFVEZUOUF0UUFUR2d2Q2kwMnBPZW51blVOK25DQ0ZBVFAxT0VkaFNXR3pNNVZGbmZzbVVxWnpTa1NobDQrSk4zOHFYazRWd25WTnRXd28wS3hGUzhCazFaMDRRVlRvNlJmQU9FcmplaStHb3FDSTIxaklOWi9pS3ZPaEdnZUNBd1B1dElOdVZvVEoyUHZpUTAzYktsMjl4U1BSRE5tZ2l1aW4vb3duTW8xYnhSZ1cvMm9VQmVQcWFOU0VKQ3ZKMEpqUmVyUUdMQ2ZkdjdQVzhUUGMyS3JZRVZFZ3FvOGp1eDlOWXlMMXV0Vkt2RU1sdXZ2blY1MllSdGFtcVlLQWc2NnQwbDNSU0MvNkV5Zm9UaysvdUd5alJGdjlhRVRZNXNDQ29rQUpaRjJhZmVaZ2tZYXBVV3FWY3lqQUxick41V293allzQ3JTK05zVHVaNG83Q1k0ai8xUC9hcUhBdU1VMG5pb0pvcEt6cXJTWVdReHUxbW9RN0tLcnk5OGxqcmdJOUdFSVZpaDFSODVQY2RGS2pUT0t4Z2NnMHBicUVvYlpMT2FzZEFyb3ZzK3d3dk9kVG5iU3ErT0tjazVRZHk3WCtzcHJOWDY4bWRKWmJMZFBQZnQvRHYva1ZOZGxlNnFWRWdVaDVtd21Qa21zT1hsNytVWHVucWdNRDdyVEQzS3dFMDdnb3lPeFM0V1dPSmRHUS9xSC90WXgwRk16WlRaMG1DamFKbEJVK0hXTG5YU3RKU3d5dEEyWE1CUG1YY0E5dG9jbE5KeFVLNEYzbGtRdEdNdkpPSGpQYjc5d0Y2bHdrNWZQWFRDMjBqZ21VOVpDalcrY0lBdHFSNE5UQ0dGb2Nzejl4Z2lzV2lKWkdKUVRhTU9mUlVCUm9BUm9jSTVsOHd5WERiS2lkaDZ4YlZuZDNZTUM3TnJnWHE4QTBLZ295WFFVNnpzL2FnZWtTLzRGM1BOYUxMQWtVT05ORWdmRlJDQnZKL21zczlIbWRNYzU1WStzR1BSaUNLalp4RTdNaEt6ZWRwcGNCSDVqNS9hYU1pd0k1TGZWTUo1cysvaWx1Um54VzhNOGV2dXcvbmhRMjFCR3FHbTB2U2ZRaGpoMDNmYmphVkZXdUFvbDg3VnBpTmtLNzdUR3ZaNGtDMVNNNi9HUzY0YzFVUFB4L1pNQ0hiZW51eThPa2loNWhRdHBXNlNneUhVSDloZW5BL3NuSFgvRllMNld1amZUQ0VNd3RJbVdacENUbmpia0t0QS9GNFhpNkJacjdDMnk1NlNTdmNNV2dmTEhoWWJMdEI2RnI2NE1Nd3RBMTQrbzRjaWhUOTh5WWEyZDllMWN0dHJxQzZFSjZ2bHVrV0NkTzBOdXFYQVVzdG13RFVhSUQ5WWFKNE1xUUdoYi9sUTZhUERMZ2NaUk9wV0ZTVlkwd0lXMEdDVTFybTA1UjlySzFLanZyVWE5bGRkd2ZSYkNvSFNPOWtGMjJHdmYyWE0zT0Ywakk2bnRTMUxGVkpURFpoYThHNmRDc1RheHF1ZW1FT01uYThjd0F4ZnlJaVVyNUNpVGozK3VzcW05dTJyNG40emRJOHJBaS9tck9SVzJCcHFuUlRMWVAzZ1poU2pLTVRERy9YYmlVVkN2VEw0RHhrS3BON2drbG14YXhJYVpXQlVsVklrcHowYURKSXdNZVJZaGZGSVZKbFRqQ2hMUzZsS1pKSDdEb3JtMUhzaHovdGJZdko3bGxiaXRIZWlHM0dPcUlMSDQyWHFEbzc0WkZCZE5IaEVYS3BxZzFDOWErYzlQcHVpVnJrQkQ3SWJQV2NWRmdaMUhYSWdveUFvamtDMUl2QmZUMXhFZE9USTJGSDFpdTlTbU9lckZqbnpqQkZNcjBLekxFQmkyZWN6c1VCZHBRR1JUUDJZZ0dDVEVmNmlvUVczcGt3SVBZV0E4THdxUktUVE9oMUhTMVNKSitENnNIVnJJUHV6UldzVHl6UXJMeDZWNUlablZlbGhNRm9vU25Wb1BpS3ZDRmhUeDNuYU9HU0Jrb29pdm1wdE41bVN1T2E1bXpSSUVlNW1ObVVCM1dUU3ZCSDFLUCtTQTZ0Y0YrZ3VRWldxNjFDVWdMb2RkZ0NtbTY0cUhlQnRkdC9wUHN0M3RBOTJDUVBOWVRCbXVjS1ZRYUs5elMyTkpEQXo0T1dDbVlxS1kwRTlJTCtwRTVvaGVLdFNndjR3QVdTcUhSNmM2b25GOXN1aGZ5eXkwbkNrVE9wV29XUzdFdkJ6VXFJVjNSNGY2NTZZUUc0WXFqcmdMWnZ1c1RsV29JYlRMalgwcndxUUwwZ3B4REJkUWFoWXJVMW5McjlPcDBSYlJzYzFNSUpHSjIrUnVHWTJtSUpvZ2F0L0RDZHdTU0Uzc2dzUG5hZ0twWFhnV2xSQ1pWWllJbUR3MTREbEpsWUtLYTBreElMK2hINW9qb2VyWVZNYWNOSDVER3lJTGdaSmpTdm5RdjVKZFVUaFRFSEFFOUxad2lZSTdTN0xGUDJGL3BWOEtwYzlOSmRvRTZKRi82NHVtS1JkaDRNamVUa0JKb2k1WHNJWDJrVnp0cThjSHYvclFGTlpmbkRTM1habThtRjNZWmZxZFo1SEV0RTR1bHNXTkVFMGhDaXFKZXoweVZ5UmJlNnJKRTBPU1JBWGZSaU42VmdJa0tUek9oTEZlQmJRQ08wcnY1aTAyK1YyRENPc2UxMVhUNzA3MlF6bXUvTFNjS1dMdzc4OTZ1aDY1Wjd3dWtrT0VRNUYvU1RLMVk1cWFUZWlYMXVIN01JaU9YTVpzbWllODJ4TkpNQ3ZQdFNYTVFxbXFKWm5PU055MUcrbEtHbG11alBsUEQ3bDdZaGVCVnkycWIzVWZPU0JkUjVUelNUZFhydjc3aDg2NldCMDBlR2ZCc3pKYkRSRlVsbVpDVzdjNmkwS05QczBOZk03NWYyc3V0MHd2K1hsZTFSZk42N3g2Yy9yMHU5Q1IwQmxVdzYydGtjV0pUdHNrdUxGV2hXUmVFcG9OTno4aDFzaGRHOHRxdmk0a0M2ZmtVYzVUSmJucjkzaWNWL21EYmxBMkZtai9vYnN4Tko3a3pYUVgrb2ZxbTh0Ui8wWGpTY29aWERoMVhWam5NYUZTWXU0RTFpWm84eTdXWmdLcXd0MnQ4VWFYbzZSY1ViTUVac3U3azRvbHVPcHdiS2FNL29BN29lUkVhQkFsMFFxOFdCazBlR3ZBUUhwRm5DMkhpVXBOTVNETzZmcHFIQ0pGNTVQSEN4Nlc5a2cxQlpnOXR5cm1jYjVSV1R5Y0t5cnVlejZSOURzdVBaZzBOdWhCSm5mVlhGVDdwbHhaNm9hcUVvUzA5bkR2WkM2RnFJOCtLaVFLUjd5bERpeGhWdEdCL1crNUVlUkhxS2xHZ3padmNkTnhVNFlyZUlQTmg0SVFaNmV5Y1VyaWh5MzVqWGF0QmFXMHFVNk9xQTRkT3F1NXVyQnlCUzlVL3c2Y0NpbUwzN29rVGxFd3JXUUVSRlowaGEwNHU1Z1pPUXdXNEVNT1h6aDFPN0dIYjgrNlhCRTBlR3ZBOGVFeXFKVEJ4R1VrbXBFMC9Sdjh4bFRyLzJXVHNLVFMwbDE4TkJCbzlOQy9WeUJEWEduRk9ubk9xYUZrTzBGUVlESm1SckU3MXNac3RkbUZ4M2RKK3J3MHh1c0xQazcwUXpoSjhXa3dVeUZRT01LR3VXbTYzc1l2OEdBR3ZYaXNhMUsvVG43c01Sc2sxaGVhbTR3TEdSWk9wSjFLNWZ2MmpGQlNIbTlGemFhejMySlJvL3ZmcldUYnJXUHF4L2Nha0R2NzNMTmZHOEhSWHNGa0ZTbVpSTTBLbXRwRVpzczdrWXBqY3B2SzROWVBBYnJGd0RqZXgvWDdhOWZ5Z3lVTURQZzBreFcyRmpVd0thYlBxU0RJaFVmZzlSY2JLcmcveThyWHBmOEx4YVdJK1ZDTDk4U2RaRDZ0SnA0NklOeXlCMWdYT21CbkphdGRldzdVR0tWY3hESktjN0lWZ2p2RERZcUtBZGRYUUhPL3FkWndKVjh2TXpTYmxrQ2dRenRhSi9keDBYS1BrTlVPbUl5SndRZDBSMGxNNWFhZUNPeG01Qi8waDdLUnhiNGoycmlIdXErU2RiN25Xa3ZNMk9IR0NTNUZSRVJDcUl6TmtwY25GN04xdFhsUmpZRWlqM2VBV2tuTTNOMmp5MElEbkFPT21tUXNUbDVKaVFyTCtDMmo4ZmYwaS9RUFRTTytnSjRieGZGbEZ5TExnYkxFS21wN09pajZkdGErN2tpdGhhV3B2Vnc2aml0Q2M2b1ZJbHVEallxSmdsRHRLcTQwaWF6N3Z5RVE1UXFJbjB6UEQ1S2FqSWhpZ0xOWkNxNVdZRE5OZE5YZ3RLdzVIRyttcERsK1IxeVBBb3NPSis2Y3FtN2ZDbHRxVkxkVW5RRldpZmdGWFFYcUdyRFc1Q05uQkVrWDZORUFoVTI1R1J3L0FnaXNUTkduT0xNOHE2dGlBWnpWeGtHZ1dURkpHaWdtTnV3cEV5d3BZV1kzeG1JWkVZMGtDVm9LYWx6MlBTSnJZSlNTekRvYmlBSWQ5YmtVMVN1aWk0MlNsZW1FOGQ1K2ltQ2pncWV3STZMNFN2aElPcGhuYnI2T0hzM3JnYXdmY1Jydi9jdE5SZmFQMGRPUnhiMFNrc2g3UXpqSFErbGpTYVRvK3RkNGVzMTN0NlF1bEIza0p0TDdsYWtPY1NpQWVFRXR2a2pOa3ZjbEZvbnNvLzdnUGZTU0U5RWd2ZUJCa1BqQkJrNTQwamVjL051RHhkcVhleklCSmlrc3hJZTduaEV0TWY5azFOSXZ1c242V2NXN3J5MklodHZVN0VpZjJmVFFyVC9JVUNIdTlZeFU2TUUveTZaRmVXSzVGbFJJRkV1dVRzcDRMVjlVdFpOTjExMXJSdmJ0YmZjRW1uc1pXZlhQVHFRS0V0YVRvNmFwajBpUGNRZ2FmczRUUlFXQzJpT3FLaWw5UVFmYVlqYWQwM3FpQU9lZWViMVJSNmhjZ2dCRUx2K0FwdC9IazR1cUdDNEJ3SDRyWk9NUVgvT1pQZVNKQmt4UEtQVFRnVTVCeDBrNkdTWEtubUpCbWNVNDExbzFNclBDQmJCZFo3L3BUV01hM3pSR0lBbHVIakdZbHlSU1lTaFpGTzExcTlTMjRsczhqU1pDZU1NWWp4WllTQmRLMUthMU9oSVdRb1ppRTNhSENDQVo4bXpHNk9NbXkweG5mYW9xZUhoQmlyQkdocWp2S1llSVNkaHlSSFgycDdoVnBKUUhtN1NieTdtanNldy8xR1o0RHVDaVpEQXBmNVZZdkdNZU5KeGYzdU51QmlraWV6ME80V1dwTXg4Zkh4bi95YzdubURRUEtlbXpBL2NiblA1a0VreTQyd1lTMFpkV1pPRDB4ZkVLall1TEJqbm5vaWNJRHhlYnpBWDFoc082TVp5VmJaWVNZbnF4ZHJrU2VMaEJVcW1YcU4xeDlUMjlMS1ZIQTY4SGtYQmFWVkNoVXgzUTZwREozZFIveEltSTRpWFBUVFhFVmlMMG53RCtKUWlIYUZVaHM0NXdvQ1RneXptMmdBMEQ0aGxlMVBzdm5VS3dBd1NKc0ExSXRQa080TFk1Q1VYQnlrWG9RME1TSWdkakxmbW83MCtHM05BekxlazhQRHZoNndJUkxKaFlVWVVLTTVNQ2xhd3I1NVFGc1IxcWJOL3ovM2NpQVpCN3BhQkkwTnAwQnhkUFRHcjdwcklFcDQxUzh6NDJldFJHc1JtbmlMNkZRTnp5RGNuVTBmNStnbENoZ0JTR05OUThBcmxseDlNRzBaMzNWVmhWOWxZQno1cWFiNENvUVZkQVpZVDA4OUxXeXUydmptTW0xWGswWEUyY1ZuN3JVa1g3K3NkYTgyUFU3M2h4cDRmZENlb1k0VFM4NXVRZ3BuNWpUbTJhMCs1eTcxWnJTS1ZqV2UzZDR3TmVESmxSeWlna1pINXM5cGJtTXgrK0x1bC85UnJ1YkVqbkRoRmNhamp1U3F3bG9aZUdzSGpHaFZtMy96Q3dMWEVQSkNCMlArLzMxdXNrdU8yb3QvZFEydk52cmRaL2J6RktpZ0dsSkU4SGlqL3N0RUx2Tm5kcngzUGhIdnpMVGlhZ2R5SnNZdXN5SUhQV2pUNmtLY29ham5DM2FFZG9uTEhyMXd4OUhZRXpWbitaNmM4UVJhZHMyQlU4ZUZYcUdVZm96alFnN2hTYU9DblJhcys3a0lvcENRNEk3eDU3Uy9HRDVDbmRCRjN3RzRBc0F5TSthWkVJUE5SWnZ0NDY1cWU5N3FKR29mNHB6cWVNajVIY1pGUVJ5Q29BemlIM0d6N1lJbjNRZVQwNVdYcVJFcHJpZmY5c24zQ3lDWllyVlFNd1ZHazMzMzVSaTdKWVdFZ1VNdmgvM2FOY2tHN09VdmU1eGF4MW5zQ1Rpcy96NWUrVVBpWFdPc0lhOGRNUXRCODVlbHhibmp0STZJOGQ2cXdiUnBWOTc4WkNhcXQ1YnBlVmRDdlZFVmZlelZYY0Z0dDNkM1ZEcUVzdUZWNWMvUTFhZFhGeWR2M2hSWlAwUlIrajdsNm13UllOSCtkb1BQZ1B3dFZHUzhwTk1pSG56WUJ4NnQ4MHJSMGZqcWVZTUg1L3gweml5cDRKR3dNOUtGZ2w3Q20wRFZXWXRSajRPVFNXcDdLb1htdVp5dWJxL3k2VnhvbTlUSlhqdkNva0NtVXRlNllNSG5FcVprZ0tTUUtWa20xQWpycWhMNkp3cFhWcE9PbGIwczdsTHhKSWg5VEhSNS92ejkvZEhiSnpqQ3MyZzJaTnZpWHJUMGR5N0EwT2k2d2hsbGt2SmVXQ29mNDBhRHdQMW4wbndaOGlxazR1cWkzanFsRGFnV3ZqRGFocWJaY0toSkpPQm01dmhNd0NmMi9wcCtaSk02S2RqYTZxRC9WOXp1YjZlQVlOT2lBS2FiSzd6a1ZpRHcvaDU1QWZXblg1V0lxWFhQVUxWN2ZpTUdScFI2RFJ1YzRJS2lRTG1LWTd0SWRpU3g0OWFPMTZqdlBTWERpQlU5bzM3eUdqSlNIZHZtbXhKd0pHbmNaM2h6ZDRCNmlyMW0vb05zaUFNT3ozMFo4aXFrNHVxQzh4VGFiemU1YXFPbDJSUWQwSms1V28zQm56bDFteGNQQTBNaDN2emNzVGhIY3hEbllXRDBPaGxaWFZ1aEtsczNEeXJ1bjZkdGFzSnE1QW9ZT3RnZE41YnphN3praGhTWXRINmVONklaelhYckpWdG5VMVVWSGt6Wk5YSnhZVUg1cW1CNS8yODhjbkQ1M3NDZVpQNG1QKzNCZnlZR01Xb1pqZVdZN1gxclprMGJRT2F0SitWWkhKYzE0dVJzTm56enJlU3I3MnVRRnNoVVVDRFByRExkUVdDVnltUzFJdnhOYzBxVlc5WHFEOURWcDFjWkI5eXRMcnRXbHBKVFJzRFhrbXJDNUhCaXJ5alNYald6Smg5eU12S1dzbXViRFlOQ2x0dWlZUHVLcTdLaUFJZTlCRzdjQnFGT3Q3eVdLbURsUFdvOEdhSWZNdlRyckRrNUNMalU3VnJjcnZScTExdkRQaHE3ZGlsWUxMS3VxNEMwcDJkTlFETEJwRVdMNXY1ZUZtNUkyUXMvbHdjOGJKTDA3eEtlZHFwMXNXRFY3d3NLenhRS0xtQXo2cUQxVXZIakRlcm1QMHkwZWh4VnFQN2tiSmF6ZDRNNFNQNzFwcGNwQjNZODNPMVp0VmI4TGFBMTR2RExNckkrT011S3RVRDk5eXQzajcwZHBpWWw1V0VpT1p5b2QzN3MrZ3Jtb2tvNXQrZXBna1ZPMUZnd2xyeXVTaEVteFgyRFl6TG15SHNQSERXelFVbkZ3MkpqM1VDNUkzTGJRSFBvK2tvcVh6akdnY0YyaU9LSDRqK2RyZWxocGZWc2cvOXV1dUtXdEJnL3NteVlFK0tydGFYdHFiUjhiNDFqWmJiWkF6WVU2Qk5JenlVbWpyanM4MFozZ3lSSS90V21sdzAvWndGUndqMHozNjJMZUFmaGlYYmRKeUFHZzRYc2x2Si9GTWVOUFpPWFM4cm0rS2xySE9kNmdsYlZWZ1VISklIc1ZBV2FjeUQzdVlwZG84ZDQvcnpXWmMzUTJRamg5MDlCU2NYVGR4RERtc2JqMlhYMndLK2pOYnFjcE54elhXaWtwWEhNV0RRQTlFL2Z4MDkxTXRLdzFyc1EzL0dUbFJaZTVtQktpb0hGckRLcUl5U0kvWXQ3aTRhOUFVOER0R3F0bmp4OGJ6TG15SHNLbGhwY3BGa1hXdVpxRDR4T3VuWGhBL0FYSDFRYlFxNDM1cWp3T1JUVGsrSXU3Z0RpUHJjc1daU2hDajdKOVdSWnZiNndjdmF4d2RlYW5VSVV1UDQ1OHpITURUVlBkVnJHaFlGMUNtSGQ3b3FCdU9PdmVvZ1gwYVFOME44VjBHNXlVV3piNjFRRFprelUvN3VFOUN3S2VEKzJKZ0NrS1RkQnlhZmN2V0V6ZnNPUytFb0c4ZnlRR09NU1hZL2Z1Sm5KVmJGbHV4N3RUTzgxMjZDY05UOWtEcEMvWmg3cXY5SGxHWXV3R1R3Y29hYSsvcm9kLzRNV1hGeTBZSjN0UTJIL2JSUnRXVDlkdW5XVFFFUGpNNkR3QlNnWEQxaVJkUFJKZGpnN3lTbUUrc1ZoMzljWFFidlo2WHZlQkIvdXRYTHBXZ0ZLVDk3ZmVNMHQ5NGJMUXFJY3VxbEQ3QUxLNU9pYTUyc0Yvd1psUGt6Wk1YSnBjeTRLK29HZi85K3AveitISll5QTdwNVdUWUZQRVRpTVdBS1VYN2lyeGk3STRqNHpXRFZUc3JiV1EwMU4rYVVyTlZ1Vmo0V1hYMEx2T0k0QnMxTkZlbTdxQzNoVHNoOXlrNHgrYWFMa3M2cnFZQzU1SlJJcDVRSGQxU1ZLTFNXTXZ3WnN0N2tVblVOdjAxVEN3emIwYkVsNE51MWFxdWFiczNObGVDUGN6T1FCR3BCOExxMkZ6N04yQ2JMeTZwZTNxL3FhTE9LdVN4elV5VUlNajdqWURlMWptdTEvcjNJVWtCcDAxNG4xVUhqUkNySXJQRUJxNXRJcTcwWnN0cmtJdE5JeGRNdWdrL3h4OXNCWHB4MEZMZ3hBcnlFSkVsd1NHVlVVWDlXalBPaEpNR25CSkNySnRXNEwzM2pZYm00T3JVVXI4Z0R1Ymc1S0FBSXJJMUFMd29PcVZYL1VvZ0VPYWVjRUsrMVFWdTFmR1UrSDVnWlY2M3VNd3RYdXNIbjJ0aytzOHZRcXAwUmtFMWF0Q280cUZyOVBGL2F5K3VBUHU5b3h5djcrU0hGY3JSQjI3OVE0dlNndzNsN3JGQWpFR0FFK2dQcE1IZHFHUkpLRm56T0ltY1BVTlZTRjhKMEQrQlI1NEVSNkxjYnd5cFJUVGNxcGZZandxRjJBbFNwTjdBTzdZUTlxajBzQWhBRk5YYWRVbXMvTjR4b2JjQlY4QkE4eG11RGpQSS9EZ0dJZ2lxNzlQMVIzbzl0SVg3Y1BzbHp0QzEycU8xN0VZQW8rTjYrUjh1QkFCQUFBaG9CaUFJTUJTQUFCSURBMXlNQVVmRDFRd0FBQUFFZ0FBUWdDakFHZ0FBUUFBSmZqd0JFd2RjUEFRQUFCSUFBRUlBb3dCZ0FBa0FBQ0h3OUFoQUZYejhFQUFBUUFBSkFBS0lBWXdBSUFBRWc4UFVJUUJSOC9SQUFBRUFBQ0FBQmlBS01BU0FBQklEQTF5TUFVZkQxUXdBQUFBRWdBQVFnQ2pBR2dBQVFBQUpmandCRXdkY1BBUUFBQklBQUVJQW93QmdBQWtBQUNIdzlBaEFGWHo4RUFBQVFBQUpBQUtJQVl3QUlBQUVnOFBVSVFCUjgvUkFBQUVBQUNBQUJpQUtNQVNBQUJJREExeU1BVWZEMVF3QUFBQUVnQUFRZ0NqQUdnQUFRQUFKZmp3QkV3ZGNQQVFBQUJJQUFFSUFvd0JnQUFrQUFDSHc5QWhBRlh6OEVBRUFoQkY1TmEvOHVqNXh5MzFjblYvT2Jrd2xwZ0VCeEJDQUtpa09LQXI4VUFWc08wSFVXVjc4T2N2MThLWGhvOXQ0SVFCVHMwd04vVGZNZXEvbnhmSjB2YlhNOS8veU5KY1g3Q2hENHZiOXV0M092NU9kdzlXY3ZDYTduMit2K3JLQWRHNUNRTS93M0lBTlZXQWhBRkZoZ2JIZjViMXhwL0Rzemw3akkzeTloRWR2MXdIbzFLZTR1bmZZYXIrUFJhdEh4WFlhaGpPRS9qaDFTbEVVQW9xQXNubG1sUFY3RTM1UDJnOGROcGJnOHlkejgrQ1Vqd2hVcmd5eHM5MCtrK053UDlXOTdIYWZsM0JKWFZMOXZFdlVadzM4Y09hUW9qUUJFUVdsRVI4dDcvSWdOSVNVSzNwU2tOekQ4MHUwM2NZdFJFQ3RPY0c4Ym1WWE5LSkcvN1ZOYmlMSmN6S1BsSFNGQnp2QS9RanMramthSWdtMjc5UDBVdTQ5aTdRbFI4RWVzMzM0L0VBM2Iwb3phSmlGd2JXOG4xWDNxTjVidDBWeFB0UHJMV2tDTUZYYUk5M25EL3hCTitUZ2lJUXEyNnRMZkZ6bUJyWi9ONmwwaUh1NmFnRjcrVWNaNERqYy83dlpFZ05adjFJRnRPeFlZOEZJcEpPVjlUNEkzcVh2QzhOK0VIbFF5UkFDaVlJaklXdmZzSDFEOG9ibS9KWUF3enRqWk56Q2dnODNQOEJjTVVLbndWZ250OTBsNitGK2F2SC90L2FUbjMwaktkRG1IZUR0aCtCK2lQWjlISkVUQlZuMzZhaTZYNit0SjNIeEVGRERYOTVnRHFZOFpqc2l0bW9ONklnajh0TXBISUl5dmQvWUUwMTR1cDVOMkZRVGZmOVREL09IL1VjMCtVR01nQ25ib3JCRlJRRXhmY1luQmp3VkVmQ1V4U0kzYnZSQTRLMWZCU1VLSTB0R2s5MWFKKys5eUZVaWZqQXovdlRydTIrdDlLTFlqdi85OE94VGJ0VDg5Ris3VUg3NUN5VUo3UENobHUxYWdwaUFDSE9yMXkzUHFIRXlnSDc1YmtoVGY0aXF3a1VnUGZ6c2xyamRFQUtKZ1E3Qk5WZW01d053aDRCVmduN05uTnpKbDRuOGRDTENyUUx6OGdhV2RSZU8xVVFHa0Zib0svdDNXWG5xbWg3OEZFUzYzUkFBR29pM1IxblVsNTRMc09RcFF4ZlpuWlh6QXIyWUUyRlZ3MGhwV2d0QW54NE5WNkNwUTY1bkdYNU1tV2pMNVZYTDRUeTROR1FvaEFGRlFDTWdweFNUbkFsdVBRLzVoc1Q5UHFRZHB0MGVBWFFYRzhCT1BKbFVuVGhCdDRsNE85ZmIybE9zYXRjbHF4VDF2eWVHL1c3dS92bUtJZ2gyR1FISXVzSlU1cFB5TC9SbDdqbmZvc0FsVjZsM2gwc1Z4Yzk1Wk5oM0lScE9xZGhXODlSN0lWMXlPVFlBamxEUTUvRU1aOEd3TEJDQUt0a0I1VUVkcUxnakREOFdlOEM0ekNrL0JyMTRFeEZWZ0lvT2ljdnRYNGdLMEhTa3VNWFpwcUQ0SXNiMEZIRllsQ0VvTi94TGxvNHhaQ0VBVXpJSnRXYWJVWE9ENEliWDN5UDhKMzBBTWtZOU1SVS9FVlhBNnhidVJpS1VUSitnbmNuLzBnQXBPdStXZnQ4UzR0dWRWaEVGcStHL1pTdFRsSUFCUjRNQ3h6VTFxTHNpN29OK09UVWZ0aWtiY2JWci8wYlZvVjRIZU9oWmJ3cjFhNGJFVnVncDA3OGpwb1dwVDR3cmhSS25oLzlHRG8rN0dRUlRzMEQrcHVTRDhQamdCNVZWbDFvUWQ0S3U1U25PQXJGanpJdjVnT25HQ2Z4VzZDanB3SDNkeElGK2lWcTR1NmNTTDFQQ2ZXQlNTbDBNQW9xQWNsdGtsSmVhQzdvOGd2Ly9HN1VqWm1OYVIwTGdLMHRHa0YyM2xxOU5WMENPcFQxTXZIVnVhR1A1OTNiamFHZ0dJZ3EwUlYvVWw1b0wra2tuUVJpczZaTXpvc0VNN1VPVVFBZU1xT09sanFvUFdQRDV4Z25MVzZpcm9XL1dVTWRmY2d3M3AwMDI2U2d6L1NlVWdjVkVFSUFxS3dwbFhXR0l1NkQxSHdVQSttWmJKMHd6eTZrZXF0UkF3cm9MVFNUb3JKTkxmWFJSWXZhNkNIaC8raEo0eVRiN0tDWVBFOE8vcnhkWFdDRUFVYkkyNHFpOHhGMlFmV2Zpa2UrRXUva0YxTzdRQVZZWVJNSzZDMDBtaTgwTStIejV4Z3JOTGg0YWl4Y0tsNy9QMG45NW9jQXZxSnpOb1Nnei9HYVVoU3lFRUlBb0tBVG1sbU1SY0VFVXhKUW9RVFRvRjZtM1RkcTRDRTAwYWlBUjdkbDhtcmQxVjBHSDNWemEyTkRIOHV5cHhzVGtDRUFXYlE1NWNGZWhKRjFUQVpBclZGNFcrQTRLVlZ0bTdDcUxScFByRUNXcEEvYTZDRHVhM1ZsR3V3WGlHTGxuZUJVUkJIazRicDRJbzJCaHdxaTR4Ri9SaUhLSmdoMjVaWHVWWlRoYWlnc1QvNzBlVDZoTW5LTWtSWEFWRUovOGVzbW11dllSc1hpWlIzdi9FOE04ckFLbldRQUNpWUExVVI4cE16SVVNVVZET2Z6ZENKbDVQUmNENnpvUk1MTSthcDArYzRJS1A0U3JvTUhqbzJOTEZHdzBTdzcrckRCZWJJd0JSc0Rua09hdUNJTHVYS1lUdHhqdjBXRjZWeWxYUWh3ekpoc0JCeGtmVGUvMFA0eXJvMi9DVXJTM05UM0I4OXVuU1Z4QUZhWHgyZWd0UnNBUHdpYm1RWXZlcGR6dTBBbFVPRVZEaFgvMGowZmtIbGo1ejRnUWwwNjZDUlZ5MXIyNmpxMTlwVnJ0a28wRmkrRy9VQ2xRVFFBQ2lJQURLMm84U2N5SEY3dlc3QVhkWm0xaVVuNDJBNVNvSVI1UCs0NDlZNnZJTzVTcm9NZmluaCtIOFE2d1R3Nyt2QmxkYkl3QlJzRFhpcXI3RVhFaXhlLzN1V0dya0R2RHVWbVZqZjVKYU9MMGJUV3BPbkdBS0QrWXE2RkZkZW9oMVl2ajNsZUJxYXdRZ0NyWkdYTldYbUF0d0crL1FINFdxZEZ3Rko5a3M2SHg0b2p0eGdpclVyb0xsQVRtRnFKOVNUTGZSWUZac2FXTDRUeUh2YnNOWkFBQUxCRWxFUVZRQ2Fjc2lBRkZRRnMrczBoSnpBYUlnQzhFcUV6bXVBdTBLc0k4SjZVK2NJUElQNlNyb2NPODJHc3dRWlluaDM1V1BpODBSZ0NqWUhQTFpxd0x0c2R1QllGU1pnNERqS2pqSnpPb0RocWpiYmR1ZUdKRHM5emwxMUpPbTIyZ3dlV1VBVVZCUEwxcVVRQlJZWUd4MW1aZ0xxZDNHRUFWYmRkQzhlaHhYZ1RtYnRDK3FQM0dDbjBsdk9nYWtQdTB4cnZSR2c2a0xnOFR3UDBhN1A1TktpSUlkK2pVeEYwUlh0TUxUTGZJZ0Npd3c2cnRVVTZuZlZhRElreGo4THQ3cjBUcGJqNC9zS2pEWTYrOWV1cTV4OHpMK1B6SDg0NW53Wm0wRUlBcldSamhRZm1JdTZKTkpIWjVpU2hCUmNGeVRnbW5IaC81WDU0czdMWk5lN3N3bjFva1RsT3pZcmdKcWdmRWQzMnl6RjcwWSt5V0cvMWhXdkY4UEFZaUM5YkNObHB5WUMvcDdCUWxSNE9pVzBTcndZbk1FYnYwQlJGeTMyUHJNNXlCL3pVY3NOVjFIZHhXWWlOSnpjS2dtd1U4TS8yUSt2RndWQVlpQ1ZlRU5GNTZZQy9vclpwMHVhUmNnRmdkOHhjekdwS0xyZ2F0QVI1UHFyeEhZSjA0d3pjZDJGU3phWjVZWS9oVjE1OWVSQWxHd1E1Y241b0tLVGFkZjBCTW5yMnIvMHNrT2VGWlJwWnBKcm9Jc0ppQXR1ZTBUSjRqY1E3c0tGcDQra1JqK1ZmVGtseElCVWJCRHg2Zm1ndkI3WTFad2lKTlhRU25ocE1QTkhnZ01YUVVua2VyaTJ2bXpUNXdnNmc3c0tsaDhKbDFxK08vUmM2aVRFWUFvMkdFZ3BPYUN2QXNGWldoRnNndEoyWUZ3VkJsSFlPZ3FNSW8vNTdnMEE5K3FuUDUvdkJBQWMxSjFFMVJXNHVqWWIxTEQzMDZINjAwUmdDallGRzZwTERVWGhFZUVyRURhZHJRRHZhZ3lBNEdocThCc0xDQVpjUGNzZmpJRWdyc0s3cGYyMG45SCtPOTFiZHJtZXU4MWdIK3ZDejBKSFJRZHpQcHk3VllaVFlrbTZiYVZMVnFhcG9aL3RHcThXQnNCaUlLMUVRNlVuNW9Mam9YWnlTdHZFRURrZ0ZMTmpacElRNVlyM2F5ZXZnZXhSU2xYd2VQU1h1bjBFWkVTRktkek9kL0l4NnpGQmpsc3IrY3poUkFNbDQ3UnJJVWlEYnJESm9KQkRmazlrUnIrK2FVZ1pXRUVJQW9LQTVwVFhHb3VpQmtveFBCbHk4RncvdWZVaHpUckkrQzVDazRuaVNaVkNyUjc0Z1RSb2dQRkJsWWplbk1tRGs5U254YUdxc3RmbkliV2lzelFWUXlxTEFlbzhNRllHTWxLcFMvNG1XMEVNNkpIQjdXbWh2OGdLVzYzUXdDaVlEdXN1NXFTYzRGZmVoOUNWSGtsRXIwM0ZIVEY0YUlDQkR4WEFabUY2SGRYWDd6M0RPdFJWOEUvNGZpVThhRmt5ZFYwTjQwS3BZeWYyMjVERjYwTHpGdHUvMGpXWlJqOTArY2s5cGFyK2VVbGgvLzhZcEZ6R1FJUUJjdndtNVU3T1JkRStRL29peHlKSGxvdXpLSUJtY29pNExzS2xBaWczMjF3NGdSWEt5TWc0Q3JRZTVLSnp6OWZsbDFKbGdWbll5WlNoZEN5d0hFcHBiTXVhdTJ2ME52Ty8xeU5YWDF5K05zSmNiMGxBaEFGVzZLdDYwck9CYkVRQmZ4eXhGZDgvWElIOGxHbGo0RDdyUUo1TDFZZ1pmbDNsSGQreDMzcCtaTEpxeUN5bnQ0M2xpUmdzZEs4TEVuQWkwVGJDWkRNdWloVTZTbmI0Ulo5eE5KR0xEbjg3WVM0M2hJQmlJSXQwZFoxcGVjQ0c0THNTUzY1aExFRVZnczdOQUJWRGhGUVd2dndrWWttZFhWM1RoVjFGZHpGL2kvcWdCMkFLaXNNZTAxSXF3TDdQcHFWbDVrZWNka1A5UEdqemNBeGtaM2ZUNWdlL241NlBOa0VBUjJzcm9iVklzVmhFMW8vcGhLWkM1NEJXYmRQcExQWFdIWkNscHVQWHZsNHNBUUJGZDdwWnlmZFBqaXhvcTZDaTZ3Z1JGVFlnVHFTdzE1ZTBDQ3lQNHdUelVxcVJZQTRuOXpBazhkZFRqdTV4QVpySU0vb28vVHdIODJPQkNzaFFJT1ZmM05IeTBwMGZYS3hzdUNPc25XZTlzTzV4ekliNHJyU1lVRmQ1cE1tL1d4emRKMUdYdmdydjRkV3lIZ0UySHhlb3BHY0VVTTgybkkyeExPU3c5ZGVQdmgweHA2WWJRVFhnTGt5bGlmaitjand6eWdCU2RaQWdNVUEvMW1qZEpRWlFrQXd0K2J4SUJITkZkczZRSzk1VVJEZ0tvT3N1TjBEQWJiQitKM0RVVGMrdzlkSFVnVDhQbTl0aG1HOTJWNEM4TWNQSEdXTlZRTkxOcVN6Qm9nWXhjbHNJemo3RFJ2Tm0wd3dOdnlUbWZGeU5RUmtBVWk5czFvVktOaEJ3Qnp2Mno1amh2ODNkWW83ZTlsa1lNMThwMFRjN0lxQWpxL3h6MkpnMDR6ZnlYK2lGZzk2Mkc0Q1RVZW4vOWxvNk1RTDhZYkQ0YVkyVlVZNDYzQ05hVmNXdmpiYkNHNkJPc0k1TXArT0QvL01ncENzTUFKaXVLTUI1SS9ad2xWOWQzR1ArLzMxdXNrK1VZS2JmbW9qNmUzMXVuc1RsYytZc0djK1A0Z3ZJNzRiMlIxYi8vTTZhNzVPM2RsY2IzZmJsa0srWHVlZVIwQ3ZmRFZuNm4wN2hUU0ZlOXQ1N0ROK0RpN3dXKzVuNVJXTHM4THdjM2xQekRhQ010R2pWUHlVNGUrUmd3ZGJJTUJEaXNheHQyOStpOXEvcUk3ZVFjOW8yMzhjcXpCRDh1ZGFncGtUMktMaGkzQ3J1YWtTMTJOM3BlT2dWWHpaN2xydVJTZXgzSGd0Wk83dGFHWSs0NmNCWWhldUMvR3prcFhLTVMxNTFYa1B6RGFDdTBPRGwyelNnMG5EZjFMSlNGd0lnWDQwZTdwcG9ScFFEQ09nNWtMVFhDNVg5M2U1TkU3OHVBSHJRYjZCNW9lMU9aNlpUV21McmFrSi8rY2pRR1k3MDZuY2s0TmRYNWVyelV4Wlk2ZmtQQWpVdjBiMS9jQVN4TFFROTNZakJHanA0VEIrTGlzd1kvMnNLcWZ0WGg1dnJQNGFRUk02NzI0OGR5ekZ0T0VmS3dYUFYwU0F4eFFObDJualpVV0tVRFFqb05mbzZoUks5U3NZMVExNHEwZkFtNDJzVWp1ZUlvNHhzdVdNYnBTWGxWVzlLZlorams5b2ZjZEg5YWlCd0tVSTBPRGgzN3lBczZYVkkzOFVnZmZ6eGdjVW4rOVlFVVJCK3NBWDdDTWVjUlZFN0VOKzFzbjJJZUlGRjZmMkQ0UVlUUW9oMFB1TlEyL3hEQWdBZ1cwUllFWGUwZmc5VjBITVB1Umw1ZlhFSkMrVE9sY1Btc2UySFY1TGJleG80bVhCbEdWa0xkU0REaUR3YVFpUWljWjFGWkM2NXJnS1dEYUl0SGpacTNrdnEyVWYrcms0NHVYVFVFTjdGaVBBZWdPTEFnUXJMZ1lUQlFDQnhRaVE4Y2VkaXpROUhkVyt0dys5SGFuaFpTVWhvc1VLZGc0dDdwbFBMNkN6RUUwTU9mdDBYTkErSUxBSEFyNjluL2NYMmxZYmZpRDIvTHN0TmJ5c2xuM28xMTFYN05FeTFGazVBckFRVmQ1QklPK3JFR0NianJNbmpNT0ZiQXdzMzBGakg0SHRaZVc1TFdXZDZkTTMrQUdCQkFLOWhjaFpneVp5NEJVUUFBSnJJY0E3U3B6Q2FkMXVld1RVRnpMTmRvUmY1NEFLTHl2SkRMRVAvUms3a1ZNeWJvQ0FqUURyR0dyTVROMlVhSmVCYXlBQUJJb2dRUForNXdBaVBsZklVZE1vUXBTM0dUeWNSUUVmV3Vka3BmV0VQTGc0UjJBVUlSU0ZmQndDL2JJZ3NIM3g0MXFMQmdHQm1oSGcyZWpFOVhQa3FHUGRJUTdQb29DL2JOKzF4czlLWjEyd0IvbytrQzVkSGx3QUFRdUJibG5naHJCWktYQUpCSURBSmdqd1NVVk8yQ2NiL0oyNjFXS0FPUHpqNmpKNFArdEpuVmhCcHFXYmEyQnlDc01ORU9nUTRNQURwVCswOEN4MW1PQUNDT3lDQUxsK0hjZkFxYmZ5ZEFSUkNORlplUXpjbUZNLzY0bk9PMWRmVjBiMFVBY2RMcElJZE1zQ1p4OUxNZ3RlQWdFZ3NBWUN0K2JtTEFwT2ozUGpPQUNvMHNmcjJsNjhid2w0V1ZYSys3VnRzSDk0alk3NnpESzdROWNkaytSbnRoV3RBZ0pBQUFnQWdTQUN2R2VGTEVUd0ZnVHh3VU1nQUFTQXdEY2cwSm1JbktOd3Y2SGxhQ01RQUFKQUFBZ1lCRG9URVE2bE01RGdQeEFBQWtEZzJ4RG9QbUVERTlHM2RUM2FDd1NBQUJEb0VPamNCWWdpNmpEQkJSQUFBa0RnMnhEb3ZzTHRSYTU5R3hKb0x4QUFBa0RnZXhIb2ppaDF6anY1WGp6UWNpQUFCSURBTnlMQWgrRlNTQ25DaUw2eCs5Rm1JQUFFZ0FBajBLMEwzQTN0UUFjSUFBRWdBQVMrQ0FINEM3Nm9zOUZVSUFBRWdFQUVnVDg2TFoxK1YvY2NsRWh5UEFZQ1FBQUlBSUVQUkVBZGZDdS9Cc2NSZldEM29rbEFBQWdBZ1R3RU91Y3haRUVlWUVnRkJJQUFFUGhBQk41NllZQTRvZy9zWERRSkNBQUJJSkNMQUgwRG8yMnh2U0FYTDZRREFrQUFDSHdpQW8rYit1ZzlERVNmMkxWb0V4RDRaQVQrQytXYU9GeHBlQUJDQUFBQUFFbEZUa1N1UW1DQyIKfQo="/>
    </extobj>
    <extobj name="334E55B0-647D-440b-865C-3EC943EB4CBC-19">
      <extobjdata type="334E55B0-647D-440b-865C-3EC943EB4CBC" data="ewogICAiSW1nU2V0dGluZ0pzb24iIDogIntcImRwaVwiOlwiNjAwXCIsXCJmb3JtYXRcIjpcIlBOR1wiLFwidHJhbnNwYXJlbnRcIjp0cnVlLFwiYXV0b1wiOmZhbHNlfSIsCiAgICJMYXRleCIgOiAiWEZzZ1JsOUJJRDBnVzJaZmUyRmZNWDBzTGk0dUlHWmZlMkZmVFgxZElGeHBiaUJjYldGMGFHTmhiSHRTZlY1N1RGOUJJRngwYVcxbGN5Qk5mU3dnUmw5Q0lEMGdXMlpmZTJKZk1YMHNMaTR1SUdaZmUySmZUbjFkSUZ4cGJpQmNiV0YwYUdOaGJIdFNmVjU3VEY5Q0lGeDBhVzFsY3lCT2ZTQmNYUT09IiwKICAgIkxhdGV4SW1nQmFzZTY0IiA6ICJpVkJPUncwS0dnb0FBQUFOU1VoRVVnQUFCL0VBQUFCZ0JBTUFBQUFYNUp4ZkFBQUFNRkJNVkVYLy8vOEFBQUFBQUFBQUFBQUFBQUFBQUFBQUFBQUFBQUFBQUFBQUFBQUFBQUFBQUFBQUFBQUFBQUFBQUFBQUFBQXYzYUI3QUFBQUQzUlNUbE1BaWF1N1JDTE4zZTh5VkpsMkVHWU5aTFJNQUFBQUNYQklXWE1BQUE3RUFBQU94QUdWS3c0YkFBQWdBRWxFUVZSNEFlMWRlNHdqeVZudm5kbDVyMmNtQkFRRUpJOGlDQytCVnlEZFFRaXlRNEtVQk1GTWVONUZBVnNSM0NFZThuSkhiaFlGNUUwQTdRSkJIaW1nbkFEaEFhU0FRR2lHaEpEQUFsNzRJd2hRNUJIa2Nndms0cEVDRVVKSW5zdVNIZWQyTjhXdnFydXE2OW51N21wN3g0UDdqM0U5djYrcXZ1OVg5VlY5MVQxQk1IdG1JekFiZ2RrSXpFYmdESXpBZ0F5djcrN2VhSlBQK1RWbW9VWHd2RnNsOG9jMGJYaWtKczVpWjI0RWlsS0NJR0FTdjhzNzJCbGVmK2JKcTJTVHgyZS9aMmdFQmhTYzlIbTdYNk11TWlLbkNwRUZsalpEdmpJb1p6RlNsQklFUVkrSi9GYlV5UU1XbXlIL0xNbzhDRXB2aG5qK3dYOWRMajFPOVVmcDQyS0xrRC83Zm4vU0N0RlpaQXdqVUpRU0JNRy92Z2xhY0kwMzhTMVZRcjdodTNoczludTJSZ0NyOVV1RnRHampNNFRzeVpUS0EvSVpPVDRMbjlrUktFd0pnaFVnLy9PaW40dSt0cVNnTkFzVVBnS1hDRGtwaEdqOWM0UWNTNVJXN3BjTG1sTWtvclBnV0VhZ01DVUlMdDF0a2FGbzR3VjFMUkRwczhBWkdJRjVRaTRYMG94Qmc1QkRpZEpTbzBvZVNQRlo4T3lPUUdGS0VNeS9pTjM5TWUvcDNCMGVtdjJldVJIWUlPUldJWTJxSExhVU9hUzhROGlWUWlqUGlJeDdCQXBUZ21EamY1Y2tzUy9GaHYrNHV6Q2puM1VFT3RydVBHdDlVYjY5WDRuUGRvSmc1VDYyZkxJTklBck9BbWR1QkFwVGdxQnpzaTRkSFBVL2UrYTZPbXNRSDRHZWRpTFAwN1ArTHBDam5temRMeld3ZWR6UFNtVlcvcUdNUUZGS0FMOWVJMmdUNGQwOXVQWlF1ak5qbW1ZRXFxU1l2ZGo2YWJCTi9qZm1XTjdCNXZFb2pzOUNaM2dFaWxLQ0lLaHVCb040eHU5dW5lRk8vMzl2R2lIMzB3N0JleFU1Zmx5OS9ETjNMNmhMcEZidUJ4dngzSitXdzZ6Y3d4bUJERW9RckR3bHQ3SDA1STRjRFVndFdDYWtFYVcxanBYTVNVVSs5bnI2VElwYndYeFkyMnNGRTdXUXcyWTg5Y1hkcm13ZExMVFYwNXZsbHdEMWU0TERVaVBvU0ZHUi9oQURwVW1OYVdGOXZNaGFYQmc1SjZFc1NoQ3NLZWU0ajhVSCtaVDhDaTV6WVpjWDJYNGxvazRMemdZVW5JRmpDendQaDdkdlY4S2JyeE00SDhuaXlYMU16T1hvM21QazU1Vk8xaDhFaTBSYzJRN0tPN2pLV2N3VklZV05SNFJlTWlGa0FtUHEwVWExYXAyMWVQd2FuRVVKZ29WMkxHVkVUby9rTmwraWVXMnVCNnV4WjE4dU5QWndaMExqTm82T1RBejVXVHk1SzVMTWRaRUhneXRZRGNUMVhSajd3Vmx6NTgrUTc5TFVMRW9RQk05S0M0QSsvOCsvQ0I0NEw2d3hWbXNQNlE3bkRQa3VTVXZwRzFuYytaTE1kWkVIbGNNQS9oeStQc0hZRHlTL3JzVHc0UVZueUhlTmZTWWxDS1FGd0pqL042aWREM0tYR2F1SDVjN3ZUUG5SOHNJa0xGTk1qM3N1aFREU1k1a2JJZy9hK3dGdWYrOUhkV0RzQTJpSEJvV0htYkFpT3gwZlprTXk4YTZMMlRSVHRVeUZNeW1Cdk9nYjgzL25CSXd2OExPamgrWE9keUgvazQrZXZ1WW8wOGg0RkM1OXF2WDBSL1BWbndqeVlabGxhSjFZOUEyUnc1MGZsSVQ5UUkzOU0rZk9keUhmUTBRWmhvNFd6Y05wRXNqUHBnVHhvbS9PLzNEbm81c2s4aFJyN3Z3ditDYmJzMGxIcHRqSGdYeG81RlZDdHlNVGVYcmt0SjN6RGVWQ2tQK1c5ei9TSW5pR04zYWYrYnAvM0RINm5NMlR5eGQ5VStSdzU5T2puYTJRQVRYMlU3cnpKNllPTUVMc3J4RjRpQ2pzYmVxL2VUZ1ZnZnhpbFNCZTlJMzVuN3J6OFpRalExSjE1NGZmY0tES3FEd25xWWN2ZFVFSDhxdndRM3l5dlpXYWpGZkJlYnl5V1BxdmZBY2RCU0QvclUxbGtBbDV4NTdXblVSUDd1c090ZEw4ZE1jVU9kejU5RXp2U2xpaHUwTjNlK0lxbDA1RmlrOU9IVnpJOXhHUjFKRVV3VnljL0pIdnFRU1dqa1VMZ0RuL1UzYytuajRKbHdEVm5iL3d5TlZRRzRlNzdJbGlKeFlHbmtsMjVNOVQvL1g3dU1mUms4WEk2bFhzb2xlYjBWSG55TkpxQVcva2x6NnQ0UjdSMDFzS0UyekdwWHQzU2hhc3RyYXhTRUxtUjRIaHkwRTl1UFBwWEIrS2tScjdLZDM1azFNSEYvSjlSS1FOMklob0xrNit5UGRWQW11Zm5pVS9oWFJ6L2w4Smo5Ymc1S0hPVTRzN2Z4c3FHQ3ZjYjM0WTBXdFdEbDZKZHVSM01SM2hDQ0xmTXB5MVBXdVVUem1hQWJOVzlrVitDWXpOWjFpVDI1SG95WjIzT09TWnpFMlJCM0RuQjdpM0dYckxxYkdmd1owL0dYVndJTjlMUlBKUWpnem40K1NKL1B4SzhLelFuYWYvVXU4Yld3QXNTejV6NTdPTlBzV1h4WjJQTGFCeTdvc1Rob1pPM0Q5dVJUNFd1WDFjTUMvb3N2cW9SbmFBSFdyUFhoNVYwSmJ2aVh3bTgyZGVDZTQvL2JLYnIveW1IK09DL0x6TUM1Sm95SEVsUEpCdTQvSU1Lbk9MeUtrN255N3pkT1VQQW1yc1ozRG5UMFlkSE1qM0VoSHJiZG8vK1RqNUlkOURDZDdiaHNiZzg2eTcrSDNua2RaSnVnQlk1bi9temtmUkxxRWVDWXM3SDYvd0tnWXc0TGlsa1M0Z2FrWCtJb0ZCVWlVVE91SnI0bENKNnZWbW51NTRJdjhOWlBpMXpMY1djVjk0YlJNdHdiTW5OUVozckoxdHcyMGlpMlVFbVZ0RVR0MzVkR3ZQVGs0dnNzbWxuZHFPbTR3Nk9KRHZKU0pwSkVjSDgzSHlRNzZYRW15VFgyTzllbXZiK0tnV0ZvRG50T3Q3dE9oeVpNblgyY3B1Y2VmM29YL0tTUFVVRTBESnloK3hJcjlEejUxYThtWWpQNE9STlRHalhRbDB2UjVaaXhmd1EvNGFPVDBHcFZVTU5mMWx6L3NRVVJmNXVqb0Y4NExzZC9IVWRrYTMwajYxaUp5Njh3TjBsZDNzWjhaK2h0bThqMFlwbk1laURuYmsrNGxJYWZXSVNFNU9Yc2ozVTRJQlIrWHpaSGlrOWU1Wk9NaCtYa3VEMFJjZERNMFJMSG1CeFoxL29GdmJHd1Y5RjBacGloWDVGZm9hU1dVc05vYkNuRVV3QUljQi9saVdUck93a2VLRi9GSXJGQnMyOHBKNTlWN0VsRGQwQmpMbUx1NG9iZWo5alp3cHNyRC9NMFZPM2ZrQnVzb3Vhak5qSDR5UFJaM2t3R1RVd1k1OFB4RWw5MHZOemNuSkIvbWVTbERCeHBnOThVVU4wYVdWTmxGdjdMT2MzcFd3QU14RndFeHo1OU9zcnU1TG11Yzh3b3JGL0xVaW45Q3Q2UE1UZW90c2d4NHE4T0hQM0NrdjVEOFc3V2R3bUVtM1hQekJuS2RzM2l2ODVRcGFvTjdneGVqdndpbFdxVDA1SlF4TGQzVGpUT2JPcHllblNBcU5mU2k2eERjdWFRbE5SaDNzeVBjVGthVXp6cVNjbkh5UTc2a0U3ZkNrSGoxcW1pZFYvRFJYNlcvMU1JcEN6NDZDN3BhU1NTTXRkZUdoOS8wc0ttWlV5NWhnUXo2TzIrang4NXVPTXRMS1YzeWJhZi9GUDhsWDJ3ZjVwWGJrV2djQVpVc2F4eHpLck5lV0R6eTZ0K1NHTG4wT04rK1A1WlF3M0NITXBhTm1NSGMrM1ZwQWpzc05tcmNjcnY5cU1YdHNNdXBnUjc2ZmlPejlzYWZtNU9TQmZFOGxXSWczZTFVRCtWZ1ZxSDlYZTlpZWo2WkJTVGFEMXJHV1RXLzNhVjk2dmlSbUY3MnNSOXlHZkt4S0p4NGtNMVl0SzZqTFdEbndRVDRRZnN6NElUQ1VHTk4zQUtXOUI2S3hkelZRaFZDRzZQaEdUNkt3Z2t1SnBzeVpPeDh0cGx5WnNSL1VaVDVTZlRNNElYV3dJOTlQUkdabjNDazVPWGtnMzFNSjF1TTFvbTNzeGp2WTUxT2Z2dktFZXo2YWhHUHRCeFozUGoxMXVxeFVXWmZYSlNYSEkySkRQZ1pENWV4QmYzVFZwcGZ6MEFmNVpZNTNITjVMcjFOVHV5MldaMERmcm9zbndrdnloemVDRlp5RVZpd3V2dzQ5Mnpka1hnK1BkdWk1Um1qc3c3ZXZ1QThUQm10QzZtQkh2cCtJRW5wbFpPWGs1SUY4VHlXWUU2dkNKYTVOb2xNckJHZjd4Z0lRN3Zsb0laZ0VMMXJjK2JqaW84MGg2L0s2Sk1oN0JtekkzMGp3WW5teXMxVDNjeDZPUXY3RmwwZjNIOGx3UzJPT3hmZCttSVFPUzJzOHUxWVU1ZEI4N0FVYVlUbjhYY0lKU1B6QTJNZGxuSGhlaUhJZ2N2anpEWmt6ZHo2ZFZ4cVJzWTlaSSswM01DYWtEbmJrKzRrb0hxN1JvWnljUmlCL2pFcXdUTS9uMlhOQWZrbnJIK1ovK1BQMUJTRGM4N0dpVlVJdUtJckhVcW1mYTA4aEZkMzlVZEs4SXpiazErbVoyNlFlNEU4QlUwYSt5Y2d2ZlFxanlCL0paR2RNZ09qSXRPbUxPU0RrUGxEYXBManpCd3JNdTVzQmJqd1o2S1VpdDhpY3VmT3BrWEF0TXZieDlzNjFsUDJka0RwWWtlOHBvcFE5cE1YeWNrcEUvbGlWb001WGhRdms3bzdhVXpyLzR3NjN2Z0NFZXo1V2RKdVFqNWhHSDdSUnMrNHQwNFBLS2svTWhud292dGFKUEpSVDFvRXRiU0FuWlZWYUxCSDVDeFdPZXZyN2F4clo2RW9OVWpzSzB1a0ZXekdUSTdjdXUvemFoeEtWaS9SMW03NHhjekdSVzJRZUhlM2d1OXVSc1E5RjM1TElKUVg3NklDYVB4WjFzQ0xmVTBScXN4TmplVGtsSVgrOFNqQ0lMbmw5c24xM1grc2FtLy9OQlNEYTg5SEMyRmEzVGVYSGZLRHNQWEhQYnh4dnpkcVEzOVdWVE90U29WR1lzU2NlQkpPUVgwSkh5THYrOUwvL2lEMXZQTkxZMUQvRDV6Y2dYUkZBVDFnRHRBcHlSYzA1eFE1YmhyR1A4M2xkTHFISURabnpveDE4ZC90MmcxR0VvaCt6d09nLzI1TlJCeXZ5UFVVMHVuT2lSRjVPQ2NndmpWY0pLdVF2b1YzLzgrZmtIVFhSaXpBUXp2L21BaER0K1dnaE9ORXNSbC9aMlBLc21ZYUJ4aXhIMUliOHBqN241S0NidWdybXZVYnF3bWJCSk9RRHNuZiswNnpDVXhaNElNQllLN05QUlVHazdNN3ZLV2N0MU5qSHhLMGMrdEdEbTNESzFnMDlmclRUSi9jcjRaeVR3WjAvSVhXd0l0OVRSR0tZUndmeWNrcEEvcGlWb0EzdzBzZFV0RTZrMS9wT1A5cnpzY0ZvMm93K0pQS05hYW5HaXMzeitPZ1JURi9DaG56bFpEczlxWHdsTitoUmQvNG5BZmxZUU82RkNCdEZ2cXJOUG0zbG1GWnk1MTlTMXZlTERPRnJTbUd3NGlMWEYvMzU2REJubVp4R2MzZ0dkLzZFMU1HS2ZFOFJqUnA5S1Q4dkp6Znl4NndFZkpiLzJOK1RuNUg2Z1NEUE1SWjkyY3c3VUphWWtJRHN2NTJuUmlXc2ZYNktHSllvNXE4RitYQTJqTU82Y0xTM1krbThvNmd0MlkzOFVwUGNPN0pWTWRQYTZ1eWpuak1oeHFmY2tub1dmNXR0RVdDeUsyeUV5SFdaZDZKZEFSYTJ5MkViOHJueng2a09WdVI3aXNnY2IyZEtYazVPNUk5YkNlS2xvRWUrVGVtV21QKzFCV0NkMU9KeU9MYzExaWE2QldoRVJUYkdBZm1JdGdYNVVPVndxb2xiT01iUVFIZGhaT1BsUnY1dE1xeWxwSVd4UHBhS1lwMW94RkhjYTRyR3Y5UlRNb0xLTFZvS0UyV04vdkluRnJrcTg0VldkRzREOHBHNGUrUStyelhpZDFMcVlFVytwNGhHZEUzT3pzdkppZnh4SzhHOFdCWFcxRTFmUFA5ckM4QTJ1UlgzZUZXM0Y1RUZmWXRPRFhHcC8wcGN0dWlRQmZuUXpKT2kyYmpwZGFYek0zY3BaNDRiK1MxdEVuYVNvTmpsV0dTRitsSzA5SGdaeDM4djRIbjhkNXNvZHh5VG9aZHJ3dWRXbkFoaThjR3N0Tk12L1U2RmtGY3p4SzlISnRWenY0M3Q0WGNjU1hYZHdVbXBneFg1WFQ4UnVYdGw1T1RsNUVUK3VKVmdPWWFLb2h2eGxnOTlsSGI2SC9zMHRxRGZFZmU3WmJyellSS0twVVJjOFk5ckZCYlNrSCtoSGVveS9zWUtYQmd6bmRDWENHYnlJcXVYU293N2tUK3ZYczVKSWdJakp6NjlSOEZ1N0tlallsQWVDYWkzbzArbHFhYzBkYmtyOFQvYzZZVlVqa0YrSlRUMjZUeENueTBralh3bXBRNEc4Z3NRMGNqT2hRVjhPTG1RUDNZbGtBdzg1WVdkQlJrK1dBQ2lNWWpVS1hZa0RjeDk5UVowSWlwZUd1ZTlHZzM1OU1JSWYxSkt6S05ZaTdQS2IyVTRrZC9sbStuUjdZT1J3MFZEQzhPeTN1U1ZkT1MvbTJmZ3Qzb2NSaXI4azVvczJwVkpMYlQ1TGFYeThQb1R1emZDeWZ3Wk5uMjBidXcrOGVUVmxOOGNucFE2R01ndlFFVGhLSTM4NjhQSmhmeXhLMEV2VmhYeFpWWGEwelY1L3NlaXZ4OTJmNUZjZitiSkc1Syt6T3VYVE9qTk1LR05ZM2xUSjJ3SlBZaVdWakZvL1pmZHZGa2g1RnR2M3J6NUQ3ekkrSDVmZS9QbSsySHhndGxmN2VYazRrSytiSFNQSWcxNDM1UEszRlppVW9ZYVhPZk92RUZzOGFIRWV5L0x4WDd3N1hJc2YzaFM2bUFndndBUnBleTFEeWNIOHNldkJGVmhtTWRmVTZmOVhYbGE3dlhDN280Y1RRNlhZM2QrUGMySG1aT3B1WE0xNU5PQzBMSzhPSFR6Y2VWZ2dmVTZUblFoZjFHOW0rTml6OUkzbEN0OEpkdkxkNWI2ZFQ1ZGIvdjF3RUxhVEpxVU9oaklSMU44UldUMnhwV1NtNU1EK2VOWEFtR1kwNWV2YTY1K1pVcHZDbDlTcVNVdlNKbUlwQ2hzUVg0djdrNEtBcDVGRXI5cm00SzJDL2tIOGxuY0NEb2RjWHBQQy82ZzRyTjNWMjN1UjNuOUNUaEJKNlVPTnVUN2lzZzloSHBPYms0TzVJOWRDU1NqNG5iNmN5VzkyMnFjOEszdlF0Yi9zMXo2ZGZZUHhXMS9MRGFIQmZtVitHTURhcHZHRWNNMXRpcytkRjNJRjRjcUtZZ1A1RGFzaytGK2lqcEJmRzErT2QzdUlBMVJaNW44NmhCazB3ZkwvOWp4RlpHelUwWkdiazRPNUk5ZENXSjMva0pMMmRrYlhVdWRBTHVIdlBObEwzdloreDlwS3d0U0NnSzNVZFh4M0Rlclc1RGZLbXIyTXJtWktUaFMzREpUMDZjNGtMOHEvS3dwU0ZXa2l6d3JUZU8xU2p1RjNnT2VQaTlPWkhoSzRiOGU2aEJrMHdjTDhuMUZsSDQwY25PeUkzLzhTaEM3ODN1cU96OTluL1dTMUg4ckh2dWlXTkxyUlBGdFVjOEk4RE1wcWFhSmZOd2V0TXdRVXBWQ2czMGkzMnpJVHRxQi9EbkxteEJPNGkzQ3oxNkRON2RTZHY1MThUbkN4NGx5RzhESnhpTWpoVG80cVdmVEJ3dnlmVVhrYkptUmtadVRIZmxqVndLY2o1K3dUbnpzdzJSNGJIUW5WNExpVFRxMGtWZ1JuL1BTY3VkZ0pUZ2U3V294cldnaUgrc0x2NjJxVVI1SEZIcFo4NkhyUUg2bTd4Ump0STVvRzk3eVQ5K01VMzRXSE5Ha2RUckd2OElLclY2bGcvMExJeXA0Wm85V0J6ZURiUHBnUWI0c29oLysydzg4R2ZiYnpUQi9UbTVPZHVTUFdRbUNEMEVMMkowTy9KNStOSCszbFpvYjBDYWFVSHI4NytNRlNTbXg3R2NsYzFvbThuSE1JZ3haWG1wOHY3MElkWGs1T0pCL29Eb3JFNmxqcXFQZUUveG5QengzOWhMTFJwa1hodGV2UnE3NkMrVEc3dFVic2hNL0RZR01aVnpxZ004NmkyZjR6Q3N5VXJVVnR5QmZGaEhsWmw0K3NSSEtrNWFia3gzNVkxYUNvQ1hHL3ZwclVxbE5takhaaGc1RzVicDJKZTRXYzZKZ0loL0hMTmZTTkxHWU1oWEx6ZVVzbEIzSTcyYndoT0lpRDd3bkMwMHF4M3M3V1poUHJLeExIZWorWDNwUzJTdkpqYllnWHhiUnE5cmFwd3lTcVdYTXpjM0pqdnlwVklKeTdNN3ZXNVVZZDgydlpSeFhhM0VUK1RobXVXd3RPcGJFbHBqaDhwRjNJTDlwM29kMjBrZUhjZFB1V1lvZzYxQTdLMDR1dzZrT3BjZDdoSHlRdmxid3d2ZDljUkhMc1FYNXFvaGF4ZWlkZGV4eWM3SWpmeXFWQUFzUTMyeHZZRUV5SDZocklUYTVpZndONmZLcXliZm9sSGlHeTBmWmdmeVU1M1NNWjU4TkpVWWN6MzYrVm95N1ZvSTZvUFdjZTY4QXlWbVFyNHJJMHhmRDIycjl6YzNKanZ5cFZBSW80VWswT0J0WWtNeW43SG4zalZNMGtkK1pwUDdEZExGMmp6ZHY1SzhMK1M4YTl4bmU2S0oxUU9qRzZiZmFHUE5pWmxNWG8venBhSmxMSGJaam55Sk9hUHdHRXcwMGthK0tDTEhqL1AxSXJwbWZrd1A1VTZnRWRQL1dpSWFwYjF2Yk1VaitVcVlNVE9RUHlOaWRWRkhQOElQWDVPSVhsK0xrOUNFNzh1bDNUWXlIMzdiVmlYZER4eUp3bzk3ZjE4czl2SGlTT3BTbEs0Y3R6ME1UOU5CRXZpb2l4TVoyRkpLZmt4WDVVNmtFOHV2WTIxY3NLcmY0b21vWldZcWtTektSRHlDa3ExcEVLZTl2QVdSQVB0OCs2ZTF1UmNxTUtXK1NieXpvelVpSUo2bERVMndMMmJkQ2F3bGswbVNaeUZkRkZQMC8wRFNrTXBmSnp5azk4cys2RWxEL2JTMGF1ZDZoWlFoN0RlMmZRMWpLcEVveWtUOU4zOTkwZlhYYk50MFB0K3dEZ3E5dGhRZDdjR3FNY3hOcjU1NHFOVWtkNG4wQU5lRDhya1doTVNieXdid1J0M0xaODBRMnBtU0c4bk5LamZ3enJ3UWIwRUUrTXRVYUQ4Vy9DMlNuRmUvdjR2VHNJUlA1RXpWNTBWSGJ4SmErSC9ZMVA4aXdGWUtWSDM0Z2owMFhmbnVQOU8zT1ZESkJIYkFSYUFoYWRmOGpQaFA1cW9qcTVMNWdWM1FnUHljcjhxZFNDYmJqdC9PRFA3WU04T0tMK0U4dFEwdEc1aVFEK1ZnQ3gzZFZ3MmdlZFBYWVNNeVM0RUIrVy84R3Zwc21WcHJJQkJ4Z3ZyVTZVdHlWSjVPVG9BN1lDR3lLUnFEY3NZamtDNWpJVjBWME1NWlhrdk56c2lOL0dwV2d6TmNoaC9qd3RYNFVPWExrWmtrMmtJLzNqRCtYaFlCZjJRUGZuYlVEK1ZWK0QycDA4L3JpWmdRMXFnc1oxTkZNczVXQXJGMHpHZHBjRThSUWJrZEU4Z1ZNNUtzaTZnb25Rejc2U2JYeWM3SWpmeHFWb0NyV0lldElsZkRwaklFdlprTEtCdkt4aUp4WW1ZNGxFYnJxUjllQi9ISjZnd2dEZVJpMmdYMVM4NVpmZThaU08wRWROdVFCYlB2dkFFM2txeUpxamZHYVYzNU9kdVJQb3hLUVpQak53eWJ0RU5lMUU3LzM4K2ZsbDlYSG9zY3kwYXJ2dFRrSDh1dnBQeXRVamFmUUZzYjltdHk4TXhKR3MxeXpzZVRPRDNCaVlUUFhNdW1EaVh4RlJEZ0x1VFcyUWNuUHlZNzhLVlFDNnExdkpBend3VFg2anh5bERaNWNOdHY3Mk1hYWovOGN1eVdURzIrNDdmc3RBQWZ5bDlKM2doL3RvNk5ZL2pNY0RZNTNaQ1RxU2VwUWx2WUJIZXMyUDVzK21NaFhSQVN6YUU5cVdiSEIvSnpzeUo5Q0phQ1hTamJkbzFxaUwrakN6TnV5RnRsR1pjZGoyZndheU8vcnMvckN5MXRQMWF5Yy9CT3hoR2hIeFc5KzlQUXJzdEIxSVA5QzZ0dDQwR1d4aDhhczUydURaR2w3MnJKSjZpQzU4L0hpbnUxc05wcytHTWhYUlFTWGU3RDY2UEFuajlLMlBVTTVEMDUyNUUraEVzRGlsczV0ak1HYm82K2pxTTVQcVV5Mjk3RU41RU5SYWhLMVlLVkszb1pYSDk3ejQzSmlVV0g0cE5TckZlOGhkMTlGdGxZZTJVL0x3WUg4RlgxR2NkTERXQXRQSG9XWTJudG50VWxtSkttRHRBODRJTU9hcFZuWjlNRkF2aXFpSlhKbnRYMzNVZXNVWStHZEtjbURreDM1VTZnRUcxREFoRUhicHZkUWNlL2tKS0ZNMml3RCtUMmlIbStYeVFlRGhlcTNKVFlvTFRPakhLRDJRRTY4UVBDYTdQZmU2YWZ2bWdQNWNIcnV5SVRkNGI2OHNhTEl2OHpMbHY0dUpRbGVZVnkvQ2VvZ3VmTy9oNUN2OTIrQmdYeFZSSDN5WXZYZFI4RUJQeFQxWnhoVDhPQmtSLzRVS2tGSGN1ZkhJeU5DN1dNRWNRYXZnRWJrWmdzWXlOZnVDWHljYlh3WFQ4ZURmTzFiQVBqL2gvdG9mclBsai94NmpPRGtBUm5JdTVzeWtNOFB5VXJkdEpOSE1nUC8zQVIxRU83ODB1OFQ4cFgrck13N2ZLcUl0dkhkaUNOOHhXUWNpNzRISndmeXAwOEpldExlMDVUbUd0dXU0L1VHcnFObWtmUXBCdkxWZDZSTExXYjk0bnBQd2xkbkxuNUEzNXF2Zk9BdlJCTis2MXYzZUZoT1ptbmF0d0NlRDIzL3Vyd004N3FPWDllYWZ5R3RibFpsRzZkUDRvNCs5akJ1OVpoRGlYNG5xQVAyZkQrQmYxVHkvbGUxeUx2MkhVT1VLZGxZODFVUmxVbDR1dFJTRFVPSnhYZCtZMDJLMGFBczlmVEtNSnFUeE1hQi9PbFRncXErL1pVNkNYOGUyNWZpd05mN2xVeVFOWkN2VGpwTDBmRlhKUWtHRU5LbTBrS3FxendGTnB3NFFaT1N3L0liY1RtYTBBcHJZZkkvVk9tNVl5N2s0MStlMU55MTRod2NLMG5ubmpqQUlwR3pkS0dkNkY2SktSUWFNb2NTNUt0dWRjQUE4dWNuOW90b2lZRjhWVVROeUJkVEZ2TFZtTUlJRWVLT3NpU3BaMUNHa1p4a3hnN2tUNThTUUpnbmNzZlVjT3NXalVObDlTRldpNldMNmNqSGhDS2Z1ZkgvR1RlUXA1bTFYMVJvWTY4cDV5S1BwbkFxMndqWHd2SnljcGpTRVhrMFBoY2RyTU9jMlEvejhVWk9HL1hsOTJzcmlFdFRuaFA1SGRFQ1RzcjZDMTJVRHNSaDIvRHJERXZrN3BHMXhqZ1R6YUdrM05BbWx6b0lkMzdwT3duNTZ3S2FaaUMvbzRpSWo4NUEvSmNFVFJtb3VQZVZkc2hTejZBTUJxY0RVSTd1VmkvaHU1ZFg1YnRhTHVSUG14TFFzYnFpako0Y3VSRFozY1c4cktjakg2aDdFSE5EYkkvRmV2RUJlSEN4cVhyaXNFUnJld0dhd2xkU2l0VExJVVU1T1V3WkVObHFIRVQ3RjZCeGg3ZGhnWDdhVnVKSFYrVWJQOHB6WGUvcUlSK0RXSXVMT1VNd1prK2tUTnJhVUwwcUtiKzdMMVgyRDVwRENacEo2bENPcC85L3NYcnpzN2JKUUw0aUlqUmxuMUU4NEZxaUt3TWR3SWJDVkpZNnpVMm5EQ2FuUDJpamNvMlJYcVJCcm1BMHhZWDhhVk1DT2xaYnJJdTJQL1ZvZTEvTTI3UTY4b0dzS3pIWFBvZDBSZHh0VzNodFcwWWl5Z0k4RWxScFpackNQMm5YUWppaUtDZUhQTHFpR09Ld1lob3NXWDBIZk9XMExRbjVvS3NPalhQTng3V2NORFpSUjkxWjFORmE5dGJMbktKWllXdkgvOWNjU3ZCTVVnZkpuUjgwTmJua2FxNkJmRVZFc09WRHF0RWtiU3BEQytNbnZLU3NyQ3gxbXB0T0dYUk9sTlNCcUZ6cW52NUoySkR3cnd2NVU2WUVwUjdHNSsxeXg1Undjek9NVnJnVWxOeXNFUjM1a05OV1RLUE1EZXMyVCswRDA1cUdVWGN6dVJWWENnS2F3dEZhUmZoeW1Da25oeW5Ldi9PQnNQZFo4ckp5c1cvMVhpVjJjWmJlV1ZFdmtibVJEOHZCUFlnaGUvenRjcXNtVEVFYjJDN3FZblRrSU1wTkptQU9KU2JFSkhXUUxaWTZIeitmdGhySVYwUzB5RmVDSHR0TDlVMWxxR0w4SkJNTlRaR2xUblBUS1lQR2lYV3BYQkdrTy9JRzBMM20wd3ZOMDZJRWIvMnlWell4UFBqZkRhKzgrZVZIRmhsZUdySXZyYjd3UWxteGxDMGxVeVhweU4rUWJVYXN3aWVNQ3ZhL3h5RzU1OS8yaW44VDR4OG1ZVXVnTHB6MEcxdGk5enhBT0tvcko0ZFY0MktJOS9sVVZoZVZhYW0xbDNxeDhiL1lhTWZUQU0xMUl6OTRBeUZmUTRza1B2cEdwWTNta25kOW9FM1VzNHhFR3NWbEdrTTVRaDFnelRZRWQ5Z0cxMFFrYjhCQXZpS2lEVzVIVlJqeUxjcEF4UjN0eHFNbXlGSlByd3dhSjBhcmhRMU5CSW1EUTZXRHpqVi9pcFNnU1RXUFAvdEs5OEpJbldmaWQ4K1NuekZKUjM1SHBncWhYV2IwRU5nUmhGYzE1Tk96NS9hV3lLYUJDcS9JYkZXKy9NdkpyRGlPRTZPdEM0ME91SjB3VU96RnBRY2RQblVFd1pjOHh3c3hBb25JeCswQTh1cWpxSnpqQngzalI1RmhpWU5vZUZYdGRkUXVQbGtmeWhIcUFCTmxVelFDNjV2YUY1R1RJYUFqWHhWUmg5dUFMUzRpWFJtd3dnKzFMNTduVWdhVFUxQTZ4UUswRmZhbHU2LzB5WTM4NlZHQ0xybHhmZmVKSjU3Y3ZkRW1wekhhNG41Q044U2pkajh1a3lHa0kzL0FGMTVLQTJJOFpyU1VuYmN1N09CUzgrZjZEVmFPLzFsdi9pUVBCcCsrZTR1SDVXU2FCdHlkOER6cXZQcDhHSWtQRldpOGYyV0R5enU0K05LNk51MGtyUG5CcFRaVzlGZjh4bEhNd2dqQkgzNnNKREp6SDRlbnRxRlhDbzRub2cvbENIV0FnR3FpSVRBQTBweHNpUExXZ0k1OFZVUTlmckFuem9FTlpmakk2VWUxcXgreTFGTXJnOGtwV0wwWGxQbEswVktGNmtiK05DcUJWVERCT2o4NW84YnhwcjFNbGxRZCtWMTVqNzNCbDNwbDUyMElHL3cyR2xtWThySTRUdHppWWVxOGlvNkd4S0VDeXpzNFhPU25Rc0h0d3prdSs2aGVFdktaMU1VME9aUllDYVoxOHJNaUhBYkt0TUt2UGlUZzB5WmtHVW9JS0c0K2tPOXZxZWpJVjBWVWpTUUJWdGRDeGpabDBKQWZ0ekF4TklvVHRuM0JjblRPVUJJb0NFa21JSDg2bGNBeVVuMWhIaGZ6T3EyTy9DWmZlQ252RGxjc1plZHRFM2Ivc3FXdEk1T1VGUmQyNVFtckVSOHFzR2gzUDM3bjZsSEkvcHBDTmhINXdTZWFGTWZSWXpPRkQxNnRVRU5rNVVQRHQzMnBuampKZUphaDdQQVROOXBBTE0vcTJWcWVWdXZJVjBTRW16RmJqQ2dzbzhPUXVrVVpTbUozbDZrQm96Z0ZTdzl3YXpnMDBiRDhLMDhTOHFkU0NaVGVoWkZxTk9JSkwrdFphcm1UZE9RTE16V21UazBBQUFnQ1NVUkJWSTVXRWZkRWxKMjNSZGhCUnpUTHpjck13WkoxSkZMRmFSVTBlRWVrNG1MZjBVVyt1N3owV1hodXQ2Uzh4SDArTFZmNnZSWUh2bklmU0tGeHRpSlpockluMi9kWU5HMlRXN2JlNmNoWFJBU3o3SmlSZ3dlb0Z0SzFLTU9LQnN1dzRNaS9vemhoMjRkWE9rSXB6cjJra2t0RS9qUXFnZG85R2x1TnpSd2M1WjZZQmJLbWFNakhldHVJU1FpWGVGZGVhUzNDRGc1dXhiWFNoK3Jha3JYSnFxNlJvVVFDaGwySjYzZm5HTWVBeDFMbVNPU2o3SE52K2lQMnZQRklxWGhtSTFtR3NpcGpIZEM1NXQwckhmbUtpT0RycVRFT2ZTRWlpektzNXJNOFJuRUs2SGwrUGR6UUxEOVFPNXFNZkpTZE5pVlF1MGRqdCtOWkhVZTVXdi9ONHFOVE5PVERuTG9WVnhwdzA3OUZ6L2kvT01xd0NEdm8xdUphNlVNSHNubUtwZjZZVmNVNzRIZ1Y4VXBFaGhwMnJXam4rQlQxR3V3bzlKT3RmYVhvbEVTeURLVXkrZmNVMmVYc3JZNThSVVJZRjhMUkx3dkJXWlJoTGRiUkxJMFl4U21nNS9td2EyZ0w2bHc3SWdZamtaK2xJV2V6Yk9WUXRBc2dGWHQra1pnNW9DRWZJM3NVMHppSXpHek05YmVDb0IxbFdJUXQ4dUs2YVVKZGVlNUNmL1pacFQ1VnErV1RpQURPZFhEZGhrWG1JTysyYkE4Zzlmd2hudzl6MVAra0h4eU5ORVErWUJrYmhDSTFhMEJIdmlJaTZFRklyeTJzQzRzeUNORmw0ejJLRTdaOTJMMkY3MUVORGxYYTV4LzVxNUxlUSt5ZlYvdWZKeFlqLzN0dVlEaVg1S045blBDRjB6ZVc0NzFnaFIvWldvUXQ4dEkyWWVHcmZ4VkZXL0ttSGYycHNlcnNabWlud2NKb0VReWJRWGh6WWJBSG9Hdk80bk9IL0N4RENiTnZNeHFtSUhoZStFWkVVbzVBakh5TGlMRFBaeVRGSkUzZjFEZHNleUc2dE96VGNRclA4OE5YeHlvMWxmYjVSMzVkUHRrb3duMExjR01tcFUvb0U2ckxHMGQ4Nnkva0J6ZENFRnppSXJZSWV5M3JITFJORDRleFN0VVk3L0FQWC9QYjlQeWlkeXZLb2VjNmRiWUZXVUFEMXZYWjd0d2hQOHRReXU1OGVtV2xGbzJaeDArTWZKdUlxcUcyTElXN2JjckdvZ3pkNDR6OFUzTEN0bytlYTlQRnJ4MHBMV2QwN3BGZmFsM2pmYVhkMTljL0tTOTFVQ0FmNk1hWXhtOWZVZ3ByMFlSZXBWbUxXSHpaWXhIMmJXQTEwOU9tcDFIcnFubmFEWThZb003WGNJakxaVXZQZFpiWlZjS2x5L1JHWU9UejU5ek9IZkt6RE9VRzRmTjJRSytwL2pJZkZJL2ZHUGsyRVVYR1Y1azBPQXRUR1VvWnRpc2hsWFNjNkxhUC90OC9tRGtMM1B6a3JUajN5SDlEZEpFaTdIQkxCUTRmaFd5L0F2a0hEUGxWc2kvVlh3aXZ5c0tMZ0Ixa1p5dktNWVVkZERlbFdpbUNNQmNCNy9uSXBJZ3ExQm0rNlJYZks4R0tNT3E3Ky9RdTRUV1UrVEFtQTkyZGYvNzIrVm1HOGlEV2dOZmgzaUhHeC9zUnlMZUthQm1XR2pXODRrOFhtTXF3bHZVaVlVcE9kTnVIcDRLNWYxMW5jYzZSdi9KcFhOTGFZOTNIbitjZ2EvSkZML0JvM2wrQi9ESlVCL2ZvMU5tMFJ3M0loZWFQMERXL2lpQjdUR0V2RERNcUhiMGp1NFhOUkNNaXlYNHVzWjNHRDl6ZHBwT0NPQittNXpxWDZFcS9TcFBxOHNrQXJYWGUxdndNUS9uY2I3ZkozUitpNzI4OTk1c2Z3dVM4VDhmRDl4SEl0NHBvbFpsY0IrRVV6VmlaeWxCWFg2TWIzYUNVbk9pMkQwOGZxOUdjMEk2SSt2bEdQbzV6NkxNVGRyYlBJc3d3am5xZjcwZEcvbWNCTWRWZE1BY0xzdFQ3RENiYTJnVnhNOHNVOW1MV2JUNFY5ZzYrMmJXbk5Mb3kzQXMrUWJibU1BT1VMMGM1N0Z4bmhlN3U2NXRJMHQzNTV3NzU2WWV5RzJsQTlIT25wb3hsM29pQ2ZGTkU1U0cralN3ZjZwbkswRHpPeU51dURBWW51dTNEQXhqVURPL0JlVWYrOVNkMjIzeDFmWXpjMkgzaXlhdmFPM0laeHh6RkJmSUg5QVdoWlhLc2t1aVJwNXJER2piOGQ1by94WE5NWVhjNVRubVJVYjl3RnVDMTZiWTJZVndpcDYraWI4ZDJ5U1BDbkF6dmFaSjdRZkFFSmFxNzg4OGQ4dE1QSlhaRjRoaysvWVdqaGp4bHZrQytYVVE0bXZrcWNtY25KbVlvUS9oOTJMakE2RkJLVG5UYlI1OFd1Vkp2c0ZEODUzd2pQKzVua1NHQi9QN3BIakFudHRjUmo5Skgyay90SS96dDdaOFdYQTFoci9QcFNCUVpGU2pSRjJYV2RNczkrTVNQblg0dHFsNzg2dE5OVGlHOHA5azhEUzR3STFKMzU1ODM1R2NmU2o1UUJmMEs1THRGOUpvamlaZWhESU9zeGo2dWFMcVVRZUZFdDMzMDJTYjNCMEk5d2lSc0FuZWkwT3duN1FnSTVLK1Nid24rblZ4T1VjOFE5cmE2UlVoQklqaTRzMWZxaXYxRFFvM3dubWFaSEczdm81VGh6ajl2eU04eGxBbURseU5MSUQrbGlIUmx1S2p0NE5JMElaVXlMUEJyU2podmJ0WTBzalBrYXdPU0lpcVFIL3doUHJPbG41bGFDZWpDRHQ2WGZjSmRiWk1XMFdkdUc3ZjZGWnE2VGI2TDN2d3gzZm5uRGZrNWhwS09TM0ZQalB4MEl0S1ZZVlg2T21yYVZxWGl0STROSDN0d0N5UzZTUmpUbnlFL0hvdTBvUmo1d2FkYTcwZ0ZZVjNZYVZrcDVkWWZQZjJna3VDSWhQYzArK1RsYkFZdzNQbm5EZm1PVVpoY2NvejhJSldJSnFZTThldDVaYzBCaGNHWklUKzdoblRJZjd6KzlhL1BWSzhRWWFmbEdKNFU0NjFRTmlscDdueTAvTHYxcXoxcENjL0tXVWNBYmhTTWFzMmFaMHVjbURMMHhSV3VaZFUwdllqMkRtYjdmSnR3RXRNNjdIdzQxVnJQNmZ5emRKR0RwNDNyOXozaFYrL1hva3U3QStVZ2d0cDloVnhXSDFmcnA1QXU3c2hsR3ROSktjTy90Ymkxand2RGlqdS96bHFjU1lPblVDN0ZON21UY2R6bW5xVC8rbUs0eTN4c3hUZEhwWGdCOXpySmRRaDFuYmtCSG1YUlExRm1obnd4RklVRk1pRi9jc3BRcFVyWGlIcFpQWkc3VzBkV1pCTEt5YlB3aUJIb1pCdzN2REZ4WS9mcURjTzdOb0pOdnV6RjRmWGRHOVJsV0hvYUJFcTR3ckI3UTNJRnpwQ2ZiMWlUYW1WQy9zU1VvZFNHMHJVYlVjTWYyNUo3VU0rb3dYTGRNeFQrUDY1Mm9yQVJzKzRaQUFBQUFFbEZUa1N1UW1DQyIKfQo="/>
    </extobj>
    <extobj name="334E55B0-647D-440b-865C-3EC943EB4CBC-20">
      <extobjdata type="334E55B0-647D-440b-865C-3EC943EB4CBC" data="ewogICAiSW1nU2V0dGluZ0pzb24iIDogIntcImRwaVwiOlwiNjAwXCIsXCJmb3JtYXRcIjpcIlBOR1wiLFwidHJhbnNwYXJlbnRcIjp0cnVlLFwiYXV0b1wiOmZhbHNlfSIsCiAgICJMYXRleCIgOiAiWEZzZ1YxOUJJRDBnVzFkZmUwRmZNWDBzTGk0dUlGZGZlMEZmUzMxZFhHbHVJRnh0WVhSb1kyRnNlMUo5WG50TVgwRWdYSFJwYldWeklFdDlMQ0JYWDBJZ1BTQmJWMTk3UWw4eGZTd3VMaTRnVjE5N1FsOUxmVjFjYVc0Z1hHMWhkR2hqWVd4N1VuMWVlMHhmUWlCY2RHbHRaWE1nUzMwZ1hGMD0iLAogICAiTGF0ZXhJbWdCYXNlNjQiIDogImlWQk9SdzBLR2dvQUFBQU5TVWhFVWdBQUNPOEFBQUJnQkFNQUFBQzllOW5DQUFBQU1GQk1WRVgvLy84QUFBQUFBQUFBQUFBQUFBQUFBQUFBQUFBQUFBQUFBQUFBQUFBQUFBQUFBQUFBQUFBQUFBQUFBQUFBQUFBdjNhQjdBQUFBRDNSU1RsTUFJdDN2elVTN21XWVFkcXVKTWxTd0tMZkxBQUFBQ1hCSVdYTUFBQTdFQUFBT3hBR1ZLdzRiQUFBZ0FFbEVRVlI0QWUxZGY0eGtTVjEvczdPenM3Mjdzek81ODB3T09IcVpYU0VhdGRlZGdEa09lTTI1aVVFd1BlUTg4QStTR1VERkgyZ3ZZRUFrMEdPQy8vaFB6N0VjY2tib2laQVFZbkJXQVFtQjBJTUc5UTkxeHJzUWhCQjdvcUNTS0ROTXI3c2NlMGY1clhxdnFyNVZyK3AxdlYvOWRycGYvZEd2ZnRlM3Z1L3p2dTliMzIvVmE4K3JRc1dCaWdNVkJ5b09WQnpJd29FdUdWNVpYbDd4eWJOWmV2Rzg4K1RLMWF0WGwxZkl0YUNmeHZES3BZY3Zob2xzWFZldGp3RUg4c0pSQmFSamNMUHpJTEZMd3ZDQ2JMMmQ0ZjBFc3FZV0pDdkJrNDJyeDZkMVhqanlLaUFkbjV1ZWlkTGE4MEJHZkdvelV4KzBjZTJCRGlFdi9SZmUwUnowK3BydlpPNjE2dUM0Y0NBdkhGVkFPaTUzUEN1ZElDSittTFVQMW42TmtIM1JFYWc4dnkwU1ZXUUtPSkFianJ3S1NGTUFGNC9xdG9lNVRIU2JFTm5QU2ZLTE1sSEZwb0FEdWVISXE0QTBCWER4dkZPRXJPY3kwVGE1SmZxWmFYeGZ4S3ZJVkhBZ054eDVGWkNtQWpDTGhHemxNbEZDZmlENjZkN2l4aDZSVlVVbW13TzU0Y2lyZ0RUWlNBbG5OeUJrTDQrSkxoRHlmN3lmRDVFTkhxMnVVOEtCdkhEa1ZVQ2FEc1FvSytvTVUwWnIvRG4vbFJrNnFwb2VTdzdraFNOc2RLeUFkQ3loNEVZMFhsRzd0VERYZ2pWK015enBQR091VXVWT01BZnl3aEUxT2paRFBsVkFtbURBNEJYMWlHaytlUU5YK0tDNjV4RFcrRHRCOFQxSHVhemQ4RmhWL0s3blFBSWNlY2NNU0k4L1NzTmRmd2Z5SVpETmRUV2Z2dUo2Z1JXMTgybUpqblJiZWQ2TXJ6cXVZSTBma0h1YUtQSXBidkJ5eWg1bnZDMW43TEdQZWpmaXlEdG1RQUpvUTFnYSs3MHJZOEFaTnRmdkZUODBNczJNSE94ZW9RTkQxWHZKanlzTitCcS8xbjZGa24vM0pRYU10eFdPY3IwelNYQUUyR25Ld2U5K0lGV0FrWGNydDFpUzdSY0wvazB4N294L3RDa1NOTkltUWVFamQ3MG52Y0tSY3VQeVNTVEJrWGZNZ0ZRQkpoK01LTDJBYVdaTHlZaExQQ1hmVlBwN3l2TUpNeW5QSitndWJxZ0N5eW9jRmNEY1JEanlqaGVRQmtSOXh4YkF2cnVxeXhreWhxVVdQSVY3enJPV2I2cUl3aFB1dmxob2lNMDh6cjJPdTJLRm93STRuZ2hIU09VNURrQ3FBRk1BWUxocHhxMXI4YWFLS0R6aEduL2IzVlR0Tm1JQnRTb2NGY0RVWkRpU0tvOHJrTzRoSzh0WHJ6NE1uNDQ2b3RUUCtmREJKL2dBMUVVL1BQQVRaRHg4a1g4UUtzOHBDc0NVU1FTYTBBejkyaFdkL0FxNVFMTWY0YnpoaDVhQ2pHWC9ObXFVSUpxTHh2UDg5L3hLZzBBWXJpeGYrdHhmUkMycXliWmZjSlVuOHA0S2QxOThpSVNXbnZocEZzMjUrTkVySE1YengxaWFMNDZFeXVNTXBDNEZjUkFvZmZNOFFZSm5UMlkwamVSbnloU0FLWk1JTklQVGN2S0hOTHNqMGt3b3l3eHBra1d0UjBkekVEelBhUW1hZ3NpTDlIVlY3UGFMMTEzVHFReFZuc2g3eXB1bDIzak8rekRLcXQ0bW1pNmFjOUVSY1U2Rkk4d05wM2hHSEJuR1NBcWtQM25QbXhtQ2oxNzlGZHJid3QvL05jVWFJUy84L1FEUkMzL0gwc08zTGhrR3k1Z2xBRk1tRVdnT3RVK0VrNy8wUmZhd2ZaUHo1aTJmQ21wOU0rRFZTNzZNR2lXSVpoWTh0ZmV6ZTZQOEhHMHBGT0NETVVvQlRkVDhwL1U4VUhrMjZSNGV6YVhsZVhVcWNUby9XSlBiVHZXbUtGMDA1OUJRaG1pRkl3TlQ0ckt5NHNqVWR3b2dkUWg4YWc3UUZ3YndvNUVoZS9DQ2pBWFE3Rzh2OGRJOHJ3SXcwR2xwUktnVG9ocmY4Sk15cnczcEY4dWs5eVNrMzRiU2lhSlpCVTl0RjBhUEJIeXZSbnlONTVUaEUyRlBrVmRGOS9EQXRMcndOWjRuajVZQURXN1c1VUk1RjgvbUNrZngvTkZMMCtQb0tZRytGNzVQN3pVNWtPclEyNzdzNWp3a0Zhek5rcU5DNUk2SEFWTWFFWExpTkViMytmMFFaUjFBR2dsaEQ1ek02c0VDVkhka05LUGdZWGk1OUFXZzZDZi84VjFmK0xXZmd3Z0x5b1pqRUJSTkt5RmQ5S0VMWG9tK3FRd0tqOWNuTjgrQVlRODBLTGVGWmFHYzQ4U2FyeFdPekh5eDVHYkEwWk0rSUE3K1RHQVpyaS9iVlB0UERxUkY2QXgxQWxCVFAyRTNUeDVVaDhncmhRRlRHaEhhWkdEeWVEa3lnTFJTb3pORXJGSktSaWN5Q3A1SHlQQkxTMVFTZ1BHRmhwazN0Q0FPWVk4bGd4OW1ta0ZwSEFYWmNBZW5nemk4cWFJV0hpcGg3N1NvcnRmV0pHKzBnekFIQ0NtTWM5WkJXVUdGbzNqK2FLV1pjTFFXQ29QblJOL0FpWUVFV01YbkZ1aXI2ekttOVpTQ2JGeVNNWTRCVXhvUjJoeDhvbXkycWNQS1M2blJmbFpKSmtwa0V6eno1R2dEaHFNS0tiMnk4QzFJcUNwT1BVWk9uRHdpb1pXY3Q2ZlhCZjhvYXVGaHFoL2JzanhRKzhjdDFiaGZJT2ZVa2ZSVWhTT2RJM0hwYkRqcWN2ZjJCNGorQ2s0TXBCT0FYZlRTcFA5a2NvZ3A3eW02UEM3SkdNZUFLWTBJYlE0TjlZeGxENWlCYTlUa1E0K3ozZUtaQkUrdEVkeHkyRitERm4vVTVrU3dMT3hpZXVlV0ZNSzJmdzhYaWlKWXVLdW50R2dKOVZOdDBJaXprYWRJemxGQzdLSENrWjAza1pLTU9PcHpxd3lJaVMydDg2UkFPcWxBMllNdkZTbzZzOWRwYWdQa2xjU0FLWTBJYlRJdDFjQzFDTXpZUkZYbTNRd2VxQVdLWmhJODl3WW5HTHh6UUJHU0ozMUl5aStVZXRRMEkwZXNOMlVjbG1aSHNFemJ3emxCSEdRTTZqQXNQMHZJejdDb3M1R25TTTVGaWNZNUZZNHdOMGJFTStMSUY0OURLL0pwNzZSQWduY2FGMk9NYUYvVm1XY01zQnd4T2NkaURKalNpTkJvYmF2R1pXMEY2Tld6SEhySUluaHFmcml4Q2lRQzFzR293TWI3R2NNVFZzR3NPbHQ0ZGllZWhYZktCczRKNGdOQ0hWdGFrTGFpdm9vT3JaNU1Gc2s1T1lvcFZ1SEl4QlZ6WGtZY3pjakZlanNpZUpJQ2lVSjVDNUhaVUpYM1V4alhxRnIyS0FaTWFVUm8wNERIRENzUTJnclFhMS9UNmlkSlpoRThJR0EyMkZnUXdWWW5hcEc3STRtQUpQSklpcmNUcTdDNzQ0WExOVmtmWWd2a2lPM2xVVEtEYlR3c3E4NzNrcW9WSXFraU9SY1pUTW1vY0tTd0l6YVJFVWVuNVZ2T1Y0UUdESm9ZU0ZSNTM1SFVVaHNQQXErMzlxQXN5emVHQVZNYUVkcVVka200cEFueWU4Q01WVmxsVGplb3lTS0hXQmJCczh2RkRhZ2lhREhsZVMxRjR3RnQ5MUJRY2daLzU4dGJBTU55bnpSRktZOE1xRmNyb3ZKMENaZGE4RXJBR3d4NHM4aTFTTTVGQmxNeUtod3A3SWhOWk1UUldTRWF6bkJBaXVFU0E0bWFLOUdMbk80RXcwaHJiSW11YzQ1Z3dKUkdoRGFuYmVVNTlqckFqSDFaNVFUV2htUzJZMnlVNEhuRG0zd1lqb2FIOUI1Qmt3bUhYbFEwSE0rRDV4MFJCVktpS2RxZXdMZlJnNVVXL0xXYUZFdGh0UVZDOS9IUTdjdEs2QXVkR29ZMitNS1V5aXhSSk9laW8rR2NDa2VZRzU1WElJNW1oZm4zSUxRQmlxR1RBNGs2TUc2STlsVEpKc2lQZGRvSmRiSjVnaGdHVEdsRWFQUjJsZWVhTG1Td1dhUjdRYXVlS0JrdmVEN2Nwb09GWVZYckdBVEtlcERWVXdRTjIyR001SXMwelVEdHJpSmxPanNlL0psc3hFWUY3eW02YzFsWGVYeXBVL2NWMlJ0UVlmZ3Rrbk9HNFZCV2hTUEVESzlRSE5YNWUrMGN1Ym1FUi9XODVFQ2lPMFBXWlNkdFgxbHR6T0psbDZ5VlJ3d0RwalFpdElrY0VINFVuUmFjR2dKdmRtUVZYeGNJc3NnaEZpdDRuZ3NqaVJCWjBTMktCZUJBMVVmcDBZYW41ZGgxdkRMMHI4a0NiNDYrUUhxS0xrdEw2WHVLbnRYU1ZCNlF1RUtjUVo4WGFOVVJvVWpPeFE5ZDRRanhwMWdjZGNPbjRjUCt6WDAwS0VSVEFBbituWjNMTWVoZ2JyaXJyRFoyMTlVQmNreGh3SlJHaERhZk5jV0Vzdll5NEkxOGZNOHBSaE90NWVoa25PRDVZeGhvK0xsLytDNEwzLzY2M2xuOXpsS1lCWUpHMFZxMmxiY0dsSXFtWnhYZitTeXN0T0RJK1RPaU9JaXc5MVJVNVFFRlZJZ3pXSHNMSWFTMXhza2lPWWZIaWNZckhFbWVGSXlqUG5rZklQU1BmcGU4YUZXT3lXSXBnRVEzNFY4VzNaejRJWUJYK2ttS2M2WlQ1V3hUREZzYUVZS0NJREpRbkVhTi93YmUzQkJWTWpuVDZVRXdSV1NJYmlGQ1Y1cS92b1J6MVBpTVNPNWk4ekhrOXBXMUlON0dzNDI5WDE1bkJ5cWZ4T29jN1JMZVUvUVNVWGxnYVhlQkZjQVBlQnRjbHR0RmNvNlRZcjVXT0JKOEtScEhQdUNVaGx0L0lJWU1JbW1BUk4xWWg2S2Zidk1BcnpiT0Z1Wk1Wd1ZQYVVTSWlRZVJIakJEWkoyK3FhNEErOWRFVVpwSWpPRHBPQjk2YjJQMUZLandGZThDMnNaelJ0RnU1cGlBbVZjcVErc0IxM1UxS3cvWWl1UmNnYmlOMGZNdGtuUHhvMlBCVStIb2JmSE00cVdwY01URnkrTi9SbjZNZHhSY1V3RUpualVoZUdyKzNocGViUXlFeHEwT2xFY0tBNGJ1bHk2RkNHMGlpMENIeUxyK3JMSUNYRUFhbXFpVElHSVhQQjhrNU4yT0hmbFlKRkF0Q3ErRElNVk5jclcrb2w5ZFo4b1d2QkEzOFRnY1NCR1ZwNDROeWoyay91RFdhcnhJenFrajZha0tSNXdqUmVOSXZzeTJ5Vy93UWVrMUhaRGdXUlBpWmY0MnZBWFJlN0cxaGZ2UE42NERwaFFpdENuUngwYzhtNTFyeWdyd0pQSmJhODJja2xiQlUvT1ZqLzdFZGdiMGJhQUtZSUJweWlUc2hncVpXTnRXQ3J6K0ZxMEYwMW1WdFpIQ28xdDVvTFhnZ2dlN0tIWFRFTzRrakJmSk9jTndLS3ZDVWNpTXduRjBTcnpYNXRWRnUxQjRFZ0hKUi9iSyt0UGcrcEF2L1FLZDZlcFNDNVlNOGcwOVRpSVFnR2tVMWhqaWlNZ00yVlEwOTJ6TzlCZ2J6d25pL045VlZCSXVJWnA3S0ZsN1lCZVkrQVNFQi82bkJmVTJaRDI2WkF6Q2xzeEU3eWxWNVhuc0cxRDNVL2VITlQ4Q3ZaTFA0a0ZSRnpKYUpPZmtLS2FZSW5qOENrY21IdWw1NlhBMEsxY2xDcnlrd3BNSVNBMnBvSHZ0TFc4UmNNYnBuSFh4Wi9ES1NhOEtZTW9pUWlPYW5wSGdTc0VwMEhBZ2VjaXIrUHM4bHU1cTFYamF5SUE5b210cVBjUlZPbktsQmJ2aDFiQXBLMTRmd3RlYklHQlRPZjI4YVZOV3VWY2tXbUUzd2FxTm5xS2pZVTlXTmNhSzVKeHhRSkZaNFNoa1JlRTRRb3FOY2tZMEpaQUFhRnkreklFbmhBb2VqdGtDbmVtYXhsTVdFUUsrUVlRK3ZmdGgzdHBsNWFoK1JtZTZYZVBSMUZhTklqVUpTeXQ4WWdKc1VEdThnaTU0WHNvTDROcmVDQko5NmF5Q2pBN3Vhc2JuSUdCL3R2SHdSZi9sck0xSitsOGJ5eXVSanpJSEhjcmZJamtuUnpIRkZNRlQ0Y2pFb2toZU9oeHRTN1MxTVpKU0Fxa3Z0eXJUWGZaSVo2NHBhbjJFK293WkNtREtJa0tiQS9pUnhSS2xzVStkUm1JRjJMTTZ3N1UrYkVtYnhvUGVJN2FtSWg4ZWIreG52SzZrUkMwOWNwcHZRT3BLL1EzcVBMbU9LOTZUL3FPdXRKc2lPWWZKak1ZckhBVThLUjVIYmJFYWdBZmpocndUS1lIVWtidnd1MDJQMmhLNVhsMmtNMTNUZU1vaVFuS1B4ZUJOUUxhQ3ZOTlVIMmpJby9vWm5lbDJqYWVWUUx5RE9zb1ZFNkNPZjlVcElOaitXMzh3TEZzano5cHJaU3Nwa25QeGxDbUNwOEpSUExQQzBuUTRrc3Q4TUJxdU9nMFVWMmxYZWkzOFBickxUS3cyQmsvSHRjdGFwZ0NtTENLMFNhQlQ4bXl2YjBzODZGbWQ2VmJCYzU2Z28zRWFPWkhrUVBpdGFORTlMdTRtcU5mYXA3VWg5SktNRlRSeC9TMlNjL0UwVkRoaS9Da2VSOGlHZkozY2liOHBMcVhiUW4wL1IzdERPbk5TWjNydHE0L2F3bEtVRWdVdytSRVJIU2hCRGpvbHYwdDF5YjVZaG1aMXBsc0Z6Nnl3NmpyUTJTVm9iWDJhRFBjZDJuanN0cktLczI1TE01ZE85VHA1Y3U0ak5oUTkrbHA5V0VoWE9HSk1LUjVIY2h2UFRDTUphQTMzakdVQm1FTWJBUGl4ZzM4VDNXSUY1MTIyeXJPYTRjOTFVSllzQVR4RWVsQUFreDhSK2pDSjB0UnJ0TTVhZ0RNZHJoMnhERDI0d0xJei9GaHNQQWRKbE5ZKzJqKzQwSW9jS2pkVHR5MFUxMU9LYWRwY08yVnVqcHlyK1hBWExHRXJTbDZGSThhVDRuRWt0L0ZzYzRrUnZSc0pjZzZFcDZTL0JjMmt6bXgxcHRjc3ZhOVowQUxaM0x5SldpcUF5WThJTkVMeUtOM3cwbVROempKUnVTdVdvVlpuT3BWUFRzRWllUHJLbWFvUlBUWEVNdGg3WGdOL2lTZW0zZXVFZmR5RHJhMEcxVE9tclh0UkNzN1pPcWY3eFcxaFBkb29JNDZpSGVhUWt5TTNJdFNVaFNOUUxROFpNWSsvZ3d3M0ltUWx6eGp3VTRBTDdCR1FPdk4yMDl6Wmd1MGhQT3ZiOEtLZjdhQWRLNERKandnenpZNjVkR1BWQlZaM2NKbGV0dmt5OUF4MlBiTUs0YzlUeU5pTDg2TnhDMkFjeFVmUUg1REhCTjN6UC9GbW9JeEZvd01wT2FkOWFQTUtsblgrSWtUSlM1VGkzQkxKT1djZit0T1VUbU00V28yMnlvYWphSDk1NU9USkRaMmVjbkRrdmQySEl3MTBNeGhjano2cEU1VW1YZWRuSkU2eVowam96RFh1M05JN25jV3VOTDNRUGEwQXBpd2lOSEpuQ0QrcUh4aGt1MXhYNjluY1FiNnpsYzBNbVBORUxJUTBXZ3hKMEFYbzh2ZDhDOGdrdC9ZTU5TSlo1NFpYTG9aYmRNN0JscHlMS3pZSkdtbVpMTU9WYy9BbktDSmNlYzErc2tHTXRkUGdhTUVYUkpEaHBYODI5cHNsczBodWxJTWo2dUFOdzVYZmRFTGVTUDcxb0Q5V2lUclRnNytNWXhFNHQyVU9uVHdzUzVyR1V4WVIyZ3pGR1FubVRQZThBNzRNN1Z6VGFvYkplWGVyaVJrdzg2R0daZTVleXdXZk5keVVHU1ozYmk5cGhlVW1YVG0zQm1oRDRkM1pxVllFVHcvNlpsM0dnMWxielRucGpra29MWkliRTRPalJiaFhtNVNyMUpuT1RoSUd6NExObVE1cTVHVmFNV3RRQUZNV0Vmb2tnQmRNQTJIT2RDb2NnNC9SV0ozcEEzU2lWdTlMUzVzQmN6S0orZ2g3ckVBclpVcERVc08vUmt6K1NWZk8wWk5ndCsrblI4b2VlME5EYnRkTVQxQXFITlVlMklaUGtWQXFucmp2YjRUck1qMFJlc3NDdVRFeE9LTFBQSDE3aGw1WG9TWGFuT21BL2dTckEvMk95SFFFTUdVUUlja0pZc0FMdGtPWk9kUHBjYVpBc0ZpZDZmRG9iT3A5V05KbXdDenlEWXVXVmtwMmo3RytCVVJLSTdOU29jUUVrT1RHT2RBR0RrTTZ3WjdvY1BCOXhLUlM0cWdudDhPQkROb1pNVWpTNGdLNU1URTRvbWNrOW9DeHZVQ2NjQzN4dk0zYnNpdDM4eWE5SFVwOUJUQmxFYUZRQkFrL21Gd3RGQ2VBVHFhNUgxeldLd1pwNmdLa3ZITUpOc0I4SmJKcnhkcmpBZk81ZlEySXpFbjR1OUR0V0FlSW9uYXcwWnlEWlU2VDl3bVAvRDZQcDcybXhOR2FYQ1NEL0dQbXpiUVVHTm9WeUkySndSSGRxcndLdkdQT2RMaEM4aEF1NnIralNONVNnMzB1dDBrQlRGbEV5SGtGc1Zad1ZEOXdwZ2NuWm1rQlBiZGxDZ05naHFVb1V0ME1tQjcwb0lmSXg5NTVYNTNnUUFkMVBCYTNGWkFQbHZEcXpEa1ExanU4YjlDZUwvTjQybXRLSE8waVphdmh2bUIycExKQWJrd01qdWlIRC9iQnRzTTFIRWhTbmRubVRELzVUQjc2TVF5Z0FLWXNJblFjdFFPcEdqalRBOEd6NUhsV1ozcHJGejFGZWw5YTJoMHcxaTJGalhBZlRwZEtuajJ0LzVLVHpweURkOHdxcHhWY3FQeWJpVHdyOFRVbGpscG9aT0NuSUNueCtNWUdCWEpqWW5BVW5wRUluT25BUlovcHpGWm4rbllUZnczZXlIVzNUQVV3WlJHaGs5b1BESTM4ZEZPNEF1eFpuT2xuYmk2cW43alJ1OE5wZDhBOGhKdWhPSmpmQXBzeTVWWVNvelRxbzdDb00rZUFaWUlJVUovWlJrMlJrU0tTRWtmUzBzUjhDRnNwUm81cFVpQTNKZ1pIOUZ6eERuaU9teUVmRyt3dE5HL1pud0wvTzlHUXErTVkxbzhzVWdCVEZoRTZsUjJtenAzbm0xMWdLVURmaFowYmVyMGdYZjhlVkdpYXl5SzVac0FzT2kvVlFQSGl1aWExdzhuOXlKR1JTc2x3NWh3eXJuZ2dTak5ibDlQaENGdWFxQTloSjErbUZjaU5pY0VSTlpCZTQ4NTBZSCtnSmRZRFUzUGtkcHg4eHV2bnN5SldBRk1XRWZyOGRwbnhKSFNtdzEvNkFXLzI0ZkhZMU9zRjZkWU82QjZYeldXUlhETmdaaE5BSGhZcDRjS2tDM1RadGxsRkJoNVBoalBuc0hFRkh2L3ZaeVV2SFk2d3BjbGJ5OE90cjh5alFHNU1ESTZvcWZLR2QwWm9PSDBHQnZnSXFqSEFsNGVCcVpZSDBkakNscWtBcGl3aWRPSzIyVHB5KzBhWUg2d0E2VWRRVFFFK1NRMzR0VWpvU0FNellFNkZoMUlqMVEwWlBTSGxxQzArbDV0Z0dDVmxsalBuc0hFRjJNZDg4Q25IWk0zUzRRaGJtaWlpbDdLUUVHMWJJRGNtQmtmMFFOczZkNllEQ3p0MDNVMC9nbW9LMVBUVHpjZXdxUUNtTENMME9SN1FNeExjSmN5UDZxOVpsQm93L1lCMTFHTC8wWHNHdmNuMGpKMXoxcGpZSDZWZkM3cWw3RXF5QVNoQ1RQNFp6cHpEeGhXd29UV3prcElPUjR2STBnUm1UYjYyemtvTWIxOGdOeVlHUjZEdXd0M256blNQaXYvYlZtZjZLVkR3QjFZWDhsY2pXMUo0aHVHRm9nQW1SeUw0dlU5MVhhTm5KTGd6UFRpcWY4M3FURzlmby84WTQ3cTN3QXlZR1dmQnhSYkJlK0dzR25EVExPSXcxYnl6TjNMbEhOenBwaGh0Mi9nT1crQ29pVnhmSzFyS1NEb2NZVXNUcU51dWJ3ODViSHdzUjI3b0EwME1qdWpHbk12Q21jNU9aTi94Z3FNdStwekJCQTFvNzlsTWNSbSt4NU1mRVZHYWsrUU02RmJsZ1hpazJRb3dQTGNWNlladXNRUXpyNnQxMUF3WXJ5SFd1SkVCOUF6dTFJTDhMdHcwVjRtbmQxTk0ycFZ6MkxnQ2Q5MWc0cW41TURsTDJJb1Nyd2dlWnh4aFM5TWdkeE1QZlRrNzRXZzBOeUlUbmhnY2dXZUJIQXBuT3NQMExmaEgwY2lFYVViTjMyZWJXMjRZUzllZ0owc1k5VDJlL0lnd1V1YWNXUWY2NWFkQzJaK2FyMSszdkE2djB5ZmZmVytCQlRDN3pyWWFXRjhKSVVmOS9IZlhjUzFYem1IakNwdzYyNGplR3FyOTJzSjZ0TG9pZUp4eGhDeE5DNzVKL0VVSFNwSlRod200NEdnME55S2pUZ3lPMkJrSjRVejN2RFZZYmRpYzZXZnA2eG1ZMVl5d2cyYWM5WUhkNXFEOTF6S3RyUUFtUHlKbzErbEREOGdYem5UUFl5dEFtek85VDhWdnk5azhZQUhNd05sV0F5NDJZU1dpcWxqZW05N1NjNDIyZE9YY29qU3VnQ1I5c1duUVQ5UEpHY1BJNy9FNDR3aFptZzdJY05WRVJwYThIcER2Z2lNSGJ1aGtUQTZPZ0VmZmEwZ05ad0R2VXBzemZlMUJZQU80ZWc1MWJxUklLNEtISHRRb2d3aWRiZ0FDdVVkcU9GUnpmNEZGSlpsakp4djY4am5TKzlMU0ZzQ2NsZEpFYTZBbmUxamdBMkhTSDFiNzh5Vzk4dGpUcnB5VHhwV1pQcm16bVozT1ZEaENscWJuRXZMNTdGUm9QUlRJamNuQmtRL0xCV1JvcUFPazJ6c2FJOE9rdndHUkJDNWtjeTlCcmdxWWtvalFDYVJMR0tiSkJBVlVjNzhsMWpkcTVWbG1udGdsRnJta1ZvYVVCVEF6cHMvQ1JoclRqQzUyWk1HNHdpSmE2K1R0RFRhT0g1L3B5amxoWFBsb205ekpRMTZtd3BHd3JkVCtrNUMvako5Wm10SUN1VEU1T0dvQWh0Rm1sQjRrTGM3MGVXYXFTZUJDanJ0bkttRHlKdUwxdjdXcURiN3d6dmVLbksrOVpZL0hjWGJ3cjJKSWtsRE4zZVk5NnF6VExrQWFpSzU0bCthckJURGdSZHd3TjlCejIxakcwYnZFZmNEM2pua3o0ZHc3UDZ2VDVzNDVXSnUrQzhJWEhpYkRMMFY3U1pHVENrZGdMdmg1b09JOW4ybVFoL2JqQmkwWVJ5bTRNVGs0YWdHR2R5VHpGeUZwY1pnTW1JMEIxaCtXY3RtSlEwd0ZUTTVFd0J0TlYxUzI1U3pCUWlKS1VUWVFEWUNVUlpDR0pOazNUbVloMERJR3R2SklJeHRnWnZsMjVFZ0xOUU9FSURMUjB6TW1JV1V6dnNYbXByYlBMN1VyT1NrN2RlVWNwVHNJTjk4blcyZUlwY0xSSWljQ0JOQit6T0JGNDBpUzRjeU55Y0ZSVzlWdzZEMXBtdTlGWTR2bXd4TWdIbHR6UGFkY0ZUQlppWGlIcXVDc3dTVDJGVEtvblppZmhLYWxZWDJjRGZYcEdZbkxxQjBrdVY2QmNtbjBSTENkdWFjOGhBZjBjOWdyZ2J2cE9zUjkxSmNOTUNESFZkcTFnWGdTcENWYjNBVnB1Z2drRjFqOEJMbTV5U3VONDBwWkZuM3pPSEpPR2xjZTc3aDlybjdVbEZMaFNGaWFhcThuNU4xb2lQSGl5TWFOcWNBUm5MMVNjRVFQUnU2aFd5R2o1OEpuME4yRkxOdEdZeXBnTWhMeFM1cHZDTHJUcENjOS9jQTFCbHE2SGxDRXN5R0hKdmVERXZiYmtKWVVsRXVqdTAyV0FXTDZCb3V3bjMvM29mM3dSU3grRDBSeG1VM3dlR3RDSU1xT0RERzRMNGNvdXcrOUI4ZTErbzcvcjRVYVo0cFNIa1dsc1NQbmhIRUZYbUJ0TEVsVGs1UUtSOExTNUhrZndqNzlNZVBJeG8ycHdKSFhVWjlSMEptUnFSbmpvZjVza0hKM0llUFdlbHdGVENZaTd2dGJiSGVsQTRIQTBMeEZWSjd5blMrMDlFSkFEODZHSEZqQktNOVVTNUVkUVJQMk94TUtaK0JXRTJYREgrSnd0UW84N1Y5YVFrVld3UU0yc3gxVXp4WWRvRC96Z3pwMW1BT3pEcDBWOHRUV011ZDh5cktvTmR1UmM4Q3ZWVTRQeExkNFBQMDFGWTdRTmg2NFQ0SHk2bmxqeDVHZEcxT0FJL3JuVVh2b3ZvUE9qRXpOcU1CcjdRU3B2ck1MR2JmVzR5cGdNaEJCTGNBTkRjSnR5T053Q2dhbVN3R3U4ZERTOVdnMjVNQjZKcFN1UVRIVTNBeGkyaStjMG1jQlh2U0h1S2dqNU5CWlJZVzNlcldnOFRZNVdzSjltT01kOVRiQnk1SXRlZWNhVG1MTDNHZXFYTXBKamQzUWp5UG5GaEYyWUxrWVhiSWxKaWtWanZCZHE0ZEtiZ2s0c25OakNuQUVqaGxGdzRGSGFjZDQ5ODhNMlZmNW4zaGkxL1kwR3B2Wk1sWEFaQ0NpZHVtTDN6blFub1F1UEJ2cWR5TkFyeENhUFMzZENPakMyWkFEeVJ1WTRMN05uTFg5WU1DTVA5WEV0SkNBYy80YmNVZHhnbWZPSjNmMjFNcUdsS2FMZVQ1TWdqejBUdCs4Q2MvUVFWNVpsR1gwUXlwcWNPU2NNSzdRMW4yYisxVHRPajZWQmtmU3RnSjlBK0F2MHlGS3dKR2RHMU9BSS9qektFWERtYmVob1U0QkY0YlJ6MGs4V3FCVUJVeEdJblRCQTIvbG9TSk9LY3E1bGtPaHhwVWZuQTFFd1diYVRVeDVSekUxeXhKbTJ3MTVnVlVrZUdzR3JLbjE5YzNhMXFXV1IvOWErTlozWk9mR0dEellZaEhIS2h5RXc2dnkxZGcyNTh3MklmNE52VTlIemlIakNqc1d1S3Iza3ppZEJrZkl0c0owTmNIWk1lUEl5bzJwd05HYXF1R2NzK20vZ0RjUjloUGpJOUpBQlV4R0luVEFlQjgvK3FSaXJBRmxwdlVMZ29iMzM5emljWnhOejBpRVM2aXdlRmN4TmZNMmdmZUxNd012RitEeEN5cDExWDRnTTBid2VCK0R2bDd6di9mTC9xTXhNQWRzS0xsc3JRWDJ1Q1VsZHh5Sk02MmY2RFgxZ1J3NTE4YmljODJtWE91ZHg2WFQ0QWplUzFMaWdmb2pidGFZY1dUbHhsVGdxTTV0cnNIdFBTK3NGT3J0aHM5ZWhhR1hCMTQwalNjakVSSEFBS21hNE9IVXgxNW51TkU1ckhWZzZRUytoeFlFZURVSjFFTE9mS2hLL2NqTmlEeUlFenhNOG5CQlJoNEsrMVl1ZGZKVFNwcDl2NFNRbjQyTW85VXFKcm5ZMVB0MTVCdzJyb0EvTDdwazAvc2RtVllGanh1T0Z2bjdnZllPZ2tkb2pXUEdrWlViVTRHakV5cWlhMWZNV082SkpRWHNCNzh4RWc4aks2aUF5VWlFQVRBMXNab2FTUXFxc0x5SEVwNTMvUVZLa2lmUXAvREJQc056NFhvaU1HbWZHMjZnekNBYUszaHFIeGRpQnlLcmtjYndRWkxmMFRNWDNqNTg5VC9wbVdOSzk5WWpBemx4RGpZdE5XWExyc0ZJTFVzZFkybHdOTUMrUzFqRUNqL0VlSEZrNThhMDRNamxIc05ucjhJQVduK1R4OU5mVmNBNDltTWp3Z0NZQmZFYWMrdzdRVFg2UGJRd3FIc0xlb1NLNTduRzUzbXh2TVlLSHMvNzZGOEowV1A5WHkzWldkbXhnUUJETWtyQTk3VWpXM1RNTWxaV2NJbWx3ZEUyVmxOaEk0RFZ4Z01FRklnak96ZW1CVWNPTi9pOFdHbmxkRHc5RFdDc1JCZ0V6M254R25PWVhjSXFCeGRFZ3o3VzJzRlFmd2p1a2Y2TFJiR01qQkE4ME95Kzc3THc3YS9MUm5kcjdHQXJIV1dLY1FVT3BGZ09CU2JwUEEyT0ZOc0tyTHN1OHdISGl5TTdONllGUjV6dk1kZnI0cTFBdDJ3OEhWUFRzU2dOWUt4RUdBQXpMd2wycE1pNVdzMWZGWFczQ2ZhRGRjaTY1LzJIMFhJeFV2Q0lMbzlCcFBSRUZVUUFBQVIyU1VSQlZDTVprSWhheGJnQ09Ncmg1WkFHUjRwdEJlN2dGcC9FZUhGazU4YTA0SWp6UGViYXZ5WUt3ZVF1N0QwaU0zRWtEV0NzUkJnQU0zdVltQ1RYQm1mbFNndDBITHo5c2dFWS9sRXpleVpLOFBpdXJOTHFLY2FWdXRnL3J0VktsRXlCSThXMkFqc2pwREkvWGh6WnVURXRPQnA5cCtrSGhubUErNGFPSy9MY3BOY1VnTEVUWVFETW9KbVVJdWY2OU12VFBBeXdtNXR1dnpoRE90aDB5ZXZGdXRORnBXTVNXYkE0KzBhU2o0MHJ0WWJoNU1YSUhpSVZVdUJJc2ExOEFCK3VHUytPck55WUZoeEZibVkwbzQ1M3E2Z3U1R2hscDV3VWdMRVRZUUJNWjhPSmpCU1ZadkRtSGxDWGQwUWZvQXN1Tk40SU8yeTJSSmFJVEpMR001LzJ4WU9OSzdCdE1vL1ZjQW9jWWR0S3JZVXQzR1BGRWZ4M3BtU0F3bzFwd1pGNE9LeVJXZ085NUQzVmhXeHRGRitRSERBeFJFUUJVMHU3R29pbm1wWitBR2wvbnJLM1lKN2M3THlDSGxFMTJNQW1TZkJjVDd1TVJkWkJPQ2d5M0J2TjdKRTFrdVBJZzVmRkp1LzNFVUplenVPd2FTSHl5aWdRUjJCY0Z6aFJ1VEV0T0pLTXQ4VWVVVGJXTmRDcTJOWmlaSDV5d01RUUVRWE1QTjdYTjVLWUpCWG1mR2tUWUYvZXV5QmF3OEh0MndEcE5Ya2lReFJOMUZLcnN5UG5sU1FHYi9JTFlmMjVkazdmT2s2T0l4QXY0ZzYrRHZaK0N5RmtFanpGNFlpZXo3RndZMXB3TkFvN0MrK0hCMHE4blI2RG0wVysvTVNvUnFQS2t3SW1sb2lvNEtrL09JcUFsT1gvQ3JyNWUzbmIybjN3L0R4elA0ZHVqeHhSTnNGWnNIMWVRMXduU09PWlNiZlRxUGJBeHdoNUpUdGMrOEIvTlFqNWFjR2JMSkdrT1BJZSs0WlBidDVQeVhqczM5NE9sdVY5TlBvWWNSVEhqU25CRVdLOE1RcTJPQnFXZ3NJZVM2QzlEOFkyb3pNVEFpYWVpQ2hnV2h1alNVaFRZNXROUC95ZkdUQUNzc0RYWHVGUlY4aStIT2w3Z2dUUHlWUW1IdGlvcDRSZmpiQW9WVVpDSEhrZGhRaHlheFdQT2o0Y3hYSmpTbkNFT1crS255RlhyaTc3L0MxM0wxbFp2dnJ3eGVqNVpGUFRtTHlFZ0lrbklnS1k0THYwTWNPbkxkb2VYbnI0SWduVnFSbC9lT1hTMWVVVmZtcUNiYitBbnJ2eTlJOFlaNElFVDJkZHpDcEJCUFJBR2E2OFZYbmdFM1NqVjAySUkvbzVBaEdHTC95SzJ0MzRjQlRMalNuQmtjcjdjYVdTQWlhV3JnaGd1a1d0dEdMSmFJUzJTVGhVc3FkWG5CekJjNXEvZy9RcGxwS3VjRlFLMjQvdm9JVUNaaTc2NEkrQlU3QVhMWkEzRUxtZ2p6YzVnbWN0aCsyak9uZlNweXNjcGVmZFZMWXNGRERuWDFrR1QrR2NjempzYnZRd3dPUUlubTh0bGNGYzI1Z1ZqbXljcWZLTkhDZ1VNTVlSQzgrVTMxMkgzVDM2MHprNWdxZHdQaVlhb01KUkluWlZsUWZrRHg5OTlOR2MrQkN4OGVUVWI3SnVab1dlQTFzMDFuRmJtT2t2YTM5N2dZdXJlSG9PVkRoS3o3dXBiRGxndmdWZEwwakhpdHE0LzF2S1RPYUIyQUlQRHZWbk5tVWxzUGxBQ0gzd01ydUs1Y0NCQWVOdGhhTWNXRGtkWGVRSG1NOHMrd0MrSzVlYTVUTHVUWlNLRmZZNXgzT3dQWTRNSlQyVjRDbnUxZ3lBMWRHRmJacnhLaHlsNGRxeGE1TWZZRnBrNWNyeXlvcGgwOTQ0bVZMelYrRHZpMzNtOFRrMVhGbSs2RjhRdzFlQ1I3QWk5MGlGbzl4WlduaUgvdzlXYnBnMGFPRmZzd0FBQUFCSlJVNUVya0pnZ2c9PSIKfQo="/>
    </extobj>
    <extobj name="334E55B0-647D-440b-865C-3EC943EB4CBC-21">
      <extobjdata type="334E55B0-647D-440b-865C-3EC943EB4CBC" data="ewogICAiSW1nU2V0dGluZ0pzb24iIDogIntcImRwaVwiOlwiNjAwXCIsXCJmb3JtYXRcIjpcIlBOR1wiLFwidHJhbnNwYXJlbnRcIjp0cnVlLFwiYXV0b1wiOmZhbHNlfSIsCiAgICJMYXRleCIgOiAiWEZzZ2NDaEVmQ0JCTENCQ0xDQmNjMmxuYldGZU1pa2dQU0JjY0hKdlpGOTdiajB4ZlY1T0lGeHdjbTlrWDN0dFBURjlYazBnWEd4bFpuUmJYRzFoZEdoallXeDdUbjBvWkY5N2JXNTlmR0ZmYmw1VUlHSmZiU3dnWEhOcFoyMWhYaklwWEhKcFoyaDBYVjU3U1Y5N2JXNTlmU0JjWFE9PSIsCiAgICJMYXRleEltZ0Jhc2U2NCIgOiAiaVZCT1J3MEtHZ29BQUFBTlNVaEVVZ0FBQnJZQUFBRHhCQU1BQUFCOE5wcWdBQUFBTUZCTVZFWC8vLzhBQUFBQUFBQUFBQUFBQUFBQUFBQUFBQUFBQUFBQUFBQUFBQUFBQUFBQUFBQUFBQUFBQUFBQUFBQUFBQUF2M2FCN0FBQUFEM1JTVGxNQU1ydnYzYXRtellraUVIWkVWSmtWcEtPUEFBQUFDWEJJV1hNQUFBN0VBQUFPeEFHVkt3NGJBQUFnQUVsRVFWUjRBZTE5RFl4a1NYM2ZtOCtkNmZtVUU4V3hST2dSQjBheGtYdkRMams0Z3QrRTIvUEtnTnhqd0VrTWhwN0lpV0lsMGZVWWptekFFVDJTc1RnNzl2WEFZdGxDS05ObXp4K0E1Um1iV0FZc3BjY0tjU0JCekFUSFFsYWs5QVNDd1FUVGN6ZHp0M3Q3M0ZaKy8vcDY5ZDZyOTlIZE5jdk5UajFwNXRXcmozOVYvZXIvcS9yWHgzc2RCUDRhSFlHRmtPSGFrSUxHMktVcjE2NkV0d2FYK3lFU2M3d2JTeWhrUHhEejh3OGVnZk9Dd0J4eGdqMHJxN3ZBbjlnUTNOcm5LVmRqc0cxelA4K3RHQ2orNGZ3Z1VIbEJEd09PcXUvc2x4aDc2bDkzMU9NQTk0LzlMVERwS0piZ0VjYnVmUDdETVMvLzRCRTRUd2hVUVlwMVhlSFd5WloyRCtaZ0RmYUVtV0xtYWNiV1RBL3Y5Z2ljTXdTNkdGOHU2anEzWS96UTNzV09XVlpsVDV2UnFwOWk3TUQwOEc2UHdEbERvUFlyekNCRlkyWEk2ay9mWEdKM3pMUlh4eG5ybUI3ZTdSRTRad2l3dlRvNzBYV3VyMnZuWUk2cE81UHNTU1BKekROTGhsZ2p3RHM5QXVjRWdURVdOQ1BqcmNLR25XNU5QRGNWcllrQXUrcHVOVDZPblJNOGZUVTlBZ3FCdVp2QkJHT3I4bkZCTHhtcThMTDM3ZHRZeis5RXNhOEdYZlpjOU9oZEhvRnpoOEQ0cldDYWFSWXNQalVzQU0zVmVjYjJkT3FaWjRJYXU2MGZ2Y01qY1A0UVdQcE9FSVRzcHF6NFpHeXBieEEwR29lempPM3FGTlhkSUJvTnRhOTNlQVRPRVFMVm93RFdteHB4ZHA0WnR1cmhBY2gwcUZOZkRjYk1SKzN2SFI2QmM0TkFkeU9nQ1JmKzA5VzdLTzRELzUvRlhLdWxwQVFCVEVKTXZ3NEdGdU1UZUFUdUhRUnFtd0hSQUpZaFhmMDFjUi80L3pTVzhmdlJvU2VZaEg1N2EyQVFmWUo3Q3dGdURUSzFOVFhDOWxhQXRYeHRVVjROQXIrOWRXOHBpcS9Ob0FoZ2V3dFhtN0ZsdW8reXZSVUUrM3E1RVNaaDRMZTNDRkYvblY4RXNMMkZhNGV4RmJxUHNyMUZVdFRMS2pBSi9mWVdBZXF2YzR3QXRyZHd6VEJ4aG4yVTdTMWFFbEc3WXpBSi9mYldPZFlxWDNWQ2dMYTN5QllVdEJobGV5dkE2b1U4bDdoSTh5Ni92VVhJK3V2OElsQVZaeWY2akI4a0hHbDdpMFkvQVNTWmhINTc2L3dxbGE4NVI0QzJ0M0Jod3JXRzIwamJXM1IyYW90TEk1UFFiMjl4S1B5Lzg0c0FiVy9oV21SOC9YeWs3UzBhcWc2NE1ESUovZllXUWVHdmM0eEF1TWNyajdPQTlHTGpTTnRiTk1YYUpHbjc2L2czRVh2amhMejk1UkU0VHdpTXFkZENHdlNDeUdqYlc2Q21XTWtua3hEYlcyclI4RHpoNmV2cUVWQUl6S2szanJmcFpPMW8yMXRCME9BZjN1Q3JoTmplR3ZwSXZTcWN2M3NFempBQzQrb1RGMU1NYjF1TnRyMUZ4enVPZ0FVM0NjRXptblg1eXlOd1hoR1lVSzhHWXgzaVZqRGE5aGFXR2ZrTzlQMGN6TkQ0ZU5SNVJkZlgrendqc0MyMnR3QkJEUk91MGJhM2dtQ2I3RUJoRW1KeGhCYjEvZVVST0s4SU5GZFZ6YXRZNUJ0dGU0dU92c1BFRkNZaDlycldsV2gvOXdpY1F3UWFoNnJTMkk4NmFnODcxTkRiVzdndTBMY0JoRW1JK2R1V0V1M3ZIb0Z6aUFEZXhKY1h2aVR6Ykd0ZFBRMTRueEpMSXZRVk5XRVMrdTJ0QVJIMDBlODFCT2hOZkhXMTJQSFFRNDFjRXFHdnFBbVRFRk12djcybGtQWDM4NGlBdE9WNDFmZU4zek1aRkF1NUpJS3g3NzhKa3hEdklQdnRyVUZSOVBIdkpRU2tMY2VyZEVHK1p6Sk0vZVNTQ0Y1VitVTzVxK1czdDRiQjBhZTVkeEJZTWdZWC9MQ2Q4VFJZSFd0eUVTUms5WFdSMG05dkRZYWdqMzJ2SWRDVW4zZmk5YW9QZlpKaVRKelJEZkFWTmZsekMzNTc2MTVURlYrZndSQ1kxeCs0b0hTOW9VOVNmRWg5bUxDdjZJbFZqZDNCeXVKamV3VHVIUVFxZjlwaTdGdlJMdFRra0NjcGZ1T2Y0eE5zZjhGeGFZb040OG9IdW95OTdNUDNEbFMrSmg2QmdSQUFzK2pTNUpvZTdpUUZoaWk2K0Z5dHlrMUNySXJ3eTYvQ0Q5UWVQdks5ZzBEcitNcTFCMFAxa2ducWRWOW5tTXJOc0V0WEgza3c1RE8zeWZlUWhNbmp5MWV2WGJtRXc3Lys4Z2g0QkR3Q0hnR1BnRWZBSStBUjhBaDRCRHdDSGdHUGdFZkFJK0FSOEFoNEJEd0NIZ0dQZ0VmQUkrQVI4QWg0QkR3Q0hnR1BnRWZBSStBUjhBaDRCRHdDSGdHUHdFQUk5SEcyN2RxMVJ4NDBUcmNObE41SDlnaDRCT3dJdE9UUjZXTjdzUGYxQ0hnRWhrWGdZMThFdTM3ZnYvSXpMSDQrblVjZ0V3RjhJMGg5bXp3empnL3dDSGdFQmtjQXI5Z2REWjdLcC9BSWVBU0tFTUEza3plSzR2aHdqNEJIWUhBRWx1UVBlZzZlMHFmd0NIZ0U4aENvTXJhWEYrN0RQQUllZ2VFUTZESTJYRUtmeWlQZ0VjaEZvRWEvTCtNdmo0Qkh3RGtDOUp1Zy92SUllQVNjSTREZjJ6Vy9uK3hjdmhmb0VUaXZDUGp0cmZQYThyN2VwNDJBMzk0NmJZUzkvUE9LZ04vZXVpc3RqeDhDR3V4YXppcVdPMGxaT1hoL1J3aFUvZmFXSXlSenhiaGpoRHRKdVFYMmdhTWowUFhiVzZPRFdDekJIU1BjU1NvdXRZOHhFZ0orZTJzaytNb21kc2NJZDVMS2x0M0hHeElCdjcwMUpIQ0RKWnQ5N0N2MWFNTDF4N2JyVTFINHlkdS8wY21TNzA1U1ZnN1BYLy8vOU8zazlZMkQ1MjlwL2ZhVzBUWmZmQ2U3K3N2R3MyUG4zMWJzeW5qSlczSHI1Tk5GR2J1VFZKVFQ4eXBjL3VLWXdvbmZWKzlLQ1lmU0RMKzlGYlhOVC9QR2VtVW44bkhzbWc2Rld1Uno2N2hFVit4T2t1TXFucXE0U2NhT1gvVDJSLy80TWNENFR4NTk5Tkd2QU0rVlU4MVJDaDlPTS96MmxtNmJEN0hYZi80ajc1TS94S2g5blRwdWxPSFc2OHBrNlVSUzVRdmkrcE15T1Q0UDRsVFpuUzFlRE1idThQdFlTLzJZK3FtV3JrZ3pNbUNjOEc5dnlXWVpZLytRWEYwMjVLOFBsMm5kMlJMY091N2NOVW1ZRVBEcnJQeUdhLzlZN1BwRkU1bko0WDdPdGd6Q1Vad2l6WkN0eXZqdjRrYkpncXJmM3BKb1hIK3lReTYwMnltcVdwL3JjcTVOK0t3c1Q4SE5oYVN6eHEzd0dRRktOSkdadXh2dkhoWnBSaGEzdW41N1N5cHhhME00OXRrcDlvWG95bkRsY3V0MkFhbGtzQXRKWjR4Yjg2cGhNSkZaRVRBc1JML0lYZzYyWVdJVmFVWVd0L3oybGtSN2dYV0VhNHF4a3VvOVJEc3RGWE5ydFp4WUY1TEd6dFpYaUtiVWk0YW8rNjVBYWY0dXZOZGJWalA2U1pzdzlHOXZpVllhRjdQaklFQXZWTklzSzBlQ1dDeXNkT0hLSGJkV1lna3lIMXhJT21QY1dsTGYrcXN5SmlaZXdjSmQrQjUwV2MxSWNndUs1Ti9lNHZxN3cxNHA5YmpGVHEvQkxoUnpheTJUVHJFQUY1TE9HTGQ2cXhLQnJwN0lUQ2ZIaWhoR2JoN0tha2FTVzlQKzQ0U3lBZEFYU2p1anpaUjU2S1p0VENrdUdDSGt1WkIweHJoVmt3MFUxUFNTM0l5eU5reVFIYnZMYWthU1c1aGNiRGd1eWhrVnQ2K1JhTExUbXlDN1lJUUEySVdrd2JnMTlnc1BmbGVWcGFLN3ZNaHFYM3o2OU5XdHJHWWt1V1Z1Yi8xZStITW82QXZmZWZMWHVQM09pMCsrWHhXNzh0V2I2REhHdm43cFhjdks2OTY3Yit1MXA5NHBia3U0WUlUQTNvV2tnYmoxd3BCOWQ0MmNCYlUzZ3VYTko2UUNqdCtGR1UxWnpVaHlDK24yWkRFcmx4NWpyd3QrN2VUL3ZROExuSXZIYi8wRDlpb1pjdU9WL1pQT2JPdkhQbFZYdFpNQm1iZi91WmNabEFyNCtjT1UxM2ZEQTJzREJ5SmZqRnVpRDdtKzdyd2dMaGdoQ3VWQzBpRGMraUNZeGRoRkE1R0ZOeGdQYnB5NXVqRC9zektUYUhzcm1OdHdrM0dlbExLYWtlUVc5RWlKdmZCTTBIaHk0UVJxMWJvMVcxL0hDUVUxcFc5dFRiR1ZIcENjVkZNU2xTYmp2bmk4bFJGaThYNmVyQVBQMW41RUZxNnJiTUpKOXhObEY0d1F4WFFoYVFCdVlXSk8xNXJSZ0gzVjl4cCtJenJMNlVLMHZUVmlkdVdTbDlXTUpMY2EwY2NKOTNkeDNxZEw0RFhaOVIvRmJVZDIzL08zZ2puMkxBMVpjMndWLzR1dmhocXlpNk1HbGJ6ZHBMRnZsSkRnT2twTnJaRlg2dTl4TGRzRkkwU1pYRWdhZ0Z0ZFRpMDF0Rk1ScHRRNnVEdU1jblVoeW1aSkx6dEZmbmZGbGE4WlNXNFoyMXUxVHRBUXgzMmE3SElIWlYyUzIrRGp0NE5GeGc3aE0xMjJYOWxENUpMWExIc21PK2EydGxpejR6Z1BVUWRCZytENlNjZXhkQmVNRUVWeUlTbUxXK2xheTZNSHlwS2hJdFRjVDNWeWRVRlVtLzVYbGRFZWVkMGRWNzVtSkxobGJHOVZZQURWeFRwUVcwd1ZxN0tYMmxtQk1jaTN4R2ZLY2FzMXlPSk5McDQxU2UrN0E1M0lCZGE4WXZzWUpxQnVMeGVNRUNWeUljbk9yZG1HMnFPTjZnNHpqQzZEVGhkc1RWTjV3Zi82aFplR2gxRzZ3Vnk1dWhDSjZrWVRHZTFaZWNHL0dpVm5MU2ZQVWFBWkNXN05ST2Q3S2o4TzgweXNja3FOYnNwQi96ZjNNSVRkcGt3dmxMSUpwK0xuL3UvanJhTC9uYndyL3ZaaEhwNTRmWDB6cjdJOGJESFVzcm5qOG52L29qQk5YZ1FzblI2cThKNDZaYU04UnIyN1lJUW9nd3RKZG00MTllNVJWRnVzUXpOMjlTVUhrVS9qVnVUV3JqNXZBWE5TcG9QS09QSjB3VWdmYlc5Rm5vM1JjbzRFNWJnS05DUEdyY29IMnRncCtMNk9FcmNnRC92SU9WZ3RPcHF6THhZeGRpS3RVMmtzOTNac0NRQ0VUVjVQN1JtcDh2QkVaWXJiQ2RaMzhsS3JFa1kyNVoxTk5kMUNrcGtTK1plWGpKZ3VHQ0V5ZENISnlpMzhqcWplU05KMXcwempXeDM5Qk1lTU9pMXJlZ1loYjRuMW1OOEFEM202WUlpSnRyY2l6eEZ6amdUbHVBbzB3K1RXZFE0RS9oMUtlWXZDNUJ0andxYVQ3NTlSWUZ1c0p2YktUSC9tRTRzVFAvTzFGL0dLL3hELzFNRWI2OGp3NXBiTUViYzhQRUg5bFNobWhtdmhzVGUySUpPOVFueEs0U3YwOEpxTXVDVzhZU2EvS29wV2QzeTAwQVVqUk9sY1NMSnlDOGNKekNVTG50c3N1N2tjZ1VLdS9UVC80UHZmSDMwVFVodXRHMDlVOUpTbkMxRmFZM3NyOGh3eDUwaFF0cXRJTTB4dWJiTkxWNjVkdS9LZ1hsaWZGSm84SThneGJWalhkV0ViR1NOWmRoRnVwQTF4TElXd0IxUUsrdTN5TytvaGwxczBnVjZOWXVhNFFFSnR2VlYrR3NsV2NpTG5CMEZuRFRYYU5oL3lFNVlLZGNFSWtaRUxTVlp1MFNIZ3RVUmxaclNPeUlCS21EV25EbzFoUHlHbDhMRWN0NHp0clpqRVVYS09DY3A0S05JTWsxc3BFVHNDUVRtck1pWlhGV0VzempLYmpaMFUwOUphcmtPQWh0RTQ5TFNodzNMd3BBbjBSUjB4ejlHTVRiTWJCdFB5VWxuRCtrYVhVbjdYd1NySzR1bUNFVUtzQzBsV2JpMEI5YU5FMFNlU2JYckJhTUY0M0hDRVYwdHpkTUhJSkd0N2kxbm1pVWF5a1oxRm1wSExyWjdvcEplRWtWZ0ZIYVlGQnhiRXdpRWYwUDZ5b0l6VGVwVXRpa2hteGxiMCtHdlEvWTU2ek1GejM5TEtLbG44M28rcEEyVzNGbzlRK21tT3lmZkdaWXF3VEhkU1d2cFptRy90QUwza1F1RiswalJ1bXUxcFZoL1Q2NndSell4bWQrZm9ncEVBNU44MUhwVVRWazZ5bENySXliMVFNM0s1MVJDTEYvdkMzTzdEb3A2NHlJczFKVHF5Q1poYTJFak92MnpySFZpVGlOWkZrTHhtREZ3NWVOYlJ5cmZ6YzVPaGlMa1NSYXlFYWUySVF2TmR6Y1N5dTFvc3pVOVZPdFRGYUNNeWN5SEpPbTVWZ1hyeWJGcy8wUXdWMDZxUFZSNUx1Mm9ISStaZjZpRkhGNHowS09DeThhaWNPRGt5d0pFRmxhcjh2VkF6Y3JrVkNramJJQlV1T2p6WUZCMEVrUW9YYlhpTkZ5SFhFS2twdnI2MkU2MEZ2ZEFVemNhVGJNZHljTkZhcE5tVnRkbXdyMkJOSisyS3lVempSOWR1RUljTFJvajhYRWl5Y3FzSE1HTTlJZklMTitLVm5NcnM4ekMxdmhpUE84QlR0aTZZUXJxVzdTMkV3MW81TXFNNWRoZHJSaDYzWnVWb0xpZE1lS3BjRmdYY0Zzc1RUYXdXTmpmenl6eG02OUdhQ1VPQnVMQW41V1RqdVhPbkZadEdaV2RNbjNGZU5vS3JpV2NqcU1EWlRHNm9MYVRzb3dJSitjRXVHQ0Z5Y0NISnlpMTBURkhyaUx6R1lqMFgvS3BpMm1DcEsxWkMxaXplNWJ5eWRjRk1iOXZlUWpoeVhqR2pPWFlYYTBZZXQ5Uk1TWTRwOWFlREQ4bEJWbHJYVmRaWlNFNXFrelVZdC9Wb2phU2hnUFpibFNtejhXemNyaVU0bWN4TVBkTTZwSExUZlFmUHU2WkhXYmU1TmlyVDFKTjllRmxaMW5ndUdDRUV1NUJrNVJZYWl5V29NNU8wUldwSkQxMVpRTCt1SHdaMVpPdUNLU20wejZ1UTgxQnRib3JPZHBmUWpEeHVMWXJSZkV3dWxGVlAvdkI0VDJUV0YvcTF5TjVhZTA5MjlqekUycU9GU1VQaFJqUWh5c1FUWC9YcEc3WmpYcjdvc21MNzFVc3A3Y2hMYllRMVQ3YU1KKzdzT20weEY0d1FKWFFoeWNxdDFpMmdkekVHUTNLWjBHcWNpQlM5MktwVlRFcnhRNll1bUVtdDIxdUlnSnlYelhodTNTVTBJNDliWTFkRTJlN2I1TVdhZmZQSkw4bnkvVTMrVmN3ZytQS2xmMU5VNHBxbGdyUlB0UlpMaUlGR0RZQ1plRTZlWU12YVptSEdKUEVIZEZteEpTS3NuU1F5VEtleCtjeXhIK0RlRDI5Rm9Uc0pQWXRDaG5HNVlJVEkxNFVrSzdmQzIwQXZ2aXBRMWJOamtmZDRJdHhBb3ArYXF4bUJSYzVNWFRBVFptMXZvU00ybzdsMWw5R01QRzY1S0UzRnRvaEE3LzZzeDZRYkU2Uk1QTHRQNEdXWCtIZ1VrMkU4OUJMS3NJUU1ONDN3c3M2dVhCK3JHOXlhY2pyaGNzRUlVUnNYa216Y3FyQ05SdEpjUUZQRXJoMXQwY2U4NmFHZVdtTk1SY24yeU5RRk13bTJ0emJNWitXdWw5TVZGWDJ3ZXhuTk9HMXV6Y25KV3F6a2llMHRoTkZpeHFhSWs0Vm5CU1BQZmpTOHhRUW1IOUJsSFpsKzJ4Qy9ibnFVYzgrcE1wa2Q0THdlWWNzSnlZL2xnaEVpQnhlU2JOeWFaNGU5NURKcjYySzhWbDBGVk53YlR5TnRiK1dlZjlOWndTaloxQStSQXprL0d6MDVkcFhTak5QbTFxUnRkeU81dllXSzEzWG5rOFd0S1V5WHErblZZQ3Rva0xaaUJqVEJMV1BvTVlQeTNGMjU2em1tN0ZVZWVTaFJXZG00WUlTUTdVS1NqVnR6YkgwSjhDMGJOYUJ1TG5iVk05RWRhWHVySExlMms2dVlvbWpJT1RHNnhvbzgya01welRodGJsVnQ0elhRa01hV3JtRkxqelJaM0txaUY5cEJJK3NrMlE0YUJYZk5ZRWlQMGNNTXkzYnJiNHZQeEVwYnMzYVQyV0p5UTF3d1FtVGdRcEtOVzNpZG1PeU1UYU1hQzRtenUyUFo2STYwdlZXT1crZzRqYkpwSjNJKzBnK09IZVUwNDdTNTFZODFpcXdpMEVpZWcybm9uYXNzYnJWVzZjMW5scm5ZYThCbnpONjRMNjJkSkUvdEdOR3puRjE1L3IyeUQxcEhWek43Y2hGRkt1dHl3UWlSbHd0Sk5tNU5zb0R3dkdqVWFESFJDSXMydzEvRUgybDdxeHkzR25abUkrY05vOHhPbmVVMDQ3UzVaUjJ2UWFUa2FZNitwbHNHdDZacGM1blcrN2FLVVVwdWI5RVozOEZ4eG5teFMzUWg4WGZNUExkZDJob3VHQ0VLNTBLU2pWdExlRzgvQVVGeUNYNHBEcEFKMWs3Q2dqRERpdDBadWhCUGFIeUd3Z3hBenB2bXMwTjNTYzA0Wlc3aHZUcExuY0o0TjBneHdDMDVPR1RnZVlQc012UkYrdnlHUmE3eVNtNXY5WkNzQkNWVmNubHZJNVc4WWozQnBDcHBJdjVRank0WUlUSjJJY25HcmVxZElHakU5ejZTUy9ENzJkWlhMejVUR3hDakRGMklTY0dnYXJWSmtQTmVMS0s3aDVLYWNjcmNtckdOMStudExkNTZjczhrQTA5K09wUUdvUFZpak5CbG1WYmNiSmdCZjY0a2ZONUFYMGRtekNtWGE3c3VHQ0VLNTBLU2pWdE5hRzRQU0JnUUpKZmcyOWxXUVQrVzBKQlJ5cG1oQzFIYXlzZitEbko0OHA5K3VCUDVTZGRvT2FmRUdSNWxOY01adDhidU8vbHhudi8wZmNmL1ZnOFNGMnlXZUhwN2k1K0VSLzlJbHgxUGNZS05KdFc3SWxyZS8vMzRFdEhqU0hXUUY5OGFWa1VxZGEyYU1WQjg4M0UwdHd0R2lCSzRrR1RqVmdPRDloS0FNQkJNTHNHM0xOYlh3cHZEZCszUittL3NnTXlBWUtWMDRjOGZ2UGxUaG93YnFvRXM3MGZVcVZ2SDE2Qi9zR01rY09Lc1JybkdwOTRKelhER3JmWnh5QTh4ZkNJOHhuYWhxcytTYmJ3bWhpd25hbG5YUzRjcFBIbk1DL3hyWGRSakhDWlNXaDdic1NXaVNpc3hZYktrQ0NvUFB4Z2hka0o2MUl1ZTQwdk9ZK25TMnlTVzgzUEJDSkdUQzBrMmJvVVhBL3Brbm9tQjZhYk1ZOFFUcGZsRXlDNnpKenNqYmpJbGRLSHlTUWJsd2xHWjMrMklYSzZ6eTNoVC90b2pWeTdGbFJ5aHlQbFc4S3NNV2luN2JKRmk4UC9EYTRZcmJzMGQ3eTJ3azA0d0Z0N2FDdjVNei9iM3RjdW9sR1Y3S3dpMVJaL0FVNlpyOHVVRWVzdGt6WkNVNFd6RnRyZitCaGJnT3hreGxmZDhEWktqQytxVWM1V3lTM1BTbTBFdUdDSGt1WkJrNGRZc0FVNmZvem5TeGRZLzF5aDlFTHFzQTRVRERmVlh3WHo5ZFpnTWpiTEpsTkNGTHJ1ekZYejJwTE9ZdlhhaXk0R2N2elBOWHQyWjdacWZPOUhCcFIwamFJWXJibFZoT2RUUUROMDdIZjVyY0JMc3R0RWt1anJiNlpOTHRDT1ZOOStxaEdqaGdDOEdiMmc1V1k3NDl0YnZZTDk1Tnl1cTlCL0RzR2xlUjdueDYyWDRuU3NoQ25UQkNDSE5oU1FMdHhhNEVSN3FaVnhrTnBOWUdJSTFFVldJdXlvMS9qdnM0emRIM0dTS2MrdWpqRDZnSHRRMm1pVU1UZVI4dTBHejduazJ5QWZURXhVSlJ0RU1WOXlpbjBKcXMyZG1oRm5lVmwrYXFhWEdhaFMrR1Y5cW9PcFF4eWlYSCtKNHlyb3VpdWFFT1dZVEtDT3BHd21qUnVBWGpCT21qaGdydjlRZFJtVHMya3pGTUQwYXNjMGVNMlJ3dHd0R2lGeGRTTEp3YTVGRDJUZTd3d3VKdDJ6R1UyZEcvN05jd3FyL3M1Z0ZNVEE4TVYyWUQ4V1N5ZVRUWlNaeFdDdCs3ZkVlNVZqTFhta3BMdEFvbXVHSVc3UFVjelhacmJhd0FIYlV1WXN3ZnZaSTFBVU5sVFFVeU5oN1RvVEc4RlNWM3hiRW94WEcvREdGRXRDc1RDYWMvUU1ZaE92eUlmT0c3M1V3ZGptay83RGVyMTE3VzJaTUh0QXZVWVo4Q1ZHb0MwWUlhUzRrV2JpRnJXTmNWVURURWZuZ2RFeGlCak9SSEViUXVXM3d5UHRJaGs1MzZDdW1DL3VTc0VZL25DTjRCMW0vam9mdnExNDdKM1pXMEVpYTRZaGJpd1IzRjlVUjR3WFd5cmQ0Y2ExTEQvVTBRV2g1UTI0aXhmQlVkVzZ0Q2hlaUhTbS96RHRwR2VmSUk4anArQitKa21UR2hna2JZckszRndSZlFqcFIvcHpJQ09xcW9wclJmdU1MV2RmbnpXaEp0d3RHQ0prdUpGbTR0Y1BYK1RBS1JDVHB5VjVRMVdVcHVWeFFaWmg1MDBYSnlpREtJMXYrbWJvQW0wVndoYzZleGpiekxRbjVVcFMwQlNlR2Y4dGxOTTF3eEswbEdvamF1czR3ZGcrcHhoaG5kdWtldTJnNnRCTHpFWTF3SlB4TVBGV3NCYlVOaUtTU2dpckljbDlDck9oNjZET1dLREV2ZlBOVURJdk5kTUZpRWVWRHo5SzBsVERLTWVsS1F4QkpkY0VJSWMyRkpBdTNldngwR3BrQ0c2clV5US9SYkNjR0JyQkE2ajZaSXlyVk1IZFRGNnBNS1VHM1RBZmIxOFlSQ0g0d1RPWklNNXBtT09MVy9rV1VwTUhZcHFnRU1DVVBta2F0Q3gvalAxWndVb3dqT3NpMk0vRlVxU2JVSmtsZE41c0tzdHozRFFKKzVLdU0vVHRMSE1Ock5tVHk3V0lVTzJtc0d2RzBzNW82RFNrbWpLaUQ5VnJSS2RNT0Y0d1FVbDFJc25Dcnovc3lNc1oxcDFaZmpkZGpQNEVIbEhsTnhBRExWTXZGazVSOE1uVWhlaEdzcW5VbFJ3dzA1VUFFdzRoYXlZbVlFelNpWmpqaVZ2OFFSUXoxNEl0Tk5ONFN1TytseWs2Ykpjc0pYOENsZUduaXFXSzFWYnUyOUxSTUJWbnU3ZGlSS2p6OVhVdWt5QXVxSUdrTmF5TXhsWWhpR2E1dHRhUnArQVZ2UWczczE4bWVHUy9oZHNFSUlkS0ZKQXUzSkpHZ3FuSWRGOGJJWWJ3U1RUVk1TVys4YXR3UlRwZ293aUtJSnlqOVpPZ0N0T1lCbVc1SDYwcTJJT1NzWGw1QXlvdlpFZk5DUnRRTVI5eXFvNDh3Z0FTbnVFME9VeUxKSW1IL0pXc0VBcWlZQnA0cTFxemlIUTJOeFkzVjB2MG1DY0RZS2RhTGxMVGszVGhIM1V5dGVDVWowL09TYmpaYjZHQitMaGdoY25RaEtjMHRSYVF1VUpRMTQ2ZW16VnJLbjVCU1hnQmMwUkRPTW9hQVNwbTZHN3F3SHhFS3pyMVUxSVFIYlc5Skw4emxWZGVjaUZUME9LSm11T0VXLzhWMFZFZlZBWnppRkVDWHNaV3FBTHFkbEtGUWo1ck93Rk1sSFZmTlNrZDZWYnVwd1BRZFBGMDNmSnNSeklhdmRockZEcmFOMVRBZEllVllrZ3RXcVlBaFBGd3dRbVRyUWxLYVc0cElhRFNsMEZQSktWUmZ0enN2Q1k0R0dIcHdOQVFvT29taEMyR2tTdTBTa3pob25zb1pOcUdpbVJaY3lqR3FacmpoMWdLUnhSaDcwVlZ3Q3VEZVNWV2pseDU3YUhsRFdXTUduaXBwdEREVmpZWjZGWmk2bzdPTU1acVVMczF3bmV5R3djUWxQWHJxWUl2alBIRkxFUWt0cVNaUnlUZE1nZ2E3YmFLRU5scVJ6NEJlT2MwWXBkMlJMbUFxckR2a1ZvbSt6VERuNEV3c2JKYk1mMVROY01PdHNaZWh1S2pEbWl3MXVncE9GU3UzK21sREFUYWtOaDRpUERVRTRZcHk5Z3lJbFYveWprRlRqM01VaHU0bnI0WDdoaDBJYmgwa3hhV2ZsNHdVNmREQmZGeU1OaUpIRjVMUzQ5YVNmRitiT2l6Sm9PMms1WkRnVmhpQkNEeDNCOE1qSGp2U0JReUdtaUJsYkplZHlJUkVJWkp2NHNaenlYb2FWVFBjY0l1WER0VlpsOFVFelhnRGdHTWQ2UlhkNnRGd3JUeEpMemJrUTRTbkNqWE8yT3dudjRxaTRoaDNDTk5kSFBlRzhHeWpBRU5taER5YVlkMlFsT0VjWWNNa0pkRUZJNFJRRjVMUzNOS3ZYSU14Y3FiYlRZSlpVNnpqQmFGK1VsVVR6YldzM01QY0kxMW9Sa29EbWlkTGtKYmQweVlzZlFpaU9INWFRdnd6T3NOb2hrTnVvVHBic29pb0RsZFl0SGVxMEdUL3JTUjh0K0YzSVAwaVBGVWsvQzZZdXNMRW1LU2ltSGZBRUYvdmFPVVprb1lseTkrbFVNVXdKU2JjNTRsYllna2VBTFIxcjFZN1N1RFIwbE1iQ2tDL3FyOU5na1NKdUlNOVJycFFqenBmMkNYSkVxU2w5cU5lZlQreWlkTHhjbnhHMWd5SDNESys4b2pxOEs3Q3hpMHkwWFlUVldycmhyTzl2MVZEQ3VOS3BFMDlwckJzNUJGeXh5ek5kcWwrRnRxVHluUllEeGVqamNqYmhhVDB1Qld1eXBvQkdybVlrZW9aNDl5cUdsMWJLMkZCRElxUzVoWWRKRlZLZzRwdUZBcHFSWFk3bENzMkh5eE1LeU9NckJrT3VSVnQ3bEVueDlkZWJkeENkNUF5RkVMRG10WjRLZ3ptMlV0K1FsME5KTjVTQVJsM1pINFVDNEtIeFRTVlVacW13S3I1RUpOaFBweWpjV3VlYmNxYUUzWFh5RDJtdldSSUVPZFdOMW9teEl0ZHlibVpTbFB1cm5XQkRuaW9kbCtLcGxMWlVxSzFNZm9CcXJnK1pLZUtoWXlzR2U2NFpVNWNWSFZzOHkzMCtzbHVuMHowRFZVdmphZnltRFJtVDVqU3BvaXA0cWw3SzJsejlwRklOWXlLcE8rMXFJUGpKeUoxUUxaandreVNIYTFVaUl2UlJtVGtRbEpxM0pMdkh5QUhhaVBlL2V2dmgrbjZ4ZWRiZ1AraURDbzFNOUppTEE2dEM2aWNYcC9hVndPb0pZSHlRczdHMGtla1hDcTh6SDFrelhESExkaDZlcDhRN2JCQ3hiZXRFKzRrbHhyRTU1dVdWWFUxbnNxanEzWkw0RUVLZEtBQ011NklzaHNMYXNDbkUvTXhIbUpkYXlOcVFTTkswbm1PdURYQlgvZm1BQUJFdVQ2VnhDTzJUa2pUNlRVWm85VE1LQ25OZk5hNkFLVlJ4eXpJS0RMaldOMFk1NVRXMEhHdHVENVlVNlE5UjlZTWQ5d3lwbjVrSGE5VFlXM2M2aG4ydUt4UTB4akJVOS9McUpnMkNBWkNJVm1tdE54b3RYZzU1dCtDVDh6RGVFQ1BZQ3dpaFZFTEduR1N6bk8wdjFXTmJEcW9OQjg2MUtwOGhFcU1Xd1QvdWd4RFQ3Z1JSUnZDcGJtMWI2em1sdG5lZ3A1Y2xQbVJPUm5YaDNJRkdWMHozSEVMdHQ2S0xEWDZLMkdFZ1c5YnlacjBqZkZOaG9XTXJlcG9Hay9wTTZXTkFYalFaRzFUUjdVNktQTjRBRHlpN2pjZVJPOTZIV2t2ZEhIYWt0Q2VhY2ZTaUROMFU2SUxTMDdJY3lFcFpSUHFaY0lnMkFhTUI4aktvSnVzU094Y0J0bU9TcFYzQ2h2TGhNTGkxcnJRakpRR0EyTkVlRXNhN21Vb0kzQXhOU2dyUmNwL2RNMXd4eTBBdVNzTGlKb0paVWI1OXBLRnJwdmF6UEQ1SWlrQUFCakRTVVJCVkFPSk1GczZtc1pUK3V5YjZrN0VPZFJSclE1Z3FkZUFlUVJhbU14c0RlUzlxc1dnaXp2U0Q5a08vZWFuR1dVczYvV3RMNXpsOTdmQ1ZWMUhNaG5vcVd1TTh5S3diUTc5TkV5b05QdVc1bGRocGU1YUY3cFJ5NVNheEdGZXZpbHpXREtOb2xLNWlraWphNFk3YnZWaS9aVWdCTlQ2SUZFZHkvWVdtaURhdmszWmhQVU5Rd0wxaWl2R3M4VUpMT05NZ21HcWplOVVmR2pNbXZZMGVqdnRaM0ZzSnpLZ0tKVVF1V1JjdXhZWnlzdkZhQ05rdVpDVUhMZk1OVUV5OXFoVmE2a0Y3WjQ1MmtNbGRkZldqbWdXdk8va0o2bWNMM3luL01MZUZ4ODgvcmtPK2RBMVUzOW9DN2V4cjRmMy94L3VJZjlwYnZVajZ6STJucGlSVFRlVVlFOCs5MVRyNTViQVRDemNvMnVHTzI2aCtxcUFYVFVZWU9LMXJqemxuVWFSaExMVm8wNEdrVFNlSXNHY3RqRG9tVkp2aUlDcy8vdXhHUlJpN1NETlNsWnMwQ2txelhiVUlsbnh5VC81dmhMNWtlWmxYU3NVSWVOeXdRZ2gyb1drSkxlTUV6SDhwMmJJR2dsVCtGZk5yaEU5MlIxVlZ6RXptbjhMbmgrL1dTT0Q0M3ZZYTkvTXcvOHJlOGQ5N0ZrWnNWSi9CM21PMVU1ZUV2L09qOWFGUm1TdW9KNVVndi9Ta1ltdE43UzVDa2ZTTllxVFd3S0xrTkUxd3gyM2pBK0VnQ3pydkxRWXBEWVR4U1lEY0RubWh3N0NXR1ZQY2l2K2NRWmFKYmtZUzUxNmFFZm1nd2dEdUlrY2pUUm9xWFg5Mkk0VlJIc25IVDNUQmxLQjkrVDdXOFl5SWYrRUVLeVFzYlJOdm1PTzQyaGZUUmxoUVZ5ZzVlUGE3Z0ppemJGdjBnbVBOY3liUDBQdjB1NEs5TWFmRFhwUWxPNmREdWEvZWowUVlacGIvYWdMQkcwT0VkU0tLNUVRcFA4amtuU1RuYlJGN3R3UzZJU1JZM1ROY01ZdDFFRmhDZ0tvdFlPb3UxR0ZSbmVncWkyOW9Qc3JLaFIzamFmd2F6eGdoQ0V3eVJ3emxMdGJpWkdONkJnM0VzMGtJUGFCZWtZVjFNS3Q4ckxldStXaVdkTW1QVjJNTmtLbUMwbkpjYXVwbXBTeW9MM0ZEZEJENDZYcUV2dGVCa3cyWmVERHlLQzUyYzRSaG5Vd0JrTko0OTE0dmdEZkdvMWxFd3JIL1RXOEUzZDc2aVp4b0tXTk9UeG9YVUNIdVk1bnVucTh4U29KSlJKaCt2K1NYci9BTElLek5iOEVPbUhrR0Ywem5IRUxRS3J0TFhSZHlsbFBXWERvVWN4UmlpLzl4VHcwbnJ5YXllOU1vbjF2Ui9XM3VSQmowL1IvSEI2cnBrZk1qYkx1S1ErNDE1UTc3MzUrdnZQVU1yR211ZTV6MkZicEpMR1pqR1pZQWJpblIzWGdDVm9GdlpVZ0dFZW5GYktIZVVOamFCcm5adU9VNnZOcVcrRFowMzNFRTZNYTNmbWxkYUViTlZPZm0zdjhyU1lWTFgyUGpzNmd5M21Bd3ZOTGtKWkFTOUo3eW5zNHpYREdMZGpaQkNSZDI1RjIxMUlXWEM4YTMwVHNSa0tqTlo0OCtJWWFBVVZrK3JVYXhkc2crT0pMOXFSM2RLTmhLdVpid3hyc2NoUSsvNVdmaWg3NEJPNUFQVyt6azQ1eTU5MnRIMTNNUzVBVDVtSzBFZUpkU0VxTVcyTXhnd0xrd0dnUU14TkZ6dU42a01BejhGY05oSUZ1QXo2TlhhZ0VISXlGSzVSZ21oM3pUMEJBZTRYOU40dkZEd3cwb29kdG1oMmgxb1ZxWk5hSDNDaWFNa2RVa2hxL29pSTFwVHJrbG9BbmRxNFp6cmdGSU5FMzhjdlkzT3VtUmhsME8yUW82QXRmZ0l2RHBQSGtVUnBpd1ZGSHJ4dkpZWDZralQxYUErN282SHo3V2pjMmViY2o0dE1qN0VBMHZiaHF1Z2JLeDM0UDAxTU9lOFFTdmk0WUliSnhJU25CcmFtNC9RYzFaWWZiZk1pSjFReVFkeUtQYUk4UVRYMEkvM0FMcU84UzBzYzhHc1kvc1pJNEplOHpVSUFkOVRtTXJ1NmlrVlRyd3BJMjNUR0VFQ01ubExMQmJibWdHc0lYNjdlaXdMa2w0SEhicmpYREdiZTJ0WjBONi9CVnFyclZtRjZUYnowYTMrZ1JRQi92a1VOZkdrL3ltVGFSSm8rV3pvYlc2elRpRkNRdXFKZzUxRldRd0Z6SlVDdkpLanBPY3E1SU4xcnRRSHZuT0tBa3BlTGxpSWlDWERCQ1NITWhLZUxXTWduZE1aRVVIenA1b3BubzdCQU5ReFdQTHNyUlVQTXROQzMxVy9PMGMxdmZvcFZVMGFsQzd3VXhMc2pad1NRZTBaWjdQSDNmdEhTMExzQXFXdWZCNnFQTS9NTml3c2YySDBYcWNIODA2Z1ozNUphQVlyalhER2ZjYXFyZUtMaGhmSUI3U1FITjY0ZC90QmdoS3N0OTVxSDZQNkRDeEYzalNZOWRNeko1Tkl5eEN1NWtNTzhBelo3MXM0anpvNVJRWG1na2MzWkFqWHBiQmpVVEE2aEtrcnlqM2JhU2ZrTS91MkNFeU55RkpNMnRPZkhsZGJVcUlYS2dEWkNiRFFXWFVXV3QrT1JYbFpaZTBFUDBkUmdPc0MwcUlDa290VUxobUxGSlUyRkNEaWs3cTJST3lFbDM3QXZUV2hlQStScFBUR1dnVWpVMitXTzBaL1hlWmU2aC90VWxWZkV4M2c3NTVaZUFZcmpYREdmY2FxRFNYT1VxZFdPc0dsZEFVK25wSXBOdGs3dm8zMEtOc2Rmb0orSFFlT0lSdmM1UlBMZ3VsMzNJRis2MEZRZU9HejNyQnhIRnBCcTl1UmVueHJoaUZGcnRJSjVYeGhQbUN4a2hRM2k3WUlUSTFvVWt6YTF0OXRReTJIQXhYcU1XZ2JjYTk2TW4rcEVOZmFFYzNEM1BIdWFJN21CVW1uMDFQMmE5eFFQME9zT09oUDc2THRramlFWlhhTXFLZEtFbEZXSC82VDYxYjBYb21ybG5KZVp1UWdodEdQQWlnWlBpWTd6NUphQlU3alhER2JkQ2RyTzlRV1Y4M0Z3Nm1FbnFZUSt0czA3UmNGWCtkNWljYk1FM3dqUDRCTUtmN0ZCVWRYMHZrdXRSQThSVXhGRGh3VHlTcUxsME1QdEhpSEd5cHdQaHdNcXE2amFGTnd4eTBlUjk5dmZNaU5udXFXUi9rUjIxT01RRkkwUXVMaVJwYnZXQjBydnEwVlJVWkxGTjRCMm1LOVUyU1FqTDVJQ2lOSitGWXE5alJGcWhKK1BMYzlzTUl4bGR2YWlsc05EQnVVQjJ6VG9QNVA4aVhkZ1dQZVkwMjYzU3VEVWpScm5FbmxXVUVBdjluS3ZYNWJERlEvUzM3NndsY0s4WnJyZ0ZURzVOMGdneHozOThUTlVTUnF6UVhQTDRyY2Qrb2tXdDg0cHZQNHJyYXk4TjRYNjlpcW52R3MvUHZaZ2lzNXQvcllKKzY3SDdoTS9idjdGTWZoaWk0b1BTejN6dGpSVGg1TzBrLzlISC9uR0loNXU4b1pVSW10OGwxT082NE5UM3NpZWprdXJvTmdlV2kyM2V3L201WUlUSTJZVWt6UzFDamxZRjR4Zk1PdXZndnE4R0hSNjl4eGU5cDhBUkdzL0dsQUpVbFQyaEtXWHNaWUNHb3AxZzF4ak5vSFVCQjNLT081RGVlQnE5STBhb0ttZE9jcy9LS08xc1NPc2wwNkZoSkFXNUpUZ0Z6WERGTGVqc2QyYkRudzNHOUZSV1ZGUmhSay9VR2NhdjQyK0pXT1ovamFlS3FsdTRyWHlrNVk2ZTV0aTBCRGh2b2pqYzlXTjdwbXk0YTFnS1hqUDladXZzRjRQS2x4UGpteGtqNGE3cUdWb2lZSmhIRjR3USticVFwTGdGVmFjcjFZZUU4T3lrcXhuL2RWRDh4dUZlOE92aEc4aUUrVTd3WjgvSytIckpXRk1xbEJNd1JOQkxqZEhpT1NYVHVrQ0QzQnVDMlorSFpNdzU5aGJDWFFwTzdGbVJsNzZ1NDFQbFl6WDJEN1FIVGQ3bFhORldnbFBRREZmY3drendLUGdnTzJINHFUNmpPa0ZEanZYazkwbHFyK2c2dnZxWHkyWlU2ZFo0dG80dlg3MkdYOXZVODZVbXUwUS93WG5sVWlqdGhqODYrWXhZelJWSkY4SklPSGZkLzBPZlRtVXcxM3I5emtiTUY1M2JaZGllNnpIUG5JZlUra3BPM01JZ0Y0d1FtYmlRcExoRkt3YTQ0amdobTU2eGttUlVMV0VsWTF1bHpvMTEvTVRkSlcxWDZsM0J1cVFVQ0x5dWhPaWY4SXFkOFRDNU5kc2k1U0pLZlJRL3RDb0l1NDBDUnJ0bThVWE5Tb1BpLzRqS2dPNjVKUUMvWFd1R0syNkpmY0l2aFpmZlp0YUdsdUV1eGowS256UzNDbU5TQkpOYnBSSWcwbEpDWitaeC9QcXRuYktwMFVUcnBlTVdSblRCQ0pHSkMwbUtXMkxjU3YvZW9sN2lpOWNMUDgwWTg4Qmg5Ky92a00vODErVVB6TU90VEhHOW93Z0xrMGVpaUpwU1RXTU9GaHUzNkpEOHkvOGx4UTIrMkhwb21Udk1QU3VNZk54UC81dDlmM2gvM0N6S0xRRlA1MVl6WEhGck83NUNvR3M0QWJOZ3NHc2dibFhFbkhhd0hIWldCb3NmanczZDZNUjlSbmx5d1FpUnZ3dEppbHUwdzY2Mm84emFWYTc5a3ZtbzNTSGIwKzRNaDFyaW9GY1pCRFBNbjhTVFN4VTB0cGg5Y1lFdW1IdFdpd2wrcDR1Ulh3SWUzNjFtdU9KV1V5R1dxRlA4WEhNaTBQcFlnR2M4elpnMkdPUCt1VS9Wdzl6Z2dzQzV5RWd0aUZrbTJBVWpSRDR1SkdsdVlVV0tKZmIwODJwRFI5c0xMa3lHT3p3SzlsVkVWTDdnSjFNMTVWUUlIZGVtOUtKYnZpN0U5cXpHNDl1V2hoRGx6QzhCaitWV00xeHhxNkVRVXpXUmQ0Q1Y4Q2w2ek1jemtYcEJ6WlFUL3JtUHZkM2M0SUxBeVpqVlVoQzVNTmdGSTBRbUxpUnBic0VDdS96TndzTHJDRHZKYlVnZG9oMVQ2cmlNT28yQnBTMHNMU3h1OEJnTnVXMEcvVjhPZ3YvWWtjbnlkU0d4WjJVdWErbHNEVWQrQ1hoRXQ1cmhpbHNoeTdET0dpVjNaRFVJK1hqcWFNS3hPS2pGU2NuNmV5THhjUCszMDFQODRRVHhWQzRZSWJKM0lTbmkxbUJWbWxMcjY5bkoxQ0VNVEszazloWmZKdHhlNVVsQ2RzanZGemdEZFhkY3JBdkdubFZxVlpOTGpQN2xsNERIYzZzWmpyZ0ZXelpqQkJsWUZZdnhqT0FLSm82TWg3TE9zR3hFYTd4KzhkekNtczd1NllJUlFySUxTY055YTdiUUlBdjBqR3BmenNDeDlYbUFuZVZES3IyZUN2SFhMS1AzUjRwMVFlOVpkV043YkFLUytQL2NFb2lvYmpYREViY3dsbWVNSUl1RG1sREZlQnFRVllWSllmZ1VPOGVHV1Z2VVlpdFpBN1NPTVpEREJTTkVoaTRrRGNzdDJIY3c1WEt2cHRMOXRyUWZ4YndyM0tKVVVCOSt4eFlVTm9YSHRTb1Y2NExlczRvdmd0aUtrbHNDbnNDeFpqamlGdC9lc2xVSUo3OHlqRVZyYkhnVzQybWs3SzhiRHlXZGkwWEdRNjZjbVVIN2lseHBPSnREVjN3Slc2ZmdZY1hMQkNLK0MwbERjMnRIN2xucG9xY2NEYlVBMkpJMjlRVTZYN0VnSmtsVENvRSt6YnVxK0JOWHNTN29QU3Uxd0s2U3B1KzVKZURSSFd1R0kyNko3YTEwZmVEVEx1elM0c21LOFl6aVY0WVp4RzhjUlFJR2QrMlUxZlZ5b2wwd1F1VGtRdExRM0NydWNmUVpYTFVTeUE5SjM4QXdoV3RDSGRIa0M0NzBBNy9pS3RZRlJTbXhDS0xTV2UrNUplQXBIR3VHSTI1dEs4VFN0Wm9jVUJtTDhZenlXSlRUNHNpbmhLdS9XU0pTWnBTMnk5MHQ4Ukh1ZTJEY0N1b0ZxM1JZTHhhTXdiYjBIZ2QzaG1ib3RWM3UzbEZySVQyc2FjeEVvZ3AxUVUvVTRtZWxiSzJYWHdLZXdyRm1PT0lXdHJkMFo1T28ySHpXVEN3UlR6MFc0cWtpNHI3OWdQRlEwam5MRDMyV2pKeUtOcHMrWkplS000aUhpOUZHNU9kQzB0RGpGczdmN09WV0d6dkdIUjVCbjUrb2hIZUMzNVkwNnNudExiem9zUkUwTnJTa1FsM0FjQ1hFeHI0MXBkT2JqdndTVUV6WG11R0lXdzFWUjdNMjB0M1BtRTFZb3BKWElaNUd1dGE2OFZEU2VXR2s2ZFlGT1Zzb21WbGhOQmVNRUptNGtEUTh0eGJWZENxanh0TnFKVEU2VExEUFhpcFgzdkZHZytRVGpxL1hqUGw1b1M3b1BTdCtWbXBPdkt0bEwwSitDU2lOYTgxd3d5MTZIN3BqcnhLOWRIYVlGV1R6TDhRelNyUm9ORVBrVytBU254TXFpSlFaM0J4cDFFdUxkY0VJSWRXRnBPRzVGZFFMVHNpODZTMmltSlg3MWlRS2xlaXc0ZFFyT3RKenB2WHlQZW5FclZBWDlKNVZpeFpCbG82aXBHbFhiZ2tvdW12TmNNR3RUM3l0Qlc2OS9OdS9rcTRQK2N3T3RySldpR2VVUy9PQnlGM1dOVDBTT1NvREdyaUZwWExCQ0pHSkMwa2pjR3Q3d0NXclFtUW9RcUV1cUQwcmNWYXF0MUpLYWtZazU1cmhnbHQ5TUl0ZkdZWHVuWFF5UW16ZWhYanFSUFBETk9mK0V6cjlFSTV4L2NyRUVJbHRTVnd3UXNoMUlXa0ViaTNJbCtkdGxSemFyMUFYMUo0VlpuRmJXQm5aR3pvbkpIU3VHUzY0MVpRdldrWHJPL0Vxemlsck91NmQ4VlNJcDA2MzhHN3RMTy80TXRwZytLdGZZUGtNTE5rRkkwU21MaVNOd0syZ085S1d2QjI0UWwxUWUxYUxkRlpxTFA0R2wxMWt0cTl6elhEQnJleml5cEIyRnV0c0tRdnh0Q1c2UzM1emhWdWtneGJFQlNORW5pNGtqY0t0bVFIM1dzb2dWYWdMYXMrS3I1Qk1QbGRHNXVuRXNXbkdYZUhXVE96RmdZTEtGZUpaa1A0MGczdURkQktsQ3VLQ0VTSWpGNUpHNFZiUUhtYXpNUitrSWwzUWUxWUw5T0pQZXkxZjJtbUcyalRqcm5BcjZBNnc3bDFSZXgybkNjVndzaTIvNFRHY29DaVZDMFlJYVM0a2pjU3RPYlllMWN1TnEwZ1g5SjVWVUw4WlRKMkNVVnEyR2xiTnVEdmNXaGhrMWFINFhhQ3lOWFlkYnlmanJQOEkrYmhnaE1qZWhhU1J1QlgwUmxvbXNvSllvQXQ2enlxNHp0N2gzRjYzbHNqdWFkV011OE90NEQ4TXNJTHc1d2YyOG4vM2ZYOXpnRnFVTEswTFJvaXNYRWdhalZ1emYxV3kwdVdqRmVtQzJyTUtndmNmdjZ5OFdPY3hyWnB4bDdqbHZETDNpa0FYakJCWXVKQTBHcmZ1bFRaeFZRL1BMVmRJRGlmSEJTTkV6aTRrZVc0TjE0cjJWSjViZGx6dWxxOExSb2l5dXBEa3VlV3kzVDIzWEtJNXVDeitoZitNNy9WZ2habXVsWEpTWFVnYVk4OTlnYTQvS1plbGo1V0JBQWZ4QzdWaGpydG1TUFRlZ3lPd0pQalRzYVVVWCtDa1E2aGxMaGVTWkk3cVRjVXkyZm80YVFUd1ZobS9QTGZTMk54Rm42cG9CZXZTS0E3SjBYVzdYSEdxUExMOU5icXlrankzeW1GZEVNdHpxd0NndXhQY0ZveFlzZVVtcmJ5U20yb3VKSGx1MmRwaFlEL1ByWUVoTzRVRXFoWDBsNDNNUEpxQ2QrVmVpbkVueVN5Q2Qzc0V6aW9Dand2NldELzRUUytjOHVzOVpXcm5UbEtaM0h3Y2o4RHpIQUg4UEpHOExJYWZOUExLZlpqZG5hVG5PV1MrZUI2Qk1najhlbDFSaTdFZlhvNm5tUDlxRkhieTZYaFkrc21kcExSczcrTVJPRnNJekQ3Nk5ZTlp4S1BYZnVPWFZSVSs5OWlMSTJhUjYrYmIvMzFIQlNidjdpUWxKZnRuajhCWlJBQ3ZSNlF1L1FKVUl4VmtuWkdKZXJ1VGRCWng5R1gyQ0NRUmNNY0lkNUtTWmZUUEhvR3ppSUE3UnJpVGRCWng5R1gyQ0NRUmNNY0lkNUtTWmZUUEhnR1BnRWZBSStBUjhBaDRCRHdDSGdHUGdFZkFJK0FSOEFoNEJEd0NIZ0dQZ0VmQUkrQVI4QWg0QkR3Q0hnR1BnRWZBSStBUjhBaDRCRHdDSGdHUGdFZkFJK0FSOEFoNEJEd0NIZ0dQZ0VmQUkrQVI4QWg0QkR3Q0hnR1BnRWZBSStBUjhBaDRCRHdDSGdHUGdFZkFJK0FSOEFoNEJEd0NIZ0dQZ0VmQUkvQzhRcURTMm5OWm50KzIvcmlEeXh5OExJL0FHVUhnczJ6WFlVbm42NWJ2enp1VTcwVjVCTTRNQWw5aUxybTFVR09lVzJlbTdYMUJUeEdCai8wcC9lNkNxM0dyOHBHSFErYTVkWXJ0NVVXZkdRU21RS3lIM0hHcndkaEp3M1ByekRTL0wrZ3BJakIxNmFIZng0K2x1aHEzM25UNXJjdFZ6NjFUYkRBditrd2g0SkJiVkcvUHJUUFYrcjZ3cDRtQTU5WnBvdXRsbjJjRVBMZk9jK3Y3dXA4bUFwNWJwNG11bDMyZUVmRGNPcyt0Nyt0K21naDRicDBtdWw3MmVVYkFjK3M4dDc2dit3QUl2Ty9rSnluMkM5OTUvTjdsVXNsczNKcXBQN1NGeEdOZkQrLy9SUkl5LzMvRCt6OVRTcHBmZ3k4SGs0OTE5aEI0L0dhTkhRYkI5N0RYdnBrOVZhcjRGbTVWNnU5Z2QwQ3Qyc2xMNmlSdHZuWHpSV0hKSFdhL3YxVUtkUi9wN0NGUTIxMWd0NEk1OXMwZ2FMTzFNdVczY0d2ODJhREhOb1B1blU0d1F3enRQOXNKcGtxZXQvRGNLZ082ajNQMkVKZ0hFeGpyTk42Tm9sOWdwZDZrc25CcmZ5MVlZcmVuYnBKZDJHSjc0MDkxNEFnWlBSWmVubHVGRVBrSVp4S0I4V2VJQkE4L1NZWG5RdzQ1UG9rVHVjbnIrSUJDNkxKd3E3WVZUTENuK3lzVWpOR3Zka2lPQmtZeXV1YkNwQ3c4djRZSDBUL1BMUTJGZDl4VENHeHYwTGdWcmxDbHB0bUpxRnZkUWdiR28xQjRtbHV6TndPTVc4ZWNvRUdUL1RDbVhyajYwc1NjdEVrVGNTbWE1eGFoNEs5N0Q0SDJibEJoN0xoRE5adGpURlR3WDF4Slg2L2RFMkUyYnMzZzdjWWR4aDdnTVpxTWdhKzRHdkkrL1VoYTJwV1g4U2owejNOTFErRWQ5eFFDOWExZ25zbDUxaUk3TGxPMzlMZzFDY055bjdFOW5yck41RHlyRlExMWVXSTl0L0xROFdGbkZvRUtyTUFaSmtrd3ptRGJGVjlwYnUyczBqUkxtbmtOdFQ0WTBtcDg4ZVc1Vll5UmozRUdFWmg5TlMwUHlvRm1vdHdHVjVwYjEzZHBlUkNERjEwaHU4anZNRFhoWFh4NWJoVmo1R09jVVFTV0ZLVzIyZE5scXBEbUZxVmljdVZpbHNubHdRWEdsc3VJODl3cWc1S1BjeVlScUxMblJMbTdhdWpKcjRhVlcvQTg0TWswcFJiVnlraStOTCtXVVlDUER6N0RDSFRaYlZINm1yVG1DdXBpNVJiV0dEczhuYWJVaEpxQUZZano0MVlCUUQ3NDdDSlFZNnVpOEt6YzRvT1ZXK05xYjJ4U1VhcGF6c0wwNDliWjFSeGY4aUlFRktXbVMwNlFyTnhhb3JPNmRPMm9aY0syR2c2RmYrWi9QMjVsUXVNRHpqZ0NXSHdRTTZYeGN0dGJsbk1aUUdCYlRkcDY3QWtCU0ZodWU4dVBXMmRjZjN6eHN4SEFjTlhob1RzNER5K3VMMWtPVXVTZHkwQ3FwaHFsK3V5SUM4SG90aTZrTGJ6WUlzNmZ5eERnK1AvM01nSlRhcWJVcEJGbjduV29hOTEyQW5CRmdXQzFDUnRxMHFaT1kyQk5veE1FWDBjaWY1NVFJZWZ2NXd5QkNUVlRhaEU5bG1qVXNaNkRYMWU0V0xtbEQyR283UzIrVERoTGgzK3Q1K0QvdnBMbWJVS05oSGZjYXdpb21STE9VV3dHUVcrbHNINDJidWxKR3c0bjduRUorelFCbTVFTEhIa3kvVnBHSGpvKzdDd2owSlE3eHRpaDJncUMybDVoWFd6Y3dxUU5pWEhoY0tJUXdPZGRFL0ljbFBDeS8vZmNzdVBpZmM4K0FnMjVZN3hJODY0eCtRWlhYclV3Tk8wbXc2ZlVHdU1GZGQ2M1JXZWdldmdydXZiVm9uMVJSQi91RVRoakNJVHlJQ0IvNjNnU2hselJoUUV1UlJsOXpIZEpMVGJXUU1CS3VGVWtMQWk2NmpoamNWUWZ3eU53bGhEQU5PdUFsM2VCMWpUYUtkWWs2dkx4ajcwQUwyZzk5VDgrL1BGWXdJN2EzcXFxYjI2MHdTMThvaWIvcW56OEE1L0RtdVRidnUvam5meUlQdFFqY1BZUXdObmFqaWgxL1dZd1ZmUUNGK3hCZGUyYWRlMnA3YTJ1M040S2JyRERTcXVJcVhpaFVsNUZMRFF6ODI2UHdKbEFZRnBOa0lMcjdCMkZSeW5tMmZHbEsxY2Z1WElwOGZYQnBueC9QL29PMnp4N3NsVzRTcmpQTGwyK2N1M0tnNWY4bk90TUtJc3Y1R0FJdk9rdEt2NzdqNlBURXNxdjVIM3FGUjBSODZPdlVDbCtyL1hRc25MNyt6MkF3UDhITEhmam1nbER4L2tBQUFBQVNVVk9SSzVDWUlJPSIKfQo="/>
    </extobj>
    <extobj name="334E55B0-647D-440b-865C-3EC943EB4CBC-22">
      <extobjdata type="334E55B0-647D-440b-865C-3EC943EB4CBC" data="ewogICAiSW1nU2V0dGluZ0pzb24iIDogIntcImRwaVwiOlwiNjAwXCIsXCJmb3JtYXRcIjpcIlBOR1wiLFwidHJhbnNwYXJlbnRcIjp0cnVlLFwiYXV0b1wiOmZhbHNlfSIsCiAgICJMYXRleCIgOiAiWEZzZ2NDaFhYMEY4WEhOcFoyMWhYM3RYWDBGOVhqSXBJRDBnWEhCeWIyUmZlMnM5TVgxZVN5QmNiV0YwYUdOaGJIdE9mU2hYWDN0QlgydDlmREFzSUZ4emFXZHRZVjk3VjE5QmZWNHlJRnh0WVhSb1ltWjdTWDBwTENCY0xGd3NJSEFvVjE5Q2ZGeHphV2R0WVY5N1YxOUNmVjR5S1NBOUlGeHdjbTlrWDN0clBURjlYa3NnWEcxaGRHaGpZV3g3VG4wb1YxOTdRbDlyZlh3d0xDQmNjMmxuYldGZmUxZGZRbjFlTWlCY2JXRjBhR0ptZTBsOUtTQmNYUT09IiwKICAgIkxhdGV4SW1nQmFzZTY0IiA6ICJpVkJPUncwS0dnb0FBQUFOU1VoRVVnQUFDa1VBQUFEMEJBTUFBQURkbXE1T0FBQUFNRkJNVkVYLy8vOEFBQUFBQUFBQUFBQUFBQUFBQUFBQUFBQUFBQUFBQUFBQUFBQUFBQUFBQUFBQUFBQUFBQUFBQUFBQUFBQXYzYUI3QUFBQUQzUlNUbE1BTXJ2djNhdG16WWtpRUhaRVZKa1ZwS09QQUFBQUNYQklXWE1BQUE3RUFBQU94QUdWS3c0YkFBQWdBRWxFUVZSNEFlMTlDNHdrMjFsZXpUNW1kM3BtZDBhNVZqQ0IwQlBaUEdLUWU4eHVzSDM5cU1HNzVzWVkwcHRBUkFLWUhyQWlsQ0F4QTc3V0drdFJqUklTWVFLZU1mZUtPQTZrRzE4YjU5cEdzNVlqWVF5aVd6aUpRQ0dld1Fhc0pDSXoyRmdHQXA2NXQyZTk5MzN5bjNQcXZLdTZUbFdmNnVtWi9VdWpxZlA4enpuZi85ZFg1L3gxcWpxSzhDaEFZSC80ME8zYkQ5K0lYK0RsTHBCck4yL2ZmSDFCSmN4R0JDYUh3QlZ5L2ZidDJ6ZXZrUVBlWm50NC9hR0hiNlNSeVhVRFc3cGZFZWdUZnFRY3VjTmlhZVIreFFUSFBWVUl6S2NtbW5Ka2cwY1BwcXFQMkptempNRGpYMGZJOEdQdkUwUGNKZVRlei9kRURNK0l3TWtqMEhqUElTR3YrZXBlMnBNRklNbDMvTytUN3hiMjRMNUJBRXp1ZVRYWUhmTGtrb3BoQ0JHWUJnVGd6cjBuK3dFVHliOGpJeGhBQk9wSEFKWXlSNnFWNUI1U3BFSURROU9CUUo4UTFaRkw1Q2RVQkVPSVFQMEluQ05rV2JieUtGbVRZUXdnQWxPQ1FJczhLWHN5MS82S0RHTUFFWmdFQW91RTNCSHR6SktYaVNDZUVZR3BRWUNRWjJWZjFwL3N5VEFHRUlGSklOQWtaSkMyMDJqaExYb1NrR01iNVJDWUllUTVVZVA5dU5JUlVPQjVVZ2hvdnA1UDNkdWVWS3ZZRGlMZ2pZRG1NbCtJZjhxN0doWkVCTUlnMENMM1VrRlh5V1lZa1NnRkVRaUpBTGpNTjFKNWgwK0ZGSXl5RUFFZkJBaEp6VzZ1L2UwKzViRU1JakJoQk1CbHZzbWJmUFFZdDExTUdIeHNMbEsrbnZXN0NBY2lNSTBJU0pmNUxMazFqZjNEUHAxdEJLU3Y1LzNEdmJNOVVoemRhVVZBdU13YnJkZWQxaUZndjA4eEFzTFhzeERqdHA5VHJNWXozWFhoTXY4VWJ2czUwM3FlMXNHZFQzMDloMm9IMnJSMkZmdDFueUlRYzVmNVZiV1I5ejRGQW9kOUlnaWt2cDRYeVUyU0o5SUxiQlFSeUVVZ2RablB0T1VteWR5aW1JRUloRWVBKzNyQUs0a1BETU9EaXhKRElKQzZ6UHZraVJEU1VBWWlVQklCNXV0cHROUU90Skwxc1RnaVVETUMzR1grZnZocVg4ME5vWGhFSUFzQjV1djVMTkhlOXNvcWhXbUl3SWtod0Z6bVYyS3cwY0dKOVFFYnZuOFJtS1BrZUpYOEZ0Nms3MThibVBhUmR5azVIajRMSDVIY21QYXVZdi9PSUFLejhQWEltZmFiSWxoc0Q4N2c4SEJJWndDQmRmaDY1SXVPdDJISmpROXR6b0E2VDkwUUxzTE51USsvWDlQRW0vU3AwOTM5MHVFT3VUY1BQMllEajdmUklYbS82SHlheGdtK251OGJEcUlJYjlMVHBCWHNpNDVBVE80bXI0VUVYT3ZvcUdCNFVnaUFyNGQ5VnhkdjBwTkNITnNwaVFDNHpBbDd3UWJYT2lXUncrSkJFQUJmRC8rdUx0NmtnK0NKUW9JakFDNXovbDFkWE9zRXh4WUZlaURRSWNOdFZneHYwaDVvWVpFVFFBQmM1cTltemVKYTV3VFF4eWFqOUZYWUtBSkwxSDVDRnBGQkJLWUZBZkZGZ1NqcTZEOGhPeTNkdzM2Y2NRVFk5a2cyUmdnZG4vSEI0dkJPSlFKZHVTME5RcXVuY2dqWTZWT01BUGg2bmttN2p6ZnBVNnpIczl4MWNKbjMrUGh3clhPVzlUeXRZd09yVzAzN2hqZnBhVlhTZmQ2dmpsemc0RnJuUGplRkV4aysrSG9PMG9ieEpuMGlHc0JHaXhDSUNiemp3QTljNndnazhEd3hCR0R5S0g2aEFXL1NFME1kR3lxQkFOaWxmSmlJYTUwU3dHSFJNQWdvWDA4VUhTcStEQ01jcFNBQzR5T2d1Y3poNHl1S0w4ZVhqQklRQVE4RWxLOG5pbmFVYjlLakpoWkJCQ2FDZ09ZeWp4cTQrV0lpbUdNakdnS2FyNGZlcFBrck4xbytCaEdCRTBaQWM1bXp0YzdhQ2ZjSG03Ky9FTkI5UFhpVHZyOTBmMXBHcTduTWNhMXpXcFIyaHZvSnZ4UWl0a2ZDcU5ycFR5U2VvUUhpVUU0OUFuMjVQUktHY29Id24wZzg5YVBDQVp3T0JCcnZBZnQ3OXF0N3ZMZU5GeE5DN3Y3ZTZlZzY5dkkrUWVEeHJ3R3IvTmo3MHRIK3loYkVmcEIvWU9BK0FRQ0hlWklJWEFKN1k4ZUE5YUxGSS9qYmN5ZXBFMnpiUkNEaFJwbCtnQncrL01PT0piTVF4aENCbWhDNFFLN2R2SDM3NXJVaE43bGtlUDJoaDIvRTMxbFRheWdXRVNpUFFCdU04alpZNVN0WTFVdlVZbTllTys2VkY0UTFFQUZFQUJGQUJCQUJSQUFSUUFRUUFVUUFFVUFFRUFGRUFCRkFCQkFCUkFBUlFBUVFBVVFBRVVBRUVBRkVBQkZBQkJBQlJBQVJRQVFRQVVRQUVVQUVFQUZFQUJGQUJCQUJSQUFSUUFRUUFVUUFFVUFFRUFGRUFCRkFCQkFCUkFBUlFBUVFBVVFBRVVBRUVBRkVBQkZBQkJBQlJBQVJRQVFRQVVRQUVVQUVFQUZFQUJGQUJCQUJSQUFSUUFRUUFVUUFFVUFFRUFGRUFCRkFCQkFCUkFBUlFBUVFBVVFBRVVBRUVBRkVBQkZBQkJBQlJBQVJRQVFRQVVRQUVVQUVFQUZFQUJGQUJCQUJSQUFSUUFRUUFVUUFFVUFFRUFGRUFCRkFCQkFCUkFBUlFBUk9Gd0w3cE56eHhPa2FIdmIyOUNOd3BaeUZFckowK3NlTUk1Z2lCSkFqcDBnWjJKVXNCSkFqczFEQnRJa2hnQnc1TWFpeG9Xb0lJRWRXd3cxckJVSUFPVElRa0NpbUxnU1FJK3RDRnVWNklmRGVMNzlVdVh1ZS9jMnNZMHNWZU9PWGY5WkxLaFpDQklJaE1QZnV6N2VWQ1daWjZHOStRdVVmLzlDZjk0STFqWUttQW9GUHY0MDg5SE1uMnBPWm54WVd0cExaajBXUi9lYnR6UHd6bTNqeXFwa0thQmUrRkIrL1kzQ3lYWG14WU1saGRqK0VpUjcvUm5iK1dVMmRCdDNVanUxYm1YWmYxYXU5b1ZFTjhFNFFNcG9qWHpkS3hCbk1td3JWbkR5dXN6RTEwZUVKTHlCNEw2QWYyWUN3cXdoeTk3S3p6MnJxZE9pbVpuUWZKVy8rdlYrQ2VkeFhhbTVudFBnR3V3d0tPUEs0TjFySVdjdWREdFdjT0twejdlUGYrZysvQzlPNHRaUHR5bU9jQmtkejVIZWViQjhuM2ZxMDZLYldjYytRYjZmeSs0VGNxcldkSXVGZGJvQWo1NUVQRmdrNVcvblRvcHFUUnJWNXZBUmRtQ2ZrN3NuMlpNNkRJNGU5ayszanBGdWZGdDNVT3U1SG5tUmFuVGxwQzd6cXdaRjNha1ZpNm9SUGkycE9HSmk1K0dXc0I4MlR2bzFIaDh4R1I4NGpuejFoc0NiYy9QVG9wczZCSnh0Yyt1NEpMMldBcE9reGNoN1pxeE9JNlpNOUxhbzVZV1F1M2VNZFdEaHBmMURVWkNZNmtpT2ZPV0d3SnR6ODlPaW14b0ZmSVQwdS9TSWhKNnRmWm44ak9mSzRSaHltVVBUMHFPWmt3ZGtYZHRraHdsaFBxRU9MeFJ5NWVrSmRPNkZtcDBjM05RSnc3b1ZVT0RoYlRuYWRBRDU1T0ViTkk1K3NFWWNwRkQwOXFqbFpjRm9IYWZ0ZFFrN1cyM0tCbWVqSWVlVHl5V0kxNmRhblJ6YzFqbnlIdkNxVm5wQ1RuYWNsekFCSGNlUUp1K3hyMUVLbTZPbFJUV2IzSnBYWUlNTk4zdFlsUWxZbjFXcG1POUFCT0VaeTVLM01pbWMxY1lwMFV5UEVUWGx2M2pyaGxVeEM3Vy9rUFBJKzQ4am0xS2ltUnZzckZnMk82blNCYy9tazNVSElrWmE2cGtnM1ZzOUNSdUZSelFhWHQwN0lka2pKWldVbGxDTHI0Y2laZjNORGpMSnNyMDZ3L1BTbzVnUkJpQ0o0VkpNK3RKa2w1T2tUN1VxTkhIazZUWFNLZEZPallYUUpXZWJpOXdrWjFOaFFvZWdFR0xJZWp2eTZHQVFmRlhaZzJncDBwMFkxSjRvTU9NcFRSelI4V2VLNUUrMUtmUng1U2szMDVIVHpoNE5nbHZDdkR3cEVnUnQ2anhlQmVlUlNRV0V0KzVFMUxSSWttQUNSMWNLUnYrQUl2dkpkUVhxY0xlVHk2N1BUUzZkV1ZZM2JVR2hsQlRUUXFOQkNvelo1bmc4SjVwRmx2cTg4OTIwdUV1T2wxTWFScm9sR0lURjJSbDBNdWxNbE82R3FibHhwNWJSMWRianRpcWlZVWpoOW1tdDlSeXE2WDJxdGZTRzl0MWZzVjBhMXhLRXlWV2lSNVZYelI4S1ZSWTliU2xwMCtHb3RFanE0U0FKSnJLb2F0L25BeWdwcG9GR2hoVWEvY0x6R2h3UnYycFJhYTdlWFhTakdTcW1MSXpOTU5Dakd6cUNMUVhlcVpDZFUxbzBycnBTMk9tVnVsbTViZWtxRGlMMWxlbXAydUpYM3dDNnplS1A5enN6MDZva0pvN0tWVEFIamNHU2Z5Uld6WlNyK1lwa0pjMlovUmlYdWhOL0VWMDQxYnVjQ0t5dWdnVVpsTFBSYzNqTERIVEZMK2NDOVhrNU94ZVM2T05JMTBTZ2t4czVveTREdVZNNU9LS3NiVjBvWmJaMEw2QmFjSzNIakpVUnNsWFQ3bjVIeVNPZ1BUQ1NNeThia3lKN1QwL1FsVzMxZlU2dFdyMVkzL0tPdmtxcHhNSWlDS2l1a2dVWmxMQlR1bEFmdTJQSlQ1dUxBSDVnSXdwRTlwOE1aSmhvVTQ0d0dTODNIbmZvWkNXVjE0NG9vbzYwazRBZDRTbGhnMllYTURBbHNnQUU0Y3E2VGVxNDBEY0FOamg0YUxWNnE5L3N4NFRteXJHcTAwYWZCb01vS2FhQ2xPTEpmeWhzRVEyOEd2bzhINEVnL0U0MkNZdXpZUXdsYWNPcm1KSlRXalN2SFgxc1h5U2FyUHRjZVhuL285dTJiTjY3eGpiT2ZJdGR1M3I3OThNMXI0aWtmVDdnWmo1cjlsUURqZk1tYmRMU2Y3c2h3QjFzdEpRRW15MXRNZWE2MTF3VTJXZzkycWRTSHZuNVBKWFdlNHVGSEJhSXhtMlF1eENuZ2NmcWtueWM4ZktQYzVDVUt6NUhsVkxQTGhuSDc5amZlQm5PNUVmTTdia0JsQlRYUVVod1psMXZwUk5HVndEdStBbkNrbjRtR3hWaVpmaG9xUVF0TzNaeUVjcnBaWUpmZTdkcy9DVFo2R3lodGpVcjExOVpXK2pBazllUFNLL3lJU2ppa0lYYWt5MGFSTUlxcVNvQ3hYc29kQ1IyNmJEd0dvVjBjNzBqWTRNWlphOE51TGRjWENMNjh2K3JwUGJ1Y1VtQzB6aHBrLzJoKyt1RWhHbDlsNVdYQ0JvdjYvZ3ZQa2VWVXcyNEthbWljSXdNcUs2aUJsdUZJdUNLeXJTTmZNMXZWSHZQbENSeWZJLzFNTkFxTHNUT2NFclRnMU0xT0tLa2JDb04rckRHcHZ0cGFFRTlaR3IvOWoySW01cUYvTXFBU1h2ekZsN0RvOGNzL3hnUkdMK2J4YjMwWGoyYis5d2NEZkNKbEgvYTJ3NzdmbmJEaFpWOEZpeXl2eU9EaHN4ejZveG1HeUJ5NXQyUkNzeXQ0OUNNQzBiZXpINnFZZVhjSytCditINjh4ODY5aTJ1endtN1pOQVFVeGt5TWJQLzdTNFUrbUdpdW9tSmRkVWpXWkhCa0ZVMVpZQXkzRGtWMVNlc1BIaGJBdmVJL1BrWDRtR2hoang3QXNXdmpWejdkZitjM1dWZUxVR1oxUVVqZlpIT21ycmNjMFp4bWR5QXcvcVRyWGd2aHJWVFI2RWNUL1FvdTdRUXNNdDRCTUFmV1hSYWxidW9ac0xTdVF3R2p5WmdwK0hFay9PWERMRW4zWnZrb2E2ZXFUbFR1RUdxL3B5U3JVZHprY3lHZzAwNGFuSmVVWU1qTFgyak9nTXhBaTlsY3AwU1ZDSlZYendEVTRZQ0J3ME5EcmVFdkJsQlhXUU10d1pFS2VLSUVhS3pwWHZzcW9Kc2JuU0M4VGpRSmo3QXpKcElXL1FjZ3gvSzA1eFVva2xOVE5ETFhNbU5ub2tBYjNXRk8rMmtxMHBUTjkzcVUvaE5pSCtFRHZlRXplcEVmZHNBbUdtNjlTRHZXbkdpcDVWR2crWFpPT0tsTWlMNEhSamNlUmkxRC95R3J4dklZbnk3cWsrNmk2VUlQcmgrWFJud2g5VGhkd25oeVhwVWlESXhzZDhoMjk2TmNTOGhPNjFKTGhDcXFKRWhnSjBUZHFCbE5XV0FNdHdaRXdZeGlVUkE0K3I2L3ZaeWhkMjY0d1BrZDZtV2dVR0dON0dDYm9IeVRIL3lKcWZNNVpiem0xUmlSVTBnMUhVNzlnL2JRMWEyeldBVE4vUnV0WjB6Ujc4RkVPZTFwMlJ0Q2JJK2ZKY0Ntai91aWtPSDM0TWJxVWIyNENveHVQSTNlZ3ZuNVBvUzN2Mmc2QmRYMXJEalhabnVvZy9jNnZyalB3VVQ2b2NqMUQrbHI3RWY0NWhpdXh0anJ3RkNPTFZWSk5BaU14T0RJS3BLekFCbXBlcm5MTVdZRStlVVZXOHVpMDgra1QwTkdsZkhQSDUwZ3ZFdzJOc1RNOG5SYm1ZcjdTK2l3Wll6OU5KZDI0SE9tbnJSM2pJV3BzdmxqUWhaV2dNZDVXMGVKREI4T29hVWZXcSt6a1dRKzYyRTdnb2g2UEk1dFEzL1paSHVvM0dSaDF3M2cyZWg1cWFCTkZPbkZmMGFFNVYyR0VHa2ZPeE9rc05lVktYYlIzdUpKcUVoaUp5WkdCbEJYWVFQMDVjcFljOTd3eGt3Vm5neTYyeCtmSUptaWx5RVNqMEJoTE5FUkFwNFVIMG1tRjRFcFJwc3k1bW01Y2p2VFRWa2VmMXNDYnFvYUs2VTFJNzNxamNIYWlnNkhYdE1PekdadG03REp1L0lLK2JIV3pTNllrTURxTG9xU0VSWlpuRzVmTVRnUDdVTXE4aVVSUnZHR1d1bWpNektsN2FFa1ZhRUQwU0VXamFLZkN2VlhqeU1mRVY3MWdncnFueXkwUnJxYWFCRVppR2tzZ1pRVTJVSCtPWEJmYkVVcGdCMFhidHErbFhIV3o5UGdjdVE5YUtUTFJLRFRHNWlBZ3B0RkNJNTFHd21aU1p3M20xTXRMcUtZYmx5Tzl0RFZqekhLb1YwbDNqMUdtNkduOXZGcW9mdzBNclo0YlhLKzBKTGxTSFZXM0M2a0xiU1VqSjRyOE9ISUw4TEY4VmpQMkk1dW1NVkduYWhwb0xVTFVtSGNlYm1pWm5rR05JeE41RStrYk56dFBTYXhZTmRVa01CS1RJOE1vSzdTQjZwZnJTRlJtU1RYSHpuN2xtMU5HZDhiblNCOFREWTZ4TXhLTkZpNFJRU0x3cHNLU1U5SXJvYUp1TWpqU1Ixdm56RXUwWmZyWHJKVmgxSDI2YUFnYUdLT0t6aHBVUEtxa21kZTJiNGxtZHJrWXY2ekg0Y2dPNVlVRG85WEx4azBGc2xwR0FuMlF2YWRWaUUzbnhweStFTmVLalF3cWpnU3JHNlJGejB0VEhGblh6YXlvbWdRR1puSmtGRVJab1EzVW15UFhKWlF1UnFOU0xwak9rMUZGaS9QRzU4Z09WY3VCMFpKam9zRXhOcHFqRVkwVyt1clNqK1VkM2Frd09xR2liakk0MGtkYjVpd0hKdDFpc2NZNmFhME1JL2xqRXJsRDBNRElMUU1aNitXZjNqSnhmWHVXTnFxUm9yeUVtaytPUmZ2Tkk1T25IQUgyWTIzckhrMjNxOTNST3RZMm5SdnlGMlcwSW9WQnhaSHdWRnlVQnJyVXVWZ2tGNThycWlhQmdWa2NHVVJab1ExVXYxeEhnVEZidElNanIvSzhjUVhsbGZKTUg1OGpQVXcwQ282eE16cU5GbUsxT2FWZmNWbFlWVGNaSE9tanJaWTUzWVdadWI3QzJBR3pINmdCTHhROTFUWnVHS3FlRTVvbi9BZU1mM3pieVJxZHNKTkRhYU5yNWVRbTlLck9FZWpIa2ZFeklNQjhqTlhVOFlPR3o1bjU4UFYvM2N0QS9aRzZjMlAzd1p5K2prcFdITG1scms5NEdyUXlxbEplWGxYVkpEQVNpeU9ES0N1MGdmcHlaUC9KSG9Wb2R2UjI0QXdVNFJkWE1sSXJKbzNQa1I0bUNrdWRKYjEvWTVPQUxveUhGVWZDQlhCSDVIY3JRbFZWTnhrYzZhR3RocHA0c0k3M3pRKytISUxaNzRrUlJkRUZlMXVMeWhJaEJZWkl5VHIzMDRjaDdlMnMzQkZwRnl2ZWVUSkZKakM2UENieDRzZ0cyZWlZTnhYWUgyZFNKand5WE5VYmgrbWR2dktobS9iMXpVTnRhVDk2cFlLdzRzaFlJK1MyUWI0RklsUjJWZFVrTUJLTEkwTW9LN2lCZW5Ma2ZQcHV3SVZDNzVLQ0xnMTE5RXZHeVMyWE1EWkgrcGhvZUl5ZFFTcGFBUGZka3NpR1plcEFoRXVjSytzbWd5Tmg1YXdSWEdZbjVvMXBJNnlCalkwQ2RHZUsvaVI3ZlRWVGlKNm93TkJUcmZDOG1Fb1pEODJ0UXBuUmhhcGV0aXhwQ1IxZXptekxpeU1YeU1FK3ZDOWd5RTVXakdqVUYyUGx5ZlNsK0Z1cVJCZWkycFBzV1ZPV0tqY3lKRGtTWHJnNmtpVVBuUzBmTW10RW9MSnFFaGlKeFpFaGxCWGNRRDA1c3A4dUJ4WVZvQ05RTTdKMnEzclpEQ2s4TWpaSCtwaG9lSXlka1NoYTJOV01CR1lJMnJYZ1ZNcExxS3liTEk0czF0WUZZdDRuOStWUGVkQU9uaHVDMlcrcXJzWURGYzRKS1RCeUN0RGtma29MTStJSjE0aXlWaGFwOGxERGtpR2lDWXh1TEk2Y0oydVVTNWVFUURnM2JLMjN6UTdURjJ1V1ZmbFdiTXhEeit2cmJsV3FJQ1E1RXB5ZEc3SnNYek5HbVZnWXFLeWFCQVptdHhoQVdjRU4xSThqUWJNY3FxWUN0QkM3dE1DaWRVMzUxc3NxTnpaSCtwaG9lSXlkb1NoYTZHaXpIRmhVSFRsRkN4T3E2eWFMSTR1MTFkUXVLdG81WUhtTnQzWmZCV1ovSUR0OTJlUFhFaFFZc3BvVG1CY3o3TXRGK3crZHF1QTYyWFFUSzZZazlLb2VaeDRKbnhlbnoyRDBIbDJ4cHU0ek9wN1FUL3B1dmJyc0ZvWmJobk5qYTduS1VDUkhBbUhma2dMMmpTV0FUQjRkcUs2YUJBWm1jMlFBWlFVM1VEK083SXViMVpZQ2REUnlLdmVjdFRaVE9lVkRZM09raDRsRzRURjJCcXBvUVYrb3dvUkJXMFE1bFhJU3F1c21peU9MdFhWb1hPQjBXNmZ1Um0zL01aaTlNcEt1T2VmTUhJSUNJek9iSmZaZnpmTWF1OC9tRjhySldUZmRlem1sL0pJVEdOMVlISG1Cd0Nmb1RBbFhqWjArOVB0bjVqTWMrdkxoaXV6ZWhlZlhkWnVwdFBOSCs2YkZ2bjVIYStxcWt5MFdCS3FySm9HQjJSd1pRRm5CRGRTTEkrZkY5MzQrcWg0d0ZDQ25zdUVkRUJVWk16UTJSM3FZS0h3RWNkUG9abk5jRWpDa3NZaWtCYmhlWHBEWmNER1VueVdOb1pzc2ppeldsdTAwM2RIdGZQYWV1VExzSE1qUjVRWWtHTGtsSW5nZG1INTVnMzRwUnR5dDh3dmJPVjN0cVlTZFZ6YWVRQTkweHRMcnc1UU1qZ0lOTHNMRkFLWDBVZGhiZnhhTlhMb1cxOWNYNnh2N3VuUGpvaklmdlM5RllUbVAzTkxudEtCS1JjWkZJdEw4TVZTVHdNQnNqZ3lnck9BRzZzV1JmZllCSS9hZG1JRW5kS29ZZVBHWFZHeTgwTmdjNldHaVlNSURvNWRqazRBaGpVVWtMY0JqYlRWcGdJdWgvQjZBTVhTVHhaR0Yyb0tWbnprZVNnMHk1YkVuakpYaGpEVkZrdVgwZ0FSRFR6VERjQ1dMdzJOaWF0YU5McER5YzA5TGhJd21yQnZaUkVLQktPVElKbkJhUjc4eHdrUmNXUUJyWjlmMnVJRFVJOUdEUnJ5MHF6czNtcytJbkZKbnlaR0p0cStDdmlsVVd0d1lxb0cyNFREN1BiNnl3aHVvRDBmU0RWcmkyRGFINUJOclY1aDg1c2dkbXlNOVRMUUdqSjNSU0ZxQUFXa1hNSURjYzhxT1RoaEhOMWtjQ2E5ZjN4blo0bVhMVzhaZXdaTzlQand3Vm9hWHRNSGxTcFZnNUpiUUJ5blpJcmUwblhHeDBudmV0aFFlVDloMXNKS1o2Y1dSNjdCdFp4K0VhQkxzclQ5Ym12ZVJGWVBpa3JxdXZoQTE5VnRwTWxwYldqTkdVSElreU42VE9UQUNmWUlyMDBjRXhsRk5BbzBiU0VBNzR5c3J2SUg2Y0tSMnE5QjFPd0k1STZ1alA1VXpja3BIeHVaSUR4T3RBV05ubkpJV3dDcTF2VzVnTVFPbjdPaUVjWFNUeVpGS1d6TXZPZjZIclBIWmx3emZzUzI2Y1VtYitMSTAvZVhET2RJelZvWWVPMzk4OXBBMzZiV1VIcXVpSTk1bjJEdmpYYmFvWU1KNk1RWkhkbUFlREVyWGlDbXl0LzRrbHE4bmlyV1hEN3ZQd1BaSk5hQnFPMytVUDVKdTFScklRWU1xclRtdHpNb0xORUdBT0ZiekN1V2tKNnlpbVZsR1daTXlVQStPcERNRGNWUnhMYTZybFlLSlIvblkyQnpwWWFMaFNjQWRwK1RJcm5IbmpuWG5rRnNySTJVczNXUnlwTkxXMWpCbTc3WjhKQjYyeWQxZTJ2cWlUdW8wamI1OE9FZ3p6OEc4RWFKSGFUU0s5MFJveEZtQ0ljcjg2cDhCRU9MNGJramRGeEU0M3hLbHZNK0EwWkozNFlLQ0NldkpTbVlwU24yRmErMFk2dEpkNE5vdzlEQVZiQkFvVFdoclJ0SzZ3eWlXSnRQanZIYUg1U2wrLzhVOGtucEdGRGlneWdKM2FsRFZKTkM0b252ZThUTEttcFNCdWh6cHdFQzk4T0lvZ0RCVFFjMXdQdk94T2RMRFJNT1RnSXVLcElWZG9vTURGNE4yN2JqVm9zYVAzeENhZ0kzSWUvUm51dFJSV2plWkhDbTFOVDhjWENId09ieVorS250NkxPeW03c3lsUGFQU29HZXNHTjNoWEdrV0JuNjdQeHg1NUcvbzRZRW9mSWUyclF2NmtUSW1vcU1GMHBZMzJDVUdZY1BSODVSQlZOaU9wSUNGcXplUWU2U3pHUUJhRlJRNFFMQVFkdnBwU1dxN2Z4UjgwaTZQMzFidGdZY09YcXZWbGpWd0xqZ2tLM3pnTCt5Sm1hZ0RrZUdoWUdPZTdIS2poWUx1VFE2TGtkNm1DanM5N05lRFJ1YkJOeXhTSTVjMTVaUmJNS3c3QlpXS1FzdFpsWGkzNHJLcVJUSzVFaXByU2FzQ2x0d1NmZGY2RkVlRXhmdWxuWjVzMWJwZHIrMXRQMzJIbndNVVExcEIwUVVIeElNWHBUK0FJNStGQXNvS3RFdXVQTVUxZGZ5RTlhemJPQjlPUElLOC9iRytpYXZ5eHBKMFpiQXc2YzFTSU1kVmZ3Q2tLWG0zR2hZZGEySytWRXhqNlR2T1JvY09YS2hHRmcxQ1RUdUROWmZXUk16VUpzakE4TkF0WFNoYUFLZnIwbzdaMXlPOUREUktEd0oyS1BRcGs1OVJTaFFxazNJcWx0WXB0QmZkOUtQSTVsVExaREprVkpic0tvRExKNit6Q2VKVytJSEFWcDJGK25LRVlyU1k1WnVKb2RPaXB1TXo4NGZEUXdtUTM4SVFBZGIxa0hHaEpqL091VjN0SmdDVkN5aFhjb1I1OE9SVjltdDVsQ2ZyMTJ5WnNybm5MMXlVRnc4KzFyZjRNNk5KZDZsaWp0LzFEeVNLbTliRGcvbWtWWm5aQllOaEZaTlFyRjBid2dyUnFQNWtZa1pxTVdSb1dHZ0k3dzRFdmg4RERKeXh1VklEeE9GdWRPcTJmTFlKR0NLb3pFNWRRTHoxK1phN2J6TGowdllZamFsL20zeTVNci9NemxTYUd1T0d1ODZlV3FMRTk2T3VOSEY5aE00YWpKcFQ4N1Rzb2xjR1hydC9OSEFvQU9aZytwa3lEd0s5K2h2Zjc5OWo2YU9keHphVTkvcTRtanY4cFMweVBKR2V6eGdmeTRjVFNqWkU1M1lzWFk0bm5mV3U2QjNjYWVJZ1J5cDJsSlVtc0tySVlUNW5zVThraTRDdG1VbEtsbEduRUJ3MVNUUW5OT2d0N0ltWjZEcWNxV1lCSWVCQ2dXT29hY1FCNytxYys1MURQSFJ5eW9QRTRXMTRyTFoxYkZKd0JSSFk1SWpPd1pISnJxZnlxbjE3K2tBcjhmMFAyV1AyMjl4U3BSTTRHZ2VtYldFdG1DVENid2xEVzNCVlFuSE9YRXRFWExBRXVRLzdiTTA3QzJzamx3WmV1MzgwY0NnSWgrQkZ2OEsvS3d0TlJ1VkxWVU45UFg3a0JEeUs3K2ZkL3llS0pKeFRxQjc0M0RrRHZQM3dYeE5UTDNoZ2RUelpqdUx4Q0pOcW9VMGliMkpxVGszS3U3OFVmTklVS3MzUndaWFRRS05POXlRcVN3VElSNmJuSUdxeTVXMkhCd0dLaFF1SW5Xcm9nbjBhSHh0bm9uK3ZsdVlWNEgvNDNLa2g0bkNZOFVEMlI0TGpFMENwamdha3h3SlZLRE5JOEZvTE1iU3FzN0ZjS2tNb3VnellGZWN0N1RNU3NGTWpoVGFXcVJ6UXBqQnBCdm1nRG9QYUNQZ21MeER6K3FnYnY5bEZvV2RQM0ErbEN2RC9WV1c3UDdyR1VrU0RFaWxnMlR5UWVyb3h3ZUdpTkdSZlRFSXJWZ0RHc283ckFGcXRlZ2tHWTRWUFVtR0YxbmU2SG5rUG52WmxONTFOMFE5K3dlL3VuSmhMVXFzU3l4ZzV3OS9MTTY3ZUNYUGU5Z1FWZlBPM2ZTU2REbXlsMWNsdkdvU0JwalZYcGF5ckNJOFdxZUJXZzNXYnFIMDJldkFhalNDWDdET1BZVHZ4YWt6UGtkNm1HZ1FFc2pvdXBFa1FXL1pISm0vZUlMN0YwY0dMcGxsUTFyVlNDWkhDbTNSUjlUMGFjRW1sdzdVeVpnQm5ycXU4UlR4SHlxa0YveEYxcjh0dVRMTTIvbnpnRGx6a21DQVJCaGsrbXZjL1ZCM0FycTBkVitEcDgrVzg0NWxNVFQzbkxBNkRBa25jNUhsamViSVEzWkhwTHNTNWEyeHZXcEsyblY2dXk5ZnJPbFFibFRybXJ5ZFB6TjV5TXVXZEk3c3lWUnFFQ29tazNrZ3ZHb1NhTTZaUjJZcHkrb0pqOVpvb0haN3RWdG9CRnVlMXV4VzZkZGk4bzRSOHdkK1ZWZGZhM3VZYUFnU2NFWnJKMGpRVzlvckZNeVZsOHVSYzdINHFYbWdLL0ZReEpaYkxwN0prVUpiaHdjZ0xKYXVaSmpYc2FzYXpnT3pGYWhBVmxsU2szRkhYNndNNTdYUEFSbFZZcE5ISkJoUXFDM2Y0b0gxNklGUnEzcWtTNTV5SzM5UG52bVI0NEZiV3FRa3JGWjFqa3dKc1Mzdkl6QXhQeERDK1huZG1mVTJ4UWNuWjVqbHEzVk5mOE9zS21MblIzdWNvSmpnU0pNVnpaaVFscDdEcTRhRGFUV1RxU3lyRElzR045QUhtRzc1dit2djJOUGFyTjFDNmZKc1UydVFCeS9HV28vTTRIYzVoV1hDdUJ6cFlhTFZTU0FmWTlsL0VaQ2dKOTRjQ1p3aHJvaTJjRThKY1JYUG1Sd3B0RVczOGNBN00zenFDbytzMHljeE1JbFpNcHVqazZJVmxwUkFGZmJOWFg2WDI4bGg4cXVTQjdrZ0NRWjl2Q2NIQ1EydTh2eXgveStLNTAxalN4cDNyUzBJc2E4ZUlNL2E5NXd0NXc3WUZhVXZzUWs0SU1NWEVnMWJGV0o4aHhKRmtXS2Y4emx5Mnk2YXhtdFFUUUlEY2VhUjNzb0ticURXdE8wdkZSQzFXeWpkVlh4THRUZFdhRXlPOURIUjZpU1FqN0V6WmdrNm1MdlVEdWdBQUNBQVNVUkJWSWsyYzRTWVhJTFpkYlFQVGE0N3UwUHN3bjd4VEk1TXRkV2dpeTVZUm92K0FDeU1Mc0V2YVYxRjh1VkR0dk9IdlJUREo1RHNScC9SazZhY25QSk1DUWFySzZRRDlXcklaSWp4VDFxMFNObS9wbE1TTkFUSGlwTk9FeFpabmpsSHRnb0tRdHlCb2dPZWQ5RitvSGtvTVJlVmFXa1dwanQvK0hzRExNQ2VXb2hDMmhsbTl0azlWR1YwanR5V3lkUWdlakptQnZhVjRrT3BKb0htTWpneWIvbGg5cWNHQTMzOGEyQUo5TDRQdy9INDc3YjF4Vy90RmtvNWtxblVIR09sMkpnYzZXT2lZNUJBTHNiT1dDWG9ZQ2FDaGFBUXhQSjRRYU1yV0NqbFdyTFQwcWlFUEk2azJycEM1NEtBaGJqWVlCckJGcXh3N2xreXdjNVpyOW5PSDdheGhUMUt5TjM1QStabmlKQmdSUEFnUlhrT1Eza1VLSG41WFhiV3VMS2lvQ0U0QkNobWlVV1dONUlqQlNFQ2ltTGVZSDhaTGVwd05EWFpWSENQeHVNbCtsODZONW9NZHBwa0hyRGt5TW1SNVFSSGVqK3pxVU0xQ1FOTTlva0hmSlZWaDRIQzdmNG83UTQ0TkpTRHBuWUxuU0tPOURIUmNVZ2dEMlBMREVZOTE4NHpibmpHdFNiRXdEWERMaFlScjNvZXhaRXozd0pTNFdLN2xRcUhpNG50UDhtR2gvRjgrdjNsYnJveXpOdjVReDg1R04xWEZnaWN2Q29ISTdkWnlwU3FnY1ZBODI1b24xL1dLNWs5OGVESXhaU3M2Uk9qVk5OZGRTbHlxZGtjdVEyWjZUZllwWE1qYitmUFZ2SHRwVFJIMXFFYURxYUZwYSt5NmpCUVVNdUc2RTVmYmtMVkxsYzZhMWdWSldEdXgzd2ZNajVPUUpjN2pweXhuMnY3bU9nNEpKQ0hzVE5vU1FzdDMzbmtvWGFkdzhXNDU0aXNrSkRIa2F0QzFvNGlacUJMZGpFRFYvWkVkbnFPK1NYSkZqK1FCSlhZeW5BL20wbWlKdVFiM1pkZzBLcHJVcmpjWmlsVHFnYk9XNHY3cW5LZ1hnS2RIMk1lS2IraUhrdFBiLzg1cXpzdHdaNHkvVHcwdVFTeEhVNnJ3cmx4SmVmWkpaMW5GbDI4MlJ3SlNyWlgvcUlUZGFnbWdlYWNCa3NwUyt0VkNBT0YyL2VtR0RESWt3WmN1NFhTcDZPeU5kR0RpbWQrVmVmWUJrTmNUbnl5V3ZBeDBYRklJQTlqcHk4UzlKYkJrVzAxMTdlcXdIV2hWcUdMT3BWWUJjdEVzemxTMDlhKzhrR0JOYklPUUIyN2lZUnZvdVE3ZjdoYmpoYWhQdldzSTluU0xKRVdrR0RBMWtwTnRjVVhlcGIwckxSU2wxMldBSlVHWTRVajI1eEJMWENNWEd2emZSVWdEakJJOXphMmpwUjBGa3JrZWs5a1VEME5JTUoyL3NBWm9yUVNmWGM3NjdqMGxMNU96Q3Fobm12RGpFRHpMNC9neURwVWswRGpqam1WVXRhKzZuMElBd1dnQndJdmVESW03MTYxVytnVWNhU1BpWTVEQW5rWUM5emxXWUxlOGVSSXpUUElXQ2lIZjJRRFhnRjY3Ym1zckhHa2RtSHNwaWFUQVUrTHMxa3paWTVGa0xrTmJ3N2srQURuNzBHQlczci9KQmh3SXhDUDBTbHpPczkzOVVwbHduRHBseWsrcW14Q0Vhdk9rZkZxS3J3TFVnWXM3T3gxZFRtU09nMUI0WHpuRDFTQ0tIVnU5RGVZQU9kZmY2T0FxYUZHTjJWR3NDdk44WkhQa2JXb0pvSEdIZFdVVWxaZ0F3WExsR2pDYkZ3YVkrMFdTamU5SGNtbXh3dndxMXFiYk9qaUdPTG01YWRuUTlqSFJNY2hnVHlNclc1b1U2ZERnd25hTG1PbFZYZjAxMXU2dWwwN3N2MFRzamxTMHhaOE5sSkkyMG83bWdGUGgwOHgrYzRmL2xtYUpWZ1k1dXo4NlQ0TlY0RnhkVXNMaEZzM3ZmYjVBVFlxSWc4TXI5OSsrRVk4N0VIT0JYTDlvZHUzYi9EVitsVnk3YUhiTjNMSU9KVURwMUpURTFVdEs1UXdJMXZKeXZKNHJyMGdsM0lVK2x0VXlveE1FakpkanFTVHZUVndOSWw1WTh4MGtiZnpCMzRGVEcxbEZFTHRzK0JJdXRjU2xKVWVvSm1jTjNkcVVVMENqV3VzeER0UlNsbUJEWFJYZTdnSDkyanBLYTdkUXFkbkh1bGxvdU9RUUI3R3dnYmxXWUxldHpseVZaWXhBdXRxVWNHZUhHL3ozSmtZU09MbU5mNU5udmJ3NXUzYkQ4ZjhTanFrdkJKdkdFTHNTRFpIcW5ta3ZzQnZwZlNkNFlvNFpOWjBSVkFWbll3TTRKVkVSZ0YyaytEUjI0Ukxma1ZQbDJDQTdGV1pBVmZ2VVJyWkI0bHdNSTdjNFdIT2tYd0FvbUZaMVE2Y3o3dnk3WUxGOFlRMWIzUmZWbHBrZWZLdUl0TlY0S3BjMXdMbmNMZWovT1ZWV2NyMVI5TEozaVpzak5wSXk3VFpuUDVxVGt1WG5vbzZ1czlDQ3RZRGdpTnBQNVprQnFndUI4eGFWSk5BNHhrY21VUFRzcGNxRU5wQXR4UXQwbzk4U3U5VzdSWktPWEpWald1c0VMOG9xczRqdlV4MEhCTEl3OWdac3dSOTNlWkljUjFZVlZyNlpkNlhoa1hmQTZUSGcxQWNESVlkbkNNVEZzNlJsZ3JQNDhqVk5CK2t5OGtnaUZ1bXlVQndQWHJXamkzMnlEdmQrY08rZmdFTXh0L2Qxa3FsUWZoeEFmRGE4b2NQYVpJRUEwaG1VOWJRbWZSeGFPTHVIL1JZM3E5OEZpWTdQN3pOeS8xaWk1QzNwR0ZaMHdsTURVZWVWNWMvNEprK0E3Tzc2ejdYcGpzQkR1QXlXa3FMd3FCQnlWMERSQ1ZsZlpWNk8zc3FJU3NrT0pJK1lCL0lBdkJ3S0lkNEYrdFFUUUtOUzFNV25TaWpyTkFHbWlnWEpMVlNzWTVSSHZOYVlHQWpueGFPOURMUmNVZ2dEMk9oZjNtV3RMQ2J1dmw0VG14NTZtUjVjRUhKaVQvNDd0VTBvZkZlc0xLMy9DMVdzUEczb2Y1M2ZEV3ZOUGNqWU8vL1N3bklDaFZ4cE9ZRXBjOUsxNmlNREhqNjdNcnEzMHFiZ0JKUWxQNXFROVlCUzNDWXUwanFwVVVrR1B2VzlTb2tNZytzaklEOEl5bjVnbmk5VzZaa0JIeTMzR1ZVdFpNU0dKdzFEWlpGNEFLQ0k0ZGtXS21tVXVKV3VrTktiTFdRVWtDN052blJCZkd0YUY1SzdyQXBEdjE4WXNaQmwrRHIrdVF3bzR6eVIxSzk3c2tTTUFMVlE1bEtBL3QxcUNhQnhoMk9MS09zMEFhcVd4YmNMellFQkxWYjZQVHNqL1F5MFhGSUlBOWpnYlU4UzlDYnh0TmJzSmhOV1VZUHdBMVRQbVNqODNKNXVWQndWYVNqVzF6N2VGc1hrUkhPNWtobEc3RDBXazZyMGFrTUV3ZG1hWXZkcDUrbEVUdC94R2RwMkJjSE10cHNIZEE5MEh5dW0yWkxNSUEzVkkydWZ2R0N3ZDRTV2RDVkl4R09MaDMzWkRnM3NCanVFMElKNEZDZEkrVXpRMHBTZkh5YVRhYjlkOSt6b2F1RlpiSHpCMG9kMHNjSjlGY2JzbzV6THpCbnpGNVdua29UODBqNi9HZE5KZ05IR3BxUkdYUm1xaUxRZHlWK0ROVWswTGd1bDdWUVJsbUJEVlRmdWhmMXRmdE03UlpLTCtObEJmQllvZkhXMmw0bU9nWUo1R0xzakZtQ0RsWXB2UjdzZ2FVeVByMlN3UXZnVGRZc1dTZE13NUtUNzlRbFpJWHpPSEk1TGJ5akhoU0JOZkoxSXZSa1lNbmFwVjRzc2ZPSGY1Ym1JRy9uRDkzVEIwNEJZN1lpd2REM2dGSWJWZTFBVHpkRURLYWhhcUxWbGVzaGtaMXgzdEZ1SXpKN0p2ZmJmUFY5UHpKZWxjMkRTNGZRV0YrNzkvSE1MZjEyeUpMb2duaEQ3dnhoRzRkZXlOMzVzNy9DdHFodWNtRjUveVZISmtySHJGNE9ucldvQnRxR3crcGlwcktzTWlJYTJFREJ0amVGYUxpUnF3dXpkZ3VsMThRdDBiUTZuOEQzSTcxTWRBd1N5TVZZalRvTlNkRGg0bGVMVXVwUjNIYkswZ1FnN2xXWm9UM05nTFJFYzdPdmEzNG9lTHdwYStRRU1qbFMwOWErdXBXQ05UN1BwTUNjWnM4UzE2VExSckh6aDMwdWxOeEszOTIyU3NJbjhhZ1VmZW9MVVFsR1MrZXl0ajc1ZzhuOWlwQ2xPNkdpMXBwSUhuSHVtcHpNU2paaUFEdm51Sk12SzJGVlpGK01nb3NzVDgzcWpVd2EwWjloVTk2aldMUVUzNmZsOTFPazB5aXJCOE9YTzMvWWw0L3ZSdnpkYlZVb0RUVmlVQS8wNUphVFl5UklqdHpTZUNGcTZsTjBvM3d0cWtrWVlFWTdkSUp0M0VDdFhETzZIOVpBNFhvWWlBYmdBelZySWx5L2hVSUxpcDVsczQ4eGZETC9LZEtRcFVXQVg5VTVxd3d1TE44NC9FeDBEQkxJeFZoMFg1NGxMUUN0S3BPZ3ppRlp4QWpBckVPTlMxdGhRQ0hOT1VtOVJrdWkzamwxR3hSSjlwbWplV1FtYTlvNlZOM3BDNUtHUHE2WkZkaXlNVXIyUkNyTTg4anlZNGJIVVdSQmIra3dkRnFIcUFTanJkMHZvQnZhREF0Z2t0MEV2cFE1Q3ptUFlWV0ROT1Ira1pIL05pRjBOUE5ZTnF2cnNZUlZXTkdUWkxpUUk0MWY5MnJ6bVhtOElldW5nYVkyZ2VGSmdBVTVranQvK0plVkd2SUpqbG4vSXVWb1VLd2oxaXdtT1hKZnR5eUk1TlNyUlRVSmpFdVpXTnJCTEdXWmZWZXh3QVlLQ2hTeWdRVmVLOElUc0ZENkZIMU50WmVHZGhrK21mL3ErbjZrbjRtT1FRSzVHRHVqbDdRQXVsQVRENGprWFBOQWkzZWtrSzUydTJNTEw1blQwWEoyYzZ4ZEZoWnZkaDVwS1JEVXRLVk41ZHBDaHpETjNEUXJzSmNQNWM0ZnpqNGJPVHQvRm9ZOXFBemQxRVZJTUJLTkhZQVZsMVVobURyTCtSWllqcVQvQ3psTFExV1RodllWcWFxTTc4bTBQWnBZMi9janRXZUdqT2hnUmo1RERsU1hlR2hIdTJ2eUZMcStPTnBYK2dRRTd1WHQvTmw5RU9yQWJjVFNxdDJJNU1nZG5SYjd1cGtaVldwUlRRTGpNazBCMnN4VWx0RVhGUWxzb0dycjNseUgzTzJwZG1xMzBPenZrRitNR1VCWi8rcjZmcVNmaVk1QkFya1lLN1RUa0FRZFdsTzBDRXlRTTRlR2ljR2FGTEtscjBLcDM2NlhadEgxbXl6VzNwWVY4Z0taODBnZzZnR3ZBSDBUM1lFYmg5aTJRcHlyZWhHYWZWVE5HNkVzZVpQc2s5bjJlY1p1VzZyTE5GdUMwZEpXbVhEdGFnT0FUc2tHMnRyVWUrdkFsSjhkNnhNdktzMnViS1ltTURodDNXOWtVaHowVzU2UlNTUHJBazRhT1E5bE4rQjNUUFpvUkQvYzM3T2hEMWFlYmkvSlFrM1FSbGZlTTJReUM4UnJjSUliVEU2MktDdzVFbXhnUlNUU2gwRWE2RElaQXJXb0pvRnhPUnhaUWxtaERWUnUzZnMxY0Mzb1FOUnVvZG0vWjZNcndEL01yK3FLYTIwL0V3V0RQTEE2UkkzZmh3UnlNYmJrYWJRQTYwNDFHdkE2NWx6TXNOYmVFMExBTXZSUysycDlEYk5OT2NtN0RJODNpNDVNamdTaVRzMURJeWJvbWVDb3RyTWNvMWM3VzBQejl1aks4RW5sUURBNmNiaE1vK3VxeXpRcUxmQlFtKzhkYXZOcjZzbVQ5RGwvTjVaWmN3bzdLaWp2OFA2cHZUd0JLajJCd2Vtc29uTDRpK29qT1RMUmlZdTZKSjZIR1Y5UEYwSERGN1M3WnBvWGcxaTEzR0RPamRabW1tZWVyckpGR01nVzZqS3paVXh5cEQ1RDE3NENMd3VtZ1ZwVWt3QUVEa2VXVUZab0F3VWYwSmZoK01jUGsrRmJEQUJxdDlDcCtWMUVQeE1GUTlrd0FPSzNmQjhTeU1YWWtxZlJnajROaEt2RGFUcXRDUncxRUVJZ2ZFdUU0ZHhVOU5tSDlhUEk2cTVvWlhLQ21Sd0o0dFBpMm9xdHE4aTNwYzA3ZUVGS3pkcWxEaHlleHlJem5INmJxc3RVZ3JSQTdXa0ZFSzMrV0I1a2l2WDF6ak9KbkVlZjQ4K1IwdjdtbnB4ZkE4NHRXWmlSME1FNUNQQnFSZlBJR2QxN1FIZHd3ZTNSV050d01lZTB1MmJhbnphMHFmSHJEa1J6N2c1TmR2dlViaWs1STVJY0NjZ3FFQlhLQzUvL1FhTm1MYXBKWUJ6UzJrUnptckxzVG9naTRoemFRRmwzMkw5N2Z5M2FZT2ZhTFJSK2RsU3MwNHlHcTBUR21VZDZtaWdzSzJ4NjhTV0JYSXlkb1VyUXFUTnZUMlREUmJhV2hqLzk5UU9SU3M5d3g1U2x1dVM0cCtXQmdEVWViWkFQS1NkZVM1Ylh5bHJCVEk1VTJvTDVvWml3QXZ1THVuMzlhbVdKVkl3K2I2UXdaTGQrZ1M4Mm9jdWJRaHljSlJnN2NtMFBOaU5tczd5Z2FxR3oxcEgydEwrc2lja1B4czdLSUw5c1FVNUNCK2NZQ0s4RTZvTkRtKzlac2k2YXFLeEQ0WU91TzkySG1WM1BxcGxBMFUyVlJodFN4S2JTSWRTK1E2TkFmTHBDakJJOElqa1MxdGV5eCtDckVVeThaVFJJZHdWeDFVSHRjS3FodzNJNFVsT1czUWw3SElFTkZJYS93WnY0NkNGNW9hZTFWcnVGZ3VmRk5RU3RBMldDNDNDa3A0bkN6RTRZaXVpWkp3bmtZeXdFeWJNRW5VNnliNG5rWFhsMUdJKzdJUnVNbmhrL0xkbVN6TVhxd1FXenlRTFJ4YS9BalhXVmg5bFhtbmt3LzM4bVJ5cHRkZVcwQWlqNjFVSk0wMW5Hd1VWanNBWkVKYU9LV3Z5OHhXMFF1aXpIREJrU2pITnlnZ2hYcmtrQ2NuMjljRXk5WnFuWWVOdVVueDBEOFBheWM4cW5KakE0YzdSS0Jnd0xEc2s0S2lPS2xtaGt4NXdxMER2dkUrdm1NR2t4bUFTeTRqU2NIaTF6M2tnYjJoQjV4dmx5Q3J6ZWpkLyt2aHV2TlFyUmlPTElya1NUUHVxNXcwdFN6N2JSczFwVWswQXJxblhlc3FZc3B4TzhoUHJmRFd1Z2NORnRwc0liTGJsdW9TbDFXeWk5Qnhsd3A5Mm9kS3JJa1dWTU5LcE1BdGtZejMveDRXc0RlN0FTZElCZlBZTHN5SnYxTHRqT25sNnBKZGRwUUtwR0R0eE1iL0dTdTZ1UWQ4VEQ1OFVNVUJkaWh6TTVVbWxyWFhMZFkyUzRMU292R3RaRFUrSFNNcnJVenZPR3phVVhQN1M3SWNUQldZSUJGMFdQcDRORDdZNVdnbTRYU25jN1hIZ0NibUlwUjE0dW1DeWxFb0IwWk84Tm9SVWlDWXkxUEVmT0h5OUJXeTNoTHVEdHdvMkgzT3ZZOTJQSWt3c0QyYitPeVZpVVhhbEE5K2ltYmtodDNrL2R3NjV6VW5Fa1dPMWFLbWhIVHRDcFNvMzdYQzJxU2FBVm9Vc3hGazFaVGlkRUdYRU9iS0JnbGdNaEdzS2FBZFp0b2RSajVuUEJpdDZOUEVQWDRjanh4YkE4UVJpNm1ISW1XcGtFc2pIdVFyY2NnNWFnMDcwNzR0S0JXK2hxMnUwT1ZOclFoN0FySjdmcmtraDVQclM2ekVQdEpWaW1IZkh3MWlZL2ovelAwVXhyaUpKS1c3UVQyelM1MGRhdXNuUE9UQW1ZMmJpZUVzbmFRbVo2aGkvU3NBT01YMjlVZ2RFU2hxbTV2M2dWdWI3dUgwVDdndk82SzZuZzBhZlpQSU1aWFMwekY4WUdSM2E3aXl3dmF4N1pKWGVYNEdHelZTMmg1VmZkWmxxT0RSK2ExZ0I2eTJvRkpDV2JYRnhIbzU3LytYRURiVjVBY1NUNDN4L2thVkdIUEplR21IZHBPNDJ3VXgycVlRQ0lOVUhhbUtZc3R4TjZoeUFNb3d4cG9LQS8yUURjV2JTSlhkMFdTaDlqV3NZaGUxSTZ3Sy9xc2h4WnprUXJrMEEyeGd2L0oxYlFpd0VyME9GQnpiREhrNEU2Qm1tQk5tamZ1TEdjRTh5b2V5WlpZYWkxeWdMekw2amZNZlI3NEp2SmtVcGJNYm5IRjhjZklNT2x0R04wWDRrTlB6Q3pNVkZweWVtZ3JNUUQvUWZwYjg1OStNUC9XZm05YUlZQzQ3RjAwRmYxQmxuZHc5Uis1d0NzWFlGVHNzZmxGdnkvbU1jb0JmV3lzdmxsblczUGk2QzBiUGFDM3BPM3Q4VU5RTWp0MHVJSElxYk9XODcxMGpkdnMrRGN5SmgrZ29ENUlRZjR3MXU2Q3M2TG02aHFRbHRyUjQ4SWVHQ3VlQ2N0UXQwbk1zTFNBcXZtZ1d0dzBFWUlvYUhYeWE1cHluSTdJVXZ4UUdBRFZWdjNRSHhITi9PNkxaUTJkOHNhWE9Wb05ZNHNaNktWU1NBUDQ5amRGSzlBaitaaUFjK3U0RUhxYzFSN0V4bFlqVGhkTHg2U1Y1am95ZlYxOTBHNi81dlBCTFNYTXN6U0lqWkRMVE9tSmtxR05LallSbW9MYnFWUFhhQ2U1SVUyZVptb3g3YUliNnNZRGNIQzJGQndKK2VCQVYzMWlVTW5WUVhHWE16SWVDWWhmOWRzZ3E2dmV6U0p2ajNVVFZlSFhqNVhxSE5lenRTcGhQR09oQTFnSlZQSUlzdkxtdUhGTE1lK3Q4QXExM1JTcEZKM3pkc2pwSzRMR3VNbDRMYTRtWlkxVDEzV0R2KzNKTE82SnR1eGRHMGVDYXZiVFpiV1ZNOE5RS1VXZlFkV3phN1dVd2lLcFpTaExMY1Rja2dzRU5wQTVkWTlLcjB2YnNRMFVyZUYwazBPYTdTaEVFYzFqb3laUW54TkZJaW1HZ25rWUR5bnFFOUNvRUNucmdpK0JBVmJQUkFGMXFISGxKN1U4UWpueHE4aVQxcWRreHZjNE5WbHNCcHViZnZMcW1abUNBWnBIR3V5bE5RV21PaHpjL0ZQUkRNZHpZU2htSE5kdzlTMko2dEQ0TkNaQi9GY05pOUlXOVVXTXBvRlJvK1NwN2FqWDB1STh4ckJmcW9VK3ZZUWNORWRLakhENTdyd2N0NlU4YitaTStzeUNubEdFdGIvbGN6U3VSd0ptcVdISW9LMGVneUpQVmZVb3I3TVk5bjc1Z2hnbXUzV29pa3Qya3g2N01raTY2NnZSNTlIUmc5d1V3TTFic282SUNtK0pXTTBFRlkxdTZLYi9LeWcwWlhsZHNMb1VXZ0RiYVVURE5ZSWRIQlR0cVpkcnVQQ0lHVWFBYkNRbnBFd1JxUVNSNVkwMGNva2tJUHhyTGtTWmFQWFFJOW1ZczZOK3lsWDBnSkFKME56UWpMWEp1K0tHcDhqem90eVlOcHNWYzVlWFJhenozaTdBT1JjamxUYWd0bktVZlFMNUppUTEvUjBhWEtpS1JJWHRJN1R0QzNqQ1k0b0JiT2gxVFFNamxkK1crQnhIWXkza21HYmtHOVFsZEpRTTcydDA3ZE40Q25WQVUwKzNLVC9qZU94TEZQcm02NWRvMExaU01LdTZaWE1hb3NzejFRYkt3Z3Fvc2VHWFd2ZnhFRmthOHZOTkdsWHUxNGg2YkpEb3J3Y2ZMODRQWGIwSzd6bCtub01qbXgweUd1Mm95dUovb2J5ZlBMbUhhdS9RVld6Tzd3T0g4M254ODBic2VKSVhWa1puUkFEcE9mUUJtcDR5WGRUSTJNTkJyUlFmUUFxUEc5NjlGVkdoVkFsaml4cG9sRlZFc2pCK0Z5R3kxd0hQZm9nR2Y1R0ZIMk9EQWNLa1Y4Ly9xVHhIQVJXdERHNURpK3dyS2t5UEFTa3h0Ylg4TUNYVHRuWjdQT3FUa0YyQlJaZklOZHV3dS9Dc09OaCtMR0hOVkZLYVF1b0NLNlN6OFRYM3lMeStIblhuaWJPcFE1UlVXemY2bm1hcnYzK1NteXNIUTB3UHYyMjRkcy9LU1NwYzVld0xySzNoOENYdnd3NU01SVJWTEZXRmoyMzFPaFV5WXFoQkxpdTlETWJmcE5XV3dORTIzQ1IzeEZoN2J6Z1RCTzc1bEN2dUhUTHFxdWZFQUxkM1pJU3haWUFtUUFCYmEwTjdwTVdJVGZnVnFnWGdPbTZ4WkZSRGFveFc2UXhTMWxPSjdRYWdRMFV0S1NOZUYzWFRRQUxoWmxRZWh5L2ZFOGJCQStlY3hjWlRobmZoRW9jV2RKRTRabkFpdGtmUHhMSXczaVJYZEcyUlAySnpPL0ErN2N4R2Q0eHk5aE1zL0NsK0pVLzBEUExRRXlzcjltcnkrbEwvczFWVmV3Qm9SdnlCdlBsQVZWRUR5bHRkWFVyMFlxYzE1Y2tMUDNta3BZTjN6OTdreEVWRWZyeDEvUklqTnVtWVlHaWlIVmU1SjBCbnl1YlpLL0M2Uks3TlJqbFlQVmxnUWpaTUd2dEdhWEdpU1FNVGNzK1VvSFFSemd5NXBIMEM3WENVNnczM3JqOXMzcFVobU15a0dFV3VQRHRScnh4ZmR1SWl3aDh2emc5NERyWkVPR1pERitQeVpIUjNEOTcyL0FuZjA1VVNNODd5MVpDVG5RTTFiZ1NiV1dONmtRM1M5c2dzcUtCZ3ROcVUzWG9NTnNmcVFyWW9RSVladUFtUklZM2I5NkU4OUJSKzQ3cFRMRmxsNHBYNHNpeUpob1k0MmJHZFd2UndpOStYL3pLYnhxWVNEVGNKejFtQVJIajYydjZ3SmZlaGRtTUl4bUl6Q2g2VVF6S3VRN0tnZk9yYUpuUmg5TFd1dmt3VlZhN25Fa0RNanMzc0w4cXN6cmFMZ3ZkSXk0TE9BR1lNeHhBSXZoYzJjYzBLVW10TDhNLzgranEweWVSTlc5NWRrVjZwWE5DNkZHV0krR3BsN0ZLS0doNlM1c0VGaFRWczYrbzJTWmJocVo1OHhtK0hvc2pkU2t5M0R5UXdaR0JNVlRqeXJXVk5hb1RnUTBVL0ZzRDFTRlFtSXBZbDZ2SzBFS0ZNTUR5b0VmTHozMmNPTDhRMEdmV3JVa2JJMWlOSTB1YWFFVVN5TU80bitFeTl3QjlSazI3UmdQRzE5ZjhjNUg4OTRablRYcmRUVGZBL2NmWTQ4ZGZsTFk2QnBHcFBzQ3RYa1g4UTQxNElBdjNqYW1kQnhnUktINFpYc2xrYzJ0NEhud0UwOE1NbjJ2U3RwYjl0TVVMV1J3aHUxSXlrQUJEbHVmSWFPWkwxLy9TdjZXZERPK01SKzNIMU1SYVBzaURhdWNZcFgva2JYK3ZwOGt3MXRwYXVoYmN2Nk5GUmdUSFVJMHIxVmJXcUU1MGNneXhvb0hDUkZEMUJ3QjhWc1dDV09pc3VGZkRkbU82SE5LUGRnWkg2UGxsd3RVNHNxU0pCc2E0Ulc5SWpWKy85djNhUUQxQXY2THBTS3ZwQnZrcktQc2JOR2VMNmZteHA0MVM2K0ltQmZzY2UwWk9Sa1JwSzg3eVk5RWFuU3luWDRZb00rbWl4dm43eGhUVkF3ejZFR3NWVmxGc3l4Q3NxR0dBVjExODVsOVl6MkNYcmxwMm1qMnFFa3VBSVN0d1pMbW1MdVk4a3ltUTBqbVFCY0FGTDNkWExkSlo2VHo1Z2ExVm1XMzVJN1YwTFhnNDBDSWpnbU9veHBWcUsydFVKd0liYUZOM0FIV1p2WW4rQmJGUXBWWHQ1WGZld3B6ZXRHaTA2cmtpUjVac3Job0o1R0hNbHFiOXU1OVFLeUd2NWVWVk5Tc1kzWDIrdm82WGFDbFlmbXpEQTk4N1JnMDVIQ0IvTThjb3hpSktXK0RuZEZtSWxiSHQySldTbGJLL29sS2IvQWxNbXVCamdiQUxGT3J6ejBYeVhhRE5WU1V2RFhWWG00b2FaTzZodm9TU3FSVURDVEJrN1J5cGxGQ21sL1NuZ3NRQnZuSDVxSGdYSGxrMVduY2FyZWRGTHB3OTVwR3hWbnhVY0F6VnVHSnRaWTNvUkdnRDdaT25aSDlncXFkdkFBeGlvZWVsei9HU1BmdTQ2cmo0WlUvS0J5YkRrZFZJSUFmakJXcXQ3MzgyZXI4KysvSUEvZnlSSnp4c2ZaMStMbktYK2xUc0I3NnhmR2FSMEFYcnlFTnBpKzQreXk1Nk5ZT0lza3RxcVhQNjhCY045N2dIR1BRYnBFZFIrdllRWEJ4d3VTY0RUVG9QdHBmYzkwamhrWTNwZVhCcWxVcVlDRWZDRHRPbFVyMWloYnM2QjJxN2lyYmdhdi9VbTJDbmpHUk5LRjdNa1RQMk04TzhIbFZYalN2UlZ0YW9UZ1EyVVBEbEszdi9rR244UVN5MFMxYlRBV3NmQ09FcE80WFhwUXRWYnNwa09MSVNDZVJoZkJrV2hndndJTElEdDNONWVJRGUzSkNsUndmNmRIM2RoVmtXSEYyNndkdDY0RHNudjFRQVhWeG14ZkwvS1czcGJuK3p2RzNJWm01TzdBUGFMQ2NDLy9ZdFZjNEREUDZXWmZyMkVFeUhuNDFtM2VmSDhJbUxDOExubzZSZnJzTG9xcm9WbWd4SEtpMVl6WStJTnRyY0JIZ1JiWGRWTW96b0hkVDA5QlZ6NUZXZFVrZTBPNFpxWEttMnNrWjFJckNCd3Jib1owU0hGbUx6WmRnZ0ZpcGRYbUQrMWdwdHE4bzlVWFRXUGsrR0l5dVJRQjdHbDJDUlNOZUl5dEVIZy9JQS9YRE5IbnhPZko4dUM1STlscnREVjlQckd2OUFxdlFWMCsyVGQzS0VpR1NsTGVDeERaRnFuVlVoS3lNL3VoRHJyZ2JZNGJpcXlucUF3ZCt5NUQ1WCtxYlBDOXF2VFV0QnpWV1lMRG16bngyZGptWFpxb0hKY0tSTkZUNjkvWlFPS1ZpYnhKdmNiYnh0UUQyU3V1NkxPZkt4STU5V29ReHpmVlJTamR1QXJheFJuUWhyb0pUcVY5TU8wZjJpK3RNRG44dTFHSWFPOVBuMHFkOUlPeG9WZDRwb0lyVGdaRGdTSG4wc2FZMzZCZk13QnBmNWgxNExJdnI2dmFPWUZob2pQREZtaCtqNld2emtGaXhpRHhweWFjM0xYWlJyaUhsOVA0TXBKSTFwMm9JcDZXWm1HVG9sdVpXVGs1ZjhONEZiL2xSa05uNEpiUENwOS9WRXZCZ01lbE1oejBmeE5xL1NCcHZxM0JIVjVSbmV3WUYxbjR5bWdTMExEanUvWEh3eUhCbTEzVm55Nkg3Ty9DamNPS1RSUHY0N2hKQjNmWmhWV1NEUGJyMlRobmcwRlZQTWtSbHZNYVYxclZOMTFWaUNJR29yYTFRbmdocG80ejBmSitTbjJCZEIzdk4vMjRSOHQ5RzNJQllxWFY1WHRDOE5zbVl1cXhtczBXeTF5SVE0c2p3SjVHTzhTejV4cndlamJkQi80aWdHdmZoVkdTRUxiR1ZQdkxvTUU3UmJGM1V5aGtMS1Y3eXZ2cFFyS2x0blRWdnJkTm1lZlN4STFzM09kMUw3Y01uS0R4bkJVcGtkY3ZGZERBWUloUFcxaEFTMm9OcytWeWhCczJGT2svS282TU9jNFlZVHFaWFBDZXY2U21aOXVFSEJVWmJkTWtYdHlqbEhacmFUQ1BjR2VxUmozK0V4UGx1aFg2NnpNSUhxaFJ6Sjk5czZEV1VsVkZXTks4dFcxc2hPaERSUUFNazR2c1hzV3dnTFZRL2l0c2hQbWVLN3Vodk96S29RbXhCSGxpYUJFUmdmd3YzSkdXa3g2T3lORXFkZVZnSmNtbmZFL1JidzJZQWxwM0hJSjFDWHN5NFdveWhjT21zaW9VUHlKMkNIa3Q5RTZkSG4vdkNoaDIrSVRXSHdCWm5yRDkyK2VVMlNTVEVZSUIxMmdUWUZOWFhJa0wxNWFUYTZ1d28zSW9mWUwrVjZETXphbnJHRVhVcWlJMllsVUFRY2NsaG1acm5ZVldzMVZsUjdubHkvZlRNZTluaTVSK0JGMDlzUDM0aHYwU2pjTmdsNWg4MlNoUng1eWRjZFdWMDF2TFA2ZjF0Wkl6dlJDV2lnNE50VXgzWDdkUTZ2dFhhUmhjNm1qODBiNkdYSFJ3QUFEemRKUkVGVWJ5WC9VaDh6aEJQSFFXUVZLQldkRUVkR1pVbGdCTVp0QVAvZXU2eFJGdE5Dc21aVnlZMkNYK1pQQldkQlAxYTBIeGxsZGRiVE5mT3Z4dmYyY29Xa0dVcGI5S01YdmJ6aUY4U095N3dDcGRLTHdRQng4SlpsNm5ObHUwRDc3UG8zbW1HN24yTGJRYkF1aU1Nb1d6bVNzRXRwSmJOK1FJNk0ydkNVSmN5eFF3NSsyZnB5RXdndTVNakRaZS9tcTZyR2JjQlcxcWhPVE5CQS9UaXlBSWFMNUlVLytaTS8rZVBmVG83L3locjRySmc5V09rVm81UGl5SEFrMENBdnpQMFJVZE16UHZCQ1d1Qy9BZXFGRWt3VXZ2SDV0Q1M4Z3ZLc1BaSHBrTDhHNWZ6WWw4Zy9HQlRKazlyNnlCY3BHWHpybDM4K3U4WmMwR2ZGaFdEUVRyVGdleDZpTSt2UXQ1NklpRE5maWR1N214cGwzUUpDWE02WndsTDcva2hvdTF2Qkk1N2Q1WDF3bVRRU1cxd1JSODZXdUxWVVZJM2JYVnRaSXpveFVRUDE0OGdDR0dBcXc0OXZzT2YwT3lVZEt5NXdSc3FrT0RJY0NWeUJadzNSaDJ4T0thU0Y5UWVOY1krS3dIc09ja3NQN0JranoxaUZZNjRhOHVRL3R6TGNxTlRXWVZySGVRS1MxdGsvN3JtMXE2WVVna0VGUTQrZUZnM3NhenVrUlZwRXZ5enBmcnZ5blBFMFZ4YXVIRWdZTVBYUEk2OFlQNTFidWJzTWtSNmwzTTBvK21GTlRCRkg3c3JYZExSS09jR0txbkdsMmNvYTBZbUpHcWdmUnhiQTBPUk9uOGIvYUI4UHpLRzNyQWNJWm03cDJLUTRNZ3BHQWxjcFo4MVJYOFRza2hwdUVTMHMyUGQ5VmRVSlVWK291RFhSejhDdG1TVm0wdTB3SC8wdjdwZHJ6Wkl3V1JQYVd1Y3V3MXpuMm54SUwxOFJHS3lYZmUweGUxTnQwNUFqU0YvZlhyZHVFWWZCMXF5OHBRUUFuc1E4TXVxSDhsSEZWTkFPM0NwbTFHc2t4V3Z0endtTGtnRG5CL3JWVk9NS3RKVTFvaE1UTlZBL2ppeUFvUys4UVBQa3laNCs5cXRCSFZmd1BTeHFvWGs3V0ZoZTZXMHBlbmRWT0JnSm5LZHMwaUJBUHMxTkpiNklGcTY0ajNsVVpTc0V6elNsOWNNN2FISmZYRnBzWHViMjlaOWNzSVN3YUFsdGJka3IraXg1bm1sRllEQXg2NXJXZDR6WHZYa3I2ZFA4cHJtMm5wY3piTSsrRkJWTG1KR3RaQlpiWkhtQmdMa2N5SkRaN1RscXdvTDdvcHlIUSsrTDVwR1pBOHhKcktZYVYxaFFaWVUwVUQrT0xJQ2hKVmZVaDZaUjlxVVB5WVdrU3NyRU9ESUtoWEdYM2o1bTZJSzdvOTJhdldqQkV5QllYOHRyRnA3cjJvdWtjNUkxcmlxUFhyYm9FdHE2TE82SzJaSktwWHFCc1VzaFRJOUY5MjJhYUo4UkZQeUR1NUU2OWdNeGxwU1lzR1lrM2pLZEJvSnlaTFFsYjN4R0kyVWovQ3Y0MUluU3ZLWFZEY21SMVZTamRTWU5CbFZXU0FQMTQ4Z0NHR0xwdHpKZm1MMFM2R1lvOFp3Y1I0YkNlSjJ1bXFremVrYS9YTDFvUVk1NmRBQWU4TzNKRXNTWnVKOVhuOEp4MXVHeUdndVUwbGJmZjIrSTJZb2JhMWpyWTdjRXBIUzFtKzk1OTBGZ0k2YWZ5THg1azI0dlY4ZU1nNGJLcXhhYUhFZk8yMDZUYWgyK3lOUi9nZHhwM09ocEVuYmNoMTVhYnJsZ0pkVzRUUVJXVmtBRGhldlhkdks3M1Mrd1VPSHlnb3JtSnkyYWdiMUJrMXRydzNzeFlVaWd3MjRmN1dlakR6eW80ZW9GdWxaK1ZIQk9ueDdLUFhLeVJ1b3JwdkZFNHhtWnJ3S2x0SFdsaE1kVU5aRWRVaXllblU5VEY2WFBsUnJabWwyUWZ6NlQvc2FKN212WU1TYVZkcDBxOGNseFpMUnZyd2lxOUJlMlJ4NUF2Ym40cVM4WTRoYmxyS2FTVktOU0pkVVlFbGdrc0xKQ0dtZzB2b1VxbHhkODUwK3owVWJnaDRvVDlFZkM5MXpEa0FEZjZQWUllWGNNODBsMStJQ3VTbzhPcVFlK1FJTU9zMHRmTWQwL3N6cENVa2x0L2FmdEViTEtaZjJSbWdmblZyejBPcFUxKzNvVlRrUGlvK1RnZU5EeVBoaXVqNm5VQ1hMazNGOW9JNmtjbkgxbGo5YjlTUEo2QTRzcmI2a3MwYWxZU1RXT2xDaTBzZ0lhYURTK2hTcVhWM1JlWCtzMC9xbUx4SGdwazF0clIxRVlqTi82VGpyaXhxOFBUWXYzQWQwWHFyZHBGUFBXQTd1VzhoWERtd0MzN0Z3dEhsNWJtdkNhZy9LbE5YQThMTlhaMWdRNXNzNWhURkQyeEZRendURlZhR3BSellyMjVST0NDbktLcTB5U0k0dDdjeXBLcUlrVmJBd2FuSW91bCs5ayt0VTA5akxpV3ZucS9qV1FJLzJ4NGlVbnBwcXlIWnRzZWVYeWFveWVxb3pkTGVUSXNoQnF2dUxIOURsK1dUblRYWDVMVHBEajRJOXBqSkVqUnhwd2VFUW1waHFQdnB4Z0VlWHllalRkc0Z4WFo1QWp5eUtyZk1WejdaQWJ2OHYybzlieTgrb3BiYXZlUWJZSlBZNHlSd1BiTnVFSXZOc3RzNlZUbERnNTFVdzNLTkxsQmR1WmwydnRLdnVJaVZvOUdtMmwzOXlxdHdOR2k2Y2hvbnpGL1RONytjSTNVYmRUWGNDYnlVL1hxUlpHZ3prN1Fab3NVM3RtV1dkSFRvbnNDYXBtcWhHQmx6dFkveHFmanNtMzFkdFR2azFYelJyMDFxQWI5RmpWMHpEY1RDYzlILzBDR2E2ZFRUamVDbG9mN3JHeC9XRk13OHUxalRPMXNlY3pHK2hEMjNEME1qUHZ6OFFKcW1hYUFiNTZBK3lDYnVDbDV6ZlhiQ0JOYUFNT2ZrRllxS1RmR1gzR1NyNnZvMzhXQTJYUXZkVndQdjdrR1lWaTY5ck5hNmxKYkEydjM3d1diOVEyVVBpdUVqMnkxOU44SFU3dTFOYjY2Uk04UWRWTU16anA4aGNzWi9pR2o5WGQwUzFtb3RrTCtyUWp3YmNOMXoybU91V25seTJnZHYyYmwrcHM2RDZSM2VYMmw3ay9nSDV6aVI0UDNpZFk0RENuRWdINDZReDJQSmZWdTNXZU4reGxaV0lhSWpBK0F2Um5sOWxodkxPU3l0MU44KzcxeG04SUpTQUNGUkg0UUdxR1dmdUU2WGVKMmZIT2lzS3hHaUpRZ0FCMXIvSERYVkNueTNESWZtMkJGTXhHQkdwRFlEWk9MZFQ4dUF0dmIwdmtEUWUxZFFBRjM4OEl6UDIwTURId0s4bGZlVXdSZ2VlVjhuano5djBNRTQ3OUJCRjRyMWpwZ0RHKzN2S3VMWHhCV2lnNS9vMFQ3Q1EyZlRZUmVPKzd2MWRaR0EwZHYveG5CdWxRRjM3bTg1cHAwc3kzLy9sWmZVQjJOclY3SmtZMTl6TmZ0TXp3RFgvK2MySmt2L3Z1bDFMRFZNZTlIL3AzUFpHSlowUWdBQUw3eXJwa2FET1ZhL3ppVzVxYjViRU0wQTBVZ1Fqa0lVQi9oTUErbmhLRk8zWU94SzE1cGlpS1owU2dFZ0w3R1RhMm1VcENqcXdFS1ZZS2l3QnlaRmc4VVZwSkJKQWpTd0tHeFNlTkFITGtwQkhIOWd3RWtDTU5PREF5ZlFnZ1IwNmZUckJI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WdFZnZFVG4zLzQyMFVFejRqQTlDRXc5MlB2L3NhYlM5UFhMK3pSL1lIQUhJSGppZnRqckRqSzA0bEFsOW9vY3VUcFZONFo2SFhqcFRFaFIvNERhU1FELzhKWUVoRUlnTUQ3YndCSCtzdEJFL1hIQ2t0NklkQWdaTU9ySUN2MFg4a2QvOEpZRWhFSWdzQU91ZWN2QjAzVUh5c3M2WVVBY09TbVYwRmE2RE1FT2RJYkxDd1lDb0VkOHBTM0tEUlJiNml3b0NjQ0M0UU0vSW8rL3QrL0FJc2VuRWY2b1lXbHdpR3dTNTd6RTRZbTZvY1RsaXFGd0dWZlg4OUZJTWczSWtlV0FoY0xCMEZneTlObGppWWFCRzRVWWlGd3lkZlhjL0hhR3o4Mmd4eHB3WWZSQ1NDUWVMck0wVVFub0l6N3NJbkZFcjZlQ0RueVByU1FreDl5R1pjNW11ako2K3VzOWNEYjEwTUhqZ1o0MXRSL0dzYmo3ekpIRXowTitqeDFmZHdpei9qM0dUblNIeXNzR1FvQmNKbjN2R1doaVhwRGhRVTlFV2lSVmMrU1VBd04wQjhyTEJrS2dYUGsyRjhVbXFnL1ZsalNEd0ZDRHZ3SzBsSm9nUDVZWWNsUUNDeVNGL3hGb1luNlk0VWx2UkFBazlyektzZ0tvUUg2WTRVbFF5SFFKTS83aTBJVDljY0tTM29oTUYvRzE0UHpTQzlNc1ZCWUJQcm9NZzhMS0VvcmhZRHc5ZnkzOWpzODZ1Rk4yZ01rTEJJWWdkUmx2dkM5OXphTEphT0pGbU9FSlVvaGtQcDZ2b3E4SWZiNHRBVWFZQ2x3c1hBUUJMakxmQ1k1Zm9uSHB5M1FSSU5namtJVUF0elhNeis4RTNXZlZhbDVJVFRBUEdRd3ZUWUV3T2lveTd6L21tak80MnNCYUtLMUtlSitGY3g5UGEzdmp5Nzd2Sk9JQm5pLzJza0pqcHU3ek0vZDdVVmJIdThrb29tZW9Lck9adE1kc2hKRkg0SXA1RDdmaFBaeCtIS0ZmUXpwYlp3ZGFJQUNDVHhQRElHTFpCaEZqZVJPZElXd3ZieG9vaE9ESGh1aUNNVGtWalRYSGtSUmh6eEo0MjJiSUdsOG1lYlFBem1TNDREL0o0akFlWEkzaWg2RnI2UEJaMzJXb1YwMDBRbUNqMDJCaDRlc1JRL1FyL01kOHArMStkR2I3dkdHZ1VBS09WSWdnZWVKSWRBbFg0bG00a0VVWGVVL2E0TW1Pakhvc1NGQVlKYVE3WVhoRW9UZWZ6d29SZ1E1c2hnakxCRVlnWFh5ZExUN0NoRGFhSDFYc1dnMDBXS01zRVFaQktpdlovMU4zalhRQUwyaHdvS2hFQUNYK2V6eHRxODBORkZmcExDY0h3TGc2L25na3oyL3NsQUtEZEFiS2l3WUNvR1lmSC9uWmQ3QzBFUzlvY0tDWGdoMHlYR0puL3hDanZRQ0ZRdUZSQUJjNW0zL24veENFdzJKUGNvQ0JOWUpPZjYzMUIzcGQrQk4yZzhuTEJVT0FYQ1prNy8vdzk3eTBFUzlvY0tDWGdnYzBxMDl3ei8xS2d1RjBBQjlrY0p5b1JDQXA5bHd2TjczUm80bUdncDRsTU1SYUpQbFgyNzVmMElTRFJBTlo5SUlYQ0JQenNHUFp2dCtRaEpOZE5JS091UHROZWp2SERiUzdlTWVZMFVEOUFBSml3UkZZSWZBVzJBZjFGNWtHQzBkVFhRMFBwaGJFZ0Y0dXd2V01MQ2EyZk9yaUFib2h4T1dDb2ZBUG51NTRkRDNPN3Rvb3VHZ1IwbUFBTEFqeFlIQUM0bnA4Um4zTlp1YitKNk5RQWZQazBmZ2tCeEJvNHYwaFVSK29Ja0tKUEE4QVFUQTEwTmJZYi94UHNOZVltZ3pEN24xYjFsMEJXL1NBZ2s4VHdvQmNKbERVNWZZWjZsZU5JQWdtaWlBZ01la0VHQytIc3FSeS9ERkFQcldkcFQ1VVpVMW1rTVA1RWlPQS82ZkdBTE1aVTQ1a3Q3Tk93UDRoeVk2TWZDeG9Taml2aDc0K005QkZKMm5TNXFDQXpteUFDRE1EbzBBZDVsSDU5bUQ3YmhZT3Bwb01VWllvZ1FDVzh6WEEvN0lPMUcwSzMyUytRTFFBUE94d1p4YUVMak1YZWFMOU9uMmd2Uko1amVGSnBxUERlWlVRSUF0c3Vrem03MG9haTBWQzFoZ2JGcGNEa3NnQW9FUTRJdHNlR1lEdng5NzdvbGlvV2lpeFJoaGlSSUlwSlRYaGgxQU04Y2U5ZUN6K1I2elRROUJXQVFSOEVPQVRTQ2o2QUxkQWRSY0xhNkRKbHFNRVpid1J3RHV1UU5hZWd2bWtSZllJNXRSZFQvOCtOZHVFWEwzRDk3MzRWR2xNQThSQ0luQUxtR0dlWm5PSStuMzhrY2VhS0lqNGNITThnaWt2cDdvTWZndHBkWm1RWDBnVkhIY0tTaUsyWWhBS0FSU2wza2p2aGVkSy9yOEQ1cG9LTlJSamtEZ0t1RldOOWMrL3A3QzkyRVh5UERhelljZXZua3Q5dmdGVDlFQ25oR0I4UkE0VEwvZDl5aDVZM3hRSUFwTnRBQWd6QzZOUUNOSnZZdXpML25XUWVuYVdBRVJxQitCRDRsbjJUOXk3VnZxYncxYmlQNC9OZ2ovall1M1hSMEFBQUFBU1VWT1JLNUNZSUk9Igp9Cg=="/>
    </extobj>
    <extobj name="334E55B0-647D-440b-865C-3EC943EB4CBC-23">
      <extobjdata type="334E55B0-647D-440b-865C-3EC943EB4CBC" data="ewogICAiSW1nU2V0dGluZ0pzb24iIDogIntcImRwaVwiOlwiNjAwXCIsXCJmb3JtYXRcIjpcIlBOR1wiLFwidHJhbnNwYXJlbnRcIjp0cnVlLFwiYXV0b1wiOmZhbHNlfSIsCiAgICJMYXRleCIgOiAiWEZzZ0lIQW9RWHhHWDBFc0lGZGZRU3hjYzJsbmJXRmZZVjR5S1NBOUlGeHdjbTlrWDN0dFBURjlYazBnWEcxaGRHaGpZV3g3VG4wb1lWOXRmRmRmUVY1VUlHWmZlMkZmYlgwc0lGeHphV2R0WVY5aFhqSWdYRzFoZEdoaVpudEpmU2tnWEYwPSIsCiAgICJMYXRleEltZ0Jhc2U2NCIgOiAiaVZCT1J3MEtHZ29BQUFBTlNVaEVVZ0FBQmlFQUFBRHhCQU1BQUFCZlFRa3dBQUFBTUZCTVZFWC8vLzhBQUFBQUFBQUFBQUFBQUFBQUFBQUFBQUFBQUFBQUFBQUFBQUFBQUFBQUFBQUFBQUFBQUFBQUFBQUFBQUF2M2FCN0FBQUFEM1JTVGxNQU1ydnYzYXRtellraUVIWkVWSmtWcEtPUEFBQUFDWEJJV1hNQUFBN0VBQUFPeEFHVkt3NGJBQUFnQUVsRVFWUjRBZTE5YTR4anlYWGU3ZWMwMlU4b2dhWEFnZGp3YWlYRFNNSzJaaHhMSzBPM3JaM054cklCdGg2Qll0a1NHM0VBL3hNNzJoVkd0aE93NFNqQVNyYVhiYTBBeVErRVRHWVRXN3VHT1U0UVNGYUNrSWlTV0FvTWRVY0tZaUEvekk0VFFTdmJFWHVuZXpTN3M3dFQrVTY5Nno1NEw1dnNIbld6N2cvZWVwdzZWZldkT2xXblR0MTdHUVQrZWtBSUZDb00xenZjMnI5QmFjY3ROOUhIUEFLVGdNQVNEWDUyNG5TMXdOTzhSamlnK01pa0lGRDg5Um9Vd09udEZhd2JmL2tiTFNmTlJ6d0NFNFBBNmgzRzF1emVObXJzamgzM1lZL0FSQ0hRZkpHeGJhdkhVNjgwMkd0VzNBYzlBcE9GUUcySHNVT3J5N003WlhiUGl2dWdSMkN5RUtnZVZ0aTYxZVhHSG1PYlZ0d0hQUUtUaFVCNFVHVWJwc3RUcjB5NWE0Yko4aUdQd0FRZ1VHQ3RqbTBsemU0c01uWXdBUjMzWGZRSUpDSXdmeExzczFkTlZtTnZtckdXaWZ1UVIyQ3lFSmk3SHpUWks3clBVNjhFcTVFVE81M25BeDZCQ1VCZzVqV293SDNkMGRtZG9HUkZkYm9QZUFRbUJJSG12ZUFLdTZzNzI5Z0xPdjQ0UXNQaEE1T0hRRzB6V0RHUGNjQm9Ddnh4eE9TTkF0OWpnMEQxTUpobmJFOG13R2dLL0hHRVFjZUhKZytCOENEQUE3REszUXFqeVI5SFRONGc4RDAyQ09BNElpZ3lka3Vra05Ia2p5TU1PajQwZVFqZ09DSUlRcllsZWs1R2t6K09tTHhSNEh0c0VNQnhCTzJsTjBWS2Z5L3d4eEVHSEIrYVFBUndIQkVFRFhiRXUwNUdreitPbU1CUjRMdHNFTUJ4UkJEVTJNczhoWXdtZnh4aHdQR2hDVVFBeHhHMExJaFhoTWhvOHNjUkV6Z0tmSmNOQWppT29LM0RTNVN5OUYzNkRlMW53eW5CWHg2QkNVSUF4eEZCTU10dVU1ZTUwWVRqaUswSjZyL3Zxa2ZBUVlDT0k0SmdqaDFUS2plYWNCeXhUUkYvZVFRbUVRRitIQkVzOEFlYmhORTBaeDdwbUVSQWZKOG5IQUYrSEJFczgrL1R6SkNuS1pnUjY4V0U0K0s3UDZrSThPT0lBRi94MjVaR0UxNGY4aDlybXRUUjRQc2RCUHc0Z2g1M1BaU2VKcHhOY0krVEI4Y2pNSkVJOE9PSUlLaXpuVUFZVFVGVm50Wk5KQnkrMHhPUEFEK09DS0FHRzhMVDVJOGpKbjVJVERnQS9EaUNudHk0Snp4TnRLWHd4eEVUUGlnbXVmdmlPQ0tnNzlQYzVKNG1lcDl1ZTVJUjhYMmZiQVRFY1VRUXROa3IxVDBPaFQrT21Pd1JNZW05bjVhZTFobDJJajFNL2poaTBzZkVaUGUveEovd0MvQjlHdlV4Wkg4Y01ka2pZc0o3WDZqSUR6WGgrelRDYU1JZTIzemZiOExSOGQyZk5BU0szMWRsN0c5eVRaaVh4M0tmLzM3R2JuKzFOV2xJK1A1NkJBaUJEdjhIUnU1YW1oSkdVMTJrZVArckh5QVRpVURqK05xTjYxZFpsenIvZUl0K0sxZXYzM2p5MFpEdFVzUmZIZ0dQZ0VmQUkrQVI4QWg0QkR3Q0hnR1BnRWZBSStBUjhBaDRCRHdDSGdHUGdFZkFJK0FSOEFoNEJEd0NIZ0dQZ0VmQUkrQVI4QWg0QkR3Q0hnR1BnRWZBSStBUjhBaDRCRHdDSGdHUGdFZkFJK0FSOEFoNEJEd0NIZ0dQZ0VmQUkrQVI4QWg0QkR3Q0hnR1BnRWZBSStBUjhBaDRCRHdDSGdHUGdFZkFJK0FSOEFoNEJEd0NIZ0dQZ0VmQUkrQVI4QWc0Q09DZmVvZTcxcHppUHVJUnVHUUllSTI0WkFMMTNSa1JBYThSSXdMb2kxOHlCTHhHWERLQit1Nk1pRURoNlQrcm1JM0V2MCs2dm1qeVR6NzhRbXZFQ2g5azhjWHZ4SzVmZTVEdDhYV2ZCb0d2UGNFZS85WFRGTXhmNWcxS0o0NlR5eWlOT1BuRDVQd0xrOXBSUFRIM2t3ZlYrS1Z2aFNjZjd6Nm8yaTl3dlQvSGhmZTIxcGwyWVQ0VVEyU3dSaHdmbkdranpvRTVOUCt0RDcvd0sxL3NNM2JucWFlZWV2b2gvSVhTT1ZTYlZJV0EvUGhUU1hrK2JRQUNuMkUvK2RYZi9nU1QvNEkxZ0hDMHJKdDVOT0xkbzlYeDRFdFBNZlp0M29wVnhnNTU0UFZNL2hmbGVUZXVVRG41RDcveEZXam85bm5YZk1Icm0ySS9UajNvc0RQKzU2dENEbzA0Ymwxd01JTVY5c09pQ3lVbS9rb0pmNk1rLzZYNHZMdFdPcUZ6blVXc1ZlZGQ4d1d2NzVuYkxlb0JKcmN6Umc1MkJLNkJWdFBGLzlQU0dmTVByRXdPak02ck1uQyt0MEw0UTd4Q3FPYlcrZFo4MFd1cjc0Z2U3Si8xOGdyUjRCcW9FZmN1T3BqQnZsb1F5bnI3MEh2NWdmVHFpdnliNUtVenQ0Y2ZTUGZPcnRKbDFoTE01eGc3MndFSnl6cExJemJQcnAvbnhMa3E1NWVBNlgvcDNqODZwN3JkYW5wS21sV21ST3dTK0ZneUF0UDNaVHJzL0xNMVdtYXpOV0k5dVkwWEtKVWRpTWJDQ0gxUk5ydTMrVURhWHo2VTFUWVp1L1ZBV25CQksyMnp0OG1XMTluWk9zNnZaR3ZFMWdVRlVUZDdXVUdJRGExYUdtcnJPdnNjQTBWMnZDdXFBKzZiNTFqeGhhK3FwR2VReGhtdnJwT2dFZE5xbVoxbTRoL3NNVDRhaHc5aWtHQ1JrbTFaT0d0eitFRjA3d3pyeElaNlI3Q3ZNZVVuT1p2cXpsd2pwdjdabzZvdlo5T0RiSzV0WmJ4ajA2Uk1sZjUyZHJueFUyQkRMYmZXODR3OW1MMzkrRHQxTGh4aFphNkxpbnJhZzM0MkZaKzFScnd4Wk1aVU9ac3VaSEx0S2J1dnhOaWFwQzUzTTR1ZEFRRzJoZktzSEE5YWpzbi8rei95OVdUaG5XZlFuL05qaWYzdWdhZ05hNFFRNGpQYloxTDlHV3ZFcDZFUGpHMVlUVi8rS1NzeWRQQlVjdjBqZ1NBLzhGUTFma0VGenZkZVlhK0pDckZHcUUxK3RBV0Z2eDFOR1JSZk9kNGJsSzN6VnRWSmpFNjVVSUZDK2UvSTluYVUxVFI3TmcvaW5LMUdRTzUwYlZuZzk5OXVSWVlPamlaWGN4d3hkTVZqS3ZEcGsyM0JDWnY4Vkt1cHNqNUViZFUweFFxbVhyRFp0QytMdDdlc1RzK0tsViswT3ppdThObHFSSWNyaEZydnFNMXoybTQ1VlE5R2s2dmUxNTZxN3JFV3dpYmZYamtkM3MvZWJUbnhRWkZwMWszTGJqcFp6YlBkajZZMVl2enBqS21qaVdkT1d1Tm5INHhSSStMTmswOU5LZWNuTmI4OG12VThrbHl0NDRnelFISTRsdGprSDZhVktJVDVuNjJzcStQNE9MT3k4elRoU01qRm1UK3dGR3R4bldMNWNjcmYzckZwUktFcUxXU3Jia3lFZEZsS2NNV1Jra1dhTXppU1hLM2ppSlRxaXYrZzhxNHZwZVNOTjduREJzelpwZHlUM3h6YlRXc1g5dTUyWGdTNWhmZitRTUwxZzJuTUV0SUxsZU5yajkrNGNmM1JxK0prNWN2czZ2VWJONTY4ZmxVNUQwVEM5VkJONlFrOFRwRTBZMDBsUGVtNE93V2I5Q0pqMDRpYUFzS3FhNS8wNGZHSEQweFNkY1NIc0xWY1A2UHdEL2tLdEJSSzhZVFNTU2NTbm56VW5vbXQ0d2pUSWlmVVlTZWhNNDZjM0hGR1FybjJML0YrM0xqeDBSdTRNSnEycVpMbDNQN3FSdnJ1RWtQSDNyOXA1RVF2dUdoSVBPNGxNblA5eWowaWxUK2lBbjNOU2RvRUttRzh3N2FtdGhHb2NzSHBZYTVXWnhPTlN5UGdhWTl2M2JBSitzdVczWVlGT1Y3dHRLSENXcTQxalQvM29heVk2Q1pucUJOMkRQOVZjeHhoRXUzUU5GNUhLZjdjR1Q5dHpDdkVjTnJnQWNMTnZyWjVhaU5uRzViWVBVNmY5Tk5nRHRnYU9VSDc2U2REVWUyMTYveVNzU1JHS1duRi8vaGVVZWp4djk4bGtqZDhFKzloNFRyNVczOGdTcnhCeE4vNlNSRWR6eThNY2NzMVU1SG5uZVBoTGJpTVN5UHdTS0s5Z2ViTUMrenVtdHZXL2JqV3VBUlpNUzNYNXhYK0grTnYzazQ5TGNYenJyOFFWVTc5Y2tqaU9mN0JQY095cER6Wkpza05sYkh0WDY0N0cxS1hZR3l4SnBOTzAyU05tTlVuaVlOcnZKbHVoTkllYnRNcXJaSFRhYnpxcm9wTy9XbVkrZ3kwb29uZWFkbzV0cXpNTXVJL1poSDlWY1RGcTFwVzRtaEJqRmRyVERYdHlHaU1kZWx4YVFROU1iaWx1WXJBUWxTdXhUQjlIeGdwbXhLMTVkcEhsZTlvYVVMYXRCeDNkVFNZcXNBclllbURjeHhoeUt6UUNyMk1ncWsxMmcrTFpGekJ1anFObUxxS0swVFQwWGdLSHZBYUNpbzdvNzU2dWtWQ2NHeFl4VzNrWkRJRzhIMkxBdHVzZEhZV25RbVMxdG03eHg3aVhaTWRCQ0g3Q1RzNmhuRGYzcFhpemF2Tk1mQjBXWXhMSTFZQnhwSExPcGlKQW53bHQzMGM0YVNqdGx5YnFGSU1JSjVObjl0NVZSTWlNTU5POXV4NGtIVWNVWUo0YWVKY2QwcWRSUVNUYTlmaUs0Umd3OWV4L1hNV3BSdWNaeSs3Q1Zac0h4MnhPZHJJU2JKS0JMRFMwSytub1E3YmJDc2hialVCZTR2amxoTWZPYkxJanRkc0p1R0krMUtibHd5UFN5UGFBTU9lTG9qOWZ0VEtxdzN3cnlTMExTSEpsaXNwWWN2UXdMZnFEQUc4Uy9xSXlhVlExbkZFSGVLbHFYWFhMWFlHc1k1NnpWWHdqbXZFVEs1R3RHMi9RYVNaR083T2FMV1JFNlRGS0dDTHpwSVI0WmNZRGQxenhtYlU3aXFuSGg4bXNzdE9yRVVjcnJYeG0wM2owb2dTNEkxdUIvdjIvSUhlRm9kR1BBYVJMVmM0VTJ3Tm95Vjh3eTR3SFVFcjZ6Z0MrWnNCV1g5ZG04dFpoT2VaNjE2TmE4UjhMck9wYXM4SWJrTmhBcm5QaWRqSUNWSmFWTmVkVXVyQlhDZHhVQVJxWjQ5NW1oWnQ4bUw2TnNjbXl4K2Vqem8wWjBlMk9tS1ZqMHNqZWdBaittNXF1T05XTitkTVdtNWV6cGd0VnhxODFoSWFtL0xha1UxTDFuRUVuQU9IT0ZPUEtYYk9wZzFCVm91TXhMaEdCSldveFpuQWZtckFETk8rWDNkdEloczV3WXYyeGJjY3R1WG9LdS9rSmtRaWRVUlc3V0FsUnljU3VLWW4xYUpMNTNMTU1Fa3ZuRE5uWEJyUkFMeVJ5WFVxZ25kUUdyREk1Mnl1TFZkcWV0Y3FoNml6S1BVakNwbDFIQUY1SGdURnl1aU50TnFVR0p4bkw3bnBDUnJSczdkSUxyV09UYnY5MWVrVXFONHJ1Njl5MjhnSnlzaU1nc1NHUGVFTG9zRy9xTU5Xb3NpcUhUVFR0em1EK2Fia3pyc2JSYUtxUktmaGxLTDVrOGVsRVZXTXg4aFlXb2l1NmVWb1F2NW1La3Bicm1UeUg2Z00zRVBYcUMzWUpoV1JRVjd1bEdpVnBlQStveEpML3l1U1BQNW96VkZrOEUvUWlGblhBa3hzeElBWlpvbHQ5NW1qZURaeWdsc2IrTGw4Tzg2TTR1WWx4cXJ1MWl5cVkvb2Qyc1RDd3lmV0lxNFNjT2dNbHVud2RZenR1YWI2UzhCM3cybEExTlUwYUpGM0NnNkkySEtsSXhCN2lGZGNvMWEvcTY3WWxSd2pTNldhZXlNNlFFeldXRVB6TVpka2drWXM1ckRwNmZnazVabzlJVGV5N1Z1MWtST0ZldnBsRGNXa2RxUkNPZStvdzE3dTJwQkkxeFJkR3JPbmFaR0pUL3Q4Wk0vVTBZNE1PcE56MnRDNDFvandIdEJ3RjkyU0RSYmFOeDNKUDAyVGJibml4VXpicktSOWhPMTkzWDhrVWtFblk4VFhvOXUyU1BseFJUdTNXOFJxM3B4ZEpXZ0Uzc2pPcXE4NDRCWDh6b3RCelIzd05uS0NjOStkNEpGWTI4aXFNNUlQU0cydEEwZDcxWjU5SlVJK1lyUWpYVGNWU3lQbUhMTnR4QXA0OFRGcFJKSHRWTjM1QWd1YXF5QkJHNjZjVVM5YnJ1Uk9PVFFNYWFOb0c3V1ZXeWFQaDhvWkIxRFI5a2VLanl1NktFOEFaNDJSbmFBUlFkVWVXNGwxTHpyenMwTlNSQjM3N29HYmpaeWdyVVNuc0tDejQzREpqdFFjUHdSNSsyenZVbTB6bThNUUZJdHEvck50dmFVTW9RN0JYNUtPU1NPVzJHRVBqN1E0OWRjak0wNUg5Y2loR2k1aXk1VWVOZHN5eFp1SVd0NmxlYmN4b0F2VFJ4QnhnVHh0aFRLTXh4enF5S1Z6OVVnelR0S0kvVXkvNGl3ek9xVlppY0FjZG13bDEvbG5JOGVKWXI0NTdLd3RPQ01jazZNOVp4MmFQb1lJZGcxbDJEWGhNWVE2VXJwVGpnZUxSYmVMbzlZMEpvMVlaTnVyZ0dQTmFnN05VODVWR1VQYmJibEcvT25sMEpua1oyd0xpdHFCRVI5TmNwb0hCVXNkWVE3aGFCRWdKUmlVZGpTakpJMVl6V3hOS1YxblNyQlgycENIcmlFSWJPUjRNcDNPbXlid3BQNnVWU0JQY045WmgvYmZCcGFIdXR4QytuTzVtbWFJd0NMckN1b0Y1OXlyYk92Z0VPeFNTY2VrRVhnMWpqYTZ1MVk5eTVGbGYyb2M2NXN0VjFla1M4Y054Nmh0ckZ0dG9TQkcvRkVreVluQzZocVk3eENmUHRKUmFtbE55RWthTVQxNFJVTUQrZzdjVG92cW0wRkFNMVRMcE5ySThkVElOb3pTaHY1QVNjbFpoeXIvRTFWdTZTcWI0NTFnT204WG5JdnVveEMxTWRqaXVza1VHSk5HekRJODFPODZtMVpzZWFDbWxVd1JPdzFManRoeXBjYzJOalRaN0dzMTI2aU4rVjdwN0cxSFV5Y0VnTVRBL0lRaXAwaGFWQjhLK0QzTFQ1YWtFVGpYem1EUDFLUVpvNXVubk1qaGdJMGNMMENWZ294ZnZ5ZHU1YTY0NS81dGc0Y21uci9ycnRyVlE1MDFoZ0NlYUtJbklhK2lSalduY0s3Tk1maHJuT2FOU1NOV0liNUlXNlBPMTFXM0owNHJja2RzdWJxR2NHMm5aeHUxYzdZUGhMUEhDTmtkVkEvbTFNTkIrZVBKNnpBdTF4QmdkVFhISkkyQWtiZW1DWklDV0NLVGtpbnRKdGtWa2VkUmJPUjRPWHMwbDBWVi9SYlB5ZjhEekV3amJyN29yTnBUa1JreFA5ZEV5Z2Fxa3RmTE5zRXNlOFdPamg0ZWswYVVNQUNyanRVU2xPUU9VclZ4Znh4R2lTTlhBSFNrdUJmRHRYM2JxQzNkVXpucTNuTThneXJWM0V0TVdmZ21iZXdoTWxYVXRhZTVKMmxFVUxFV0VVMXBCUmJTclZEK1FCa2RZRzRiZWdjNVNyYmhPdTNnSlkxb3FUcjZoODZxZldXc0k5VUdUZ3VkYXA0YnQ4OThUQnBSZzV1bUIzZ1VPcmhIbmErTmNSZ2xqbHhSbng3M0svZURrbTNVMW05WlRRbUM1Mzc5VDBIOTVyLzJuSlBxUkdwWms3SkRmY3BJQTYxUWwyR1JxQkZWdGk0cHBoNDZlUThQemo5MC9IR3RSMWRTclZEeCtBenQ2eXdRSE9TSUc1cWk1aXo5WVZ4WlllNmJiWmtWV010WnRjZnJleTBwMUhEZnROdUg3YUVkSFQwOEpvMm9ZaVdqQ2VQQXRDanFmSzBuR0MzTDd3OC8xalZGc2tPT1hFUExPOVM4NXpoWFhOOXJFWlRxYXFWVjBoODN0QWtWMFNTcUxtdWJrS2dSTmIwQU5vNURmbHI3ZkhoY1lYZFVCMVpUbmNWWE9HdWFWUTlOR3h6a0tMbHVEUExZOGI0cE5qaGtXMmIwZFYxVWVhUktoTlpZVUdsNTc4V1BQS3BnZ2srZkdQVk0zTnE4SXdPUXJ1VmxtNHR1VEJvUmJ0RFcyZlkwQkc3RENhMFlSTStIN0JyRENXN3h2K1ZxSzRnY3VWYU1USVB5TGE2UmlzOE0xaXh6RmNMajYvaHNCTDRiRVZyajBPUUgvOVRndldNbGp4cU1DWmEybnVxeWZJaUpHbEZTVzhiRjQrNHlPMmtGVStGTGU4RTNWQ3FzbnNnSnFHNXRqVzg5NlFCelM2ZTV5RkV5c285a2R0dEJ5NVRKREZIRGxWVDNOemhQdFdxUDRudGRLaXVRK0IyTUIxeU9iVGlBTG0vV2VEU2lRTmpUdnVwSTE0dG56WFNZQXNoZGN4TDR2N0Y5TzFpcXZCdCt4RzRrS3kzcWFFVGRuS2t0NFprSFdxTmFzbURNOTVyR1VLUkR0OVJsZWpDNFNJN2MzSUpOMUloVmRkNVl3dnBiQnNDZCt5MStxaUpoYkZoZ080MHBobHNVSiszYk1Sa09ja2kyZDhFZE5Zd05lYjRRV1diYmtyUnk0RHhzMlhiMnYvbllTU3A2SDlpK2pnYVdydGg2UDVBeVgrWjROR0taVzZ5aGZXaThFRG1Qd3lJZWFWR3h6UDkrY3ZvdVRNSDFTRjVhMUpGcjFkUTNpMWx1QmlqdWlZSkZGVWpqRTBuL3luZSs4MDE0cXZBMzhQTERCWkg4VTBYekN6WlJJMmJWaXhwWS9tRDB2N3dnWnVPR2VqT3c3TnJUcG9rcm92TmtvVzJhVkFjNUpKTlJ0U3V5Q3phZEtaRWpaTDFpTVU4bnlSakthdUdxSHVZb24welNRTlBzYXplWlRLWldMUmY4UU1LY21lUFJpQlUrLy9kdDkrZVZ5Sk5xMHpILytwZWxzNlR5RDArcEVhZ1B0aXUvYWp2QzNiZ21vbkhmcTZSTHYySE9WTUpNSnhvcUo3OWdFelZpVGo3clY2Q1pwTVpla2k4dnRKV2loR25UU0ZPQUF2ZXR2WXBFTllMcTdJcitQR3Z2TjRicW9xVldNNFJlWGEvYUkvaGVQMHZhY0Mya1gvcUkxWTBQRFc1UzMrN2xZTkpjdWVQUkNCelE0U3FoRHkxVmF4ditXUHVhaVhySk1BUXhqSEh0b3hpbXdWeVhJMWNNT2VVdENhRUsxSlVEd2FVMHZCbVE5WVpkcnViWlJFTUlWZ2poeUM3TnQyVThBVjQwZWcxQUdaMXdxdTd4ZEdmZmJCZXRiNG9ZaWxnc0hlUkFzSXBzUWZkYkdqWVJIK0xYZXRpU0g4Rlg5YXA5ZXQ5cklZUVh2eHNFWDBjRDEzSzBwY01TN0xOLzhjZHAxMWV6V0k1SEk5cjhFUmJ5UE54U0ZmWmVVeUZ4WDJVUkZTbXhreGJQc2gwV2JwbDR6SkZyUngrQThFZGRMS08ycnBzUlo1R1NndEtiS1ZtblNoNUdzSWthZ2RHMlJ6V3YwdVFMNWVmYlphNG9oNVNNSlNDNWs4dHE2b2MwckxIaUlJZnkrL0JWUC9YVVUwKy85d25RdFloajdHckZVcUlKc0hmbFNnWGZLekw3ZXRYdWJVWnBaYnlWa3E2VG4xRThhb3EzemtvTTlCUXlWbTR4Uk1OU3JtVFVUT0h4YUVTUFA1WklhK2lPWWgzOTdFQlRXemlDQW1hdWxERk5OS3BVMXQyUkt5Q1RENU0xYVUwd1J1MXAvT3ZReTYyczJvZkpIMGF3aVJxQm5YR1hLaVFmVGxEVlJqL1FvZ1RhR1cvVFBYYk5xQWZzS2hwaG9uR1FRN3hoRFpoa0I5eGZpY3hwc1pyczNmc2NOOVhBVks3YTRVRUNPWkl5bVJaQzlWRWg5RFNQSFZ0U0hnaXJRb0NUZXExYmRFbkI4V2hFbjA5R1pMbnFXYW15NlZhM0gybTRHWUhRRGVmNVhyZWNHM1BrMnRNRnE3ZEFab3hhMS9mcWNraUx0ZFBtM0xRQ2c5T0hFbXlpUmdDV2JhcWpmNGlmVUw5QWhHbVpZNHg3RnhueHE2RkVVTmRHUFJFNXlDR09YSDFGVm0vSk03VDh3eklwZWpPNzl4SlgwNDVhdFJmVEpKckpGT05pUjFaVGlab1YwZXA1dkttVTBNNTluKzViTkhEU3Rla1N3dVBSQ0RuOEszcUt3S0orNk5aV1UwdUNUTzR6OWM0aFRqclZkc0F0a2hCejVGcFNiMlJNOFYwOHJUV0h2RXhIWVpyQUlTMXBQMjJFcFJVWW5ENlVZQk0xQXZQTEx0VkJYazFBcEh3STBBUStkMFAvMTVLYVVCQ2xrRlUxaFJCemtFTWNZQjFSK2M5L3YvN2ZJNHFhYXlYSFBFVno0QVl2VWtjcnlRRWdWKzEyeXV5ZXpiUnFxcTNGbkRHbWRTYTBxbHdOSm1tazBGZzBRZzMvam5tT2dqOSthYmVzNFM2QldOZVVHaUFvN1NlYlBqbnN5TFdwcXJ2Q3h3akdpakJxaThsakpabWpTa1hiV3lvOGh2dFFnazNVQ0l6WkxUU2tTTTJDQmFWbWZtZ0NWdzdZaUh0SjdaeldQcjYrZ1JpRURuTGlPR0pkbEY5aFpIUEdycEplbG1KWk9rRS90c0Y5ci94a1dTd09mR0hUWkNhUXlkVHFLWnFjUnlTclJvVk1QU09FeHFJUmF2aTNNU2E3b2pGejBhMUJYOHVVRTh3NE1qN0syd05IcmxRZEwwaStWOHVvNWQ2WnZCd1ZYVFhIQUZDMDJmZmhCSnVtRWRTdFpkb1dZUGh2eUVyaEFlQlRDZTR0bWVUY2pFY0RPbTdaUFE1eXRva0puZHQwT01oSUphVUNoeFlTNE9yRWZhL2MyOGozSkttKzEweW1ONjN0MFdyS011aTBBRTZ6TkF2TnBjc2JHNHRHcU9FUEthbnRhZlJaY0t6aHprd0VjYTNMTnFJSmZFVG5hYklqVnlBbVJnWDVYdmtUTGtLMkphZW1QR3hCVTFHNzlKejBnOG1HRSt3Z2paajZHNmpKYkxydy9RWmhYYWRwUkxpdVd0WlRKZ3hQY0pBVHJ1cXVwSlMycGlvbjdyUXI0N0M2eVpFWWlQamlKVjkvYXNwVk84MzNtczIwYjFsS2tPOUJwTDZFNktwVklpRjc2S1N4YU1TcTFGTGE0c3ZSMkZRMmtXcFJSQ05DMDF0MGZGZFJaZDBkdVpKRzdLR0VmTTFRRzdXbjhMMlNYUjF0Y1ZaYkJ1VVBKOWcwamRoVVZiVE56QW5sNEEyRlpyUlV0blczSGhYWVY5c3NudTBnWng5SG9PdEo0NjRFY0pQU3Jib1FoQmhweDhCTk85elJUcjVxOXpaY01oWExaQW96ekx3ckQvbHVxNUxwOTVteEx1NWplb2RPditjSGdPUU9zQlBkR3BTVnJ2QytrYzJ2T2duSmRWVTQ2KzdJRlpZWG44YmFRZ3VWVWJ1c0xla3NibFkrdkNaOE0ySWxqUkFjVXJESkdoRnFTeW5vQ2RXbkZtSFE4VEdETWtrTmJJbzNrdWkxSkFqRFFzSkJ6bms3UWcxbmwxMjlrV2VpcW9zOW9QQzlHajBqYjBEU2xjblVNZzg1dHhRK051L3ZTWTBRemxjMEV5aEszM2I1eUc0MXduWDdBSlhNQUczOW9WQ0VOajNxeUpVR1VoZTAzUGVLTzZKVUt6M2psSElWVTlMNVc5aDgrVThsR0NwalNNRm1hZ1FjYzZyK2ZlbUhTTkdJTWtDd0xsVXF0ck1HNkdwTlhFbzZqbGk4dTZvdFlNTWtGa0oxaEhacFErU2dESzNhYWI3WGJLWnQyd2ZlekdPMzBWQ0tOV3VVQkNFTWpiZkxTa0M3NVNZbXhNSk5tWWcreVBsZTd4SVV1YXNSSmIyWWtLNW81VkRFcVhkSEkyQTQwTUl1Zks4b2dpaU42blRmNjFRSTh1UUxZL2dvT2VjMHFVTUtObGtqS3FaRmVDMUNOYU1oejYyU05XS0pQZnozMUZVRkhudXFXT0FnUjZBenRZb3YzdGRFSnRCOEdTTnR4OFJUUXFpRFZxeTZ4Rld1Mm1tKzEyeW1OYnZKSlR1UzBnQjZ3RE5sOUthV0dKd3hEbzFZMHZzQTRyWkZGVTdwSkZXOXF4RWQ0Mm9heW9KMzVFb2IrVzBZZm1wTkNQbGdHZUI3blZIN2Z0VW9jMGZMcytWdnlETkNRd3BXQ09Fb3d0UllUYllSVnBhcW03eVBtRlVIMXVDbGpFckIxa0ZPcjZlVU42MVVReENLMy9vdTBOMndVeExEZmI3VUxLc3BEVnBFTTJLZmo0RjRnV3ltWldWalVHRU1ramlQV0FyK09DZVdOa3JDT0RSQ1BuNk1adEQyZ0J2MSt1TTZ1bTN1UHFKdTRCN21PTUtkNlRDdmsrTDExRkN1OEhsdlJVK251bTRWNktlUCtsWEdEaFhaNlBjaEJadW1FWnV5SmZEbDZoTXY5SG1ka3BOOVRSM0w5Q091QjVKRDFHb2lINGlDYmZsUUUra0Eza0dFWDBoNlNYUnFQTkRnbmkvcGU2VVBtVktWNGhtbk9IRU9wc2FXUS9GOER2SHZSWTJZTVVvS1JLUW5KQXFJNDJ1aVRiQ2FSNEQ4VVpRNE5lN01kT1RMTzRTL1kwMlNsN2xSMjB5VkkzYlBHMm1jbTduOEdtbWxvK2xEQ2paTEk2eHRDVDAzc1UzVkpXcEUwVjZhYVhoeVVpSjM1eExyaVJlZUdmdUIzWVBaVGF0aExGOGxkUGlaUjBmSkVvMUNsZlIrYWRLVnpSU3FieTFZb2JFVms5akp0Ty9GODRpUzJxUHhyVFczNnBRLzF2VEUwUWlhb3JabEhvYkRqaUhMQ0RrYVFZOXRiQVdMZWsyb2NxT1dYckJKdnJDbXAycExMOWN1THBsdkxIVll3U1pyaE1FRkRWK1hsZEFzc0VkaGFBbS95M1J4bTdOTmFybUVTZ0lIT1Q2WmQ1MmliZ1RmdWMvbGZRTnN0N1h2VlQxc3laOU5kUG54V0RaVFozYUVOMTNad3duTWROTHFXQStTeHVOOTFhNG1tb25FU20wcGlXeTZjMlpOMXRXYXpHam44ZktwL2p0eXhjRERTSkcrVjFEMGFidE83NWVtWEZqaVUyYzk1S1dVT2tYeXNJSk4wNGgxV1RjZ1Vtb081UkFyTXVyb3hwcTJidzhoVXA1RFRlSWdaNzBkb1Fuc0FEbXdzWTZibWM3T3RNUDc1RE5VdmxkeEVuN0luOFN5aVdRNEIxTW84YVl1aVFudlNFZlNBL29WS3B0a0t1MzFpRDgrbC9jandrM2RHRnFwS2RheEZqK1IyYkRYUTVyZFZSbUEybFhoekxzalYyRU1LOThyWDZEdUQvQzlrc0Zoanhpbk1zZnlkM0pPRVJsV3NJa2FnUkc1SmV2dU9mT0g2QU9tZzROWTB5bzdWaEpOTytzNjdpQVhsQ3p2dHlZeGdadFVoL01RaU1selF1QnpySDJ2L00xNXRpV2ZjWExvS0pLREtZYVA2ak0vcUYrUE1Za25OQk1VdHhpaTd5blhyVGdMSjBVSUkyVmVGVHhORzUyU09tTDdsV2lRRXBybG1IblNzMGNqaG94eVQ5QVpobWExVUhsc0Q1R3BiNFUvK2tsS1hQcS80WTkrU2VjaTRNaVZodmlHOXIxeTM4U2RRRHpqWkpkUjRTdjQwNWZVV1M5bXMzN3VUU2MvcTBvT2V4OVdzSWthb1o1OVJlVjlBMUZIekRqa3pkTjJwMjdlb2w1NEtZbVcwQjJkNXlBWGdFMHFGQ2hTSlpubjhZbzNVWWYydlFyUHl2ck5sSVU0QjFPc2dMZXNGdWVhS3FPdkdWQjVHb1pwMTdxdUlEa3dCbzJ3SGh6Zzc1N1RxaDRhVWNoNlM5YnhQRzBMNzZ2MkNPQ1hQb2g0c2ZKUlNwOHFuenpNL3c1dXFYNzNCMElMbzRoRzBHTWJSOXIzS3A1RnhyZjlGT1BvdmJPVFB1dGhRbmEzZzY5amR6L0F0cWJlY2hEbGtpYytyR0FUTlFKUzNaYVZXYzljVlZRcVdyd2JiWXY3SmkrZk1EU0pxeEZsWnd1cmlXUkEvRGxRMWVoaGxFREgyeENCOXIyS2tiaVQ0bnZOd3hSQWJHdmVqWHdiaEI1N1ZSZlJnZFpDNThzQUFCYmlTVVJCVkFmN2ZvVGxhdUtqRXF2NWxHWEF5bGEyN1VrSmE0UWFnSkFzS2NjVm1samdwT2hCenAzN0xUaERzR0h1djlLQzhpaEtZdVRJRlVYWlVjL28zajVXbm5UZks3Nk5YREVyRXpHekxndy9COWNGZG44ditQVHRkaTVMMXVJamdzTUtObEVqTU1WM0JUdExYVEhLbFdPUHhUR3VQbUkzaFU4WU9zRkJUaDN2NjF3M01NT2ZFMmt3MW5MVDQ3RlZpT0F6WmswZ0pmeUpsRko1bUdKeDFWTVFldjF5dk1KNFNpY2ZXYnhnU29vUXhraFdVODBlc2pQQVpDZFlOQjFUOVRydldXUFRweDdvZ3VESnpHb2Y0V2QvQzF1K2UzTjM5eEN1cys3MG5SWUNvZTFUaWNuMTVjb2FhTVJWd25CSjk3MWVlV21BZ3hzYm0zdUtEZTdGT3U5QTNUbzJ0bkl6ZzhNS05sRWowQ1RDQVJjZ1VvTU9VNGtLVml5VFNOQkZQNUVGVVpoT09jalJ5TjBSaFpKKysrdVVXak83bHlRaW5rYmk1dGFRb0NBbHZKMWlqdVZoaXU1MVZWMEliNm53b1B2MzRMYzQ2Z1oyWVVtK2hvbTlGZTNFckQwL1E5cHFTa2JIcVh4dkhUL2x2V0NHZlZkQTEyQmI4TmJocW1MVjBKY2pWeWdMdTZOOXI3U0FNRmEyaUhVcEhzQjNTTk5uUFpoeEd4YjVzNko1WURoZzNGajBrZUN3Z2szVUNEQ1JiTkc0SXhsRWkzWmxzT3kwbUJKdnF1VkRVZ0FPcFQ2UjFaVThHN3VTS242YkVxcFlzaVpzRUMzOTJjL0dTV0VmTWt2V3RHckhtaVZLSlRQOTJzTmRteWwwLzBERm0reWtwY0tEN3FuZnJScFVhRURlNkd2RUZGdTMrWWZrZlhBTUtaRTdiVDkrZ2psS3lRcXp6Q1lveUdOVXdHNTdsUjJMQnhGcTdKMWtUZEcyY292ZitZK3JFUlhnYjZsakc5R1UxWTZjaVdzRFpqMUlkdDNVZ3BjbGRpbUdvWGhJOTh4clJNRW1hb1Q1d0JVZ1V2YUR0ZHZ0MkYzbkxhelNZbXRkZ0VmTk94R053Q0ptSm1PcmhBaktmMVFFbkx0V1hzT05paHhxdWIwbUlHckd0RlVZbnFOWGVOUmxDbHZCTGswZVg0d0RjWlYxcDFWSzhqM01LYVBrMHZIVTBUVml6b1dnQmt3T20ySXcyOVZoV21xWnVQR0Q5c1hpR083Qm13M1FnTmdqbkF4OGRuaWdhcy9UcmtiVVVkZXVZYnFLYUdSUW1FejYybThwVFZ6a243Y1l6VWxqSGY3TEE4TWhQVFNxWUJNMVlvYnZyNmpTcHJZeE1ZZStYVFdqcENjVm1US3ZWeEtaVU5mbE9CTWdyQzVDU29Yajk0WUFIa1JiSmxONUVVMEtoVWkxTnF3a1JMVVQwVXBHTUpIcFB1Z1BiTHF5bnBpd1JEbzVOcFVkaGhMbG9yUExEQXlQcEJGcnhMcnRydFcwanI1WWl3OU1MQXVjWExTbXF2WVI1RFMvaFNXWjVuYjY5MDVnMU9Va0RTYk42TG9HQ2VtdVJwVGROV0VWdkhaNDRZU2YzZ1pYdDkyRUxDU1ZWTFU4dXlZSG16SGxrMHVwVkRUYUZjdVFnazNVaUxiVzdwb2VaamVaK29zaVdrM1ZWa3cyb3hQdGZOV2VnUjNrMEdCWGFxb25kQzlJUWFGVkZwcFlMeE1HTzZVZVdJVXJadkczVWxPWm9vVjJIU1IrdGViWG1GaFVESnZDTDFjZTY1cW9ER0ZjN2NVU1Iwa1lSU01XVDlaUWRka1ZES1l4ZHJlcSttVTFqYkZ0RXl1cFIxWjZJRWY2SEMyZTdVMDZaWk5QYjFZVklzNnE2TWcxcUxwckFpa2p0U2pwS29ZUTNLb3o2OWxrR0hRdEhjZTBzOE1qNmtPVE9pY2xnSGFNSk5oRWpTaHBxNEhZNzFIVnhZcTFMa3dyQ0dXak1La2V1ZTNEOERTN0xBYzVjRFE1YmlHNC9hUWhnOUZ1TWVRN0J0NEtteDZWT210Q1BRM2haS1pvb2U0bFp6dXRwRzd2S0VTRlUyWDJzZnFkNEhYL3hLNmZOcTZwaHJKTG1EYzJpa1kwMlowMXVFazMzTG9BaXRnYXVNbjg4OVk2Q2RYeThCTDdDSjlrMmxnZWdtZHVrWXVKUXJoQ3lkYzJMYU5yUk44ZGlHQ2FLdWM1eWdIQkRtY2UrN0hmQXFYSDRBNDR4VXc2UDRmRHFJSVZRamh5ZUdMVHN5RVRRblpYMkJ6UHN1TTFUYlRnRG9YblE3aDVXam9YZ2RlVElQWlVpcTBSenlQalJPY29Dblh2UFBJY3YzN1gyYVNSZldTTWZFV0xWVlJ0Q0hsUzJaNVpGQkhkazVtQ1hLbUFJQzZHc3NWOTlzTjJjWVFiN050Qm9meERVWE52THFlTUl0elNvMElZS1dwR0lLUXBQVmhpUUxLUHhmNGNxa2xsRHVNMU5yU0VrUWMzM1FHUjFGN0JxcmVON3E1VERKZXFEZ1M3UEFHVGhSa0ZFYXVwNCtTUlVadXdObkV1d2Y0anVMdXpuc2dRdjlZck9keTRFcW5OcUdGaUY3SENJd2gyU3I3L0NjeU9LY2hSNGF5cnlvb0hGQy9OMHNac3FjTC9XRVZXRE1QZURPcXZ2SWxRWjNmL24yclZ2Mzc2SVpIeTRSY0VmRW9qQ2wvODVnZDR6dkhESDM3aFM0cmN1cE1IVlYzV2FDZnpOaTVXcEc1WlpiRnF5d1hHVGtRNGhXa05QS2xuNW5wR2FNTHIyVzNUT1o3N085eUl2SElTMVFnNEowM3BjWVJHMFlpUVFISm5LalFKTTZ5YVk1MEc3cXZabjZmMitBWjZEdHBBZjQwZ1hYUDgyWVFEbnE4VkFldXl4VWJKVlNUVjNQa0JBMzdYb25XQzRUYWlhRnFLeXRoN1VNek8wbktyT1UxMitEbVJFUVJMRzFiN29tYUtLNlNaZ2k2TXVsY0w0VDhLcHZUbVM2VGJLQ3NXZW1wcnFCUW10MkVLT1NGd21SdmY3b25Oc2lwczUwUHRRMmYwVXlzZ3BwWm9qZmp0MjlPZWxjRlhtSGlsU0Q1MmwvVkNoWDB5S1A0Sk8rbGFwUkdFd1VncDBDekhTcU1kWUlwSTNmTDVZeU5vQkdaM3VtSXFHaUt4RlcrQit5OVIrTmVjYnZDNThLZUNnSHovMzFDN0tPMlIwb3JnZmxOY3lWV3c3N2xvck1TMFU3ZGloWTl4akMxcjF0T1pYQkd0akxMcVV6VkZ2bFpKSGh4QnNLa2FBWFJib2g2K3NuMmFZWFo4aDB3UjZYb1JRYlIrZk8zeEc5ZXZtZ20zeHE1ZXU0NS9WY0wzQjdZNXVVSU9JRjJsUDF5Ni91aFZuQzhMVHM0dnptM0VCWHZWbnZBWDZ6L1ozbkVvRVZseVNNaTBFUk5hbEM2TjZSZE92aFFaNGZQMHYxUHM5bmFFdzZ5c3FHcTZLQ2c2YVlad2hFSHU2QWdhZ2ZtQnJoaEtQUmRKMVpTSXdZZVB5VmU0RFlrL1ZybXFEVlR0aEo5VjgzUkpEVS9PUjhsVk1OMTMxNFFGN1oxUmRlcDdpZTlPTU1yc1dVL24walI4WkdKNnR4ZTZKb0doaUlaT0w5Z2x4c2NuLzZPRUp6R2t0eFhyUlQwWnpuQ012eDVlKzVES0UvZjluUG9xcUYza1hFNTJ6SG9wTjNTWFlIZ21ZcktPL2hsTEx6SytKZWRCVEtNbGx2Q1k1OCswN0NaUnVNbzJlVkl0S3NHeWdZd1RqUHd6Z2thSU5jSzRBMVZiTUtmZFVtSHJ2aFNad2QvNHhQR2JXNVMvOUMzNVY1d0k2MmM5Mm1ySDFYRFdBVmV1VGRlRnVCelhUdUpQVjRXM0tETHJpU3o2eFlxMHBXUG8xeEdQWUluZTFxbFpnUkVGRzJNL3JXZUNaaktld1F3VzEveVhpMXg2T2V0Zkd1dGFLU1Y1ZXoxVzd2cWFrM1F6YWRXQkpXWTJDMUdtUldtaE9teGlFVXhab3FKT3hKQ0ZTRnN4NnBFU1J0QUllaWpDUGhWVjdTamUrSlFLT3ZlUVc0Sk9VaXpTVkZOQVQ5azNvYlNEQmFrcjE5a2ZkeGdVciswNWNSTlprT00xelJrRkZMWTFOUXlaSFI2QkdOSVlhbUlWR0ZHd2lvMjV0L1ZNZ0YyS0dBMG1rNGY0dzVDUnRQU29pMXc2WFc5VDUxV2RMUnlTUzRjNmI3akFBS1pUUmxrRzhHd3I1WXdhc290Uksyb0FrM3habzJnRWZCL3N1SnV2SGxEaFNhVk0ycG9hQityNUxVelkyMWFwdkhLMWlsQ3dLWGNKMFFsS2thM2FNdzBVWVpkbldQdVMzdzkvQ1VsdmZPS0VuRG0vKzZhVE4zTUM2MmRFd1ZxY1pMQ2pIVHV4Z1NrcE1EM0dpNldtNUVTdUdIWTFpNDZOQ3FYMmJ1bThvUUtEbUM2ckxlUkFqZzAxVTBZTjJWazFjdzRzUGt6bUtCcUJOM3V1L1huK3l2SThXcTNNUlp4THJIUE9zR2RhUWZBdFZVdE91U3B5ZGEvdmlsRGE0R3FxS1lqSW9CSGJuSnp2WlJZMkVTNWVmWnE5Ty9qc3lWOThBczFhT2Y2WmYyTWVwdUNVY0xxTUpsakp4YnBWOU1JUXFpMlZsY3VEMVpSdGJKU094M01pWi8rRFh5KzZPUFc3aWF3ekV3Y3hYY2xqK2tINWozZ3RNVU8ybVc0cFp6WXJtV0FralVobW1aWTZwL1E4alFEcG9ab1oxVHpOWFUwRnZWL0lLZGRJRFl2SDRzenBPZGg1clVnZWovYlVyb1ZpOEJnYzhGUytsNWtoVVZ4NU9hamVYcVlqK3ZwTGhjbzJEcHgwaXpnbGRpS2pDVlp5TWJlQzFsRU1naFJ0RzJvMDVFU3V0MkhhVUZKVGcwb0tWV0RJK3lDbUhOOHNmcGlrMWprTkFuc09jVCtIS2U0VXlJeWNvMFlZSWFlMkN0SS80Sm13NWJzOHNFOXF0S0J0elp4eWpWVFFaT2JDcUk1ZmZYYlBKTUpRNi9JWWY3eXB0SVB3L3EyZ3d6cGJDTlhZTTdSNWJPc1puRlBpYzJGSE1qRG9saTdZV0trVnBsUU1oVlF3UXJVeWpNV1FEN21DdmV6QWx0eTFxNXlLZWcvc3pBSGhnVXc1dmdNSzh5eTR0N2Q1SVBwY1RURnQvY3ppbUo1L2pocUJNKzdFNFdnMVRrOEJPRXNUeVh3L01mT3lvc2tuVjBXdDdtV2pFTGJFS2J2d3ZuZml0K0pzY1pSYWhyUlVkMjRodjl5Qys0OGZKZFhZdFJZU1ZxV0VFQlRYYUlKVlhNeTlMU2ZGUVFmdFF3MkhmTWc5cTQvNDBCUzRmYmRNaTdBT3hvNmU3TnowOEVDbS9lMzBnam9IdXJuSEk5SG5haGFHbVJRMHU0R0I4OVFJSStXMEp1a3A0SW95R3Vva2xKNFdURDY1UnRqalczTHlha2RtUGY2czdTR2RoSFlWQ2U1OTRUM0d4TFFCTTZtRmJRUThoUEtWTmZsWFNhV29abzBtV0t0eUdXem8yVU1jUjhRcGtHS0lFck9keEZ6SUxZVWFLaFNlWmZJUVFESzZlZVJ3ekJzWnlMU1l5eElycVFteXFYM1NvdmEycTdONW16U0k3ancxSWx1aDlSU3dxczVDeXhpZHhYQlBkU0dYWEJXeHVwc1A4MFpuUGRxNFlOalB1ODlHTjhYOFhLVUJNVVVyUS9FOTlDNUxpL2pKQTZHYUhyQ1VDSXJSQkN1WVdMOUZjempXakdteHBwc2RZanprUWU3NzZvejliOFc5K050WVdsLzZ6WmFLWTZiWU5lSDhvY0ZNVit4ajhWU20rMnFDakQ1WDAwamVGNll5eXBGeG5ob1JWTnhuV09MTmE2dk5kMG5aemcxb2hQWFZ4RHh5amJFVmI2ZFNNbnE3NDJUVHVmc0dIaEhFWnNWY2k3enl6OTZsUTJIMW1lQmx1YjJWb2luYjFnVktqaWhZVTdjTUxaaU5UVTBaY1RFaVBFT1Jzc09Ja3dZNWtPc0FESDFlanltQVg2YWpoZU5XQXQrc3BBN25JczNlT05QbUkxa01LTCttSnNqSWMxT0Z5SktSaDFjV3pibHF4TDVqbkNRMFRUK28xRkZQVmR4a2g4WDZsaWJOSVZkTnF3TFd2MXZ6UjRSVU90M3BzVVQ2M0lHckoxVThkUDA4MjVyRGdGTVA1YTZJQmsxSkVVVFBoVVlUck4waUVXNmFmVW8xeFQ5R2hIMHpYdU04M0pRY3lIV09IMy95VWZrS1kxQUl4YU5TWmhLN2NxcHRSQWJUK3JiYnpPUllUWTM4Q2kzZm45QkVWeUtDMHhrakJNNVZJMWJJTUI5MDFWUVA5V25lRXJ0ZHYyK0s1SkNySVphaG0yWWl4WU9FOTV4ODBvZzkrSkhXbk5SRmR2SUI5bU8wb1hqTDNaYkltUldXbEp5NzU2T1Q4MmlDZFNybmticDI2OUNqZ0xJTmNiSlo1YXlPWjBWVFRvT2N5ME44RWNKTkd6VW1uc0RNNU5LVGl6aldtRnV3ZERWOTdWVExsaTZlR0RoWGpRZ3ExdUJPYXM3Y2o3UkU4ci84RVpYOSsvWEhyT0Y2R3JsV0R4VXYrenN2SWczT0xUaFR3K2pzOS93VEp4OEN3ZEw3VG5abDJiYlliVjhSZTAxNWsza3dtbkk5bkJPa0NWYnpVWUY1TlZNLy84MDZOT0t0My9rMWxlUGVDL2xkTGFkQnpxbHMvZ3hHWDFETFpUUUZ5b2lHdU5ZQzR3UXVSaWNtcDhHbmpKeXZSalFqay9IUWpUNkZYTzIvcGNOUmd6djRpd3lQUnEzazJLRDJSTXRYeGFSY2duN003NWpXanlaWXcwZUYyc3E4N0VNZitLVnlJdmZlU1N1U2toWTlCWEl1cTMzNUpJeWJPbHBzS2VkNFdKVnJCRHdqK0xpc1ByQ2NGdFBVYUcySWxqNWZqVmpHc3hBalhhZVFhOVBlTmNjZVZPL2RYaXYyYzh6d1ZXR3g3d3V2YXgrR3pNeUc3c21JZ3RWOGRLQ3NoRjZUN3owWWExN1Q4TUNpTWpQZDVJVFlLWkJ6dWZ6Sm5oc2ZSMno1Ri9KeFdaRitqVEk5UDMxRkc3NzlESk1qSC9NSTFmbHFSTkRSOW5Ha0hUbWp3OHUxV0RFamw1eXRrYkcxSE9JMWpkM3Mya05SVG5yN3lHbFd1NlZMalNoWXpVY0ZWdkp2RHhxUi9pZ1dzZnZ3eU1WWVBMaUVnamlhaG1NRTV5V2xMZG1RUmJHM0czT3p6bGtqRm5JWUtJTjZPTHhjdnl3c2Y4bTA0cDQ4SUhYK1RTZmZIbFNqeUZOdVBybmpoZTFWdkpaZEtrcVJMTmdvRmM3SmN5eGFzdFJDSG5VbTJ1R1JpN2Zyd2FWMHlJd3MxUDh4clJGbEJQblZ5enNiU1BwOHQzUFdpS0R4VXI1MnBWQU5LOWVwbjhlcjdXdUsyZWYvRTJ6eVR6Nm5va1BjNTluTG5GcjZ4U3ZmRGF6di8rYm5reWpZV1BIbFlhYU5qcnN4aWpGVENlMTBqNVVpK1I2K3orR0RCTVhPSFR4TDAxMVEwMFhDNTdiSDBZUHoxb2hGdGoxS3M0ZVVLN3l0ZE8ySkt2RU1CNzgyaG0rQjlCdFBTZWRHNmVUZkhYZUg1NEtQZ2NRRkcyZFRHc1k4WHM2OU9ZMVhkSUZTT3V5eE9pQmZnVFArRjJXejIycXpOZDV1bkxkR0JMMlJYQmFyOERVTWNTMnlhemV1aDhwdCtBemVhYjd4NUtPaHNrT0hZRFIxWFN3MEQrM3lRb1gzbjN4cWlOS0dORUd3SmxPR2lzTjVVUDY1MVBjWUh6ZGhtZHpKRi9jcWZpRjg3QUROL3kvaDMxV2QrRmY1T3E3STg5N1BYU01LT2F6MjlNWmZjTGtHQ1lLTmRiYjQwN0VrbjNCK0NKeTdScHhmMTN4TkhvRlRJT0ExNGhTZytTS1hHQUd2RVpkWXVMNXJwMEFBYjRYUWxWaFNQcnU3bnBqcEV6MENseEtCVmFFUnJhVE80U2tndWphVDhueWFSK0J5SWxEaWd6NzZqcVRvcS9UbTY4ZElMaWNDdmxjZUFSdUJodENJZFR0TmhhVkZkVFlISWFvU2YvY0lmQzhoZ0hmdStXVmVxckZhVnhONTZvREx5dkZCajhBbFJlQlpxUkZKandMb0Q3bXJZL05MaW9IdmxrZEFJNENQOWNzcndUU1NCdFZRMzNiVm5IM0FJM0FCRWZoY1JTa0VZKzhVRCs3b1hpejlINU4zOG9jNjJRYzhBcGNVZ2NKVDM3VDBnVWIvdTE3NFZkWFhyeno5SnFNUEZMcjc0VjlwcVV4Lzl3aGNSZ1RrUHdRNUExKy91MUIxa2tVa3NvWmNSa3g4bnlZWkFhOFJreXg5My9jNEFsNGo0cGo0bEVsR3dHdkVKRXZmOTkwajRCSHdDSGdFUEFJZUFZK0FSOEFqNEJId0NIZ0VQQUllQVkrQVI4QWo0Qkh3Q0hnRVBBSWVBWStBUjhBajRCSHdDSGdFUEFJZUFZK0FSOEFqNEJId0NIZ0VQQUllQVkrQVI4QWo0Qkh3Q0hnRVBBSWVBWStBUjhBajRCSHdDSGdFUEFJZUFZK0FSOEFqNEJId0NIZ0VQQUtuUWFCWTc1Nm1tQy9qRWJpa0NQem40ZjVYOXBLaTRMdmxFWkFJZkoxNWpmQ0R3U01nRWZqOGY2VlBJOS95ZUhnRVBBS0V3QnpVNFRHdkVYNHdlQVFrQW5OWEgvc0QvRk9qWHlQOGlQQUlhQVM4Um1nb2ZNQWpBQVM4UnZoaDRCR3dFZkFhWWFQaHd4NEJyeEYrREhnRWJBUzhSdGhvK0xCSHdHdUVId01lQVJzQnJ4RTJHajU4V1JENHhNbFBVMWZlK01UeHgvY284TFZIajMrcFJZSE15MnRFSmtTZTRPSWg4T3pkTWpzTWd0ZXhkNzJmM1Vmei80aDk5Q0dXOFAvdUNUM3pHcEVBaWsrNjZBaVVieTJ6bDRKRjl1ZEIwR0Jid1FyN1VoQlU4NTFGZTQyNDZNTDM3WThqc0hRbkNCaHJWWDhCV1ZmWXEwSDVnd2pNc0pmamxQRVVyeEZ4VEh6S1JVZGdHbU0vWkIrNVRmMVlZSGVteVhEQ1kzenl2OTMvYmNJL3V4OGZFQWxkWGlNRUR2NzNNaUhRM0tFMUlseW5QczJ6NC80aEJWWVlWZzY2S2drYXdkWjVGbjY4Umlnay9QM3lJTkM0RlJRWk8yNVJqK1ladTh0N05pZnZ3YzlmajEvdjZuSWEvSGlOVUVqNCsrVkJvTElYTERIc0graGFZSEwvY0lWeEt5cXJsMTRqc2hEeStSY09nZUlKVjRSMTNuQzhCU1RlZDVqaGZ0ak16bmlOeUlUSUUxdzBCQXJ2SUJjVDQwZHpjREVkaS9hMzh4MUllSTI0YU9MMjdjMkZ3S3JhUnplVmk2bkhYc3hUMG10RUhwUTh6WVZEb01SZUUyM1dpdEJuUjNsNjRUVWlEMHFlNXNJaDBHSDNSSnUxSW9UR3d6cW9OMTRqQnFIajh5NHNBbVcyS2RwZWtZcUFrYjZkcHpkZUkvS2c1R2t1SEFLTW52VERoWE1KNFdxQ0Y3YkZVekordkVaa0FPU3pMeVFDQmNZT2VNT1hHVnZqZ1psOHh4SCtoTzVDeXRzM09nc0JuRlMzT00wS1k0SzJ4TDRyQzMwOWZtUjkzWjlaUzNEODdaSWlNTWR3U2tlWFBxbnUwMVo3WlFkSi9ya21qb3ovbVNnRTlBSDFxanFPNEs2bTVpWlFTSHoyZFZ2QjQvY1JDZ2wvdjB3SU5OVnh4TDU4dkFuUE9XRmowVGpNN0tUWGlFeUlQTUVGUktDbVhnOXF5SE01c1o4STl6TDc0alVpRXlKUGNBRVJxTElOMGVvNm82MEQ3U2Z3ZHNTeWZFTkNaQ1gvWWpHNWxaempVejBDRnhlQkVHOVg4NHV4WFg2ZnB1ZjhidVo0cjNTUnFhS0NnZi8xQ0Z3Q0JIQXVkOEM3QVJ1b3l3TUxwQkhsck5uL3VjLy85UVpqZC83N2J6NTNDVUR3WGZBSWFBUndMdGZpRWN6NElyRVkzZzkrSjh0b2dzV2tyaXpkMFZYNWdFZmdBaUF3cjk0Z3hYY0haSFAzMlZ2a2d4M3A3VjlpeDFldlAvN2s5YXVoMzB1a28rUnpMaUlDNy91Z2FIWHhJYm1mQ0lyZk9ublBSZXpKNVcvei93Y0VhVFlKZ1h3aG1nQUFBQUJKUlU1RXJrSmdnZz09Igp9Cg=="/>
    </extobj>
    <extobj name="334E55B0-647D-440b-865C-3EC943EB4CBC-24">
      <extobjdata type="334E55B0-647D-440b-865C-3EC943EB4CBC" data="ewogICAiSW1nU2V0dGluZ0pzb24iIDogIntcImRwaVwiOlwiNjAwXCIsXCJmb3JtYXRcIjpcIlBOR1wiLFwidHJhbnNwYXJlbnRcIjp0cnVlLFwiYXV0b1wiOmZhbHNlfSIsCiAgICJMYXRleCIgOiAiWEZzZ2NDaENmRVpmUWl3Z1YxOUNMRnh6YVdkdFlWOWlYaklwSUQwZ1hIQnliMlJmZTI0OU1YMWVUaUJjYldGMGFHTmhiSHRPZlNoaVgyNThWMTlDWGxRZ1psOTdZbDl1ZlN3Z1hITnBaMjFoWDJKZU1pQmNiV0YwYUdKbWUwbDlLU0JjWFE9PSIsCiAgICJMYXRleEltZ0Jhc2U2NCIgOiAiaVZCT1J3MEtHZ29BQUFBTlNVaEVVZ0FBQmVzQUFBRHhCQU1BQUFDcFB2RlpBQUFBTUZCTVZFWC8vLzhBQUFBQUFBQUFBQUFBQUFBQUFBQUFBQUFBQUFBQUFBQUFBQUFBQUFBQUFBQUFBQUFBQUFBQUFBQUFBQUF2M2FCN0FBQUFEM1JTVGxNQU1ydnYzYXRtellraUVIWkVWSmtWcEtPUEFBQUFDWEJJV1hNQUFBN0VBQUFPeEFHVkt3NGJBQUFnQUVsRVFWUjRBZTE5ZlhCc3lWWGZsWjZlbmpSUGVsSWxxWlJUWUViQlRweUFpNUg5MWhoL3dDamVaN1pNQWlOaU8yREFIaVg1STVXaUNvbmRkZGFZeEtOS1RMRUp5VXJMNG54Z0VrM3l0cnp4QitnUnFBSk1pcG1DL09HUVlLbnNKT1F2cE5oczRRUll5VSt5Mzl2MStuViszYmMvenVsN1o2YnZmRDFKcjIrVmRQdno5T25mT2QxOStuVFBUSkxFNXo0aThIbUI1NDVob0h6eTBDT1BQeXcyVFR5K0l3SVhFb0dXVkh0eFMvZnRRTVdpMmw5SVVjZE9FUVQrL2U5QjFaZE53cit0Q1BHM2Z0ZkU0anNpY0ZFUm1JRGFmOVYyN29wNGh3M0hRRVRnd2lKdzlVNU5uTmplelloRkc0NkJpTUNGUldEeUxpejZOZE85eTdkTktMNGpBaGNZZ1lXWHA0UllNUjJjY3ZhT1NZcnZpTURGUTZCOFBDM0UxMDIvZGw4MG9maU9DRnhnQkZvYlNWV2NtZzRlV0tlT1NZbnZpTUFGUktDeW1hd0xzYTk3ZHJSNkFic1l1eFFSOEJFUTdlU1NFQnM2dWJibTU4ZDRST0RpSVRBaGt1U3FFQytuUFN1SjdZdlh4ZGlqaUlDUHdGVjVJYWRxcnVYTU93KytYekRHSXdJWEI0SEp1K2hMUzhEVWtjKzFyNmhYL0JjUnVOZ0lMRWp6WmtHSUpkWE42TGEvMk5LT3ZkTUlsSThSbUJIaXl5b2UzZlpSTVI0SUJPQzJUNUtTRU9tbGhPaTJmeUNFSGpzSnR6MmVMWkZlUVl0dSs2Z1JEd1FDNlY1MlY0aFYyZDNvdG44Z2hQN0FkM0pDTkNVRzE0U1FsM0dpMjE2Q0VaOExqNEJ5Mnl2alhyb3VvOXYrd2dzOGRsQWlvTnoyZUI4SmVUNGIzZlpSS3g0SUJDN3BXd2s3UWh3bVNYVGJQeEJDajUwc3Y1UmljRmtJaEtMYlBtckVBNEZBYXlYdDVxd1E5NUlrdXUwZkNLSEhUbFlPTlFaMUFaOU9kTnRIalhnZ0VLanU2MjZXQmI0VktycnRId2loUC9DZG5FM2Q5c0JoRXNaOWROcy84QXJ4WUFBd2JUOUVpMitKdWh2ZDlnK0cxQi80WGw3R1BsWS9GU0ZtNG0xN2cwWjhYMlFFTHRsdkNrbjJoUGkxK0NVNUYxbllzVzhHZ1IzdHRrZjhpaEJWZVM4blBoR0JpNDdBK29ydDRad2czM3hzVTJNZ0luRHhFS2dmdWo0MTlPVmpseEpERVlFTGlZRDd6bGNjMFpKdmdMMlFuWTJkaWdnb0JLYjFGeWFvQ0w0QkZwY3c0eE1SdU9nSTdObWY3MEZQNThuWDNGLzBqc2YrUGJnSWZPcnY0ZjdaZjNYOXIwVzN2UU1qaGk0b0F2Qll5c2M1TGRlajIvNkNpanAyeXlGd1JlRFhPSys3WDNSSUp0L3NNbU1vSWhBUmlBaEVCQ0lDRVlHSVFFUWdJaEFSaUFoRUJDSUNFWUdJUUVRZ0loQVJpQWhFQkNJQ0VZR0lRRVFnSWhBUmlBaEVCQ0lDRVlHSVFFUWdJaEFSaUFoRUJDSUNFWUdJUUVRZ0loQVJpQWhFQkNJQ0VZR0lRRVFnSWhBUmlBaEVCQ0lDRVlHSVFFUWdJaEFSaUFoRUJDSUNFWUdJUUVRZ0loQVJpQWhFQkNJQ0VZR0lRRVFnSWhBUmlBaU1CSUg1OUFzQXcvOHZqb1NOU0RRaU1FNEVvdHFQRSszWTFobEJJS3I5R1JGRVpHT2NDRVMxSHlmYXNhMHpnc0RzVTErb09jUCtOL09lWDNmNXArLzdVdk9NTUI3QXhtKzk0RDlmMmcrb0ZvdWNFUVRtL3FoNitvSDJ5Smg1aFZIOGsvd21qTnFmL2taKy9obE52V3I0SnUrVnNmSTZZcm1OdFMvamIyeTZLZ1YzOHM5RzFuTGFBSnJJYjBHcnpjazVteXJ4MDFzbjMveStKMy96S2ZEL2cwOCsrZVFYcWtJczVmZHdOS2tqbDl0bzJENGpWR2RycC8vNTMzd0dNL0xheUJpNm1XcDJkN1gvbnBFMVB4ckNaWEV2L2NVNS9ES1JhbUdpSVRaSDAxUXUxVEhJTGJmZEM1SllQcFcrY2l6Wm8vc2xxZGtBdFQ5cG5qTThqMDRrYmtreUljVExLZXRUSTV3NTBoYm8vekhJalRaM3djS3oxVzlSUFNxUDhzZVJqNVRlZDUzdHYzYmVjSzNxSCtIQ2hIR2M4bjZWL3Z6b3FMc3pGcm1OdWhQM2ovNlZPMm5iYzBLTTdoZlVNS2J3ZEZYN2wrNGZCSDIxUEdlbTlrbHIwcytQODNkMnh5SzN2cEE1RjVVT2pMN1ZoV2lPaXVPRjNtcS9NcXEyUjBUM3NwNHVFdlR0VnRyR25CaFJXM2xreHlLM3ZJWXZSbHJsVVBkang0cHYrQjJEMXdOUDE5bCthZml0anBUaXd0YzErYklRcVpHZnpKK090RVZPZkN4eTQwMWVvRmhKbkd5bTNjSFB4cTZNcW1QcFQ5SjJWZnZWVWJVOUlyb0hCcXlXTUpQODlPMFJ0WlZEZGp4eXkybjRZaVRCRDZFM2t6TkNHSHRuNkYyN2dHcGYwWlpOVWhGRzIyZFNSK2JRMGNzak9CNjU1YlY4SWRLd2s5Vkc2alQ5Z2ZBaDkyMmthditLZDFXTm5UMWt0cnVRSzltTmtKMDNrbXVqOHdsa09CbVAzRExOWHBRRXVOVDFaSVZiWTlyL1BQeStqVkR0Sjc0b3R3M0RaN2tIeFhsenlvRnA5OHU2N09USThNc3lNd3E1L1k5MnRwMzhsSDl5bUo5K2ZsSnJRdS9OTU51bjhwdjk5cUZ6UHpxMW42MUlyV2U3aG5EcDZYNzJJOFM1SDllVm5kcyt1Ym94ZE9BNkU4ektMVnUybUNTdm5XeG5TZVNubUpPSy9OenprUHF6cDJzcG01Q2ZQb0NwTFEyYjhkR3AvYnJVZW5iQVhFQjZ1cHNEQ2RHNTdZY05XbmQ2T1hMTFZpZ2t5YnBadGJKMHZKVFM2SGFCWGt1amowSit5Mmtyejk1cERybTVrYWs5eHFwOGpETlJzaDB1UGQzSndZVG8zUFpEeGl5VW5KTmJ0a1lSU1U2R256SFBtZ2t5MitLNVM0SDhEbE9tWjZ2RHZoWTJITFV2WlRIZFVWcFBQYThGcEtmSkRTYkVzblhiWjdrYlM0cVRXN2E1SXBKc2hHL0lCME1zeStiOVRHa0plN1plUG0wT2w1T2hxUDFIeEg2R3EwcXE5bTJYWWFWWCtzWWYvYW5YVkE5ZFRxZlFZRUlFYkowSTYvU1B2ZnIwVzVzOXlneVFUZVNXcFJJdXljdjgrcWh5RktUZ3l2OG5qL3dwTWZ4OXhIN3FtL09lelN3N25WTm1heWNQUGZMRUV6Y2V2cDdPWWI4anJ0OTQ0b25IYjF3M0hwYzA0VVoxMkU3aXFyNC9DOWJteFVabkJ2dkpHWWJhWTh1OTVMY05ONTRRcDQrKzE2VTc2ZFZsbmxoMVdaMUNWb2g5UWUvYzloM293dzU3V056dGtEbUVaQ08zT2FVb1R6eng2Qk40b0M1cmtuYTRKTGUwUTA5enBNQmovOHdlRUFVc1ltbGhKUVZXVmtXT05hbWdGNlJySGxYdnlNU0VQdm8yQ1VQMlZhUGRaY3ZnbG5IUDJaVEJBc05RKzcyYzR6VFl0ZC8xdTR3MUo3MnFBbTZONWVaR3JCRDdndDY1N1hPSkp6ak9Xa3MrVmcwWWZoM3E5MGkyY3ZPVmIwMVZESlhrbkxkTC9kL1B2MGJpZC9LKzlJT1RNdUkrQjJRUlMzbWJmYzNEQ210eGNrTTlPbFpJN1V1LzlUZXJpc2dqUDlpV1ZGL3gvS3RVOVBUYmZqbHQ1QlZwL1BYL05JME82LytPSVA2cktYTzdha2pVaDZIMmRiNXpWWnp0Q09OSDFJd1M2ZjIzSjk4SjRMWjc5OEFLc1Ivb2lkcyt2NlZKQVFmSjc0L3VTTVRLTFYvdFF5VjVNMTBkYUI5d2JPOVcvWTlWN1FGUFpyYVhsVEFwa1Q2KzhvdUl1bG1VVXUwY3ZvWTZKNTkyK1JYRTMrcWl5WjlEL1ArUytGQ0NEU2tlODh6U2lFa2M0RDBNdGE5eFA2WGlac3UvcGMrbFYrVU8vUTRkc0dxUC9NTFFFN2Q5UHZrajJGbFFvQ0V2bjY0dEs3ZUo2M2lxVUEwb2p3enVxektoa214a2pRZTUrTFZ0UTVjUjI5QXhpcGhPd3JwclBDSXFwZVZLV3hJOUF2TERTTlFsZDRCNG05YXBpbmZRNkREQ2tEZHRvalhjeTRURFVIdUFrTms4Vm8wZ0RBUmNlbVNDTWdWeTNsU0loYUdIdUpkeWFOb2tyQWI3Y2lya2xyUE5IampneVMwRitwaVFEWlBrZEk1TFVrNEJoRkRkalYyS21DNGg3OWkyU1duMGU1VkVnNElnUVcrRmxSRm45WTVPbWl3K2hFaEx2STVTdWNUMzlUU3JuL0FRMUw0RUVIeFh6cHh2aTNIcFFZZjkxU0NQZVNaRU5GSUkrb1VlMTdYUjh5Yk0rNUh0YVQyNVpkVStUSks3YktwT1VZSW0wOEY2MCtIUEVFc0w3eUtYZ2R2S29jZ0taQ05WZTJDcThuYXdiTEZDRldLUHNJeStJOVBpdEVrclR3L1h5aG1DMm1QNnlFd2cxNkJTN09IU3d5b2RBaFFUWWxIb3l6M2M5bVhwaWFoUnU1Y3hQR2pFbDF0VzdjTWtXZmVSQkdQUVpEcHJTRk4vSmVXWElaWW1IZkF4a3VEVE43ZlNuUEQvZ0luS3l4OUpwZXoySTV4MmZzbDFmNm11WlcyOS9KcEJxVU5RZS9YOWFzdTh0VXMrazF4Nk1FZnBjcy9ydWhnVFlsSG9XOTRrNThpbW9icDBDOWN6QTlZdjFtL2NsMXRXN1pNUVNVNDQ1N1hqQkpwTXRWRE9PenJPRUVzckhQRXhraVNUL3RMc0NIY0tOZmpzc0lBR202VHNOVi9hSksrLzRIUm1FVDRvem5XWHBvZWc5bkt5SWI0QzFWaVp6a1pJOGFTSFZYcXBDMU1taXdteEtQUzkzUFpxbC9ac25sYVo1Z2Q1WitTV28vWWhrcHdVTDJYWmdDYlRXVU5hbVJwdmhsaGEwWnN1RW16akY3TWt1NmRVK0piMkVocmNKalYyWGlTUm9RVFgyWFpFa3B3cTdIL3F4c2dRMUY1NkVuenQyZktFNVVsdnQ0ZmRyVGxtUWl3S2ZkV29RbjczNFZXVXd2cTlabjcyb0trWnVlV29mWWdreTNtR09EUjVpVExvOEdlSXFTSnlUTkF4SXIrQnBra3JoNFRyZGx5cDBuS1hUSWVPL1JobENLMlFNdE5aejlEVjd1SU1vVXJLREVIdHI0Z3RmNHVUK0k0Y1Qzb0hIRGJDRHdzeUlSYUVIaXMvTlFRWVhSbkJHc1cxSVZOaWtJU3MzSExVUGtTU0ZhWmZLVXRTazI5UjdxcldsY01RVTBXa0NicEVDeWZUZklmTDhqcEVJT0M3SkdzWE5Oc3VQamQwUDA3cmRsT1NueWFIQWZpc3BtdHg0TkFRMVA2U2tERFEwUStiWnBOejVrbnZxSWZkclNzeklSYUV2cGZiSGgxZjRqd09NNWFWVzQ3YUIwaXlaRzRBVU9ha0pqTzRFZGRheVJCVGRhU3prNDJSWkxxNC9yVDRjZzd4VVV0N3lyTm9LYTk5aGE5cUYrc1VOWjdxdE1tK3lKSktRMUQ3M1R2U3pOa2tSTEdPTXJFa3Z2UnF6QUZIYTdJd0UySkI2T0cyMzJERXZNaUN4N0tYUFZnMFIyNDVhbzhOOVg2UGRxNGFmYWJsUExjOUx1TFliMUppaUtrNnZrRUNJNmY0Qm5UZExpZVNwbXlQK203V1YxUkx3L3ZYMG9ONDRaalEzT3N1VDFJeUlEZ0V0ZCs3SjZlZkZkcllGVzlDOGFTSFZUcG9nbUJDTEFnOXRsMmJsQ1Uvdk1NbUxEOTN3SGlPM1BMVXZyY2twOVFHeE9QR2M5dkRhckZ1ZFlhWXFyYUxURjUvcHZpNTlBRnpnazZlZ09hbUkxcHR1L0F3UWxmTm1DclRpV3NoRDRwK214dUMycmUrbWdBR1pranZlc2g2MHNNd1ljVTdNYytFV0JENkhXWitabHZBS05yT3BnNG5KVTl1ZVdyZlc1TGx2Q2tPbXN4bURVbGFLd2hEVEhWbXozNFRnZW5iTldxbW04VHViMDVrN3p2UTRLR3RNVU9Qem16cUFJSFd5N3J5MWlxaE1wbTM4Skg4UXNFaHFIMzl5OUw5emJBOG9EYzR3SThuUGF6U3h5RmNNaUVXaEg3ZG4rUzhCbzk2NUh2RkMwWHo1SmFuOXIwbGVVUm5WY1BEZ1RkcjdFQUw5OU5NaHBoSzJ2SkVnOXRONFo5YU1TMldtYytpOXIvUW9OUElIV3FCbXhvRHZLK2FtNWVmWXBzU25QOE5RTlNyT2dTMXJ4MG5Cd3lXSkRueS9KZWU5TEJLYjNoODVFYVpFQXRDWHhmZFRkaEdqL3hjaHNJU2MrV1dwL2E5SlptN1pHSEVzbG1qNGlaMGhwaml0dUhPVkVwdGxkTEgxMGpzUXM5dDM2ZnZjTzlRL2RCbURTWFFFdksrbnJxNzF5WUVzYU5ZSk5IQmdrTlFlNWoxQzRDRnNsajF0SnJueXNQMXpSQzJtUkFMUWwvbDYwK21PZTZieUdRUGtwQXJ0enkxN3lsSkhDN2tNRkxqVGlpcGhHYkNaWWpKcXRSdFA1bGFsdGU4T1NtbkJUOUp5dGVtM2Z5eXZFbHRKVHhSL0JqQWtzb0xxTk5QTkNDZmJWcWd4aVovbWxNOFBMamFUOERNazY2Y1E5ZTQ3Ny8wcFhmZ0RRTlhrNGVZRUl0QkQxM3dEQzFPR203OTRtczlKOUVwbGkrM1BMWEhsYUJibmFpbzlKbThKY2wzMno4RDhQYzFHWWFZVEtNYXVsQmMzelZaaVgxVGg1T2pRM2tiWXRsRXI3Qjloa250LzcwRjR1WmhWT3BEOURnUHJ2YlR3RnhPT01lT1I5OS82VXZ2aU13ZHJsWTJ4SVJZQVByU3gxK0pKbTcvN1o5dlptbnFsTURMY0IzcmQ4bklsMXV1Mmp0SlRyenE5UHNWemVsWG5YeGcyMUMva3Jka1NVMWVOQ1V3bjlmSUNHZUl5VEp5REc3cXdnY3JPbEQ0Ulc4anpJb21YVUtTSWJzdjVaQXlEemZtMTZtS0ZlNENyekM0MmwrV1N4RVlKWk9yNzcvMHBWZVRrOWgvN1AzNWJTYkVjT2h2R3RqNFZXWFc4ZEJkTmFzVUZPa2d0MXkxZDVMY09xa0srU3NlbjZ5ZTFNUlhtcnFsQllxcWFWMXFzZ25qL1J5aWJSTm5pTWxFMmF6SjdmOE9nWFQrR3lxVG1OMFJQWmJVNVZQZFQ5LzkvZi9ZSDFaQlREL2ZDeHB5QmpVUDl3ZVd3OXgvUVh3TXJ2YVhwSThla3l2aGNZR0VKUmVlOURCWjNFMCtJaURvZTkxNVpFSU1oLzRaOFJBKzI2OCszTCtTMThCTTFlQ2FaMFBrMWVpU0ZpcTNYTFcza3J4NjBwNFhwODFrb25wM08vbThsZStlRFJFT1FJbTREQ2ZRbVEvYVhJYVlURjFBVjNWdXlacEN0bmhvUURKdnRIdHZXYW05TVpnR2MxLyt0cFdFREhpblBSNTNDME0wUzFOcGRHZ3Y1V25WYTk2TDdrZ2QzME5SbDc3bm1jMmU5RENnWDU0V2Iybk90c1NiWEtXY0VCUGk4S0NYQThnOE9hMFdTZ3FXV3dyME1TZHVKVmwrVVg2aWZUVnAzV3VxVTlERnROeVdtMVJkeFYzcXRpOXRDZkVXbDhjUWs4a1FqUEZvOVhFRnpSQ1dlN2MxSGFudFk0WjNtK2hkY043M0l6K0VTNSt1aEtib3pOcTFaTy9Nd2RYK0FJdGVJaTJRTmR2YWxnZUZKejBZR0MvVlphMDUrdUY0VzlzRm1CQ0hCLzNjVXkrOFVCZmkyL0RWQTcvc0d1c3JGQzYzWExXM2twUmZUcjRsWHB4SjU5UXQ4ZWFVbXdxOFpKa0htcHk2WkpCVCtoV3NuRTFYaENFbWt6RXF6SW5LRGplVlhhWGVJVWpNYkw2bjVTaXFPUllHY1YvU3pUOWFzSnptTTNTNXgycVFYeXMvZFhDMVA1SXlrTGdzMlJZYXl6YW9BcDcwTU51KzdhUXRjeXJPRDZZS2V2K1lFSWNMUFhSSHo2aGVtNFdpQmVTV3EvWkdrck55cVZ3WGQ3ZFNmZDQxODFxVmdHb1pneVlmNjhoSEswTDhBNXVCQUVOTVpqU3MyNzVVNjJGU1VqcGVtR3lNTDBrV1FWVnY1UVp4WDg2Q2pEaDVHUC9FSGZrVlF1L2Y5NXJsVVNnQVR4Z2dOcmphNDdSSy9SYW0renhFaVRvekpXK2U5SGJSei9STERmZUVuUFE3UGt5SXc0VytOUXdNaThndFYrMk5KSzlKalFSTGVpaE9HbysxOEpHVVVEVzBsanh4QXhYZThQY1plZ3d4bVlNaTZSaUJSVW1jRHF4Uzd3aXVzeHBPMUlXQnVuWC9EdUsrbEo3WFA4RW1GbVBYTGw5ZGVBRVQyNW5zMGpmKzkwNVB0ckNyUGJEYWw5SUpxVVlNem5tNy9kSHRXTXpTK0FIR2VNclRwZTdyRmhQaWNLR3ZEK09vdTRqY2N0WGVTSEpCaW4zTFRzd1lEWWNTS2h4bjNaSnYva0JaM0hQNncwMmF5eEJEaG5SMmZnZCtpUDM1MTFTN3VMVW9oZHl3dk95MnBITGd2c1Q3eUVyN1lFVWw5L052Rml5cDdvRTYyYU4zSklVdFlUdVRTYngyNEpFOTNXYlVnZFYrUHJYcElUT3pkWUxGMDJUcytkSURhSHAwVHprSEFhdWhJMHlJdzRVZVhzSzhGZ3VsRlpKYnJ0b2JTVXJ2aUx6WXRKbTJqOUVnRTZUU3JxVXA1TC9VNUcwZG4vMXNWZHhwazB5R0dOS1pGYlpDQ2hZTGdrOXRqbDVXeWdScDMwMHBWUGVMVVNLbE1Xbm9iOWRwbVdXTzVHYUQ4QXl2WlZMM3dGbUhwOXRRR2xqdHI2VXkyRUhiUmhoVDN0N0psMTdOS2p0Vzg2Vk1UMXdDRStKUW9ZY1AxVTRHc3ovNjFHc2U3a2Q2aGVTV3EvWkdra2VINkhUVkxuMFk0Y29wZ0hmYm9hRkQwR1RpZUVQc3RzRWRCUmhpaUtldGFyMDQxQlR3bXFqcU5MeE9IdmtYTGlNL0pNOGlWbFJXZVZtK1d1WnFoM2QzLzg4NnF1S2hEL1RBVkozZUtLS1kvUTVWb09zL3pKNmJtUUtYcTZSSkh2d2JtY0l1WVdDMTF6b096aTFUTy9jY2ZSbnlwQWVWTXpNdFZuTUZJeTl2WTB5SW9kRGIydDBDR0lrdm0vd0ZpZGFhaVJWNEY1SmJydG9iU1VxbklCbUpBRXpaNGREcHhRdy9JR1RnazNtWTd0N3F5akRFa0N6N0puTkxULytxbld0a1hDNFo1TG5YbEltZEgvQ3BCZFZRdXJ4dXpKSmRicFNER2ZyOHY4NFVFM21oWlVQbm83OHIzWXJxUEhydE02QjR0eUlEcTczV2NXbDVMK3VHMXExR3BRbWU5REJ0bXdMb3V1ZnJaTHd5SVlaQ3p5aDBpb0JkYzk2U1hINE12RzkzS3RrNXZaamNjdFVlTzg1Vk5LQitaUTZ3R0N3QW1GcUxNQ3RrK1lJbTAyTVJxQXhaRWhoaW9BdzlOR3Y5RVRNOVMwKzM4TDJWbjVEUEwzeVlVOHpwTVlaa3VqTlc3c3NrT1RBbXJWcW1TSVdQZndQV2daK1hWRC8rbVZyM3lRUTBUT2NnV2lzTlFzd1B1bkhpNXhTT0Q2ejJXc2NsTUVhWjY4ZWNEVTk2aUpvQ01ISk1KVjRsalRFaEJrT2ZSOGxQZzhvdXU3UXBhamE0NUI2aFluTHJwUFliYUdWZXFpWlorY0NkTXAzeGJtYVlnQ2FiNGFIeUdqVE9FRVAybGpYQ2sxM1A5TngxdnF5V1c2a3p6YVVKa0s1U1RPVytUSkl5dnNSZFptVGRsNUNTRVM2bUZyMEJ5Q05hcXBMUmF6ZDdlU1Z0MmxsU2U2UGpkYmYyVnFVb3llTkpEL2FRS1lDZ1dzMUpZUnJrUWd5R25wTG9FRWJEU3k1cmdaa05McjFycUtEY3Vxbjl4R3ZSRWxoYTFRMWlObEIyb2dkY21ndE5YcWFNSGJnSlBXdmJOOXk4c3VDWm5udk9Cd0VGN1NZR3RBYnMxVmpUbjNmYTBmdUxyUHNTMXBNUnJ0d0I3Rk5PV1JpamZNVW05R3hmbGFRMWJOWCtBZ1BQOXFhWG1JVDAxRFJyalh6TmtpYzlURE9iT21laCsvS2FVZnN3NkFPUVFNT0dCNVF1azRrbm9ISmFwS0RjT3FuOWlta1FzS3pwTUVhQW1pZWgvazJUYmQ4Tk5tSlQ4NzF0Y2psaXhHMlBjcDVtYjVHNXVOWnJ1YXVtODdINXpWL3dxcllNQjJ3QVNpWmduMjBhWnRDTlRMN0prNSs1V0xPUjdtcGdpbFc3a0RObEF0K0RxcjM5amxkNVBlR1dhdlFxc1RWVmdpZTlBMmVNb3UvQlJrNFNESDFBMTh0c0lscm5aa05BZlJRcEtMZDh0U2VTQkN6YnVtV1FWdVk3Nm1SNUVRWm5uU1VKcjVwaW50ckxuZXVHSWFxc0ZGTlFubm81Nk5lZFNGd0JHbXFrZ2tyZGwyNm5MTGZpL0FFM2JaT0NiWWRyd2lTYTl4RWRhV0d6UFFITFVPbjNuVXFEZU1Rb0lZQ0d4MkpLczB4WSt5OVREL0dLU3AzMFplVko3OGpOWVh2ZGpUb3V4RVlvOUlhM0xtL0llZHRsMS91WlJncktMUVg2MkRXcVFrU1NoQjVnVWZyaUFhZHFTRTFlcEZTd2xqcjJPV0xzdHYzZUNxMGxGd0xIVE5rYlNyd2tZcFZVTWN2TGFjNEMydHpPL2VvUjVOaks4TDE5elVhOEFQWUFMZzliV3VzUitwZS8vb1hIdjlNcnJLTTF3bkYraWVEVVFkWCtrdGtvU1VkTE9yWVhqTy9BTU9GSnIrRU9TTGU2YitHNUVJT2hOKzEyZVI4UjZXUXVUM1NwNTdLS3lpMWY3WWtreVFFYVlGRnE0QUduR29jVjRSUkxwc2dFTzVGenhKVGJ2cTJxd2RkK3FBUHBpeHJoeVE0eFRWZ3BFNm1uNjAvcXZreHZIbUxzZWU1TFdaanNHT1FoYzhjOUxWWUNaYkdxQmpBK2JBUzk2V1J5a2puQzhOWHZlMUMxMzdNZGE1ZzliZGttYWFZODZabWpEdVJDazkyVWsrMENGMklnOUVGSEpnMjNuK3QwQnlETERrc3BLcmQ4dFhlU3hEQ3lma2tEaTJjZHF2WkJoMDhyMkdNNHBlR0lXYmU5ckZscHEvcm1IelhDcFo5enpXVGt2bytVQnMrYmczaFk3ZEtXT1ZyTkZLWTdCb3dzMnlXL0lMcTJZdE93cGJacThBTlYwaDFiUWdXcXBBclBLUndiVk8yUDdEQmRCeFJOMlg3TE4raTQ5QUNHM1Z5aHlrWVhscmtRQTZHSENPbVRmMlJDaHA3NlFNOWlGeTd5czRyS3JaUGFyMmp5Y052YmhSNzhMOGxrenhlZ1NpNVE2MEFYNmpqYkF3dWpxY2tmcU9yMkgvaHAyOGdXcy9sc3NndWdBQnhCMm4wcHZ5dGM3bzNTK3ptdWtBdzE5Skl2d3hoWlZqdGtuRDdveHFhTm81L0xOb0pielNUaWt1V2l2RUtqZzRRSFZmdXE1UVFkU1h0U09mWVk0dExEMERaZ1NNUG9sbGVZUnJuYWgwSWZjR1NDaHNrOGhQbVN0aG9XTGlxM1htb1BKb3kwNVhuMG11U0NBNWZ5dFVlR2gwcVJoQzNpSERIcXRrOXJ1Ly9nMzBWd3M4ZEY4a0l0dFpTM1ZuVWVHQU9IOHVPRi9rTjRrUi9DMlBEelRmeUFqam9VTkpTUnp5S212SHgzSVVlTGhZUUhWSHZ5SFFuU3hseFczUGw5NWRMRFRLR0tvU2hHQU4rZWVSeHpJYlpDb2U5OVpFS25WdWt4NTJhRHgwVit0S2pjOHRYZVNSSjJ3NUp1U1NLNUxjTVlDdXF0MDlVTGcvK1l4cFVoczJKU09HTFNpUFNYWGxPU0d1R1FnMTFwVEQ1L283ZTMwOE5rbFM0TnExdUp1a0RIeTdFZFE2dUxkTkVOVjNPSCt0VXc2TmRjRmcwNWhHaHFYK0VCMWQ0NmNwU0ZyS3dYTWhJMFIxeDZSTDVvdklNUEthM0poUmdLdmJ4d3NtSEFBUFQ3SnV6ZVVDeWlPN3ZFcWVESzlBZ1ZsVnNudFYvUzdleTZoUThJcFk0Q3NObjIyV2lRenFrOHdPTHNCWTZZUEdVaS9XU2txQkZlN3FocHBzcWV0SmFNK3pMZFJoOG1XZmNsYzl0RGY4bVNhaWpwOTVIemE2aWJiUzRibTZadEZ5TWh6R2FySktxRDkrVyt2WFhrZ0lsS0txMk0yMTVpMFhiOFlrWGIxTEVGWm1LN0lpYkVoUmdLUGNNZUtyUnN5TGszTTh5VGcxNXpuYXZvUWtYbGxxdjJSSkxRM2tWTmZkZnNmckFvN2JzVzB4QlZjcFZTUjhxMktjVVJrOWJTaHNueTNzUUluNmgyMGMrMFdsbE9VT1ZsUTBNdTA2djZmbzVKVTIvMHNtMFM0RnRZTStITXUwSVB4dGtYWUp0UG5HV3F3RExkekNUZUJDY2RuaHdUekZaUHBkRmh6azNwcmRyQzJRRDEya0F0cFpRbU15ZUxYSHJROWJZbWRHRE0vQStmdmtjbWZkTmpKeDlhMUhueXhZVllEb1JldXUzYWhncm1qcHhsbmh1VFI1Z1NQMWQ3NDZkTm5hQjNVYm1sUUI5ejJrU1NSMjdWYndtOWQ4dFo3N0dTdWM1SlloZzV4RWJqaUVudDNPUXQyaGhaQnc1RStoRlBtNWNON0lCUzBvQjAwd2VvaXFXYk9ZWVJoR3ZLUU9wdk5lSHN1eWFjVmdJRklxTkxwRHVzSHJxK3hoSmtSQ3BkaDZlYjVUcWcydE1QaTJOaWxlTEsvRm9iTGl4UmZuZmRhVlZkTDF2UDNxbUl3eVQ1TStKdDc2S1RnS2YyTzZBZkFyMjBkaVVpNmtIYkRsK1RLRTlZYjlrSVhBZExueGVQMWlpVExyTlRxS2pjY3RXZVNKTE1lRFdERjFSNjAydGYydjBzU2U0dW5mNXh0WmNPbHpZcmJTUEVFUHlJRUQ5azB6c0VBSml3N3N2MDN2SkdqdnVTdU8xbjYrSXJ6UTdVa053Z0N3ejZ0T1JLN3VRSlRHWmpITFZkTVIyNlhBVm4rYzhJNzlzN1I0NjZWaStOK3pJOFhmemgwZ09DT2x0T1ZOc3lYTGsxajRPTnF3TE94aTFxdjNFaGhrSlBzRmM3RHY4WUFRM3VVUVRCeGovR1Q4dlBpd3pqbXMvY1YxRzU1YXE5a3lTWU1NTVRJOVdjQVFvNUc3QUhaTGpUcFF3UU4yMFJqdGdDOG13V0QwRFYwbHFsendueEhwNlhFNU9VZnM2TkxyQW8zcEZaMVZIUDdoaCtFYXVoa20wT01abFVVZnZBTkJPQ0pVVTdtcHhZdTBpeERuUURrd2ViN2FmcHBBbS9xaFJKQzZydlBVeDZDM1liaTZWU2ZXQmlEdit4Qk5SL0F0V3UwUFV1SzhRUTZCMzJvSWRaTFdkZjFYSXJUanAxZlF1S0hoU2E3b3ZLTFZmdG5TUXhBSXhXd1FOZ2dyV01hUTc5WThOWWZoV2dHU1RvQTBlczdJOFJsTkFQMlBrUXZqRGwrUitvaVRmc204VE9iMWlGb3I1cTgyR1dpTnVNRDUzVkVIZEE5WVYzUHk1TzNtdEw1d1dPaUp5UDJCSXZUYzdjQjdqa3B2ZVRPSmphWDJFamZoMWc3Q2YxbHpKOE1PbTVqNDJqN1RmTHNwTXZ5cU9JSDFPMjJBeUZnQXN4Rkhvc29DOWJGakNyZ2JyLzFPM1FRdzZLcU5FM0piS2MreFZkdktqY2N0WGVTUksyaXBIMmpwbUk1Wnk0N0ZwVW9US3pnOU9EbzllNU1oeXhsamRHWERubDlvUzQ1UE9oZlpLT1dlQUxQOExpS2lJTldDSnJ1VTVuV0pNRlpYcjYzUGxUUnNXbmV1Qm1lNHloN3lGbFlYS1NHQWxPMHZGTjB2c0pEcWIyWmJadGtIcTVuRkM3UjNQRXBEZHBWUTdEcEMxTDdHeEl2S3BMTXN5KzhwMExNUlI2MERJYXBHNlBnTHIvRUVOYWZkNTBWUmFZNGZPb1YyZFF1WG5KOUxvQUFCSkxTVVJCVk9XcXZaTWtzRFBERXpPbWFidVZHWWt0Y2dGSGxxb0Q4MFZUM0ovdEs5NFljZVdjSVZqNnJKREdwWHUyM0toemlaSjdPcnNqbW5VeXFZVlRvLzJwSTNHdjZlckxnN05ORXNYdTZtc21paDNJdGdtckxmb3RGNk9oUzhXc1VGbzFFeDVNN2V2TW9KSDcrM3V6R1hOVSttWEpQSXJKTmVXaVZOWDkyTG9sL1JFblRabU1aVC9ObGYrNTJnZEN6OXoyYUpwcWhTSE5aTGlnWnhFMjRreEoreDVVYnJscTd5UzVZNDB4bUR0dk1xMldyYmxqVWhwQ3JKZ3czczhCY21NUnlXU09HREtQU1dFYXRFWjRrdndIUWEwN1dJVnVJclkxb0pwc2RrZlVqazFiU0MyY216cGFxbERyTWtOMTB2bHJqbGg3NlA0aW9VaUN1NndjeWVnajJLL2FUOGkyU2t3RTZqdml4Si9QbVFXWTlMQWRhaXBHc2NKdnFFQnRXNnBxYXBoY3Myc0JzcmdRQTZGbmJuczBsbVBhSTlXWlFaajQwc0VMd0ZQR0ZGUGV2NEhsbHF2MlRwTHJWbzl1bWk4UkFnZjJPeklOTjlLNk9EUVJ6SzQxV1BiYkxzNFJrenl2a0V3YWJCQUVHbTdtVlJjaWNqUmErb3YyU1gyMFMwZWJ5VUVuMnlSOHk0VGxOUXRPRmJ3MTAxeE1scTZjT3BsTzVsOTk4cE02MTFLQXI4U3VoeVN4ejJDL2F0LzZhMmh3a2s0VGlCK2djKzgzM1NFTWNlblZORFE0SG0vS1FpVnN5YkFFTE1rd1NKSlpoS3Q5SVBUTWJaOS9aQUtrWDFLdHFYOWJla3BFNnFKTDlVSUR5eTFYN1owazY0QnVXN2FKUGFwVHFFbTYwNUc1Y2tIZGx3SDF6RllRUGRTUk5JV3FodVI1bGVhU01GMEhkaWhOWlVvcVRraHBlVTJDeUVYNkgzTXBMNUMxR2laN09wMUlPbG1xRmFQc3hNcFBTOTZlcjk1NWRjNXN0YzdXRzhwZDhYQ2ZhbzgrZlQvY1ZkNHhseUpHL0FxR0hTNjk5UlF4VExucFRtYjJMY3ErVHFHK1JBWE4xVDRRZXVxMnh3VCtWc01FZVlQU2lvczI5S0lEKzZydFVyM1F3SExMVlhzbnlhcTRzN1VoMjN4V25DemF0bWZvMmlkVGZ3ZWFiTE0vQ3VVVDNEdE5FU3Uxa0syL2dNbFMxQUZNdHFvMUZjWHdXTFlGNUpwcU5OSW1TdHZURFVZa1k3dzFYYTROMFlzK0NmVWJaS25lMUFNVXk3dnRrS1N6Sys1VzN0TEVESHBvcWVwQVBYZWsrYVhDNG4ycVBSUkgzSGtYWFJ4bGM5S3ZsYmZ2NE5LN2tuYjRHVDNaS3o0WGpMYnYwR0ZPaGFqTS9oRG8zVzR0bWUxd1pBSWRYblh3bU0wV3BOOTJxVjVvRUxsTm1GOGd3d1pHQnZjdGJTdEpJSGQzNmg3U1liWklaNnArb0ozYkpweE1QL1Z1T2J1THQzOEozKzZINy9kN1RFYitrYzFXQVl2WVI1OTZkMFBtaTllLys0V2ZhZkpDaUdGMTNiU0owR2xuODhuMUpLdHlTQ1dJeVozMFhWdWRCTWlPUWU3b0hKNVpxck5WcGU0VERmRlhDWUgwSzA2YThtd3FZNXhXUGR1Q1ZTc1k2VlB0cGRNR3o3TFgyaGJTM01wbU01bjBrdG1xWEMrbnF3VDRwR3lxdGZRa29PcGFJYXBZSVBUT2JkL3h5QVJyOFpvaUtmOWgxVW4xRUlQQjZaak4xb0ZCNUlidXMyZk5FcmVTQlBtWFo2cy9ua3pVdWJnTmI3TEdPaU9pSXFkL1lrbWxBWXRZZ3haTyswZUxZaFMzYlJ6OEVTWEcwS3F1Mmp3ZDhQYzlSeG5ScTRJVk1uN2ttZUNtcFpPbCtuUGk3bmJ5aXcxdnVaSXVIOVY2elY5T0lLZW1KVGRvb0UrMUw2ZW9ybm5OeTlGQXJHYWJTNldYSk0rSWY1aE1WSmo1WVgwOXpOZHBoYWdJQlVLZk5Ib2VtWUQ3UmNzYjVycW1paXlZZ00yaWdRSGsxbEh0blNTeDBod25QeXRPOFJzTktUTzZhYnNjSVA3NUZIUDcvK1RSUDk2bUhNcXdSZXhJWEpjLzZmTDREZnpRSmR2MHBqWFFWMWNWL01tRlJqOVhHMzk5ZDhORXpIdU9EZ3drYnBFZGhpbUROOTB4U0xVL3RIazVWUCt1d084VmliOXNpNlNCaGw3M3Q4aVlVVGxYK2U3Q3ExWXcycWZhSHlqdzJTNUhOZ3pOOUxsVi9GRHBZZGRXbC9MOWJzcXAvUVo4Q3BVVG9pb2FDRDJ3TjQ5M1pHSWJYS2RDdDc3elBkK1F0dVZsWUFDNXpZbnJOeDZSWCtDT0Izcm9WaG9uU2N3WFVMWFBWUjk2TDJzVXFyUE1FM3JFck5yM0tGZW1Pb1NsNW11cy9FSkc3V2ZwWmdobER6S2lsd1F3akVsTm9IeUxrczFRL2V4akorLy9OQzBodzJiYnRlNjFDR2RIeHV6eDY0YkgrMVQ3c3RLc04yWGFxWHNBNmdLZTlHWi91dnBHdmp3YmJZY0VGaDFSTHNRdzZJbmIzajh5c1lUWmFiamRSRy9ST2MrV0pZRUI1VVlvNmFDVDVJNm5JcWJzSldvMW1NUXViNDVZNTRJdE9udGpvK1pzZTFsbmR5bFQ4d1lSQ3pKdjVtNlZzWEJ1dXBwSDFKQkNjZzVWVjlpRXNQTHNxL0NCYnpicytnbW1Tai92UHRVZVd5STg3VXlMejMyZ21VbERRaS9wWVVlWGR0WWQ0VW95bmhDRG9LZTdOWDVrNGhocjBJbkRlbGRybnZCZGVSMGFVRzRaZXZCYUdJc1FNeVBYSzEyWTNkWElFc2lrZUlobDhrMENNOElYL0UxYStkQ1VLL1ptT3diTTI5elJGMFFWaXBXMnVjNWRSM0tIM0NkWGVYM29VKzJUL3dLdGYyc2V3ZHkwWHRMREpOOVVGZUcrSWdSQ2hVaXFLRjlvMnlTZ2Q3ZE1tTHpaQm1SWGF6dE9ncFpsbVYrcS9pVCtmOU5qYjRTSGxqOER5bzBUa3pFbnlicVJ0bGNJVEhrcDNhT2hpREVqdk9XamRKQUhXdmVHVlM3R2p5dUZxWitiVGtGVXJ4anJxK1ZQUXJYOGljRTFXQ1RVcjlwREw3NnZHZHhRTCtsZE5yZU0xQmkvYW00bWhRcVI4VUd4eHlyeWRaYXBJa2pkY0trNzJuZUVlVVpLdTNUOUtad24vS3ZUUC80d2Q5a2hhMEM1dVNaTnlFbXk2czdxVFdiNnJ1ZnZIWGtoRnd0RWpCbmhnTU03YXpscU80cEZRbXpIc0dPc2RFTWhpT3FDbWZmcW50clBtdkZneUEzMDdsdnRpN1hhUTNyMmJrcERibVFXampYeFFDRnlWam9lbWRoaTJIaVQ2V3hYSDlMcW02RlhYa3pxdCtkUDI3aHF3U2NyZkMwTUVucytIZVdXcmVra0NjM3pHOVBGZCtnSXpaTHdVd0lSWTBiNHMwSVBmRXVzYWtQRkFuVEhJRzlFYjdQcVFWU3RKN3ZtTVhYTkd3YU1kT0hJbU5TK2gvUjI5S1NNVldFVHMrcVM3a2FnRUhtbk94NloyR0xZd2pWdEpGblFhbitROHJDM0NkdWp0WXI4bGpjSEpvUEp6YlZvUWs2UzBtMXZVdm43bW0vaThtdy9Gb2dZTmNKTERYK1ROcEhycHZHYnlvblRIY056ZnBmQ3FGcFBOak5FMGRhdVdNcHBzZCtrTWFsOUQrbVo3MTdGTElRWm90TFd2UWtVSXU4N3haNGZtYURjUjY0Znlnc2k2bjY5cmphcDk1VzFkTXRVYWVJSHlaUWJlNTBZcXJMc2dITFR6WkdYazZSeTI1TWNGeXgxc241Y0VSb0tSQXlHWU5OVXczMkgxNWx3K3I3V3I2ZVFxT3BjMWJ0MGtJUlJOWjVzZUhTV0dWZGJ3elR0NWIwdFBIekxiWnRUZVJrVDEyWVhDUFNRWGwzMzhacTBNaWZzTEJzb1JNNEgyNjN0Q2JiL1R3OW1kdGpVT3AzT3B6T3A3VmpDSndqMHAySzJQTFVmVUc2Y1N4bHpra3pkOXRrU3JGQnV0cGNZaU5pQnMrWi9HeCt5YVhJcU40OTVQRFFHNDNGRmw1MnJaRDZnRzBhMXF0VU5PNjFEMm02SlRWVTBwNi93bU5TZWlEaVBUZGRaek1OVGRoY2FLRVJHa2UzVzVJSCtMWklOOWNJSTkwNUNxbnB1LzZBc1dQb1JlV0xTbE1HR0hYNHlCbDkxa0RhNHJuQzVwVFRvZnlMSkhlYndwb1d3TksyeWVQZElFR0lmLzRhcXVKUCswczRyL3hENzJYMlA1dEdtbHhBVUxUMzlLMEw4aFB6OW5rODgvUWMxSWI3WHF4VkdWWWcxVlcvS3M3eG05SnJzRWUwM09pNjE3eW85bVBRcDlPcGozUG9YTTlDaklDRjZQV2U3TmZrRHFtMVM0RUNwZllWN1J3NmtZVFh2akltNWRIdFo4ayt2QnBNYjRVSUhpU1F4T24zZE0rWG4yTkprVWp1OVF4QURKdlM1M2ZhSXpaNDB2WlNRcUx5Y1NKL1hlcFhDcUVJVDJxcmlybWVCN09qaDRGSHROem91dGU4cVBYZmJwb2J2M25JYnFoQWgraDJudXpVNWNUUDdiVXQ5Yk5aemhjM2cwMHk0dVg3TFVKcEo5N2p6bnI0TktEZEQzYjJKSk92RTFuWUYwdEFSNjRHZjY4VkRFRU5qOWpsNTJ6LzNLT0Rnb3kvVEh0c1Q5enowVjlvKzJUQ3FjR2xoRHNLejVibTJHazRyZk1yOXhNZWw5a2szNlUxYlJYeEdQRXAyN0NGQzlEdTkwTzNJQkdyL0l1Nk9zL3ZMMHVoNWU0MWNmNTFLZllhVDNwNXFRTG41Zk1LSXNwTEVsc050TWYyQ1U3Mk1KVnFoSDhSb2ZSaytXdkpUaGhFUG80clpQbTJzeXRHZlRyOXNZQmlNS0JwalUvdXUwbnZuRDVrTy9mUUpXUjM3RVdMWEk1TjFlUnZ4a3I5ZWxuNnQrclpQR3dha3EweE4vRHZTbDBxZXdlUkdDT21nbGVRbm4yOUE3Vi8vUW9jZlJaNzFSMm1XbEV2cEJ6RlhXNFdtKzdKeFBDS1phQ2hWcmZaWS81blZ0OHRzMVF6MXdnbGpVL3RDMHRQZDZFZUlYWTlNZGs4WE1adFI5MlVPWUFlcHEyd0xFL0MxTlpzL29Od3NIUnV3a3JTMnRzM2lnWVBUSmsvb0V1c0hNWS9jbnJjV2V0bDlSa09wVnRKbGI4cmJXRlU2bk9iMXljMjRISmhncjRqMGRHLzZFU0oxMnovbkg1bk1pNytZL0JLeG9uSlJxNmZyYkJXdVRKeGRtV2RBdVJreTdtMGx1WDd5MENOUDRENXlwOUY0dGNCQmJUK0lPWlpVNlBkVDQ5cExIVFFhU25YZHpEa2J0TVZyUlF3OVdyRlRlR3l6UFV4cTFwTk9ETkgwZm9UWTljZ0VIOVU0TlpjK2FFTXNMUFZkM2gySEg3WGlWR0F3dWJFR1ZLU0FKTGM2RFlnczFYNFF5MUs1anltWGxJSmpzOWVrVExTVVNHaktnT0h4cVgxU1FIcTZVMzBJc2Z1UlNaTDhuZHIzT1ZYT3hXNDJ2WlU4RFgvTzlOM2NFbDBUOCtXV3JWSkFralBlTGlOTHpLYjBnWml0ZXlZQzgvQTV3RExnSy9KOG9iT0xrSDZNVWUwTFNFOXpYbGlJdlk1TVFoQ1pWc0JqdG44cE9TaThQc2tEZ0J5NVpkc3RKTWxXc0V1eE5OeFRuU3pmSTAvWk90bkdweXU1S1Y5V0I0ckRiSHFNYXArRVMwLzNzS2dRZXgyWkJBRjNUYnZPanI3eW4vaEtHMVJiZm90S1ZtN1pxb1VrT1I5K0gwWGZxOHMyZUY1UzhOMTA3eEszMllwY2NtY3F3K3JGT05XK2dQUjA5d29Lc2RlUlNSQm9FL3BEWFBPUHZYRXRxSUpYS0VkdVhnbEVDMHJ5M3pFMXlKSnpLZjl6MzRYUForaVRqNTErYTVPeFhub1BpdzRqTWs2MVQ4S2xwN3QyTG9XWWxWdFdVQ09RWkxhUm1OSVJnYkdxZlVjdVlrWkVZS3dJUkxVZks5eXhzYk9CUUZUN3N5R0h5TVZZRWNDOVp2bmt0b2w3UWZKWnlzMk1pUkdCODRzQUxpektwNW5YQTN4aVF6NHJlWGt4TFNKd2poRW9LODNtMTkxTWQvQ0pEZm04Wk9MeEhSRzRJQWpnQnJwOGx2SzZvdzBnZm1LV1Z6Q21SUVRPRlFMNE5JdDZYczdqZWozTkc4bjk2N3oyWWxwRVlEd0lQS3ZWUHUvMFczN21SejBmSEE4dnNaV0l3SGdRbUs1cXpmYnUvcWpXdGYyRGo2TzJ4OE5OYkNVaU1BNEUvblhOYUwwUTM3WElXNXo3b3NzNy9RMmVGMk1SZ1hPS3dPeVR6eE9sbHlyK3RpL1pUOUYvNXFsWE82V1hvVHZ2KzVubU9lMW9aRHNpNEJEQTV6RXlqLzFVUlQyVDFlSDcxeDI5R0lvSW5BTUVvdHFmQXlGRkZvZU5RRlQ3WVNNYTZaMERCS0xhbndNaFJSWWpBaEdCaUVCRUlDSVFFWWdJUkFRaUFoR0JpRUJFSUNJUUVZZ0lSQVFpQWhHQmlFQkVJQ0lRRVlnSVJBUWlBaEdCaUVCRUlDSVFFWWdJUkFRaUFoR0JpRUJFSUNJUUVZZ0lSQVFpQWhHQmlFQkVJQ0lRRVlnSVJBUWlBaEdCaUVCRUlDSVFFWWdJUkFRaUFoR0JpTUJvRUhndTk5dGhSOU5XcEJvUk9Cc0l6TlhpOTMyZkRVbEVMc2FId0h3bDc4dGh4OWQrYkNraU1HNEVTci93WTFVUjFYN2NzTWYyN2k4QytFYk0wM3BVKy9zcmhOajZ1QkY0NTBNL3ZGaU9hajl1MkdONzl4K0JxUGIzWHdhUmc3RWpFTlYrN0pESEJ1OC9BbEh0Nzc4TUlnZGpSeUNxL2RnaGp3M2Vmd1NpMnQ5L0dVUU94bzVBVlB1eFF4NGJ2UDhJUkxXLy96S0lIQXlJd0V6dDdkc2dNZkZIMVRmK256QlNVZTNEY0lxbHppNENwZHFqNGg2MHZuTDZsMnBpTllqUHFQWkJNTVZDWnhpQnlhOGxCMkl6YWQxckpqUGlLMEdNUnJVUGdpa1dPc01JN0swbUMrS2x5M2Vrb2RNUTdSQk9vOXFIb0JUTG5HVUVLdHZKSmZIVm95WEo0NWEyY3E3aWttWG0rVTdiaTZqMkZvb1lPSjhJek41Sk1OdWYzRmJjcjRzVjlaN0s2RHdTMGlJeVA2cTlRaW4rTzc4SXpPQ0RVcnRDdkZuMW9DV08xWHY2OFJ2WjU3VzJrMUh0TFJReGNENFJtSG94U2ZhRXR1bVB4SEpJTDZMYWg2QVV5NXhoQkhaWHBFbXZEWmlLMkFoaE5hcDlDRXF4ekJsRzRKbGIwb0dES1Y4KzFUREhmVlQ3Rks3NC8xd2pJTFMyendxeEZ0S1JxUFloS01VeVp4dUJDU0gyRllkWGhkZ09ZVFdxZlFoS3NjelpSZ0RhM2xRY1RvcVRJRTZqMmdmQkZBdWRhUVFteFduSzM0SzhuQlB3UkxVUEFDa1dPZU1JV0cxZkYxOE9ZaldxZlJCTXNkQ1pSbUJIZkQzbHJ4TG10bytudEdkYW5KRzVNQVRXeFV1cVlFbmdKcVo2NWwrZFBhUzlFVTlwVTNEaS80dUJRRjNmeEprV1lqRkpmcldaSlBGT3pzV1FiT3hGRndTcTRsRGxYbEZiVzRGdzdnM01iN2Nrb20xdm9ZaUI4NG9BRHFsU3QvMnV1SnNrOCs2aVpjY09SYlh2Q0UzTU9DOEl3TFpKRDZsYThvN0NaTUF2TmtTMVB5K3lqWHgyUk9DeU9hUTZralorR1grOW5yMzQxYSs5SUlyNVp4MkJTK1lUdE9xelZiWFU0T25LZE12VTZGb3Faa1lFempBQ3U4WnRmNEN0N1V5dkQ1R1hQdkgwWi9CUnEvZitoVTgwejNDZkltc1JnUjRJSEdpM1BkeVdHMGw5bzBkcGZDUkZQL2hZVm53aUF1Y1ZnWFh6MlpMWjZwMUtUei9PbnJqKzBJMG5iang4UGRyMzUxWGdrVytKd09VM05EVVFNNDNYdDNVd3Z1NExBdjhmZ3p0SjdvUmVWakVBQUFBQVNVVk9SSzVDWUlJPSIKfQo="/>
    </extobj>
    <extobj name="334E55B0-647D-440b-865C-3EC943EB4CBC-25">
      <extobjdata type="334E55B0-647D-440b-865C-3EC943EB4CBC" data="ewogICAiSW1nU2V0dGluZ0pzb24iIDogIntcImRwaVwiOlwiNjAwXCIsXCJmb3JtYXRcIjpcIlBOR1wiLFwidHJhbnNwYXJlbnRcIjp0cnVlLFwiYXV0b1wiOmZhbHNlfSIsCiAgICJMYXRleCIgOiAiWEZzZ0lGeHRZWFJvYjNCN2JXbHVmVnhzYVcxcGRITmZXQ0JjTENCY1puSmhZM3N4ZlhzeWZWeFdaWEowSUZCZlhFOXRaV2RoS0VRdFdDa2dYRlpsY25SZlJsNHlMQ0JjTEZ3c2N5NTBMaUJjY1hWaFpDQnlZVzVyS0ZncElGeHNaWEVnY2lCY1hRPT0iLAogICAiTGF0ZXhJbWdCYXNlNjQiIDogImlWQk9SdzBLR2dvQUFBQU5TVWhFVWdBQUJmUUFBQUNvQkFNQUFBQlVHbklEQUFBQU1GQk1WRVgvLy84QUFBQUFBQUFBQUFBQUFBQUFBQUFBQUFBQUFBQUFBQUFBQUFBQUFBQUFBQUFBQUFBQUFBQUFBQUFBQUFBdjNhQjdBQUFBRDNSU1RsTUFWTHZ2elpreUVOMnJabmFKUkNJR1hHTDBBQUFBQ1hCSVdYTUFBQTdFQUFBT3hBR1ZLdzRiQUFBZ0FFbEVRVlI0QWUxOWU0d2t4M2xmNzk3ZHpyNzNiSW14NG45bUUwckpQMDdtb3FORXltTFlhNGdPbFljekYwV1NRY1BtREVRRWdtSVl1eEtWa0xFbHp5WkgyVlFFWTg1TVlrTU9sRmxEVXFUNGtWMUFodVVBQm1ZZFJaR1QyTm0xWlNFVzhwZ0JLT1VoSk43ajdWRmFQbzZWMzFmdjZxNmU3cDZablIzdVZmOHhYYS92cTYrKyt0VlhYMVZYOTBUUmhLN0hINXBRUmFHYW9JR3Awc0FLZTM2cTVBbkNCQTFNUmdPVlJvRCtaRFFkYXBrdURWUyt3QUwwcDZ0TGdqUVQwY0MzYWl4QWZ5S2FEcFZNa3didWVWY2J3QS9RbjZZK0NiSk1SQU1Od1A3QmJ3VG9UMFRab1pKcDBzRGZmdVlILzJWME1VQi9tdm9reURJNURRVG9UMDdYb2FhcDBrQ0EvbFIxUnhCbWNob0kwSitjcmtOTlU2V0JBUDJwNm80Z3pPUTBFS0EvT1YySG1xWktBd0g2VTlVZFFaakphU0JBZjNLNkRqVk5sUVlDOUtlcU80SXdrOU5BZ1A3a2RCMXFtaW9OQk9oUFZYY0VZU2FuZ1FEOXllazYxRFJWR2dqUW42cnVDTUpNVGdNQitwUFRkYWhwcWpRUW9EOVYzUkdFbVp3R0F2UW5wK3RRMDFScElFQi9xcm9qQ0RNNURRVG9UMDdYb2FhcDBrQ0EvbFIxUnhCbWNob0kwSitjcmtOTlU2V0JBUDJwNm80Z3pPUTBFS0EvT1YySG1xWktBd0g2VTlVZFFaakphU0JBZjNLNkRqVk5sUVlDOUtlcU80SXdrOU5BZ1A3a2RCMXFtaW9OQk9oUFZYY0VZU2FuZ1FEOXllazYxRFJWR2dqUW42cnVDTUpNVGdNQitwUFRkYWhwcWpRUW9EOVYzUkdFbVp3R0F2UVR1djdhTzlqVHY1OUlDOUh6cUlFQWZiZFhQMDMvTThNZTNISlRRK3djYWlCQTMrblUvODArOFQvKzMrOHk5cEtUR2lMblVRTUIrbmF2enJHZm9XaVhzUnQyY2dpZlJ3MEU2TnU5K3R3dDd1bk1NZmFpblJ6QzUxRURBZnAycjlZM1JLekgySTZkSHNMblVBTUIrbGFuempDNXZGMWc3RHRXZWdpZVJ3MEU2RnU5T3Z1Q2pLd3k5cktWSG9MblVRTUIrbGF2dHRpRE1sWm5KMVo2Q0o1SERRVG9XNzI2eWRpZWlCNHc1ZnRZMlNGNHJqUUE2SWM5Yk5XaldOMXVpUEF1WTMyVkd1N25Vd1B6WHE5MjhXMml0VE52SGxPcjMzQTRKa2JEc2xuOS9qVGxwMitJdE5ldHk3d2p4bVN3eXRoWlN5eGxtdkJ0NXVlS1YvamNUdkd5VTFoeWpURzF0ck9rdXlDbis5a3hBZURTY2QvaWZpYkI5bnFxMmxqdTR0VHV5Q3pZZ2NzaUNLdmZUSlcvR3hJYUR4VnY1Znl0NG1XbnIrUmNqVEgydVpSY2E3TGo1eFVVVWlYS0pYUytYYTc4S1pSKzZ2WldraXVUVXJXZmx6bXJ0WDhzUTkyNzFPRlpLRFBpSysxSGtpcDlqY1EvOHVWSC8yd001RFAyano3NW52L29DSzJnZjJFOFQzYkdOWGs0TXBhTXJNWS9tNlJRMEkvVHE1MGFPMDZXdml2aWVnSXMxTnJuVGxMbXBCRGRtUmRxY2RqTEgzZnVHalAwNjJsc1RiNzFtNmwrR2dCOXJ4czRlWmxQcGNiS1QvenFmM2hqZk0zSCsySTVVemZIVXViRXgzWDYwbHJIRHp6OXNMaWV1Vm9NK3JPeFBWelk4ZE4vcThpd1gyRDdkdXZ2ZFhpd2s3ODZsdVB4QzR3MzU1bnJWOWxiZVcwcTRhcDAybWJVN28yV0pSdjZTNHk5cW91ZHQwQ0g2LytHcjFtZFYreFVwY0ZNbFViVjIzYjVjeEhPc3ZvdEY3V0luZXprTi9qQUdWZVZGQS8yNG1FK2s3d1NXSytyUzZ4YVRjS2VvRDFJSGtuTGh2NEZ4cTdsVmZpYXpZKzVublk4OGkrckRTNlJaelRJTWxTNmZQWW5YQmZyUCtScHlmQkpXZEJmL1BLejNHYmZlZzlkajc0RFNqemV5YXRtSlhFZTV0ZmtFdU5Obk1temJUQzUzYzlqa3BzUDBVU2ZzbzlkNW9VWGE3eUwyWDAvSW1ubjFmTXF4U3NiK3J2bjJkWC9yNy8zVDZDWnZ0S0NkZSs1ei9IeVZScTF6L3k4UjhmZkZLdFY1WUpaMENjdURjQjlTN0w3VnAweGNjNTNBUDhuMGc3a0plaitma1h5TlVROEc2d3F1L2g5SlFZbjlrVk4wRURzbGhnSGxMYXFvSzRLcUhocW1Zc2pQQ1gyK0JTNzE5QTk5Zzd0U2tvUlVZNUtvNk15TzBLbm9hQkY5UEhlT0JrUGduN1hmZ2cyRTdQY3BVNDk3UkRDbDdZRXB0akdPTVN2Z3BIbG8yUENma0VOVW1MZlRaekx5WVErSG5FM3h5SFAxUEtJdmU4alhQVDBRbzVLbDloMnVVYXUvcWR5NWZOS282dlNsaldQYUZEK0lPaDNISGc5QjNmZmhsZWE2NktOUnBtTlE4SDJqUHNOdUR5RG1hVForbEx3U0lyZE5Cbno3S1J2WWxGMHdWMXVSNW5RYjBqZjFpWWVTN2pTS2ZHd2RDdzFlcGxndWZXU0oyUFg3aE9abjZQU0tIWVd4aDZtYnRKS2JVeFBpaFJibURlUDFDcDNpUHNnNk1lTVhURXNaMUQxTlJQMWhGcWVmQ3dqblgxenVPVWJIdEt5U1RSOVdIMTZsS2g1VVdGZDhsWFI1RHkveEk2Ylphc3VWaDVBS2xid2RFdWgwenpQR0NzK3R6TkhwZEZ1cWZseEJnN3l6bGpiTnN0WXVjR1hWL3NBNk1NUGRwYjFhSXhIalZZRkhYZnR4SE9PRW04QVl0b2FSd05vODhoeWF1ckpGVVRiZGIyVTRFbm83K2I2Y0ZielNnV3IwM0VnRkVzdHkzcXBGaXdrdGlONGVwNUs1OHZZck1XMjdTeXJla2U2cjhhSnFYd2tiaUFlQUgxYVYreFkvTHNKRkZ0WlBEam5zeVc3am5XT0lsTHdZWkp5aUhqRDVyT1FNUHBSVkhWbjJ3em9MekpuTTNZSU1USkphdmJJekN4MTZobVlmTmJUbFd5bTlFVmxjbFE2dzlRcGtEVERaTXBTZkFxZmVWbjVMOGxxUm9zUGdIN0NUUWVjQmsvaXN6NWIwbkhXQzVEMWdKVmRMM2tiaU5uRVRFbU41RDUrTk84YXV3em83NDdaamxpU2pta3J5K0k0VkxCbGJ6Sm9EalhQOUJ4aEQyZWdTcU8yNDdscVpwN0FSMkxHM3U1Sm42NmtBZEJQdXVtYlVNMGdnKzIxSlZDQ08rTSt3VXBZajJ4ZDBYcGZIc2VNbHRLV2JjbDk3ZEFQL2NYVFd1TkdFYjcwVU54R1pyZHk1SnlxYndmTE96MUhVWTVLOGVHV3ZXTHlmQk45bzA0SEZxTTRrMUlEb0E4cjRQZ0RQYlJvWjRDUU5jODZLTGxlaUNKNG42NGZQb0RqZ0N4YWRLdEZ3NjRqSmllcXVJdHJQL1IzM1cyaEFiV1Z6c0thVVEzTTByVGpKR2o0SnVwWnBRNjNwaHlWUnEyRUVYT3BUZXovb0d0K3dFU25OalFBK3J1SmxVb1ZUUm93N2lzKzd6YTVYb2dpVW5CekRPcUk5ZFpSK3NnTzJIY2NaMS8xdGJQTVhXSi9uc3Z4MmY0WXhFbXd3SGJFZGlMcFRLSnQxM29KR1ZvWnN1V29kS0hZUlBZK2RQQmZPSlBHbHF4MEFQUTdpUjJkTHRvMEFQcEwyZ3BiSWlUWEMyS2R1MitWR0RaNEFHa3VjK0tlYnhicE9mc1JYdWgzNVFxaDNSOVdobXk2dGJ5TjRHelNjZVpnVStIbE5MOXV4aEluUjZVcmhhYnJQMEsvL0VLNnppbE1HUUQ5MkhscVJJWlVnYzNiam5uUEF5MDhXM0k5RDFDMng3T3ozNEkwR3lTSS96enRtaU9ORC9wTENnQ25zUUcvT1ZCVkpQWkVMdisyZmp2ajBWQ09TcU1pajVUZWdHNTViQ0p0RzdtU2JPaVRtNzV1ODQrUjBMY1QzUENtWTJkbDNsRjZRN1NlR0ZFdWw4SXhtay80WXdiL1d4U3p6aHprZzM1WFBoS2I4MDBhaGNYSUtOaWRtbTM5bXlrSjU3S3NkNDVLbzVveUZpbVdPdUhUNkpXdjZOaDBCN0tobnp3dVJFUEJlb3FVYWxiRHA1amR4TFkrcURwc0xCc3IyRVBoenhGVzQ0ZFNvaUJoMFpIVkEvMGx0VnUxL0tLUGZzUzBhZDdXditSWUJhdWhPU3JGODl4dHE3UW5XUGtDSnZrQlByR0g1QXlUc3FGUE5xQnBTVVpEd2VNNDZoTGVuVS9nL0ZWZFFnUWE2ZEdRS0ZFczJvWThXMUgwMUhIZlZ4NER0V25TUGREdnloRlQ2UTFxbEdGUkxoVDdIdStWWXpHTzBpM21zVWRybWFabnNFcXg4VC80YVg3bG9OaGJIZU5vMlJoNFpFT2ZqalBaRmRDMmIzcjIxQ1ZXM05JeVBVNXU2L09IaG1NQkd5WVVyTG9yN1l6dWFOdExjdFZuWm9jSHAzZXUwZ1VtZDNRYnhoYVlsbTM5bnM4ZTlUSzdNVWVsOHdOTlg3VGF3TDcxNWJIcDhOUVpaVU8vbGRqV1B3Sks5clBsV2ZaNWtPbHRmZTd3cUEzNWJHNEZjckNDeGdSOFVma3RTWXFPdlZCSlF4OEdTbDNKYVNuSmFZajR0R3pybzVWcDZROThpekplTEVlbEM3NmRVczEvcmdQa0grcG80Y0IzWC8zQkppLzh3WGZISjc4a3lUNTcvZmpqbjdOWXpOeDcvQ2tUdFVrZVVDUW11MkFvRy9yVmhIL1RHT3pxWC9SNWtPbHQvUWlMcGZFNEE4dUE3cDJvbHZYUWROZTJiU25vRTdHNkJreGxBNVg0azgrMmovOUcwMXRrOUczOW1YdmYvQmhuL2JYcnQzL2VxZU5QWDc5dG9RQVBTdTY5NzcyOFFPV2VkeHgvZk1jcFcxZjJxUEtaK0cxOW1WWFB0R0E1S2tWdk90eWRDQTRwczF0Tko4a1RTVGZyRXJ2SytHcnI3d0ZmRW5LVkJtTnRleWQ5cm43Y051ZFdGcGowSnkwU1QxMTVTZG5RUi9XMkswRG56Z2JaeHpYZkE0L2tlb0drUVp0NFUvTWt5OHVuR2VYV1F1Yno1VTBGZCtLand0cmgyUVN4dXJiemF2TG40OUhOU1p1ZEpPM2NRcXo0WXNuWDlKTVdTRzBjeHh5aDJDWnZzNzlwQ0xDU0JBcndMTzZqV3pLeGN5eWVJYVR3d3AraHlBbTJ3UjdRL1pPOTc1cWpVcmh4VFNPSkc2SkR5aS8yM1RSUExOMnN4cy9nV05kNmhOTW9iMm5TcTJJSVlqMzkzcTNvZGRZYzAzdWh2MmdNWnNkRDRxa3JMeWtiK29Db2JROXhBQ0VUWmxSSlQ4SExyaEV6YU9yTUU2Q1JQR0pza3hRUDF5QlJKM1Bac01aZU1xeVViQnI2VmRDcTY0WXBWeUswekc1OVR4UjlxNTEwM3RZVVc3b2ZsbURvRkwxMDBsd21OVjFpUDdBVi9aRitUWlQrQWVtRmZ2VEhKMXVYbEYxYW9KSjBrcU43RE9QL1ZRc3ZVWVQxbDdCZVh6MytYTFFzZDZhUjJIVHFzaUtEVllxTi9SMnJzQjJrUThyT2UzSjJwZ21ubXpXRHRsMmdOWVRveVNQUjZEMlFZQnhlazVSejlQQlNpNzNvSVRGVkZBOWxRcCtzL0liRnA1cXpNWFBnREJSSmVKUllMeUNaK0NiaFlsVlRJdGdEcDh5NUcyYzNyYmtsQmYwUzFmaUxWdW9uVGNwWnNsZlRsTEQ0WmJ5RFgyZU0zc1QvSFVvWTZ1cmRIMFV4Z05iNXk4QkF4OHoxSDJLODJ0ckdyc0w0TGkrNUZ5MXdRU3k4b0Y0NE1EZXArbVdBcVBMdnVFSGxpWmtpRFZZcEp1d2JmdEtsdU5naDVYU3o1dUd3enNLUm1oWGZLNENiMEk5cVlwYXJhUy9qQW5tMWJTbC9SREdYcE9tWEtpYzFFL3AwMW1iZkVNTldPS2RpVEk0TTFkaDJLZzB6RncxbzV5Skd5VFNuUU9FSWJVRmx6eC80dEl6aE5IN29YMlNQQ1BhN3ZtTnFJMi9ydDJIbWF1ektMTDNOMlRPN1pIQUlOcWphK1pmMDRaeVlsN3lwOE5KUlRhVmkySlRib0h2bnJWSDB1SnJFWjUwbkhwUnRyc0VxalRvWkI5ZytncDU0dStHU0hVbzNxN3JOVHpUdTFOYzVGVkIzYlZhZVJxenEzbTFjUTZiV2dpUzViRWh1Y05xeVA1blFKd2ZuMEhBN1lBd0dhTUFsdkxSRWdVYmlHQkN5c2ZtaHZjNUU2WkpSNG1RNU5RbHF5RzlTRkI2MHcyT3loZ3gxbEJOeTBUZU9CNDNKSWhYTzBMUERCcnZUMk1ZMEdadFRvRDI1YkRYMlE1WjgvcUxHaXpYWnRZVDFtajNab2psRW5pVzlvT1lManlDRFZRcUpibnFJb20raUl3b2RVdlkwcTc0WFljSmlqMHJ4c1p6WWJxeUxTamFWOFpxajV6ZndGcVNScWFWSXJ2aWt5azNMaEw2N3JmL0h1WjFwUERPcnpyWXlOU2FOVnI2dm11Z0lJWEtkc2g4dm94Zjdtdm5Zb2IraVpxN2xXSGFhcmdzQmRDQk4wY05mc3pTZU91eUV4aGROdnpjRksvRDlXUkdDWXUvd2tDejVRbWRkWkdpOFVMUW5yQmZsMFY2YlFNaWFOcWFDd3Y0ZHJGSXNOSHc5aDMyV2dvZVUwODFhSlZUVEU2TU5JUVlFZUVuMTZaRTZEREpMRGpKR3U5QkNKVTNpbTNqdFp2bkRtZEJ2V2VmcUs1OEh5QTc5REdRcW5NeTlWQUhTNUhvaWxZYVVhRU1pbzN5MEFWYVpVZ0V4Sm0vczBMK29UWkRhUHJURng3QWJyamNVa3lNaXJ3dDQwNDdqdXNqWTFHM3FLaVcyWkVsMUVLbWw4RUlVQnp5eVFIbkU1UWJuY3FSR0xZOGxmaG9vWnRTV3lJeXFjcnk1NmUzQ2g1VFR6Vm9pdzRITkVHV21hSTlKRFMrMHRzOXIycVFVbU13clBMYVlKbEVVUEwvd1R5YjBxN0R6ZjhLdm4vaHNIYXZWYklYd3VqQW9kMUtWa3NIYVM2U3VJVzBqa1Raa0ZDSm1yYnU0NWQzUmZNY08vVTIyelptajJaYURvZXJESWt4a3E0U3k5KzQ2S0dJeGtaSVMrNEpCVzFjR1dHend0TjExM0ZCUzlmNlJMb3owT2lNTDJ0akFEMW45UHU0MEZXUjdpUUQzQUpWR20xN1NYTFBJcTZXZmRMTXVraXlRV1lsRW5weENER1RaNHFTTmRkeUFHN3BoamtpUVlDcFVqZWY1aFg4eW9kK0FFT2I2V045dy9QRi9ldjM0NmU5TERBV29OcEVDQXZqYnFZMDBkSnE5ZkRac1M0ZFdZN0RLdEs2d0gvdWE1ZGloMzVEOUFHT3FlazFYeHJ2cG1oVXRINnp2OE0wOTBmVWQ4Y2Z1WEozM1MxNHQxVHBWRWdUOGducjdNa2dyUTlvZkpVK2ZGczM4NytGcDAveU9McEFNREZZcE1PcmJtM3Nkc0g4NXlja2JWOEp5Z1hpejFnaTFWVFdPK1FpbDBjcXZybHF0MFVxZUNvbEtQQ1EzSlVXNVd5YjAyMHhmOTczcGV3elRsUTYrMHY5c25iRy9adElRQWdhYVRnSkZ5TGxKSmg0Z3JabE1IQ3IrRkFsSVRySC9zczNYMktIZmxrWVhKbms3WFQzd0o3b3BuVlVzaGVBTDFnSm9xMzlLRXZVVTNyVVhEM1NMa3NyZm9UMDFYUVZNS0pZY0RiRThXUGwxbVg2Z2xLSExtVUNPU3RlWVo0cUw2THpteVk1aGtoMUtONnQzQmFVYkJoRXdsbnFWMU9GekZzM2Z4TEdtR3VZaDJhWUNwYThzNkZjQUs5OWd3ck9MRnc1Unk0L0g3TUV0cXpiSTNMZWlJdGhLYit2VHcxeHIxekZGVWp5aDByNERHYk41R1ZNQ2dIeGI4STA5SnJwNGpWWkpQY2wrNlMyMkZtU0pycHFxTFlveXdSVnFGVFNhNklEWTZQaEFBa0dWbE8wakdKM29tbUNPdmhNdEM2T3ZFMUVpMHovSVUrbWFiMkVEenA5SFAzelIxSkFWVXNKYXpUcllSK0cyWVF0amVVV1JxLzNiSmRyQkJoN2xSbmFTQkl2a2RVVlM2cDRGZmZJd1BSem4ydXhsMGRjek1mdExWazFZaFloMEs0MG1xYVJWcGlHVnZSbHZFK2VGY1hDdEFXYVhzOHFkTXZTMW5mWFVQK3EyL2pLWmU2QmczZUdOeGJQZVRWS0hjMVRKRFZXeWJzclF6c20yTXZvcW56YU9NcDNFUEpWbVFUOTZBenJpSzZhS2pKQVNkdDNrLzJHZm8xcE1iMGh1bVkxQ0lFVWtyL3hGWktEeGNuZ25TZGJNWEdqNEZnbGxRUjgyUjY4M0xENEg3S1Fwb3g5eXVzWUwvWWFXVjdPZzVaWTJVVHAxbUFBT3JoMkIyWG9XcmUyS3FDckhadlZqUE1OSkQzVWxTanppNk9hZDNVcDJBRFpDdERQZ3dBSWw5MVhWS29QaUFNVzFENmMrY1RvQStua3FYYk9tRkZXaHVQOGhldUl4TnlrZDh6ZUxQRHU5K3VnWlcyWW5jME93YlRqYWVTQTVORGwyQ08xUFh6ZDFpU3pvazV2ZTFLVlVBQU5DYml3anBXTi9PUmFiR21rb3RGTnp0cjJIcTVoaVJmZmYvZGY3VFpGVWlCN2MwNGJ3cTZrY21SQ2JxWFA4RGs4ZE5kLysvWXlxc2VlZ01acFJwRUJ5TmRrQnUwYWI4T0kxV3ZnS1VIVytrOUZqN0ZmVFcyQzFUS3VmcTlJTDJmN2xCNkNRWHlqUUt2SUVtbTQ1Z0VyajhjREF5RTdtdTBCN2hzek9hNmhGZ01tV29UWElsTHAwVlprZkhteUJKc1VMYUxjOFI2RGRqQU9nTUZXY25KdjFST29SMGk0bjBzai85MStIeVpJbTNzQnNTRjVacHZkMHF0RHZjbmx2LzNzamp4VWFlVnVmODJva05Rb3RiY2hhNE1XYkxveXNralltYUZ2Zk13YnJOcWtsTmRZSmVTb2RBSDMrU1BlSEhIYitpQ1dzTEFBcnU2SEtpdTFZSHNNa3Q2NlMrU09Ldm9uWkpOWkt3UlRnb1RXMFAzVVp2V1ZaL2FybFdHcU84RllzWXdOa213Vy9EL3FFekQxTkxBTG9Eck1PVTNrcCtWUkNrbG9SaUJOWmZFTTdQZUprb2JiVnhXTjNlSjZRRW5vN2UrUnRmZDZDWkpkaUx0SGFoTFkzakM2c2tqWW02SmtZKzlpL051VkVLQlA2ZE1odHNFckJQY25OeE9rZ3p6ODAwYXlRSmF3czBuTDhOVzNLamt4elVUQTJTMkhFTEJKc1lpZlhrNnJxSWFIZjhIR0VORGNVWDl4M0dkdFJVUi8wWVlLU2t4dWE0REZFdjR1Q3Z1dSt2bUtmdW5mNWlxOExxcDFVbmtnNFZhc1B4MEpjdnNFSmUwVWdHdTNTcXp6RkJuT0oza1JEcCs2cmROcjhnTGtXRjNySVNDUWt0UDV0aHBmSmhINitTZ2RaL1NqNnFiakFVUjViV0NsejFUanJVS3QyRlE5czhDREQzcHl6U0dDT2gxdzdabG45dG85ang1YUdMNk91U1BIcEZPbVdDcXM3akVUU1N0QXFkMFBsajNDWFgxeHJnZDEyQnB2WXlsSGFjWmU1SDVEL0txbHYreG1zUE1sZlJjMTBhZEJaWllDL3kxWjB1S0M5a3VNY1lGejBUbTdQb0lXN2ZYb3UzclY2aVB6K2o4S3FKTDZSa09YckYxRHBCYytNYmJXT0R1Mi9QWVVDcXdDQ3FXYlJmcXhHaWUwcXR1M0tzSXR5MDJKa2tVQXQyMVpPaVdBRzlERTRuYm80UnlScTVWTUM1TkZqMUxmRDAwbzdUVENJcVltZ2hMUzZhRS9zTGFKV2hXcWRwUUw1MEcrQTJybXVLTm9DZHp6SDRkZGh1aXp3bHdPQU5FMHF4ZkhhS2JkbCtaY0hCaTN1QXdETFY1YW45VCtBOWJnalRkWU9Ud0dWNWtBL29sZTFYbkVxeTIrV3M2MXZ1WXJ3N3l5enN1YjZHNWJYZEdSUGdLbnFCaVZrUUovYzlQVWtIY2FrOXNRb0Q0WDBSck1QK3RXMDA3U2JZSkdzb21CY2ZYR04vRit6M25DSjdlbEZqUS9YNm4vMGUzOERLNDlmL2k1YzMvdmI3d0tyYlpmRDROZzliVkI0YWJBWk1KaTBTQzZtekEyblhNK2E4K3UyNTJ1VmhPTnI4QUo3U0J4QVozWWpFTStBZmhHVnJ0blZPc0xKQ0wyZyswTGZsNlBTTEdGbGt1MENyUmxYRVN0NWEvTU91TEZzakUzU05XNmdxcVBnUFFQNjVLYnZKVmtBM2kvYmFRQ2VuZ1ZBMExmektOeEltK1RZaTVVa1lXNThVNTJXSi9obG1CbDc3UHFoNzA2L00zRjZzQThVcFBMZjBCcW1mUTFUTm5ZdGhNa29FMm9sclJsNlh6bTFkdGM3YXo0WUo0TVg0R2dmTmFLWEhPdVE4VFMzaUVyWGpLbkxhTXBjQjdVMU16SXBPZFVzeHdYYVpIcnBCdjlnMi9DcEc2UWgwZmFhSEwvSUVCUUlaVUFmZ3pQdG1NQ01hQWVIV0tNSE5PNHdTSzFoS1NvR0xtKzZJdENJNnJ0Snc4VE1GOWVBaC9RUTVTd2gzQTNOVzRIR3RmcjhHYUdSOERtTFFGTU9ESEFqbHlvQjArdW9LVldnVUVJMXFkQ3UwU1o1OFlhSlZSTGR0cTB6ZXBKRHc5WDVnVTJyQ3hkUktYRHJEQ0pOYkFWV1VkdWdUNUpZd2tvcVlFTDNRZGVJaWxHd3AvazZzNW5qNGlWeU5FV0JRQWIwVzh6MkppVWZERVJMNDBoRW9iN013MEM4TElQcVJpTmpYVVhFdldkTjJtNU9xWmo1NGhxdEhhNTRhYUdUZloyUkJYMzRsdXU2MExKRm9CTUhCMkJsdGN1blMySXBiMHl2VGkwYmFCaXpJa2lSc0NHWlpHN3JIOW1OUHBBY0FLSWRTVWkzcW5kZ0ZsRnB4c2xOaXplQ0ZWUjdrb1NDS1pKcVZpVDlNbDZrWm93N0N2YVI5dlV0eXBDejJjb3ZVc1M4ZUltZzlJdjRnMktlVi93bkEvcFZYNS9DcGpqbXpMYjZtRlozRXJWaU5GZ0RsMmUyN2E1SkZDOGV0YjY0aHBZbmhxTmlBOHU0bzhLWlQzUFhiQW5ua3RKcThtUmdycWxTT2g3dkYzNmhHSTFMMTFTeEllN1dTazVRZDR3ZkxORWlZSUh0ZTMyZUNMRHJvelFkYzFHbjlmbEczRDZpbFIranhNaC82TDZRU3JGc2VFbndHUFE3K0NCbnFsbVlTb3pKc1h3enVaSGZibEpkY2phYmx4NmZSU0p6TGlwZmNKQmtpYndNNkRjU2JqMm5nc2FUdnI3ZWxzSXcyRSt3SnUrbTZhVEJ5S2FOcEZPaVVNVDY0aHBzZXdaTERMeER6UzNMNm0vYUVsWlM4NWFtZHdPTDdMZ3BVelk5dFdNbXVzR3pONis0ZEdWaTBLZFpzSEpDZE1tZTVOQVNvNkRlcExoZFVqcStJa1B0S0dCODc2UGNrdVRYU2pJbUpvVlVHbFV6ekF4eHNLN1BZdzJZY1pEVEZsWlM5RXhId1g2cXNRWExSVmhiRll0SjlCTzFYU25VSXBFNVJ6ZXQrZ3NHTTZEZk5tc3F3d2hZZHJvRDRwM29YR09UVkJJR3BCNFpJcTFqK3hlcVdQbTcvY1cxR2lycCsxaGdqalRwV2REdk9oSW1CcXFQSzA4RDFZYk1YSE0xd2xPUDFIeFQyNWVsaHJpNTdqd3hPRkJzeVdlaFVWb1IyclZLQWpvY0x6d0Q2V0tPbHZKY2xNNnE5OTNjUWlxTnVnVTl1ZGVqVTc3aWJiUWxyTXBIdTdaa1dQbzFGQVBXNklDcC9BeDJRNVE1dUNFS1dpUUk5cEY0c0M1eXl2ejZvWS9CYWRZZW1oM2sxbE1ySmNMYk1FTkJ2YnloUzlOTTV0cDROTWROTUdYTGhCWnM2OXlEcFBzK2FsUm1rck9nWDNNRXNzYUtJVTJIYUtaUlJzYjMxZUtxSEhTckJmbWxhMEFLZEpzNFc5dzExckhCa1RBamxHbVZSSkJXR2NzOFE2ZjNCR0ZMeWp6dmRpS3Z2WmhLbzRadXQxZG1rNWg1a0ZNTFpjcGFqeUxnRlZ5UkdaZzYxeEdjRitNMUZ2MFVINHBjaTBRNlVQU1ZrN0tYSC9ya3BxK25XY1UyblBocXc2em44TldZQkVFMTRSOUZIZVVKSkFxV2kxYnF0dGRGVTB1eVlzN1ArZHhNRnZSZENmVllXWG5YcHdiSVJFK2t0Mlgra2E1ODdsM3ZsV2tOdVZaYlVBOUIvczZibWpLcitFMjY4eGJCSnRPelVzeE9rTEVnOUlDUzI3SVlsTEdCSUgzV2lmZk9OdDNwdk1rVzNUWW9RbDl2MGp2U0lnSHpSekdWNGsycGJVV1NjOGVETkViSDdKTlh1bG5pTFVwUmJzMEE1RWpNY1QzZXR6QTI1QWp4VjEyb3BITGwrRnVjbERPWGFoSVZ5N244ME1mZzFJNmx4YUJyREErbFF0SU5uZHROV2luWUNOYzEvSVlMTkUxWk12Q1Vzd2VKT1pLckpjWGtncjI1bmdGOU9Balc4cWlpOVhlUU1aT0lTakNmYU9WVWRRaTYyUmY1TmZZaUQyeEtzdzBSemVRb2l1VC9RcmY3Ymlta1hCWXBFSUJxdUNEc0R0S3Z5WkpIQWkvQ0pkWWN1Z0xydFIxUkN1TFFTTEN2Z2lxTllsMlRUZTBOZnhOS2FxWnp0RkE2Uy90bFNOa1U4bE5lVDBoSmIvUHlENUdRTHZrTDZTS3F0bHRBVFRuOEt5ZTRsN3I4MENkYjJrenphWmxSU1ptN3VqTVFjVDd2eWtuYnhpK2dPSXpsOFNIUEdPbG4xZjNuWW5MTkhDOU1NVy9adTFFSzRiRmFSWWxTUU1GTkhscGF4MjFWOFlFK2JXSlIxdnhpQjBlVmpPcnEyUnJSaU1rWk95NEM2ZlIxSmJwNnlDcmRjQkFsYUZEdER1ZEhlaWVETHl3aXNiOHMwaFZlNkJ0TnZGckJvY3ZGNVordm9YU005eWJkelZWVXBkQzFxc2tRWjRWd2tKT0w0ZWFubTJXN1FGMnpQdXZ4OFNydC9JeVkyYXRYQkRPTEJHcS9pVVNwQ3JldXZKZ2YraTNtdWphU0M2QmlPNkQyeTNDWUFseFkwZWRDclVraFdxa3orV2VkZVNJTnpuK2R0S21xVkFmVk5GWEV1bS9hUzdJTTZPdHQvVFhTWDZRK2tRbVFHWEJiTEdWd21aMm9UcDNSUTRSbzVFS213NEVaTGF2eFFSS3VwOWtNVGpsSTJXWkE5Z2FuQVJDNHJqdjdQR3FWN1BGZWszaEJ1cWlpeWpXMnJOd3Z1QXM3SWtQOUZsVXBKT2dybXZ6NzB0TmI2VUtXc0RMVDh0ZmdVT21KZDVQM2dIRGRhTFN1bzdoeTZDMFNnR3lEY25id1UvYnlRNzlyNzkxWUxOczJ2bEd0Y2ZYaFFvcHBYcGZHT0xIbTdKa2FjOTdsMWNWS0J1QTFLVWdKU3ZEMUFtdVhYVEdzTTZDL3BpeVQ4b01GQmMxNUF6cDV6dVFkYVErQWFNZ0J4OVVWMEs4K0pLTDhSWnh0R1M1OHN6YnJGWTA2YmR4N3FVRWpyaUxGc05aOFJ3SXZ3Z1pwRHVJWmJFdjNWYzN4R0tPb3NFcXhxYXRrR2ZhdWhkSU0wQWZYVkNRMkdMckFnNDExa2NWSC9TVzFSK0tTd0I2SWRiM2lVdlR1aFQ3WkZUV1RPNHg2cW5zcEZTN252c2xkVHVxbENpWTdNcjl5VHp3V1I3L3lHVEIxWmwzNm0xYmJxOWNDZGV3T3pvRCtwcG93M0cxSVRBWnFUR2gyZHFEMmlJek54ZHFVRW8zc0d2RzFtaFh0c05TUXRXN1RGd2w3MWdkSFlvcFpaSHY4VTFDcXY2M21DN3pJalQ3TjRTSVhURzBNMGk2cFpSU2lFaXBkTU1nczBnUmZHUzJVemtRZkhNcUlYTTN5R1A5d3V2NmF4QUVwOEVDZHdyTklZR2MyWUd4VWptUlU3SmFDZmlYazJnSUFBQXN5U1VSQlZPWFhIbjJXdXA3ZCt1U1BmakhKQTJodjZyUUxqdjJGMTlYWFdULzU1VS9XaWNmYjN2Tjd1QjU5WTR6d0ozVHVzSUdmZWpmeHdhajhsT0x3ZisvbENlejJQL3ZSTFpVbTc3RWVkMGpJZ0g1WCtnUnpXdnVjbUxad2pDbEs4RVgwcVJQUldaV0dHZnRFSTZ3dHpuTFR2TlJWS3pGeXpXMVowdnc4S1pqaTd5U1RaNFE1NnJ3a1psaitPVDd1dXV1U1MxVHowZ2xYQlRqSUpmd0tHU1g2anIyOGV0WmtYVXFsRjFRTEZhZlNkMCt6b0IwbEdTeXU4YWZickRsWHUxL1dRUC9KL0Q3UkxxUllKSGdXOSszb2ZjZjkwcEtBSUFWOW9GdGZzaTh0dm0wTEVsVkxoU2hpVytPR1pxRUN4ejltY1JreTJGSE1wR2RCUjczMXRlY3loWktWUmtrMmlZTFliWkhhMW45S2Iyc0tKalhHNGhzdVB6dFdxZDMrVGNRLzJHRi94U1JEdUhVUnE3VFo1Y3JyajVzcUQ4c0FOVldycE53N1JwSkJnU3BkWlQ4WHJYNEo0dzQxSE03RW9zVk95VHJoNVNGZUh1azNKV0VYbmRiVjR3TmRya2NsN1RlTHE0QktzWk9SbGtuSlZ1enVDQ3RJZWt4c0NpQ0dQcnVtK1h3WWZ5LzA0cGFNVnVyNGI1bGZWSGtXQ2ZabDJYV1RvMG9VdXFlZ1QzOHQrTXpURHovOHpQV3I3amx2enU1STY1UE9pT3pZVmRnZWhucVBRK3IxK09rZmFkcEZod3dmSEQvd3pNUHZoRnhpUXh0Y2F1d3FraDUrNWlvN1RsVEFEYUN1SndQNk1lZjAwMTkzcGk4UUxkVS8wZHJReE9uQURNN1FQaE16OW1lc3JNWDZYMWV4RHpIOEc5QVBxMWdVZmViMm5va1VDMkVPM1UrVlhJVmJMend4cWtFcXdTa0p2TVFTTDBoWE9NS3FxMjNweC9aYnlxaFVPQmNwcWNva09NSUt3dVdyKzVyREY5NmlnMUgwM2ZIYkRuVjAwZjRiT1pzRWZ5Vm1uQUJkdkZBZ0JmM0JWSXRtemx0TjJMS2U0MElPWm5QNnViTkdVRlRtaHo2c2pMeTA0ZEdDclczb29DZXcrbSt1cy92ZWRObVR3NU8rSHA4OGxwVlhNUDFMRDNvS3pyMDdmdlBuZVByWDZoOXZ5Z0pPU1Fzdlh6SWU1a2ZhdDc5bzJIRUh5RVNMaDJxdXJTdE9hRW82d3Bya013bVZoSDVVMC9zcnkreCtSK0lMYWUvVXlaOXNwT1ZNem43b1kvcVZsL0VHbEpTdGRSVTZmL2ZZWGRvVWJTQzI5YmVLbHAybWNwVi85WTdqcDM4K0xYcFo2RCtoRjdNWEVncGNIbjM5UDBhRmtYOXJMai8wNFlRLzh1U1RULzdQMzdLOE9FV3phWk9yeEhOeVA3QTN2NHEzYWNtN2sxYWMvb3hLMHZ0RXVFNTJrdldYZ2Y1dkhOSzdZUW9UVmRyWSsvQU56UkJHUVlmUFB0QzJ0cUt5SEI0Y2tkb25TU3RzZzI3T1ZkMXpvdWNxMHZJTTlRSU5uRmNHcEVEWjZTbXkyc0grM3h1Qi9jU0hLVHc3UEFPRTN0MUhadWVLTEZIYlJxQnFvSS9kZ3NzeTYreHZxKzdLVlhXYXU4TnpwTGFVMi9zcGlSdUhxYVJ6azdCZ2JmR1VhTlNSeDBLVUlEK2pvby96di9sYXJHT2JiY3NWb1l6VjM5d0FiVXZ1aklrWE94cDdodDAwcVViL3Jhd1F6dy85WFRWUHhXbWN4NlpkNXk2VXNBdEYyOWRJZUxoRjZjNjAzSXpjN3FDekJXOTFKU2tEL2JYdmdQYVNmSUE1dzllNzR2MHh3ZktTQXBoYnc1bkVXbXFUWGRTdUpIT3RQcVpDbVoyU2NVNnY1bE5aNXlDaDRYaURCUnRVU2V6b0ZTUTc0MktieDAwaFFROHVUOThScGd6MEw1TEJYNVVQUHk3UjB5SDVvcERnT0UyNk9YQTcxdy85V0Q1TjhlQ2N0ODVSMUhtS0pBeERzYVl0S3lVV0t6NGRwU3F4ZU1ESFAyQ1MySklzQS8xTHg3LysvaWVmYkF1WGFmN1ZKNS84azlmcmg0RFUwZ1RlenJEeGxjUnVrK28xeCtyanlJalkxRno5L3BTb1Q5eE1KWjJqaEtGUTNNcmFGL290K0JLKzY4MENLR2VxdHdYanBIWEVXdzVHbkRMUXAxTnR1SnFjZW8ySHBmY2orTTFuS2NkVU42SFFzck9ybjdIRFl6M3FUNG5WMkU4bG5hZUU5b3ZsVzNPUXRhdlBnZUQ3MlN0ZnliZ3BOZzFBV3hEeDBPWmZCdm93azNSZDV2UXRIaWF2UjE4clUvTlE2eWp4M05GcjliR3R2NkZsZHdPcjVyQ1htM0ZPWWowWEJFVmF0U3JYaStteWJZNEV6NDhEdERUZEpGSnF0RHdWRngxTzIxQVJ1cGVCZmhUejl1MXcrazBlZnBXSDFVOWo1UFBjaXRPSTkzcGlsZXFGdnRyVzk5U2xYb1h6WkoyTHBFdmxENTFjZEhGanFXSHVEK2lycGVuci9WYVpzd3BhZmdnZFczSGdXZ3I2TllLN2ZNdVEvODlrNHRuSXZIN2VkVlpORmZVdUpoWTAvak04UjRrSjBKSzVzVzVGem1Pd2JSeUJnczNiZlMxT2hIRFI5YUZDTXR6NjNDTTF1aFQwODdTMHFxeHJYc0ZUem04bDUzTWxsN1BNM2MwOGs3TDRXdXptVWpvOWNuZkE4bWtyazNkbUx4M2pVTzdENzR6Rmc2VGE4UU1Qdi9OcVNiZkNjWEpndUIxbllLelFqNm9uVy9sYVBQMFNOV2Qwb3o0djlEdjJLMmVPVUQxNXZOOUpQRmVSR2MrQjlJRU5uR1Y3QS9OUElmTWkrUmk0QlBSakhpNEovVmtRNmVYb0FTSzJtT09GL2xLbVEyalhlZHJoU3ltL3l3djlPUE00MXV2N3B5M2ltZlB2T2dZd1g1eEdhUThwbjJkZWlaLyt1NFIzK1ZkOWN6RGF0MzZubjBmajV0UG8wYThKWVpaM05xbkdDLzNvWUloZE0xZmFNY1M2dXJXS21RLzYySytTWnpKVXFidnB2bXd0QUF1MGU0bXRGeWcxOWlKSGx0SGVaSytVZGlrSStucU1WeEhwV3lLT0dmcERmS2piRW1ZOHdabDByL3FnajFNZHpvSi9QSlcvWnJnY3ZGSkcxT3JabURUc1Ardlo1dUNrWDBaaVhoYjA1dUVtUWI5cHNWaVRBMkYrVE1jdXU5cTFzaXFaYk5CNmpLRXFWaUJ2R3p1L2l2bnY1ZitsQ3R4OTk2WEVvNCtCR3BoTHVaQURpNDh0azU0azlRVzN1V0crNG9RWElzM3lQT253ekV2M1o5WVpFTVBMUGpNbVBzTkxVUEVzeU5yeXlVWk5yVjlwL2NPdmxHODBmTVd2TWNxcTBrVUJ1VnZKZllNQ05HTXAwdEZ2R0QrdXpYOFp4ZzNycXpJSDZIQ2JkdVdYUkd6dW45dXBJNFMvMlIrQmVCeWtsWCtSNXZMMUhaSDJBYlZOZ1M5R0hUK0FGOXpOSWloTmRNNVRWaDhyM3NCLzBDOWVkcXdsNGV3THIzUXVWbDFYaXYvY3YvM1B1bndOZmE0amQzRkFyWmpVL1M1V3hUUTNIUnZ6WXBYeCtPanpUbXd0SEthNXpVRzJvQUZvUURuN2MyVldKbjdOMFVFR3M5VHpsd21wUVFOVG93RTQ2emNnek9ib3V5ZjA0ZndyVTlPdUlFalFRSTRHaExNL0JxTWY0YlRpNkZOSGpyUWhPMmhnYkJvUXp2N21HRHlWS2o1SU1qYXhBcU9nZ2RQV0FEbjd6WEVZZmZvK2E0bnQzTk51VitBZk5KQ25nUVpqNjJQdzlPbFBmVHdQZlBKcUQvbEJBMmVtQVRqN0w0L0RSMzlDYlpPZVdVdEN4VUVEcFRSQVIrNUgzOTdCcDlNU3J5ZVdFaUlVRGhxWXZBYm9md0wzUjY4V3AzbW00MTJTMFpzU09Od3RHbWpBMlIrOXJYaWZkcWgvSFJxOTVzQWhhR0JJRGJUR3NqTlRZN2ZEbVpVaGV5Q1FuWkVHcXVNNFk0aEh1WStja2Z5aDJxQ0I0VFJBUis1SFB3aGZ2WXVQNkE2bjkwQjE1aHJvUGQ4WTNkbkgwVFU2Q1JTdW9JSFhqZ1pXMk9YVzZNNytjK3lWMTA2VGc2UkJBNlNCM3ZQMDErUWp2a3RYaWNmeFVDeDBTTkRBQkRVd2cxZkdhV2UvT1ZLZFQ0V0QraVBwTHhDZmdRYXFkR1J6WkdlL2Z0dzhBOWxEbFVFRHcydGdobjlCY2xSbmY1WTlOTHdJZ1RKbzRDdzBVTDFEdFk3cTdEZjBFWVkvQ0krMXpxSWJRNTJsTlNDTS9xak8vckk1d3VCOGVMQzBPSUVnYUdCU0doQkduLzZwYXBSalBMdjZDTU5xK0JqSnBMb3UxRE9TQmhiVnQrSkhjdlpuekJFRzhhK2ZJOGtVaUlNR0pxQ0JYZTdwb3lLY3dCbCtaNytudnpjYkxRLzFCYmNKdERSVUVUUmdhMkJaR2YyUm5QMDV5MWU2T1BwM3JHd0JRemhvNEhRMDBGRkdmeVJuL3pscnZtZ1pqcWNqY3VBYU5EQUdEWHpEK3JyejhNNStwVzJkVyt1YS8xTWNnNENCUmREQXFXZ0FmMzl3cUJuakx5S014NjVUaXdRdUh2K3krRy9IWC9tVjMzNTM0bDhQaTlDSE1rRURrOVhBMzcrSE1mYm5WSjBmckNIMnFhSCtESUVvemJXaE9JWjcwTUIwYWdEZmdLZnJpcEJPL1JuQ0VKOWdvNzlWc1M3TCtabk9oZ2VwN25ZTnpOTS9oVjZQTjRRZVpvOGZlUHJoaDUrSmgvaDRHaDZHMmRmZTNhN1kwUDY3UlFQNHkyam5NcXVIdTBVRG9aMTNxUWJVWCs4cS9QZnZVajJFWnQ5MUdwQnJCb1Y4NTYrMDdqcGxoQVpQa3diK1AxUjNtQjg2RzRTRkFBQUFBRWxGVGtTdVFtQ0MiCn0K"/>
    </extobj>
    <extobj name="334E55B0-647D-440b-865C-3EC943EB4CBC-26">
      <extobjdata type="334E55B0-647D-440b-865C-3EC943EB4CBC" data="ewogICAiSW1nU2V0dGluZ0pzb24iIDogIntcImRwaVwiOlwiNjAwXCIsXCJmb3JtYXRcIjpcIlBOR1wiLFwidHJhbnNwYXJlbnRcIjp0cnVlLFwiYXV0b1wiOmZhbHNlfSIsCiAgICJMYXRleCIgOiAiWEZzZ1FTQTlJRnRoWHpFc0lHRmZNaXdnTGk0dUxDQmhYMjBzSUM0dUxpd2dZVjlOWFNCY2FXNGdYRzFoZEdoallXeDdVbjFlZTB0Y2RHbHRaWE1nVFgwZ1hGMD0iLAogICAiTGF0ZXhJbWdCYXNlNjQiIDogImlWQk9SdzBLR2dvQUFBQU5TVWhFVWdBQUJQNEFBQUJmQkFNQUFBQ0tJUlNyQUFBQU1GQk1WRVgvLy84QUFBQUFBQUFBQUFBQUFBQUFBQUFBQUFBQUFBQUFBQUFBQUFBQUFBQUFBQUFBQUFBQUFBQUFBQUFBQUFBdjNhQjdBQUFBRDNSU1RsTUFNcG1KSWtTN1psVHZxOTBRZHMzMVNwRjBBQUFBQ1hCSVdYTUFBQTdFQUFBT3hBR1ZLdzRiQUFBWjFVbEVRVlI0QWUxZGU0d2t4MW52dlp1OWZkemM3Y3FLRkVVOFprSEJFaS92OGY0RHhJeEZqR1JzWlZmWUNFVkUyZ1VKQWlGaVQwSDhBeEl6SUpDSUZMZ0xBaWwzNTdpWEFCRW1vRjBrSHJJZGJzYkdjYkNTZUJjaC9nQkZuZ1ZIU05qZ3VaaHc5dDdjWGZIN3FycWUzZFZUM1QyejRLUkwycGw2ZkkvcTZsOS85ZFZYdFQxUlZLZDZCTUpHWUpGZGUrMjExNTYrd3RZRWZmLzQydlZYbjB3S2VTSWVZa2pIaHhiSllreVZqMWwxZGFFZWdad1JPRWVJb2JUR2lacG1JWWN0aXJZNDViNUZzOEhyYXZ4WmcxSVhja2VnZWY4Nll4OTcyeUFobWdlRVh2NXdMa2ZTK056YlFYckRvbnlWc2RjZmZkaXFxZ3YxQ0V3WWdTM0dlb29FQnZBblZXRkNodTJ4TDVra3A5OWdiTmVzcVBQMUNFd2VnU0ZqbXVnOCsxZGR5TTgxV0l1OVlaSzAvdEZFc3RsUzUrc1I4STdBRHJ1cDJocDlDMUdxUGl1emNIZUZ2VzQyWEQvRDJNQ3NxUFAxQ0V3ZUFjYnVLS0x1ellIS1Q4b3N2MzdXUUc0VW5mN3lDaHRQWXFyYjZ4R3dSMkNPc2YrUk5jK3ppekk3K1h2cHpXVjJiSkMxRGx1MlBUVGE2bXc5QXA0UlFBUkdybUxuNHk5NmlMS3FOMjZEZGFCYnJrZEQ5cVl1MXJsNkJFSkdBRTdiVVVLMy90OGhESkttdTQ5Z3phWXNZZnFOZHRodFZhd3o5UWdFamNBS1l4Y0U0VVBqVlp0ajdpbXozSHkxWXhhanZiVUdZNGVxcW5VWU1iYXZpclBKZlBySEtNMUdkaTNWR2dFKzBwdFcxVXdLTFduRUZsTEJ1MU5zMjFENW9PTWN4ajBBYmswUlhJL2dTZXFpcXA5cUJwMUY2a3hWWmkwc2F3UmdXNUMrbk5VMDNicGhFdjVyN256VUZkeUk3K3FxUmp3ZTZGSVVOZUQ3amRUVVRkTXYzTUdlU1RHRGZJc0dwY2JmREViV0ZYbGkrTnRoQW1UdnVUbHcreEM5UStNcmVwQjl5bXBmUUt4bFhTMWRJa3kvK2VHL2V5NVk3T1VLTmY3S2pWdHhyaFBEWDh6NHF1T1U0Y3FwM3M1cEEraWF2Mmdac2VldU50RFhveWczL05mUVVSNGx2bmltWlM2NGk3UFhISVZHb0tGdmJ5RytJc1JKK0crdXI0S0FKcmMyZ0s3NWk1YmVwRU13K09BSjAyK1VHLzQ3WSsvVm1Vb0s1R3Y4RlJpc3lxUW5nYjhrL0RlMGp4TElyaXNEbURKLzBRWmlMUWRxNndUVGIzNzQ3NUl3czFKd3llOGFmeVVIcmhUYk5QRFgrUFZQNEZnVTBwVnJUNy95N2IrUjZvY0kvejNQRWkvUWJaY0dNR1grb3U1K0ZDMnhXd2tEcHQvODhGK3NTRjBWUmNvMS9vcU1WbFhhNnZocnZNU3hwei9HMytCMGFvbkNmL3pnOHFiVHdvdUpBVXliUDRUL0lxdzRrZzNmVTdSUXp3di9uV2JXWG5HV3FwQzZHbjhob3pRdG1zcjQrOHhJSTAvbS90YnVIYzRzYjBicmQ3YjBMb2pkL2c3Mm42aEltNzhJNGI4SXFCTFVOUDNtaHYrZ0pvR3FMYjVncWNaZndRR3JSRjRWZjM4bk1XZDkvNzdWcHk0ZzlEWGpEcWJoekFWSUJBTTRpRExNSDRYL29nVVppNlBwTnpmOHQ0Ti9GckgwbGl2VStDczNidVc0S3VLUDREZCtaUThmMy9XZDMvS0pYNGdsQ2krYXZkbGpkOCt4TlRKZWQ4MXFuU2NEbUdIK0tQeEhYRDJpNU5Odlh2aVBqdlVicDF5SnAxU3E4VmRxMkVveVZjUGZmTXl1WXIzUlluTGwrY0FQQ2dSYWgrYXhMaGlSUllTQnluUUF5UUErNTJ4OTBPVlErSTljdmd2MHRVV1FYc3F4Y0dkSjg0QklxNlVhZjlYR3J4aDNOZnl0czc4aGRaZVlqcnd0amdnSHBxR2pNUGZOQWNoYVBnY1FteUJQT2xzZkpKYkNmMUhVRnp2RU5QMUNnbHdNVThsT1E2aGhxM1pkbVZLTnZ6S2pWcGFuRXY0K214d0d4YTNYbnQxYzN3RUNQRGh4ck1EckFNSUFNbnZubDE4T2hmK2lhSTlkeGllZmZoSCs4NTdkYjdMN29HZVRNMWI2cVBGWGFmZ0tNbGZCWHlOT2psVzFyVk1NeTRTL1E5MFBsSCtQbC93T29MbkxwaGtwL0JkRmJiNEJ6S2RmWU5GN1dtS1pQUSsxRnpWMzJWeU52N0lqVjRhdkN2NWVrUEVPckQ5dUdNcHBCbDdUWlI3KzQwWFE5WFM5a1NOa0RveXl5Rkw0anlaM2NpWWZwMndVYzF2SXMrN0gxaHVub1BhQ1cxMjhYT092K0ppVjU2aUN2NUdjRFFHNHkwWVhOZ0NFWFYxR2NWT1VrTnZYOVVhdUJmK1BZb0IyaW50VTNpQXRZdnFGSjdsTFZWbXB2My9haG4wV1VVaGRqYitRVVpvV1RRWDg0WDRucUl2dGhjVjVHd2hkSnBlbG1JbmxZUUtyLzNNTTY5K1VBZVRoUHpyeWdtV3dtSDdoU1Y2MEdIWGhIRnNsUDNOYjE1VE4xZmdyTzNKbCtDYmg3NUdmQjdoNHV1cUtoelU3RkhWbzN6VmF5UkFsTFZTN0o2ZHBuQ2RWV1lPY2xyVVUvM01OSUEvL1JkRjVXa3lMNlJmNDdWaU11bkJ3SzZJQTRKR3VLWnVyOFZkMjVNcnc1ZVB2TXpzY2V1SmowNUcvSjdkYjZZMUNCdDRpTWtROVRSenJmNW5jc3hva0Njd2Y3WCs0QmxDRS95TDZEMHd4L2VhRi8vWnVVNlJhR21RcHVjeDNqYjh5bzFhV0p4ZC9QeUtBSno2UEI0NE81ZTNUamU4WmpZUS9UUXlqOTZac3pIWUF5ZnpSL3E5akFFWDRqL2JjQm1MNmhTdDRTMHB5dnVmd0FOQmpjTU9wTDFHczhWZGkwRXF6NU9IdldkelE0NDkvMzIveDlKdGY2K2hvc0Q5S2FnaHZIYU1WaU5HdjJ5QnJ5T040UklBbHFzS2lZdURtRC8vczRScEFFZjZqYWZXOVl2cEZsTVlYL2pzL2hqaDBRMmxTMGd0bmF2d1ZIcklLRERuNEkxaTlyK09YclpySTN6UEo0S1laT0VGcFg3YkNSQkZRN05SaVI3ekNOWUFpL0VkbTdWK1NxSjgvL05lbCtIZHNoU0Z0SmVHbEduL2hZMVdkTWdkLzY0eTlNMGdCOWpXd1JOQUpBYi9MVm1sTmxTRHpvaXFJRE15ZnlMZ0djR2RYMU1lc24vREVwbHpSS0Q2Yk1kSDJ6VzBZczdsUXZzWmZvZUdxU096SDM0dU1mVnVZY09ETmVra1Z2THllNXJSS0I0WXhURWlrK1hNOXdEa1pUQjdKMmR3Zi9qdkYvYzBkeSs3cUhoVEwxZmdyTmw3VnFMMzRhOGFNenF5RXBCWG52cTlMaThhWmg4eFlqT0NRaXZNQ0RtWCtYQS93b1dSYXhuOWdKdE12L01yRDdQNjA3bEQ5bnZtYXJXekNnRm9YZjR1ZmpGL1pET0RMSUtuQW1pRnRjdFZKNjdONlZFNjVGMzk0OGRuQWt1OHZ0R3kvQ3c2YjNxVjk3dXNZWS8vd2NNTDhUQnVsUCs2WW9yVDVzd3pnTTcrTVJZejRWNUt1bUxLYjl3OForMmtweVJRUlJhTjlLa080WllkdG10Q1NnNy9QeCt3YURVWHp2YUVDRkYwRlZpV2pTT2FrOVZsOUs2bmNpNzhkSzZSc3FYSUxYVHZ1Z1VWdVQ1S01nRGRLNG5nTUhFV2VWbVV6Yko1cEsrRUJKaTB3ZFpUNE1xYkZGOVBuUlUxbUJHWkJiUEFOV1dhclZoYVVzL0dIanJ3em11OS9DbFo0TTRoZEUxVmcxVUlLNUU1YW45VzFzc3A5K0RzbG5TNUxTM1pobmNtcGtyZHZHVk1zL2RiQ2E2OCtHWCtFdDV4blY1N0dEekdZUjYxT1dhd1BTdVNlWmxmd0d3MHhoKzFaSGhjOFM1THdJdzdPOU0zbHZpRENncGVjZFZCMmJ5ZlZXdmhyN3JDL0FNT1p1d2dHYkUvaXROc3JzTnFDQWtzbnJjL3FWbW5sUHZ5WjA2S2xLYU1BSTdlbXE1dXhXZEwxMmJtNXZ6YnJHMDkzekdKb2ZsM005NjJzNkU2b0RFVm40ZTg5aVhudS8wcGgvRlZnVlgwcGtqbHBmVmJmU2l2MzRXOWtSWlF0WGFrQ1pzYWVycFNIVW5YTnJIT05aRm15Z1k1VTEyWGlEN0h2SXk1eEM2SVBDOG11d0ZwSWp5USthWDFTTC84dXI5eUR2MFV6Z215cFNoZG8rMjJncWh0OUdUZFJWYlBPOE0wUEtGbng0TzhaL3A2NXJJOUhNN3BtNHE4bGoyWFRQNWNVOC84cXNHWjBhbkxWU2V1emVsUmV1UWQvUzVaYlp1bEtGZUFhalhWbGwzMVVGMDRtZDBtc2JqaitPbW1WY0FpOEtjT21HZmpEazVXSWhudGR6TFJXWUUxZlFVRE5TZXV6dWxSQnVRZC9sd284N2RoZzAyR1ByMmQzQjFiZlRxQVFid3NsSGlPRnljR2JFazZ6a3diK0lIQlhOR0dFNWRMY3BQWG5LN0Q2aGVhMG5MUStxeXNWbEh2d3QzZHNLY2d0UVB1YkNVSGorNHU2U2JtU3d4cFBTMWVWUWpTOURKNG52UEFiWjh5cEJ2N1dtVHowZzVobTFzSTdRMWxTVllIVkx6U241YVQxV1YycG9OeURQOFkzRkN3bDNnTGNMbjdzcFBIYjk4YkJlM1plYWNVYk5pUXlZSWdMTGhLeWxHbjh3WEJLMGNnbU0zRVdTN3F1QW10YVdFRE5TZXV6dXVSVmpyVUEwc2NzNHVoRFZDZWZhOFIvOVY2RnBsc3NjcEJwUyt6cC9nN0pEZjlsTjYyc2FtN25jaUlCZ2U4cHJIMDAvckN2TFFjSFIzeHVtUDE4Y1FJYWZheno5OFhqbHpPTXJpbTdUTjZucjR5c3dqeGU1UUFta3JFNGdHaHM0aU5Od044cGZXUnFjbS9XZWZqdjNWeHUySUdaeVRJTFVDeXFPWmNXQ2JzRk9MTkpOZjZHT3VhSHFmM0lJSi92VDVnZlBLd0xNYnJJam4vQUVEV2RyRWZmZElSUGt1SlgzcnkvaSt1MStNLzNHZnVtZHcxa1hiYjlPMS9rUGtKZ2ovNkRIR2xmaWozQjd5VjExblVSUGRpdXJGbmpENWZVUzhUQng3aWdKUy91VFBKUHNsa2IvZkUvdmV1UmZ2b01taFpkTXBldHI2U3dvbXg1eWxkdU9TK2xhSGV0VGRKcy9LMFU4S1BnbWlQOFI3Ni9Yb2NVdllJcTlHMDVSL0ovUUtyK0JDajgwZmxiMmJFdEhmNXJQdkRCZU5KQkd3OXJhN3dLZ1REVFlyOVFDcS8rN2RGWFhYQ0loRnpsRzEreW43YTVPMjIxV2lYaFB2eDlUeXBjUzBPWGxXQjFFSnFZKzJiY0xRTGlTYWNHTzc0aUV6cHd1YkoraFQrczYxWE1wYTJodUFlUFptK0MvY3RtYmNRZjRMMXJUY05Oc0s0elc1OUZNcnRDcnZMdUVmZk9sUGF6Ui9ZdldHWGo3d0IzMGszS1pWU3lSQVplUDNlR2hzU3c1alRPdmlqUDFDVGR2VkZabzhKZnk3QnlJdzNGSjY3OStXcHJBdjZ5V2M4bmNJWmJidngvUXVVT1EwQzJ2bWxJRHBDUnEzeHZyVy81Uk8yTzdhV0Y0ODhYa1FiOCtReElaamo3RGVNQjExQ2VaT3ZtbjZxRURxakp1TFJFaGIraElVMUhZcmpjU2ZqTFpyM0V3MVFRQUJNNktOMi9MTVpzZlZtVU02akxWUjczeFB1akVyMXpkeERKWHpNNkVZNi9xd2FYbWQyUWdNYW9UdDJ4TVJWbDUvdmJ1ajZleGdPZzhEZlNzemtzbGhWd21ZUy9iTmFkdGFTckdMSkQzZXNwNUxMMVRVRndpSWc4NVhpSHhaREp4dzdDemg3QisrMFpVclB4dDJMUkdPUVpXY0QvQXE4K0FQNVlKNE5pbGxYblRJMFlDYmtUVTE2bnhCK3RxM1lUTVc3NGJ3TCtzbG1iN0ZnTUZDM1c5c3QzTU0yWnJTOU5ONU9hWE9WNGg4V1crZWkyNlMzTUE2TWYyZmhiTXFNTkJuVldGamQ5azlmekNYZ3RpMlNHZFFkeWg0SjA3RXpEc1pMNGc4MVQvNnZuaFAvZ2IrWEcvN0paTWZNa1hJQ3pZUk9xajA2MnZ1cHlneVRrS3NjN0xEYmtWVVBhM0IwY0VobWJZclB4ZDRadG0wUjVlY0QvT0drSEVxYzdybmw2azdhOXl3YlJ1dU9tR1UzaFdZay9lcHhXRTdZRGFlT1Q4Z1Q4WmJQaVJpVUxFTFJYOTFPTks4cldaeERNTXB1ckhPK3c0TytQU2pwdzlpaHFHWWRWVUp1TnY5UGhjUXlvbDZkZkx1R081ZHFGNlEvRHZPVW90SFZmVEZWenFWaVNySGpVSkV2eUVuL21rYXN0YWVNVlRlNTFack5pNXlrSmxTTmtaYm1UR2Iwb1ZKV3RyNUNJOHNTNXl2RU9DLzcrcUVSOHV4TU5iUmNwRzMrTjhJVXM1blA1c25Hc2hKVXRMSDg5aFRqUEpoWkZNSFhWSFRhRk5HUDB5NU1PVFVLUmwvaERYRWtKYit2d0h5ZWFZUDg4ckgwNTlIaG01WmlsOVplbzhlZ3JJYWtFUzY1eXZNTUM3VklxcGwvM0Y2eXk4UmYxZ3lQMEs5cVhKa3RzMlNPcGQzYmZRK3Mrd2dBcnlHaWQ1S0Q0MHJZbWt6bUpQL05Zb3dqL3pmK1pwc20xZng3V0h4NWZGQUpnTXFZNi8zcjBSYWY3VDNXZ2NlNisrUEh2SnMzejN4by8vZ1hLVERQNWxITWRlSVV0VU5GSjlHSDZ4VXQ2OXBNUy8vTGdyMjB0VWt3R040OTdma0hXeGJqTmxuVFpNS3Z2SmxzelJiZXk3ZThUUHZTeHZQTi9lRzRseU9EamtvOXhYb0Y5c3YzenNsSi9NV2RjTnZ0ZE5lL3BhclAvNzlUdnVaM3grL3MwVVBPanV6OFRUem55dzk4cDViL1l1RWU3b3Iza0F0c2Rla2tlZXFLVEIzK3Q0Rzd1YUhoamJwK3lZNlA3bVoxYnRqZGxOcUEvbTdCQXJiUi9XS1RLWFFyNGF4VFhPYmdoeFV6QVh4NHJpVmh4Ym9JVVcvYmJvKy9NSGJ3OCswSTBmSDJBWHpIRGhMWitaNEMzS1Vxd2xGWG04bm1VY3pKNmhTMGUza1BCUTlNdlRIL1BsT0RCMzNMb0JBSHBlc3JEdUVvWEd6bytMOS9QWnVxYmJuNUxJa1NJSmYyRHFob2svakJTY3BFQSswTHhra3ZiVXZZRS9PV3hrb2loOGN4S2tWVytQZnEyZG9IMDI4dDNPNUE5WXB0bmJnMlFpUmtWcDVnOHlya0cvZ3JiV0laUmFmcDF3bitlOVMrcTFhbW0vSzVpZHRjUEZCNEZIYk40TmhUQytRcnlXcHV4UGRzVC9sYnpHRUxhSlA0d1U4ajVGZ2NzU2RGZThoelRmcXUrYUpMNW8rL2ZORVhuc1JKZHJFSUdLVmEwenQycmYwRDBucDlTMTJOV2grbmI2ZUNOc1crc2I1UEtOdHNWMnk5NzJsMmFxWEpTS243QmFrZjZaT3NkTXYxajNpSS9QUFlQL2Iwb1NYSy9nV2N5RFNMQkdESjVUck1SMnhPOXBKbm05N0p0eXlOYWdGdEFLS05NNGcrZXN0eE1XV2Y4RVk0N1VwNkRQengzWmhpY25Hd3ZLMFRnbWIwc0phVll1WFc4a0RURHRpakJRKzFvcDVneTlUVXdNYTJ3WTJGSXV1eDNSWmhzWFZvanFFakptWjV5Y1FIOEZiYnQ1T2c0VGI5NGNtVzBUbEQ0OExla0poOUI1L3M4WUd4YnQrRkd5WkYvMEppWE5jRjBjMTNIMjZORGlHR1BUVTQvRlA3MnBQOEh2SkFMTXkvajdDbjd0d1dDbmlreWh4VmtHK3k0STZsVHJQd1VvNXo0cVhWVGtOSXEzcXp1U1FuMG5hbnZOTzQzYnM5am5MQXJEY09lTkJDb0p2RTkzaXcvWEMybGxRdUIvQlcyM1dRaXBPa1hyb2Q4TWdXRkQzK1lRaExkZ3M3M09iVHUrQVl1YUN4SSsrN3JuSDBTeXRlZmN5R09VSUE1dTVTVHJQRFhJcCtkMGlXSXZZakpSSmtpUE1YVy9Mc0hnaU5PbW56a3NJSmlwQ1oyZmhUR1pzVUtRVHZSSkhoYnlIU3JqMFMxK016VWR4WXhuaTE1Rzl1TWRUanRTQXBFS2RYdjZTa1gvZXJ1NDd1VlFJNm1YemY4NS9QL3FPZnlhUk9pUEo5OWE4VkpneVNtM1dWMmQrQmhtVnIxdXFVYlltbiszYTBxWHVFUDFwVExtbWNmNUdiaVFNZnNIUHhoRUd4bk40ZVZCeXowbzUxaTVSZVJQTU1SdGRJdFJLSnJNNnQxWjlDWXFlOEFuRzNweDZzVHM2WmJORVBsdk0vOEIremhBL0FIZDU2dkZXUHRlbkFTbi8wakorV0NFSkwzQ1ROcHp1ZjhuNXU0bmozak1jc1RVTDZ0K2MrNEl4OHcrZWRHcUxIdWk5a2FtbGY0dzhYMGlLbExaOVl1NGw1dVU0a25CMzg3MEdzWnhCeFdtb0krSXVYd0l4TTJLNjBRSldqb1FJVWNSN2Q2c3I0SEQ4blVKdU1oNzd1T2hxQVBxWDVQVDdtNHdyaUhiN3hKa2twOCtzVkk3bEpCSlMvK01FempqaUx6WlJDWmtJdEVUdExHZ0JGdWYwTDd6VDdXYXZYejM5c25WZXpmZW9tYzVpL2VHL09hVjc3eE95cUpWdmpEdlBzWUpDMERlL1F5eExsa0FpUGhEdjY2VUd3K2hqUmwrMWp4WUk4SEpFT2tOQ3NlZk9sNFJ0UUs1Rk55cThQMHlkdU5Cd0ozQlFtaHpGV2VvWThaSzhma09vQVcrZ0VYSkQ3OVlrR1ZYQTlWSWZueE54K3pXN3FyZ2pyMXVlSTRQb2hVWUEvaTR6L0hqamRUdEZPdGdHS1JMaWRpc1phVEtUQjA1T21QeHQ4aUcyOUdQeFQvVlJSOUZzN0lod3lMNCtBUHR1azQ4UlVUb1g1VzNQUnRRM09hbGJ3eVNRRi9SbDJNVVoxbTh1aUR1ZWx4WlFwMk1CaGFlMXJPTkpYam1lRU9BKzRNVklycEZ4ZlUwZnFSOCtNdmVoRVgvMkdMT0Yzb1N2ODJhY0oxaXJTV3BwMXFEWCtWSmQ1UXFZSThDL2cvcEtmcFhaZFhsUFVvcDFEakwzbzNZMzArTytMMWlsZGtGSitrT3ZpTFhocC9BY0VPTTNsWkY1eVpJYzI2TVBvdkplbFg3eDdLdkZtZFpzcldCM016NFB3S2Rrc2EwR2hJeXpHMVZGU2VoUDhTazd0MFJCMUovWUI5RHY0aWNyQmUvcldIaWMrWFJ1N05iZ3Y0elg3cnc5ZWp5dlVHL3FKNy91UDRmUU9TT0gvZitBOE15UzcrME9UZ3o4dmFUY2NWWEZaRGtUL3JNbVYyOVl4Y3NpUStHRDA1OXBaUnF0OStqVVpMa0hMNUEvYVkreThtMDIvNkY2enk4TWNCS1BDRXo2dUdmcGx0c1BHcXpJdHZQZzBlL3grOEJzSHVSb1dTaVQrZm1EVCttbXFlOVBHSStnWDJseTVCS0t2RkY4YWt6bjRleUVWT205MHVJY2RpaWFJdzVRaDBDbDBVRWhIVEw1d1BCLzY1K0d1K3BOQ0h6S2JUQ3hRWGIvYmN5bnY2ai8raGcwbVg1UDkzdVJ6KzV1ejFnUGNTaHpjSDFMWmdQS0dockpiTU1LYU5KUFNHOVZDeVRJeVZieW5FaGNteFZHT0hNUEJpZWZpUEZ1RkhrWmgrNFY0NjhZbGMvRVhSMzM5U0lmQjQ0UFRpSzdSWURuK0x4dW9rWjJET0plRUhpZzNMRk1ncXljVjNHRk5YV3J0MXVRZm1yai9ENU5pNm8xQW1uUDZqUlArQnlWZS90UE45bVZlcGp3bjRnNjE5d1BQN2cwckVWMWltSFA1T0JVWHJvMkd5aDdKeVE0OWFJS3Rtb0Z3WTA1Nk1Yc3RkRDZ4REJsRjBuNVlWSmtmVDgxd29Fdy8vVWNEemRqTDl3aFhjdFdWTnhKOU4vbFZRS29lL0pRTlEva0U2SjZOZnJTTk5GTWFxNlhrdWpFbUZCMlQ0ank5L0d6d3NJZ1NHeVNtbFBBbi84YTIwRjQ2NENBUXhMOXF5YXZ6WjQwRXJ4SUZibFNxbjF4OG1vRkxrcW1Jb3JXUjdWOVZGWWF5YW51ZUNtR0J1ZXB3YXh3bzJlV2FMSE1MVGh2c1dKSWV6R2grQlRNa1AyT01ReEoyOURtZFBoZi95NG4rR3dxK21iRG44clR2UGRlYUluVHZ1aVBwUG04SEVJRlpYWGhBVHpJMVFLRUxBa01IOXdDWEQrUXlTVTBvNXpwcmVFb3hMYkp5c2VsUGh2eHAvN3RnRzJiOHRHYzZRM00xWTV2SytoNHkvcVN1MmdnbGhySTdZTUtaazU0dk9KeVFSdXhINVg1ZndsNlF3T1pLNklGTXJjWGJQcXcyZDlBL1kxL092TTdoQitCdXk1TkdXektmMDJTeFpsZjdtc2RFa250QlJ6VUdzaWpySmhERXR5VzRtUjFEb3hNRmgxSXhQUkhuVTZDZWd4NkluMFRoMG45dmEvcmwzZGlMK21wKzcveEdBNkUvZTlybUI1dDE0VE9lOXVYYUNQZnJTUkVHc21semt3cGdPWlBpdkpRL1R0WUUvL0Z1U1NtRnlGSGtCNWMyM1k4UDZaenZFc1pBRW5lbTNVRzgrT3FBcWxXcjdwNFlpeVV6eS83WVVpb3o3T0Fwdy8zQVlRQ1ZqQlJyQzZ2WXhDbU82Sk1OL3d5VDhGNzNBMXBxalhTMHVUSTZtNTdrZ3BxRzRWaHFYT1JIekhpVlh2MnVLcS9GbmpnYmxKK1B2eWpYOGlpZk9PV2o4blFyWmZWTm5NM0FmOVBRZHhPcjJNWkNweTQ0RVo1dmNQa3J6N09iSVdQMEd5aEc4OGpPTXFYMThqWDZ1bEMrN3J3K0l0NDhmUDZVVEl4ZWtJUHF1OFdlT0J1VW40YytscDNJM1pQck5ZaXpKR3FoditlcEFLSDMrcWxUKzdPaXBWWm1mclhLdEpTOVg0ODhkblJMNG16Zk9kTHJpSnBSTHNaWml5dWhJS1RtbG1ES1VpNm9hZis3UWxNRGY0aGRkSWNIbFVxeWxtREs2VkVwT0thWU01YUtxeHA4N05DWHc1NHFveThFalVPUFBIYW9XK3lXOEh0Q3RyY3N6R0FHTTg0KzdCN0ptb09hdEpiTEZ3d1NkdDFhbjM1Szl4Zlkwa3JFWitKYThpbWwzdXNWSHBUTnRzYlc4MUFqVStFc05DU3BxL0dXTnlpenEzc0w0KzE5TVdKLyt4MTJiN0FBQUFBQkpSVTVFcmtKZ2dnPT0iCn0K"/>
    </extobj>
    <extobj name="334E55B0-647D-440b-865C-3EC943EB4CBC-27">
      <extobjdata type="334E55B0-647D-440b-865C-3EC943EB4CBC" data="ewogICAiSW1nU2V0dGluZ0pzb24iIDogIntcImRwaVwiOlwiNjAwXCIsXCJmb3JtYXRcIjpcIlBOR1wiLFwidHJhbnNwYXJlbnRcIjp0cnVlLFwiYXV0b1wiOmZhbHNlfSIsCiAgICJMYXRleCIgOiAiWEZzZ1FpQTlJRnRpWHpFc0lHSmZNaXdnTGk0dUxDQmlYMjRzTGk0dUxDQmlYMDVkSUZ4cGJpQmNiV0YwYUdOaGJIdFNmVjU3U3lCY2RHbHRaWE1nVG4wZ1hGMD0iLAogICAiTGF0ZXhJbWdCYXNlNjQiIDogImlWQk9SdzBLR2dvQUFBQU5TVWhFVWdBQUJMa0FBQUJmQkFNQUFBRDJSd2h5QUFBQU1GQk1WRVgvLy84QUFBQUFBQUFBQUFBQUFBQUFBQUFBQUFBQUFBQUFBQUFBQUFBQUFBQUFBQUFBQUFBQUFBQUFBQUFBQUFBdjNhQjdBQUFBRDNSU1RsTUFtZS9kelZRaVpvbXJ1eEJFZGpMWThUOGlBQUFBQ1hCSVdYTUFBQTdFQUFBT3hBR1ZLdzRiQUFBWjUwbEVRVlI0QWUxZGE0eGt4MVcrczd2VHN6dTlPN09CRUdFVDBwTTFRaklCZXRsZFdUaUJkR012a0lkUXI2SWdJVUIwYXlPalFPTE1nQ0orUmVyaFIwUjRpTmtFSW1SRTFFTVNoRUorOUdDRlJDR1d1Mk1KYkFta1dZS1JnaHpSWTBlS0VDRDF1bWRKdks4VTU5U3R4Nm5IZlZSMWJ4dmJYZEwwcmNkNTFLMzc5YWxUcCtwT0o4a2lMVVpBajBCN2N1SGl4WWZQMVY5TXE0NnlNK2N2bm4remJzL0t2WWRCdWk1Yng1UDdMang4am0zTDh1SzZHQUVjZ1JHaUJKSkExNEFXOGtab3hBbXZDcEkyTHkzUWxUZGlyOG0yTHo3UDJPUS9QaUR2ZlI4czBrZjNaQ25uK3VRL0FLSTJKTUVqZmNiKzdKOWthWEZkaklBWWdaT00vYThlakFHN2VhQkxlYmsxUU5kM0ZNRXg5b0RLTHpLTEVaQWpjSXF4YXpLZkpLM3JCN3FRbXp0MXZjRW1pdUk0Szh1bldCYVoxOEFJckRLMnEyN3pmV3hMNVFzeXF5K0J0NldvVDl3c0lGODB2eVpIWUoyeHEvTEdWOWpuWmJid3VuNzdLR05uSmRsUlBVbktxc1YxTVFMSm1MR2hHSVpxUHdBajQyc3J4R01iZkhzeGxJc1JjRWRneEppc2ZPcDZSMmFMcjZObVVtZUhrcTY5SVhPTDYySUU5QWowVlZCMEtTaGcxZDlPdW94ZEVvSnFWN1RFUlc0eEFuSUVHSHNwelZZYWI1ZDE2WFh0UVZxdVB0eWh4UVRtMHlPTU5VVmRZOHRvdkJ1RkovNFowOTJRL05xVHlZZHllUGZ2RzhKV3QxTXQzUnVXdGlXeW1FeVN5M3FCaUhSck1KOUNNRVB3VmxuSFlwNTlFUnhFU0hkZnoreDcvdjlPWW9VUDVSeGNaUlh1K3Z1Sm5PWGtZRlRxYWlNeFNTcjF3ejNaZ05kVDJGYVhzK3F5am54Um9wbm1GK2lhMlhET0RWMFE3bXBpcjAvVzNXREVDMnJpUTlQMU51UG1WbkUrSGNuMTVwSnQ5d3phMlJRVzZKck5PSUtVdWFFTGZLZHQ3SFh0RG42YWFVMGJMOXQwSmVzNEo2N0xTT3c4d2wxalpoaFBzNnVMVXVnSVZOZ2Naa2F3Q0VQbzJEZjVwOTFEYmJ4czA1V01yd0h4Y2NhK3kzbm1FZTRpNkhyeTZhLy8rVVBpV0lmZDU1eHlKRnVPeE95bWVlckNYZ1RybXd1NllIS0R2b0gzZFlCOXRKSXlYbzdwU2taTm9LMHlsdTRBV2VHdTcrRmVvL3FZWFBpK2ppVTVvcWpSZFlKTERwNk1JOWtpdXBvazg5U0ZIUXpYTnhOMFBYTFBaeHY0TUNabnpsLzQrTDkxbktIaTRhNXFYOGNXREFwcHZCelRsVUM0QzlLT1FLVVY3dUpQMy9nNDNETGt4aFEwdW1BMmh4U3dyNUNxaTJTTDZTc0dhMks2R0tVTG1jTDF6UUJkajdiNFhlcVBueml3YnFDTzRTNDhhU3BpQzJhek1GNnU2Y0p3RjZRQlkxZndhb1c3ZnVtZXo2TEt5Y2RmeHhNV25CVXBzZ1VsamE2VFgvLzlPZ3QzR3lMWmdqb3BpZWVwQzNXRzY1c2FYZFVQNHpNMjArRlZPUUQ4Q3F1SDI4a1Mrd1k1eG15MHY4RGVEV1hYZEsybEx2WlMrcEE5NFM1d3lmU0s4MHNBaHFrUFVXaDBRWS9ndTdwaGRMUmNJWkt0bkhDTGFwNjZVSFdndm1uUlZZVjV5MDJUSVIwRjJJbSt0dFo0SU9uTDJBSnRoRHdZcnowbjFnWDFQTnpGSFM5MGZ6emhMaEJNRmdyb0ZqU0JjSnBrb0d0ZHJsYkRKRWF5aFNrUjFQUFVoU29EOVUySkxnNnVDNC9CYy8zSmo3M3VzYjk1U0FMTjhGZmdzVGRIc1BvYVp6MTlORjZ1NlVwNHVBdHVxY2FqNTU1d0YxZzF0VHNPZEQzR2dyMXdIREtTREhSdGtuTkRoS1lvRzhsV0pOYmJQazlkMklGQWZWT2k2eWsyK1dRSGRteEVRQ3VwUE5PQ1BLUURNaGhnVHY4VXJSa0VWYjJPRnhxdkwxcGhlbVEvSXFqaGxrNG5pU2ZjQlllLzZGejRPT2k5UlBSR1pBMTBkYzNiS0NzdWtxMnNlSU51bnJwUWNhQys2ZEMxeFBnNmJabVJFNlR2aFlKcHBBQWQvTVFnZ0pCcys5QlJlb0dkczhMMDJEcStsZEtBN1lPY0o5dzFZSXpHWjlFTk8wdkZodWNOZFBVTXkxaGFXQ1JiYWZtVWNKNjZVRytndnFuUVZXMmdVZUdSTE9ML2ZKTkJTZ09nMk1nQm44NlVmZW9tcFczcDV4cWM0dHFqRlR3L0VsQ0JWUUhNcTFhNEN5bmFwaDQwb1ZTdkk3QzR3a0JYdzdDTXhjeUNJcEt0dEh4S09FOWRxRGRRMzFUb3VveVJCa2hvTkRvOHh6OTZVS1EycGNjbWFldll0R21hQXl6dXQwbEpaUHNjdWxBQWdYdUpGZTVDbXByeE1nakdYUTI5UWt6SWhhSUx4Tkc3S0NzbWtxMnNlSU51bnJwUWNhaSthZEJWcll1SkNGZHI1SzZQUVpGdW9mQndGN1lESFhueGpIRGduT25hcnZvbFFRS28zTGJEWGRqVXNCWjFsbDZpb0d5V29ndm0reGhMR01sV3RvY0czVHgxb2VKUWZkT2dDMUMweFc4V012UjBETXhrZFBFR1JlR2VRMDRkWXpaR2FReCtGOGE4akZSUk84cXdITGpsQ1hmQk4wbS9ESUtzZFVPdklheGtnYUlMVnFUWFNySlJza2cyS3FKMGZwNjZzRk9oK3FaQjE0N0VGQ3dLRFhlOVpkZ3VpRW9KOXh5bk9HbVA2QWl1TVZnek9zWnJSU0VSVE50TG5uQVhmSk9NdFdrQzVYU3Fwc0tEOGhSZFJ5M0xXRkpRSkZ0SjZTYlpQSFdoNWxCOVJlaDY1ak5nRUhpNjM3d3hmb0JIK0NYcmxzM1lNVHdXbUEvUEN0NU5uYVhTeGp6ZVpSdXZFM3AyN1ROMjNBMWx3VGVKVHNnSjJrd2owRVoxbE10VGRBMHN5MWhPUWhMSlZsSzZTVFpQWGFnNVZGOCt1cjRFajFXbG9YbG42RVh0cGxXZzFQQi91NFovQlpidHRHRDFPMTVndWpCV2J4dXZJOXBIMjJmc1dSYzM4RTJpNGE0RVEvZWV4WUhWN2R3aVJWZmJzb3k1akxveGtrMExDTWpOVXhkMksxUmZMcnArZzVFMDJiTnVlMTFOUTJNRFRUd0VJZWRDNE5uVTA2SGY4VUxUaGZ1TWx2SGExRExBc2F1N3VCbFlvTWJWUk5QcVpHQ1JvcXRtV3NheWtpTFp5b28zNk9hcEN4V0g2c3REMTk4eVBJTHdlNy9JMDYvK3QzRmZVTmk4MFJGVlhjdG1qSlJWUXdKb1ZjQ3NhYVFKWG53M2cxc3R4M2gxNVh3S3UvUE10NkhjdGhaMUFHT3ZXNmMwRldjb3VocW1NMW5NbkZKRXNwVVZiOUROVXhjcUR0V1hneTZjYVA2Nlk5eU5VYWlvMG82MXV1ckp4U1NuNkpHRjRzRGplSTJGd2JHTlYwL09weUNsSlU3aEtKV1lxVmxxK3l3T0QwUW9RUmVzU0dPV0NKRnNwQS9scy9QVWhiMEsxcGVETG5oNGJ5aDNwL0JZbTVTeUxoZVR2TEpPZ2wvZ2lOditFNWl1bE5jMlh2VHRzN2FCVjZHcllaaElETVpNNjNiQlJyc3lzeURPdnl0Szc5VE5SN0s1Z2tyVXpGTVhkaWRZWHphNnZzRFlENVM0UXlTcGE3OGRpK0JkYVlmY0xBSDZWWndCU1NGSjAyVjdYaXRrY3dtWHdoMU9UVDVBbGhIdXVnemxTNlE5Smt2UUZScmJFZW9pMldJNkd4eCtpbEpDbUlMdkxSTmRFSWovVVNJNE53dVBkWXNRUUNlYXVnakg2YlY3RGpNMzI5WnRrRk9tQzE5bnBNdkdmUXFkWmNNYXBnTFFHVHZRc21EVGs0SmFONFRrQ0xvQTBNMmsrZ2VOdHo0WElnQy9CekZzUVRvazhUeDFvYzVnZlpub09zcHVxa2xDM2szR0ZYZVBPNlJ0UUlyVkQ0MWdaZmN0SWFyNm4wQjY0eDhKTFRGZGh2RjZBbzY4dmtnSUcyNjRDM2MzaVNTd3RkVGFrWmFBTEVIWEFMNEhsUjQ3WTlybFFsbVJiSVZ5ZlFUejFJWDZnL1Zsb3F1ZkhtYjMzWlJkaCs0L3JhdHBHNEpCQXA2R25BQWNORXhrKzY0aXZTNXNCK1BGeVpKRThPa29STmQyMXpnTkNYZkJNUXM3cENGa2hWd0l1dG9BMXU3a3VlUlJ1UWRmVGs0a1d6bmhGdFU4ZGFIcVlIMVo2Rm95QTVYV2JabEZtQWtsS3JBQlpxeHRTY0QvZS9qRjgyY21CN3lteGY4cmVQMXRzaGwzcnBxNkFERXY0VGdkWS9Ednc4K29HRCtjUEh3TElVdXpBeHJ1d2tPeVArYVFCRmNRZE5VWSt6S2ZuUGZaRHdmSWlXUUwwS0JKNTZrTHRRYnJ5MEtYOXJYMXpXVGx3TkRvVFpza2Vkd29aVEdKK3JXM1VvTEsrUTR0NXVmM2lSR3NmZzNpQjJWbjhoeXhCRjBOZHRqbm51ZXE4ZDNKWWVaTmtXeEZZcjN0ODlTRkhRaldsNFd1bHVGSmVlOU5WYTRiN3JROFVxaWE3MVlHck5VMUlmdlJQbU0vUHdzOUdsMjRJazFQTklJdHZscGFkaVJiYWZtVWNKNjZVRys0dmd4MExUdGhLWHBiVm41c3JBcmZGeFdFdEVTV0tiWmdRcjZJNlR3QTRmN2Z5V0I1a3Y4YktkOEhXVE1vWG8wdWlPM0lHYkhPTmhSQlVTYVNyVWlzdDMyZXVyQUQ0Zm95MEhYRWNJZTg5NllydXpRQXZ6S0RkMWExNkx3Y1BINmREai9sbnhjaHNKS1pQQlpKb3d1Y1NSbnZhT2hWU2w1L2VGc2tXNkZjSDhFOGRhSCtjSDBaNkdxSExPNTdaTkcrMXByQnlzMDNsRTRkaHJzNm9yYnlWZmd2WDBPSEJDcVFLaXZ0dWd3YVhSRGJrU0hoZnNBS0o1TE43VW1KbW5ucXd1NkU2OHRBVjQrZU5TMjYwWWFPa2IrL3dlNFVrYytvSGNKZHBKTlF1dG54U2Y1RUZyYlk0ZENsMStnYTZKM05HbFhrOGhnMWtXeUdqTEtGZWVyQ1BvWHJ5MEJYRUVhWU9BVHh5TDk4R2xhUC9obXE3SWlWcDRPVktvMnc3clB5ZXd2WlNqUzYyaER1RW5ROWJTU3pPVVZMSkZ1aFhCL0JQSFdoZnErK1plNTZORVgvMXZqdjE5WGw5cjhmWGN0MDgwWXdabDVnOHNHOXcyWHdzc0dBSEdUU3piaGgzZHdReDVEdWNHb1ZHbDAxSFNIdUU4bGZ1SjJ2dzhkMjh2WDF3M2RNM3pkSHNVK1hRelREQ3E4KzJPaURKQ2NzZFB3aDVhTnJpY1F4QzdzSHpoNkV1eW9jWEM5MkNzbG5SYkJ2bllnQS9UcTBINnRFbzRzY1pXcm9tZjlrUTQ1amhnWVAyMG9kQjN6eWh4a2M4ZFVlWGZIQ1NuRDY5VlgvcDAxOGxNb3Z3NVR5RVRsLytXM1hzZkxiUU5MWmV3R0gwRDcvVUtMTDBTUTcxb0ZDdUVleU1SUXBWcUVMWWp2eUM0Z3ZnMnlsOHBiNzZsdnFWK0JocXpRT3YvSHJ6elNVREQ5alJLMUhWNFNVOGl5WitzWjZnRUJhNjdDalpQclJ0UjRRUDBSbjd4WS8zd2RLTGluQmR6MER0bXFYS2xrSDlVTmFFWk5YNkFJVEwrZEFHRlV1dVByQjM2cnJPY0F2M2NNMlBqd0FXcGhBYnZoWm9tczl1cUpsbFdITTFEZDZtSDdSZDR4ZFpOOTBzczcreUlrL0htVDFvTTFZTTBtZWg1RTNvcXBaNUxPcUIyMVhxU3pjK0w1Q0syTHlDbDB3M2NOWGhpY01haHhBcmdlMnVWZGd1MXkyaXZnLzErTVo5Qzd0ai94MGRjbVd1M1BOMU5mL0tIV0JlN3RhdmQ5MkRXQkE3ZVM4dFNHRjFOTEh6TjA3dXQ4bzIrL09WVDV6SlIzZU53cUlxU3MyTTZQUUJWZzlLNXJ3cE04ZTVEOXgzNmNPeGdYb2N0bU9pUTErNks5N3pNTlVIbGh5ZFFVS0NDVFAxTWVHRGVJVE5iYTAzUExveXB4MkdtTEIzb1dud0wva1d2cGR6Rm1udTlKL1ppSE5UYlJlaFM2WVowOExLZkFtdURwZ1ZJUXVsNjB0KzlRakw2OUU5NDh5dXJwbzYrenpXZnJnRjFHNjJpY3kzcGt2ank3bmJWblJmempubkRyemFEeW1uNXZLamdwOGswd25IZ3ozOUl0R2hhNTlQVjR3cXVxQVVSRzZYRGIxcjFZMnJabTg3STFtMHJtNk1rbG4wcENsRC81RjVCRnQ2WTEzNXYzb1dnOXd6MkZHVEZkWDZQMU8vM3pMRHNTNjdXQWp1S1dkS0N2RW9WUG9HdWtJS3NCQ2hTR0swT1d3VmRsa085VkNKaFpIYlZTRm95dEtTbm1tTEgzd0x5SWgyQ2kzell4L0VlbEgxeEcyWFZvcmpKcFlYWFdaZWRDcnRJZ1lRdmdta2NVSlNJQitxQk01TVFJNWowSlhYKy8rd0tncVRVWG9jdGpnVkxpQUpremxVNFBmdUM5SGw5RTYrMEtXUHZ4RkZQVmpUdWEvaVBTamE5VmM3T2YyZEtDY2FYeSsrbzJ0WEticEczZHNMSUV4VTQ1NHRIaUZyb2FlZDF2cUJ2RUZKbVhHdkRvY05uRG14YlFLMzIvZjh0d3JwbFNsbzZzVVZ6eFJsajc4UlpTUmlnWU42RTM2MFhVOFlQWFZWZjR2QkVSbTdWdGtqd1U4ODZiUjJnYmwyMFlOTDZ3NW9SVlprWHUrUy8zUHNRU0RxZExCTDBTWHd3WmVxWEFQU2JqSTdXVk1qYU1yUmtnQVQ1YStVWlAvcDNINHhOVGU0SmYwdzQrdWlwNExDSzAvMjljTHhRWThpQTAvMWN4ckhTejFvS2JqcUlrOTM2V21lMzVtVHNrdHNsMHVtem9jQnJaTFRiQk9OMk1xWEYweFVzcnpaT25yYi9OZ3NYQ1BhbGVJUkQrNmtrYjV3TEpjTW9MUUxqeGc2ZDBSSFhjamkrR3VJUldNYXdwekVjbGJrUzRyN1ZMK05DOW5ScEFtblNSWUxlakJLRUNYaCswMzVlL0x3T3FIVGhxdTdzQWFqNjdrZU9QQkRvaFplMzM5aDk0VUtLNlEzS2VQTS9Ibm9BYWZocnZnVFdudkxlK1U5cC9BNEtzTk9WaVlrckJhWVgrbklYRENYYmhrOU5tR3VQTmRNSlRnVGZBMG9LZ29ScGVYRFFWQjJHeURDNXpSaDZlTDFjYTc4RURCV3Yvd2M0Mlp4NFk4K3ZpZDRBOEE2eDl6TXNKZFdlZ2FtN3NzT1FNQ2c2Ynd5Y1Axd3h6aTJUWEJDa0lGb2JqVU1hQnJlMnI1MG5hQnM3VWhoSFZwRUs4QVhWbHNLR3FkdUc5QzlIUVh0NHVyZDVJMkRNSUl6dGdkSndaM09qV0syOVhIbTlKZlJJSHY0QzRXalhCWEZycE9hTWh3RWRrZklMYXBXdUVKcDBxd3B2cnZIZFV3OHd3OEsyVXlVWGkxTVJPenFkQ2wzOVJvTWJJSFZvU3VERGJzNGNqbkZtSkRiSEoxN1Y4QkROODZjYjBESWx1bTR4Q3JoUEM1K25oaitvc29NSmZ3bWNNSWQyV2hxK0x6WVlnbW5lM1NaZUlPb0V0T1Q5V2F4OG5XZkZQbXdGUUpOeklWaE5zMVB6NmxUR0JYNk9wTDJ3WE9PRkZrbyt1cm54c2FTalBZa0liK0t5Q2JEV2F6ZTkra0JEMy9sd2N5VDZ0dEpsZFh2d05SOCsvVWRwRjdoMHlOSisvOUN5bFFYak4wa0dxSHlkWEhoZkVmQU1hMzBiaDNhdjRpU29iZkJaM2JraDNKdi9acGlHc0F6MWhPV0pkRFhwck4xK0ZwSFdtM203ZjJRUE9CaHk2d1NxRnJSL3BkOFBNd3A3VVFDMTN3alRVc0tBeWI4THRNTmhBQUtOMlFjaHcyYnRtMlJiUGEvSUF5M0thc2RwZ2NYUlVZK25VMnVjbmxkRW53RDc3MFVncHY0MnM4MVhHaWc2cDJtQng5cVN6eGl5aTExRFFQbEp1RXJWbm9Pa0svc2FKTHZndGdOcjBiM29oN2ZXSVRxVkluTTZhUGM3cTZsaGs2eFg5UklvM21OSUlWdXNic1ZpcW5wcjR1V0xiUXRhOXVWeWpOWUlQV1RUYnBDS0xFWWVPdkxra1RpYTNEbEJSWHZMVDZrcFNBVjBmWDhUdjh6WXIwZnlLTUpNN1Q5NktzcFh5T2ptR3FBMVdiVEk2K2xCRERYWkFHcVh2YTN1QWw4WkdGTHRqQkdGSzZyRHlnblJ3c2dkaWhmT3BIZmI5dmtDVWx1QjVBVFUzS3lRWjRYWjFnS1M2RFF0ZFI4VlJoa045TnlDeDA5YUFiVGRJTUwyV2xZTERZZ0tSRjBPK3c4UjhGbHQ5U2JOMU5oZUpDbUZZMzArcjAwOUYxRk93R3dHYkltMnZhVktJVU9hTUlBVGs2ZGxNU2w4blJseEppdUFzU0dCWTBXMGE0SzlOMlFUZmxsNFl6WjMzQU8yNWlMdUFVMk92MGpGZlBlQ3BaN0xIMU1NK1FqZlpLSDRxblkyVlJQb1d1bGRTTkFBTmgvSUNSaGE0RzZEV21nZ3cyUHZoRHBjaGh3MWNGVlN3SFc4K210SFoxdnE0QmNPMUlOUFkxN0ZFSzZ5anRtTW5SUVZTYlRCbjNWaDl5eVdCWThNRWI0YTVzZE1IejIrWnMrUjlqODdGdTRvMXNBY3NKZVpmNTdMR3RUNEdhQThuOGFBdEtQeVZMVTEwVnVzRFdkRUFTek8vVWROa3pJNklhcGlPUy9Hem9RSkUxaDh1R2l4SnBwTEIxTnhWcFYrZnJ1bndWVGFSQVlGMTc5U2pGaWpEbDZDQ3FMU2J2dllrZkFPWkhkL2ZBdWUra1BVOC9zMlpHSEk5RGc1Snk2WHlOUEdXb0JkZVRPN293Vlcxcm90bm1WbjczTVJ3Yzl1RDNmd3pUUFE5aDRXZG5vME9qNnpMLzd2KzI1YlZidHFzTG1sTlRMZFg3MmNDbnB5YlFaVU5iTEQwTWJNVXZLQ1M3dWxpWERNNkJLUkV5VWltV2FjL1JRVlJiVE41N095WGYxTmxFTzJPR3U3SnRWM0t5em00YzhIdk0rN0JuOURvTURidi8zb0IvaTVrbjNkdUdJMk9sd3pkNktjTXJOYnJnUDlVTmsvOWlrNkVoeEVJWFdJVUpYNGdySWo4YjdKSHRLaElldHJmWWtwNnlWK2lEU1ROR3EwdnBBbmY1RWxjRS9uQkhhWVF2WS8yS0ttRW1Rd2V0ZHBtODk3WXFFUSs4dHhJejNKV0RyZ1RXWVRkL3hlaVRXNEF2MTIyanRpMmV1OVJwTk02bThCNExXcE4zL1dCbk5wSkp2Q3RKdnN4WUkvMXhVeUxjUWxmeTdPRnpsci9zWlZ1eFRLREx0dEw2QmFYbXc5ZXZ5anl0ZHBsY1hRQ3FQYzY3cXMrblFmeWg5ZE9EcGhTWlhqTjBrR29QazZzUFRrZkloU1VBK3lYemRGZDJSQUw3OERWNGpPLzR0UStZM1RKTHNDR3paZFR3cVJFaWF4Mmo5aFZUMExZclNkNy8wT1JuaGxiUGJYUkJzNFV1TDF2WFhZRGJiSllpZjlGbWNycTRLdGNHNjlhTXZkNzBTOHl0ZFpnY2ZSQnBFWkdiSkFGanQyZUd1L0pzVndvdlpTaTg1K28zMmR1dC91MGd3NXM3VnUwcnBValI1ZXV6aTY2cW1zVjg5R25kQ252QWJpekRadk1reFV3S1ZGMFNBRUU1ZzExSFduRkZHYWJ1V1NsbkRPdkE5b1lzOFd1MlZ3L04xV2NWdGlBek5CalRRdnV2N01xMTc1Mjg4NC90eWxkTU9SeGRheVY4Z05GTlBsMnR2RUdQUXhrMlRTMXl4VXliTWdLcXRtMEU2L2kwSTYyNG9neFRUd2tHeC9EYXpoVkRhaTY2a3VUdi9rVGhpK3psR2hKZVZZVndkQzJiVVFMZmFKd1N3UUdNZHNwVWdrMlM2bXN4VXhjOGEwd1FiZDdtR2ZuUnZpcHpBZGN5VE9vSGdIRy80VTVyeXhCZmdDN281d2V6Zm9YS2tQTXFLWVNqYThsYzFmakdZU1MyOU5hdjZkWVNiSnBZNW9xWmVpSU9DNnV0Z3lUNTF6M0ptZFNHS2xzK1U0Skovd0F3eHRvbVpLR0thZ3JSVmI0dnJ3YktjSFFkSVpEeGo4QXB1ZkFaTnpWQk1adW1WYmxpcHJvSVVSM2ozcjE2eVJkT2FDZ2hBWmtTVFBvSGdQa3VGUGwvZmFobmdTNWp0TVBSUlNGamlGS0ZrYlJ1MUNrcFpsUDhPbFBJQkRIVVM1eDhnQ0dRWmIzZ1dMTlhtMXBvZHE0TUUva0JZSHpuNzRZcGJZRXVZenpDMFZYYk1nUzRoVk9UVGxyNUJOMVlLV1J6QmNFV2NaRXVtQkJUWlNQY0VGcVZzSVp0VHJrUjRCT2JWVmVHYVowSWhrUHdwSVJTRitneXhyWUlYZnZXdG1KU0xadzlSdXdNcHJxeDZpNW1NN3FWRm9xWlRzZ1lhZzM5cnpIOGlmVDROWmtMdUpaaDZtb0VKN0EzVHRZdHFHaUJMbU80aTlBMXNtMy9rdkRZRFNtMElNTExmT25kVVEyRmJJcVNaSXFaanNqdThaT3BqVXVLdWJhdHN1VXpKWmhPR3QrMk50c3dwUy9RWll4SEhycXFYL25RTXdDU1QzN3JLM3VhWi9NdE91L044ZWl5Q090b2drSTJUYXB6eFV3REdlNXFnM2QvWER0QmxaaHdVakZUOWVrV1kyL3NxQjRlMWVjeTByb0Z1dFRZWUNZUFhmc0NJOGFoR3l2QVl3akRBdXkrcVNSUEUwQjFFWnNqQnl1S21kb2kzQVhueFpwSnI2bWtITFA4SWRXUWx5bG1BbXhoNmtncEszSjFMQ3NXNkpJandhLzU2RHB6My9tTDU4K2RJYlBCa2w2V0dYSlVBVHhkbGJRdEtXUlQvQ1JUZ3FrTG9PSUpqalAwU2RkcXUybDEwR2N4VTJ0eS91SzVPdm5TZkpwWWRkUzFRSmN4NG5ub01naEZvVnMwTWZxWTRLWDFHTFlTVENmdWw0LzNlT3RIaGtyM1NzekVHTVdrVkthWkJicU1BUWxFMTBtTWlJZW5LTFlvcHJSdis5OE43Mk1TeFdUcFdhRExHSkJBZEMzL25NRmR0aERGRnNXVTl1aTluYkk5STNSUlRJUWZzd3QwR1FNU2lDNkRkMUZ3Um1DQkxtTkl4dXdqOE8rOWpLcEZJWElFWUNDZnRzT3JrYUplSld4anZzRHJ2RXJ1NW1XOURkanpoR1FGNzEvV0hyM3N5aGZvbXRraldLRExHY29GdXB3aGlhMTRaYUxyL3dCM21DZEl5bm9LVFFBQUFBQkpSVTVFcmtKZ2dnPT0iCn0K"/>
    </extobj>
    <extobj name="334E55B0-647D-440b-865C-3EC943EB4CBC-28">
      <extobjdata type="334E55B0-647D-440b-865C-3EC943EB4CBC" data="ewogICAiSW1nU2V0dGluZ0pzb24iIDogIntcImRwaVwiOlwiNjAwXCIsXCJmb3JtYXRcIjpcIlBOR1wiLFwidHJhbnNwYXJlbnRcIjp0cnVlLFwiYXV0b1wiOmZhbHNlfSIsCiAgICJMYXRleCIgOiAiWEZzZ1lTQTlJQ2hoWHpFc0lDNHVMQ0JoWDBzcExDQmlJRDBnS0dKZk1Td2dMaTRzSUdKZlN5QXBYRjA9IiwKICAgIkxhdGV4SW1nQmFzZTY0IiA6ICJpVkJPUncwS0dnb0FBQUFOU1VoRVVnQUFCQ0VBQUFCVEJBTUFBQUJUK1FBVUFBQUFNRkJNVkVYLy8vOEFBQUFBQUFBQUFBQUFBQUFBQUFBQUFBQUFBQUFBQUFBQUFBQUFBQUFBQUFBQUFBQUFBQUFBQUFBQUFBQXYzYUI3QUFBQUQzUlNUbE1BVkt2ZDc4MUVFSGE3bVNJeVpvbEFNekVKQUFBQUNYQklXWE1BQUE3RUFBQU94QUdWS3c0YkFBQVR6MGxFUVZSNEFkVmNYWWhrUnhXK003TTd2Zk8zczBqRXgxa3hSa1doRjVOc0ZBTzlzb3YvMG9QSm9oaXhHdzBSSXRwREVvMUxBajBQYWw0a1BmZ2lpTkw3a29jUW9SZmkzMFBJREFpaUNkZ0RLa0plZWhSZmZKb3hNNVBzSnJ1V3Arclc3Nm1xVzNWdlY4OU8rcUc3NnRTcDgvUGRxanFuNnQ2K1dUYWh6OVQ1Q1FsT0pIYmhpNGtFbFJKelhGRTVDalFHbnk4RjFkRXpOemFPWG1kMmJGR1pQQnJUWk9zMkFGNUc1ZU9IYTJYWWsvQWVYMVFtajBiL2pTUVFUbERJUXZPK0NVcDNpejYrcUV3Y2paTmsyNDNKTWFJTzk0T0x4TlBmZWZaREQ3NlZ6R2FGU21MQnRvV2xGVVNnWVdzcFFhbi9yd1R6YldLZElxc0J6ZE9FZmw0UGNNVTNTMVJTQzdaTUtLOGdqSWFscEF6aE5Oa293MzZiZUhkRDEvb0VHeEczVXBtblVFa3MyRGF3Z29JZ0dyYVdFcFFPQ1M3SUphUk5pbldHckJlTG5uMzJYMDFDM2k1bWltOVZxQ1FXYkp0UVFVRVFEVnRMUEtYV1REYXY0cFdXNTF3Z040T2RZTEpkQ0RMRk1aaW9KQlRzVmw5V1FRd2FiazBSMUpQQkNCMGg1QWhZZXZ0Qkpjc2tXUUEwVVVrbzJPMUVhUVVSYUxnMVJWQkg1Rm9FMSsxbk9VRjJRa1pza2xCb0NVbVE3U1lxQ1FWTERVYWh0SUlJTkF3RkpTbzFrbTdEVmtKdGVkYWxjTmdZa1ZSSGJRaVZkSUk5ZnBkV0VJR0dSMVdRUEUzZURQSWNENGJHWWNpT09pRWhsc2gyaEVvNndSNzk1UldFMGZDb0NwS0g1R3FRNTNnd3JKQXpBVU1hNUVhQUk3WVpvWkpPc01lQThnckNhSGhVQmNuOWQ4VGVrN294RTlwSTFBaTVIdlEzanNGRUphRmd0L29LQ29Kb3VEV0ZxWXZ2bERRaXkwNkZydmNVQ2FjYVlVUW9CMElsbldDUCtnb0tnbWg0VkFYSmM2bEFER29hbTZGR0RvcGx6Qk95Vjh3UjI0cFFTU2ZZWTBBRkJVRTBQS3FDNUM0NUYrUTVMZ3oxUUNJeGsrdzRBcUdTVHJBSHlpb0tRbWg0VkFYSnZmQXVQeWpqcUJnNmdiTzBickxqQ0lSS09zRWVxS29vQ0tIaFVSVWtOOTRoNTFQVWtlWEFYWXVWWk1jUkNKVjBnajNYbzRxQ0VCb2VWU0h5SWdsdThrTWlqcTU5amhUZnRoK2tPbzdBcUNRVDdNT3Fpb0lRR2o1ZEFmcDhBT1JBOTZOdFhpTEZ0ellhcVlZM1JpV1pZQjllVlJTRTBQRHBDdENYeWJGL29FNTVzRkFjRldCVFg3eUdLRW1CRWtJbG5XQ1Aza29LQW1oNFZBWEpuVlQ3dGFDbUZBeU53aHRac0tsUE5Md1JLdWtFZTBDb3BxQVlEWStxSUhrM2tMNEhCUndwUTczd1puZUZUYjNIZW9SS09zRWVmZFVVR0dpODY1N0R1enpTeTVGYmpzM24xUHVhWDJxWEUxT2V1NUlIbzhJVkRUYjFxMW50UDQyUFAxUGVITE1IUWlXZFlGT05yRlZUb0tGUit5RTVhSkNmWmRuMzE2VFFpZ1ZpSC9yOG9Fa3VraHRyV2UxYkZXVkdkS3Zvd2JEd2dCVTI5VHNMZFhLSmpIM3ZEcUdTVHJBSG1tb0tORFI2NUsxcjJUZjMxK2JIanB1emRxNTJpcEFYc3RuR2ZkbUF0RDBPakUrdTZNRXlLWG9BRURiMTdkSEJNOW52eWNHMXNVekVxQ1FUN0xPcW1nS0Z4aFd5dndXeSs2dWpzVy8rbnJaMjhMVSt1UitFengwdUpUc1N0bkdvNnNGTTRjUDNzS2wvaktXZUhUTGVueFl4S3NrRTIwamtsR29LSkJxenpUd2JuTGxWL3FZNk5tbk8ydUUvelBmMGpiOU9ia1JVOW1DNjhGNVhnK3ozUDBVOW5CdnpYQUtqa2t3d2hsL1VxeW1RYUhTNHY3QzJoVzRQQzQzZTN4TjRsUUdocTR5N0E5TFh2ZjNHYTZqc0FlVGtmczJ3cVNmNUg3L0FpYkZNUjZpa0Urd3h2cUlDZ2NZaUlmd3ZrQTNYL3J2MngwZDhIMGR3WGNaUFJ3dzVxUEI0Q2tSbGp3ZGprZ01lRkVpSEhNZmhCTzhBbTNvUkxacldzelZQKzBCNTVOdTJQb1JLb1dDN2QzbEtSUVVDamFHOFVqM1g0d0JQQUM2ZWorUDVvazIweXNERjRvYzhvSzVnUHBiM1d1c1I4RURqeEVXQXJvMXBzZzVUUmp4MzJ5RC9sV1JXcURVOW1BQjUzV1NGR2tLbFNMRFZ0d3Fob2dLQlJrTm1WNEJzdnNMclZuVDhyanVlUWV5ZzVCMVdock81TkJnYms3b0hGdkJBOXdhVndhaHRSRkpWc0YyTWc3NGpHSHB4MlZBaWVBbWhVaVRZNmx1RlVGRUJSd1BHMDZlNTFpN3N2eTBEcHYyejRiekZuSTNFa3NDYkJ1UmdMUzlXT21xM0ZUZ29JUThjWFFRSmp2SjNSTm42QlRqT2NpSzRnWnJ2OUE2SS9UWml6VEFxaFlLdHpoVUlGUlZ3TkdBTjJPRktvZGl1b0YvdnNrdHU2bFZJeWNTOUlpZ211a21nSzZCbHJ3Y3JCL2RldnZ6QVBVMysvNUVaY3VudXkzZC96dWl1THJwQlpwVVZCVWU5S04rd2UySUtRaVdkWUt5STE1MEtwc2pGeTVjdjMzMUpITGMxRGk3ZSs4QTlWM1VST1JwTjVlenUrSkYrUU43V1ZjQy9EMFVkOXVSN2V0UDNrbzBQcndjOWtuLzRpT2l5R3E5d1UxeHhVbGc1VUhEMDFlQVFyV1YrRVNvZXdla1FjU3FnaVJ6N1hHV20wLzBJZlBJS2Q0YWhBWHd5SFdpTkgrbnI1dDkzNEpxSXFIclNCSCsyNGNoTHVXSGxmZ284ZU9vVlFnNSs4anNocndPcHpEOTVFTk14RU8zb1YzdkdvSUdPb1JGbnFJcFFjUXRPaDBqbVZsQjdDVWJLWjE0VkFNQ2lUYjcrSHNOMGRvbGdGb3YwS1ZOTHZNRlhwb0o4Ynlva2wxVjBBb0ZUZlpKcVJCUjVBRjVMNzdLc1MyNXNJV2VJL3psaFBmRUI4TFpSenpKVkV4VzM0SVNJdUJXQXdUQWx6a2k3Z2VzWHNwSVhHQm9qdFppbmlQUjlZNDJBZzJ1NTR3UnIydHlBMm05Zmc2R1Nha1FVZVFEcng1N3l1blc0cFNwNXlUNW9rQnl3RnhPQkRjQ1R4c3YyRWdVVEZZZmd0SWc0Rk9URzl0VGx5TEtUNUd2WUJZWkdReTNtT05Kai9waDZTNzhDOUZSSzdqaDNsVFYxT0F1c0p4c1JSUjdNcWFpVlpTODY1bm5CaUlBdHpKdmNaYnJBYnNXNDcrRXhVWEVJVG91SVEwRnVtTDZKWG1qWU4va29HckFGbFNjcUtOSjd2Q3NtbTc0UHRaV2dwUWJIblJjL3VEVk1OU0lLUFZoVzNtVkw5SFkvL2pTTUVXeTBBaHpuT0FIbXlsaC9YVFJSY1FoT2lnak1mby9sMnVYSVJ2QjhBdjVRTkdnQ2VvMDNBSHc3bUtkczNmUzlwN1lhT0VsSk5pSUtQWUFoMmVZdTFQcjJuTWl5Z2pVQzRMaksrOEpTSTZNZko1WDZNVkh4Q0U2R0NQenB3RzA1VEI0UkI3TXJqZ1dUb1FIRFNaNjlkQlI4cGZ6Vm1jMkkyU0x5ZmdCT1VwTDVYK2hCVDEzSmh3L0Z5TmZ0YmNyWnBGTlpHZUE0dzRrQXNZeCtGbDhFd1VURkl6Z1pJbm9DYVZpdVpWV3p6WWNjZGxNMHV0cnIrWFlWZkE3dU9KS1JWZE9FN0N6dmg1T1VaUDRYZXRDWFYzTGV2ZjRWaklpZVdqMDM5ZVUyRGdpRHkwQWw4d2hPaG9oUEFkelVsM2NwQnVMZzBMQ1RvdEVoNmthRUZ1a052aklWdzNlYWtHM3ozakNWVjNWQnlmd3Y5RUR1cHhjYTkrdmFaUmxaSmVsUTZLdlZFNjdoVGIycGJObEF4U2M0R1NJK0JUU2E3T1NtdjhnZWtiTGNvR2lNbEsvNkx0YmlqU1VZcDNOMDg3bkZlM2FsTlRraG1mOUZIcWpBT2ZLOHZGTGZpeUFmRy9yUm5ZeCtpQ211YXFDU2VRUW5ROFNuSUJ1S3RHQkpMdDJtL1JRTkdQMTduSW9qdldBdTlYekVyc3BkNlBzWlZCenFDR3U0MkdUK0Yza2dBK2VWQTVFU0NLL3lYNWdGWjAyS3FqV0pYRm5CajZ1cWdaVVd5endmWWFBQytadFRjREpFZkFyb3hXYTIxL3FmUk43a1ZZYkdRQzJiT05MelR1V2VqMWpSendoaFh5d1RzbDAxT0pqZ1pQNFhlU0FDNTJ6VHNmR2taaFRkKzFTSk9aejR5QTBaUjZYYzh4RUdLckRyRWhtL0lUZ1pJajRGRUUzeXkvR3dZK01wMGFpcjBjOGovVGZXdU5QOHB3TndlRDd5aG9qcU1WUnBTWmJCNjVuZkVrMTVrakw3QVZGUDVuK1JCM0RBdlVNVkRxNEx0ZWdYMXNWdFJCSlZtRERpZ0FyOHdFRUhPbm8vRzBLRS9EVlE4UWxPaG9oUGdWZzc1dVVKbERRd0x6QTBZSWF0YzNvM0h4eXRMVjduUCtXZWoraXFGVEhMWUkwUWx3S3NwSVBqcEV6UWt2bGY1TUV3RDFWL2tJY1NwbXR3ZXdYRk1xMGRMTjdqVlVEbWJhMkZGZS8wRG9qOU51YUZIWjJNRTFubUU1d01FWjhDbmxVdE5zUVNoZTFrYU95cVNiTEM5dCsxc1k1aUlKMlZxMEtXUVJ3U3AwS2dqTjV5NmdxUUljc1Jnd1hiVmJKZTVFR1BoU3JJSnJZOFFxSHBtcWNKMXQ0THZHbEUvTm1HcjdkQk4xRHhDVTZHaUU4Qno2cDZSRTVMdzBpVzkxMmp5VWFiMHdmc3BIYktFUXBReDZMcWpNb2NtQVl4SFBsUis4cUc2SnpNL3lJUFdPQ3M5Vld1SkxTTFh6QkxGSzFmZFp6WmtnK0NXVXh4QkFNVmRqS1k5ek1FSjBQRXB5RFBxcTVveVIyeW5xRXhWUE9ueWY1cU1UM2UxSjFUbTNqNmdqWTVIQ0dpbndQOTlYVmhCUGIvMForMlJSUC9YWHorVjVMeXlzKzNSSG4yZWZNUHFrVWVzS3orRGxqZnhjQVVRc1N2L2tjS2JFRmZyQkd3aWZiMUYzSUN2d1lxa09CZHlQbE53UmdSN0NqMDBXRFEwWW0wSEs3QlRqYlZCRGphdVg3OHpkQllsa2UxTUVCbytuVENpcGk0WDJFZFZxWTF4YUNlVGhqa0MyOVRydEhJZndnd1dxaGxFbm84TFlRS1NKV3R1NHJNMkFvOGdKM0VHNURNL05nL0swNm9JR2Rac0N2eUNOaHRYV1dxS24rWnFIZ0VJMFF5N0tnSmc0Wk9yT1diZENnTXJuZThTeVpEQTlMbzdkelJVWjRHZGk1VTlwdDJoR1ZoU3dtb2l6eUNubFd0Wjltc3ZJZUM4d2d3VTk1RnlQdlRiRjVNVGRyYVZtVHRJUmkyb2ZGNUFGcjNGaHVmZ0VrcGV1Y3kxSGRYYlpZdEM0WmlyekhRSTZIcVc2SmtvdUlSakVZRTlkOXdsRDN3SWh6QjZKelJyZkVvR0VHSS9NUCtOUWdlQWxlOUU1UVpHbURyV1VhblcyT2FCdFozV0xYeWx4eGhWTUpRN05wV1FEcGN0Mms1MC9HSXFBUERxcUVVeHFvOE5LU3RHM2tySmN0RERrb3E4QUI0VjN1UTZRNnhiS2xvcURZUmxnVXpIRGdBLzh1eVE4V0NnWXBITUJvUmxxTndiVXdZUk1ZWGEzbWRISjZDMVE0QU13QlVMdVZvaUJ1MW5Wc0RPaVJyL3R4YjlTd3E5ZmtJWXp4d3hNRitaOGxyYkFub3FwQ0UvRytBczZxUmRwb0JpbmhMRkcwOXh5UXhzbW1qM3dNSW5POC9hTk8vYmZwbXhVaUU5Q3lqT2d3TGx2aHdsdjlLeXcybzlHMmc0aEdNRUtIK200NHlFelVZZEhSaUxHK1MxMXYwYjZ4OTM1S1pvN0daTDAxTFpKMGRvNXdXQTYrUzQ5QnBWMkhNamdUUFVFR2o2ekF3dDZGeFE0cEYvb09WYURzS2wxR3VFYlNWZDZWa3NpN0ZRTUh2d1NhdzBzTksvNnlvcS9IYkIyWXpxMjZ4QzdMUUhIK0pNRkhKM0lJUklyYWo5RkxxTUloTEZXazVaRlhreGhyQTRWMHljelNtOHAxVi9SYk1KTWdzaDhaZzA0R1BMSGVNaWJiQy9oMDBEYU9CenBKRmJjd2ovMGRncm5hU0FjcG82a0hER1AzUVZoaFE5RVBKWnFMbjl3QzY1Ukw2dmxuUkZHSnpIYVlGdjJaeDdHOUVoYnJjaEFyZkppcHV3UWdSMjFFTWc0NU9oT1ZVSUFQUnUyUnlORmJJK1d6aDMvdnRyTllnN2FubWVnVi85UzdMUmpvMFJVRHd5ODN6V2ZZNExOeDNhSE1RK1E5V0hxQ1RZZ2lQRzF3eXhGUXhJZWhFYVo3Vk5XWmVEK3JpVFNDK1dRR0x4NW9RWlZ1dzBEeHNaMzhtTk82TSt6RlJjUXRHaURnYzFXSFEwSW0wSEhybmI4SHdMWmtDallVVzJjL1g0U3Zrb0tsZHMyb29USXRrTXUvK0cwSWFiREd1OWVIdFBldEtKdmIvUi92UG9IeG5xZlVWeWY3M1E5bjFWT3RqM1ZYWlFBdGVEK1JOUmdBRHBlMjVnRk42am1WYjhCZzFmbi9iVUZhdGdsQnhDc2FJMkk1bUdndzZPbkdXcytNSVpqNk1wak1PUHlRYWk4ODFQL3NQeHZCbzY2TmJEczVTcEZuOWlBcDZ2dkxnd1MvWlBKeDlidjhqbWlUc1B6U2hFYUV4bytLeU9TSXlqd2ZzT0lKMWhaSkl3d3hSY3pJdTVXUnN3Y3NQSG55MWJmU29XTUdvdUFRN0VNR08rclZIV0w0cFF5ZVV6amxFWVRRY0xKVklUYkZsTHU1dCsxK1RnYUc0Sit5Yk4wSWNyQjBDNTV1YzBUTXJ1cEtCOGNWYkVLVmZaNHBBeFVZazFsSFlJa1pnTjVJaDByTmtJalIwODhjcTc2cjB2VWlPN2YraW1SMFZkQjVlTFdoVVRlQzRtQXFlV2RFemM5UjRDNVNTeUZJRUtqWWlXYVNqc0p1S3dLNHUxMG5Qa29uUWlQUXN6TllWaDcvRnJMYi9VOUU1ek1wNnNXemVDb0h6S2k5NlprV0RiSEVHOWhOdmdkNHJxaHlCaW8xSUZ1a28zTldQd0s2cE5uUHVKUk9oRWVWWEROTzBPNG5EWFczLzV6MW5xN2duUEFEVHRta09DaXdNWnpqWlBTc1c5TVFTT09NdGNHZ3JKa1dnWWlNUzYyaVU1UUNCeks2ZFN5WkdvOWloRXEyUmdtMy9UK3pGYW1uR01hckFDWU5JalE3VkdiKytNOTRDSlNPeUZJR0tqVWdXNlNqY253eGpwMlZWOUZFbU9UcWtBeGdOMlRCMllXQXV4UjU1dHYvRFZROHJKaS9peEJvejhMb0tuUFFtanN3cEZIZFhIbmprdEdnTGxJam9VaGdWRzVGWVIrRmdNWXlkbGxYUng3anN2UmRHSTlxMUlHT2NaTnYvd1haUWRNNHdMdzdyQXZ4YTRLU3p3dTYxaThadXRBVUJ4YTdtTUNvMklyR093aElZeGs3THF0aVNhZlhBYUxpOHFFWTdUVzVHZE95Z213aFpMWHFKZkdJdlFqNjdxYUtXUnRlc3FKbUhhU1VzaU5Kdk1vVlJzUkRKSWgyRnpXY0VkbHBXNVZ3eU1ScW0rZVBWR3VnNDJpbXRoeTVITmg5OSsyQ3c0NVNJaWZDWWlqaU9nS1lHSWJqYmFiMGRXT0l0d0twaTZrRlVMRVN5U0VmakxPL0o0d2l3ZGtaN0JJa2JqOUdJOFNtV3B4TTZvNm85K2RKM0NTSHZmZlhKTlNWelU3d3hUNUhjcFFYeDlqdDNNNmZXWGdJSXJvdFg3TlQrQXZwZVIrOGUzVlMzdVZpbmFBc0tGZnNhQzFGeEloTG5LTlVYdHZ5cFB3RUE4djFMVCs5QzdhNXJocWtZRGFOeHpNbzh1VkFzb1FQMjVCOXRHOTJ5QXB0SHlFazdJYkE1NGNtTS9OTm1iZjI4WW9hekZzcFFveTJ3MVVWUUNsRnhJaExsS05NY3RMeVYrODhmRTRGYlkreXpwWnVOMGREYnhpNDNBaWRvSFhMcElyeEg4SjVMV2k0eEgzRU9teHMyMklnd2tMMnBFRjdWZDdERm1GdnNUWDNOKy9TZVMreE92YUxFVzZENmxDa1ZvZUpDSkl0eWxGb1F0cHkrcVpDK3gvRUx6T0NUN0RXT2wvSjNmbk1YTUJxY25PaG5FK1h3TVdKSHNVRmpLU3BvUktqc291QVdiVUdFYkJkTFdWVGlIVTFoT1ViRDVVRjEycFI0OVhxOGlObm9RZFF4bC81NEZaaXpyNFVzYUl1M0FBdUtySmRGSmRyUkpKWWpOQ0o5aW1icm9RZ2Q3amoxVUpnbjUzaTNtUkRGZHJQNDV1Vk5qN3dwM2dKTFZDU2hKQ3JSanFhd0hLTVI2VkkwMittNCs1L1I4aWJCMkl0T1hGSnBQODZvVEJ5TjNlakRoVlJ3bDVVemRSc0c3ZkZGWmZKb25FSmIvYkxYYS9MOHc4QithQklXSEY5VWpnQ05sVlQ1M3lTdURNaXM2Yzk4VGtpSExmYTRvbklVYUN5OFlPTnhuQ2kxRDk4T2E0NHJLaG9hL3dlbE1WYzY2eGFPd2dBQUFBQkpSVTVFcmtKZ2dnPT0iCn0K"/>
    </extobj>
    <extobj name="334E55B0-647D-440b-865C-3EC943EB4CBC-29">
      <extobjdata type="334E55B0-647D-440b-865C-3EC943EB4CBC" data="ewogICAiSW1nU2V0dGluZ0pzb24iIDogIntcImRwaVwiOlwiNjAwXCIsXCJmb3JtYXRcIjpcIlBOR1wiLFwidHJhbnNwYXJlbnRcIjp0cnVlLFwiYXV0b1wiOnRydWV9IiwKICAgIkxhdGV4IiA6ICJYRnNnWVY5cklENGdNQ3dnWWw5cklENHdMQ0JpWDJzZ1hIVndZWEp5YjNjZ0lGeGQiLAogICAiTGF0ZXhJbWdCYXNlNjQiIDogImlWQk9SdzBLR2dvQUFBQU5TVWhFVWdBQUFxVUFBQUJLQkFNQUFBQndlekIvQUFBQU1GQk1WRVgvLy84QUFBQUFBQUFBQUFBQUFBQUFBQUFBQUFBQUFBQUFBQUFBQUFBQUFBQUFBQUFBQUFBQUFBQUFBQUFBQUFBdjNhQjdBQUFBRDNSU1RsTUFWS3ZkNzgxRUVIYTdtU0l5Wm9sQU16RUpBQUFBQ1hCSVdYTUFBQTdFQUFBT3hBR1ZLdzRiQUFBTXlVbEVRVlI0QWRWY1RZaGNTUjJ2U1dhNmszUlBabEQzUENNczdrR2hWWmJzTGhwNkxyb0o0dllzaXJJZ2RoTlpjTDNNS0ZHTWgzUWZBbDdFQ1VSWER5czlJQ3FMd294TExpcVNSbFlocHhsVWNCRmhCbG4xcEQybU81dWRiREovZjFXdlBsNjlmbFh2WTZZMlRoL20xY2UvcW43MWUvWHhxLytyaExIL24xLzFEMi84L2Z1dDlVY0xxQ3lJcHg4dGJGZnJEZUsvUlZmMnU1TmVFa1RsN3JzRHIyZ3JMY0hwZHRGaVIydGZFc1JaT2xvWWVXcXIvdlhHK0lYditDMi8vSi9Id2VxbTMrZ3d1UUZCekZEbk1NaktsSzMzaVpwRTU3UEt0bWljWlZJK1B5U0lMcTJYQjFhcVpMVkI1MWZaVjl2MGhZemlSUHNaRnVXemc0SllvNlh5eUVxVnZFbHY4M0pUTGZLdmxqV0tERXMxa2xVb0tJZ212WlhWL3RIbTExczBMMnFVM1hMV1BrdjB3Smw1eUl5Z0lDb2hKMWhxeHkrcjBWY25TVzZxR1dNbmlQWWNXWWRPRGdwaUJwdnI0TkFRaTFUUXBtVnB2dVlmaHllSnJoZXB1SWh0VUJBTDREUVk4clJlbmlJdE5LYkpxNDI3UkwyMEdvNGdMU3dJcm1yRmxuRUVTSE5WTVUwalpZZWV6YXR3eWhPdmU1Q1NmQlJKUVVGZ3phSldNT2hwM1IrYVY0aU5mU25OUktadFVMRGpTRkFRYS9RK3VrYlBlbnFXSyt1U2I3elpOYlJpaTZoZmN6U0x5ZFBLKysyR2ZMRmdJTkRvRkIxTTA5Lzh5NW9QbThxamNVOEZNNTdRR1h2YVpJUHU2UEJFb0Zwd1VacWpDeE4xT0JMQ2dVQ0RPN1E4VGRzNzlIbEg0M21Uc1NyL0s1OHRGcHRsYmJubW05MVRCZVhwTk5IQnFxN2FHd2dIZ3JHek5Gb0ZwMmRvdE9uRmtKbjVLeXpMUDgrMDRnWnpjZjhkZHFGdFo2a3o4Ukh0dERJWnRUN1IvWHo5Q0FlQzFkcjBGQU9uYkVnUERiWlNvZHNnOVVONVNvTEdkVzIzRlNkWXA4b0E1T2x5TXMwYnI0UFVPd092aWN3TUI2STZwTHVyZ2xPSW1peC9SaGJVMTBEcUsxbEd5QjhTN1dxenJtL2pSNmF4MUVWOGdWb0RoOEtCejBMbUJRTUJTcm5hNStPVTRjVjlJQWNXbjhtM1FPcnpQb01vcngwWDhuTkU5NXhGZ0tuanpFelBxRzRRM1oxUHo0dW5oZ0l4MnlmNk5Cb1NuRllSZVc0ejNteng4TlZXRHBjb283ak9CNmR1Qnc3NEtReWkraWJSQ0dNazR4Y0lCT1FFM1Y5RjI0SlQ3bmlMNjVyM1BIbTMrTGc5aFRxeTVBeGtmbXowOGEzYTJmMG1sM2hYYjR4K3lGSG0vbDJqYkYwWENzUlp0VWxHbkxMWnBoa1cxV3MwYnRJUEdQdEdvZTZJT3A3ekYrR3ZjcUFKd2pia0ZLaVFwd2ZzTlJxMzZMNjJ6eFA0RTBqTjBIV2hRSnlpSDBXOWw1eXl5by8xaDRvMXJrbStORm85NDVtWnFkMmJhc3ZCbjVyTEUrRVRqWDFqQXFmN0xsUEkwN2RtNmNKcWJZMCs1YkpKVFg4TVRmd3NOVWNsQmdNeGtDMG9UaG43alV5NVFpT2UyVi9lY2ZkWW1pWWZsVDVHM21ZeU5SYUh3ckE1MVE2Vm1KRUlRcDdlYTNEdlRvWEd2aHFUNVJoN0NXMThjRExacEFRSFlUaVZqVlpha1M0OCtiRGdnWnVYcnpmOGNnWk0yWnpxeVdHNkhJVXdocDhaZDNpNFgxQ25zdCtoRVordUN3NWlndE1WZWZ6bnEwNXhMMkFOMi9WZFFRV25ZK0xIL1dCbTFIR0grSVNKVE9naTd5a1JYaWtNNDljbyt6bFh4ZUlEUWxnUVNVN3hSU1BxQ212NmxJNFRNWmU5bzNsWDltbjBOaCtuQzlocklzdnA0cCtrcjZLWmo3Z3dzT0Fna3B4dWFiR3pWdkRBTGZzQTFlRFdpSlBkV1hWMEhlUDlRWlNGVmNENWpoeUYyVGRiSHJFY0hFU1MwNmFXTjJCMzJZWFptLzVuRExGdnAxdnc3aGdXK2R3M01idEVVek9KTXRmdHZCeXhXWkI2d1ZGM2NCQUpUckYrUHlzaGQyTUg3dDkrOTlYUGZEeEhWeUtUOTRLcmRJMW9zMmpIck9vaFQ1VjBCYVFsa1ZjSXhCUmV5a0U2cVhhemR1eElRQ1E0WFRGRUl0aVJUZkNUaDVxS1ZxdU95SXN3VC9YOTJSM2dzYzMwS3JnOGxUblkxOTdod1lJZ0ttMTFyRW0yRUJ4RWdsTk1HZFhMb2RtVXF6ZVF2cGZFNW9uZkJsdHB2aitiUmJ0elZuVVluS285VEZWQmIxRVE5VDdHK3NDcU5Zb0VCMkZ6Q2ptc1R6YnQrRGNWek1YbEZIak9KSzRSWDU3TTVVdVplbWVNZVRqRnhxVGFRL0MvVVUwRlFRaXgzSGtFSUd4TzRkV1ErQmxjU0RFSEI3cXpPNG5PazhJMTRxVHZMemVuWGRQZUhDbVhlVkVRUWl6UFQ0QU1Ec0xtZE1kTU9XaCt0YUlCRldLZENYRGVCSzRSenlVdDdPNWdCTG8wLzRKcHI2dUJGQVloeFBJRTd1QWdiRTZiWnNyQmM3Vm5LRUhNUlBLRnVPOHZPVWpzYzVTSDB3MmpzbGIwOWxnQ0JNU3lubmdLZG5BUUZxYzRST243TkZqczFJb0dNRFB4eFZXQjh6LzVwNHhld29RZnRRYzZ6Y05wMjF4WEdlcXZBU1ZBNEp2T3hBRTdPQWlMMDdqSFpzNnNhQ0JoTHI2NGFsSjhBYjVEM0ZsTldQQUdCam9ObkxyOFV0QkJ5cXl2SjB4eEVIeXJmRUpWcEo3QlFWaWNZbXhxUjlHS1dkRUFaaVcrdUNwd3ZtY2RWT3dQa2hiY2RXa1N3YW5qRmhwV1RqMWxVVVJPbU1JZ2JxUHNLMGtNd29rYkZJVEZhZGVjWHZnWHpoaWFvZWRyWE14TUJ5dnRWTVVOcm1KN0hWU0dPaXpwZ2xFQVEwbm9mTVM0MU85RnFVVkJ2SWlpS1VlUDRDQXNUakUyOVpkK1M1NnlQbjA0NmxlK3YxUE45Sk1oWDdEbmRSVnpsbHpUeVFoZ2ExNlM4ZGhNTFFqQ2RVUU9Ec0xpZEVkdnNReGFNQ1pQSVZiWFpSL3pQTndlREhDNnJXc0FwM3FHNjBRUndLcHdYYWJFMXFOaUlOeXVuTkFnTEU3WDlIYkFCV2xNbnVMVm11RmxkejhseGoxdC9EdDN5cSt0SnpJeXUyYUdKMHl4S3V6S0pCQXZ0NnRDSUxqTGNXeGVuMVYvYUJBV3B4dDZPOEJkcXJnOHhRUmN0V0Q1SWo2UDhOQ1F4ZGlXMVVhOFNoRFprZkVGVFh3UkVGN1hlR2dRRnFjTk03dWtQTDBVVVhsYWlwNUx6Uy9HdTU0YTluNjVBRU9MdWhRaXl6cGlCYnJtSFFLVExGRUFoUDhUVG1nUUZxY2JabWFpVit2b1pudUFQMXllaXZuM2UzcW01V0JCbVBFL1hCSk82aGVWaldwTkJXdW1PWlV2bnpDVElhenJ5dXVTSDBUR3A4YlFJQ3hPaDJZSFdSQXJhRlYyYlV0c0pxZkdQWFpyNGxoaTAvRVNPUEI4Q2Nid1g5SUY4QW8zZGNRS3pHbWRERVdyOUZadUVKVStDamxxNXMyRUJtRnhpb0hUa1gxRGYxZHhrWG8vaXE0SmVkcC9Bc3VzUTZYTFl2ekdRb29rbExtTVlVMjhweU5OWjJYbXV4NzZyejQ4NUFVeDFVN1Z4cnJaNENBc1RyZk1LYWNsVnRBVGNsUTIrT2o2T2lJTHp0T2tnSXliTlk2dkpySkhtTXBHUGhrMVhIblZ2cDkxV28vVEhmT2FjNExnMTVRT01CN2N2OUFnTEU3bnRHU0NuNEZQdVdsNW1tbGhuNmcxTzR3MVNJN2NWTVJjdi9SU2MzUmk3QTQvNUpvYXM4TzRISUN0OWtCVlkvZWw4b0hJY3hVdU1BaUxVM2pCdHFQZVkzandJYnF5SktJNEgyNnoxN2xlM2FBSElpWHRUNjZiaXJmMDdzUC84V012cW9lZkZzM3dSUnFrYURUUzhHNlhaVnY1UU9TNnNoa1loTVVwdXJJb2VvQlBiT0tVMnRnVlVXd1VtNVh4QU9Fcm80NUlTZm5ESldIMmpWcU1RUG5hV0ZldkkyQTNzYlEyNWNLT1d6RVJ1ZUwrV2pZSXJvMmZUd0ZuSndVR1lYSEsybExvcnp6YzRBT25LdmZsRTFqZWRqNW00MHJHdUNUYzd5UlRKK05OdmVjMDlFa05SOUdFQk5pSlhpNWVzcndWdzYva1pJUGcydmpseVRZblVvS0NrSGQ2VmFPM29pazRTNzB0UGs3UHlzVnptdTU4YlYrTkYyVnJQNFc3ZEdDbnBjWnVLbTJFQ2QrVEZ2eHJobzZJdEJsNmh6OXZtbUVLcEprZ3VEWk8rMXdybXpHUGtDRFVQV25WMmhTTk9YV05oL0FNWVkvYUVoMWo3QmFOYUZmWnBENjVKTHkvbVpxVlNNVFEyeFZKVzlFNWdvZTVXMVVjTVVRRy8xTnJjYzBHWDh3dWo0bGZOZ2l1algxQ1R0VWsxdXRkRVR0NkVLaldudnZRU3VkWTdjMVJoMVd4b2syMWVxSmh0a00wK3ZjZ0NxZis1WkxRcjE5TXNkY2pMckZrNytyRVB2N1o2NktPOGNCTjNNeXI5K21USmpFVEJOZkc2ZGRmVENVcUZBd0VieURCYWEyTklTbW00UlhjKzM1YlFzQlNDWlgwQ3dWbzRqblZkTjlPbWpER2YwVnlZWlBoTGNUNE90Vit1cnRzV2NJS1FNN0gwckpBd0YzcXVxWVZxMFVHUTRFUTFTYzRaZldmdEM3K1JlUjhwZjNSZ1VUUXBPdS83Q2RtcDh3U2o0YlR0eGUzVW1HK1RqdzU4ZThwNW14T1dlMGZyVS84VkJYaHp3d1EwQTR1MzE2OEZoVU9BeUtxUGNtcGFqUCt4TG1qeC9CbW5YTGZkOXN6WHBFTTEvNzQyZkVMLzB4a2RLOG5FaExSTEJCem5tdXZpYXBFTkFpSXFLRThuR0xwR3pBRytUMmZCZzVwalR6NnhWRldKVyt0cTFENk13dkVpVHhDTHIxcWszcFlFRkZOZVRnRm05eFlIUWdNaEtNTUxmVDh0UjBqRUhrNFBSbk4ralkvSnRiUCtidGVPbmVqNHk5NmpFRGs0YlFyenY0NFpHSEpPOEZQL1NGK3JZeEtqeEdJUEp3dVJJNlRGcGZsMDNzWmZTK1pYZmY3WmJtWFVYaHZqZ09JUEp3T0l5K0EwSzByaXlWSnl5aDJCa2RoNys4WWdjakRxWmowZkkvQ3Z0OGZlSHRlT3ZOeTF2Zy9SaUR5Y0JvZHJDQzZCNnp1dWpSV21reFpjR00zbzRaakJDSUhwM0FnZFhpSGh4aW5Kd050VVRYaHUvSFFlcHhBNU9CVWZjaTREQzNWMy9YMCt4QlpNMW5MNlhFQ2tZUFRNM1FnMktvMVI0L2ZQd1J2dnFJYmtHbmUzM0VDa1lQVGFuc3g2dTdzOXk1MnZCMHZuVG1iTmZYWmNRSXg3VHpFbHlhb1JNRVY5NWZERXJXVkxISmtJR2E0ZStTUi94N2JmT1FRR0RzeUVMTVhUVy8rQjNHeEpMeW93bEYxQUFBQUFFbEZUa1N1UW1DQyIKfQo="/>
    </extobj>
    <extobj name="334E55B0-647D-440b-865C-3EC943EB4CBC-30">
      <extobjdata type="334E55B0-647D-440b-865C-3EC943EB4CBC" data="ewogICAiSW1nU2V0dGluZ0pzb24iIDogIntcImRwaVwiOlwiNjAwXCIsXCJmb3JtYXRcIjpcIlBOR1wiLFwidHJhbnNwYXJlbnRcIjp0cnVlLFwiYXV0b1wiOmZhbHNlfSIsCiAgICJMYXRleCIgOiAiWEZzZ1lWOXJJRDRnTUN3Z1lsOXJJRHdnTUN3Z2ZHSmZhM3dnWEhWd1lYSnliM2NnSUNCY1hRPT0iLAogICAiTGF0ZXhJbWdCYXNlNjQiIDogImlWQk9SdzBLR2dvQUFBQU5TVWhFVWdBQUF0TUFBQUJUQkFNQUFBQ3Y5WmJ6QUFBQU1GQk1WRVgvLy84QUFBQUFBQUFBQUFBQUFBQUFBQUFBQUFBQUFBQUFBQUFBQUFBQUFBQUFBQUFBQUFBQUFBQUFBQUFBQUFBdjNhQjdBQUFBRDNSU1RsTUFWS3ZkNzgxRUVIYTdtU0l5Wm9sQU16RUpBQUFBQ1hCSVdYTUFBQTdFQUFBT3hBR1ZLdzRiQUFBUTJrbEVRVlI0QWUxZFgyaGtWeGsveVdabk5qdkpUcWoyd2FkRUxCWlJtRnBMLzZEcjVLSHF0dFZPeEdLcGlETlVCQ3RJWXRtS0s5S1poNFcrU0JQb1B4OHFFeENWb2pDeDdvTi8wQXhyRmVwTGdoYXNVa2dvcTZLZ2laMUoyMjJiSG4vbjNQUHYzcm4zbk85bXNwMTl5RHprbnIvZitaM2YvYzUzdnZPZHV5MWpSNzg0QTZmdWpPZkR1VXVyNFRaSExWSVlLUE9VUW04UjMvVldIMVZtTWREa1MxbFY2ZVZGL2xwNnhWRnBnSUYxdmhab2thZ3U4VGNUSlZkL3R2aUhGMTkrb3JZNllxQU8xZC81K3FNZnVPZU5FQjR2MWJlR2VvK212c0xGYjI0MGc1dFJMZFhqRXM4cnBpWWo0YU82c0pmUmFjVEZOVG0xelJHanNGUlBTRHo3SVR3K3FrL2wzbU5EbzRYcmkzOTdySC9mZC8zdHZ2cmY2ekM1bkpiU0x6SmVTd0hCTE5XRlIxL0cydzhhWWgvVngza2pEdUhLNTZiYW5GYzVQeDBhcWNiN29TWUhyNmVCc0ZSakpDajJmR2hBSDlWTnZocnFmc2oxeFFvL3ZjUytVZWRmREFqbS9IS2d4Y0dyaVNCaVZKYzVYd21ONktONk9meW1RdUp6MWwvZ3I0c2VZelh1dDhRbEhqWE1LWjdXbkFnaVJ2VTY1NjJRZEIvVlZmNXFxUHZoMWsvVitJeVVxR2FiS1gyYTg3Y3lLNGVzb0lLSVViM0ZlVGMwcm9mcXdwVmNwYW00em1wZG5lS0s4OVJtak1HOTJzMm9HcnFZQ2lKR2RZV0hYUWdQMWNjNTRWVU5QVE5YUUowdnFPeXlYMnVQRVV5akt6aFBtZ29pUm5XVnNIZDRxSjRGMVN0NVFBN2I5Z1EzTHM4RTkvcjBUWUpwUENBYU1naVg2aUpsNy9CUVhRUFZjcGM2SU9qYzNTWjRUL2ZCaENPcnJRdmlUMmhCTjE1eWFEa3lDSmZxTWNyZWtVMjFPRzdXcnRpTTBxalpzVzhXTHNaOFdoTlYxaUdZUms5M1h4VVpoRXYxU2NyZWtVMzFNbjgzUDg4LzVZTkZxYnZmcDUxeEFUWEhRUHU5SDRwcGpNdE96ZjF4ZTdDWURNS2xtclIzWkZJOXh0K2U0Qy81VGVZZzBNRVMzbThORnFhV3dPUFpOUlVkN2duZmtFeWpFWldaZU1DdUl0T0dEc0tsbXJSM1pGSzl4UmNtK09ZV3Y5ZWdPRmdDRnYrZnRKNndXQXVtNWJMUFJKQk1veEdWbGJpVzgvOE4xTkZCdUZTVDlvNHNxay94M2hLb1BzbDdhd053Y2hYOEVpYi9KNlFlWlRjd0N2Q2JtYjFJcGpHenQ2cjRNK2Y5d1NIb0lGeXFPejdGMEVBeXFDN1YrUzJJb1d5eUhiNnZteDd3K1R5NC9oQ2xMOWhkTmUwMlhONU5xVXJBTkZyOVQxWVM4K2RUbVdaMEVDN1ZWWXFoVGFlNnVNUDNsaVRWOExwQ29aL1EzSjRGMTArSEdxRitoL050MDZ6cGMwRlFhVnVhTG5rU21DRHZ6YVQwb0lOd3FNYmU4WGFLckVSUkt0VUN5SXFJREdLQjRUVy9QOUVuYi9iYjRQcXo0VTUxOTF4UzVwNUxUMkJxaE9WNVdwUTZuTytsaXFDRGNLakcza0dJRnFWUlBkM20vRE1BS3FrdUluUDNtZ2Myb2VyaEdpRUV6Ymg3YkFIVjJlaEJGR0hVN0NhbENzSTczZFI2T2dpSGF0cmVrVUkxL0IzK3hoS0FTS3BGUk5OMXZLNjVhUysvbHArQWpET3BVN09GT0xVNHVvcFllL2FhbEtieDRjZDYzeE1vOC8rbTJwaFJ1dmJrQU9GUUxmZU80citxdHozaUE1TkM5U2t3TFlGRVZMUHBxbFdpNG5uZXIvS25HUHRtdmxrS0dYZjd1NGczM0RWUWdUN1RzWmFtOFZuZXIvSGdMYldSNXlRS2RUMUJwMUFsNlNDWVEzVVRld2RXeXUzdXZqNG9PNFhxRS96N0VTbUthbGI0Z2JsZFdoWnY0Y3U5cFpPZTVUMDRDRXJHeFB5OFhDTUc3ZHdYZ3VyTHFZS0VMQmlYYVg1bXFiVE03OHBxazEwK1ZzV0N5VUpDQitGU1BZdjF1TlYvaFAyQzk5ZXlCMDZobW5WVmMwMDFZNzlXSmVkNFQxUzJGN2F5aVZCTms0OUNPM1BWUmszaDY4U3BOckducENpWXh0Y3FJaEJXOEU0dDJTM0tUM3R0R1IyRVMzV0g4d2ZsTGN5aTc5Mm5VYTB4V3FwVlNhRVcrYlBIOWc4UWhKaXFaTzVGVWp3SWpGTnRscExHbzUvUStOdjZEWkZyNS9hdnZ3V21UMnRCZzA4NkNKZnFLdSsxUHltRVRmcjg2MXhVTHlwSndxTGxENjltZTFoeXl1TXhxc1c5eENBVFVVa1RkYmZJNUdKZUdBK2pxOC92cElOd3FNYmVnYk8xQUFSaVdoSlkycDg4Vk9NYUtwb2hxL3Bjc2JSaFpGbm11VUhXVGdLd3RYUStxbWR4MEl0YVR1VDhSdUZYR09Qem1maFFRUWZoVUkyOVF4dU9taWYybTRmcURlT05MYnRCT0IvMGVCMzhGOTdiakplWjNPQXNwYUtZZXB2b21FQThUTW1NTFErbUxvSVQvN21WRHNLaFdsaWRialI0TlNXQ3BXSGxvYnBxL0MrUXZxQWw1SHErQUlYTWNEN0ZMQzI1UXF0dExqNUcxUkNNUGl2eE9sL3VBY2o4b0s5QnBOVjJXQjhJaDJxOGNCMGliSHZjaFJ4VTQrWHBpNEttRTRUNHphUFBmTzVqL2drNHRlL0NkTk9EcXZGNXhYT09BTVpnR3JYTERVanpzbzRDQWtGVC91T1lwTUZNZk5oNEx0RjYzWmc3c0RHbktqdktvcFZlL1BjVEgrbkdlK1NnZXRIeWkyUkR5UkhuSy81V1hLZ3Y5eFUwVHcycXh1Y2xjbXZwY3B5SXc3ajZWSTRDUWdSTjAxK3lNd3daQkhPMGV0YXlVVkdvMXdGZkd4VXRQZ2ZWTlR2NUhlc2VGQjlEK2E0V1IzZytEeEJwUWRVNHVmRTV4OFJDbGZWNE1DQXlVa0lBZ1cyaTM0ckpTY3VRUWJoVWR5d2JiY1g2dVpzd3k4UUFkS3JoM1p2elc5MzFIN0dnRnhKU3ZkbUxRUEhrWUF2UTV1aXhoMnFZUmoyZXRaSUJFTkw1MlJ3Y05GbENCdUZTN1VTcnEyWWJhYm9VeVdIb1ZFOVk0NDhnbkJNTHdpeTNrNUM5ZWVGeURUcTM1RmsyN1hobHJtOHUvQ0NrU3ovakJSVlZra0U0VkdOb3d3Wm1wbDVvMHhhcWNlbFViOWwxQzAvZGlYQWkxeURNd21raURoSTNPM21aak04UytwcGNnTHJEckIydmFZQjRRZURiVW42NW9mdjdubVFRRHRYTzNnSFdOUmVMTGtWeVNEclZWYnR1RWZ2YnRZQ1JzeGxhU2dSVmswcUdMYzR4SUI2cVlScVgxRENMWmtmMmdzQ0NmS1ZMUWtZRzRWQ052ZU0xSlJ3dlhHK0dPeTVGc3BwTU5ZNks1dEFKUTdwZ2tSOGZzRXEyTGlNbFl2T3RSQjBRYTVpbzhWQmR0eDlCN1poWmVrRTBPZjl3WXJTTUxCbUVRelhZdUVHSnd3dlhhbEIzS1pMVlpLcmRtRmZaV2tzSUtROVlwWXg1bUdJUmVYcEZhNll1RlFOMGRVWlFuUlhaUXpSV04ydWI1ZVVGSVVLam5oaVRsb1luR1lSRE5kaFlWU0tFL1ZISkdFV3lqRXcxM3AwSnRTMGFpeVJrREZvbE5WcldZd29NWGU0bWF3VWZ0aEJVWjN3Z2lVV3F6MmJpamt3dEx6OElFYzhMM1FKSlBGUVFhTHl1elIzWW1GR1RLUnZVS1hzSG1lcW1QYU9KdTIwbFd6eDJqS2x5Q2ozSlFqMzFGa1RZdVlicEpzeXJ5Y1FTVUx3M1ZZRTR1YlNpZEFDRWlGSUhib0drSENvSU5EWlVMOXM5WnQxRVBHRktrc3VXVFBXaThhc1lxOGMwcm0xTVZUVHJ3Tit4YXZvdGlOZ010SFlJcTVSbGxyQkk1OVVRem5JUGdSQ2orbStCcEV3cUNEUTJWTGZ0Y2dmcjZ1QThPV2oveUZSdkdTa2lDR0VjU1l4cFRaVml3UHVRdHlESkZ5NTdnT3BOMHhWVUd6TmhDbVVDcG1WRmxUaEdMUWhDcktXTXUxdFhQaEVFdWhpcXEveXlsb0F4NXFOMDJXNG91cEpNTlY3WXJ1cUVWZWE0MVZDRUdTMHQvQlJXVTN6NGtQSUR6cFlwYmxvelljcWlCRXpMdGlyQysxQTdKQUhFVkJ0Y2QxWFB6QWNSQlBvYnFtdFc4Ymg1NHh1RG1rS211bU4ySUFZN3BGbkhrRmpGUzVuSWt4WGk4SkxsZCsxWURobmJpSTNoaWlsYmt6NXIzZ2NGaFBBd2d3Y1pJZ2dBTWxSYnhSTjNCR3NSMXVYQkRZeE1OWEN1cWhsajNTNGdlWC9Fc0xaSzkxZS9wT3F6SDk1YkVCQTNaN29pSThaSStUWHRxd1dtdWFnRkNRVGxlRTRFZ1ZFMTFUQ24rZ1F6YnZkeXRYY1UzcmUzSFNGa2pFeDF4eTV2VEhZVi9ldGRLVVJacGQvejIyb1o1TWhtNHM5Rjdyc0ZnVmdyWU5rT1o3cEhDVFJUSlppa1ZpSWFpT0lsenkyUWtVNEJnY1lPMWJzS0VLQnA1eWlpYUtyZWU5ejRyR1NxZCt5bU5TdXRjMUhOT0xKS0ovb3R0aDY0Mm4wQTFIaHVRYkJZNWhWbXh2Qm0xMHdtbGlpYkRSOU9zSFlJcVNET2gwS3BSQkJBcEttR1d6Q3ZBRzZaVmFiMmp1VXowT1dXcWlWVERUVnJxRDZnWVFrZnZxaDlON0pLN2V0aHdzMExWQTNqRDNFTGtub3BvSnJCM3VxVnlGZzFVNWk5dWdVdCtscUlEQ0owUVVBRUFjaUdhbnQxVytkOUVDTiswZDR4aVNQeGpsbXFaS28zN0ZtdUpuM0djYVhERmZGU0gwSm1kdENWbE1PcVA1aGt4bFdYYWdCN1lQMDc2OFVYbm9sL0l6aHB0QnBLMUZCOXFTQVlDN3h3SWdnTWE2aHVhNjNHS3RPZTJiZ0FXYXkzeEpkWU55aU1aS3JMeHFkRFNFYXMyd2xsbG1yWW1rclZCbU1WNjE4cTRlNGp1SFNGMGREMlFIeFFvVFY4eDNWTUlOSEU4SW8xcmx3OXhvZ2dCS0NBR2FPQmdCeER0WW5obmJXZXc0U1l5czlCL0xnOUJaQ3BScDlOZ1pReEtKTlE2TVY1a1lFdFF2bHo0bTEyOUVsSmxzZi9FRFlrQVY1dmVBSmhLNUlnanNwVzJWRUdNeGl0VXJ6eUJUVUtEWVJxZkJFU24xYnB3UWNOQlBvWnFqZTBWblNzMFZ2bisyeXExbUFNSUx0cUVETFZtT0djN0NPY3gzMmtLdHN5aTFXelZ1aDNrVDdYYThpU2xEL2l2bWx2SnFVaVZnUjkzVlFGVFdPTVFMcWRnYXl0S3JPQmI2MldWSE1TQ0RPVzErVWtnbkNvUHFiTUJwVGlYajNHRmx5UnhVOGpWMnpmck12SVZMTzZPcmNzN25lRW1oV1ZoeUNzMHRaSHRiajBwM0JvZzRjSGRLMmFiYTVpckI3TzRYaVpydHl0NkozajNkK2lpeWtnZEZzOGZRY3BJZ2lINm1sbDl6YlUxMlJpSU93ZDA4bC9zRVduZWoxYXg5Tzh0U0cwK3BSeVFHQ1ZIcnlzdGN1WmpwT1U0ZW11VTVDVnZLQ05OUlNrcFJxSkVMREp5TExqMEJqOExsaWxaZ1FRU2x6MDhIMGtTUVBoVUEwbEZLcFFxbG1seHQ1eGZlV3AySkE1ampEWVM2VW5VOW5IaDIydytSdHl2bUxFSHQ5T0NJMW5DKzNVb0dtOGtjeEJVYmRsWXNOdWVMQU5kcmVSbGFXYWNDb1J0b3JhaXJJd0NOSEsrVTFYTXdQWU5CQXUxUmZrbnZFQ2Y5c01nTDJqYW5PcW1LN1ZjT1p1WnFWTHZRWXJ3bHFPMVZxUmhDM09lLy9wS21scGo3RjZldEEwcmUxekVjWFlEclpOZFJ2LzFIM081RVRpQWo1eG5HcHorWmx0VkJFRUVlc3ZNbVBWVEZRMEVIWmJoRDd2TmRqenZOOHdvd2o5K1BoTEpoc2xjbEJkcWtPQjVWbytoMzhjOGJvU0JET01FOWhQRTJKdFZzenBqTi9BMk1hNDJqNnp4dkJ5SEJwUDFHOXRMdGdtU0tFVmdKeDJ5a0lnbktZNktTOG9VbkhSUURoVXN3ZkZmOXZML2U1VFhGRnlmbWRYRHlhZk9haG1VeitzM2ZFWDJldHI5UnUxbUNwZitWazdzY1RkRVNxWlFWTzNsVTRMWTRNUGd4S1hVK1U0MWF6MDk5b25mcVM3aUdjSWhOdFdwN0V1OUtlNnVrZzlhU0NNczRkZXY3Mm4vNFdHSStVWXYxeDZqNG53cW9vOFZEdXlUQktucTVaUU03VkptbktUeUE2YW1pWnVvdlNuZS9yMy9jTXRRYnE1a2loSVpJTWdFdTJqTElLcWVta202a2tnWEtvVC9WbFRTSWF1eDNBUFN6WE1hbGM2NmpQSjRWUys4bVJHUlk3aWpWVi80eUNJOU83RlMzZWxWNlNXSmtINHFKNlZwem5wRkZ0WncxSU5xeVNFNmZPTkZYeVlxZG1XWDlwSVFQaW83c2d6U0ZuN3JoSDZZYW1HVlJLQzZzTGZtVElISXo4enVXczdEWCtYa1lEd1VZMjlBNGlqejRCK3A4RVBTN1cwU29KcXlCNS8xYy9JZ1d0cmdaNGpBZUdoV3U0ZGdtcWhocFdHUWo4czFaRlZ3dWxvRmJHK1hTWDBrQjlUL2ppNENOKytKWVo4WjBGNHFJNzJEcHhoUmVUUjZNbXdWS3NJb3ZTM0YrZkVoQS8vZDFKRXQzeS9rWUR3VUszaXZHWGhoeFJNWUhoWXFxWGxFTnZpRFA3Qlp0Zkh4OEhyem9aV3kwaEFlS2lPTEFjK0cwSllibEl1T0RINVlhbU9qbzg0UTNUWlZOYjNqQWNuT2VyWjJRNUlHQWtJRDlWU25jWFh0S0I1NHdZTmZraXFFWUpyQ0ZFNzBPcGpWMmhYTE9rTE80MDUrUndOQ0EvVjZsdk5VMEtycXcwTmQwaXFsVlZpWitIc3RiZTEwTU45SGcrWjZ0R0E4RkN0OW80aVFwQ1ROc0EzSk5VblZlU3dWTzFkWnk3NkRwZHAxbGtKQ0J3TkNBL1ZIYjR0SWYrYzMrajhqejZHcExwWW40dDRtSDc4amthVU91eS8weUg3d1VZRHdrUDFROXJyK092dFRsakNUelhjaXBIL0ZzMFdQa0lvS1NBOFZLY0Q5VkY5SEc3RjZIL1hybzBlQTBzQmNhaFVUOTl4RlV6eXFvVndxRlJmdGJPOEtvQWRVZjJPdllabWpzL0tKYWlqL3pQZFFkL04wZjl2OGFETTVlNDM5dDY4WGE2aE9YVC9CeU9BaXV3M1JvemtBQUFBQUVsRlRrU3VRbUNDIgp9Cg=="/>
    </extobj>
    <extobj name="334E55B0-647D-440b-865C-3EC943EB4CBC-31">
      <extobjdata type="334E55B0-647D-440b-865C-3EC943EB4CBC" data="ewogICAiSW1nU2V0dGluZ0pzb24iIDogIntcImRwaVwiOlwiNjAwXCIsXCJmb3JtYXRcIjpcIlBOR1wiLFwidHJhbnNwYXJlbnRcIjp0cnVlLFwiYXV0b1wiOmZhbHNlfSIsCiAgICJMYXRleCIgOiAiWEZzZ1hITnBaMjFoS0hncElEMGdYR1p5WVdON01YMTdNU3RsWG5zdGVIMTlJRnhkIiwKICAgIkxhdGV4SW1nQmFzZTY0IiA6ICJpVkJPUncwS0dnb0FBQUFOU1VoRVVnQUFBaXdBQUFDdkJBTUFBQUFzNHBpRkFBQUFNRkJNVkVYLy8vOEFBQUFBQUFBQUFBQUFBQUFBQUFBQUFBQUFBQUFBQUFBQUFBQUFBQUFBQUFBQUFBQUFBQUFBQUFBQUFBQXYzYUI3QUFBQUQzUlNUbE1BRUdhWjNlOVVSTHN5aVNMTnEzWXUwZEZwQUFBQUNYQklXWE1BQUE3RUFBQU94QUdWS3c0YkFBQU1qRWxFUVZSNEFlMWRYV3hqUnhXK2RodzdqaE43b2JzRlZyQk9oWkJBQ0dYRmdrQkZ5S21haFVvc3VnSHRJdFJXc2lYNnhvTWpvV3FSZUVoVVdJU0V5czNEVnUxYkl1QUJVYVJFd0w1Vk9CV3NFR3BYVHRVZjlxSElRU3FWZUtnY0ZydjBKOXZEdWY5bnJ1ZmVPN0d2YjN4djVqN0VNM1BPekp6ejVjek1tVE56YlVWSjIvUFVJMm5US0FwOUN2QjJGTTJrckkxTVRjSXkrQy9OL0Fza0xBT3cvRjREQ1lzSGxlOTlXVVZRSkN3ZVdHb0l5Y1BQU1ZnOHNIeHgrYytmVWVZa0xCNVlqS3lFaFllS3RCWXVLaElXQ1FzZkFXNnBuRnNrTEZ3RXVJWFNXaVFzWEFTNGhkSmFKQ3hjQkxpRjBsb2tMRndFdUlYU1dpUXNYQVM0aGRKYUpDeGNCTGlGMGxva0xGd0V1SVhTV2lRc1hBUzRoZEphSkN4Y0JMaUYwbG9rTEZ3RXVJWFNXaVFzWEFTNGhkSmFKQ3hjQkxpRjBsb2tMRndFdUlYU1dpUXNYQVM0aGRKYUpDeGNCTGlGMGxva0xGd0V1SVhTV2lRc1hBUzRoZEphSkN4Y0JMaUZhQzEzdUlReEZENjJHdERvallVQVl1eWtITUFITVhVNjFkOEo2Q24zVGdBeGRsSUY0TDh4ZGRwNU42aWpqUHA4RURsZVdsRi9jK2ErV1BxY2dhQXhwQ2czZXFkaWtTT3NrN08vK3VyUDZvZ0t3RVAvdVBETE1PNlI2ZTJRT2F3SUQ0emNSeFFOVkExSXJEOWpIOW56c0JVaWRQTXdoQ0VlY3JWLytkS0w1ck44WmV5d2JJZjJNQXQ3OFNnK1FiMFU0RCtoMHFoeHJZbWhrc1RHY0FZV1F2dHF3VVlvVDhvWTJnSVRSeG1XVXFaMW1EcFplRCtNQmVuMTl3U1kwc1JTaGZNQzZpeWV0RkhVQVJGZkxRZTdBdUNsaDZVb3RzUEluN0EzK0djRWxtZmRDTlIrZWt4QlFKTk5vYWxGVWJxd0w5QmFhbGcwd2JtMENpdXAwVGxja1F6MHdwbDBqdmtUTmJtVVFkQWhLWUNBMXllR2NBSzRja0xPbks0SXdFNEM5SWxJeEUxaGYwUUxEVDlFSk5Ja05GTVRWbmJ4SkcyTElDUmU2ZjdyV2hBWThIVVpVNUFxQUlocWtZdnRIRUpVb3ZIeHpZcXZML01RR3NRYm41d3h0enczc0Q2WGZxTSt0S0JMVWZvMWZMT2hKNnduSzI1WWRwVkVmSDc0QzNVM2N2NDFVK1NLMTBuRFk1ZytHSDcrTmx3eEU1WnlSUkQwaHhNQmhpUGtEMTFNTUdWdC9OYTg4K2hpNzdQS1BmcHdtZW5mcHhRMGVuNEhBc0ZOcDdla0pLNHpxTmdEWWhzT0dBV21ETlc3R09qdjdDcEt0azBOUkUxaCtIL1dnNHJsOG1zZVoyVGIrSExSYVhoN1ZuZjFhMEM5bWs3Nk5vdWx0ajV3THVyWUhPcm5UN2NhcHBIVVlkMU1tSCt6NWhIOUZQUTJNY0NiUis0OWwxenpXSlpMU1d6cUJtcjRKVlFVejdVWnB3ellhRXZyZjRhR1pZRDZlWnhlc05LV3EzS1h1MzM2MkZXLzUwZHUxUWxObGVyV29vS3JMUFUrU3N4YW95aHRFd1hrMHZlRjAvaXg2bXJVQkJNMHR3UlRHV3paNzlsbk9DY3dnOGJ5RFZPc0xyUE1vcE83UU1UTld1c1RXb3NPSGxyTFhVTGQ1TjFDd2haOG4zVlNlU0tUcXVQTTRsMGlIQjcyZzJaQnpFR1p0bTR1VElGaEdDV1Y4aXF0QWRkUGIrWlZYMVI2dEdtN3gwbjZuQWNuZklCQUxMbWk0ZnEwNGVhVTVvcVpRVE01MEZPRjd4T2lVbUZzaDFJU21tNjZJU1NjVGNoQlBKckZEdEZKMnpJekZSZEdRcTA0SmtjS0U1ekVhZEc5MThNc1JXaEdwNGhpTmtZdHoweHNzcVFORnJTSkpVZDU1dHRtUGJEY2IzR2hkYTA2Rlp4RVJUUWE3dFNZN0VTVnJqZk1yVmFjUktpMTJHclU3TDJCWFdCOFR0c2JLYWIwYUJuZitUbDJndTdEa3hOQnhscnc2aTlQTFhmaG90U1V3WktoOTN0eHlpVnVMaDhXckdCdG1TZ3FDcTd0VEg2WVRPeEc0ZHVoZ21zeWJuQ3NCNk1tYmtiL1NsNmJRRDV4TDhUeFo5SHBKVVpIMkkrUzlKVXlkb0x1ckM0NW9xTURlK0JrZEJKbmJzRXBtdkE0M05QcG1uTFJDOWx5ZE1PMVo4WEo0QWtxRHhZY0xic3VqNU5LR1N6TWNvdmJ2ejFIVVI5WXFoUkhsemxsZnNzMm5VQmFBQTFYVTQrWGF4RVlIRjNtQ3JQNWRzc1RtcXJST2FGTE1WSndUN1E2cUZXTk83U1VLbmRQVlBRTHQxeWQ4SGlMUnRWUm1YODVyam1OUVZoVWlxTkw1dTZnY1dQaCsreTdkU2N3cFpMalFIUmI2TnFMeS9YQ2dNVG90dGdCLzg5UjRoclpXVG5seVkyM3RJazZPR3JXSFpVd3RzYWJYTkdFckorTHlqQmVEVGM2bDl4NGkyWnJpWGhVMlVnQ1hsbzVUMUF5a3pnUFc3R0hNblBUaHgvTEhhaWVsSUlhR1RjMU9zK2dBaXJqb1h6RW1IL1JiVmt5ZGN0OVFIVk1XZVMvNlZvTFRpM3NDMU1hZGU1bW9iK0JPR3c2QTIzdFd4UVc3NWtTcFNVd1hYV25YSFQyZHhnTnV2WjQwVXZSd2RuRmo1b3pzdHI3bUhXZU9tZkFPY1RrSldiY05ibm1HbzZweHliWlQ2TXBHWHVodWgyYnl6S1hNSEY2YmlSUGVYK0pjUTA5WlZKeEw3M1A4bFhJS29WVWZWSXA5MjFyYWRHMVhNSEZuTFUwdHFYazVUUWJERExMV0ZyTWtDa1lWeUNkc1hXbll5N2lHWFdMNnBxTklLNUEyenYyOUJrcnhESmxUcWxVSHB4bG5heDFhS2J0dGN3SjUvUmRoNlFuNWdtQ0RDR3BtVkxkV0dHS2JmaTVWd1VjWU03SUtFRnZIN1h2S1dVRGdFSjluZUdlSnVPTklTUTI4MGQ0YjBlNXR3MWZIOVNBenFQZHc0YVNWM0VGMzRhWGxIczFUK0J5a3k1YWd3MGxzZVJUMEZjQm51Q0kzaUhobDN3ZExzTmRuSjZ6ZGJnSWg2c3NlNWZ4L0ZoYVVuTS91Tm0vOVUrZThHdlVuOHUvWG45d1ErZktYdXYvMkVpUUtocG5WMG5JNlVwT2s1MUJvR2JvdHFBZG5aUm5WblI5S1R2UmhtaWdLVjdaaWFhaHNiU0NSaURXYm83NHcySTFncm5XSnR0bjdnaUsxNHAyeHIySExvSEJBQjRMVlZUZEdpL3FPN1RFNTNEajFSaTZkZ3dWcDhRR1I4YmRiNDR1Vk9uVHVNK1liRmdFOVowVlEwOEFzdnlGbitpZ3hBM0x1V3U5djZOMFo5dVBQaXNncE83U2VqMFVYclVxY2Z0NGRQRXlmVWZhZjdZdEFFdjJLK0t0aG5HVzRmQWFYcXNzMUwvcmJKeURxK1NFRk42T3pHdVp1bnpwOHh1S0NDeWIrblhQaUI3dDJ4aGY2KzgwOFZwWWg0bVgrTFZmRUhIb1NsSHZFMFZnYVRKaE1ELzVoY3JuM2tGZk5BY3Y0TWlZRXB3bGEyNXN3YmVMdVdpWFo3d1lMVENJRmdVRTg1V1lKZFIyTVk5UkZJelpOK0dRcGZua2NnSXgyc1YreEo1L3ZMQVVqRytJdy9EakNvNGhRYisrRkw3SVpFUUdtZy9xL09KNFlja1o1NEVZWjl2WEkvanY4a1h5bGpaRHYyMXZ4ZzU3ZXFzT25ZOFhsdWFTTHFoNW0rZWozb2lKbnc3bDBJbWpaaDlLK3pWeDVQSjRZZWtzNkFMTzhhOGMrTXErelVadEIvakt6TUgxQUhtWWduaGhlZDBRc1hMRUlNQXN1VVhHMDdFWkFodXZUa2paV0dCNXpQQ2VtVC9XaXpHR05HdmVVN0lRR1pXdWUvbWR3MW9VV0tvNDFRS0x4Z0pMaDBIRXlOQlRkT1lJTlZBNmk1Z1AzQUJVYWRzaXpRbndqQVdXWjVZSG5wZUlMRWMvUlAvRERxbnVUWDRpaU9obEZzeEhCVXZwclp2OUIxZkZPclZQUzhXNGo0VXJJbGpPcWdCNHAwMElGend0Ymh5THJrZm9OQnBZTU1iM3hJN3lKN0VORzNwell6RDdJK2dzd0JvSkxIamw3Vzk2WDZjRHAwWmJtaGx5c0d5WFRkcG5GTEJrMnRiTm5XS29QNnFyUDIxdG5hODNKZzBNVjU0b1lIbmNtU3c2NzdzdCs2YnNDN1JhdzVmbDJBa1J3SUxYQ3F3Ym9VclhUdmpvOWNiRFNGZzAyVXVDSjBBK1RZMjNPQUpZTnQzYnM4MWdXTXpMNnBwNW4yWEtjK1ZndkhvZXNmWFJZU25WM1hoU056Z09XZEh2OE9NZHVBTmR5TFdsSTRvYUovdm9zT0M3TGs3Z1JETVU5cFcvcForZnovUU5heWxGZXQ3bDIrV1FoTkZoMlhaZkFTcUZST21yK3F6U2ZjRll0NTRhdzA1bVNBdzQxVWFHUmI4WGFudG5jeUYreXp5NnQvZ3pLWXRvS0xPUkI5UTR5ZzFmTkRJc2VNWFlEbFZubU85cTRzaVUwWHEzNnc4b2VlamQ1dDBJNDlRNHJxS1JZY0YxeUI0T2o0ZEd5WXF2OUgrS21wNjcyWHZ0dUJRVzY5Y0hsc3pUNUsydFdwOWtydG9qeG1xL1k3K3drWGtESm5uSkZZUEQ1dktCNVF6T0dENlBiUnRXQzhpMXF5Z2ZldnFUK09MWWh0MXE0ajk5WUZuendRU0wyWk5YZEhIdDV4Y2VPMG95Tmo2d3pOZHRaUWMrMmR1eitnSC84dktsSnkrOG1TSlFSajlzeGZmOUozbHZNNnpGK2xnTDAxelFHVFQ2dVBiNnpOUkplR1pVV0NydWU2WUpSNElSZjFSWXFzejMwREJOSnprektpd3RzbEZNTWc0ZTJTT0E1Y0RUWkJxeW84S0NnMmdsRFRoNGRCZ1ZsZ3JBa3FmSk5HUkhoUVZmMXQ1TkF3NGVIVWFGQmIzY0pkTGtjNnNraytEa3FMRGdQVGd5NVdiVS9RUmpRVVFmRlJaOHM0VjhDZVhwNks2cUVobVBJWW13TElSMUcrVDg0ODFBTjlxZmFUOFMxbFpDNktweDZ6RlkyRUJZV3VRZTZmWEFuN01PN21TeXFMZ0JQaDhtVVNBc2VQL2dsTlZBRnA0UGF5b2g5R2NRbGp1MlduNHlCOEtDOThEM3pJcUZkdVQzUVAwa0dtTjU1cmNYYmw5RFZBQjZUNzU4LzBKQVQ4R3dmTndLNGVhMTNrWkFJMGtoNFJwQ252VUFzWU5oVVRUNHE2SVUzNnIzRmdMYVNBd3BBMWVXcmQrNi9zdkYrbnFBM0NHdzVGWGpsd3Z1cmdZMGtVWlNDQ3hLOFhkcTc5YS8wNmg1b0U1aHNBUldUaTlSd3NMOTMwcFkrTENrWmFmRDFXN293clUwSG5rTWpZWlRjZTQ3VGpMNnhQOEJHU3BtSVIwUTVNb0FBQUFBU1VWT1JLNUNZSUk9Igp9Cg=="/>
    </extobj>
    <extobj name="334E55B0-647D-440b-865C-3EC943EB4CBC-32">
      <extobjdata type="334E55B0-647D-440b-865C-3EC943EB4CBC" data="ewogICAiSW1nU2V0dGluZ0pzb24iIDogIntcImRwaVwiOlwiNjAwXCIsXCJmb3JtYXRcIjpcIlBOR1wiLFwidHJhbnNwYXJlbnRcIjp0cnVlLFwiYXV0b1wiOnRydWV9IiwKICAgIkxhdGV4IiA6ICJYRnNnYVNCY2NtbG5hSFJoY25KdmR5QmNabkpoWTN0cExURjllekV3TFRGOUlGeGQiLAogICAiTGF0ZXhJbWdCYXNlNjQiIDogImlWQk9SdzBLR2dvQUFBQU5TVWhFVWdBQUFZa0FBQUNyQkFNQUFBQmg0SDBIQUFBQU1GQk1WRVgvLy84QUFBQUFBQUFBQUFBQUFBQUFBQUFBQUFBQUFBQUFBQUFBQUFBQUFBQUFBQUFBQUFBQUFBQUFBQUFBQUFBdjNhQjdBQUFBRDNSU1RsTUFaczFFcXlKMnU0bnZFRlF5M1pudmZtbGtBQUFBQ1hCSVdYTUFBQTdFQUFBT3hBR1ZLdzRiQUFBSmMwbEVRVlI0QWUxZFRZZ2NSUlR1eldTenU3T3pQNGdRRUhHRElrRlFKeEJCRUdFWFZBUVA3cXFubkhhdmdyQTVHQ1NITUNzaWVORloxQVNqaGhrOHFFRnc5dWJOWGZRUUlzS1lYQ1NCTUNzbzZpV2J4UGd6MGVUNXFtZTZwbDkzelhaWHZacXRubVg2c0ZOZC9kNzMzbGZWWGYzcXI5ZnpkdW9ZS2o3QU5YWCtKQmVCclQ4UHNNQUR5Y0cvUEFDKzloQUFMTEZnOGx2dVdleEJGdE1jRnZtWHdUMkxLV1RCdWFOZUtDR0E4enRxQk9BZjQ2cjQrdGNHY3NnQWkrRUtyQml6MkVJR0g3eVlBUlplN2dsakV0N3ZWeDY5MThNbnkva2RaVTRoMEJ5d0NFckMvZStnTHR6WFFlREJvQzZDa25EL082Z0w5M1VRZURDb2k2QWtXTC9qeDV0UHNRQ0VzdXU2S0JTYkRaamowbkROWXZiT3doRGM2WE1XQlZqelBJQU5KZzNIZFRFbUF1b0dITzF2Rmx1YjZEL0FhbCt6S0VEVjgvSUF0L3FheFlqb2IrY0FydlUxaS9xZjZQN2VmcitqdHNSampRTTUvZjEwVjlhUXhUcUk1cFoxT0cxcEN5QjhMNEgvdzZIaGxNVSs4ZExHSnFxLzM5MjVZOGhpSDhCL25Ib1F1azdyd25kK0F1Q0hPSXVYRGl1UEo2dHhVY3h4ejJKUk5leVAxTlRISHhsbFVWWU5tSXRoZE9YeFYwWlpWT0JHM0xQUmhwSUROQitNeTJLTzh6c0s0NC9yU3M5ME1wMnp3UGpqbW83RFNsbm5MUEFKbUZONnBwUHBuTVVNd0NFZGg1V3l6bGtVb2FsMFRDdlROWXRoenB5ZVpPcWFCY1lmb28rUmUwNTZaSkp3emFJZGYwendRaW5YTE9xdCtLTythbElGVXNjMWl5MFFBd2hlZVU1NlpKSnd6YUlDZnd1M0s3elcxakVMYktKRS9KRmp0cmFPV1dBVUpjYWk5akJES1dUQlJCQTNoUEV4M2hyRldlYzkzQjYyZE9xUTNkZ3hMY1ZDYXhTbnNhYWxGUlBHWUl6ZGQ0K0JhbVQ0c2VDay80UnJhRVZFQ3lYc2pkd1R5ZHpKMDdJWVVTdGZOamY1K1RzL3YxWkJFZ0EvUG4zMWRYTWNsdVlFQmlEbmJsZk5NV28rZy9ZZlpwMGFlNUV2UWdNNFFWU3RlZWJpL2EzanltbFhMTHdoRzdPVHhvWFlkNHAzM2VERkI1a2dqUDE3MFFYbzgyUEc3WXZSVXVrVjNRWXBsbGhnVzd3TDdxZ1NNSmE3V2lwSlBzd1J4c3Bqdm5WckNJZXIxcUFHUUlNU0dKUkFINWZBOTMzc3UzUjljamU4WEx4UjFieXY1Tmd2aWR4dUNGZHc1Wm5Ma1NGcmRWMVVUUHhhQXpjRStxcnl2bVpIYjhZZkJEYzAxeHUxYitBTTNOU0Ruc3BjSTVXRFg3d1oyTlNpc1plOWxsSExYQXJoT2k1M25kSmMrRE9jdVVCZXJJaWJhTTJUcE9EY0Z0bksySU14S1FhaXAzUW5wR3ZzeFl6cFN5eU5aUDBXU3VGQWFEV05zSlFaemRnYm83U0NyczFxTDA0c3NsZS95eEt4a0NqNCs1WG5kZThvN3l5Y3RHRGRGa1JyY2dSMG4yNWNjdDFjc09VREg4ZmZWb0F6YjlqYzZoM0w4TEdlUWkrbDY5Y1FIYmVRaXgrdEF4ZDNUR3NwOUZKNGVSUFJzWWtTUDNySE10eXM2bW4wVHZweGNYY3ZtK3kzd2R2UTVmeHp2RWdhY0R1ZTZlVy9WUzdhbFpsbGdGTlZoUjZPK2U3czBYb2FjSW1EcXRlem1NSVhzVU1rZXFSUXN5dlNZakdxSGpDZlNXT3JHdVVndGlEdDhORmlNUVp3SU82TTkxa2wyWnRuRkhySldwWWxXaXhtelJyTkdjQ2VTWGFPZWUwb1N2ZytDWEFzT3h6RWphelpZZldkTDhGSFdTS0JueE5TN3hYWTFza1I0S3lKMkJiYTZDSXVuMXJWVjV6UFdEOXAwV1JPYjUvUlhhaGZXS2sxTVA1WVFPSEhxcWsxVUxDZXNhckE3YjUrL05IWTBHQ1JyNmhpRmcwQTI2SzRJRTdFSHdXdEpaYVRta00vdHAyTzRXRzdMd1lRUnJWYTIwWG1SOUppWG5Bek1QNDRpaGhqV3ExdEtXTTNsSWROMURTeW1OVnBiUXY2UFZ4dVlTZm9ZeFJWUlpHaW9KTDJHRkdHajJtMWV5RzM3by9pakdzOTNMVU05YmxiWlZMM1IzRW10QVpCbHJVNDk2THNvNWhUL2x2WTMwc2V2ZFQxdk9GMGxiSEtyVkZSRjZOYW9WM2VKSHhVMmJhWTE0Q0ZRdW15RHVDNC92Q1ZEcnlSN0Nkd1czTm9hVEpyUVpUZ3ZWOTNkbktmaFUyRVJnVStVREl1Z2NMcGhZaHUvcjRUellPdlJES05UdVBZUmpBcGxHYWpuODhRbXlnYUFCZFM2Q2FKeExDVEZFeXZmeG45Q0VoK0hpNVV2UytLOExBcHBOU0xZY3NybGhPZlZxSXNqclJHVXNjcjdBQW1qbTNaK1RiYzhIN0FZeTBNWHFpMHo5dHN3dGUwMGdwc0xmMlV3dU5YVHdnT0VSWm5nMEZ0N0Y0U2VpbFJXMkpxYkMySWxNTFlmNFRtbThXSXMwVVp6eTh6T3J4cTdKU09hWWxObnJuNDA0WVhZWUZ6YUlmYUtHT3FiMUtrdEtERVRxbHJJaFpoTWRhWjYwRkM1cmVVNzBvRTI4UzlsRG9SUytYZ3NmQThuUGRaVFFuU1JTeUMzVVhLUm5iRVVpWDBNRFM0c1gwRTI0YTdYVENvSmZKcHRTM3VBQ25GN3VLQWxXeHFDYmMrSFpDd3kwWlRKbElkQnp2WVQxWUliTnNrdFRRRk1DZkYxODJtcjZTK014Ym8rS2Iwb2g2bUpITTFFclNFTkJTMVJhbWxjbmlDb2NadHBDaTJ0bXNhQ3RRU25pMUo1U251dHlBcHRzVHRRWUphSWxFVnN0QWFGNDU1UjdGamx5MW1FRXY0b3BNQkNJNXRjejg2UTdBdCtoeUhJcGJ3ZFFFYlVnWS9ZcUExMHlBVmd3VEJEako3OGtzc2lYOE1zeUROSUF2ZVBtMkNMV0Y3a1NDV01BQ2tMSGd6SUFTN0Y4NUxUR0pKZEF0SVhmQUdyQW0ydE5pTEJMR0VBVWlJQmM2eDh6N01TYkI3NGJ6RUpKWndiZUt1WkZHVmRBMFNwSVFNOU5PckVFdWlMcXBTVjl4Um5UT1puVDVCc05PckdVZ1NTOVJ2ZXNiRk50QlByNUxBb3ROaXBZZVVrZ1JiNXZZaVFTeUowdS80M2E5MUVXK2pxcHlTSXlYRUFVclVKWloySXd1TW95SnZ2V0c1MnBnbXZsTVhGaWtodFlpbFhHS0p2cnZqTEJySVMza2NVbnBEc0pVU3RqS0pKUkZIYlVqa09Bc2xBNUc1SkpYQ0NZSWR2bUE5VFN5Sm1IWkRta0FXa1pqMjdTNDAzdTAwYkZJYkV3UTdmTUY2bWxnUy9Zc05hUUpaOExiQ0Vtd0oyNHNFc1NUNmVwMWJISHVzZmRuWHc1bVgwRGo1VkovMnU4VldnR2xaNDhoQ2F4R1FWQXdTcEo2RHpKNzhVa3Q0dGlUTjFOU2JKZVQxeEFURlRoUm5DRkJMNWZEWVlOMWdQeGZ4aEdLVFM1WlBxS1gxOE5Bc25oeGdXYVBZTEtnRVpXcXBGblo4T1h4N0pjQW9MMU5zcFlpbFRHb0pnL0ZWQ2J3VkR0Tmxya2FDWW1zb2FvdFNTL2p5dmlVaEdzeVhucXQzdC9oL0pKM0dsYjNYajVhUUxKMGVKQ0tXUW5ONTdRL3ZNbXhHc0JsSVNhcG9xZk9lODd6RlRwY0N3L1NsSk8zdHIwZXd0eGRtWFcxUVgzRmJZRUNxRm8xb3RlMUVzTFgxMHl0QWVDWVAxUnJ3WVZ0NW5qa0g0Mjl0M0V6dkNVUHlITEs0WGcwQkhBbmlXSHdzbGtMNUJza1l0Z0ZHb2tyK3JhdlBIa2NTMkJkNjlmbmZndnNJdzlvVlg3VU9qTFhSYXV4RWx3d0VzRlVOSFVjRGhQTXQ3M0ZQOVVxUXBmL2JCVnNmS0ZFakQ2ZXZ0RC91KzhpbGltU0I2d1pQTFhqalJYZ3ZFYUc3UUJmczdncldyK1JLQUpkd1c3aDE0SjBGSEw3N29lYkJOMnpiL0I5NENPa2V2UTdxL2dBQUFBQkpSVTVFcmtKZ2dnPT0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中国科学技术大学 正方模板</Template>
  <TotalTime>0</TotalTime>
  <Words>2076</Words>
  <Application>WPS 表格</Application>
  <PresentationFormat>宽屏</PresentationFormat>
  <Paragraphs>248</Paragraphs>
  <Slides>30</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30</vt:i4>
      </vt:variant>
    </vt:vector>
  </HeadingPairs>
  <TitlesOfParts>
    <vt:vector size="54" baseType="lpstr">
      <vt:lpstr>Arial</vt:lpstr>
      <vt:lpstr>方正书宋_GBK</vt:lpstr>
      <vt:lpstr>Wingdings</vt:lpstr>
      <vt:lpstr>Calibri</vt:lpstr>
      <vt:lpstr>Helvetica Neue</vt:lpstr>
      <vt:lpstr>宋体</vt:lpstr>
      <vt:lpstr>Times New Roman</vt:lpstr>
      <vt:lpstr>微软雅黑</vt:lpstr>
      <vt:lpstr>汉仪旗黑</vt:lpstr>
      <vt:lpstr>Courier New</vt:lpstr>
      <vt:lpstr>Cambria Math</vt:lpstr>
      <vt:lpstr>Verdana</vt:lpstr>
      <vt:lpstr>宋体</vt:lpstr>
      <vt:lpstr>Arial Unicode MS</vt:lpstr>
      <vt:lpstr>华文楷体</vt:lpstr>
      <vt:lpstr>Consolas</vt:lpstr>
      <vt:lpstr>苹方-简</vt:lpstr>
      <vt:lpstr>汉仪书宋二KW</vt:lpstr>
      <vt:lpstr>BatangChe</vt:lpstr>
      <vt:lpstr>STIXGeneral</vt:lpstr>
      <vt:lpstr>Kingsoft Math</vt:lpstr>
      <vt:lpstr>微软雅黑</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魏博逸</dc:creator>
  <cp:keywords>www.1ppt.com</cp:keywords>
  <cp:lastModifiedBy>xuxin</cp:lastModifiedBy>
  <cp:revision>162</cp:revision>
  <dcterms:created xsi:type="dcterms:W3CDTF">2022-06-05T18:25:07Z</dcterms:created>
  <dcterms:modified xsi:type="dcterms:W3CDTF">2022-06-05T18:25:07Z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