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84" r:id="rId3"/>
    <p:sldId id="262" r:id="rId4"/>
    <p:sldId id="261" r:id="rId5"/>
    <p:sldId id="281" r:id="rId6"/>
    <p:sldId id="282" r:id="rId7"/>
    <p:sldId id="288" r:id="rId8"/>
    <p:sldId id="283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9" r:id="rId18"/>
    <p:sldId id="286" r:id="rId19"/>
    <p:sldId id="297" r:id="rId20"/>
    <p:sldId id="298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4"/>
            <p14:sldId id="262"/>
          </p14:sldIdLst>
        </p14:section>
        <p14:section name="Why Code Standards" id="{BCAEAF99-B6C7-478D-9D88-667A76E1B962}">
          <p14:sldIdLst>
            <p14:sldId id="261"/>
            <p14:sldId id="281"/>
            <p14:sldId id="282"/>
            <p14:sldId id="288"/>
          </p14:sldIdLst>
        </p14:section>
        <p14:section name="Conventions" id="{D19D6329-7FC6-4515-B385-26306CF32FCF}">
          <p14:sldIdLst>
            <p14:sldId id="283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9"/>
          </p14:sldIdLst>
        </p14:section>
        <p14:section name="Case Study" id="{6D9936A3-3945-4757-BC8B-B5C252D8E036}">
          <p14:sldIdLst>
            <p14:sldId id="286"/>
            <p14:sldId id="297"/>
            <p14:sldId id="298"/>
          </p14:sldIdLst>
        </p14:section>
        <p14:section name="Conclusion and Summary" id="{790CEF5B-569A-4C2F-BED5-750B08C0E5AD}">
          <p14:sldIdLst>
            <p14:sldId id="275"/>
            <p14:sldId id="276"/>
            <p14:sldId id="277"/>
          </p14:sldIdLst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77571" autoAdjust="0"/>
  </p:normalViewPr>
  <p:slideViewPr>
    <p:cSldViewPr>
      <p:cViewPr varScale="1">
        <p:scale>
          <a:sx n="94" d="100"/>
          <a:sy n="94" d="100"/>
        </p:scale>
        <p:origin x="-20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Conventions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Case study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Why code standards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66871" y="-1848315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Why code standards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32953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Conventions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Case study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78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Always use box primitive. long -&gt; Long.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findByExample</a:t>
            </a:r>
            <a:r>
              <a:rPr lang="en-US" baseline="0" dirty="0" smtClean="0"/>
              <a:t> use.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Properties could be in server</a:t>
            </a:r>
            <a:r>
              <a:rPr lang="en-US" baseline="0" dirty="0" smtClean="0"/>
              <a:t> sub-module.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Properties could be in server</a:t>
            </a:r>
            <a:r>
              <a:rPr lang="en-US" baseline="0" dirty="0" smtClean="0"/>
              <a:t> sub-module.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Properties could be in server</a:t>
            </a:r>
            <a:r>
              <a:rPr lang="en-US" baseline="0" dirty="0" smtClean="0"/>
              <a:t> sub-module.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Properties could be in server</a:t>
            </a:r>
            <a:r>
              <a:rPr lang="en-US" baseline="0" dirty="0" smtClean="0"/>
              <a:t> sub-module.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White space is your friend. – learn</a:t>
            </a:r>
            <a:r>
              <a:rPr lang="en-US" baseline="0" dirty="0" smtClean="0"/>
              <a:t> it from Writing </a:t>
            </a:r>
            <a:r>
              <a:rPr lang="en-US" baseline="0" smtClean="0"/>
              <a:t>Email class.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a. should use pair as key for map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b. use group by to get map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private List&lt;</a:t>
            </a:r>
            <a:r>
              <a:rPr lang="en-US" dirty="0" err="1" smtClean="0"/>
              <a:t>OptimizerCustomerBalance</a:t>
            </a:r>
            <a:r>
              <a:rPr lang="en-US" dirty="0" smtClean="0"/>
              <a:t>&gt; </a:t>
            </a:r>
            <a:r>
              <a:rPr lang="en-US" dirty="0" err="1" smtClean="0"/>
              <a:t>assembleBalanceList</a:t>
            </a:r>
            <a:r>
              <a:rPr lang="en-US" dirty="0" smtClean="0"/>
              <a:t>(</a:t>
            </a:r>
            <a:r>
              <a:rPr lang="en-US" dirty="0" err="1" smtClean="0"/>
              <a:t>CurrentBalanceResponse</a:t>
            </a:r>
            <a:r>
              <a:rPr lang="en-US" dirty="0" smtClean="0"/>
              <a:t> </a:t>
            </a:r>
            <a:r>
              <a:rPr lang="en-US" dirty="0" err="1" smtClean="0"/>
              <a:t>balanceResponse</a:t>
            </a:r>
            <a:r>
              <a:rPr lang="en-US" dirty="0" smtClean="0"/>
              <a:t>) {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List&lt;</a:t>
            </a:r>
            <a:r>
              <a:rPr lang="en-US" dirty="0" err="1" smtClean="0"/>
              <a:t>OptimizerCustomerBalance</a:t>
            </a:r>
            <a:r>
              <a:rPr lang="en-US" dirty="0" smtClean="0"/>
              <a:t>&gt; </a:t>
            </a:r>
            <a:r>
              <a:rPr lang="en-US" dirty="0" err="1" smtClean="0"/>
              <a:t>optimizerBalanceList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OptimizerCustomerBalance</a:t>
            </a:r>
            <a:r>
              <a:rPr lang="en-US" dirty="0" smtClean="0"/>
              <a:t>&gt;();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List&lt;</a:t>
            </a:r>
            <a:r>
              <a:rPr lang="en-US" dirty="0" err="1" smtClean="0"/>
              <a:t>CurrentBalance</a:t>
            </a:r>
            <a:r>
              <a:rPr lang="en-US" dirty="0" smtClean="0"/>
              <a:t>&gt; </a:t>
            </a:r>
            <a:r>
              <a:rPr lang="en-US" dirty="0" err="1" smtClean="0"/>
              <a:t>protoList</a:t>
            </a:r>
            <a:r>
              <a:rPr lang="en-US" dirty="0" smtClean="0"/>
              <a:t> = </a:t>
            </a:r>
            <a:r>
              <a:rPr lang="en-US" dirty="0" err="1" smtClean="0"/>
              <a:t>balanceResponse.getCurrentBalanceList</a:t>
            </a:r>
            <a:r>
              <a:rPr lang="en-US" dirty="0" smtClean="0"/>
              <a:t>();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Map&lt;String, </a:t>
            </a:r>
            <a:r>
              <a:rPr lang="en-US" dirty="0" err="1" smtClean="0"/>
              <a:t>OptimizerCustomerBalance</a:t>
            </a:r>
            <a:r>
              <a:rPr lang="en-US" dirty="0" smtClean="0"/>
              <a:t>&gt; </a:t>
            </a:r>
            <a:r>
              <a:rPr lang="en-US" dirty="0" err="1" smtClean="0"/>
              <a:t>balanceMap</a:t>
            </a:r>
            <a:r>
              <a:rPr lang="en-US" dirty="0" smtClean="0"/>
              <a:t> = new </a:t>
            </a:r>
            <a:r>
              <a:rPr lang="en-US" dirty="0" err="1" smtClean="0"/>
              <a:t>HashMap</a:t>
            </a:r>
            <a:r>
              <a:rPr lang="en-US" dirty="0" smtClean="0"/>
              <a:t>&lt;String, </a:t>
            </a:r>
            <a:r>
              <a:rPr lang="en-US" dirty="0" err="1" smtClean="0"/>
              <a:t>OptimizerCustomerBalance</a:t>
            </a:r>
            <a:r>
              <a:rPr lang="en-US" dirty="0" smtClean="0"/>
              <a:t>&gt;();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</a:t>
            </a:r>
            <a:r>
              <a:rPr lang="en-US" dirty="0" err="1" smtClean="0"/>
              <a:t>OptimizerCustomerBalance</a:t>
            </a:r>
            <a:r>
              <a:rPr lang="en-US" dirty="0" smtClean="0"/>
              <a:t> </a:t>
            </a:r>
            <a:r>
              <a:rPr lang="en-US" dirty="0" err="1" smtClean="0"/>
              <a:t>customerBalance</a:t>
            </a:r>
            <a:r>
              <a:rPr lang="en-US" dirty="0" smtClean="0"/>
              <a:t> = null;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Map&lt;String, String&gt; </a:t>
            </a:r>
            <a:r>
              <a:rPr lang="en-US" dirty="0" err="1" smtClean="0"/>
              <a:t>countryMap</a:t>
            </a:r>
            <a:r>
              <a:rPr lang="en-US" dirty="0" smtClean="0"/>
              <a:t> = </a:t>
            </a:r>
            <a:r>
              <a:rPr lang="en-US" dirty="0" err="1" smtClean="0"/>
              <a:t>optimizerServiceDaoImpl.getOptimizerCountryRegion</a:t>
            </a:r>
            <a:r>
              <a:rPr lang="en-US" dirty="0" smtClean="0"/>
              <a:t>();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for (</a:t>
            </a:r>
            <a:r>
              <a:rPr lang="en-US" dirty="0" err="1" smtClean="0"/>
              <a:t>CurrentBalance</a:t>
            </a:r>
            <a:r>
              <a:rPr lang="en-US" dirty="0" smtClean="0"/>
              <a:t> balance : </a:t>
            </a:r>
            <a:r>
              <a:rPr lang="en-US" dirty="0" err="1" smtClean="0"/>
              <a:t>protoList</a:t>
            </a:r>
            <a:r>
              <a:rPr lang="en-US" dirty="0" smtClean="0"/>
              <a:t>) {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String </a:t>
            </a:r>
            <a:r>
              <a:rPr lang="en-US" dirty="0" err="1" smtClean="0"/>
              <a:t>countryCode</a:t>
            </a:r>
            <a:r>
              <a:rPr lang="en-US" dirty="0" smtClean="0"/>
              <a:t> = </a:t>
            </a:r>
            <a:r>
              <a:rPr lang="en-US" dirty="0" err="1" smtClean="0"/>
              <a:t>balance.getSettlementCountry</a:t>
            </a:r>
            <a:r>
              <a:rPr lang="en-US" dirty="0" smtClean="0"/>
              <a:t>();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String region = </a:t>
            </a:r>
            <a:r>
              <a:rPr lang="en-US" dirty="0" err="1" smtClean="0"/>
              <a:t>countryMap.get</a:t>
            </a:r>
            <a:r>
              <a:rPr lang="en-US" dirty="0" smtClean="0"/>
              <a:t>(</a:t>
            </a:r>
            <a:r>
              <a:rPr lang="en-US" dirty="0" err="1" smtClean="0"/>
              <a:t>countryCode</a:t>
            </a:r>
            <a:r>
              <a:rPr lang="en-US" dirty="0" smtClean="0"/>
              <a:t>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isHas</a:t>
            </a:r>
            <a:r>
              <a:rPr lang="en-US" dirty="0" smtClean="0"/>
              <a:t> = </a:t>
            </a:r>
            <a:r>
              <a:rPr lang="en-US" dirty="0" err="1" smtClean="0"/>
              <a:t>balanceMap.containsKey</a:t>
            </a:r>
            <a:r>
              <a:rPr lang="en-US" dirty="0" smtClean="0"/>
              <a:t>(</a:t>
            </a:r>
            <a:r>
              <a:rPr lang="en-US" dirty="0" err="1" smtClean="0"/>
              <a:t>balance.getCustomerMnemonic</a:t>
            </a:r>
            <a:r>
              <a:rPr lang="en-US" dirty="0" smtClean="0"/>
              <a:t>() + region);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if (</a:t>
            </a:r>
            <a:r>
              <a:rPr lang="en-US" dirty="0" err="1" smtClean="0"/>
              <a:t>isHas</a:t>
            </a:r>
            <a:r>
              <a:rPr lang="en-US" dirty="0" smtClean="0"/>
              <a:t>) {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	</a:t>
            </a:r>
            <a:r>
              <a:rPr lang="en-US" dirty="0" err="1" smtClean="0"/>
              <a:t>customerBalance</a:t>
            </a:r>
            <a:r>
              <a:rPr lang="en-US" dirty="0" smtClean="0"/>
              <a:t> = </a:t>
            </a:r>
            <a:r>
              <a:rPr lang="en-US" dirty="0" err="1" smtClean="0"/>
              <a:t>balanceMap.get</a:t>
            </a:r>
            <a:r>
              <a:rPr lang="en-US" dirty="0" smtClean="0"/>
              <a:t>(</a:t>
            </a:r>
            <a:r>
              <a:rPr lang="en-US" dirty="0" err="1" smtClean="0"/>
              <a:t>balance.getCustomerMnemonic</a:t>
            </a:r>
            <a:r>
              <a:rPr lang="en-US" dirty="0" smtClean="0"/>
              <a:t>() + region);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	Double </a:t>
            </a:r>
            <a:r>
              <a:rPr lang="en-US" dirty="0" err="1" smtClean="0"/>
              <a:t>borrowBalance</a:t>
            </a:r>
            <a:r>
              <a:rPr lang="en-US" dirty="0" smtClean="0"/>
              <a:t> = </a:t>
            </a:r>
            <a:r>
              <a:rPr lang="en-US" dirty="0" err="1" smtClean="0"/>
              <a:t>customerBalance.getCurrentBorrowBalanceInUSD</a:t>
            </a:r>
            <a:r>
              <a:rPr lang="en-US" dirty="0" smtClean="0"/>
              <a:t>();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	Double </a:t>
            </a:r>
            <a:r>
              <a:rPr lang="en-US" dirty="0" err="1" smtClean="0"/>
              <a:t>loanBalance</a:t>
            </a:r>
            <a:r>
              <a:rPr lang="en-US" dirty="0" smtClean="0"/>
              <a:t> = </a:t>
            </a:r>
            <a:r>
              <a:rPr lang="en-US" dirty="0" err="1" smtClean="0"/>
              <a:t>customerBalance.getCurrentLoanBalanceInUSD</a:t>
            </a:r>
            <a:r>
              <a:rPr lang="en-US" dirty="0" smtClean="0"/>
              <a:t>();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	</a:t>
            </a:r>
            <a:r>
              <a:rPr lang="en-US" dirty="0" err="1" smtClean="0"/>
              <a:t>customerBalance.setCurrentBorrowBalanceInUSD</a:t>
            </a:r>
            <a:r>
              <a:rPr lang="en-US" dirty="0" smtClean="0"/>
              <a:t>(balance.getBorrowUSDT0() + </a:t>
            </a:r>
            <a:r>
              <a:rPr lang="en-US" dirty="0" err="1" smtClean="0"/>
              <a:t>borrowBalance</a:t>
            </a:r>
            <a:r>
              <a:rPr lang="en-US" dirty="0" smtClean="0"/>
              <a:t>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	</a:t>
            </a:r>
            <a:r>
              <a:rPr lang="en-US" dirty="0" err="1" smtClean="0"/>
              <a:t>customerBalance.setCurrentLoanBalanceInUSD</a:t>
            </a:r>
            <a:r>
              <a:rPr lang="en-US" dirty="0" smtClean="0"/>
              <a:t>(balance.getLoanUSDT0() + </a:t>
            </a:r>
            <a:r>
              <a:rPr lang="en-US" dirty="0" err="1" smtClean="0"/>
              <a:t>loanBalance</a:t>
            </a:r>
            <a:r>
              <a:rPr lang="en-US" dirty="0" smtClean="0"/>
              <a:t>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} else {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	</a:t>
            </a:r>
            <a:r>
              <a:rPr lang="en-US" dirty="0" err="1" smtClean="0"/>
              <a:t>customerBalance</a:t>
            </a:r>
            <a:r>
              <a:rPr lang="en-US" dirty="0" smtClean="0"/>
              <a:t> = new </a:t>
            </a:r>
            <a:r>
              <a:rPr lang="en-US" dirty="0" err="1" smtClean="0"/>
              <a:t>OptimizerCustomerBalance</a:t>
            </a:r>
            <a:r>
              <a:rPr lang="en-US" dirty="0" smtClean="0"/>
              <a:t>();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	</a:t>
            </a:r>
            <a:r>
              <a:rPr lang="en-US" dirty="0" err="1" smtClean="0"/>
              <a:t>balanceMap.put</a:t>
            </a:r>
            <a:r>
              <a:rPr lang="en-US" dirty="0" smtClean="0"/>
              <a:t>(</a:t>
            </a:r>
            <a:r>
              <a:rPr lang="en-US" dirty="0" err="1" smtClean="0"/>
              <a:t>balance.getCustomerMnemonic</a:t>
            </a:r>
            <a:r>
              <a:rPr lang="en-US" dirty="0" smtClean="0"/>
              <a:t>() + region, </a:t>
            </a:r>
            <a:r>
              <a:rPr lang="en-US" dirty="0" err="1" smtClean="0"/>
              <a:t>customerBalance</a:t>
            </a:r>
            <a:r>
              <a:rPr lang="en-US" dirty="0" smtClean="0"/>
              <a:t>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	</a:t>
            </a:r>
            <a:r>
              <a:rPr lang="en-US" dirty="0" err="1" smtClean="0"/>
              <a:t>customerBalance.setCurrentBorrowBalanceInUSD</a:t>
            </a:r>
            <a:r>
              <a:rPr lang="en-US" dirty="0" smtClean="0"/>
              <a:t>(balance.getBorrowUSDT0());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	</a:t>
            </a:r>
            <a:r>
              <a:rPr lang="en-US" dirty="0" err="1" smtClean="0"/>
              <a:t>customerBalance.setCurrentLoanBalanceInUSD</a:t>
            </a:r>
            <a:r>
              <a:rPr lang="en-US" dirty="0" smtClean="0"/>
              <a:t>(balance.getLoanUSDT0());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}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</a:t>
            </a:r>
            <a:r>
              <a:rPr lang="en-US" dirty="0" err="1" smtClean="0"/>
              <a:t>customerBalance.setRegion</a:t>
            </a:r>
            <a:r>
              <a:rPr lang="en-US" dirty="0" smtClean="0"/>
              <a:t>(region);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</a:t>
            </a:r>
            <a:r>
              <a:rPr lang="en-US" dirty="0" err="1" smtClean="0"/>
              <a:t>customerBalance.setCustomerMnemonic</a:t>
            </a:r>
            <a:r>
              <a:rPr lang="en-US" dirty="0" smtClean="0"/>
              <a:t>(</a:t>
            </a:r>
            <a:r>
              <a:rPr lang="en-US" dirty="0" err="1" smtClean="0"/>
              <a:t>balance.getCustomerMnemonic</a:t>
            </a:r>
            <a:r>
              <a:rPr lang="en-US" dirty="0" smtClean="0"/>
              <a:t>());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</a:t>
            </a:r>
            <a:r>
              <a:rPr lang="en-US" dirty="0" err="1" smtClean="0"/>
              <a:t>logger.debug</a:t>
            </a:r>
            <a:r>
              <a:rPr lang="en-US" dirty="0" smtClean="0"/>
              <a:t>("current balance - {}", </a:t>
            </a:r>
            <a:r>
              <a:rPr lang="en-US" dirty="0" err="1" smtClean="0"/>
              <a:t>customerBalance</a:t>
            </a:r>
            <a:r>
              <a:rPr lang="en-US" dirty="0" smtClean="0"/>
              <a:t>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}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</a:t>
            </a:r>
            <a:r>
              <a:rPr lang="en-US" dirty="0" err="1" smtClean="0"/>
              <a:t>optimizerBalanceList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OptimizerCustomerBalance</a:t>
            </a:r>
            <a:r>
              <a:rPr lang="en-US" dirty="0" smtClean="0"/>
              <a:t>&gt;(</a:t>
            </a:r>
            <a:r>
              <a:rPr lang="en-US" dirty="0" err="1" smtClean="0"/>
              <a:t>balanceMap.values</a:t>
            </a:r>
            <a:r>
              <a:rPr lang="en-US" dirty="0" smtClean="0"/>
              <a:t>());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return </a:t>
            </a:r>
            <a:r>
              <a:rPr lang="en-US" dirty="0" err="1" smtClean="0"/>
              <a:t>optimizerBalanceList</a:t>
            </a:r>
            <a:r>
              <a:rPr lang="en-US" dirty="0" smtClean="0"/>
              <a:t>;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</a:t>
            </a:r>
            <a:r>
              <a:rPr lang="en-US" dirty="0" smtClean="0"/>
              <a:t>ode is best documents – Developer hates writing documents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Necessary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comments – Don’t write everything; don’t</a:t>
            </a:r>
            <a:r>
              <a:rPr lang="en-US" altLang="zh-CN" baseline="0" dirty="0" smtClean="0"/>
              <a:t> write nothing.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与模式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参考书</a:t>
            </a:r>
            <a:r>
              <a:rPr lang="en-US" altLang="zh-CN" dirty="0" smtClean="0"/>
              <a:t>/</a:t>
            </a:r>
            <a:r>
              <a:rPr lang="zh-CN" altLang="en-US" dirty="0" smtClean="0"/>
              <a:t>翻阅式阅读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org.apache.commons.collections4.CollectionUtils;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org.apache.commons.collections4.Predicate;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 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Always have a single none business column as id. – auto generated</a:t>
            </a:r>
            <a:r>
              <a:rPr lang="en-US" baseline="0" dirty="0" smtClean="0"/>
              <a:t> Long is preferred. For oracle, it could be seq.</a:t>
            </a:r>
          </a:p>
          <a:p>
            <a:r>
              <a:rPr lang="en-US" baseline="0" dirty="0" smtClean="0"/>
              <a:t>Char(10) problem “</a:t>
            </a:r>
            <a:r>
              <a:rPr lang="en-US" baseline="0" dirty="0" err="1" smtClean="0"/>
              <a:t>SeanPan</a:t>
            </a:r>
            <a:r>
              <a:rPr lang="en-US" baseline="0" dirty="0" smtClean="0"/>
              <a:t>   ”. It sometime have unwanted spaces.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Code Standards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Pan Xinyang(Sean)</a:t>
            </a:r>
          </a:p>
          <a:p>
            <a:r>
              <a:rPr lang="en-US" sz="2400" dirty="0" smtClean="0">
                <a:latin typeface="+mn-lt"/>
              </a:rPr>
              <a:t>2016-04-15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0" y="-42672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</a:t>
            </a:r>
          </a:p>
          <a:p>
            <a:pPr lvl="2"/>
            <a:r>
              <a:rPr lang="en-US" dirty="0" smtClean="0"/>
              <a:t>Always use box primitive. </a:t>
            </a:r>
            <a:r>
              <a:rPr lang="en-US" dirty="0"/>
              <a:t>l</a:t>
            </a:r>
            <a:r>
              <a:rPr lang="en-US" dirty="0" smtClean="0"/>
              <a:t>ong -&gt; Long</a:t>
            </a:r>
          </a:p>
          <a:p>
            <a:pPr lvl="2"/>
            <a:r>
              <a:rPr lang="en-US" dirty="0" smtClean="0"/>
              <a:t>Use Java </a:t>
            </a:r>
            <a:r>
              <a:rPr lang="en-US" dirty="0" err="1" smtClean="0"/>
              <a:t>Enum</a:t>
            </a:r>
            <a:r>
              <a:rPr lang="en-US" dirty="0" smtClean="0"/>
              <a:t> for field type wherever possible</a:t>
            </a:r>
          </a:p>
          <a:p>
            <a:pPr lvl="2"/>
            <a:r>
              <a:rPr lang="en-US" dirty="0"/>
              <a:t>@</a:t>
            </a:r>
            <a:r>
              <a:rPr lang="en-US" dirty="0" smtClean="0"/>
              <a:t>Column only needs “name”. 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@Column (name = "ID</a:t>
            </a:r>
            <a:r>
              <a:rPr lang="en-US" dirty="0" smtClean="0">
                <a:solidFill>
                  <a:srgbClr val="00B050"/>
                </a:solidFill>
              </a:rPr>
              <a:t>")</a:t>
            </a:r>
          </a:p>
          <a:p>
            <a:pPr lvl="3"/>
            <a:r>
              <a:rPr lang="en-US" strike="sngStrike" dirty="0">
                <a:solidFill>
                  <a:srgbClr val="FF0000"/>
                </a:solidFill>
              </a:rPr>
              <a:t>@Column (name = "ID", </a:t>
            </a:r>
            <a:r>
              <a:rPr lang="en-US" strike="sngStrike" dirty="0" err="1">
                <a:solidFill>
                  <a:srgbClr val="FF0000"/>
                </a:solidFill>
              </a:rPr>
              <a:t>nullable</a:t>
            </a:r>
            <a:r>
              <a:rPr lang="en-US" strike="sngStrike" dirty="0">
                <a:solidFill>
                  <a:srgbClr val="FF0000"/>
                </a:solidFill>
              </a:rPr>
              <a:t> = false, </a:t>
            </a:r>
            <a:r>
              <a:rPr lang="en-US" strike="sngStrike" dirty="0" err="1">
                <a:solidFill>
                  <a:srgbClr val="FF0000"/>
                </a:solidFill>
              </a:rPr>
              <a:t>insertable</a:t>
            </a:r>
            <a:r>
              <a:rPr lang="en-US" strike="sngStrike" dirty="0">
                <a:solidFill>
                  <a:srgbClr val="FF0000"/>
                </a:solidFill>
              </a:rPr>
              <a:t> = true, updatable = false</a:t>
            </a:r>
            <a:r>
              <a:rPr lang="en-US" strike="sngStrike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pPr lvl="2"/>
            <a:r>
              <a:rPr lang="en-US" dirty="0" smtClean="0"/>
              <a:t>One PO one </a:t>
            </a:r>
            <a:r>
              <a:rPr lang="en-US" dirty="0" err="1" smtClean="0"/>
              <a:t>dao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Use </a:t>
            </a:r>
            <a:r>
              <a:rPr lang="en-US" dirty="0" smtClean="0"/>
              <a:t>String </a:t>
            </a:r>
            <a:r>
              <a:rPr lang="en-US" dirty="0" smtClean="0"/>
              <a:t>instead </a:t>
            </a:r>
            <a:r>
              <a:rPr lang="en-US" dirty="0" smtClean="0"/>
              <a:t>of char/Character.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50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4600" y="-4256314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nnotations rather than xml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Define prototype </a:t>
            </a:r>
            <a:r>
              <a:rPr lang="en-US" dirty="0" smtClean="0"/>
              <a:t>bean</a:t>
            </a:r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600" dirty="0" smtClean="0"/>
              <a:t>@</a:t>
            </a:r>
            <a:r>
              <a:rPr lang="en-US" sz="1600" dirty="0"/>
              <a:t>Service</a:t>
            </a:r>
          </a:p>
          <a:p>
            <a:pPr marL="0" indent="0">
              <a:buNone/>
            </a:pPr>
            <a:r>
              <a:rPr lang="en-US" sz="1600" dirty="0" smtClean="0"/>
              <a:t>		@</a:t>
            </a:r>
            <a:r>
              <a:rPr lang="en-US" sz="1600" dirty="0"/>
              <a:t>Scope(</a:t>
            </a:r>
            <a:r>
              <a:rPr lang="en-US" sz="1600" dirty="0" err="1"/>
              <a:t>ConfigurableBeanFactory.</a:t>
            </a:r>
            <a:r>
              <a:rPr lang="en-US" sz="1600" i="1" dirty="0" err="1"/>
              <a:t>SCOPE_PROTOTYPE</a:t>
            </a:r>
            <a:r>
              <a:rPr lang="en-US" sz="1600" i="1" dirty="0"/>
              <a:t>)</a:t>
            </a:r>
            <a:endParaRPr lang="en-US" sz="1600" dirty="0" smtClean="0"/>
          </a:p>
          <a:p>
            <a:pPr lvl="2"/>
            <a:r>
              <a:rPr lang="en-US" dirty="0" smtClean="0"/>
              <a:t>To get prototype bean</a:t>
            </a:r>
          </a:p>
          <a:p>
            <a:pPr lvl="3"/>
            <a:r>
              <a:rPr lang="en-US" sz="16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applicationContext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.getBean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AutomationHelper.</a:t>
            </a:r>
            <a:r>
              <a:rPr lang="en-US" sz="16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</a:p>
          <a:p>
            <a:pPr lvl="2"/>
            <a:r>
              <a:rPr lang="en-US" dirty="0" smtClean="0"/>
              <a:t>Blaze </a:t>
            </a:r>
            <a:r>
              <a:rPr lang="en-US" dirty="0" err="1" smtClean="0"/>
              <a:t>config</a:t>
            </a:r>
            <a:r>
              <a:rPr lang="en-US" dirty="0" smtClean="0"/>
              <a:t> should be in a single file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054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0" y="-44196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Blaze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</a:p>
          <a:p>
            <a:pPr lvl="2"/>
            <a:r>
              <a:rPr lang="en-US" dirty="0" smtClean="0"/>
              <a:t>3 maven sub-modules.</a:t>
            </a:r>
          </a:p>
          <a:p>
            <a:pPr lvl="3"/>
            <a:r>
              <a:rPr lang="en-US" sz="1800" dirty="0" err="1" smtClean="0"/>
              <a:t>api</a:t>
            </a:r>
            <a:r>
              <a:rPr lang="en-US" sz="1800" dirty="0" smtClean="0"/>
              <a:t>(required) blaze objects and helper classes. RDS.</a:t>
            </a:r>
          </a:p>
          <a:p>
            <a:pPr lvl="3"/>
            <a:r>
              <a:rPr lang="en-US" sz="1800" dirty="0" smtClean="0"/>
              <a:t>server</a:t>
            </a:r>
            <a:r>
              <a:rPr lang="en-US" sz="1800" dirty="0"/>
              <a:t>(required</a:t>
            </a:r>
            <a:r>
              <a:rPr lang="en-US" sz="1800" dirty="0" smtClean="0"/>
              <a:t>) blaze server and other code/</a:t>
            </a:r>
            <a:r>
              <a:rPr lang="en-US" sz="1800" dirty="0" err="1" smtClean="0"/>
              <a:t>config</a:t>
            </a:r>
            <a:r>
              <a:rPr lang="en-US" sz="1800" dirty="0" smtClean="0"/>
              <a:t>.</a:t>
            </a:r>
            <a:endParaRPr lang="en-US" sz="1800" dirty="0"/>
          </a:p>
          <a:p>
            <a:pPr lvl="3"/>
            <a:r>
              <a:rPr lang="en-US" sz="1800" dirty="0" smtClean="0"/>
              <a:t>client(optional) standalone main to call server.</a:t>
            </a:r>
          </a:p>
          <a:p>
            <a:pPr lvl="2"/>
            <a:r>
              <a:rPr lang="en-US" sz="2200" dirty="0" smtClean="0"/>
              <a:t>Code </a:t>
            </a:r>
            <a:r>
              <a:rPr lang="en-US" sz="2200" dirty="0"/>
              <a:t>Model</a:t>
            </a:r>
          </a:p>
          <a:p>
            <a:pPr lvl="3"/>
            <a:r>
              <a:rPr lang="en-US" sz="1800" dirty="0"/>
              <a:t>Request/Response Model</a:t>
            </a:r>
          </a:p>
          <a:p>
            <a:pPr lvl="3"/>
            <a:r>
              <a:rPr lang="en-US" sz="1800" dirty="0" err="1"/>
              <a:t>CBean</a:t>
            </a:r>
            <a:r>
              <a:rPr lang="en-US" sz="1800" dirty="0"/>
              <a:t> </a:t>
            </a:r>
            <a:r>
              <a:rPr lang="en-US" sz="1800" dirty="0" smtClean="0"/>
              <a:t>Model</a:t>
            </a:r>
          </a:p>
          <a:p>
            <a:pPr lvl="2"/>
            <a:r>
              <a:rPr lang="en-US" sz="1800" dirty="0" err="1" smtClean="0"/>
              <a:t>toString</a:t>
            </a:r>
            <a:r>
              <a:rPr lang="en-US" sz="1800" dirty="0" smtClean="0"/>
              <a:t> override after generate – including parents fields</a:t>
            </a:r>
            <a:endParaRPr lang="en-US" sz="18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0" y="-44196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</a:p>
          <a:p>
            <a:pPr lvl="2"/>
            <a:r>
              <a:rPr lang="en-US" dirty="0" smtClean="0"/>
              <a:t>Test </a:t>
            </a:r>
            <a:r>
              <a:rPr lang="en-US" dirty="0" err="1" smtClean="0"/>
              <a:t>ClassName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XxxxxTest</a:t>
            </a:r>
            <a:endParaRPr lang="en-US" dirty="0" smtClean="0"/>
          </a:p>
          <a:p>
            <a:pPr lvl="2"/>
            <a:r>
              <a:rPr lang="en-US" dirty="0" smtClean="0"/>
              <a:t>Test Method -&gt; test_2_string_is_same()</a:t>
            </a:r>
          </a:p>
          <a:p>
            <a:pPr lvl="2"/>
            <a:r>
              <a:rPr lang="en-US" dirty="0" smtClean="0"/>
              <a:t>3 phases</a:t>
            </a:r>
          </a:p>
          <a:p>
            <a:pPr lvl="3"/>
            <a:r>
              <a:rPr lang="en-US" sz="1600" dirty="0" smtClean="0"/>
              <a:t>Get values</a:t>
            </a:r>
          </a:p>
          <a:p>
            <a:pPr lvl="3"/>
            <a:r>
              <a:rPr lang="en-US" sz="1600" dirty="0" smtClean="0"/>
              <a:t>Execute target code</a:t>
            </a:r>
          </a:p>
          <a:p>
            <a:pPr lvl="3"/>
            <a:r>
              <a:rPr lang="en-US" sz="1600" dirty="0" smtClean="0"/>
              <a:t>Asserts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7088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0" y="-44196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544781" y="4120286"/>
            <a:ext cx="2895600" cy="339048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Guava</a:t>
            </a:r>
          </a:p>
          <a:p>
            <a:r>
              <a:rPr lang="en-US" dirty="0" smtClean="0"/>
              <a:t>Apaches-commons</a:t>
            </a:r>
          </a:p>
          <a:p>
            <a:pPr lvl="1"/>
            <a:r>
              <a:rPr lang="en-US" dirty="0" smtClean="0"/>
              <a:t>Lang 3</a:t>
            </a:r>
          </a:p>
          <a:p>
            <a:pPr lvl="1"/>
            <a:r>
              <a:rPr lang="en-US" dirty="0" smtClean="0"/>
              <a:t>Collections 4</a:t>
            </a:r>
            <a:endParaRPr lang="en-US" dirty="0"/>
          </a:p>
          <a:p>
            <a:r>
              <a:rPr lang="en-US" dirty="0" smtClean="0"/>
              <a:t>Spring 4</a:t>
            </a:r>
          </a:p>
          <a:p>
            <a:r>
              <a:rPr lang="en-US" dirty="0" smtClean="0"/>
              <a:t>Java tuple</a:t>
            </a:r>
          </a:p>
          <a:p>
            <a:r>
              <a:rPr lang="en-US" dirty="0" err="1" smtClean="0"/>
              <a:t>Joda</a:t>
            </a:r>
            <a:r>
              <a:rPr lang="en-US" dirty="0" smtClean="0"/>
              <a:t> time</a:t>
            </a:r>
          </a:p>
          <a:p>
            <a:r>
              <a:rPr lang="en-US" dirty="0"/>
              <a:t>s</a:t>
            </a:r>
            <a:r>
              <a:rPr lang="en-US" dirty="0" smtClean="0"/>
              <a:t>lf4j/log4j</a:t>
            </a:r>
          </a:p>
          <a:p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isEmpty</a:t>
            </a:r>
            <a:endParaRPr lang="en-US" dirty="0" smtClean="0"/>
          </a:p>
          <a:p>
            <a:r>
              <a:rPr lang="en-US" dirty="0" err="1" smtClean="0"/>
              <a:t>notNull</a:t>
            </a:r>
            <a:endParaRPr lang="en-US" dirty="0"/>
          </a:p>
          <a:p>
            <a:r>
              <a:rPr lang="en-US" dirty="0" err="1" smtClean="0"/>
              <a:t>firstNotNull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75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-48006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544781" y="4120286"/>
            <a:ext cx="2895600" cy="339048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code style/configuration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Always have {} in for/while/if/else …</a:t>
            </a:r>
          </a:p>
          <a:p>
            <a:r>
              <a:rPr lang="en-US" dirty="0" smtClean="0"/>
              <a:t>One logic one line. </a:t>
            </a:r>
          </a:p>
          <a:p>
            <a:r>
              <a:rPr lang="en-US" dirty="0" smtClean="0"/>
              <a:t>Chain call</a:t>
            </a:r>
          </a:p>
          <a:p>
            <a:pPr lvl="1"/>
            <a:r>
              <a:rPr lang="en-US" dirty="0" smtClean="0"/>
              <a:t>Proto </a:t>
            </a:r>
            <a:r>
              <a:rPr lang="en-US" dirty="0" err="1" smtClean="0"/>
              <a:t>buf</a:t>
            </a:r>
            <a:endParaRPr lang="en-US" dirty="0" smtClean="0"/>
          </a:p>
          <a:p>
            <a:pPr lvl="1"/>
            <a:r>
              <a:rPr lang="en-US" dirty="0" smtClean="0"/>
              <a:t>Comparison</a:t>
            </a:r>
          </a:p>
          <a:p>
            <a:r>
              <a:rPr lang="en-US" dirty="0" smtClean="0"/>
              <a:t>No warnings</a:t>
            </a:r>
          </a:p>
          <a:p>
            <a:r>
              <a:rPr lang="en-US" dirty="0" smtClean="0"/>
              <a:t>Line width 200</a:t>
            </a:r>
          </a:p>
          <a:p>
            <a:pPr lvl="1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Content assist hot key</a:t>
            </a:r>
          </a:p>
          <a:p>
            <a:r>
              <a:rPr lang="en-US" dirty="0" smtClean="0"/>
              <a:t>Top Level -&gt; Working sets </a:t>
            </a:r>
          </a:p>
          <a:p>
            <a:r>
              <a:rPr lang="en-US" dirty="0" smtClean="0"/>
              <a:t>Package presentation -&gt; Hierarchical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29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-48006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544781" y="4120286"/>
            <a:ext cx="2895600" cy="339048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8166100" cy="4759325"/>
          </a:xfrm>
        </p:spPr>
        <p:txBody>
          <a:bodyPr/>
          <a:lstStyle/>
          <a:p>
            <a:r>
              <a:rPr lang="en-US" dirty="0"/>
              <a:t>Collection </a:t>
            </a:r>
            <a:r>
              <a:rPr lang="en-US" dirty="0" smtClean="0"/>
              <a:t>object </a:t>
            </a:r>
            <a:r>
              <a:rPr lang="en-US" dirty="0"/>
              <a:t>should never be null. </a:t>
            </a:r>
            <a:r>
              <a:rPr lang="en-US" dirty="0" smtClean="0"/>
              <a:t>Use </a:t>
            </a:r>
            <a:r>
              <a:rPr lang="en-US" dirty="0"/>
              <a:t>empty list/set/map instead. method return, object </a:t>
            </a:r>
            <a:r>
              <a:rPr lang="en-US" dirty="0" smtClean="0"/>
              <a:t>fields.</a:t>
            </a:r>
          </a:p>
          <a:p>
            <a:r>
              <a:rPr lang="en-US" dirty="0" smtClean="0"/>
              <a:t>User more </a:t>
            </a:r>
            <a:r>
              <a:rPr lang="en-US" dirty="0" err="1" smtClean="0"/>
              <a:t>enum</a:t>
            </a:r>
            <a:r>
              <a:rPr lang="en-US" dirty="0" smtClean="0"/>
              <a:t>, use less Strings.</a:t>
            </a:r>
          </a:p>
          <a:p>
            <a:r>
              <a:rPr lang="en-US" dirty="0" smtClean="0"/>
              <a:t>Java tuple object could be a map key.</a:t>
            </a:r>
          </a:p>
          <a:p>
            <a:r>
              <a:rPr lang="en-US" dirty="0" smtClean="0"/>
              <a:t>Give </a:t>
            </a:r>
            <a:r>
              <a:rPr lang="en-US" dirty="0"/>
              <a:t>a </a:t>
            </a:r>
            <a:r>
              <a:rPr lang="en-US" dirty="0" smtClean="0"/>
              <a:t>meaningful </a:t>
            </a:r>
            <a:r>
              <a:rPr lang="en-US" dirty="0"/>
              <a:t>name to </a:t>
            </a:r>
            <a:r>
              <a:rPr lang="en-US" dirty="0" smtClean="0"/>
              <a:t>Class/method/variable.</a:t>
            </a:r>
          </a:p>
          <a:p>
            <a:r>
              <a:rPr lang="en-US" dirty="0" smtClean="0"/>
              <a:t>List vs Set. Or </a:t>
            </a:r>
            <a:r>
              <a:rPr lang="en-US" dirty="0" err="1" smtClean="0"/>
              <a:t>LinkedHashSet</a:t>
            </a:r>
            <a:r>
              <a:rPr lang="en-US" dirty="0" smtClean="0"/>
              <a:t> - order and unique</a:t>
            </a:r>
          </a:p>
          <a:p>
            <a:r>
              <a:rPr lang="en-US" dirty="0" smtClean="0"/>
              <a:t>Dao/Service/Handler/Helper</a:t>
            </a:r>
          </a:p>
          <a:p>
            <a:r>
              <a:rPr lang="en-US" dirty="0" smtClean="0"/>
              <a:t>Get first item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56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-48006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544781" y="4120286"/>
            <a:ext cx="2895600" cy="339048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8166100" cy="4759325"/>
          </a:xfrm>
        </p:spPr>
        <p:txBody>
          <a:bodyPr/>
          <a:lstStyle/>
          <a:p>
            <a:r>
              <a:rPr lang="en-US" altLang="zh-CN" dirty="0" smtClean="0"/>
              <a:t>W</a:t>
            </a:r>
            <a:r>
              <a:rPr lang="en-US" dirty="0" smtClean="0"/>
              <a:t>hen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dirty="0" smtClean="0"/>
              <a:t>equals</a:t>
            </a:r>
            <a:r>
              <a:rPr lang="en-US" dirty="0"/>
              <a:t>, </a:t>
            </a:r>
            <a:r>
              <a:rPr lang="en-US" dirty="0" smtClean="0"/>
              <a:t>constants </a:t>
            </a:r>
            <a:r>
              <a:rPr lang="en-US" dirty="0"/>
              <a:t>should be on the left. or use </a:t>
            </a:r>
            <a:r>
              <a:rPr lang="en-US" dirty="0" err="1" smtClean="0"/>
              <a:t>Objects.equals</a:t>
            </a:r>
            <a:r>
              <a:rPr lang="en-US" dirty="0" smtClean="0"/>
              <a:t> to </a:t>
            </a:r>
            <a:r>
              <a:rPr lang="en-US" dirty="0"/>
              <a:t>avoid null point </a:t>
            </a:r>
            <a:r>
              <a:rPr lang="en-US" dirty="0" smtClean="0"/>
              <a:t>exception</a:t>
            </a:r>
          </a:p>
          <a:p>
            <a:r>
              <a:rPr lang="en-US" dirty="0" smtClean="0"/>
              <a:t>White </a:t>
            </a:r>
            <a:r>
              <a:rPr lang="en-US" dirty="0"/>
              <a:t>space is your </a:t>
            </a:r>
            <a:r>
              <a:rPr lang="en-US" dirty="0" smtClean="0"/>
              <a:t>friend. Using “//” to separate different logic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21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Case Study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-48006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544781" y="4120286"/>
            <a:ext cx="2895600" cy="339048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8166100" cy="4759325"/>
          </a:xfrm>
        </p:spPr>
        <p:txBody>
          <a:bodyPr/>
          <a:lstStyle/>
          <a:p>
            <a:r>
              <a:rPr lang="en-US" dirty="0" smtClean="0"/>
              <a:t>Collection group by</a:t>
            </a:r>
            <a:endParaRPr lang="en-US" dirty="0"/>
          </a:p>
          <a:p>
            <a:r>
              <a:rPr lang="en-US" dirty="0"/>
              <a:t>Collection </a:t>
            </a:r>
            <a:r>
              <a:rPr lang="en-US" dirty="0" smtClean="0"/>
              <a:t>unique index</a:t>
            </a:r>
          </a:p>
          <a:p>
            <a:r>
              <a:rPr lang="en-US" dirty="0" smtClean="0"/>
              <a:t>Collection filter</a:t>
            </a:r>
          </a:p>
          <a:p>
            <a:r>
              <a:rPr lang="en-US" dirty="0" smtClean="0"/>
              <a:t>List/Map transform</a:t>
            </a:r>
          </a:p>
          <a:p>
            <a:r>
              <a:rPr lang="en-US" dirty="0" smtClean="0"/>
              <a:t>List/Set intersection/difference</a:t>
            </a:r>
          </a:p>
          <a:p>
            <a:r>
              <a:rPr lang="en-US" dirty="0" smtClean="0"/>
              <a:t>Java tuple Pair as map key</a:t>
            </a:r>
          </a:p>
          <a:p>
            <a:r>
              <a:rPr lang="en-US" dirty="0" smtClean="0"/>
              <a:t>String format</a:t>
            </a:r>
          </a:p>
          <a:p>
            <a:r>
              <a:rPr lang="en-US" dirty="0" smtClean="0"/>
              <a:t>Using </a:t>
            </a:r>
            <a:r>
              <a:rPr lang="en-US" dirty="0"/>
              <a:t>optional for </a:t>
            </a:r>
            <a:r>
              <a:rPr lang="en-US" dirty="0" err="1" smtClean="0"/>
              <a:t>Criterea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70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Welcome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-48006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544781" y="4120286"/>
            <a:ext cx="2895600" cy="339048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Case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8166100" cy="4759325"/>
          </a:xfrm>
        </p:spPr>
        <p:txBody>
          <a:bodyPr/>
          <a:lstStyle/>
          <a:p>
            <a:r>
              <a:rPr lang="en-US" dirty="0"/>
              <a:t>com.citi.prime.services.optimizer.dataservice.services.balance.CustomerBalanceServiceBMDProtoBufImpl.assembleBalanceList(</a:t>
            </a:r>
            <a:r>
              <a:rPr lang="en-US" dirty="0" err="1"/>
              <a:t>CurrentBalanceResponse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30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readable is more important</a:t>
            </a:r>
          </a:p>
          <a:p>
            <a:r>
              <a:rPr lang="en-US" altLang="zh-CN" dirty="0" smtClean="0"/>
              <a:t>Necessary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62000" y="1905000"/>
            <a:ext cx="8077200" cy="429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 smtClean="0"/>
              <a:t>《</a:t>
            </a:r>
            <a:r>
              <a:rPr lang="zh-CN" altLang="en-US" sz="3600" dirty="0" smtClean="0"/>
              <a:t>重构</a:t>
            </a:r>
            <a:r>
              <a:rPr lang="en-US" altLang="zh-CN" sz="3600" dirty="0" smtClean="0"/>
              <a:t>》--</a:t>
            </a:r>
            <a:r>
              <a:rPr lang="zh-CN" altLang="en-US" sz="3600" dirty="0" smtClean="0"/>
              <a:t> </a:t>
            </a:r>
            <a:r>
              <a:rPr lang="en-US" altLang="zh-CN" sz="3600" dirty="0"/>
              <a:t>Martin </a:t>
            </a:r>
            <a:r>
              <a:rPr lang="en-US" altLang="zh-CN" sz="3600" dirty="0" smtClean="0"/>
              <a:t>Fowler</a:t>
            </a:r>
          </a:p>
          <a:p>
            <a:pPr>
              <a:defRPr/>
            </a:pPr>
            <a:endParaRPr lang="en-US" sz="3600" dirty="0" smtClean="0"/>
          </a:p>
          <a:p>
            <a:pPr>
              <a:defRPr/>
            </a:pPr>
            <a:r>
              <a:rPr lang="en-US" altLang="zh-CN" sz="3600" dirty="0" smtClean="0"/>
              <a:t>《Java</a:t>
            </a:r>
            <a:r>
              <a:rPr lang="zh-CN" altLang="en-US" sz="3600" dirty="0" smtClean="0"/>
              <a:t>与模式</a:t>
            </a:r>
            <a:r>
              <a:rPr lang="en-US" altLang="zh-CN" sz="3600" dirty="0" smtClean="0"/>
              <a:t>》--</a:t>
            </a:r>
            <a:r>
              <a:rPr lang="zh-CN" altLang="en-US" sz="3600" dirty="0" smtClean="0"/>
              <a:t> 阎宏</a:t>
            </a:r>
            <a:endParaRPr lang="en-US" altLang="zh-CN" sz="3600" dirty="0" smtClean="0"/>
          </a:p>
          <a:p>
            <a:pPr>
              <a:defRPr/>
            </a:pPr>
            <a:endParaRPr lang="en-US" altLang="zh-CN" sz="3600" dirty="0" smtClean="0"/>
          </a:p>
          <a:p>
            <a:pPr>
              <a:defRPr/>
            </a:pPr>
            <a:r>
              <a:rPr lang="en-US" altLang="zh-CN" sz="3600" dirty="0" smtClean="0"/>
              <a:t>《</a:t>
            </a:r>
            <a:r>
              <a:rPr lang="zh-CN" altLang="en-US" sz="3600" dirty="0"/>
              <a:t>代码整洁之道</a:t>
            </a:r>
            <a:r>
              <a:rPr lang="en-US" altLang="zh-CN" sz="3600" dirty="0" smtClean="0"/>
              <a:t>》--</a:t>
            </a:r>
            <a:r>
              <a:rPr lang="zh-CN" altLang="en-US" sz="3600" dirty="0" smtClean="0"/>
              <a:t> </a:t>
            </a:r>
            <a:r>
              <a:rPr lang="en-US" sz="3600" dirty="0" smtClean="0"/>
              <a:t>Rober</a:t>
            </a:r>
            <a:r>
              <a:rPr lang="en-US" altLang="zh-CN" sz="3600" dirty="0" smtClean="0"/>
              <a:t>t</a:t>
            </a:r>
            <a:r>
              <a:rPr lang="zh-CN" altLang="en-US" sz="3600" dirty="0" smtClean="0"/>
              <a:t> </a:t>
            </a:r>
            <a:r>
              <a:rPr lang="en-US" sz="3600" dirty="0" smtClean="0"/>
              <a:t>C.</a:t>
            </a:r>
            <a:r>
              <a:rPr lang="zh-CN" altLang="en-US" sz="3600" dirty="0" smtClean="0"/>
              <a:t> </a:t>
            </a:r>
            <a:r>
              <a:rPr lang="en-US" sz="3600" dirty="0" smtClean="0"/>
              <a:t>Marin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69392946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Today’s Overview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Why code standards matter?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Readability</a:t>
            </a:r>
          </a:p>
          <a:p>
            <a:pPr lvl="1"/>
            <a:r>
              <a:rPr lang="en-US" sz="2400" dirty="0"/>
              <a:t>Easy to find bug</a:t>
            </a:r>
          </a:p>
          <a:p>
            <a:r>
              <a:rPr lang="en-US" dirty="0"/>
              <a:t>C</a:t>
            </a:r>
            <a:r>
              <a:rPr lang="en-US" dirty="0" smtClean="0"/>
              <a:t>onsistency </a:t>
            </a:r>
            <a:endParaRPr lang="en-US" dirty="0"/>
          </a:p>
          <a:p>
            <a:pPr lvl="1"/>
            <a:r>
              <a:rPr lang="en-US" sz="2400" dirty="0"/>
              <a:t>More productive to shift resource between </a:t>
            </a:r>
            <a:r>
              <a:rPr lang="en-US" sz="2400" dirty="0" smtClean="0"/>
              <a:t>Projects</a:t>
            </a:r>
            <a:endParaRPr lang="en-US" dirty="0" smtClean="0"/>
          </a:p>
          <a:p>
            <a:r>
              <a:rPr lang="en-US" dirty="0" smtClean="0"/>
              <a:t>Case Study</a:t>
            </a:r>
          </a:p>
          <a:p>
            <a:pPr lvl="1"/>
            <a:r>
              <a:rPr lang="en-US" sz="2400" dirty="0"/>
              <a:t>To learn good code style for junior employees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-1066800"/>
            <a:ext cx="7765662" cy="164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C</a:t>
            </a:r>
            <a:r>
              <a:rPr lang="en-US" dirty="0" smtClean="0"/>
              <a:t>ode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600200"/>
            <a:ext cx="8229600" cy="4525963"/>
          </a:xfrm>
        </p:spPr>
        <p:txBody>
          <a:bodyPr vert="horz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List&lt;String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list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Lists.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newArrayList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bbb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List&lt;String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removeList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Lists.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newArrayList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: list)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string.length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== 1)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removeList.add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	for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removeList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list.remove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(list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-1066800"/>
            <a:ext cx="7765662" cy="164761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List&lt;String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&gt; list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Lists.</a:t>
            </a:r>
            <a:r>
              <a:rPr lang="en-US" sz="1800" i="1" dirty="0" err="1" smtClean="0">
                <a:solidFill>
                  <a:srgbClr val="000000"/>
                </a:solidFill>
                <a:latin typeface="Consolas"/>
              </a:rPr>
              <a:t>newArrayList</a:t>
            </a:r>
            <a:r>
              <a:rPr lang="en-US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sz="18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/>
              </a:rPr>
              <a:t>bbb</a:t>
            </a:r>
            <a:r>
              <a:rPr lang="en-US" sz="1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3F7F5F"/>
                </a:solidFill>
                <a:latin typeface="Consolas"/>
              </a:rPr>
              <a:t>//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Iterator&lt;String&gt; iterator 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list.iterator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iterator.hasNext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(String)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iterator.next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800100" lvl="2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string.length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() == 1) {</a:t>
            </a:r>
          </a:p>
          <a:p>
            <a:pPr marL="1257300" lvl="3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/>
              </a:rPr>
              <a:t>iterator.remove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-1066800"/>
            <a:ext cx="7765662" cy="164761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List&lt;String&gt; list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Lists.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newArrayList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bbb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3F7F5F"/>
                </a:solidFill>
                <a:latin typeface="Consolas"/>
              </a:rPr>
              <a:t>// 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CollectionUtils.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filter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(list, </a:t>
            </a:r>
            <a:r>
              <a:rPr lang="en-US" sz="1600" b="1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 Predicate&lt;String&gt;(){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marL="400050" lvl="1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evaluate(String string) {</a:t>
            </a:r>
          </a:p>
          <a:p>
            <a:pPr marL="1257300" lvl="3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string.length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 == 1) {</a:t>
            </a:r>
          </a:p>
          <a:p>
            <a:pPr marL="1257300" lvl="3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2573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1257300" lvl="3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2573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3F7F5F"/>
                </a:solidFill>
                <a:latin typeface="Consolas"/>
              </a:rPr>
              <a:t>// 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(list);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43195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0" y="-42672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Code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</a:p>
          <a:p>
            <a:pPr lvl="2"/>
            <a:r>
              <a:rPr lang="en-US" dirty="0" err="1" smtClean="0"/>
              <a:t>ClassName</a:t>
            </a:r>
            <a:endParaRPr lang="en-US" dirty="0" smtClean="0"/>
          </a:p>
          <a:p>
            <a:pPr lvl="2"/>
            <a:r>
              <a:rPr lang="en-US" dirty="0" err="1" smtClean="0"/>
              <a:t>methodName</a:t>
            </a:r>
            <a:endParaRPr lang="en-US" dirty="0"/>
          </a:p>
          <a:p>
            <a:r>
              <a:rPr lang="en-US" dirty="0" smtClean="0"/>
              <a:t>Special case</a:t>
            </a:r>
          </a:p>
          <a:p>
            <a:pPr lvl="2"/>
            <a:r>
              <a:rPr lang="en-US" dirty="0" err="1" smtClean="0"/>
              <a:t>FiI</a:t>
            </a:r>
            <a:r>
              <a:rPr lang="en-US" dirty="0" smtClean="0"/>
              <a:t> -&gt; </a:t>
            </a:r>
            <a:r>
              <a:rPr lang="en-US" dirty="0" err="1" smtClean="0"/>
              <a:t>Fii</a:t>
            </a:r>
            <a:r>
              <a:rPr lang="en-US" dirty="0" smtClean="0"/>
              <a:t>, </a:t>
            </a:r>
            <a:r>
              <a:rPr lang="en-US" dirty="0" err="1" smtClean="0"/>
              <a:t>fii</a:t>
            </a:r>
            <a:endParaRPr lang="en-US" dirty="0" smtClean="0"/>
          </a:p>
          <a:p>
            <a:pPr lvl="2"/>
            <a:r>
              <a:rPr lang="en-US" dirty="0" err="1" smtClean="0"/>
              <a:t>IOException</a:t>
            </a:r>
            <a:r>
              <a:rPr lang="en-US" dirty="0" smtClean="0"/>
              <a:t> -&gt;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pPr lvl="2"/>
            <a:r>
              <a:rPr lang="en-US" dirty="0" smtClean="0"/>
              <a:t>USD -&gt; </a:t>
            </a:r>
            <a:r>
              <a:rPr lang="en-US" dirty="0" err="1" smtClean="0"/>
              <a:t>Usd</a:t>
            </a:r>
            <a:r>
              <a:rPr lang="en-US" dirty="0" smtClean="0"/>
              <a:t>, </a:t>
            </a:r>
            <a:r>
              <a:rPr lang="en-US" dirty="0" err="1" smtClean="0"/>
              <a:t>usd</a:t>
            </a:r>
            <a:r>
              <a:rPr lang="en-US" dirty="0" smtClean="0"/>
              <a:t>, </a:t>
            </a:r>
            <a:r>
              <a:rPr lang="en-US" dirty="0" err="1" smtClean="0"/>
              <a:t>getUsd</a:t>
            </a:r>
            <a:endParaRPr lang="en-US" dirty="0" smtClean="0"/>
          </a:p>
          <a:p>
            <a:pPr lvl="2"/>
            <a:r>
              <a:rPr lang="en-US" dirty="0" err="1" smtClean="0"/>
              <a:t>getNGTStatus</a:t>
            </a:r>
            <a:r>
              <a:rPr lang="en-US" dirty="0"/>
              <a:t> -&gt; </a:t>
            </a:r>
            <a:r>
              <a:rPr lang="en-US" dirty="0" err="1" smtClean="0"/>
              <a:t>getNgtStatus</a:t>
            </a:r>
            <a:endParaRPr lang="en-US" dirty="0" smtClean="0"/>
          </a:p>
          <a:p>
            <a:pPr lvl="2"/>
            <a:r>
              <a:rPr lang="en-US" dirty="0" smtClean="0"/>
              <a:t>Don’t put </a:t>
            </a:r>
            <a:r>
              <a:rPr lang="en-US" dirty="0" smtClean="0"/>
              <a:t>everything </a:t>
            </a:r>
            <a:r>
              <a:rPr lang="en-US" dirty="0" smtClean="0"/>
              <a:t>into constants.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9709" y="-42672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</a:p>
          <a:p>
            <a:pPr lvl="2"/>
            <a:r>
              <a:rPr lang="en-US" dirty="0" smtClean="0"/>
              <a:t>TABLE_NAME</a:t>
            </a:r>
          </a:p>
          <a:p>
            <a:pPr lvl="2"/>
            <a:r>
              <a:rPr lang="en-US" dirty="0" smtClean="0"/>
              <a:t>COLUMN_NAME</a:t>
            </a:r>
          </a:p>
          <a:p>
            <a:pPr lvl="2"/>
            <a:r>
              <a:rPr lang="en-US" dirty="0" smtClean="0"/>
              <a:t>Always have a single none business column as id.</a:t>
            </a:r>
          </a:p>
          <a:p>
            <a:pPr lvl="2"/>
            <a:r>
              <a:rPr lang="en-US" dirty="0" smtClean="0"/>
              <a:t>Don’t use char, use used </a:t>
            </a:r>
            <a:r>
              <a:rPr lang="en-US" dirty="0" err="1" smtClean="0"/>
              <a:t>varchar</a:t>
            </a:r>
            <a:r>
              <a:rPr lang="en-US" dirty="0" smtClean="0"/>
              <a:t> instead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varchar2 vs </a:t>
            </a:r>
            <a:r>
              <a:rPr lang="en-US" dirty="0" err="1" smtClean="0"/>
              <a:t>varchar</a:t>
            </a:r>
            <a:endParaRPr lang="en-US" dirty="0" smtClean="0"/>
          </a:p>
          <a:p>
            <a:r>
              <a:rPr lang="en-US" dirty="0" smtClean="0"/>
              <a:t>SQL – Key word should be in upper case.</a:t>
            </a:r>
          </a:p>
          <a:p>
            <a:pPr lvl="2"/>
            <a:r>
              <a:rPr lang="en-US" dirty="0" smtClean="0"/>
              <a:t>SELECT * FROM CUSTOMER;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70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rmAutofit/>
      </a:bodyPr>
      <a:lstStyle>
        <a:defPPr>
          <a:defRPr sz="7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960</Words>
  <Application>Microsoft Office PowerPoint</Application>
  <PresentationFormat>On-screen Show (4:3)</PresentationFormat>
  <Paragraphs>274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Training</vt:lpstr>
      <vt:lpstr>Code Standards Guide</vt:lpstr>
      <vt:lpstr>PowerPoint Presentation</vt:lpstr>
      <vt:lpstr>Today’s Overview </vt:lpstr>
      <vt:lpstr>Why code standards matter?</vt:lpstr>
      <vt:lpstr>Bad Code Example</vt:lpstr>
      <vt:lpstr>Solution 1</vt:lpstr>
      <vt:lpstr>Solution 2</vt:lpstr>
      <vt:lpstr>Java Code Conventions</vt:lpstr>
      <vt:lpstr>Database Conventions</vt:lpstr>
      <vt:lpstr>Hibernate Conventions</vt:lpstr>
      <vt:lpstr>Spring Conventions</vt:lpstr>
      <vt:lpstr>Blaze Conventions</vt:lpstr>
      <vt:lpstr>JUnit Conventions</vt:lpstr>
      <vt:lpstr>3rd party libs</vt:lpstr>
      <vt:lpstr>Eclipse code style/configuration</vt:lpstr>
      <vt:lpstr>Other Tips</vt:lpstr>
      <vt:lpstr>Other Tips</vt:lpstr>
      <vt:lpstr>Case Study</vt:lpstr>
      <vt:lpstr>Cases</vt:lpstr>
      <vt:lpstr>Live Case </vt:lpstr>
      <vt:lpstr>Summary</vt:lpstr>
      <vt:lpstr>Resources</vt:lpstr>
      <vt:lpstr>Questions?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2016-03-31T02:45:47Z</dcterms:created>
  <dcterms:modified xsi:type="dcterms:W3CDTF">2016-05-04T09:40:25Z</dcterms:modified>
</cp:coreProperties>
</file>