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Fira Sans Extra Condensed Medium" panose="0201060003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7ac5520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7ac5520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7ac55200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7ac55200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ac55200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7ac55200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7ac5520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d7ac5520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7ac5520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d7ac5520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1ef3de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1ef3de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1ef3de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1ef3de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1ef3de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1ef3de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ef3de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ef3de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1ef3de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a1ef3de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6f134d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66f134d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ac5520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ac5520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">
  <p:cSld name="Busine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343822"/>
            <a:ext cx="2509986" cy="1003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374316" y="1733550"/>
            <a:ext cx="7918785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0" y="2714625"/>
            <a:ext cx="9144000" cy="20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562" cy="328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227013" y="754577"/>
            <a:ext cx="8691562" cy="30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S">
  <p:cSld name="S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345994"/>
            <a:ext cx="2510028" cy="1234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0" y="2714625"/>
            <a:ext cx="9144000" cy="20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74316" y="1794710"/>
            <a:ext cx="7918785" cy="82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SE">
  <p:cSld name="SS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74316" y="1804386"/>
            <a:ext cx="7918785" cy="81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0" y="2714625"/>
            <a:ext cx="9144000" cy="20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108" y="176240"/>
            <a:ext cx="2833778" cy="159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">
  <p:cSld name="C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447" y="342900"/>
            <a:ext cx="2506657" cy="1042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0" y="2714625"/>
            <a:ext cx="9144000" cy="20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74316" y="1733550"/>
            <a:ext cx="7918785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09325" y="3521300"/>
            <a:ext cx="138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ctrTitle" idx="2"/>
          </p:nvPr>
        </p:nvSpPr>
        <p:spPr>
          <a:xfrm>
            <a:off x="2986677" y="3521300"/>
            <a:ext cx="138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 idx="3"/>
          </p:nvPr>
        </p:nvSpPr>
        <p:spPr>
          <a:xfrm>
            <a:off x="5419799" y="3521298"/>
            <a:ext cx="1323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 idx="4"/>
          </p:nvPr>
        </p:nvSpPr>
        <p:spPr>
          <a:xfrm>
            <a:off x="3054750" y="1501200"/>
            <a:ext cx="138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 idx="5"/>
          </p:nvPr>
        </p:nvSpPr>
        <p:spPr>
          <a:xfrm>
            <a:off x="5384679" y="1501188"/>
            <a:ext cx="162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 idx="6"/>
          </p:nvPr>
        </p:nvSpPr>
        <p:spPr>
          <a:xfrm>
            <a:off x="3076349" y="78000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7"/>
          </p:nvPr>
        </p:nvSpPr>
        <p:spPr>
          <a:xfrm>
            <a:off x="2986687" y="279143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8"/>
          </p:nvPr>
        </p:nvSpPr>
        <p:spPr>
          <a:xfrm>
            <a:off x="5384687" y="78000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 idx="9"/>
          </p:nvPr>
        </p:nvSpPr>
        <p:spPr>
          <a:xfrm>
            <a:off x="5419812" y="279143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13"/>
          </p:nvPr>
        </p:nvSpPr>
        <p:spPr>
          <a:xfrm>
            <a:off x="628050" y="1501188"/>
            <a:ext cx="1226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628050" y="1903189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 idx="14"/>
          </p:nvPr>
        </p:nvSpPr>
        <p:spPr>
          <a:xfrm>
            <a:off x="649646" y="78000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 idx="15"/>
          </p:nvPr>
        </p:nvSpPr>
        <p:spPr>
          <a:xfrm>
            <a:off x="609323" y="279143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7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6"/>
          </p:nvPr>
        </p:nvSpPr>
        <p:spPr>
          <a:xfrm>
            <a:off x="3030564" y="1903181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7"/>
          </p:nvPr>
        </p:nvSpPr>
        <p:spPr>
          <a:xfrm>
            <a:off x="5384687" y="1903181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8"/>
          </p:nvPr>
        </p:nvSpPr>
        <p:spPr>
          <a:xfrm>
            <a:off x="609323" y="3931843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9"/>
          </p:nvPr>
        </p:nvSpPr>
        <p:spPr>
          <a:xfrm>
            <a:off x="2986687" y="3931843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20"/>
          </p:nvPr>
        </p:nvSpPr>
        <p:spPr>
          <a:xfrm>
            <a:off x="5419812" y="3931843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 idx="21"/>
          </p:nvPr>
        </p:nvSpPr>
        <p:spPr>
          <a:xfrm rot="5400000">
            <a:off x="7140350" y="2145900"/>
            <a:ext cx="3487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 rot="5400000">
            <a:off x="7140350" y="2145900"/>
            <a:ext cx="3487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143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  <a:defRPr sz="135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•"/>
              <a:defRPr sz="105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4814516"/>
            <a:ext cx="9144000" cy="328984"/>
            <a:chOff x="0" y="4172975"/>
            <a:chExt cx="9144000" cy="438645"/>
          </a:xfrm>
        </p:grpSpPr>
        <p:cxnSp>
          <p:nvCxnSpPr>
            <p:cNvPr id="7" name="Google Shape;7;p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91150" y="4938713"/>
            <a:ext cx="2200275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696620"/>
            <a:chOff x="0" y="2593782"/>
            <a:chExt cx="9144000" cy="928827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" name="Google Shape;15;p1"/>
            <p:cNvPicPr preferRelativeResize="0"/>
            <p:nvPr/>
          </p:nvPicPr>
          <p:blipFill rotWithShape="1">
            <a:blip r:embed="rId11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2357755"/>
            <a:ext cx="3462655" cy="240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385" y="2569845"/>
            <a:ext cx="3650615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87912" y="1465331"/>
            <a:ext cx="8783692" cy="110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Discover the Hidden Message of UMLS NCI Ontology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Advisor: Rong Liu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Group Member: Qicheng Zhang, Ruixi Wang, Xin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927393" y="1850800"/>
            <a:ext cx="3289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27025" y="1282076"/>
            <a:ext cx="86781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-US" b="1"/>
              <a:t>Explore unseen relations based on our NCI dataset by three steps: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train classifiers with node embeddings;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select the best performance classifier;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evaluate the selected classifier on unseen data to validate its ability to generalize.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Objectives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232950" y="866451"/>
            <a:ext cx="86781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1 :train classifiers with node embeddings: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calculate link-edge embeddings for the positive and negative edge samples by applying a binary operator on the embeddings of the source and target nodes of each sampled edge.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train a logistic regression classifier to predict a binary value indicating whether an edge between two nodes should exist or not.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Process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232950" y="866451"/>
            <a:ext cx="86781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2 :select the best performance classifier :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Process 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938" y="1319750"/>
            <a:ext cx="5088783" cy="329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32950" y="1252225"/>
            <a:ext cx="5731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Step 3:evaluate the selected classifier on unseen data 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 AUC score on test set 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using L1 norm is 0.809.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241200" y="715775"/>
            <a:ext cx="86616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The blue points are positive edges, which means two nodes are connected based on our model’s prediction, the red points are negative edges, which means the edges should not exist.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Model visualization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365" y="1174200"/>
            <a:ext cx="4752776" cy="347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927393" y="1850800"/>
            <a:ext cx="3289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Graph CNN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use the proteins dataset, a collection of graphs each with an attached categorical label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Each graph represents a protein and graph labels represent whether they are enzymes or non-enzymes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 dataset includes 1113 graphs with 39 nodes and 73 edges on average for each graph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Graph nodes have 4 attributes, and each graph is labelled as belonging to 1 of 2 classes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Preparing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the model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01" y="988725"/>
            <a:ext cx="7303201" cy="347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prepare a new suitable generator prepared for training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train the model using the model’s fit method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are going to use 90% of the data for training and the remaining 10% for testing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set epochs to be 100 to complete the training faster, but the accuracy could be lower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the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50" y="44450"/>
            <a:ext cx="4189124" cy="47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0" y="3688450"/>
            <a:ext cx="2038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During the pandemic outbreak, many patients are suffering pain and loss due to the low efficiency of developing the COVID vaccine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In order to alleviate the suffering of patients, we aim to accelerate new drug discovery by applying artificial intelligence in the medical industry (e.g. node embedding and networks embedding)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We are not only able to model disease relationship based on pairwise similarities, but also identify drug and diseases phenotypic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Our ultimate goal is to benefit drug innovation and development by lowering the R&amp;D cost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Problem description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Link prediction model can predict unseen paths or edges for two random nodes, and DGCNN model can predict whether the protein is enzymes or not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With DGCNN model as a hidden path for NCI knowledge, it will faster to find the connections between drug and cancer by implementing link prediction model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By combining of link prediction model and DGCNN model, now we have made the prediction more accurate and cautious, so it is a worthwhile direction of research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218047" y="2127050"/>
            <a:ext cx="84027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600" b="1">
              <a:solidFill>
                <a:srgbClr val="C050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562" cy="328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We generate two research objectives: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1. Find out how the similarities are connected and under what specific context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2. Minimize translational gaps between animal experiments and clinical outcomes  in order to have more accurate results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0" y="1302559"/>
            <a:ext cx="3209290" cy="33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We use Unified Medical Language System (UMLS) as our data sources, and we’ve been collecting entities and their relations from UMLS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With Python, we implement Neo4j, a graph database management system, to visualize the knowledge graph from UMLS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Dataset Description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290" y="1302559"/>
            <a:ext cx="5934710" cy="33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1036" y="6325"/>
            <a:ext cx="2016689" cy="10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226213" y="1071638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By importing the file “MRHIER.RRF” from UMLS database to the Java coding, we generate 30 knowledge graphs for different ontologies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NCI Thesaurus provides definitions, synonyms, and other information on nearly 10,000 cancers and related diseases, 17,000 single agents and related substances, and other topics related to cancer and biomedical research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 discovered 312,695 hierarchical relationships in NCI knowledge graph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Dataset Description (Cont.)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UMLS NCI Ontology</a:t>
            </a:r>
            <a:br>
              <a:rPr lang="en-US"/>
            </a:b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14" y="885032"/>
            <a:ext cx="4485871" cy="375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r="55050"/>
          <a:stretch/>
        </p:blipFill>
        <p:spPr>
          <a:xfrm>
            <a:off x="4777651" y="1069050"/>
            <a:ext cx="3695976" cy="3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298525" y="784812"/>
            <a:ext cx="958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CUI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256792" y="793438"/>
            <a:ext cx="157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children CUIs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024850" y="1840425"/>
            <a:ext cx="5664000" cy="93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Node2vec Node Embedding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8691562" cy="53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We use node2vec neural network to embedding NCI knowledge graph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123" name="Google Shape;123;p17" descr="Chart,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179" y="1816274"/>
            <a:ext cx="7387641" cy="232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8546351" y="4845705"/>
            <a:ext cx="47662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793456" y="2350294"/>
            <a:ext cx="357188" cy="10358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227013" y="313765"/>
            <a:ext cx="7303340" cy="4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31100" y="1483100"/>
            <a:ext cx="3555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walks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 = 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 = 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dimensions = 128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num_walks = 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walk_length = 10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291500" y="1483100"/>
            <a:ext cx="3965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Node2vec model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window_size = 100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epochs = 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workers = multiprocessing.cpu_count()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hool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全屏显示(16:9)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Times New Roman</vt:lpstr>
      <vt:lpstr>Noto Sans Symbols</vt:lpstr>
      <vt:lpstr>Fira Sans Extra Condensed Medium</vt:lpstr>
      <vt:lpstr>Century Gothic</vt:lpstr>
      <vt:lpstr>Arial</vt:lpstr>
      <vt:lpstr>Schools</vt:lpstr>
      <vt:lpstr>PowerPoint 演示文稿</vt:lpstr>
      <vt:lpstr>Problem description</vt:lpstr>
      <vt:lpstr>Objectives</vt:lpstr>
      <vt:lpstr>Dataset Description</vt:lpstr>
      <vt:lpstr>Dataset Description (Cont.)</vt:lpstr>
      <vt:lpstr>UMLS NCI Ontology </vt:lpstr>
      <vt:lpstr>Node2vec Node Embedding</vt:lpstr>
      <vt:lpstr>Methodology</vt:lpstr>
      <vt:lpstr>Approach</vt:lpstr>
      <vt:lpstr>Link Prediction</vt:lpstr>
      <vt:lpstr>Objectives </vt:lpstr>
      <vt:lpstr>Process </vt:lpstr>
      <vt:lpstr>Process </vt:lpstr>
      <vt:lpstr>Model visualization</vt:lpstr>
      <vt:lpstr>Deep Graph CNN</vt:lpstr>
      <vt:lpstr>Preparing data</vt:lpstr>
      <vt:lpstr>Creating the model</vt:lpstr>
      <vt:lpstr>Train the model</vt:lpstr>
      <vt:lpstr>Testing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Zhao xin</cp:lastModifiedBy>
  <cp:revision>1</cp:revision>
  <dcterms:modified xsi:type="dcterms:W3CDTF">2021-05-17T04:34:43Z</dcterms:modified>
</cp:coreProperties>
</file>